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2" r:id="rId34"/>
    <p:sldId id="293" r:id="rId35"/>
    <p:sldId id="294" r:id="rId36"/>
    <p:sldId id="296" r:id="rId37"/>
    <p:sldId id="297" r:id="rId38"/>
    <p:sldId id="298" r:id="rId39"/>
    <p:sldId id="299" r:id="rId40"/>
    <p:sldId id="301" r:id="rId4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2" roundtripDataSignature="AMtx7mhX2HOIlaJZLAS2nwHaICvqLq0h8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rome Lauret" initials="" lastIdx="1" clrIdx="0"/>
  <p:cmAuthor id="1" name="Uma Ganapathy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2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2" Type="http://customschemas.google.com/relationships/presentationmetadata" Target="metadata"/><Relationship Id="rId53" Type="http://schemas.openxmlformats.org/officeDocument/2006/relationships/commentAuthors" Target="commentAuthors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02-24T16:35:26.383" idx="1">
    <p:pos x="225" y="230"/>
    <p:text>I wonder if slide 4 of https://indico.bnl.gov/event/13805/contributions/57224/attachments/38366/63242/InvenioRDM%20Presentation_EIC_Computing.pdf
would not be a better motivator? Some of those bullets seem negative (just a  comment / no strong feelings but consider it)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WBnQmSU"/>
      </p:ext>
    </p:extLst>
  </p:cm>
  <p:cm authorId="1" dt="2022-02-24T16:35:26.383" idx="1">
    <p:pos x="225" y="230"/>
    <p:text>@jlauret7@gmail.com These are the reasons quoted by CERN for InvenioRDM and is the same as slide 3 in the link you had sent.
Slide 4 in your link is similar to slide 15 in this file. I can add some more points to slide 15.</p:text>
    <p:extLst>
      <p:ext uri="{C676402C-5697-4E1C-873F-D02D1690AC5C}">
        <p15:threadingInfo xmlns:p15="http://schemas.microsoft.com/office/powerpoint/2012/main" timeZoneBias="0">
          <p15:parentCm authorId="0" idx="1"/>
        </p15:threadingInfo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WBZ1RUw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" name="Google Shape;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" name="Google Shape;1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8" name="Google Shape;15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5" name="Google Shape;16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60afaa5e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60afaa5e2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160afaa5e2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13f26a12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g113f26a127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" name="Google Shape;187;g113f26a127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5fdded4d5a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5fdded4d5a_0_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15fdded4d5a_0_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13f26a12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g113f26a1277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g113f26a1277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" name="Google Shape;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13f26a127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g113f26a1277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8" name="Google Shape;208;g113f26a1277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13f26a127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g113f26a1277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g113f26a1277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5fdded4d5a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5fdded4d5a_0_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g15fdded4d5a_0_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2" name="Google Shape;24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9" name="Google Shape;24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9" name="Google Shape;25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7" name="Google Shape;26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3" name="Google Shape;27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60afaa5e2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60afaa5e27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g160afaa5e27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" name="Google Shape;7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60afaa5e27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60afaa5e27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160afaa5e27_0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5fdded4d5a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5fdded4d5a_0_1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15fdded4d5a_0_1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5" name="Google Shape;30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7" name="Google Shape;31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3" name="Google Shape;32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0" name="Google Shape;33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6" name="Google Shape;34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2" name="Google Shape;35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8" name="Google Shape;35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6" name="Google Shape;37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" name="Google Shape;8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5" name="Google Shape;39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1" name="Google Shape;1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0"/>
          <p:cNvSpPr txBox="1">
            <a:spLocks noGrp="1"/>
          </p:cNvSpPr>
          <p:nvPr>
            <p:ph type="ctrTitle"/>
          </p:nvPr>
        </p:nvSpPr>
        <p:spPr>
          <a:xfrm>
            <a:off x="347870" y="987611"/>
            <a:ext cx="833893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0"/>
          <p:cNvSpPr txBox="1">
            <a:spLocks noGrp="1"/>
          </p:cNvSpPr>
          <p:nvPr>
            <p:ph type="subTitle" idx="1"/>
          </p:nvPr>
        </p:nvSpPr>
        <p:spPr>
          <a:xfrm>
            <a:off x="347870" y="3467286"/>
            <a:ext cx="833893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9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9"/>
          <p:cNvSpPr txBox="1">
            <a:spLocks noGrp="1"/>
          </p:cNvSpPr>
          <p:nvPr>
            <p:ph type="body" idx="1"/>
          </p:nvPr>
        </p:nvSpPr>
        <p:spPr>
          <a:xfrm rot="5400000">
            <a:off x="2611672" y="-308968"/>
            <a:ext cx="3920657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49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0"/>
          <p:cNvSpPr txBox="1">
            <a:spLocks noGrp="1"/>
          </p:cNvSpPr>
          <p:nvPr>
            <p:ph type="title"/>
          </p:nvPr>
        </p:nvSpPr>
        <p:spPr>
          <a:xfrm rot="5400000">
            <a:off x="4972786" y="1936015"/>
            <a:ext cx="5284904" cy="214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0"/>
          <p:cNvSpPr txBox="1">
            <a:spLocks noGrp="1"/>
          </p:cNvSpPr>
          <p:nvPr>
            <p:ph type="body" idx="1"/>
          </p:nvPr>
        </p:nvSpPr>
        <p:spPr>
          <a:xfrm rot="5400000">
            <a:off x="800836" y="21490"/>
            <a:ext cx="5284904" cy="597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50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1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1"/>
          <p:cNvSpPr txBox="1"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41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2"/>
          <p:cNvSpPr txBox="1">
            <a:spLocks noGrp="1"/>
          </p:cNvSpPr>
          <p:nvPr>
            <p:ph type="title"/>
          </p:nvPr>
        </p:nvSpPr>
        <p:spPr>
          <a:xfrm>
            <a:off x="337930" y="1709739"/>
            <a:ext cx="834887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2"/>
          <p:cNvSpPr txBox="1">
            <a:spLocks noGrp="1"/>
          </p:cNvSpPr>
          <p:nvPr>
            <p:ph type="body" idx="1"/>
          </p:nvPr>
        </p:nvSpPr>
        <p:spPr>
          <a:xfrm>
            <a:off x="337930" y="4589465"/>
            <a:ext cx="8348870" cy="123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2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3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3"/>
          <p:cNvSpPr txBox="1">
            <a:spLocks noGrp="1"/>
          </p:cNvSpPr>
          <p:nvPr>
            <p:ph type="body" idx="1"/>
          </p:nvPr>
        </p:nvSpPr>
        <p:spPr>
          <a:xfrm>
            <a:off x="357809" y="1825625"/>
            <a:ext cx="4114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43"/>
          <p:cNvSpPr txBox="1">
            <a:spLocks noGrp="1"/>
          </p:cNvSpPr>
          <p:nvPr>
            <p:ph type="body" idx="2"/>
          </p:nvPr>
        </p:nvSpPr>
        <p:spPr>
          <a:xfrm>
            <a:off x="4572000" y="1825625"/>
            <a:ext cx="4114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3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4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15873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4"/>
          <p:cNvSpPr txBox="1">
            <a:spLocks noGrp="1"/>
          </p:cNvSpPr>
          <p:nvPr>
            <p:ph type="body" idx="1"/>
          </p:nvPr>
        </p:nvSpPr>
        <p:spPr>
          <a:xfrm>
            <a:off x="357809" y="1681163"/>
            <a:ext cx="41148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44"/>
          <p:cNvSpPr txBox="1">
            <a:spLocks noGrp="1"/>
          </p:cNvSpPr>
          <p:nvPr>
            <p:ph type="body" idx="2"/>
          </p:nvPr>
        </p:nvSpPr>
        <p:spPr>
          <a:xfrm>
            <a:off x="357809" y="2505075"/>
            <a:ext cx="411480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44"/>
          <p:cNvSpPr txBox="1">
            <a:spLocks noGrp="1"/>
          </p:cNvSpPr>
          <p:nvPr>
            <p:ph type="body" idx="3"/>
          </p:nvPr>
        </p:nvSpPr>
        <p:spPr>
          <a:xfrm>
            <a:off x="4572000" y="1681163"/>
            <a:ext cx="41148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44"/>
          <p:cNvSpPr txBox="1">
            <a:spLocks noGrp="1"/>
          </p:cNvSpPr>
          <p:nvPr>
            <p:ph type="body" idx="4"/>
          </p:nvPr>
        </p:nvSpPr>
        <p:spPr>
          <a:xfrm>
            <a:off x="4572000" y="2505075"/>
            <a:ext cx="411480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44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5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5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6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7"/>
          <p:cNvSpPr txBox="1"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7"/>
          <p:cNvSpPr txBox="1">
            <a:spLocks noGrp="1"/>
          </p:cNvSpPr>
          <p:nvPr>
            <p:ph type="body" idx="1"/>
          </p:nvPr>
        </p:nvSpPr>
        <p:spPr>
          <a:xfrm>
            <a:off x="3887390" y="987426"/>
            <a:ext cx="4799409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4" name="Google Shape;44;p47"/>
          <p:cNvSpPr txBox="1">
            <a:spLocks noGrp="1"/>
          </p:cNvSpPr>
          <p:nvPr>
            <p:ph type="body" idx="2"/>
          </p:nvPr>
        </p:nvSpPr>
        <p:spPr>
          <a:xfrm>
            <a:off x="347870" y="2057400"/>
            <a:ext cx="32311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5" name="Google Shape;45;p47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8"/>
          <p:cNvSpPr>
            <a:spLocks noGrp="1"/>
          </p:cNvSpPr>
          <p:nvPr>
            <p:ph type="pic" idx="2"/>
          </p:nvPr>
        </p:nvSpPr>
        <p:spPr>
          <a:xfrm>
            <a:off x="3887390" y="987426"/>
            <a:ext cx="4799409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48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Google Shape;49;p48"/>
          <p:cNvSpPr txBox="1"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8"/>
          <p:cNvSpPr txBox="1">
            <a:spLocks noGrp="1"/>
          </p:cNvSpPr>
          <p:nvPr>
            <p:ph type="body" idx="1"/>
          </p:nvPr>
        </p:nvSpPr>
        <p:spPr>
          <a:xfrm>
            <a:off x="347870" y="2057400"/>
            <a:ext cx="32311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9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9"/>
          <p:cNvSpPr txBox="1"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9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288">
          <p15:clr>
            <a:srgbClr val="F26B43"/>
          </p15:clr>
        </p15:guide>
        <p15:guide id="4" pos="5472">
          <p15:clr>
            <a:srgbClr val="F26B43"/>
          </p15:clr>
        </p15:guide>
        <p15:guide id="5" orient="horz" pos="41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nveniordm.web.cern.ch/" TargetMode="External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repository.tugraz.at/" TargetMode="External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data.tuwien.ac.at/" TargetMode="External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zenodo.or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inveniordm.docs.cern.ch/releases/versions/version-v11.0.0/" TargetMode="External"/><Relationship Id="rId4" Type="http://schemas.openxmlformats.org/officeDocument/2006/relationships/hyperlink" Target="https://inveniordm.docs.cern.ch/releases/versions/version-v10.1.0/" TargetMode="External"/><Relationship Id="rId5" Type="http://schemas.openxmlformats.org/officeDocument/2006/relationships/hyperlink" Target="https://inveniordm.docs.cern.ch/releases/versions/version-v10.0.0/" TargetMode="External"/><Relationship Id="rId6" Type="http://schemas.openxmlformats.org/officeDocument/2006/relationships/hyperlink" Target="https://inveniordm.docs.cern.ch/releases/versions/version-v9.1.0/" TargetMode="External"/><Relationship Id="rId7" Type="http://schemas.openxmlformats.org/officeDocument/2006/relationships/hyperlink" Target="https://inveniordm.docs.cern.ch/releases/versions/version-v9.0.0/" TargetMode="External"/><Relationship Id="rId8" Type="http://schemas.openxmlformats.org/officeDocument/2006/relationships/hyperlink" Target="https://inveniordm.docs.cern.ch/releases/versions/version-v8.0.0/" TargetMode="External"/><Relationship Id="rId9" Type="http://schemas.openxmlformats.org/officeDocument/2006/relationships/hyperlink" Target="https://inveniordm.docs.cern.ch/releases/versions/version-v7.0.0/" TargetMode="External"/><Relationship Id="rId10" Type="http://schemas.openxmlformats.org/officeDocument/2006/relationships/hyperlink" Target="https://inveniosoftware.org/blog/2021-02-10-onboarding-resource-roundup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inveniosoftware.org/products/rdm/roadmap/" TargetMode="External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github.com/inveniosoftware/rfcs" TargetMode="External"/><Relationship Id="rId4" Type="http://schemas.openxmlformats.org/officeDocument/2006/relationships/hyperlink" Target="https://github.com/inveniosoftware/invenio-app-rdm" TargetMode="External"/><Relationship Id="rId5" Type="http://schemas.openxmlformats.org/officeDocument/2006/relationships/hyperlink" Target="https://inveniordm.docs.cern.ch/" TargetMode="External"/><Relationship Id="rId6" Type="http://schemas.openxmlformats.org/officeDocument/2006/relationships/hyperlink" Target="http://github.com/orgs/inveniosoftware/projects/51" TargetMode="External"/><Relationship Id="rId7" Type="http://schemas.openxmlformats.org/officeDocument/2006/relationships/hyperlink" Target="http://invenio-talk.web.cern.ch/c/projects/invenio-rdm/8" TargetMode="External"/><Relationship Id="rId8" Type="http://schemas.openxmlformats.org/officeDocument/2006/relationships/hyperlink" Target="https://invenio-software.org/blog/2021-10-12-projectmeeting-update/" TargetMode="External"/><Relationship Id="rId9" Type="http://schemas.openxmlformats.org/officeDocument/2006/relationships/hyperlink" Target="https://inveniosoftware.org/products/rdm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invenio-software.org/products/rdm/" TargetMode="External"/><Relationship Id="rId4" Type="http://schemas.openxmlformats.org/officeDocument/2006/relationships/hyperlink" Target="https://www.osti.gov/" TargetMode="External"/><Relationship Id="rId5" Type="http://schemas.openxmlformats.org/officeDocument/2006/relationships/hyperlink" Target="https://datacite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hyperlink" Target="https://inveniosoftware.org/showcase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hyperlink" Target="https://set-repository.sdcc.bnl.gov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hyperlink" Target="https://eic-zenodo.sdcc.bnl.gov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"/>
          <p:cNvSpPr txBox="1">
            <a:spLocks noGrp="1"/>
          </p:cNvSpPr>
          <p:nvPr>
            <p:ph type="ctrTitle"/>
          </p:nvPr>
        </p:nvSpPr>
        <p:spPr>
          <a:xfrm>
            <a:off x="347875" y="987600"/>
            <a:ext cx="8338800" cy="20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-US"/>
              <a:t>InvenioRDM</a:t>
            </a:r>
            <a:br>
              <a:rPr lang="en-US"/>
            </a:br>
            <a:endParaRPr/>
          </a:p>
        </p:txBody>
      </p:sp>
      <p:sp>
        <p:nvSpPr>
          <p:cNvPr id="64" name="Google Shape;64;p1"/>
          <p:cNvSpPr txBox="1">
            <a:spLocks noGrp="1"/>
          </p:cNvSpPr>
          <p:nvPr>
            <p:ph type="subTitle" idx="1"/>
          </p:nvPr>
        </p:nvSpPr>
        <p:spPr>
          <a:xfrm>
            <a:off x="347870" y="2998363"/>
            <a:ext cx="8338930" cy="1445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91440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</a:pPr>
            <a:r>
              <a:rPr lang="en-US" sz="10577" i="1"/>
              <a:t>Uma Ganapathy (ganapathy@bnl.gov)</a:t>
            </a:r>
            <a:endParaRPr sz="9777"/>
          </a:p>
          <a:p>
            <a:pPr marL="9144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</a:pPr>
            <a:r>
              <a:rPr lang="en-US" sz="10577" i="1"/>
              <a:t>Computational Science Initiative</a:t>
            </a:r>
            <a:endParaRPr sz="10577" i="1"/>
          </a:p>
          <a:p>
            <a:pPr marL="9144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</a:pPr>
            <a:endParaRPr sz="10577" i="1"/>
          </a:p>
          <a:p>
            <a:pPr marL="9144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</a:pPr>
            <a:r>
              <a:rPr lang="en-US" sz="10577" i="1"/>
              <a:t>InvenioRDM Demo – 09/02/2023</a:t>
            </a:r>
            <a:endParaRPr sz="9777"/>
          </a:p>
          <a:p>
            <a:pPr marL="914400" lvl="2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600"/>
          </a:p>
          <a:p>
            <a:pPr marL="914400" lvl="2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600"/>
          </a:p>
          <a:p>
            <a:pPr marL="914400" lvl="2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9"/>
          <p:cNvSpPr txBox="1">
            <a:spLocks noGrp="1"/>
          </p:cNvSpPr>
          <p:nvPr>
            <p:ph type="title"/>
          </p:nvPr>
        </p:nvSpPr>
        <p:spPr>
          <a:xfrm>
            <a:off x="357809" y="365127"/>
            <a:ext cx="8328991" cy="83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/>
              <a:t>InvenioRDM - Collaboration</a:t>
            </a:r>
            <a:endParaRPr/>
          </a:p>
        </p:txBody>
      </p:sp>
      <p:pic>
        <p:nvPicPr>
          <p:cNvPr id="130" name="Google Shape;13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9663" y="986462"/>
            <a:ext cx="5034337" cy="5044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2226252"/>
            <a:ext cx="3804863" cy="201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/>
              <a:t>InvenioRDM - Benefits</a:t>
            </a:r>
            <a:endParaRPr/>
          </a:p>
        </p:txBody>
      </p:sp>
      <p:pic>
        <p:nvPicPr>
          <p:cNvPr id="143" name="Google Shape;143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7809" y="1306286"/>
            <a:ext cx="8090771" cy="4345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 txBox="1">
            <a:spLocks noGrp="1"/>
          </p:cNvSpPr>
          <p:nvPr>
            <p:ph type="title"/>
          </p:nvPr>
        </p:nvSpPr>
        <p:spPr>
          <a:xfrm>
            <a:off x="357809" y="365127"/>
            <a:ext cx="8328991" cy="69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/>
              <a:t>Features</a:t>
            </a:r>
            <a:endParaRPr/>
          </a:p>
        </p:txBody>
      </p:sp>
      <p:sp>
        <p:nvSpPr>
          <p:cNvPr id="149" name="Google Shape;149;p15"/>
          <p:cNvSpPr txBox="1">
            <a:spLocks noGrp="1"/>
          </p:cNvSpPr>
          <p:nvPr>
            <p:ph type="body" idx="1"/>
          </p:nvPr>
        </p:nvSpPr>
        <p:spPr>
          <a:xfrm>
            <a:off x="357800" y="1156725"/>
            <a:ext cx="8328900" cy="48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30"/>
              <a:buChar char="•"/>
            </a:pPr>
            <a:r>
              <a:rPr lang="en-US" sz="1629" b="1"/>
              <a:t>Research, shared. </a:t>
            </a:r>
            <a:r>
              <a:rPr lang="en-US" sz="1629"/>
              <a:t>Securely share and preserve data records and research materials with collaborators. Allows easy dissemination to the community. </a:t>
            </a:r>
            <a:endParaRPr sz="1629"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30"/>
              <a:buChar char="•"/>
            </a:pPr>
            <a:r>
              <a:rPr lang="en-US" sz="1629"/>
              <a:t>✔  </a:t>
            </a:r>
            <a:r>
              <a:rPr lang="en-US" sz="1629" b="1"/>
              <a:t>Discoverable. </a:t>
            </a:r>
            <a:r>
              <a:rPr lang="en-US" sz="1629"/>
              <a:t>Leverages metadata standards and the powerful Elasticsearch full-text search engine retrieves, facets, sorts, and filters your searches with ease.</a:t>
            </a:r>
            <a:endParaRPr sz="1629"/>
          </a:p>
          <a:p>
            <a:pPr marL="228600" lvl="0" indent="-204152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155"/>
              <a:buChar char="•"/>
            </a:pPr>
            <a:r>
              <a:rPr lang="en-US" sz="1629"/>
              <a:t>✔  </a:t>
            </a:r>
            <a:r>
              <a:rPr lang="en-US" sz="1629" b="1"/>
              <a:t>Scalable</a:t>
            </a:r>
            <a:r>
              <a:rPr lang="en-US" sz="1629"/>
              <a:t>. Invenio is fast. Designed to manage 100+ million records and petabytes of files. All data can be archived independently of the size.</a:t>
            </a:r>
            <a:endParaRPr sz="1629"/>
          </a:p>
          <a:p>
            <a:pPr marL="228600" lvl="0" indent="-217805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630"/>
              <a:buChar char="•"/>
            </a:pPr>
            <a:r>
              <a:rPr lang="en-US" sz="1629"/>
              <a:t>✔  </a:t>
            </a:r>
            <a:r>
              <a:rPr lang="en-US" sz="1629" b="1"/>
              <a:t>Get credit &amp; be cited. </a:t>
            </a:r>
            <a:r>
              <a:rPr lang="en-US" sz="1629"/>
              <a:t>Get a DOI to make records easily and uniquely citable. Pre-formatted citation text makes it easy to cite your work and be cited. </a:t>
            </a:r>
            <a:endParaRPr sz="1629"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30"/>
              <a:buChar char="•"/>
            </a:pPr>
            <a:r>
              <a:rPr lang="en-US" sz="1629"/>
              <a:t>✔  </a:t>
            </a:r>
            <a:r>
              <a:rPr lang="en-US" sz="1629" b="1"/>
              <a:t>Metrics. </a:t>
            </a:r>
            <a:r>
              <a:rPr lang="en-US" sz="1629"/>
              <a:t>Industry standard usage statistics for record pages with all tracking completely anonymized. </a:t>
            </a:r>
            <a:endParaRPr sz="1629"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30"/>
              <a:buChar char="•"/>
            </a:pPr>
            <a:r>
              <a:rPr lang="en-US" sz="1629"/>
              <a:t>✔  </a:t>
            </a:r>
            <a:r>
              <a:rPr lang="en-US" sz="1629" b="1"/>
              <a:t>FAIR. </a:t>
            </a:r>
            <a:r>
              <a:rPr lang="en-US" sz="1629"/>
              <a:t>Advanced features to make your research Findable, Accessible, Interoperable, &amp; Reusable. </a:t>
            </a:r>
            <a:endParaRPr sz="1629"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30"/>
              <a:buChar char="•"/>
            </a:pPr>
            <a:r>
              <a:rPr lang="en-US" sz="1629"/>
              <a:t>✔  </a:t>
            </a:r>
            <a:r>
              <a:rPr lang="en-US" sz="1629" b="1"/>
              <a:t>Communities. </a:t>
            </a:r>
            <a:r>
              <a:rPr lang="en-US" sz="1629"/>
              <a:t>Create and curate your own community (e.g., workshop, project, lab, or journal). </a:t>
            </a:r>
            <a:endParaRPr sz="1629"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30"/>
              <a:buChar char="•"/>
            </a:pPr>
            <a:r>
              <a:rPr lang="en-US" sz="1629"/>
              <a:t>✔  </a:t>
            </a:r>
            <a:r>
              <a:rPr lang="en-US" sz="1629" b="1"/>
              <a:t>Comply. </a:t>
            </a:r>
            <a:r>
              <a:rPr lang="en-US" sz="1629"/>
              <a:t>Comply with data sharing mandates and acknowledge your grants. </a:t>
            </a:r>
            <a:endParaRPr sz="1629"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30"/>
              <a:buChar char="•"/>
            </a:pPr>
            <a:r>
              <a:rPr lang="en-US" sz="1629"/>
              <a:t>✔  </a:t>
            </a:r>
            <a:r>
              <a:rPr lang="en-US" sz="1629" b="1"/>
              <a:t>Easy. </a:t>
            </a:r>
            <a:r>
              <a:rPr lang="en-US" sz="1629"/>
              <a:t>Turn-key research data management platform &amp; index can be easily deployed in the local environment by your team or by a service provider, such as TIND. Customize the look and feel to your local environment. </a:t>
            </a:r>
            <a:endParaRPr sz="1629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0"/>
              <a:buFont typeface="Arial"/>
              <a:buNone/>
            </a:pPr>
            <a:endParaRPr sz="133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6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124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/>
              <a:t>InvenioRDM in action – Demo</a:t>
            </a:r>
            <a:br>
              <a:rPr lang="en-US"/>
            </a:br>
            <a:r>
              <a:rPr lang="en-US" sz="2000"/>
              <a:t>InvenioRDM Sandbox - </a:t>
            </a:r>
            <a:r>
              <a:rPr lang="en-US" sz="2000" u="sng">
                <a:solidFill>
                  <a:schemeClr val="hlink"/>
                </a:solidFill>
                <a:hlinkClick r:id="rId3"/>
              </a:rPr>
              <a:t>https://inveniordm.web.cern.ch</a:t>
            </a:r>
            <a:endParaRPr sz="2000"/>
          </a:p>
        </p:txBody>
      </p:sp>
      <p:pic>
        <p:nvPicPr>
          <p:cNvPr id="155" name="Google Shape;155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099374" y="1613061"/>
            <a:ext cx="6845859" cy="447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7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/>
              <a:t>InvenioRDM in action – </a:t>
            </a:r>
            <a:br>
              <a:rPr lang="en-US"/>
            </a:br>
            <a:r>
              <a:rPr lang="en-US" sz="2200"/>
              <a:t>Graz University of Technology. </a:t>
            </a:r>
            <a:r>
              <a:rPr lang="en-US" sz="2200" u="sng">
                <a:solidFill>
                  <a:schemeClr val="hlink"/>
                </a:solidFill>
                <a:hlinkClick r:id="rId3"/>
              </a:rPr>
              <a:t>https://repository.tugraz.at</a:t>
            </a:r>
            <a:endParaRPr/>
          </a:p>
        </p:txBody>
      </p:sp>
      <p:pic>
        <p:nvPicPr>
          <p:cNvPr id="161" name="Google Shape;161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57809" y="1609868"/>
            <a:ext cx="4655980" cy="3929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13789" y="1913777"/>
            <a:ext cx="4130211" cy="3321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8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132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/>
              <a:t>InvenioRDM in action – </a:t>
            </a:r>
            <a:br>
              <a:rPr lang="en-US"/>
            </a:br>
            <a:r>
              <a:rPr lang="en-US" sz="2000" b="0"/>
              <a:t>Vienna </a:t>
            </a:r>
            <a:r>
              <a:rPr lang="en-US" sz="2200" b="0"/>
              <a:t>University of Technology </a:t>
            </a:r>
            <a:r>
              <a:rPr lang="en-US" sz="2200" b="0" u="sng">
                <a:solidFill>
                  <a:schemeClr val="hlink"/>
                </a:solidFill>
                <a:hlinkClick r:id="rId3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https://researchdata.tuwien.ac.at/</a:t>
            </a:r>
            <a:endParaRPr sz="2200"/>
          </a:p>
        </p:txBody>
      </p:sp>
      <p:sp>
        <p:nvSpPr>
          <p:cNvPr id="168" name="Google Shape;168;p18"/>
          <p:cNvSpPr txBox="1"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85800" lvl="1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69" name="Google Shape;16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0510" y="1497191"/>
            <a:ext cx="5201734" cy="4759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60afaa5e27_0_0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00" cy="132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Features - Highly Scalable</a:t>
            </a:r>
            <a:endParaRPr/>
          </a:p>
        </p:txBody>
      </p:sp>
      <p:sp>
        <p:nvSpPr>
          <p:cNvPr id="182" name="Google Shape;182;g160afaa5e27_0_0"/>
          <p:cNvSpPr txBox="1">
            <a:spLocks noGrp="1"/>
          </p:cNvSpPr>
          <p:nvPr>
            <p:ph type="body" idx="1"/>
          </p:nvPr>
        </p:nvSpPr>
        <p:spPr>
          <a:xfrm>
            <a:off x="357809" y="1825625"/>
            <a:ext cx="41148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b="1"/>
              <a:t>PostgreSQL and Elasticsearch/OpenSearch</a:t>
            </a:r>
            <a:endParaRPr sz="1700" b="1"/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b="1"/>
              <a:t>Large file support</a:t>
            </a:r>
            <a:endParaRPr sz="1700"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/>
              <a:t>TB-sized files and can manage from few MBs to PBs of data as long as your underlying storage cluster supports it.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b="1"/>
              <a:t>Any file format/size</a:t>
            </a:r>
            <a:endParaRPr sz="1700" b="1"/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b="1"/>
              <a:t>Versioning support</a:t>
            </a:r>
            <a:endParaRPr sz="1700" b="1" u="sng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491"/>
              <a:t>Records and files are all versioned and our versioning feature performs automatic de-duplication: when a 10KB file among a 100TB dataset changes, only the new 10KB file is stored.</a:t>
            </a:r>
            <a:endParaRPr sz="3000"/>
          </a:p>
        </p:txBody>
      </p:sp>
      <p:sp>
        <p:nvSpPr>
          <p:cNvPr id="183" name="Google Shape;183;g160afaa5e27_0_0"/>
          <p:cNvSpPr txBox="1">
            <a:spLocks noGrp="1"/>
          </p:cNvSpPr>
          <p:nvPr>
            <p:ph type="body" idx="2"/>
          </p:nvPr>
        </p:nvSpPr>
        <p:spPr>
          <a:xfrm>
            <a:off x="4572000" y="1825625"/>
            <a:ext cx="41148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b="1"/>
              <a:t>Multi-storage systems</a:t>
            </a:r>
            <a:endParaRPr sz="1700" b="1" u="sng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/>
              <a:t>InvenioRDM allows you to integrate multiple storage systems in the same instance such as S3, XRootD and more.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b="1"/>
              <a:t>Deploy anywhere</a:t>
            </a:r>
            <a:endParaRPr sz="1700" b="1" u="sng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/>
              <a:t>InvenioRDM is a Python application and you can deploy into your institutional infrastructure whether it is on bare metal, VMs, containers, Kubernetes or OpenShift.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b="1"/>
              <a:t>Battle-tested</a:t>
            </a:r>
            <a:endParaRPr sz="1700" b="1" u="sng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400"/>
              <a:t>InvenioRDM is going to power</a:t>
            </a:r>
            <a:r>
              <a:rPr lang="en-US" sz="1400">
                <a:uFill>
                  <a:noFill/>
                </a:uFill>
                <a:hlinkClick r:id="rId3"/>
              </a:rPr>
              <a:t> </a:t>
            </a:r>
            <a:r>
              <a:rPr lang="en-US" sz="1400" u="sng">
                <a:solidFill>
                  <a:schemeClr val="hlink"/>
                </a:solidFill>
                <a:hlinkClick r:id="rId3"/>
              </a:rPr>
              <a:t>Zenodo.org</a:t>
            </a:r>
            <a:r>
              <a:rPr lang="en-US" sz="1400"/>
              <a:t> with more than 3 million records, 1 peta-byte of data and 15 million visitors/year.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13f26a1277_0_0"/>
          <p:cNvSpPr txBox="1">
            <a:spLocks noGrp="1"/>
          </p:cNvSpPr>
          <p:nvPr>
            <p:ph type="title"/>
          </p:nvPr>
        </p:nvSpPr>
        <p:spPr>
          <a:xfrm>
            <a:off x="357800" y="365125"/>
            <a:ext cx="8328900" cy="7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InvenioRDM Records</a:t>
            </a:r>
            <a:endParaRPr sz="6900"/>
          </a:p>
        </p:txBody>
      </p:sp>
      <p:sp>
        <p:nvSpPr>
          <p:cNvPr id="190" name="Google Shape;190;g113f26a1277_0_0"/>
          <p:cNvSpPr txBox="1">
            <a:spLocks noGrp="1"/>
          </p:cNvSpPr>
          <p:nvPr>
            <p:ph type="body" idx="1"/>
          </p:nvPr>
        </p:nvSpPr>
        <p:spPr>
          <a:xfrm>
            <a:off x="357800" y="1407100"/>
            <a:ext cx="8328900" cy="46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457200" lvl="0" indent="-282764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-US" sz="1100" b="1"/>
              <a:t>Any resource type</a:t>
            </a:r>
            <a:r>
              <a:rPr lang="en-US" sz="1100"/>
              <a:t> InvenioRDM allows you to store publications, datasets, software, images, videos or any other resource type you may have thus can serve as a single repository for all your records.</a:t>
            </a:r>
            <a:br>
              <a:rPr lang="en-US" sz="1100"/>
            </a:br>
            <a:endParaRPr sz="1100"/>
          </a:p>
          <a:p>
            <a:pPr marL="457200" lvl="0" indent="-2827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1100" b="1"/>
              <a:t>Any file format/size</a:t>
            </a:r>
            <a:r>
              <a:rPr lang="en-US" sz="1100"/>
              <a:t> InvenioRDM accepts any file format in any size given that your underlying infrastructure can support it.</a:t>
            </a:r>
            <a:br>
              <a:rPr lang="en-US" sz="1100"/>
            </a:br>
            <a:endParaRPr sz="1100"/>
          </a:p>
          <a:p>
            <a:pPr marL="457200" lvl="0" indent="-2827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1100" b="1"/>
              <a:t>Versioning support</a:t>
            </a:r>
            <a:r>
              <a:rPr lang="en-US" sz="1100"/>
              <a:t> Records and files are all versioned with optimized storage for large files.</a:t>
            </a:r>
            <a:br>
              <a:rPr lang="en-US" sz="1100"/>
            </a:br>
            <a:endParaRPr sz="1100"/>
          </a:p>
          <a:p>
            <a:pPr marL="457200" lvl="0" indent="-2827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1100" b="1"/>
              <a:t>DOI registration via DataCite</a:t>
            </a:r>
            <a:r>
              <a:rPr lang="en-US" sz="1100"/>
              <a:t> InvenioRDM can register DOIs with DataCite for all records, and allows you to write plugins for other identifier schemes.</a:t>
            </a:r>
            <a:br>
              <a:rPr lang="en-US" sz="1100"/>
            </a:br>
            <a:endParaRPr sz="1100"/>
          </a:p>
          <a:p>
            <a:pPr marL="457200" lvl="0" indent="-2827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1100" b="1"/>
              <a:t>DataCite-based metadata</a:t>
            </a:r>
            <a:r>
              <a:rPr lang="en-US" sz="1100"/>
              <a:t> InvenioRDMs internal metadata is based on the DataCite Metadata Schema which is a simple yet powerful format for describing nearly any research output (paper, data, software, ...).</a:t>
            </a:r>
            <a:br>
              <a:rPr lang="en-US" sz="1100"/>
            </a:br>
            <a:endParaRPr sz="1100"/>
          </a:p>
          <a:p>
            <a:pPr marL="457200" lvl="0" indent="-2827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1100" b="1"/>
              <a:t>Strong support for persistent identifiers</a:t>
            </a:r>
            <a:r>
              <a:rPr lang="en-US" sz="1100"/>
              <a:t> Authors, affiliations, licenses, related papers/datasets etc can all be identified via persistent identifiers such as ORCID and RORs.</a:t>
            </a:r>
            <a:br>
              <a:rPr lang="en-US" sz="1100"/>
            </a:br>
            <a:endParaRPr sz="1100"/>
          </a:p>
          <a:p>
            <a:pPr marL="457200" lvl="0" indent="-2827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1100" b="1"/>
              <a:t>Extended Date Time Format (EDTF) support</a:t>
            </a:r>
            <a:r>
              <a:rPr lang="en-US" sz="1100"/>
              <a:t> Publication dates and other dates support the EDTF format for recording imprecise dates and date ranges such as 1939/1945.</a:t>
            </a:r>
            <a:br>
              <a:rPr lang="en-US" sz="1100"/>
            </a:br>
            <a:endParaRPr sz="1100"/>
          </a:p>
          <a:p>
            <a:pPr marL="457200" lvl="0" indent="-2827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1100" b="1"/>
              <a:t>Previewers</a:t>
            </a:r>
            <a:r>
              <a:rPr lang="en-US" sz="1100"/>
              <a:t> InvenioRDM comes with previewers for common files formats such as PDFs, images, CSV, Markdown, XML and JSON.</a:t>
            </a:r>
            <a:br>
              <a:rPr lang="en-US" sz="1100"/>
            </a:br>
            <a:endParaRPr sz="1100"/>
          </a:p>
          <a:p>
            <a:pPr marL="457200" lvl="0" indent="-2827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1100" b="1"/>
              <a:t>Citation formatting</a:t>
            </a:r>
            <a:r>
              <a:rPr lang="en-US" sz="1100"/>
              <a:t>. InvenioRDM can generate citations strings for your records using the Citation Style Language with support for more than 800+ journal citation styles.</a:t>
            </a:r>
            <a:br>
              <a:rPr lang="en-US" sz="1100"/>
            </a:br>
            <a:endParaRPr sz="1100"/>
          </a:p>
          <a:p>
            <a:pPr marL="457200" lvl="0" indent="-2827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1100" b="1"/>
              <a:t>Record preview</a:t>
            </a:r>
            <a:r>
              <a:rPr lang="en-US" sz="1100"/>
              <a:t>. Before you publish your record, you can see a preview of how it looks like.</a:t>
            </a:r>
            <a:br>
              <a:rPr lang="en-US" sz="1100"/>
            </a:br>
            <a:endParaRPr sz="1100"/>
          </a:p>
          <a:p>
            <a:pPr marL="457200" lvl="0" indent="-2827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1100" b="1"/>
              <a:t>Metadata-only records</a:t>
            </a:r>
            <a:r>
              <a:rPr lang="en-US" sz="1100"/>
              <a:t> Both records with or without associated files are supported.</a:t>
            </a:r>
            <a:br>
              <a:rPr lang="en-US" sz="1100"/>
            </a:br>
            <a:endParaRPr sz="1100"/>
          </a:p>
          <a:p>
            <a:pPr marL="457200" lvl="0" indent="-2827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1100" b="1"/>
              <a:t>Identifier detection and validation</a:t>
            </a:r>
            <a:r>
              <a:rPr lang="en-US" sz="1100"/>
              <a:t>. InvenioRDM comes with support for automatic detection and validation for a large number of persistent identifier schemes (i.e. less typing and clicking for end-users).</a:t>
            </a:r>
            <a:br>
              <a:rPr lang="en-US" sz="1100"/>
            </a:br>
            <a:endParaRPr sz="110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82949"/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5fdded4d5a_0_81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00" cy="132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Records - Access Control</a:t>
            </a:r>
            <a:endParaRPr/>
          </a:p>
        </p:txBody>
      </p:sp>
      <p:sp>
        <p:nvSpPr>
          <p:cNvPr id="197" name="Google Shape;197;g15fdded4d5a_0_81"/>
          <p:cNvSpPr txBox="1">
            <a:spLocks noGrp="1"/>
          </p:cNvSpPr>
          <p:nvPr>
            <p:ph type="body" idx="1"/>
          </p:nvPr>
        </p:nvSpPr>
        <p:spPr>
          <a:xfrm>
            <a:off x="357809" y="1825625"/>
            <a:ext cx="8328900" cy="392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Public records with public files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Public records with restricted files (with or without embargo)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Restricted records with restricted files (with or without embargo)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Public metadata-only records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Restricted metadata-only records (with or without embargo).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13f26a1277_0_18"/>
          <p:cNvSpPr txBox="1">
            <a:spLocks noGrp="1"/>
          </p:cNvSpPr>
          <p:nvPr>
            <p:ph type="title"/>
          </p:nvPr>
        </p:nvSpPr>
        <p:spPr>
          <a:xfrm>
            <a:off x="357800" y="365125"/>
            <a:ext cx="8328900" cy="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InvenioRDM - Customizations</a:t>
            </a:r>
            <a:endParaRPr/>
          </a:p>
        </p:txBody>
      </p:sp>
      <p:sp>
        <p:nvSpPr>
          <p:cNvPr id="204" name="Google Shape;204;g113f26a1277_0_18"/>
          <p:cNvSpPr txBox="1">
            <a:spLocks noGrp="1"/>
          </p:cNvSpPr>
          <p:nvPr>
            <p:ph type="body" idx="1"/>
          </p:nvPr>
        </p:nvSpPr>
        <p:spPr>
          <a:xfrm>
            <a:off x="357809" y="1825625"/>
            <a:ext cx="8328900" cy="39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US" sz="1800" b="1"/>
              <a:t>Styling and theming</a:t>
            </a:r>
            <a:r>
              <a:rPr lang="en-US" sz="1800"/>
              <a:t> InvenioRDM can be styled and themed to fit into your institutional visual identity.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b="1"/>
              <a:t>Custom vocabularies</a:t>
            </a:r>
            <a:r>
              <a:rPr lang="en-US" sz="1800"/>
              <a:t> All vocabularies such as types for resources, dates, roles, relations, affiliations etc can be customized to your local instance.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b="1"/>
              <a:t>Subjects</a:t>
            </a:r>
            <a:r>
              <a:rPr lang="en-US" sz="1800"/>
              <a:t> InvenioRDM can load external subjects vocabularies used for classifications such as Medical Subject Headings (MeSH) and many others.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700" b="1"/>
              <a:t>Multilingual support</a:t>
            </a:r>
            <a:endParaRPr sz="1700" b="1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700" b="1"/>
              <a:t>Authentication</a:t>
            </a:r>
            <a:endParaRPr sz="1700" b="1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700" b="1"/>
              <a:t>Persistent identifiers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b="1"/>
              <a:t>Permission system</a:t>
            </a:r>
            <a:r>
              <a:rPr lang="en-US" sz="1800"/>
              <a:t> InvenioRDM supports advanced customizations to the permission system for e.g. IP-based access control.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/>
              <a:t>Research Data Management</a:t>
            </a:r>
            <a:endParaRPr/>
          </a:p>
        </p:txBody>
      </p:sp>
      <p:pic>
        <p:nvPicPr>
          <p:cNvPr id="70" name="Google Shape;70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407559"/>
            <a:ext cx="8265670" cy="4366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13f26a1277_0_6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InvenioRDM - Search</a:t>
            </a:r>
            <a:endParaRPr/>
          </a:p>
        </p:txBody>
      </p:sp>
      <p:sp>
        <p:nvSpPr>
          <p:cNvPr id="211" name="Google Shape;211;g113f26a1277_0_6"/>
          <p:cNvSpPr txBox="1">
            <a:spLocks noGrp="1"/>
          </p:cNvSpPr>
          <p:nvPr>
            <p:ph type="body" idx="1"/>
          </p:nvPr>
        </p:nvSpPr>
        <p:spPr>
          <a:xfrm>
            <a:off x="357800" y="1571900"/>
            <a:ext cx="8328900" cy="41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77431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0039"/>
              <a:buChar char="●"/>
            </a:pPr>
            <a:r>
              <a:rPr lang="en-US" sz="2533" b="1"/>
              <a:t>Faceted search</a:t>
            </a:r>
            <a:r>
              <a:rPr lang="en-US" sz="2533"/>
              <a:t>. InvenioRDM supports fully customizable faceted search.</a:t>
            </a:r>
            <a:br>
              <a:rPr lang="en-US" sz="2533"/>
            </a:br>
            <a:endParaRPr sz="2533"/>
          </a:p>
          <a:p>
            <a:pPr marL="457200" lvl="0" indent="-37743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39"/>
              <a:buChar char="●"/>
            </a:pPr>
            <a:r>
              <a:rPr lang="en-US" sz="2533" b="1"/>
              <a:t>Advanced query syntax</a:t>
            </a:r>
            <a:r>
              <a:rPr lang="en-US" sz="2533"/>
              <a:t>. InvenioRDM has support for advanced querying via simple term search, phrase search, range search, regular expressions and custom ranking/sorting/</a:t>
            </a:r>
            <a:br>
              <a:rPr lang="en-US" sz="2533"/>
            </a:br>
            <a:endParaRPr sz="2533"/>
          </a:p>
          <a:p>
            <a:pPr marL="457200" lvl="0" indent="-37743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39"/>
              <a:buChar char="●"/>
            </a:pPr>
            <a:r>
              <a:rPr lang="en-US" sz="2533" b="1"/>
              <a:t>Auto-complete as you type</a:t>
            </a:r>
            <a:r>
              <a:rPr lang="en-US" sz="2533"/>
              <a:t>. InvenioRDM exposed advanced APIs for search-as-you-type scenarios.</a:t>
            </a:r>
            <a:br>
              <a:rPr lang="en-US" sz="2533"/>
            </a:br>
            <a:endParaRPr sz="1700" b="1"/>
          </a:p>
          <a:p>
            <a:pPr marL="457200" lvl="0" indent="-3774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39"/>
              <a:buChar char="●"/>
            </a:pPr>
            <a:r>
              <a:rPr lang="en-US" sz="2533" b="1"/>
              <a:t>Selection of global or local (community) search</a:t>
            </a:r>
            <a:endParaRPr sz="2533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13f26a1277_0_12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5693"/>
              <a:buNone/>
            </a:pPr>
            <a:r>
              <a:rPr lang="en-US"/>
              <a:t>InvenioRDM - </a:t>
            </a:r>
            <a:r>
              <a:rPr lang="en-US" sz="4377"/>
              <a:t>Auth, permissions and security</a:t>
            </a:r>
            <a:endParaRPr sz="4377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50000"/>
              <a:buNone/>
            </a:pPr>
            <a:endParaRPr/>
          </a:p>
        </p:txBody>
      </p:sp>
      <p:sp>
        <p:nvSpPr>
          <p:cNvPr id="218" name="Google Shape;218;g113f26a1277_0_12"/>
          <p:cNvSpPr txBox="1">
            <a:spLocks noGrp="1"/>
          </p:cNvSpPr>
          <p:nvPr>
            <p:ph type="body" idx="1"/>
          </p:nvPr>
        </p:nvSpPr>
        <p:spPr>
          <a:xfrm>
            <a:off x="357800" y="1825625"/>
            <a:ext cx="8328900" cy="42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-US" sz="1500" b="1"/>
              <a:t>Login via institutional account</a:t>
            </a:r>
            <a:r>
              <a:rPr lang="en-US" sz="1500"/>
              <a:t>. InvenioRDM makes it easy to integrate your institutional authentication provider such as e.g. Keycloak, OAuth or alternative use e.g. ORCID for login.</a:t>
            </a:r>
            <a:endParaRPr sz="150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 b="1"/>
              <a:t>Restricted records</a:t>
            </a:r>
            <a:r>
              <a:rPr lang="en-US" sz="1500"/>
              <a:t>. InvenioRDM supports restricting access to files only or to the entire record.</a:t>
            </a:r>
            <a:endParaRPr sz="150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 b="1"/>
              <a:t>Share by link</a:t>
            </a:r>
            <a:r>
              <a:rPr lang="en-US" sz="1500"/>
              <a:t>. Restricted records can be shared with peer-reviewers or your colleagues via secret links.</a:t>
            </a:r>
            <a:endParaRPr sz="150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 b="1"/>
              <a:t>Embargo support</a:t>
            </a:r>
            <a:r>
              <a:rPr lang="en-US" sz="1500"/>
              <a:t> Restricted records can be embargoed so that they are automatically made publicly on a specific date so that you can comply with e.g. funders' Open Access mandates.</a:t>
            </a:r>
            <a:endParaRPr sz="150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 b="1"/>
              <a:t>Logged in devices</a:t>
            </a:r>
            <a:r>
              <a:rPr lang="en-US" sz="1500"/>
              <a:t>. InvenioRDM allows users to see a list of currently logged in devices on their account.</a:t>
            </a:r>
            <a:endParaRPr sz="150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700" b="1"/>
              <a:t>Security policy  </a:t>
            </a:r>
            <a:r>
              <a:rPr lang="en-US" sz="1500"/>
              <a:t>InvenioRDM development process focuses on developing a secure product, and we have a well-defined and tested security policy for reporting, fixing and announcing vulnerabilities when they occur.</a:t>
            </a:r>
            <a:endParaRPr sz="1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5fdded4d5a_0_89"/>
          <p:cNvSpPr txBox="1">
            <a:spLocks noGrp="1"/>
          </p:cNvSpPr>
          <p:nvPr>
            <p:ph type="title"/>
          </p:nvPr>
        </p:nvSpPr>
        <p:spPr>
          <a:xfrm>
            <a:off x="357800" y="365125"/>
            <a:ext cx="8328900" cy="78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Features - Communities</a:t>
            </a:r>
            <a:endParaRPr/>
          </a:p>
        </p:txBody>
      </p:sp>
      <p:sp>
        <p:nvSpPr>
          <p:cNvPr id="233" name="Google Shape;233;g15fdded4d5a_0_89"/>
          <p:cNvSpPr txBox="1">
            <a:spLocks noGrp="1"/>
          </p:cNvSpPr>
          <p:nvPr>
            <p:ph type="body" idx="1"/>
          </p:nvPr>
        </p:nvSpPr>
        <p:spPr>
          <a:xfrm>
            <a:off x="357800" y="1344225"/>
            <a:ext cx="8328900" cy="441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492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Submit a record for review in a community</a:t>
            </a:r>
            <a:endParaRPr sz="1900"/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Manage members of a community</a:t>
            </a:r>
            <a:endParaRPr sz="1900"/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Conversation among members for record review</a:t>
            </a:r>
            <a:endParaRPr sz="19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900" b="1"/>
              <a:t>Visibility: Public or restricted</a:t>
            </a:r>
            <a:endParaRPr sz="1900"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/>
              <a:t>Both public and restricted communities can contain restricted records, and thus not all records in a public community may be visible to everyone. A restricted community on the other hand may only contain restricted records.</a:t>
            </a:r>
            <a:endParaRPr sz="19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/>
              <a:t>A community may co-own any number of records, and users can search through the records of the community:</a:t>
            </a:r>
            <a:endParaRPr sz="19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 b="1"/>
              <a:t>Members</a:t>
            </a:r>
            <a:endParaRPr sz="1900" b="1" u="sng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/>
              <a:t>A community by default always has one or more owners, but you can invite multiple members to a community. Members can be either people or groups:</a:t>
            </a:r>
            <a:endParaRPr sz="19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900" b="1"/>
              <a:t>Roles:</a:t>
            </a:r>
            <a:r>
              <a:rPr lang="en-US" sz="1900"/>
              <a:t> Reader, Curator, Manager, Owner</a:t>
            </a:r>
            <a:endParaRPr sz="19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9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/>
              <a:t>InvenioRDM Demo</a:t>
            </a:r>
            <a:endParaRPr/>
          </a:p>
        </p:txBody>
      </p:sp>
      <p:pic>
        <p:nvPicPr>
          <p:cNvPr id="239" name="Google Shape;239;p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120853" y="1489967"/>
            <a:ext cx="2802901" cy="4374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0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/>
              <a:t>InvenioRDM Demo</a:t>
            </a:r>
            <a:endParaRPr/>
          </a:p>
        </p:txBody>
      </p:sp>
      <p:pic>
        <p:nvPicPr>
          <p:cNvPr id="245" name="Google Shape;245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64106" y="1048504"/>
            <a:ext cx="4944595" cy="5412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27948" y="1027907"/>
            <a:ext cx="2972701" cy="4965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1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/>
              <a:t>InvenioRDM Demo</a:t>
            </a:r>
            <a:endParaRPr/>
          </a:p>
        </p:txBody>
      </p:sp>
      <p:pic>
        <p:nvPicPr>
          <p:cNvPr id="252" name="Google Shape;25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9765" y="3113727"/>
            <a:ext cx="4673712" cy="3153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89551" y="1092439"/>
            <a:ext cx="3959064" cy="1072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30915" y="2164526"/>
            <a:ext cx="19177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9917" y="2164526"/>
            <a:ext cx="1487698" cy="4056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87071" y="146864"/>
            <a:ext cx="2763486" cy="3087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2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/>
              <a:t>InvenioRDM Demo</a:t>
            </a:r>
            <a:endParaRPr/>
          </a:p>
        </p:txBody>
      </p:sp>
      <p:pic>
        <p:nvPicPr>
          <p:cNvPr id="262" name="Google Shape;262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21649" y="1690689"/>
            <a:ext cx="3609318" cy="188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01588" y="1509441"/>
            <a:ext cx="5448300" cy="93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30967" y="2630489"/>
            <a:ext cx="4555833" cy="3389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3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/>
              <a:t>InvenioRDM Demo</a:t>
            </a:r>
            <a:endParaRPr/>
          </a:p>
        </p:txBody>
      </p:sp>
      <p:pic>
        <p:nvPicPr>
          <p:cNvPr id="270" name="Google Shape;270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80678" y="1690690"/>
            <a:ext cx="7882631" cy="4086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4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/>
              <a:t>InvenioRDM Demo</a:t>
            </a:r>
            <a:endParaRPr/>
          </a:p>
        </p:txBody>
      </p:sp>
      <p:pic>
        <p:nvPicPr>
          <p:cNvPr id="276" name="Google Shape;276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15644" y="3777456"/>
            <a:ext cx="12700" cy="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59300" y="3416300"/>
            <a:ext cx="12700" cy="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700" y="0"/>
            <a:ext cx="9144000" cy="5950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60afaa5e27_0_15"/>
          <p:cNvSpPr txBox="1">
            <a:spLocks noGrp="1"/>
          </p:cNvSpPr>
          <p:nvPr>
            <p:ph type="title"/>
          </p:nvPr>
        </p:nvSpPr>
        <p:spPr>
          <a:xfrm>
            <a:off x="357800" y="365125"/>
            <a:ext cx="8328900" cy="75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Communities -  Members</a:t>
            </a:r>
            <a:endParaRPr/>
          </a:p>
        </p:txBody>
      </p:sp>
      <p:sp>
        <p:nvSpPr>
          <p:cNvPr id="285" name="Google Shape;285;g160afaa5e27_0_15"/>
          <p:cNvSpPr txBox="1">
            <a:spLocks noGrp="1"/>
          </p:cNvSpPr>
          <p:nvPr>
            <p:ph type="body" idx="1"/>
          </p:nvPr>
        </p:nvSpPr>
        <p:spPr>
          <a:xfrm>
            <a:off x="357800" y="1269550"/>
            <a:ext cx="8328900" cy="4485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6" name="Google Shape;286;g160afaa5e27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28596"/>
            <a:ext cx="9144000" cy="4200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/>
              <a:t>Invenio Software</a:t>
            </a:r>
            <a:endParaRPr/>
          </a:p>
        </p:txBody>
      </p:sp>
      <p:pic>
        <p:nvPicPr>
          <p:cNvPr id="76" name="Google Shape;76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7188" y="1253448"/>
            <a:ext cx="8329612" cy="274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7188" y="3996647"/>
            <a:ext cx="8329612" cy="2046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60afaa5e27_0_22"/>
          <p:cNvSpPr txBox="1">
            <a:spLocks noGrp="1"/>
          </p:cNvSpPr>
          <p:nvPr>
            <p:ph type="title"/>
          </p:nvPr>
        </p:nvSpPr>
        <p:spPr>
          <a:xfrm>
            <a:off x="357800" y="365125"/>
            <a:ext cx="8328900" cy="854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Communities - Requests</a:t>
            </a:r>
            <a:endParaRPr/>
          </a:p>
        </p:txBody>
      </p:sp>
      <p:sp>
        <p:nvSpPr>
          <p:cNvPr id="293" name="Google Shape;293;g160afaa5e27_0_22"/>
          <p:cNvSpPr txBox="1">
            <a:spLocks noGrp="1"/>
          </p:cNvSpPr>
          <p:nvPr>
            <p:ph type="body" idx="1"/>
          </p:nvPr>
        </p:nvSpPr>
        <p:spPr>
          <a:xfrm>
            <a:off x="357809" y="1825625"/>
            <a:ext cx="8328900" cy="392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4" name="Google Shape;294;g160afaa5e27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89088"/>
            <a:ext cx="9144000" cy="387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5fdded4d5a_0_100"/>
          <p:cNvSpPr txBox="1">
            <a:spLocks noGrp="1"/>
          </p:cNvSpPr>
          <p:nvPr>
            <p:ph type="title"/>
          </p:nvPr>
        </p:nvSpPr>
        <p:spPr>
          <a:xfrm>
            <a:off x="357800" y="365125"/>
            <a:ext cx="8328900" cy="713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Communities - </a:t>
            </a:r>
            <a:r>
              <a:rPr lang="en-US" sz="3777"/>
              <a:t>Review/Conversation</a:t>
            </a:r>
            <a:endParaRPr sz="3777"/>
          </a:p>
        </p:txBody>
      </p:sp>
      <p:sp>
        <p:nvSpPr>
          <p:cNvPr id="301" name="Google Shape;301;g15fdded4d5a_0_100"/>
          <p:cNvSpPr txBox="1">
            <a:spLocks noGrp="1"/>
          </p:cNvSpPr>
          <p:nvPr>
            <p:ph type="body" idx="1"/>
          </p:nvPr>
        </p:nvSpPr>
        <p:spPr>
          <a:xfrm>
            <a:off x="357800" y="1345475"/>
            <a:ext cx="8328900" cy="440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/>
              <a:t>Member invitations, Reviews, Curation</a:t>
            </a:r>
            <a:endParaRPr sz="25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2" name="Google Shape;302;g15fdded4d5a_0_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2775" y="2351150"/>
            <a:ext cx="6433902" cy="352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6"/>
          <p:cNvSpPr txBox="1">
            <a:spLocks noGrp="1"/>
          </p:cNvSpPr>
          <p:nvPr>
            <p:ph type="title"/>
          </p:nvPr>
        </p:nvSpPr>
        <p:spPr>
          <a:xfrm>
            <a:off x="357800" y="365125"/>
            <a:ext cx="8328900" cy="9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/>
              <a:t>InvenioRDM Releases</a:t>
            </a:r>
            <a:endParaRPr/>
          </a:p>
        </p:txBody>
      </p:sp>
      <p:sp>
        <p:nvSpPr>
          <p:cNvPr id="308" name="Google Shape;308;p26"/>
          <p:cNvSpPr txBox="1">
            <a:spLocks noGrp="1"/>
          </p:cNvSpPr>
          <p:nvPr>
            <p:ph type="body" idx="1"/>
          </p:nvPr>
        </p:nvSpPr>
        <p:spPr>
          <a:xfrm>
            <a:off x="357800" y="1393999"/>
            <a:ext cx="8328900" cy="43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73469"/>
              <a:buNone/>
            </a:pPr>
            <a:endParaRPr sz="2450" b="1"/>
          </a:p>
          <a:p>
            <a:pPr marL="457200" lvl="0" indent="-393031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ct val="138666"/>
              <a:buChar char="•"/>
            </a:pPr>
            <a:r>
              <a:rPr lang="en-US" sz="4668">
                <a:solidFill>
                  <a:srgbClr val="333333"/>
                </a:solidFill>
                <a:highlight>
                  <a:srgbClr val="FFFFFF"/>
                </a:highlight>
              </a:rPr>
              <a:t>2023-01-26: </a:t>
            </a:r>
            <a:r>
              <a:rPr lang="en-US" sz="4668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hlinkClick r:id="rId3"/>
              </a:rPr>
              <a:t>InvenioRDM v11.0 STS Release</a:t>
            </a:r>
            <a:endParaRPr sz="4668">
              <a:solidFill>
                <a:schemeClr val="hlink"/>
              </a:solidFill>
              <a:highlight>
                <a:srgbClr val="FFFFFF"/>
              </a:highlight>
            </a:endParaRPr>
          </a:p>
          <a:p>
            <a:pPr marL="457200" lvl="0" indent="-393031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ct val="138666"/>
              <a:buChar char="•"/>
            </a:pPr>
            <a:r>
              <a:rPr lang="en-US" sz="4668">
                <a:solidFill>
                  <a:srgbClr val="333333"/>
                </a:solidFill>
                <a:highlight>
                  <a:srgbClr val="FFFFFF"/>
                </a:highlight>
              </a:rPr>
              <a:t>2022-12-08: </a:t>
            </a:r>
            <a:r>
              <a:rPr lang="en-US" sz="4668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hlinkClick r:id="rId4"/>
              </a:rPr>
              <a:t>InvenioRDM v10.1 STS Release</a:t>
            </a:r>
            <a:endParaRPr sz="4668">
              <a:solidFill>
                <a:schemeClr val="hlink"/>
              </a:solidFill>
              <a:highlight>
                <a:srgbClr val="FFFFFF"/>
              </a:highlight>
            </a:endParaRPr>
          </a:p>
          <a:p>
            <a:pPr marL="457200" lvl="0" indent="-393031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ct val="138666"/>
              <a:buChar char="•"/>
            </a:pPr>
            <a:r>
              <a:rPr lang="en-US" sz="4668">
                <a:solidFill>
                  <a:srgbClr val="333333"/>
                </a:solidFill>
                <a:highlight>
                  <a:srgbClr val="FFFFFF"/>
                </a:highlight>
              </a:rPr>
              <a:t>2022-10-10: </a:t>
            </a:r>
            <a:r>
              <a:rPr lang="en-US" sz="4668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hlinkClick r:id="rId5"/>
              </a:rPr>
              <a:t>InvenioRDM v10 STS Release</a:t>
            </a:r>
            <a:endParaRPr sz="4668">
              <a:solidFill>
                <a:schemeClr val="hlink"/>
              </a:solidFill>
              <a:highlight>
                <a:srgbClr val="FFFFFF"/>
              </a:highlight>
            </a:endParaRPr>
          </a:p>
          <a:p>
            <a:pPr marL="457200" lvl="0" indent="-393031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ct val="138666"/>
              <a:buChar char="•"/>
            </a:pPr>
            <a:r>
              <a:rPr lang="en-US" sz="4668">
                <a:solidFill>
                  <a:srgbClr val="333333"/>
                </a:solidFill>
                <a:highlight>
                  <a:srgbClr val="FFFFFF"/>
                </a:highlight>
              </a:rPr>
              <a:t>2022-07-12: </a:t>
            </a:r>
            <a:r>
              <a:rPr lang="en-US" sz="4668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hlinkClick r:id="rId6"/>
              </a:rPr>
              <a:t>InvenioRDM v9.1 LTS Release</a:t>
            </a:r>
            <a:endParaRPr sz="4668">
              <a:solidFill>
                <a:schemeClr val="hlink"/>
              </a:solidFill>
              <a:highlight>
                <a:srgbClr val="FFFFFF"/>
              </a:highlight>
            </a:endParaRPr>
          </a:p>
          <a:p>
            <a:pPr marL="457200" lvl="0" indent="-393031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ct val="138666"/>
              <a:buChar char="•"/>
            </a:pPr>
            <a:r>
              <a:rPr lang="en-US" sz="4668">
                <a:solidFill>
                  <a:srgbClr val="333333"/>
                </a:solidFill>
                <a:highlight>
                  <a:srgbClr val="FFFFFF"/>
                </a:highlight>
              </a:rPr>
              <a:t>2022-05-24: </a:t>
            </a:r>
            <a:r>
              <a:rPr lang="en-US" sz="4668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hlinkClick r:id="rId7"/>
              </a:rPr>
              <a:t>InvenioRDM v9.0 LTS Release</a:t>
            </a:r>
            <a:endParaRPr sz="4668">
              <a:solidFill>
                <a:schemeClr val="hlink"/>
              </a:solidFill>
              <a:highlight>
                <a:srgbClr val="FFFFFF"/>
              </a:highlight>
            </a:endParaRPr>
          </a:p>
          <a:p>
            <a:pPr marL="457200" lvl="0" indent="-393031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ct val="138666"/>
              <a:buChar char="•"/>
            </a:pPr>
            <a:r>
              <a:rPr lang="en-US" sz="4668">
                <a:solidFill>
                  <a:srgbClr val="333333"/>
                </a:solidFill>
                <a:highlight>
                  <a:srgbClr val="FFFFFF"/>
                </a:highlight>
              </a:rPr>
              <a:t>2022-03-03: </a:t>
            </a:r>
            <a:r>
              <a:rPr lang="en-US" sz="4668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hlinkClick r:id="rId8"/>
              </a:rPr>
              <a:t>InvenioRDM v8.0 STS Release</a:t>
            </a:r>
            <a:endParaRPr sz="4668">
              <a:solidFill>
                <a:schemeClr val="hlink"/>
              </a:solidFill>
              <a:highlight>
                <a:srgbClr val="FFFFFF"/>
              </a:highlight>
            </a:endParaRPr>
          </a:p>
          <a:p>
            <a:pPr marL="457200" lvl="0" indent="-393031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ct val="138666"/>
              <a:buChar char="•"/>
            </a:pPr>
            <a:r>
              <a:rPr lang="en-US" sz="4668">
                <a:solidFill>
                  <a:srgbClr val="333333"/>
                </a:solidFill>
                <a:highlight>
                  <a:srgbClr val="FFFFFF"/>
                </a:highlight>
              </a:rPr>
              <a:t>2021-12-06: </a:t>
            </a:r>
            <a:r>
              <a:rPr lang="en-US" sz="4668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hlinkClick r:id="rId9"/>
              </a:rPr>
              <a:t>InvenioRDM v7.0 STS Release</a:t>
            </a:r>
            <a:endParaRPr sz="4668">
              <a:solidFill>
                <a:schemeClr val="hlink"/>
              </a:solidFill>
              <a:highlight>
                <a:srgbClr val="FFFFFF"/>
              </a:highlight>
            </a:endParaRPr>
          </a:p>
          <a:p>
            <a:pPr marL="457200" lvl="0" indent="-393031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ct val="138666"/>
              <a:buChar char="•"/>
            </a:pPr>
            <a:r>
              <a:rPr lang="en-US" sz="4668">
                <a:solidFill>
                  <a:srgbClr val="333333"/>
                </a:solidFill>
                <a:highlight>
                  <a:srgbClr val="FFFFFF"/>
                </a:highlight>
              </a:rPr>
              <a:t>2021-02-01: </a:t>
            </a:r>
            <a:r>
              <a:rPr lang="en-US" sz="4668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hlinkClick r:id="rId10"/>
              </a:rPr>
              <a:t>InvenioRDM Onboarding Resource Roundup</a:t>
            </a:r>
            <a:endParaRPr sz="6201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8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745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InvenioRDM - Roadmap</a:t>
            </a:r>
            <a:endParaRPr/>
          </a:p>
        </p:txBody>
      </p:sp>
      <p:pic>
        <p:nvPicPr>
          <p:cNvPr id="320" name="Google Shape;32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113" y="1110343"/>
            <a:ext cx="8072375" cy="5442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0"/>
          <p:cNvSpPr txBox="1">
            <a:spLocks noGrp="1"/>
          </p:cNvSpPr>
          <p:nvPr>
            <p:ph type="title"/>
          </p:nvPr>
        </p:nvSpPr>
        <p:spPr>
          <a:xfrm>
            <a:off x="357800" y="365125"/>
            <a:ext cx="8328900" cy="7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3800"/>
              <a:t>Invenio Products – Documentation</a:t>
            </a:r>
            <a:endParaRPr sz="3800"/>
          </a:p>
        </p:txBody>
      </p:sp>
      <p:pic>
        <p:nvPicPr>
          <p:cNvPr id="326" name="Google Shape;326;p3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1600" y="1133425"/>
            <a:ext cx="7487400" cy="346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4920625"/>
            <a:ext cx="8839201" cy="993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1"/>
          <p:cNvSpPr txBox="1">
            <a:spLocks noGrp="1"/>
          </p:cNvSpPr>
          <p:nvPr>
            <p:ph type="title"/>
          </p:nvPr>
        </p:nvSpPr>
        <p:spPr>
          <a:xfrm>
            <a:off x="357809" y="365127"/>
            <a:ext cx="8328991" cy="662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/>
              <a:t>InvenioRDM - Collaboration</a:t>
            </a:r>
            <a:endParaRPr/>
          </a:p>
        </p:txBody>
      </p:sp>
      <p:sp>
        <p:nvSpPr>
          <p:cNvPr id="333" name="Google Shape;333;p31"/>
          <p:cNvSpPr txBox="1">
            <a:spLocks noGrp="1"/>
          </p:cNvSpPr>
          <p:nvPr>
            <p:ph type="body" idx="1"/>
          </p:nvPr>
        </p:nvSpPr>
        <p:spPr>
          <a:xfrm>
            <a:off x="493159" y="2413000"/>
            <a:ext cx="4746661" cy="338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b="1"/>
              <a:t>Invenio RFC (Request For Comments):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Coordinate the design process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Produce consensus among Invenio stakeholders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Document design decisions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RFCs aid communication between geographically dispersed teams and document Invenio development so that we can avoid knowledge loss when people leave and ease knowledge transfer when people join.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i="1" u="sng">
                <a:solidFill>
                  <a:schemeClr val="hlink"/>
                </a:solidFill>
                <a:hlinkClick r:id="rId3"/>
              </a:rPr>
              <a:t>github.com/inveniosoftware/rfcs</a:t>
            </a:r>
            <a:endParaRPr i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334" name="Google Shape;334;p31"/>
          <p:cNvSpPr txBox="1"/>
          <p:nvPr/>
        </p:nvSpPr>
        <p:spPr>
          <a:xfrm>
            <a:off x="493159" y="1356189"/>
            <a:ext cx="785973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InvenioRDM resources: open source via GitHub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Repository: </a:t>
            </a:r>
            <a:r>
              <a:rPr lang="en-US" sz="16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https://github.com/inveniosoftware/invenio-app-rdm</a:t>
            </a: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Documentation: </a:t>
            </a:r>
            <a:r>
              <a:rPr lang="en-US" sz="16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https://inveniordm.docs.cern.ch/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31"/>
          <p:cNvSpPr txBox="1"/>
          <p:nvPr/>
        </p:nvSpPr>
        <p:spPr>
          <a:xfrm>
            <a:off x="5167900" y="2279525"/>
            <a:ext cx="3234900" cy="3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Monthly sprints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 in progress for InvenioRDM this month: 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github.com/orgs/inveniosoftware/projects/51</a:t>
            </a:r>
            <a:r>
              <a:rPr lang="en-US"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User group meetings every other week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Chat on Discord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Developer training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-US" sz="16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Forum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-US" sz="16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Partner contributions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-US" sz="16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FAQs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2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/>
              <a:t>DOI Extension</a:t>
            </a:r>
            <a:endParaRPr/>
          </a:p>
        </p:txBody>
      </p:sp>
      <p:sp>
        <p:nvSpPr>
          <p:cNvPr id="349" name="Google Shape;349;p32"/>
          <p:cNvSpPr txBox="1"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OSTI (Office of Scientific and Technical Information) DOI integration with invenioRDM is being worked on.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OSTI/DOE requires OSTI/DOI for datasets - if Datasets are ever to be uploaded to InvenioRDM/Zenodo, it MUST have an OSTI/DOI (not a datacite DOI)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OSTI DOIs are free and OSTI allows DOIs to be registered for datasets.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Invenio-based repositories register DOIs directly through DataCite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A development and a test VM are available for InvenioRDM which are accessible within BNL VPN</a:t>
            </a:r>
            <a:endParaRPr sz="24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3"/>
          <p:cNvSpPr txBox="1">
            <a:spLocks noGrp="1"/>
          </p:cNvSpPr>
          <p:nvPr>
            <p:ph type="title"/>
          </p:nvPr>
        </p:nvSpPr>
        <p:spPr>
          <a:xfrm>
            <a:off x="357809" y="365127"/>
            <a:ext cx="8328991" cy="81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/>
              <a:t>Desirable Features</a:t>
            </a:r>
            <a:endParaRPr/>
          </a:p>
        </p:txBody>
      </p:sp>
      <p:sp>
        <p:nvSpPr>
          <p:cNvPr id="355" name="Google Shape;355;p33"/>
          <p:cNvSpPr txBox="1"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4193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Search of file contents</a:t>
            </a:r>
            <a:endParaRPr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Advanced search – on user specified fields and parameters</a:t>
            </a:r>
            <a:endParaRPr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Highlighting of search results</a:t>
            </a:r>
            <a:endParaRPr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Preserving directory structure for files uploads and treeview</a:t>
            </a:r>
            <a:endParaRPr/>
          </a:p>
          <a:p>
            <a:pPr marL="228600" lvl="1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More 2F authentications</a:t>
            </a:r>
            <a:endParaRPr sz="2800"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Tags management </a:t>
            </a:r>
            <a:endParaRPr/>
          </a:p>
          <a:p>
            <a:pPr marL="685800" lvl="1" indent="-24098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/>
              <a:t>(</a:t>
            </a:r>
            <a:r>
              <a:rPr lang="en-US" sz="2600" i="1"/>
              <a:t>add, edit, deactivate, delete from the list of approved tags</a:t>
            </a:r>
            <a:r>
              <a:rPr lang="en-US" sz="2600"/>
              <a:t>)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4"/>
          <p:cNvSpPr txBox="1">
            <a:spLocks noGrp="1"/>
          </p:cNvSpPr>
          <p:nvPr>
            <p:ph type="title"/>
          </p:nvPr>
        </p:nvSpPr>
        <p:spPr>
          <a:xfrm>
            <a:off x="357809" y="365127"/>
            <a:ext cx="8328991" cy="749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/>
              <a:t>Desirable Features</a:t>
            </a:r>
            <a:endParaRPr/>
          </a:p>
        </p:txBody>
      </p:sp>
      <p:pic>
        <p:nvPicPr>
          <p:cNvPr id="361" name="Google Shape;361;p3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943923" y="1115123"/>
            <a:ext cx="5742878" cy="5065513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4"/>
          <p:cNvSpPr txBox="1"/>
          <p:nvPr/>
        </p:nvSpPr>
        <p:spPr>
          <a:xfrm>
            <a:off x="535259" y="1315524"/>
            <a:ext cx="19403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Highlights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34"/>
          <p:cNvSpPr txBox="1"/>
          <p:nvPr/>
        </p:nvSpPr>
        <p:spPr>
          <a:xfrm>
            <a:off x="535259" y="1993310"/>
            <a:ext cx="19403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File Versions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34"/>
          <p:cNvSpPr txBox="1"/>
          <p:nvPr/>
        </p:nvSpPr>
        <p:spPr>
          <a:xfrm>
            <a:off x="524109" y="2670098"/>
            <a:ext cx="194031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Upload of directories and treeview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34"/>
          <p:cNvSpPr txBox="1"/>
          <p:nvPr/>
        </p:nvSpPr>
        <p:spPr>
          <a:xfrm>
            <a:off x="546410" y="3842291"/>
            <a:ext cx="169498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Search of file contents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6" name="Google Shape;366;p34"/>
          <p:cNvCxnSpPr/>
          <p:nvPr/>
        </p:nvCxnSpPr>
        <p:spPr>
          <a:xfrm>
            <a:off x="1750741" y="1605776"/>
            <a:ext cx="3847171" cy="913058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67" name="Google Shape;367;p34"/>
          <p:cNvCxnSpPr/>
          <p:nvPr/>
        </p:nvCxnSpPr>
        <p:spPr>
          <a:xfrm>
            <a:off x="2062976" y="2246553"/>
            <a:ext cx="2542478" cy="1623385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68" name="Google Shape;368;p34"/>
          <p:cNvCxnSpPr/>
          <p:nvPr/>
        </p:nvCxnSpPr>
        <p:spPr>
          <a:xfrm>
            <a:off x="1828800" y="3380066"/>
            <a:ext cx="2693504" cy="683739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69" name="Google Shape;369;p34"/>
          <p:cNvCxnSpPr/>
          <p:nvPr/>
        </p:nvCxnSpPr>
        <p:spPr>
          <a:xfrm>
            <a:off x="3847171" y="4470066"/>
            <a:ext cx="1427356" cy="1244415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70" name="Google Shape;370;p34"/>
          <p:cNvCxnSpPr/>
          <p:nvPr/>
        </p:nvCxnSpPr>
        <p:spPr>
          <a:xfrm>
            <a:off x="1828800" y="4278326"/>
            <a:ext cx="2018371" cy="19174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71" name="Google Shape;371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67829" y="4881863"/>
            <a:ext cx="2336800" cy="184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4"/>
          <p:cNvSpPr txBox="1"/>
          <p:nvPr/>
        </p:nvSpPr>
        <p:spPr>
          <a:xfrm>
            <a:off x="546410" y="4901794"/>
            <a:ext cx="12823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Keywords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3" name="Google Shape;373;p34"/>
          <p:cNvCxnSpPr/>
          <p:nvPr/>
        </p:nvCxnSpPr>
        <p:spPr>
          <a:xfrm>
            <a:off x="1449659" y="5252224"/>
            <a:ext cx="535258" cy="780586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5"/>
          <p:cNvSpPr txBox="1">
            <a:spLocks noGrp="1"/>
          </p:cNvSpPr>
          <p:nvPr>
            <p:ph type="title"/>
          </p:nvPr>
        </p:nvSpPr>
        <p:spPr>
          <a:xfrm>
            <a:off x="357809" y="365127"/>
            <a:ext cx="8328991" cy="1039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/>
              <a:t>Desirable Features -  </a:t>
            </a:r>
            <a:br>
              <a:rPr lang="en-US"/>
            </a:br>
            <a:r>
              <a:rPr lang="en-US"/>
              <a:t>				Advanced Search</a:t>
            </a:r>
            <a:endParaRPr/>
          </a:p>
        </p:txBody>
      </p:sp>
      <p:pic>
        <p:nvPicPr>
          <p:cNvPr id="379" name="Google Shape;379;p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7809" y="1757596"/>
            <a:ext cx="6246782" cy="309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62442" y="2434972"/>
            <a:ext cx="2463800" cy="24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90907" y="4687849"/>
            <a:ext cx="2438400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65650" y="4946764"/>
            <a:ext cx="2362200" cy="1066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3" name="Google Shape;383;p35"/>
          <p:cNvCxnSpPr/>
          <p:nvPr/>
        </p:nvCxnSpPr>
        <p:spPr>
          <a:xfrm>
            <a:off x="5262405" y="2854712"/>
            <a:ext cx="1397928" cy="234176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84" name="Google Shape;384;p35"/>
          <p:cNvCxnSpPr/>
          <p:nvPr/>
        </p:nvCxnSpPr>
        <p:spPr>
          <a:xfrm rot="10800000" flipH="1">
            <a:off x="4546911" y="2854712"/>
            <a:ext cx="716465" cy="449476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5" name="Google Shape;385;p35"/>
          <p:cNvCxnSpPr/>
          <p:nvPr/>
        </p:nvCxnSpPr>
        <p:spPr>
          <a:xfrm>
            <a:off x="5564459" y="3666872"/>
            <a:ext cx="396910" cy="141808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86" name="Google Shape;386;p35"/>
          <p:cNvCxnSpPr/>
          <p:nvPr/>
        </p:nvCxnSpPr>
        <p:spPr>
          <a:xfrm>
            <a:off x="1590907" y="3992137"/>
            <a:ext cx="527825" cy="1583473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 b="1">
                <a:latin typeface="Arial"/>
                <a:ea typeface="Arial"/>
                <a:cs typeface="Arial"/>
                <a:sym typeface="Arial"/>
              </a:rPr>
              <a:t>Invenio Framework</a:t>
            </a:r>
            <a:endParaRPr sz="36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7188" y="1448656"/>
            <a:ext cx="8329612" cy="4103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7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/>
              <a:t>References</a:t>
            </a:r>
            <a:endParaRPr/>
          </a:p>
        </p:txBody>
      </p:sp>
      <p:sp>
        <p:nvSpPr>
          <p:cNvPr id="398" name="Google Shape;398;p37"/>
          <p:cNvSpPr txBox="1">
            <a:spLocks noGrp="1"/>
          </p:cNvSpPr>
          <p:nvPr>
            <p:ph type="body" idx="1"/>
          </p:nvPr>
        </p:nvSpPr>
        <p:spPr>
          <a:xfrm>
            <a:off x="357800" y="1222250"/>
            <a:ext cx="8328900" cy="48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20193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Invenio, https://invenio-software.org </a:t>
            </a:r>
            <a:endParaRPr/>
          </a:p>
          <a:p>
            <a:pPr marL="2286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InvenioRDM,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https://invenio-software.org/products/rdm/</a:t>
            </a:r>
            <a:r>
              <a:rPr lang="en-US"/>
              <a:t> </a:t>
            </a:r>
            <a:endParaRPr/>
          </a:p>
          <a:p>
            <a:pPr marL="2286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invenioRDM user docs, https://inveniordm.docs.cern.ch </a:t>
            </a:r>
            <a:endParaRPr/>
          </a:p>
          <a:p>
            <a:pPr marL="2286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DOE OSTI,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https://www.osti.gov/</a:t>
            </a:r>
            <a:endParaRPr/>
          </a:p>
          <a:p>
            <a:pPr marL="2286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Datacite, </a:t>
            </a:r>
            <a:r>
              <a:rPr lang="en-US" u="sng">
                <a:solidFill>
                  <a:schemeClr val="hlink"/>
                </a:solidFill>
                <a:hlinkClick r:id="rId5"/>
              </a:rPr>
              <a:t>https://datacite.org</a:t>
            </a:r>
            <a:endParaRPr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None/>
            </a:pPr>
            <a:endParaRPr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None/>
            </a:pPr>
            <a:r>
              <a:rPr lang="en-US"/>
              <a:t>My part with Invenio:</a:t>
            </a:r>
            <a:endParaRPr/>
          </a:p>
          <a:p>
            <a:pPr marL="457200" lvl="0" indent="-32575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Development using Invenio Framework</a:t>
            </a:r>
            <a:endParaRPr/>
          </a:p>
          <a:p>
            <a:pPr marL="914400" lvl="1" indent="-32575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75000"/>
              <a:buChar char="•"/>
            </a:pPr>
            <a:r>
              <a:rPr lang="en-US"/>
              <a:t>NNSA - SET Repository</a:t>
            </a:r>
            <a:endParaRPr/>
          </a:p>
          <a:p>
            <a:pPr marL="914400" lvl="1" indent="-32575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75000"/>
              <a:buChar char="•"/>
            </a:pPr>
            <a:r>
              <a:rPr lang="en-US"/>
              <a:t>GENESIS Repository for Material science</a:t>
            </a:r>
            <a:endParaRPr/>
          </a:p>
          <a:p>
            <a:pPr marL="914400" lvl="1" indent="-32575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75000"/>
              <a:buChar char="•"/>
            </a:pPr>
            <a:r>
              <a:rPr lang="en-US"/>
              <a:t>sPHENIX Repository - Prototype</a:t>
            </a:r>
            <a:endParaRPr/>
          </a:p>
          <a:p>
            <a:pPr marL="457200" lvl="0" indent="-32575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Covid-19 Repository - Based on Zenodo</a:t>
            </a:r>
            <a:endParaRPr/>
          </a:p>
          <a:p>
            <a:pPr marL="457200" lvl="0" indent="-32575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InvenioRDM</a:t>
            </a:r>
            <a:endParaRPr/>
          </a:p>
          <a:p>
            <a:pPr marL="914400" lvl="1" indent="-32575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75000"/>
              <a:buChar char="•"/>
            </a:pPr>
            <a:r>
              <a:rPr lang="en-US"/>
              <a:t>Installation/testing</a:t>
            </a:r>
            <a:endParaRPr/>
          </a:p>
          <a:p>
            <a:pPr marL="914400" lvl="1" indent="-32575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75000"/>
              <a:buChar char="•"/>
            </a:pPr>
            <a:r>
              <a:rPr lang="en-US"/>
              <a:t>Extending it to get OSTI DOI for datasets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/>
              <a:t>Open source products used in Invenio Framework</a:t>
            </a:r>
            <a:endParaRPr/>
          </a:p>
        </p:txBody>
      </p:sp>
      <p:sp>
        <p:nvSpPr>
          <p:cNvPr id="89" name="Google Shape;89;p7"/>
          <p:cNvSpPr txBox="1">
            <a:spLocks noGrp="1"/>
          </p:cNvSpPr>
          <p:nvPr>
            <p:ph type="body" idx="1"/>
          </p:nvPr>
        </p:nvSpPr>
        <p:spPr>
          <a:xfrm>
            <a:off x="357800" y="1825625"/>
            <a:ext cx="8328900" cy="3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Invenio’s core rely on some of the top open source products.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</p:txBody>
      </p:sp>
      <p:pic>
        <p:nvPicPr>
          <p:cNvPr id="90" name="Google Shape;9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520" y="3080820"/>
            <a:ext cx="8003568" cy="2025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0513" y="5241350"/>
            <a:ext cx="1914525" cy="58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67738" y="5241338"/>
            <a:ext cx="140970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47399" y="5312805"/>
            <a:ext cx="2141125" cy="800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02599" y="5177950"/>
            <a:ext cx="1321332" cy="144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8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/>
              <a:t>Built on Invenio</a:t>
            </a:r>
            <a:endParaRPr/>
          </a:p>
        </p:txBody>
      </p:sp>
      <p:pic>
        <p:nvPicPr>
          <p:cNvPr id="100" name="Google Shape;100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72240" y="1633078"/>
            <a:ext cx="8599500" cy="370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8"/>
          <p:cNvSpPr txBox="1"/>
          <p:nvPr/>
        </p:nvSpPr>
        <p:spPr>
          <a:xfrm>
            <a:off x="1590775" y="5475375"/>
            <a:ext cx="6639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Invenio instances around the world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9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/>
              <a:t>Invenio at BNL</a:t>
            </a:r>
            <a:endParaRPr/>
          </a:p>
        </p:txBody>
      </p:sp>
      <p:pic>
        <p:nvPicPr>
          <p:cNvPr id="107" name="Google Shape;10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0850" y="1424275"/>
            <a:ext cx="3791850" cy="353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7800" y="1478614"/>
            <a:ext cx="4302019" cy="2619442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9"/>
          <p:cNvSpPr txBox="1"/>
          <p:nvPr/>
        </p:nvSpPr>
        <p:spPr>
          <a:xfrm>
            <a:off x="357800" y="4449450"/>
            <a:ext cx="42141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National Nuclear Security Administration (NNSA) Science and Engineering Team (</a:t>
            </a:r>
            <a:r>
              <a:rPr lang="en-US" sz="21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SET</a:t>
            </a:r>
            <a:r>
              <a:rPr lang="en-U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9"/>
          <p:cNvSpPr txBox="1"/>
          <p:nvPr/>
        </p:nvSpPr>
        <p:spPr>
          <a:xfrm>
            <a:off x="4780850" y="4956525"/>
            <a:ext cx="3509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GENESIS - Repository for Material Science Community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0"/>
          <p:cNvSpPr txBox="1">
            <a:spLocks noGrp="1"/>
          </p:cNvSpPr>
          <p:nvPr>
            <p:ph type="title"/>
          </p:nvPr>
        </p:nvSpPr>
        <p:spPr>
          <a:xfrm>
            <a:off x="357800" y="365125"/>
            <a:ext cx="83289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/>
              <a:t>Invenio at BNL</a:t>
            </a:r>
            <a:endParaRPr/>
          </a:p>
        </p:txBody>
      </p:sp>
      <p:pic>
        <p:nvPicPr>
          <p:cNvPr id="116" name="Google Shape;11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0350" y="1792851"/>
            <a:ext cx="5383649" cy="412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33476" y="1548744"/>
            <a:ext cx="3251200" cy="370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0"/>
          <p:cNvSpPr txBox="1"/>
          <p:nvPr/>
        </p:nvSpPr>
        <p:spPr>
          <a:xfrm>
            <a:off x="4672750" y="1098625"/>
            <a:ext cx="36021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0" i="0" u="sng" strike="noStrike" cap="none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5"/>
              </a:rPr>
              <a:t>EIC - Zenodo</a:t>
            </a:r>
            <a:r>
              <a:rPr lang="en-US" sz="2700" b="0" i="0" u="none" strike="noStrike" cap="none">
                <a:solidFill>
                  <a:srgbClr val="3C40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Why InvenioRDM?</a:t>
            </a:r>
            <a:endParaRPr/>
          </a:p>
        </p:txBody>
      </p:sp>
      <p:sp>
        <p:nvSpPr>
          <p:cNvPr id="124" name="Google Shape;124;p12"/>
          <p:cNvSpPr txBox="1"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4193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/>
              <a:t>What motivated the InvenioRDM project? </a:t>
            </a:r>
            <a:endParaRPr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➢  Some organizations tried to reuse the existing open source Zenodo source code </a:t>
            </a:r>
            <a:endParaRPr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➢  Other orgs tried to use the Invenio Framework to build a RDM repository from scratch </a:t>
            </a:r>
            <a:endParaRPr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➢  Several orgs tried to make the same modifications but had no easy way of sharing their changes </a:t>
            </a:r>
            <a:endParaRPr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All these groups came together to create a collaborative open source project and grow a sustainable community.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1137</Words>
  <Application>Microsoft Macintosh PowerPoint</Application>
  <PresentationFormat>On-screen Show (4:3)</PresentationFormat>
  <Paragraphs>190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Arial</vt:lpstr>
      <vt:lpstr>Calibri</vt:lpstr>
      <vt:lpstr>Office Theme</vt:lpstr>
      <vt:lpstr>InvenioRDM </vt:lpstr>
      <vt:lpstr>Research Data Management</vt:lpstr>
      <vt:lpstr>Invenio Software</vt:lpstr>
      <vt:lpstr>Invenio Framework</vt:lpstr>
      <vt:lpstr>Open source products used in Invenio Framework</vt:lpstr>
      <vt:lpstr>Built on Invenio</vt:lpstr>
      <vt:lpstr>Invenio at BNL</vt:lpstr>
      <vt:lpstr>Invenio at BNL</vt:lpstr>
      <vt:lpstr>Why InvenioRDM?</vt:lpstr>
      <vt:lpstr>InvenioRDM - Collaboration</vt:lpstr>
      <vt:lpstr>InvenioRDM - Benefits</vt:lpstr>
      <vt:lpstr>Features</vt:lpstr>
      <vt:lpstr>InvenioRDM in action – Demo InvenioRDM Sandbox - https://inveniordm.web.cern.ch</vt:lpstr>
      <vt:lpstr>InvenioRDM in action –  Graz University of Technology. https://repository.tugraz.at</vt:lpstr>
      <vt:lpstr>InvenioRDM in action –  Vienna University of Technology https://researchdata.tuwien.ac.at/</vt:lpstr>
      <vt:lpstr>Features - Highly Scalable</vt:lpstr>
      <vt:lpstr>InvenioRDM Records</vt:lpstr>
      <vt:lpstr>Records - Access Control</vt:lpstr>
      <vt:lpstr>InvenioRDM - Customizations</vt:lpstr>
      <vt:lpstr>InvenioRDM - Search</vt:lpstr>
      <vt:lpstr>InvenioRDM - Auth, permissions and security </vt:lpstr>
      <vt:lpstr>Features - Communities</vt:lpstr>
      <vt:lpstr>InvenioRDM Demo</vt:lpstr>
      <vt:lpstr>InvenioRDM Demo</vt:lpstr>
      <vt:lpstr>InvenioRDM Demo</vt:lpstr>
      <vt:lpstr>InvenioRDM Demo</vt:lpstr>
      <vt:lpstr>InvenioRDM Demo</vt:lpstr>
      <vt:lpstr>InvenioRDM Demo</vt:lpstr>
      <vt:lpstr>Communities -  Members</vt:lpstr>
      <vt:lpstr>Communities - Requests</vt:lpstr>
      <vt:lpstr>Communities - Review/Conversation</vt:lpstr>
      <vt:lpstr>InvenioRDM Releases</vt:lpstr>
      <vt:lpstr>InvenioRDM - Roadmap</vt:lpstr>
      <vt:lpstr>Invenio Products – Documentation</vt:lpstr>
      <vt:lpstr>InvenioRDM - Collaboration</vt:lpstr>
      <vt:lpstr>DOI Extension</vt:lpstr>
      <vt:lpstr>Desirable Features</vt:lpstr>
      <vt:lpstr>Desirable Features</vt:lpstr>
      <vt:lpstr>Desirable Features -       Advanced Search</vt:lpstr>
      <vt:lpstr>References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InvenioRDM </dc:title>
  <dc:creator>Microsoft Office User</dc:creator>
  <cp:lastModifiedBy>Ganapathy, Umamaheswari</cp:lastModifiedBy>
  <cp:revision>1</cp:revision>
  <dcterms:created xsi:type="dcterms:W3CDTF">2019-01-15T00:52:32Z</dcterms:created>
  <dcterms:modified xsi:type="dcterms:W3CDTF">2023-02-09T17:53:10Z</dcterms:modified>
</cp:coreProperties>
</file>