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663"/>
  </p:normalViewPr>
  <p:slideViewPr>
    <p:cSldViewPr snapToGrid="0" snapToObjects="1">
      <p:cViewPr varScale="1">
        <p:scale>
          <a:sx n="118" d="100"/>
          <a:sy n="118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taru/RIKEN/Admin/&#29289;&#21697;&#31649;&#29702;/RIKEN/2023_&#26842;&#21368;&#12375;_&#30740;&#31350;&#26412;&#3920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Sheet1!$E$23</c:f>
              <c:strCache>
                <c:ptCount val="1"/>
                <c:pt idx="0">
                  <c:v>Events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Sheet1!$D$24:$D$34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cat>
          <c:val>
            <c:numRef>
              <c:f>Sheet1!$E$24:$E$34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88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3-DF49-B7F6-E038C6967C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6052271"/>
        <c:axId val="385827823"/>
      </c:barChart>
      <c:catAx>
        <c:axId val="766052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BCO Clock (Latency)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5827823"/>
        <c:crosses val="autoZero"/>
        <c:auto val="1"/>
        <c:lblAlgn val="ctr"/>
        <c:lblOffset val="100"/>
        <c:noMultiLvlLbl val="0"/>
      </c:catAx>
      <c:valAx>
        <c:axId val="385827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Rates[%]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660522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E5F7-B883-284C-A88F-597EBADA139F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7F8C-54EA-8C4D-AF2E-769ED5EDEE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8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805E0A-E90F-604A-8C7F-8843D19A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EA1B2E-8282-3647-A079-8AA50B447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62FE97-3215-9C44-88A5-42596E1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D89F-733F-BC4A-BBE8-D7A2FD337DA4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1E4006-C13F-B143-9606-5D1EC260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C5AAF-37B4-1445-85CF-E45A85B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36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4C026-CAF0-2E4B-A650-29C4C150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6ECAD5-CB8A-C447-8D0A-462F7FE84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3A5C51-BD9C-3946-A291-F22F1475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5B9A-681F-9E4C-9014-5D7970533E38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779605-E08E-794D-8ED8-171E83C6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B51E07-7C88-0640-877A-2B2F13F5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9ACF79-DE4A-5A48-AB8B-76C48B577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903099-2EFC-074E-B913-D762F03CC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8ACAD3-D467-C14F-9546-AC254AEB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8A73-89F4-804B-AB9A-9F8BD9CBF3B5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529425-9739-724A-9A5B-5C47945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A08968-9989-3843-B842-33F9A098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1C539-FB3F-0B43-9F86-031453C4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CB009D-DB45-C642-8CD2-C62E1E60A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5C4DAE-E7CD-644B-85F8-6FF8129A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BDDD-7E6E-B142-9429-0F226EA039DC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619ED4-36A4-AB40-83F1-77498726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9A008E-05DE-ED4B-96E2-ED52274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22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5B6ED-C182-DF45-A782-D9D8D250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C07FBA-A082-EE41-9994-AFD651C63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A0F727-5DCF-7A45-9077-99941E1B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B292-1577-7D47-A347-D68C786791CE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D0D0F2-F36A-B740-8D53-62F24F88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69C0E3-975B-8D46-9918-ACFC02F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90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4973CF-FDF4-7C49-BC54-9F38949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5BC7B-EF60-9345-97D8-9B76D182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CA9E77-03EA-744A-8A94-C60C012F5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3DEF5D-EC3A-5441-9E65-7241C170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83C-DDA9-754A-B200-251CA1E1BCCC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0FE1B-131A-9946-A692-6D2B228F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7D1960-F060-524B-95E5-423E311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90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7D9E8-E485-FB48-ADDB-8EFE4365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C8B367-CE2C-D645-9470-8AAFF37B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D0FB2B-AABC-F34B-AA6D-E9BB6F419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233D6A1-7CF4-0348-93F3-8962B4400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F00A8B-5B8D-8742-A1DE-7FD0EA501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FBD0C53-9820-E84C-B81B-70C15106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93FB-327B-1245-B5EC-6BD017E28B3F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33D69E-EDC2-6043-969E-2A749E8A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A4D975-B6D8-9F46-B4EF-6FE14362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37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F887FB-5B4D-1F44-B309-4A641BA5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51E836-162E-B749-938F-0B0B363A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C2B3-C4CF-5245-B968-84AFBB48815B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025A6C-A7B4-454E-9E1A-9D5E0295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15E221-E370-3043-9FBF-45DDB0E2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67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7CB566-61F4-6047-A698-5E4632F9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115F-C218-6F48-ABBE-6A281A57D3F0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73EE83-9991-C44D-A2DA-F360CB26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243DC3-F048-CD4E-B416-791239F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29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B8463-7ECF-DA41-A568-78BE56F4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736B9-30AB-114B-9417-16C7AD56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357B27-7B2D-4648-AD7E-619268204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4BCDE5-2F08-3448-9FF3-2F95179A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EE89-10FD-3E49-98BE-F1D0229C58CA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7550F5-E411-E940-8126-693EA65D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CB618A-BF84-DB40-85D2-1FE50F61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7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7E720-34C1-3E43-8BA1-142ABBD5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800E8D6-36C8-E54D-9D82-6C8D91E1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A1171D-55B9-1042-B538-9F7473E47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E3027A-CD71-C748-998C-70C3D7CD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05A0-519C-A741-838E-AF7F71FF0EE8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133745-4092-DC4F-BF9A-45096B3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094DCB-1037-D34F-BCB2-E3A882DD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4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AD7E07-4C51-464E-A46B-856C49FF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C0949E-CBAF-EF43-A5F9-321A5899E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8B44BC-DB40-3A44-8CD0-26239055A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F49C-8809-E048-B503-3077A3A1C651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27903B-C157-764A-8744-0DAE28551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2C4917-AFED-8B49-9043-09725A0F8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732A-0FAB-8B46-97BE-0936A7323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29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83579-D9F1-5D4D-BC96-EDB716E0E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Homework from Operation Board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505559-6F56-2D40-88C4-DF6F056F3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3600" dirty="0"/>
          </a:p>
          <a:p>
            <a:r>
              <a:rPr kumimoji="1" lang="en-US" altLang="ja-JP" sz="3600" dirty="0"/>
              <a:t>INTT Group</a:t>
            </a:r>
            <a:endParaRPr kumimoji="1" lang="ja-JP" altLang="en-US" sz="3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633EC0-47BA-B449-BCC0-4D88E8BD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60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CD3CF7F-1B0E-4444-AA45-08C47CFA23AB}"/>
              </a:ext>
            </a:extLst>
          </p:cNvPr>
          <p:cNvSpPr/>
          <p:nvPr/>
        </p:nvSpPr>
        <p:spPr>
          <a:xfrm>
            <a:off x="0" y="3553954"/>
            <a:ext cx="12192000" cy="3287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D6D9DC-D93C-2E41-B6E6-4CD82CD9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 Feedback of detector performance parameters to simulation?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94D065-7969-744F-86FF-2F6FFB70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10" y="1754636"/>
            <a:ext cx="10515600" cy="1799318"/>
          </a:xfrm>
        </p:spPr>
        <p:txBody>
          <a:bodyPr/>
          <a:lstStyle/>
          <a:p>
            <a:r>
              <a:rPr kumimoji="1" lang="en-US" altLang="ja-JP" dirty="0"/>
              <a:t>The INTT GEANT model has been developed through past 3 beam tests. </a:t>
            </a:r>
          </a:p>
          <a:p>
            <a:r>
              <a:rPr lang="en-US" altLang="ja-JP" dirty="0"/>
              <a:t>The model reproduces experimental data reasonably well, but still some room to be improved.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C3A506-A52D-7A4F-9DDF-B3CCFA23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C080CB-83DF-4547-B628-496A2571461C}"/>
              </a:ext>
            </a:extLst>
          </p:cNvPr>
          <p:cNvSpPr txBox="1"/>
          <p:nvPr/>
        </p:nvSpPr>
        <p:spPr>
          <a:xfrm>
            <a:off x="315687" y="3542937"/>
            <a:ext cx="1129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These parameters are to be optimized during the commissioning and we will feedback to the simulation.</a:t>
            </a:r>
            <a:endParaRPr kumimoji="1" lang="ja-JP" altLang="en-US"/>
          </a:p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1304D3-4259-2040-988F-25E2837C39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869" y="3967490"/>
            <a:ext cx="3074397" cy="28028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7B7C2B-523D-F443-BC2F-E4003B62414A}"/>
              </a:ext>
            </a:extLst>
          </p:cNvPr>
          <p:cNvSpPr txBox="1"/>
          <p:nvPr/>
        </p:nvSpPr>
        <p:spPr>
          <a:xfrm>
            <a:off x="2507448" y="6532345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 of Cheng-Wei Shih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850F6C-4BF0-EF4F-BD75-20A9AFA1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72" y="3967490"/>
            <a:ext cx="2560935" cy="262436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818F528-41DA-C442-BA63-E2D25674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234" y="3943460"/>
            <a:ext cx="2640415" cy="262436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CAA924-1F3D-9F4F-8FBF-8CBEE32513F2}"/>
              </a:ext>
            </a:extLst>
          </p:cNvPr>
          <p:cNvSpPr txBox="1"/>
          <p:nvPr/>
        </p:nvSpPr>
        <p:spPr>
          <a:xfrm>
            <a:off x="8303327" y="3926334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Residual distribution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52810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E7F11-41E5-F441-A193-748D7EC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8) Who will work on the analysis?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C78278-FBDF-F448-B5FC-FCA2623C5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One ~ two dedicated Postdoc </a:t>
            </a:r>
          </a:p>
          <a:p>
            <a:pPr lvl="1"/>
            <a:r>
              <a:rPr lang="en-US" altLang="ja-JP" dirty="0" err="1"/>
              <a:t>Genki</a:t>
            </a:r>
            <a:r>
              <a:rPr lang="en-US" altLang="ja-JP" dirty="0"/>
              <a:t> </a:t>
            </a:r>
            <a:r>
              <a:rPr lang="en-US" altLang="ja-JP" dirty="0" err="1"/>
              <a:t>Nukazuka</a:t>
            </a:r>
            <a:r>
              <a:rPr lang="en-US" altLang="ja-JP" dirty="0"/>
              <a:t> (RBRC) </a:t>
            </a:r>
          </a:p>
          <a:p>
            <a:pPr lvl="1"/>
            <a:r>
              <a:rPr lang="en-US" altLang="ja-JP" dirty="0"/>
              <a:t>One new opening this Spring (RBRC)</a:t>
            </a:r>
          </a:p>
          <a:p>
            <a:r>
              <a:rPr lang="en-US" altLang="ja-JP" dirty="0"/>
              <a:t>3 dedicated </a:t>
            </a:r>
            <a:r>
              <a:rPr lang="en-US" altLang="ja-JP" dirty="0" err="1"/>
              <a:t>Ph.D</a:t>
            </a:r>
            <a:r>
              <a:rPr lang="en-US" altLang="ja-JP" dirty="0"/>
              <a:t> students who will write their thesis with INTT/</a:t>
            </a:r>
            <a:r>
              <a:rPr lang="en-US" altLang="ja-JP" dirty="0" err="1"/>
              <a:t>sPHENIX</a:t>
            </a:r>
            <a:r>
              <a:rPr lang="en-US" altLang="ja-JP" dirty="0"/>
              <a:t>. </a:t>
            </a:r>
          </a:p>
          <a:p>
            <a:pPr lvl="1"/>
            <a:r>
              <a:rPr lang="en-US" altLang="ja-JP" dirty="0"/>
              <a:t>Cheng-Wei Shih (National Central University, Taiwan)</a:t>
            </a:r>
          </a:p>
          <a:p>
            <a:pPr lvl="1"/>
            <a:r>
              <a:rPr lang="en-US" altLang="ja-JP" dirty="0">
                <a:latin typeface="+mn-ea"/>
              </a:rPr>
              <a:t>Joseph </a:t>
            </a:r>
            <a:r>
              <a:rPr lang="en-US" altLang="ja-JP" dirty="0" err="1">
                <a:effectLst/>
                <a:latin typeface="+mn-ea"/>
              </a:rPr>
              <a:t>Bertaux</a:t>
            </a:r>
            <a:r>
              <a:rPr lang="en-US" altLang="ja-JP" dirty="0">
                <a:effectLst/>
                <a:latin typeface="+mn-ea"/>
              </a:rPr>
              <a:t> (Purdue University, USA)</a:t>
            </a:r>
          </a:p>
          <a:p>
            <a:pPr lvl="1"/>
            <a:r>
              <a:rPr lang="en-US" altLang="ja-JP" dirty="0" err="1">
                <a:latin typeface="+mn-ea"/>
              </a:rPr>
              <a:t>Jaein</a:t>
            </a:r>
            <a:r>
              <a:rPr lang="en-US" altLang="ja-JP" dirty="0">
                <a:latin typeface="+mn-ea"/>
              </a:rPr>
              <a:t> Hwang (Korea University, South Korea)</a:t>
            </a:r>
          </a:p>
          <a:p>
            <a:r>
              <a:rPr kumimoji="1" lang="en-US" altLang="ja-JP" dirty="0"/>
              <a:t>Dedicated master’s students</a:t>
            </a:r>
          </a:p>
          <a:p>
            <a:pPr lvl="1"/>
            <a:r>
              <a:rPr kumimoji="1" lang="en-US" altLang="ja-JP" dirty="0"/>
              <a:t>6 (Nara Women</a:t>
            </a:r>
            <a:r>
              <a:rPr lang="en-US" altLang="ja-JP" dirty="0"/>
              <a:t>’s University), 3 (</a:t>
            </a:r>
            <a:r>
              <a:rPr lang="en-US" altLang="ja-JP" dirty="0" err="1"/>
              <a:t>Rikkyo</a:t>
            </a:r>
            <a:r>
              <a:rPr lang="en-US" altLang="ja-JP" dirty="0"/>
              <a:t> Univ.), 1 (NCU)</a:t>
            </a:r>
          </a:p>
          <a:p>
            <a:pPr lvl="1"/>
            <a:r>
              <a:rPr lang="en-US" altLang="ja-JP" dirty="0"/>
              <a:t>+ undergrads</a:t>
            </a:r>
          </a:p>
          <a:p>
            <a:r>
              <a:rPr lang="en-US" altLang="ja-JP" dirty="0"/>
              <a:t>Senior Scientists</a:t>
            </a:r>
          </a:p>
          <a:p>
            <a:pPr lvl="1"/>
            <a:r>
              <a:rPr lang="en-US" altLang="ja-JP" dirty="0"/>
              <a:t>Takashi, Maya, Rachid, Itaru, </a:t>
            </a:r>
            <a:r>
              <a:rPr lang="en-US" altLang="ja-JP" dirty="0" err="1"/>
              <a:t>Yasuyuki</a:t>
            </a:r>
            <a:r>
              <a:rPr lang="en-US" altLang="ja-JP" dirty="0"/>
              <a:t>, Chia-Ming, Wei, …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843850-5413-AD48-9DBE-55EF6204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79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FA7A0-CC97-D145-BA33-0E65BD9C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9) Does the analysis code exist in fun4all?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05198D-EA7D-8446-8034-B1B17B1EA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Yes:</a:t>
            </a:r>
          </a:p>
          <a:p>
            <a:pPr lvl="1"/>
            <a:r>
              <a:rPr lang="en-US" altLang="ja-JP" dirty="0"/>
              <a:t>Online Monitor, GEANT Simulation</a:t>
            </a:r>
          </a:p>
          <a:p>
            <a:r>
              <a:rPr lang="en-US" altLang="ja-JP" dirty="0"/>
              <a:t>T</a:t>
            </a:r>
            <a:r>
              <a:rPr kumimoji="1" lang="en-US" altLang="ja-JP" dirty="0"/>
              <a:t>o be </a:t>
            </a:r>
            <a:r>
              <a:rPr lang="en-US" altLang="ja-JP" dirty="0"/>
              <a:t>committed:</a:t>
            </a:r>
            <a:r>
              <a:rPr kumimoji="1" lang="en-US" altLang="ja-JP" dirty="0"/>
              <a:t> </a:t>
            </a:r>
          </a:p>
          <a:p>
            <a:pPr lvl="1"/>
            <a:r>
              <a:rPr lang="en-US" altLang="ja-JP" dirty="0"/>
              <a:t>DAC scan codes, and other commissioning codes.</a:t>
            </a:r>
          </a:p>
          <a:p>
            <a:r>
              <a:rPr kumimoji="1" lang="en-US" altLang="ja-JP" dirty="0"/>
              <a:t>Not yet deve</a:t>
            </a:r>
            <a:r>
              <a:rPr lang="en-US" altLang="ja-JP" dirty="0"/>
              <a:t>loped:</a:t>
            </a:r>
          </a:p>
          <a:p>
            <a:pPr lvl="1"/>
            <a:r>
              <a:rPr lang="en-US" altLang="ja-JP" dirty="0"/>
              <a:t>Gain matching analysis code, </a:t>
            </a:r>
            <a:r>
              <a:rPr lang="en-US" altLang="ja-JP" dirty="0" err="1"/>
              <a:t>etc</a:t>
            </a:r>
            <a:r>
              <a:rPr lang="en-US" altLang="ja-JP" dirty="0"/>
              <a:t>…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18282-BC7D-ED4D-89BB-C92BA698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2FC93C29-F673-FF47-AC08-9AF09D0703C1}"/>
              </a:ext>
            </a:extLst>
          </p:cNvPr>
          <p:cNvSpPr/>
          <p:nvPr/>
        </p:nvSpPr>
        <p:spPr>
          <a:xfrm>
            <a:off x="8610600" y="1646238"/>
            <a:ext cx="2360487" cy="1355213"/>
          </a:xfrm>
          <a:prstGeom prst="wedgeEllipseCallout">
            <a:avLst>
              <a:gd name="adj1" fmla="val -109577"/>
              <a:gd name="adj2" fmla="val 6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Anything else?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77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8DC23-65F6-D146-AB0D-412F6E79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10) Do we have maps connecting detector channels to </a:t>
            </a:r>
            <a:r>
              <a:rPr lang="en-US" altLang="ja-JP" sz="4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trkrhitmap</a:t>
            </a:r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positions for </a:t>
            </a:r>
            <a:r>
              <a:rPr lang="en-US" altLang="ja-JP" sz="4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rawdata</a:t>
            </a:r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unpacker?</a:t>
            </a:r>
            <a:br>
              <a:rPr lang="en-US" altLang="ja-JP" sz="4400" dirty="0">
                <a:effectLst/>
              </a:rPr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52240-E68C-F04B-B7BD-A06B34E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/>
          <a:lstStyle/>
          <a:p>
            <a:r>
              <a:rPr kumimoji="1" lang="en-US" altLang="ja-JP" dirty="0"/>
              <a:t>The </a:t>
            </a:r>
            <a:r>
              <a:rPr kumimoji="1" lang="en-US" altLang="ja-JP" dirty="0" err="1"/>
              <a:t>rawdata</a:t>
            </a:r>
            <a:r>
              <a:rPr kumimoji="1" lang="en-US" altLang="ja-JP" dirty="0"/>
              <a:t> format is under development by Raul </a:t>
            </a:r>
            <a:r>
              <a:rPr kumimoji="1" lang="en-US" altLang="ja-JP" dirty="0" err="1"/>
              <a:t>Guidolini</a:t>
            </a:r>
            <a:r>
              <a:rPr kumimoji="1" lang="en-US" altLang="ja-JP" dirty="0"/>
              <a:t> (Instrumentation group) and so as a </a:t>
            </a:r>
            <a:r>
              <a:rPr kumimoji="1" lang="en-US" altLang="ja-JP" dirty="0" err="1"/>
              <a:t>decorder</a:t>
            </a:r>
            <a:r>
              <a:rPr kumimoji="1" lang="en-US" altLang="ja-JP" dirty="0"/>
              <a:t> by Martin.</a:t>
            </a:r>
          </a:p>
          <a:p>
            <a:r>
              <a:rPr kumimoji="1" lang="en-US" altLang="ja-JP" dirty="0"/>
              <a:t>The ladder channel map is also under optimization now. </a:t>
            </a:r>
          </a:p>
          <a:p>
            <a:r>
              <a:rPr lang="en-US" altLang="ja-JP" dirty="0"/>
              <a:t>Once they are settled, we are planning to establish the connection map and saved in the </a:t>
            </a:r>
            <a:r>
              <a:rPr lang="en-US" altLang="ja-JP" dirty="0" err="1"/>
              <a:t>PostgresSQL</a:t>
            </a:r>
            <a:r>
              <a:rPr lang="en-US" altLang="ja-JP" dirty="0"/>
              <a:t> database. This scheme is the part of the expert GUI development.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3EC9E9-522F-0948-8A05-FF142EB9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81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9D7E5-A1EC-9049-BCA5-48D71204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Homework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6B0E8-44F3-354F-B4CE-44A131EA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Assume (correct if wrong):</a:t>
            </a:r>
            <a:endParaRPr lang="en-US" altLang="ja-JP" sz="140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Analog readout? Yes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zero suppressed?  Yes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Pedestal processing? Offline or online? Does fun4all analysis code exist?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Gain calibration? Offline or online? Does fun4all analysis code exist?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Common mode noise analysis/subtraction?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Timing studies? Bunch crossing association?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Hit finding efficiencies?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Dead/noisy channel analysis. 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 Data base storage of detector performance parameters?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 Feedback of detector performance parameters to simulation?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8) Who will work on the analysis?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9) Does the analysis code exist in fun4all?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10) Do we have maps connecting detector channels to </a:t>
            </a:r>
            <a:r>
              <a:rPr lang="en-US" altLang="ja-JP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trkrhitmap</a:t>
            </a: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positions for </a:t>
            </a:r>
            <a:r>
              <a:rPr lang="en-US" altLang="ja-JP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rawdata</a:t>
            </a: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unpacker?</a:t>
            </a:r>
            <a:endParaRPr lang="en-US" altLang="ja-JP" sz="200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000" dirty="0">
              <a:effectLst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27297F-C1BD-2348-B0EC-FF783FD0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0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D2122-DB9D-0E48-B488-A11B7A42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Pedestal processing? Offline or online? Does fun4all analysis code exist?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132712-7DB5-F14D-BA70-74671F3F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Pedestal is to be measured by the noise/random trigger periodically during physics run.</a:t>
            </a:r>
          </a:p>
          <a:p>
            <a:r>
              <a:rPr lang="en-US" altLang="ja-JP" dirty="0"/>
              <a:t>Pedestal won’t be subtracted in online.</a:t>
            </a:r>
          </a:p>
          <a:p>
            <a:r>
              <a:rPr lang="en-US" altLang="ja-JP" dirty="0"/>
              <a:t>INTT is basically designed to deal with only hits and not to measure ADC values in high resolution. The </a:t>
            </a:r>
            <a:r>
              <a:rPr kumimoji="1" lang="en-US" altLang="ja-JP" dirty="0"/>
              <a:t>3 bit ADC is to be utilized to distinguish either noise or true hit in offline. The lowest ADC</a:t>
            </a:r>
            <a:r>
              <a:rPr lang="en-US" altLang="ja-JP" dirty="0"/>
              <a:t> bit, i.e. ADC=</a:t>
            </a:r>
            <a:r>
              <a:rPr kumimoji="1" lang="en-US" altLang="ja-JP" dirty="0"/>
              <a:t>0 may be treated as </a:t>
            </a:r>
            <a:r>
              <a:rPr kumimoji="1" lang="en-US" altLang="ja-JP" dirty="0" err="1"/>
              <a:t>thhee</a:t>
            </a:r>
            <a:r>
              <a:rPr kumimoji="1" lang="en-US" altLang="ja-JP" dirty="0"/>
              <a:t> noise bin and be excluded from a good hit in offline analysis.</a:t>
            </a:r>
          </a:p>
          <a:p>
            <a:r>
              <a:rPr lang="en-US" altLang="ja-JP" dirty="0"/>
              <a:t>There is no dedicated software needed to handle pedestals for INTT. No plan to develop fun4all analysis code for pedestals.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CAFC4-230D-2148-A608-A6B9F41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A934CA-04DF-1446-970C-3EE2628C2621}"/>
              </a:ext>
            </a:extLst>
          </p:cNvPr>
          <p:cNvSpPr/>
          <p:nvPr/>
        </p:nvSpPr>
        <p:spPr>
          <a:xfrm>
            <a:off x="0" y="4229940"/>
            <a:ext cx="12192000" cy="26280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FF2C32-1CD9-8449-8A3D-8045CA0B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5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Gain calibration? Offline or online? Does fun4all analysis code exist?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5C8791-464D-794E-839D-7F0C2AB0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88"/>
            <a:ext cx="10515600" cy="2713718"/>
          </a:xfrm>
        </p:spPr>
        <p:txBody>
          <a:bodyPr/>
          <a:lstStyle/>
          <a:p>
            <a:r>
              <a:rPr kumimoji="1" lang="en-US" altLang="ja-JP" dirty="0"/>
              <a:t>The gain tuning and matching will be carried out intensely during the commissioning period. No periodical calibration run is planned during a physics run.</a:t>
            </a:r>
          </a:p>
          <a:p>
            <a:r>
              <a:rPr lang="en-US" altLang="ja-JP" dirty="0"/>
              <a:t>Fine resolution gain matching can be done by scanning through entire DAC range (0~255:8-bit) with series of runs covering different DAC range per run. 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4E5864-07A5-2C4D-8F52-C81476E8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A1613D-611D-7A4E-9F54-418863398E45}"/>
              </a:ext>
            </a:extLst>
          </p:cNvPr>
          <p:cNvSpPr txBox="1"/>
          <p:nvPr/>
        </p:nvSpPr>
        <p:spPr>
          <a:xfrm>
            <a:off x="1197104" y="4786690"/>
            <a:ext cx="6868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2060"/>
                </a:solidFill>
              </a:rPr>
              <a:t>The offline analysis code has been developed for the beam test analysis. </a:t>
            </a:r>
            <a:r>
              <a:rPr lang="en-US" altLang="ja-JP" sz="2400" dirty="0">
                <a:solidFill>
                  <a:srgbClr val="002060"/>
                </a:solidFill>
              </a:rPr>
              <a:t>The code will be further developed in fun4all framework for the commissioning.</a:t>
            </a:r>
            <a:endParaRPr kumimoji="1" lang="ja-JP" altLang="en-US" sz="2400">
              <a:solidFill>
                <a:srgbClr val="00206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9A4868-9E6A-204E-9FA8-25D76D2FA5B3}"/>
              </a:ext>
            </a:extLst>
          </p:cNvPr>
          <p:cNvSpPr txBox="1"/>
          <p:nvPr/>
        </p:nvSpPr>
        <p:spPr>
          <a:xfrm>
            <a:off x="7736678" y="4250718"/>
            <a:ext cx="3826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DAC Scan result from 2021 Beam Test</a:t>
            </a:r>
            <a:endParaRPr kumimoji="1" lang="ja-JP" altLang="en-US" sz="160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2440300-8C0D-134B-B109-1FB6E0572068}"/>
              </a:ext>
            </a:extLst>
          </p:cNvPr>
          <p:cNvGrpSpPr/>
          <p:nvPr/>
        </p:nvGrpSpPr>
        <p:grpSpPr>
          <a:xfrm>
            <a:off x="8170839" y="4582713"/>
            <a:ext cx="3036482" cy="2102551"/>
            <a:chOff x="7909582" y="4549482"/>
            <a:chExt cx="3036482" cy="2102551"/>
          </a:xfrm>
        </p:grpSpPr>
        <p:pic>
          <p:nvPicPr>
            <p:cNvPr id="10" name="コンテンツ プレースホルダー 4" descr="グラフィカル ユーザー インターフェイス&#10;&#10;低い精度で自動的に生成された説明">
              <a:extLst>
                <a:ext uri="{FF2B5EF4-FFF2-40B4-BE49-F238E27FC236}">
                  <a16:creationId xmlns:a16="http://schemas.microsoft.com/office/drawing/2014/main" id="{DF7B24F8-389C-2F46-A976-093E40C41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9582" y="4549482"/>
              <a:ext cx="3036482" cy="210255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560E7F6-C5BC-EA48-84BE-690E151FD583}"/>
                </a:ext>
              </a:extLst>
            </p:cNvPr>
            <p:cNvSpPr txBox="1"/>
            <p:nvPr/>
          </p:nvSpPr>
          <p:spPr>
            <a:xfrm>
              <a:off x="8772892" y="4684717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MIP</a:t>
              </a:r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86DDB8D-0D3B-644F-8242-B6228634A1E3}"/>
                </a:ext>
              </a:extLst>
            </p:cNvPr>
            <p:cNvSpPr/>
            <p:nvPr/>
          </p:nvSpPr>
          <p:spPr>
            <a:xfrm>
              <a:off x="9694559" y="4806835"/>
              <a:ext cx="1114955" cy="737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A945D3-B468-154D-8939-03BB1244C381}"/>
              </a:ext>
            </a:extLst>
          </p:cNvPr>
          <p:cNvSpPr txBox="1"/>
          <p:nvPr/>
        </p:nvSpPr>
        <p:spPr>
          <a:xfrm>
            <a:off x="151874" y="6488668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 of Yuka Sugiyama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1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0683BD-DEEA-974D-A774-2CE22A545C8F}"/>
              </a:ext>
            </a:extLst>
          </p:cNvPr>
          <p:cNvSpPr/>
          <p:nvPr/>
        </p:nvSpPr>
        <p:spPr>
          <a:xfrm>
            <a:off x="0" y="3785055"/>
            <a:ext cx="12192000" cy="3072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7AD82C-DDF6-1344-8128-A958DD7A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Common mode noise analysis/subtraction?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523A5-1A93-3F46-AD67-E46CA2E0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849"/>
            <a:ext cx="10515600" cy="2278289"/>
          </a:xfrm>
        </p:spPr>
        <p:txBody>
          <a:bodyPr/>
          <a:lstStyle/>
          <a:p>
            <a:r>
              <a:rPr kumimoji="1" lang="en-US" altLang="ja-JP" dirty="0"/>
              <a:t>No plan to subtract noise neither in online nor offline in INTT regardless of common or random mode.</a:t>
            </a:r>
            <a:endParaRPr lang="en-US" altLang="ja-JP" dirty="0"/>
          </a:p>
          <a:p>
            <a:r>
              <a:rPr kumimoji="1" lang="en-US" altLang="ja-JP" dirty="0"/>
              <a:t>The mode of the noise will be studied during </a:t>
            </a:r>
            <a:r>
              <a:rPr lang="en-US" altLang="ja-JP" dirty="0"/>
              <a:t>the commissioning through the measurement of the DAC0 threshold scan. 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171C8E-BEF0-2A48-A213-65040130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82074C-315A-F648-9679-6C6948EBE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54" y="3962236"/>
            <a:ext cx="2963036" cy="27196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779347-48B3-6E43-BCE0-B72CACA275FA}"/>
              </a:ext>
            </a:extLst>
          </p:cNvPr>
          <p:cNvSpPr txBox="1"/>
          <p:nvPr/>
        </p:nvSpPr>
        <p:spPr>
          <a:xfrm>
            <a:off x="2950028" y="4902936"/>
            <a:ext cx="5127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The DAC0 scan will explore the noise region intensely.</a:t>
            </a:r>
            <a:endParaRPr kumimoji="1" lang="en-US" altLang="ja-JP" sz="2800" dirty="0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BE88E9D6-0859-1F48-9D71-13F3F77C67B3}"/>
              </a:ext>
            </a:extLst>
          </p:cNvPr>
          <p:cNvSpPr/>
          <p:nvPr/>
        </p:nvSpPr>
        <p:spPr>
          <a:xfrm rot="16200000">
            <a:off x="8158844" y="4718954"/>
            <a:ext cx="195942" cy="16328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F1EC60-3315-5A40-9F4A-5378A186C26A}"/>
              </a:ext>
            </a:extLst>
          </p:cNvPr>
          <p:cNvSpPr txBox="1"/>
          <p:nvPr/>
        </p:nvSpPr>
        <p:spPr>
          <a:xfrm rot="19792900">
            <a:off x="8144303" y="4217117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Noise region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4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1F63B09-27DC-6342-88A8-84CE32800747}"/>
              </a:ext>
            </a:extLst>
          </p:cNvPr>
          <p:cNvSpPr/>
          <p:nvPr/>
        </p:nvSpPr>
        <p:spPr>
          <a:xfrm>
            <a:off x="0" y="2754086"/>
            <a:ext cx="12192000" cy="4103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DD9F9A-CC02-ED47-961C-E4D3EE31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Timing studies? Bunch crossing association?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C5A96F-9319-D342-B8E1-F405FCF1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8461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oarse and fine timing scans are planned in the very early stage of commissioning with the beam.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C19ED9-8A1F-8843-BD65-8756657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ACD8B0CF-EFFC-1843-9A05-9365FAFD4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55995"/>
              </p:ext>
            </p:extLst>
          </p:nvPr>
        </p:nvGraphicFramePr>
        <p:xfrm>
          <a:off x="862481" y="3751285"/>
          <a:ext cx="4572000" cy="309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AD56FE0B-7767-1643-B953-70801192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94" y="3894862"/>
            <a:ext cx="3600366" cy="28379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CD04A4-7BDD-DC4F-8FF4-986A6495E20B}"/>
              </a:ext>
            </a:extLst>
          </p:cNvPr>
          <p:cNvSpPr txBox="1"/>
          <p:nvPr/>
        </p:nvSpPr>
        <p:spPr>
          <a:xfrm>
            <a:off x="962105" y="2828835"/>
            <a:ext cx="499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/>
              <a:t>The coarse scan is done in the unit of a beam clock. A sharp peak within one BCLK in the hit rate is expected as the image below.</a:t>
            </a:r>
            <a:endParaRPr kumimoji="1" lang="ja-JP" altLang="en-US"/>
          </a:p>
          <a:p>
            <a:pPr algn="just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C95706-11A9-BE4E-8DBE-1F0569498528}"/>
              </a:ext>
            </a:extLst>
          </p:cNvPr>
          <p:cNvSpPr txBox="1"/>
          <p:nvPr/>
        </p:nvSpPr>
        <p:spPr>
          <a:xfrm>
            <a:off x="6529777" y="2807538"/>
            <a:ext cx="470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/>
              <a:t>The fine scan is done by tuning the relative phase </a:t>
            </a:r>
            <a:r>
              <a:rPr kumimoji="1" lang="en-US" altLang="ja-JP" dirty="0" err="1"/>
              <a:t>w.r.t.</a:t>
            </a:r>
            <a:r>
              <a:rPr kumimoji="1" lang="en-US" altLang="ja-JP" dirty="0"/>
              <a:t> th</a:t>
            </a:r>
            <a:r>
              <a:rPr lang="en-US" altLang="ja-JP" dirty="0"/>
              <a:t>e beam clock. </a:t>
            </a:r>
            <a:r>
              <a:rPr kumimoji="1" lang="en-US" altLang="ja-JP" dirty="0"/>
              <a:t>Below is the fine scan result of the FVTX.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8AADAB-C4B5-5348-911F-ADA025E2C758}"/>
              </a:ext>
            </a:extLst>
          </p:cNvPr>
          <p:cNvSpPr txBox="1"/>
          <p:nvPr/>
        </p:nvSpPr>
        <p:spPr>
          <a:xfrm>
            <a:off x="7050247" y="3724686"/>
            <a:ext cx="34216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rgbClr val="2196D1"/>
                </a:solidFill>
                <a:effectLst/>
                <a:latin typeface="AdvOT863180fb"/>
              </a:rPr>
              <a:t>Nuclear Instruments and Methods in Physics Research A 755 (2014) 44</a:t>
            </a:r>
            <a:r>
              <a:rPr lang="en-US" altLang="ja-JP" sz="800" dirty="0">
                <a:solidFill>
                  <a:srgbClr val="2196D1"/>
                </a:solidFill>
                <a:effectLst/>
                <a:latin typeface="AdvOT863180fb+20"/>
              </a:rPr>
              <a:t>–</a:t>
            </a:r>
            <a:r>
              <a:rPr lang="en-US" altLang="ja-JP" sz="800" dirty="0">
                <a:solidFill>
                  <a:srgbClr val="2196D1"/>
                </a:solidFill>
                <a:effectLst/>
                <a:latin typeface="AdvOT863180fb"/>
              </a:rPr>
              <a:t>61 </a:t>
            </a:r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4A4610-976F-5749-BA37-1BA0F46C6DA4}"/>
              </a:ext>
            </a:extLst>
          </p:cNvPr>
          <p:cNvSpPr txBox="1"/>
          <p:nvPr/>
        </p:nvSpPr>
        <p:spPr>
          <a:xfrm>
            <a:off x="4120562" y="389486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Fake data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49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6093DE-3265-324F-A452-608CA3EA266C}"/>
              </a:ext>
            </a:extLst>
          </p:cNvPr>
          <p:cNvSpPr/>
          <p:nvPr/>
        </p:nvSpPr>
        <p:spPr>
          <a:xfrm>
            <a:off x="0" y="3349487"/>
            <a:ext cx="12192000" cy="3491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2A6C49C-C26B-5840-95AC-D4A09D49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Hit finding efficiencies?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7D0D36-F97F-654D-98B0-10C8DDAC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70" y="1690688"/>
            <a:ext cx="10515600" cy="1919287"/>
          </a:xfrm>
        </p:spPr>
        <p:txBody>
          <a:bodyPr/>
          <a:lstStyle/>
          <a:p>
            <a:r>
              <a:rPr kumimoji="1" lang="en-US" altLang="ja-JP" dirty="0"/>
              <a:t>The INTT efficiency has been proven to be &gt; 99% as the result of 3</a:t>
            </a:r>
            <a:r>
              <a:rPr kumimoji="1" lang="en-US" altLang="ja-JP" baseline="30000" dirty="0"/>
              <a:t>rd</a:t>
            </a:r>
            <a:r>
              <a:rPr kumimoji="1" lang="en-US" altLang="ja-JP" dirty="0"/>
              <a:t> beam test in Japan. </a:t>
            </a:r>
          </a:p>
          <a:p>
            <a:r>
              <a:rPr lang="en-US" altLang="ja-JP" dirty="0"/>
              <a:t>No acceptance dependency has been observed yet so far within a ladder. 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32307A-DFB6-CC42-9F72-0618F06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3AA2C4-E708-5D45-BBA6-885EB0B9B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67" y="3611562"/>
            <a:ext cx="6235700" cy="31115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389AE5-EE79-244F-AE07-BB86C263D89E}"/>
              </a:ext>
            </a:extLst>
          </p:cNvPr>
          <p:cNvSpPr txBox="1"/>
          <p:nvPr/>
        </p:nvSpPr>
        <p:spPr>
          <a:xfrm>
            <a:off x="661480" y="4253948"/>
            <a:ext cx="5009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Based on the past beam tests analysis, we expect &gt; 99% efficiency throughout entire barrel. The efficiency may be lost 0.5% or so if we apply ADC&gt;0 cut. </a:t>
            </a:r>
          </a:p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C37794-C35D-EA46-A585-74F2112DDDFE}"/>
              </a:ext>
            </a:extLst>
          </p:cNvPr>
          <p:cNvSpPr txBox="1"/>
          <p:nvPr/>
        </p:nvSpPr>
        <p:spPr>
          <a:xfrm>
            <a:off x="6557065" y="3364547"/>
            <a:ext cx="39532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>
                <a:effectLst/>
                <a:latin typeface="CMR10"/>
              </a:rPr>
              <a:t>G. </a:t>
            </a:r>
            <a:r>
              <a:rPr lang="en-US" altLang="ja-JP" sz="1000" dirty="0" err="1">
                <a:effectLst/>
                <a:latin typeface="CMR10"/>
              </a:rPr>
              <a:t>Nukazuka</a:t>
            </a:r>
            <a:r>
              <a:rPr lang="en-US" altLang="ja-JP" sz="1000" dirty="0">
                <a:effectLst/>
                <a:latin typeface="CMR10"/>
              </a:rPr>
              <a:t>, C.W. Shih, Y. Sugiyama, </a:t>
            </a:r>
            <a:r>
              <a:rPr lang="en-US" altLang="ja-JP" sz="1000" dirty="0">
                <a:effectLst/>
                <a:latin typeface="CMTI10"/>
              </a:rPr>
              <a:t>et al.</a:t>
            </a:r>
            <a:r>
              <a:rPr lang="en-US" altLang="ja-JP" sz="1000" dirty="0">
                <a:effectLst/>
                <a:latin typeface="CMR10"/>
              </a:rPr>
              <a:t>: ELPH annual report 1 (2023). </a:t>
            </a:r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2875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B5C926-C5EE-C445-A02F-0FCE5D9FE7F8}"/>
              </a:ext>
            </a:extLst>
          </p:cNvPr>
          <p:cNvSpPr/>
          <p:nvPr/>
        </p:nvSpPr>
        <p:spPr>
          <a:xfrm>
            <a:off x="0" y="3200136"/>
            <a:ext cx="12192000" cy="365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INTT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8EAE6A-A71A-1F46-9060-DE4CC34F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Dead/noisy channel analysis. 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190BFC-BF8B-FB40-93E4-17450BED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641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The dead/noise channels are to be kep</a:t>
            </a:r>
            <a:r>
              <a:rPr lang="en-US" altLang="ja-JP" dirty="0"/>
              <a:t>t in the database. </a:t>
            </a:r>
            <a:endParaRPr kumimoji="1" lang="en-US" altLang="ja-JP" dirty="0"/>
          </a:p>
          <a:p>
            <a:r>
              <a:rPr kumimoji="1" lang="en-US" altLang="ja-JP" dirty="0"/>
              <a:t>The dead/noise channels are to be detected by the Online Monitor automatically. </a:t>
            </a:r>
            <a:r>
              <a:rPr lang="en-US" altLang="ja-JP" dirty="0"/>
              <a:t>A </a:t>
            </a:r>
            <a:r>
              <a:rPr kumimoji="1" lang="en-US" altLang="ja-JP" dirty="0"/>
              <a:t>semi-automated software may be developed to update the database.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5" name="コンテンツ プレースホルダー 5">
            <a:extLst>
              <a:ext uri="{FF2B5EF4-FFF2-40B4-BE49-F238E27FC236}">
                <a16:creationId xmlns:a16="http://schemas.microsoft.com/office/drawing/2014/main" id="{61513CBC-BF71-B14F-B06D-1838E017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44" y="3200136"/>
            <a:ext cx="6440556" cy="36259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31F71E-4A91-6B41-AAA4-707802496961}"/>
              </a:ext>
            </a:extLst>
          </p:cNvPr>
          <p:cNvSpPr txBox="1"/>
          <p:nvPr/>
        </p:nvSpPr>
        <p:spPr>
          <a:xfrm>
            <a:off x="1525847" y="4256616"/>
            <a:ext cx="3805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/>
              <a:t>The INTT Online Monitor hit map display. Any hot/cold channels compared to the reference are highlighted by different colors than normal one. 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2ECE36-A610-6F48-ACE0-9A7D494CF020}"/>
              </a:ext>
            </a:extLst>
          </p:cNvPr>
          <p:cNvSpPr txBox="1"/>
          <p:nvPr/>
        </p:nvSpPr>
        <p:spPr>
          <a:xfrm>
            <a:off x="327991" y="6488668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Courtesy of Joseph </a:t>
            </a:r>
            <a:r>
              <a:rPr lang="en-US" altLang="ja-JP" dirty="0" err="1">
                <a:effectLst/>
                <a:latin typeface="+mn-ea"/>
              </a:rPr>
              <a:t>Bertaux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EADF76-713E-E143-85D0-292A117B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58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0E1C8BD-87C7-E24B-9E08-E9EFB740226A}"/>
              </a:ext>
            </a:extLst>
          </p:cNvPr>
          <p:cNvSpPr/>
          <p:nvPr/>
        </p:nvSpPr>
        <p:spPr>
          <a:xfrm>
            <a:off x="0" y="3907970"/>
            <a:ext cx="12192000" cy="2950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INTT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42C5A5-7F9F-A84F-A0CF-623256D5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79" y="178236"/>
            <a:ext cx="11458361" cy="1325563"/>
          </a:xfrm>
        </p:spPr>
        <p:txBody>
          <a:bodyPr>
            <a:normAutofit/>
          </a:bodyPr>
          <a:lstStyle/>
          <a:p>
            <a:r>
              <a:rPr lang="en-US" altLang="ja-JP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 Data base storage of detector performance parameters?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1B5E7D-F488-034B-90F3-EADEC7267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02" y="1460675"/>
            <a:ext cx="11759303" cy="4351338"/>
          </a:xfrm>
        </p:spPr>
        <p:txBody>
          <a:bodyPr/>
          <a:lstStyle/>
          <a:p>
            <a:r>
              <a:rPr kumimoji="1" lang="en-US" altLang="ja-JP" dirty="0"/>
              <a:t>The detector performance parameters are controlled by the expert-GUI (same philosophy with the FVTX one). </a:t>
            </a:r>
          </a:p>
          <a:p>
            <a:r>
              <a:rPr lang="en-US" altLang="ja-JP" dirty="0"/>
              <a:t>The PostgreSQL database is under development in a local PC at the silicon lab to store these parameters. The expert GUI communicates with the database. The database will be exported to </a:t>
            </a:r>
            <a:r>
              <a:rPr lang="en-US" altLang="ja-JP" dirty="0" err="1"/>
              <a:t>sPHENIX</a:t>
            </a:r>
            <a:r>
              <a:rPr lang="en-US" altLang="ja-JP" dirty="0"/>
              <a:t> database server.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C6BE40-AD66-6F4C-BBA0-053AECCD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732A-0FAB-8B46-97BE-0936A7323492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E8D11208-5DBE-E34E-802B-394BB7AA1838}"/>
              </a:ext>
            </a:extLst>
          </p:cNvPr>
          <p:cNvGrpSpPr/>
          <p:nvPr/>
        </p:nvGrpSpPr>
        <p:grpSpPr>
          <a:xfrm>
            <a:off x="1365316" y="4022725"/>
            <a:ext cx="4810760" cy="2470150"/>
            <a:chOff x="301966" y="1953257"/>
            <a:chExt cx="4810760" cy="247015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61787A5E-5AD6-A848-AC18-2F062F696C56}"/>
                </a:ext>
              </a:extLst>
            </p:cNvPr>
            <p:cNvSpPr/>
            <p:nvPr/>
          </p:nvSpPr>
          <p:spPr>
            <a:xfrm>
              <a:off x="1527359" y="1958655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0" y="257267"/>
                  </a:moveTo>
                  <a:lnTo>
                    <a:pt x="0" y="944002"/>
                  </a:lnTo>
                  <a:lnTo>
                    <a:pt x="1029072" y="1201270"/>
                  </a:lnTo>
                  <a:lnTo>
                    <a:pt x="1029072" y="0"/>
                  </a:lnTo>
                  <a:lnTo>
                    <a:pt x="0" y="257267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3442552C-675D-3541-82B0-CB457BA56DA5}"/>
                </a:ext>
              </a:extLst>
            </p:cNvPr>
            <p:cNvSpPr/>
            <p:nvPr/>
          </p:nvSpPr>
          <p:spPr>
            <a:xfrm>
              <a:off x="1527359" y="1958655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1029072" y="1201270"/>
                  </a:moveTo>
                  <a:lnTo>
                    <a:pt x="0" y="944002"/>
                  </a:lnTo>
                  <a:lnTo>
                    <a:pt x="0" y="257268"/>
                  </a:lnTo>
                  <a:lnTo>
                    <a:pt x="1029072" y="0"/>
                  </a:lnTo>
                  <a:lnTo>
                    <a:pt x="1029072" y="1201270"/>
                  </a:lnTo>
                  <a:close/>
                </a:path>
              </a:pathLst>
            </a:custGeom>
            <a:ln w="1047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6506373-688C-CA49-884D-34DB8FB2F384}"/>
                </a:ext>
              </a:extLst>
            </p:cNvPr>
            <p:cNvSpPr/>
            <p:nvPr/>
          </p:nvSpPr>
          <p:spPr>
            <a:xfrm>
              <a:off x="1160995" y="2281657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0" y="257267"/>
                  </a:moveTo>
                  <a:lnTo>
                    <a:pt x="0" y="944001"/>
                  </a:lnTo>
                  <a:lnTo>
                    <a:pt x="1029073" y="1201268"/>
                  </a:lnTo>
                  <a:lnTo>
                    <a:pt x="1029073" y="0"/>
                  </a:lnTo>
                  <a:lnTo>
                    <a:pt x="0" y="257267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6B68DEAC-E66B-2843-B729-6012C459078E}"/>
                </a:ext>
              </a:extLst>
            </p:cNvPr>
            <p:cNvSpPr/>
            <p:nvPr/>
          </p:nvSpPr>
          <p:spPr>
            <a:xfrm>
              <a:off x="1160995" y="2281656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1029072" y="1201270"/>
                  </a:moveTo>
                  <a:lnTo>
                    <a:pt x="0" y="944002"/>
                  </a:lnTo>
                  <a:lnTo>
                    <a:pt x="0" y="257268"/>
                  </a:lnTo>
                  <a:lnTo>
                    <a:pt x="1029072" y="0"/>
                  </a:lnTo>
                  <a:lnTo>
                    <a:pt x="1029072" y="1201270"/>
                  </a:lnTo>
                  <a:close/>
                </a:path>
              </a:pathLst>
            </a:custGeom>
            <a:ln w="1047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A60528B-1E34-9B47-A2A7-5B145AEAA4C2}"/>
                </a:ext>
              </a:extLst>
            </p:cNvPr>
            <p:cNvSpPr/>
            <p:nvPr/>
          </p:nvSpPr>
          <p:spPr>
            <a:xfrm>
              <a:off x="839670" y="2625344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0" y="257268"/>
                  </a:moveTo>
                  <a:lnTo>
                    <a:pt x="0" y="944001"/>
                  </a:lnTo>
                  <a:lnTo>
                    <a:pt x="1029072" y="1201270"/>
                  </a:lnTo>
                  <a:lnTo>
                    <a:pt x="1029072" y="0"/>
                  </a:lnTo>
                  <a:lnTo>
                    <a:pt x="0" y="257268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80D2705-11B4-A543-8E40-07CB1BD7FA1E}"/>
                </a:ext>
              </a:extLst>
            </p:cNvPr>
            <p:cNvSpPr/>
            <p:nvPr/>
          </p:nvSpPr>
          <p:spPr>
            <a:xfrm>
              <a:off x="839670" y="2625344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1029072" y="1201270"/>
                  </a:moveTo>
                  <a:lnTo>
                    <a:pt x="0" y="944002"/>
                  </a:lnTo>
                  <a:lnTo>
                    <a:pt x="0" y="257268"/>
                  </a:lnTo>
                  <a:lnTo>
                    <a:pt x="1029072" y="0"/>
                  </a:lnTo>
                  <a:lnTo>
                    <a:pt x="1029072" y="1201270"/>
                  </a:lnTo>
                  <a:close/>
                </a:path>
              </a:pathLst>
            </a:custGeom>
            <a:ln w="1047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76B61F55-B683-C246-A9C7-3E2D1254E8F0}"/>
                </a:ext>
              </a:extLst>
            </p:cNvPr>
            <p:cNvSpPr/>
            <p:nvPr/>
          </p:nvSpPr>
          <p:spPr>
            <a:xfrm>
              <a:off x="573346" y="2928280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0" y="257267"/>
                  </a:moveTo>
                  <a:lnTo>
                    <a:pt x="0" y="944002"/>
                  </a:lnTo>
                  <a:lnTo>
                    <a:pt x="1029073" y="1201270"/>
                  </a:lnTo>
                  <a:lnTo>
                    <a:pt x="1029073" y="0"/>
                  </a:lnTo>
                  <a:lnTo>
                    <a:pt x="0" y="257267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18B8FDF2-B2DA-7B47-84BE-BFEA7D31DC02}"/>
                </a:ext>
              </a:extLst>
            </p:cNvPr>
            <p:cNvSpPr/>
            <p:nvPr/>
          </p:nvSpPr>
          <p:spPr>
            <a:xfrm>
              <a:off x="573346" y="2928280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1029072" y="1201270"/>
                  </a:moveTo>
                  <a:lnTo>
                    <a:pt x="0" y="944002"/>
                  </a:lnTo>
                  <a:lnTo>
                    <a:pt x="0" y="257268"/>
                  </a:lnTo>
                  <a:lnTo>
                    <a:pt x="1029072" y="0"/>
                  </a:lnTo>
                  <a:lnTo>
                    <a:pt x="1029072" y="1201270"/>
                  </a:lnTo>
                  <a:close/>
                </a:path>
              </a:pathLst>
            </a:custGeom>
            <a:ln w="1047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5212AE9-FC9A-284A-9191-63305ACE1EF5}"/>
                </a:ext>
              </a:extLst>
            </p:cNvPr>
            <p:cNvSpPr/>
            <p:nvPr/>
          </p:nvSpPr>
          <p:spPr>
            <a:xfrm>
              <a:off x="307364" y="3216415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0" y="257266"/>
                  </a:moveTo>
                  <a:lnTo>
                    <a:pt x="0" y="944001"/>
                  </a:lnTo>
                  <a:lnTo>
                    <a:pt x="1029072" y="1201270"/>
                  </a:lnTo>
                  <a:lnTo>
                    <a:pt x="1029072" y="0"/>
                  </a:lnTo>
                  <a:lnTo>
                    <a:pt x="0" y="257266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9E3A789F-300C-354D-83A0-746EFD5F9702}"/>
                </a:ext>
              </a:extLst>
            </p:cNvPr>
            <p:cNvSpPr/>
            <p:nvPr/>
          </p:nvSpPr>
          <p:spPr>
            <a:xfrm>
              <a:off x="307364" y="3216416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1029072" y="1201270"/>
                  </a:moveTo>
                  <a:lnTo>
                    <a:pt x="0" y="944002"/>
                  </a:lnTo>
                  <a:lnTo>
                    <a:pt x="0" y="257268"/>
                  </a:lnTo>
                  <a:lnTo>
                    <a:pt x="1029072" y="0"/>
                  </a:lnTo>
                  <a:lnTo>
                    <a:pt x="1029072" y="1201270"/>
                  </a:lnTo>
                  <a:close/>
                </a:path>
              </a:pathLst>
            </a:custGeom>
            <a:ln w="1047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40F5CC53-64AF-DB49-BCA3-3056434B548C}"/>
                </a:ext>
              </a:extLst>
            </p:cNvPr>
            <p:cNvSpPr/>
            <p:nvPr/>
          </p:nvSpPr>
          <p:spPr>
            <a:xfrm>
              <a:off x="3378310" y="2504592"/>
              <a:ext cx="1700530" cy="408940"/>
            </a:xfrm>
            <a:custGeom>
              <a:avLst/>
              <a:gdLst/>
              <a:ahLst/>
              <a:cxnLst/>
              <a:rect l="l" t="t" r="r" b="b"/>
              <a:pathLst>
                <a:path w="1700529" h="408939">
                  <a:moveTo>
                    <a:pt x="0" y="0"/>
                  </a:moveTo>
                  <a:lnTo>
                    <a:pt x="0" y="408940"/>
                  </a:lnTo>
                  <a:lnTo>
                    <a:pt x="1700089" y="408939"/>
                  </a:lnTo>
                  <a:lnTo>
                    <a:pt x="1700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1B737677-08B8-BF4C-9137-2832CD5B43B3}"/>
                </a:ext>
              </a:extLst>
            </p:cNvPr>
            <p:cNvSpPr/>
            <p:nvPr/>
          </p:nvSpPr>
          <p:spPr>
            <a:xfrm>
              <a:off x="3378310" y="2504592"/>
              <a:ext cx="1700530" cy="408940"/>
            </a:xfrm>
            <a:custGeom>
              <a:avLst/>
              <a:gdLst/>
              <a:ahLst/>
              <a:cxnLst/>
              <a:rect l="l" t="t" r="r" b="b"/>
              <a:pathLst>
                <a:path w="1700529" h="408939">
                  <a:moveTo>
                    <a:pt x="0" y="0"/>
                  </a:moveTo>
                  <a:lnTo>
                    <a:pt x="1700088" y="0"/>
                  </a:lnTo>
                  <a:lnTo>
                    <a:pt x="1700088" y="408940"/>
                  </a:lnTo>
                  <a:lnTo>
                    <a:pt x="0" y="408940"/>
                  </a:lnTo>
                  <a:lnTo>
                    <a:pt x="0" y="0"/>
                  </a:lnTo>
                  <a:close/>
                </a:path>
              </a:pathLst>
            </a:custGeom>
            <a:ln w="23574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BB421FB0-2D53-8D4F-AB60-90B15EA262DF}"/>
                </a:ext>
              </a:extLst>
            </p:cNvPr>
            <p:cNvSpPr/>
            <p:nvPr/>
          </p:nvSpPr>
          <p:spPr>
            <a:xfrm>
              <a:off x="3400174" y="3084957"/>
              <a:ext cx="1700530" cy="408940"/>
            </a:xfrm>
            <a:custGeom>
              <a:avLst/>
              <a:gdLst/>
              <a:ahLst/>
              <a:cxnLst/>
              <a:rect l="l" t="t" r="r" b="b"/>
              <a:pathLst>
                <a:path w="1700529" h="408939">
                  <a:moveTo>
                    <a:pt x="0" y="0"/>
                  </a:moveTo>
                  <a:lnTo>
                    <a:pt x="0" y="408941"/>
                  </a:lnTo>
                  <a:lnTo>
                    <a:pt x="1700088" y="408941"/>
                  </a:lnTo>
                  <a:lnTo>
                    <a:pt x="17000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4A2CEF1F-B38E-C049-8496-E36629B9C78D}"/>
                </a:ext>
              </a:extLst>
            </p:cNvPr>
            <p:cNvSpPr/>
            <p:nvPr/>
          </p:nvSpPr>
          <p:spPr>
            <a:xfrm>
              <a:off x="3400174" y="3084957"/>
              <a:ext cx="1700530" cy="408940"/>
            </a:xfrm>
            <a:custGeom>
              <a:avLst/>
              <a:gdLst/>
              <a:ahLst/>
              <a:cxnLst/>
              <a:rect l="l" t="t" r="r" b="b"/>
              <a:pathLst>
                <a:path w="1700529" h="408939">
                  <a:moveTo>
                    <a:pt x="0" y="0"/>
                  </a:moveTo>
                  <a:lnTo>
                    <a:pt x="1700088" y="0"/>
                  </a:lnTo>
                  <a:lnTo>
                    <a:pt x="1700088" y="408940"/>
                  </a:lnTo>
                  <a:lnTo>
                    <a:pt x="0" y="408940"/>
                  </a:lnTo>
                  <a:lnTo>
                    <a:pt x="0" y="0"/>
                  </a:lnTo>
                  <a:close/>
                </a:path>
              </a:pathLst>
            </a:custGeom>
            <a:ln w="23574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0">
            <a:extLst>
              <a:ext uri="{FF2B5EF4-FFF2-40B4-BE49-F238E27FC236}">
                <a16:creationId xmlns:a16="http://schemas.microsoft.com/office/drawing/2014/main" id="{39268332-0D2F-8448-BCA6-8596A8D7DC99}"/>
              </a:ext>
            </a:extLst>
          </p:cNvPr>
          <p:cNvSpPr txBox="1"/>
          <p:nvPr/>
        </p:nvSpPr>
        <p:spPr>
          <a:xfrm>
            <a:off x="5036417" y="4647948"/>
            <a:ext cx="495934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spc="95" dirty="0">
                <a:latin typeface="Arial Unicode MS"/>
                <a:cs typeface="Arial Unicode MS"/>
              </a:rPr>
              <a:t>Felix</a:t>
            </a:r>
            <a:endParaRPr sz="14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 Unicode MS"/>
              <a:cs typeface="Arial Unicode MS"/>
            </a:endParaRPr>
          </a:p>
          <a:p>
            <a:pPr marL="21590">
              <a:lnSpc>
                <a:spcPct val="100000"/>
              </a:lnSpc>
            </a:pPr>
            <a:r>
              <a:rPr sz="1450" spc="95" dirty="0">
                <a:latin typeface="Arial Unicode MS"/>
                <a:cs typeface="Arial Unicode MS"/>
              </a:rPr>
              <a:t>Felix</a:t>
            </a:r>
            <a:endParaRPr sz="1450">
              <a:latin typeface="Arial Unicode MS"/>
              <a:cs typeface="Arial Unicode MS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1BC1E135-2A86-3949-BC64-FC7E354C4DBC}"/>
              </a:ext>
            </a:extLst>
          </p:cNvPr>
          <p:cNvSpPr txBox="1"/>
          <p:nvPr/>
        </p:nvSpPr>
        <p:spPr>
          <a:xfrm>
            <a:off x="4463524" y="5682047"/>
            <a:ext cx="1700530" cy="316112"/>
          </a:xfrm>
          <a:prstGeom prst="rect">
            <a:avLst/>
          </a:prstGeom>
          <a:solidFill>
            <a:srgbClr val="FFFFFF"/>
          </a:solidFill>
          <a:ln w="23574">
            <a:solidFill>
              <a:srgbClr val="00B050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725"/>
              </a:spcBef>
            </a:pPr>
            <a:r>
              <a:rPr sz="1450" spc="95" dirty="0">
                <a:latin typeface="Arial Unicode MS"/>
                <a:cs typeface="Arial Unicode MS"/>
              </a:rPr>
              <a:t>Felix</a:t>
            </a:r>
            <a:endParaRPr sz="1450">
              <a:latin typeface="Arial Unicode MS"/>
              <a:cs typeface="Arial Unicode MS"/>
            </a:endParaRPr>
          </a:p>
        </p:txBody>
      </p:sp>
      <p:grpSp>
        <p:nvGrpSpPr>
          <p:cNvPr id="25" name="object 22">
            <a:extLst>
              <a:ext uri="{FF2B5EF4-FFF2-40B4-BE49-F238E27FC236}">
                <a16:creationId xmlns:a16="http://schemas.microsoft.com/office/drawing/2014/main" id="{08A7E547-32FE-CF4A-A7E1-B16FBF931830}"/>
              </a:ext>
            </a:extLst>
          </p:cNvPr>
          <p:cNvGrpSpPr/>
          <p:nvPr/>
        </p:nvGrpSpPr>
        <p:grpSpPr>
          <a:xfrm>
            <a:off x="1116762" y="4807280"/>
            <a:ext cx="3359150" cy="1956435"/>
            <a:chOff x="53412" y="2737812"/>
            <a:chExt cx="3359150" cy="1956435"/>
          </a:xfrm>
        </p:grpSpPr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A868F4F1-B673-E549-A565-649C93631939}"/>
                </a:ext>
              </a:extLst>
            </p:cNvPr>
            <p:cNvSpPr/>
            <p:nvPr/>
          </p:nvSpPr>
          <p:spPr>
            <a:xfrm>
              <a:off x="58809" y="3487508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0" y="257268"/>
                  </a:moveTo>
                  <a:lnTo>
                    <a:pt x="0" y="944003"/>
                  </a:lnTo>
                  <a:lnTo>
                    <a:pt x="1029073" y="1201270"/>
                  </a:lnTo>
                  <a:lnTo>
                    <a:pt x="1029073" y="0"/>
                  </a:lnTo>
                  <a:lnTo>
                    <a:pt x="0" y="257268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70178BE7-8DAE-0645-819E-3114EBA60071}"/>
                </a:ext>
              </a:extLst>
            </p:cNvPr>
            <p:cNvSpPr/>
            <p:nvPr/>
          </p:nvSpPr>
          <p:spPr>
            <a:xfrm>
              <a:off x="58809" y="3487508"/>
              <a:ext cx="1029335" cy="1201420"/>
            </a:xfrm>
            <a:custGeom>
              <a:avLst/>
              <a:gdLst/>
              <a:ahLst/>
              <a:cxnLst/>
              <a:rect l="l" t="t" r="r" b="b"/>
              <a:pathLst>
                <a:path w="1029335" h="1201420">
                  <a:moveTo>
                    <a:pt x="1029072" y="1201270"/>
                  </a:moveTo>
                  <a:lnTo>
                    <a:pt x="0" y="944002"/>
                  </a:lnTo>
                  <a:lnTo>
                    <a:pt x="0" y="257268"/>
                  </a:lnTo>
                  <a:lnTo>
                    <a:pt x="1029072" y="0"/>
                  </a:lnTo>
                  <a:lnTo>
                    <a:pt x="1029072" y="1201270"/>
                  </a:lnTo>
                  <a:close/>
                </a:path>
              </a:pathLst>
            </a:custGeom>
            <a:ln w="1047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3A199D95-A486-D04C-9F45-9F30C6EFA68F}"/>
                </a:ext>
              </a:extLst>
            </p:cNvPr>
            <p:cNvSpPr/>
            <p:nvPr/>
          </p:nvSpPr>
          <p:spPr>
            <a:xfrm>
              <a:off x="2511394" y="2749877"/>
              <a:ext cx="889000" cy="12700"/>
            </a:xfrm>
            <a:custGeom>
              <a:avLst/>
              <a:gdLst/>
              <a:ahLst/>
              <a:cxnLst/>
              <a:rect l="l" t="t" r="r" b="b"/>
              <a:pathLst>
                <a:path w="889000" h="12700">
                  <a:moveTo>
                    <a:pt x="0" y="12078"/>
                  </a:moveTo>
                  <a:lnTo>
                    <a:pt x="888779" y="0"/>
                  </a:lnTo>
                </a:path>
              </a:pathLst>
            </a:custGeom>
            <a:ln w="235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6D436C72-4640-E240-B8D6-55DCE3F1B7DE}"/>
                </a:ext>
              </a:extLst>
            </p:cNvPr>
            <p:cNvSpPr/>
            <p:nvPr/>
          </p:nvSpPr>
          <p:spPr>
            <a:xfrm>
              <a:off x="2167550" y="2856509"/>
              <a:ext cx="1200150" cy="109855"/>
            </a:xfrm>
            <a:custGeom>
              <a:avLst/>
              <a:gdLst/>
              <a:ahLst/>
              <a:cxnLst/>
              <a:rect l="l" t="t" r="r" b="b"/>
              <a:pathLst>
                <a:path w="1200150" h="109855">
                  <a:moveTo>
                    <a:pt x="0" y="109842"/>
                  </a:moveTo>
                  <a:lnTo>
                    <a:pt x="1199632" y="0"/>
                  </a:lnTo>
                </a:path>
              </a:pathLst>
            </a:custGeom>
            <a:ln w="235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0EC5C111-C0E3-6F4F-9B70-541E87980499}"/>
                </a:ext>
              </a:extLst>
            </p:cNvPr>
            <p:cNvSpPr/>
            <p:nvPr/>
          </p:nvSpPr>
          <p:spPr>
            <a:xfrm>
              <a:off x="1768318" y="3030453"/>
              <a:ext cx="1611630" cy="234950"/>
            </a:xfrm>
            <a:custGeom>
              <a:avLst/>
              <a:gdLst/>
              <a:ahLst/>
              <a:cxnLst/>
              <a:rect l="l" t="t" r="r" b="b"/>
              <a:pathLst>
                <a:path w="1611629" h="234950">
                  <a:moveTo>
                    <a:pt x="0" y="0"/>
                  </a:moveTo>
                  <a:lnTo>
                    <a:pt x="1611493" y="234577"/>
                  </a:lnTo>
                </a:path>
              </a:pathLst>
            </a:custGeom>
            <a:ln w="235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E2374363-18C3-8140-8BCC-F869D9FFF419}"/>
                </a:ext>
              </a:extLst>
            </p:cNvPr>
            <p:cNvSpPr/>
            <p:nvPr/>
          </p:nvSpPr>
          <p:spPr>
            <a:xfrm>
              <a:off x="1502335" y="3382320"/>
              <a:ext cx="1876425" cy="10160"/>
            </a:xfrm>
            <a:custGeom>
              <a:avLst/>
              <a:gdLst/>
              <a:ahLst/>
              <a:cxnLst/>
              <a:rect l="l" t="t" r="r" b="b"/>
              <a:pathLst>
                <a:path w="1876425" h="10160">
                  <a:moveTo>
                    <a:pt x="0" y="9840"/>
                  </a:moveTo>
                  <a:lnTo>
                    <a:pt x="1875974" y="0"/>
                  </a:lnTo>
                </a:path>
              </a:pathLst>
            </a:custGeom>
            <a:ln w="235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3EBA64D4-5C67-0F48-B94D-2F243800524D}"/>
                </a:ext>
              </a:extLst>
            </p:cNvPr>
            <p:cNvSpPr/>
            <p:nvPr/>
          </p:nvSpPr>
          <p:spPr>
            <a:xfrm>
              <a:off x="1307725" y="3817050"/>
              <a:ext cx="2092960" cy="52705"/>
            </a:xfrm>
            <a:custGeom>
              <a:avLst/>
              <a:gdLst/>
              <a:ahLst/>
              <a:cxnLst/>
              <a:rect l="l" t="t" r="r" b="b"/>
              <a:pathLst>
                <a:path w="2092960" h="52704">
                  <a:moveTo>
                    <a:pt x="0" y="52078"/>
                  </a:moveTo>
                  <a:lnTo>
                    <a:pt x="2092449" y="0"/>
                  </a:lnTo>
                </a:path>
              </a:pathLst>
            </a:custGeom>
            <a:ln w="235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B054DB97-DFBC-7D4E-BE2B-E720A59C49A5}"/>
                </a:ext>
              </a:extLst>
            </p:cNvPr>
            <p:cNvSpPr/>
            <p:nvPr/>
          </p:nvSpPr>
          <p:spPr>
            <a:xfrm>
              <a:off x="940535" y="3973300"/>
              <a:ext cx="2438400" cy="266065"/>
            </a:xfrm>
            <a:custGeom>
              <a:avLst/>
              <a:gdLst/>
              <a:ahLst/>
              <a:cxnLst/>
              <a:rect l="l" t="t" r="r" b="b"/>
              <a:pathLst>
                <a:path w="2438400" h="266064">
                  <a:moveTo>
                    <a:pt x="0" y="265757"/>
                  </a:moveTo>
                  <a:lnTo>
                    <a:pt x="2437775" y="0"/>
                  </a:lnTo>
                </a:path>
              </a:pathLst>
            </a:custGeom>
            <a:ln w="23574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1">
            <a:extLst>
              <a:ext uri="{FF2B5EF4-FFF2-40B4-BE49-F238E27FC236}">
                <a16:creationId xmlns:a16="http://schemas.microsoft.com/office/drawing/2014/main" id="{E5B8B22F-CDC8-D04C-A83F-0510EFE967B3}"/>
              </a:ext>
            </a:extLst>
          </p:cNvPr>
          <p:cNvSpPr txBox="1"/>
          <p:nvPr/>
        </p:nvSpPr>
        <p:spPr>
          <a:xfrm>
            <a:off x="1395180" y="6042768"/>
            <a:ext cx="4667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spc="80" dirty="0">
                <a:latin typeface="Arial Unicode MS"/>
                <a:cs typeface="Arial Unicode MS"/>
              </a:rPr>
              <a:t>ROC</a:t>
            </a:r>
            <a:endParaRPr sz="1450">
              <a:latin typeface="Arial Unicode MS"/>
              <a:cs typeface="Arial Unicode MS"/>
            </a:endParaRPr>
          </a:p>
        </p:txBody>
      </p:sp>
      <p:pic>
        <p:nvPicPr>
          <p:cNvPr id="35" name="object 32">
            <a:extLst>
              <a:ext uri="{FF2B5EF4-FFF2-40B4-BE49-F238E27FC236}">
                <a16:creationId xmlns:a16="http://schemas.microsoft.com/office/drawing/2014/main" id="{47744EDE-A0C0-844B-AE2C-9883F941CE1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759" y="4841556"/>
            <a:ext cx="1385544" cy="1385544"/>
          </a:xfrm>
          <a:prstGeom prst="rect">
            <a:avLst/>
          </a:prstGeom>
        </p:spPr>
      </p:pic>
      <p:grpSp>
        <p:nvGrpSpPr>
          <p:cNvPr id="36" name="object 33">
            <a:extLst>
              <a:ext uri="{FF2B5EF4-FFF2-40B4-BE49-F238E27FC236}">
                <a16:creationId xmlns:a16="http://schemas.microsoft.com/office/drawing/2014/main" id="{CB2528DE-40FF-1442-A578-0F240BD4C0D7}"/>
              </a:ext>
            </a:extLst>
          </p:cNvPr>
          <p:cNvGrpSpPr/>
          <p:nvPr/>
        </p:nvGrpSpPr>
        <p:grpSpPr>
          <a:xfrm>
            <a:off x="7333441" y="4506911"/>
            <a:ext cx="2379345" cy="2376805"/>
            <a:chOff x="5630189" y="4338827"/>
            <a:chExt cx="2379345" cy="2376805"/>
          </a:xfrm>
        </p:grpSpPr>
        <p:pic>
          <p:nvPicPr>
            <p:cNvPr id="37" name="object 34">
              <a:extLst>
                <a:ext uri="{FF2B5EF4-FFF2-40B4-BE49-F238E27FC236}">
                  <a16:creationId xmlns:a16="http://schemas.microsoft.com/office/drawing/2014/main" id="{4FACD1FF-DF4C-734A-BD32-7C814FAC9C9A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0189" y="4338827"/>
              <a:ext cx="2378811" cy="2376297"/>
            </a:xfrm>
            <a:prstGeom prst="rect">
              <a:avLst/>
            </a:prstGeom>
          </p:spPr>
        </p:pic>
        <p:pic>
          <p:nvPicPr>
            <p:cNvPr id="38" name="object 35">
              <a:extLst>
                <a:ext uri="{FF2B5EF4-FFF2-40B4-BE49-F238E27FC236}">
                  <a16:creationId xmlns:a16="http://schemas.microsoft.com/office/drawing/2014/main" id="{AEBE166B-1FCA-4A49-A672-83EB562C4DD8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435" y="5025969"/>
              <a:ext cx="1172028" cy="710854"/>
            </a:xfrm>
            <a:prstGeom prst="rect">
              <a:avLst/>
            </a:prstGeom>
          </p:spPr>
        </p:pic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42E0BF2B-4559-2943-9532-C01147AE49E2}"/>
              </a:ext>
            </a:extLst>
          </p:cNvPr>
          <p:cNvSpPr txBox="1"/>
          <p:nvPr/>
        </p:nvSpPr>
        <p:spPr>
          <a:xfrm>
            <a:off x="7149252" y="6494812"/>
            <a:ext cx="2955078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120" dirty="0">
                <a:latin typeface="Arial Unicode MS"/>
                <a:cs typeface="Arial Unicode MS"/>
              </a:rPr>
              <a:t>Expert GUI runs on 1008 PC</a:t>
            </a:r>
            <a:endParaRPr sz="1450" dirty="0">
              <a:latin typeface="Arial Unicode MS"/>
              <a:cs typeface="Arial Unicode M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ADCC413-91DF-CF42-BFE1-18134C0C212B}"/>
              </a:ext>
            </a:extLst>
          </p:cNvPr>
          <p:cNvSpPr txBox="1"/>
          <p:nvPr/>
        </p:nvSpPr>
        <p:spPr>
          <a:xfrm>
            <a:off x="10484480" y="453497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database</a:t>
            </a:r>
            <a:endParaRPr kumimoji="1" lang="ja-JP" altLang="en-US"/>
          </a:p>
        </p:txBody>
      </p:sp>
      <p:sp>
        <p:nvSpPr>
          <p:cNvPr id="45" name="左右矢印 44">
            <a:extLst>
              <a:ext uri="{FF2B5EF4-FFF2-40B4-BE49-F238E27FC236}">
                <a16:creationId xmlns:a16="http://schemas.microsoft.com/office/drawing/2014/main" id="{75D12A0E-957B-6842-8417-5F23B4B56383}"/>
              </a:ext>
            </a:extLst>
          </p:cNvPr>
          <p:cNvSpPr/>
          <p:nvPr/>
        </p:nvSpPr>
        <p:spPr>
          <a:xfrm>
            <a:off x="9760140" y="5355077"/>
            <a:ext cx="753491" cy="3242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右矢印 45">
            <a:extLst>
              <a:ext uri="{FF2B5EF4-FFF2-40B4-BE49-F238E27FC236}">
                <a16:creationId xmlns:a16="http://schemas.microsoft.com/office/drawing/2014/main" id="{ECB848D7-715E-764F-9E5B-115EB0191DC6}"/>
              </a:ext>
            </a:extLst>
          </p:cNvPr>
          <p:cNvSpPr/>
          <p:nvPr/>
        </p:nvSpPr>
        <p:spPr>
          <a:xfrm>
            <a:off x="6381224" y="5368644"/>
            <a:ext cx="753491" cy="3242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8F6929E-368A-B642-91B9-88D5CEFA1F22}"/>
              </a:ext>
            </a:extLst>
          </p:cNvPr>
          <p:cNvSpPr/>
          <p:nvPr/>
        </p:nvSpPr>
        <p:spPr>
          <a:xfrm>
            <a:off x="501005" y="4280880"/>
            <a:ext cx="1817795" cy="21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INTT Ladder</a:t>
            </a:r>
            <a:endParaRPr kumimoji="1" lang="ja-JP" altLang="en-US" sz="110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1F7BB01-7897-7748-894E-FF84CCBC7BFD}"/>
              </a:ext>
            </a:extLst>
          </p:cNvPr>
          <p:cNvSpPr/>
          <p:nvPr/>
        </p:nvSpPr>
        <p:spPr>
          <a:xfrm>
            <a:off x="205565" y="4377420"/>
            <a:ext cx="1817795" cy="21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INTT Ladder</a:t>
            </a:r>
            <a:endParaRPr kumimoji="1" lang="ja-JP" altLang="en-US" sz="110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DB45D2C-684C-E64A-9601-CA0FF3B2C8C3}"/>
              </a:ext>
            </a:extLst>
          </p:cNvPr>
          <p:cNvSpPr/>
          <p:nvPr/>
        </p:nvSpPr>
        <p:spPr>
          <a:xfrm>
            <a:off x="-160799" y="4483217"/>
            <a:ext cx="1817795" cy="21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INTT Ladder</a:t>
            </a:r>
            <a:endParaRPr kumimoji="1" lang="ja-JP" altLang="en-US" sz="110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667D8C49-8165-9240-BD23-9B2F9CAF5F30}"/>
              </a:ext>
            </a:extLst>
          </p:cNvPr>
          <p:cNvCxnSpPr>
            <a:stCxn id="47" idx="3"/>
          </p:cNvCxnSpPr>
          <p:nvPr/>
        </p:nvCxnSpPr>
        <p:spPr>
          <a:xfrm>
            <a:off x="2318800" y="4386677"/>
            <a:ext cx="377296" cy="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C8DEB70-1484-2E48-BD56-A40898AF6267}"/>
              </a:ext>
            </a:extLst>
          </p:cNvPr>
          <p:cNvCxnSpPr>
            <a:cxnSpLocks/>
          </p:cNvCxnSpPr>
          <p:nvPr/>
        </p:nvCxnSpPr>
        <p:spPr>
          <a:xfrm>
            <a:off x="1970576" y="4483217"/>
            <a:ext cx="490329" cy="65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CA42F69-9114-7441-8C84-D18D91710916}"/>
              </a:ext>
            </a:extLst>
          </p:cNvPr>
          <p:cNvCxnSpPr>
            <a:cxnSpLocks/>
          </p:cNvCxnSpPr>
          <p:nvPr/>
        </p:nvCxnSpPr>
        <p:spPr>
          <a:xfrm>
            <a:off x="1617626" y="4604012"/>
            <a:ext cx="644737" cy="90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D1495D7-1D02-4840-A3E1-09125614F5A4}"/>
              </a:ext>
            </a:extLst>
          </p:cNvPr>
          <p:cNvSpPr/>
          <p:nvPr/>
        </p:nvSpPr>
        <p:spPr>
          <a:xfrm>
            <a:off x="-324085" y="4613846"/>
            <a:ext cx="1817795" cy="21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INTT Ladder</a:t>
            </a:r>
            <a:endParaRPr kumimoji="1" lang="ja-JP" altLang="en-US" sz="1100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90FB3BF-2E3F-3D40-8706-570CFD16FAA3}"/>
              </a:ext>
            </a:extLst>
          </p:cNvPr>
          <p:cNvCxnSpPr>
            <a:cxnSpLocks/>
          </p:cNvCxnSpPr>
          <p:nvPr/>
        </p:nvCxnSpPr>
        <p:spPr>
          <a:xfrm>
            <a:off x="1454340" y="4734641"/>
            <a:ext cx="644737" cy="90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2BB31A4-3CF1-044A-938A-7DB948B7C51B}"/>
              </a:ext>
            </a:extLst>
          </p:cNvPr>
          <p:cNvSpPr/>
          <p:nvPr/>
        </p:nvSpPr>
        <p:spPr>
          <a:xfrm>
            <a:off x="-661542" y="4733589"/>
            <a:ext cx="1817795" cy="21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INTT Ladder</a:t>
            </a:r>
            <a:endParaRPr kumimoji="1" lang="ja-JP" altLang="en-US" sz="1100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EFED3E2-2410-264F-ABEB-AE38913D8F62}"/>
              </a:ext>
            </a:extLst>
          </p:cNvPr>
          <p:cNvCxnSpPr>
            <a:cxnSpLocks/>
          </p:cNvCxnSpPr>
          <p:nvPr/>
        </p:nvCxnSpPr>
        <p:spPr>
          <a:xfrm>
            <a:off x="1116883" y="4854384"/>
            <a:ext cx="882186" cy="143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0EC488C-C36D-F040-8F12-FBE1002AA1F1}"/>
              </a:ext>
            </a:extLst>
          </p:cNvPr>
          <p:cNvSpPr/>
          <p:nvPr/>
        </p:nvSpPr>
        <p:spPr>
          <a:xfrm>
            <a:off x="-988113" y="4853332"/>
            <a:ext cx="1817795" cy="211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/>
              <a:t>INTT Ladder</a:t>
            </a:r>
            <a:endParaRPr kumimoji="1" lang="ja-JP" altLang="en-US" sz="1100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6DDFF051-C5B5-694D-845B-0450E1709156}"/>
              </a:ext>
            </a:extLst>
          </p:cNvPr>
          <p:cNvCxnSpPr>
            <a:cxnSpLocks/>
          </p:cNvCxnSpPr>
          <p:nvPr/>
        </p:nvCxnSpPr>
        <p:spPr>
          <a:xfrm>
            <a:off x="790312" y="4974127"/>
            <a:ext cx="1112708" cy="158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C730344-2030-A449-AE27-0810A60AF8C7}"/>
              </a:ext>
            </a:extLst>
          </p:cNvPr>
          <p:cNvSpPr txBox="1"/>
          <p:nvPr/>
        </p:nvSpPr>
        <p:spPr>
          <a:xfrm>
            <a:off x="9760140" y="5680788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solidFill>
                  <a:srgbClr val="C00000"/>
                </a:solidFill>
              </a:rPr>
              <a:t>parameters</a:t>
            </a:r>
            <a:endParaRPr kumimoji="1" lang="ja-JP" altLang="en-US" sz="900">
              <a:solidFill>
                <a:srgbClr val="C0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1589C9F-B530-CA44-B846-51A8FE0E73C8}"/>
              </a:ext>
            </a:extLst>
          </p:cNvPr>
          <p:cNvSpPr txBox="1"/>
          <p:nvPr/>
        </p:nvSpPr>
        <p:spPr>
          <a:xfrm>
            <a:off x="6374683" y="5724331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solidFill>
                  <a:srgbClr val="C00000"/>
                </a:solidFill>
              </a:rPr>
              <a:t>parameters</a:t>
            </a:r>
            <a:endParaRPr kumimoji="1" lang="ja-JP" altLang="en-US" sz="900">
              <a:solidFill>
                <a:srgbClr val="C00000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2016F91-3DE0-F241-8C80-0013B6204424}"/>
              </a:ext>
            </a:extLst>
          </p:cNvPr>
          <p:cNvSpPr txBox="1"/>
          <p:nvPr/>
        </p:nvSpPr>
        <p:spPr>
          <a:xfrm>
            <a:off x="7149252" y="3863220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Expert GUI Framework</a:t>
            </a:r>
            <a:endParaRPr kumimoji="1" lang="ja-JP" altLang="en-US" sz="280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B1BDE41-40FC-1144-892D-14AE3F5C8C92}"/>
              </a:ext>
            </a:extLst>
          </p:cNvPr>
          <p:cNvSpPr txBox="1"/>
          <p:nvPr/>
        </p:nvSpPr>
        <p:spPr>
          <a:xfrm>
            <a:off x="2507448" y="6532345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 of </a:t>
            </a:r>
            <a:r>
              <a:rPr kumimoji="1" lang="en-US" altLang="ja-JP" dirty="0" err="1"/>
              <a:t>Hikaru</a:t>
            </a:r>
            <a:r>
              <a:rPr kumimoji="1" lang="en-US" altLang="ja-JP" dirty="0"/>
              <a:t> Imai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99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1121</Words>
  <Application>Microsoft Macintosh PowerPoint</Application>
  <PresentationFormat>ワイド画面</PresentationFormat>
  <Paragraphs>120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AdvOT863180fb</vt:lpstr>
      <vt:lpstr>AdvOT863180fb+20</vt:lpstr>
      <vt:lpstr>Arial Unicode MS</vt:lpstr>
      <vt:lpstr>CMR10</vt:lpstr>
      <vt:lpstr>CMTI10</vt:lpstr>
      <vt:lpstr>游ゴシック</vt:lpstr>
      <vt:lpstr>游ゴシック Light</vt:lpstr>
      <vt:lpstr>Arial</vt:lpstr>
      <vt:lpstr>times new roman</vt:lpstr>
      <vt:lpstr>Office テーマ</vt:lpstr>
      <vt:lpstr>Homework from Operation Board</vt:lpstr>
      <vt:lpstr>List of Homework</vt:lpstr>
      <vt:lpstr>1) Pedestal processing? Offline or online? Does fun4all analysis code exist?</vt:lpstr>
      <vt:lpstr>2) Gain calibration? Offline or online? Does fun4all analysis code exist?</vt:lpstr>
      <vt:lpstr>3) Common mode noise analysis/subtraction?</vt:lpstr>
      <vt:lpstr>3) Timing studies? Bunch crossing association?</vt:lpstr>
      <vt:lpstr>4) Hit finding efficiencies?</vt:lpstr>
      <vt:lpstr>5) Dead/noisy channel analysis. </vt:lpstr>
      <vt:lpstr>6) Data base storage of detector performance parameters?</vt:lpstr>
      <vt:lpstr>7) Feedback of detector performance parameters to simulation?</vt:lpstr>
      <vt:lpstr>8) Who will work on the analysis?</vt:lpstr>
      <vt:lpstr>9) Does the analysis code exist in fun4all?</vt:lpstr>
      <vt:lpstr>10) Do we have maps connecting detector channels to trkrhitmap positions for rawdata unpacker?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from Operation Board</dc:title>
  <dc:creator>Itaru Nakagawa</dc:creator>
  <cp:lastModifiedBy>Itaru Nakagawa</cp:lastModifiedBy>
  <cp:revision>86</cp:revision>
  <cp:lastPrinted>2023-02-04T11:41:01Z</cp:lastPrinted>
  <dcterms:created xsi:type="dcterms:W3CDTF">2023-02-03T23:46:00Z</dcterms:created>
  <dcterms:modified xsi:type="dcterms:W3CDTF">2023-02-07T11:02:18Z</dcterms:modified>
</cp:coreProperties>
</file>