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0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1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2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3" r:id="rId2"/>
    <p:sldMasterId id="2147483678" r:id="rId3"/>
    <p:sldMasterId id="2147483683" r:id="rId4"/>
    <p:sldMasterId id="2147483687" r:id="rId5"/>
    <p:sldMasterId id="2147483705" r:id="rId6"/>
    <p:sldMasterId id="2147483717" r:id="rId7"/>
    <p:sldMasterId id="2147483729" r:id="rId8"/>
    <p:sldMasterId id="2147483741" r:id="rId9"/>
    <p:sldMasterId id="2147483753" r:id="rId10"/>
    <p:sldMasterId id="2147483757" r:id="rId11"/>
    <p:sldMasterId id="2147483769" r:id="rId12"/>
    <p:sldMasterId id="2147483782" r:id="rId13"/>
  </p:sldMasterIdLst>
  <p:notesMasterIdLst>
    <p:notesMasterId r:id="rId35"/>
  </p:notesMasterIdLst>
  <p:handoutMasterIdLst>
    <p:handoutMasterId r:id="rId36"/>
  </p:handoutMasterIdLst>
  <p:sldIdLst>
    <p:sldId id="390" r:id="rId14"/>
    <p:sldId id="2064" r:id="rId15"/>
    <p:sldId id="1272" r:id="rId16"/>
    <p:sldId id="689" r:id="rId17"/>
    <p:sldId id="1281" r:id="rId18"/>
    <p:sldId id="774" r:id="rId19"/>
    <p:sldId id="2083" r:id="rId20"/>
    <p:sldId id="1711" r:id="rId21"/>
    <p:sldId id="2103" r:id="rId22"/>
    <p:sldId id="1713" r:id="rId23"/>
    <p:sldId id="1365" r:id="rId24"/>
    <p:sldId id="2066" r:id="rId25"/>
    <p:sldId id="1288" r:id="rId26"/>
    <p:sldId id="1708" r:id="rId27"/>
    <p:sldId id="1357" r:id="rId28"/>
    <p:sldId id="2118" r:id="rId29"/>
    <p:sldId id="1321" r:id="rId30"/>
    <p:sldId id="2114" r:id="rId31"/>
    <p:sldId id="1709" r:id="rId32"/>
    <p:sldId id="1294" r:id="rId33"/>
    <p:sldId id="1458" r:id="rId34"/>
  </p:sldIdLst>
  <p:sldSz cx="9144000" cy="6858000" type="screen4x3"/>
  <p:notesSz cx="6858000" cy="9144000"/>
  <p:custDataLst>
    <p:tags r:id="rId37"/>
  </p:custDataLst>
  <p:defaultTextStyle>
    <a:defPPr>
      <a:defRPr lang="zh-CN"/>
    </a:defPPr>
    <a:lvl1pPr algn="l" rtl="0" fontAlgn="base">
      <a:spcBef>
        <a:spcPct val="20000"/>
      </a:spcBef>
      <a:spcAft>
        <a:spcPct val="0"/>
      </a:spcAft>
      <a:buClr>
        <a:srgbClr val="FF9900"/>
      </a:buClr>
      <a:buSzPct val="75000"/>
      <a:buFont typeface="Wingdings" panose="05000000000000000000" pitchFamily="2" charset="2"/>
      <a:defRPr sz="2000" b="1" kern="1200">
        <a:solidFill>
          <a:srgbClr val="0000CC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F9900"/>
      </a:buClr>
      <a:buSzPct val="75000"/>
      <a:buFont typeface="Wingdings" panose="05000000000000000000" pitchFamily="2" charset="2"/>
      <a:defRPr sz="2000" b="1" kern="1200">
        <a:solidFill>
          <a:srgbClr val="0000CC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F9900"/>
      </a:buClr>
      <a:buSzPct val="75000"/>
      <a:buFont typeface="Wingdings" panose="05000000000000000000" pitchFamily="2" charset="2"/>
      <a:defRPr sz="2000" b="1" kern="1200">
        <a:solidFill>
          <a:srgbClr val="0000CC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F9900"/>
      </a:buClr>
      <a:buSzPct val="75000"/>
      <a:buFont typeface="Wingdings" panose="05000000000000000000" pitchFamily="2" charset="2"/>
      <a:defRPr sz="2000" b="1" kern="1200">
        <a:solidFill>
          <a:srgbClr val="0000CC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F9900"/>
      </a:buClr>
      <a:buSzPct val="75000"/>
      <a:buFont typeface="Wingdings" panose="05000000000000000000" pitchFamily="2" charset="2"/>
      <a:defRPr sz="2000" b="1" kern="1200">
        <a:solidFill>
          <a:srgbClr val="0000CC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000" b="1" kern="1200">
        <a:solidFill>
          <a:srgbClr val="0000CC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000" b="1" kern="1200">
        <a:solidFill>
          <a:srgbClr val="0000CC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000" b="1" kern="1200">
        <a:solidFill>
          <a:srgbClr val="0000CC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000" b="1" kern="1200">
        <a:solidFill>
          <a:srgbClr val="0000CC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 userDrawn="1">
          <p15:clr>
            <a:srgbClr val="A4A3A4"/>
          </p15:clr>
        </p15:guide>
        <p15:guide id="2" pos="28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66"/>
    <a:srgbClr val="FFFFCC"/>
    <a:srgbClr val="66FF99"/>
    <a:srgbClr val="CCCC00"/>
    <a:srgbClr val="FFFF99"/>
    <a:srgbClr val="66006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00" autoAdjust="0"/>
    <p:restoredTop sz="95939" autoAdjust="0"/>
  </p:normalViewPr>
  <p:slideViewPr>
    <p:cSldViewPr showGuides="1">
      <p:cViewPr varScale="1">
        <p:scale>
          <a:sx n="74" d="100"/>
          <a:sy n="74" d="100"/>
        </p:scale>
        <p:origin x="352" y="52"/>
      </p:cViewPr>
      <p:guideLst>
        <p:guide orient="horz" pos="2175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viewProps" Target="viewProps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EBC1C30-F755-4F00-B77F-85ED8FAB3E3A}" type="datetimeFigureOut">
              <a:rPr lang="zh-CN" altLang="en-US"/>
              <a:t>2023/4/13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503822D-99EE-40BB-B40F-11EC0FDB9C46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2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60F5A2A-A8B2-483B-8908-9348487AFED2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1A53F5-0534-4B7C-866D-88710EC5A7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C7F26A-0F3D-C041-AE6E-1EF80D4B6451}" type="slidenum">
              <a:rPr lang="en-US" altLang="zh-CN" smtClean="0"/>
              <a:t>7</a:t>
            </a:fld>
            <a:endParaRPr 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Ket</a:t>
            </a:r>
            <a:r>
              <a:rPr lang="en-US" altLang="zh-CN" dirty="0"/>
              <a:t> technology DR&amp;D, status with good standing and progress, </a:t>
            </a:r>
          </a:p>
          <a:p>
            <a:r>
              <a:rPr lang="en-US" altLang="zh-CN" dirty="0"/>
              <a:t>Comparison to leading particle physics labs in the world, IHEP is progressing to the leading front</a:t>
            </a:r>
          </a:p>
          <a:p>
            <a:r>
              <a:rPr lang="en-US" altLang="zh-CN" dirty="0"/>
              <a:t>Pursuing new technologies: </a:t>
            </a:r>
          </a:p>
          <a:p>
            <a:r>
              <a:rPr lang="en-US" altLang="zh-CN" dirty="0"/>
              <a:t>     PWFA for e+, e- acceleration, high gradient for linear accelerator as injector option, higher </a:t>
            </a:r>
            <a:r>
              <a:rPr lang="en-US" altLang="zh-CN" dirty="0" err="1"/>
              <a:t>E_inj</a:t>
            </a:r>
            <a:r>
              <a:rPr lang="en-US" altLang="zh-CN" dirty="0"/>
              <a:t> -- collaboration</a:t>
            </a:r>
          </a:p>
          <a:p>
            <a:r>
              <a:rPr lang="en-US" altLang="zh-CN" dirty="0"/>
              <a:t>     IBS – national collaboration to drive the DRD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3BE66-EB2A-E740-B519-5F19C818F2D3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A1E8F-5E36-4AE6-913F-5F94270294B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95"/>
            <a:ext cx="7772400" cy="147002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fld id="{1EAB5D90-DDCD-493D-BAA8-B7DA4EC7852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fld id="{8A179E99-BC79-4DB9-BCB2-C4B1A720557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2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fld id="{E2BDE457-88B2-4DA0-BAD2-1EF5360A3C4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fld id="{AF93160F-EB5F-4992-8B8A-ED23FA5E001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7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fld id="{F2EE4B0A-733B-4EB4-8C81-0A05E6C481C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fld id="{8C53B0D1-4016-45C9-927D-6ABAFA8A8B4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fld id="{821AE6D6-F6FF-4E83-9C36-FB40C5CB1F0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7334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fld id="{63E1E533-9F2D-47B7-B920-E54D75E3FEE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fld id="{B3BF2719-26E4-451F-A291-B518F3AF4E5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fld id="{B6D5CC89-4D2A-466A-932F-2ACF84C99F5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2" y="285770"/>
            <a:ext cx="2286000" cy="58404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285770"/>
            <a:ext cx="6705600" cy="58404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CD5C5-73DB-4458-9439-A9B0441EFC9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939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9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/>
            </a:lvl1pPr>
          </a:lstStyle>
          <a:p>
            <a:pPr>
              <a:defRPr/>
            </a:pPr>
            <a:fld id="{656CC0C8-11AB-4708-9E9F-A7B3B2D7923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高能所图标-单色.tif"/>
          <p:cNvPicPr>
            <a:picLocks noChangeAspect="1"/>
          </p:cNvPicPr>
          <p:nvPr userDrawn="1"/>
        </p:nvPicPr>
        <p:blipFill>
          <a:blip r:embed="rId2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5580063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>
            <a:lvl1pPr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kumimoji="0" lang="zh-CN" altLang="en-US" sz="1800" b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857375" y="6750050"/>
            <a:ext cx="7286625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>
            <a:lvl1pPr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kumimoji="0" lang="zh-CN" altLang="en-US" sz="1800" b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215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>
            <a:lvl1pPr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kumimoji="0" lang="zh-CN" altLang="en-US" sz="1800" b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6929438" y="0"/>
            <a:ext cx="2214562" cy="2159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>
            <a:lvl1pPr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kumimoji="0" lang="zh-CN" altLang="en-US" sz="1800" b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91BEF4-C7A3-4F2F-9303-E57F370817A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>
            <a:lvl1pPr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kumimoji="0" lang="zh-CN" altLang="en-US" sz="1800" b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857375" y="6750050"/>
            <a:ext cx="7286625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>
            <a:lvl1pPr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kumimoji="0" lang="zh-CN" altLang="en-US" sz="1800" b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938213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>
            <a:lvl1pPr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kumimoji="0" lang="zh-CN" altLang="en-US" sz="1800" b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214313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>
            <a:lvl1pPr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kumimoji="0" lang="zh-CN" altLang="en-US" sz="1800" b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840303"/>
          </a:xfrm>
        </p:spPr>
        <p:txBody>
          <a:bodyPr/>
          <a:lstStyle>
            <a:lvl1pPr>
              <a:buClr>
                <a:srgbClr val="FFC000"/>
              </a:buClr>
              <a:buSzPct val="100000"/>
              <a:buFont typeface="Wingdings" panose="05000000000000000000" pitchFamily="2" charset="2"/>
              <a:buChar char="n"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235FD62-6751-4FF5-9BAA-66343F64DCB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2E92AC5-754F-407F-A05D-F0973963F0F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AEF7C33-C3B2-42DC-9AA0-2D541EF8EB6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7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0C218EC-E90F-4C51-80F5-F55C4BFF1E2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83B0988-0C53-4C2E-9302-5E0063FC0EC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736DB31-A893-443A-B67D-6FBA3FB03C1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8F82240-6F38-40C1-8F5F-F114042A64D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04E2F1B-3325-40D2-8D35-3B568C5C9DA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70"/>
            <a:ext cx="9144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2" y="914402"/>
            <a:ext cx="40386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14402"/>
            <a:ext cx="40386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9184F-174E-488A-A422-310CF6C8B9B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25F88BA-4146-4A0D-97B6-8403FE63196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85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85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A8A06F6-E29D-490B-990F-CC78AE91AB8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530"/>
            <a:ext cx="8229600" cy="11424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357938"/>
            <a:ext cx="2133600" cy="363537"/>
          </a:xfrm>
        </p:spPr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sz="1800" b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7938"/>
            <a:ext cx="2895600" cy="363537"/>
          </a:xfrm>
        </p:spPr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7938"/>
            <a:ext cx="2133600" cy="363537"/>
          </a:xfrm>
        </p:spPr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F4EEA64-3E8D-45A9-96D0-8D109338D053}" type="slidenum">
              <a:rPr lang="zh-CN" altLang="en-US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alphaModFix amt="1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206376"/>
            <a:ext cx="6858000" cy="2387600"/>
          </a:xfrm>
        </p:spPr>
        <p:txBody>
          <a:bodyPr anchor="b"/>
          <a:lstStyle>
            <a:lvl1pPr algn="ctr">
              <a:defRPr sz="45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800352"/>
            <a:ext cx="6858000" cy="1181098"/>
          </a:xfrm>
        </p:spPr>
        <p:txBody>
          <a:bodyPr/>
          <a:lstStyle>
            <a:lvl1pPr marL="0" indent="0" algn="ctr">
              <a:buNone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7715250" cy="209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8" name="矩形 7"/>
          <p:cNvSpPr/>
          <p:nvPr userDrawn="1"/>
        </p:nvSpPr>
        <p:spPr>
          <a:xfrm>
            <a:off x="1428750" y="6648450"/>
            <a:ext cx="7715250" cy="2269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9" name="矩形 8"/>
          <p:cNvSpPr/>
          <p:nvPr userDrawn="1"/>
        </p:nvSpPr>
        <p:spPr>
          <a:xfrm>
            <a:off x="7715250" y="0"/>
            <a:ext cx="1428750" cy="2063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0" name="矩形 9"/>
          <p:cNvSpPr/>
          <p:nvPr userDrawn="1"/>
        </p:nvSpPr>
        <p:spPr>
          <a:xfrm>
            <a:off x="0" y="6648450"/>
            <a:ext cx="1428750" cy="2269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173787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流程图: 手动输入 15"/>
          <p:cNvSpPr/>
          <p:nvPr userDrawn="1"/>
        </p:nvSpPr>
        <p:spPr>
          <a:xfrm rot="16200000">
            <a:off x="8630096" y="6207570"/>
            <a:ext cx="365126" cy="662682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1613" y="61910"/>
            <a:ext cx="6200775" cy="1004888"/>
          </a:xfrm>
        </p:spPr>
        <p:txBody>
          <a:bodyPr/>
          <a:lstStyle>
            <a:lvl1pPr algn="ctr">
              <a:defRPr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1428749" y="950912"/>
            <a:ext cx="7715250" cy="231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8" name="矩形 7"/>
          <p:cNvSpPr/>
          <p:nvPr userDrawn="1"/>
        </p:nvSpPr>
        <p:spPr>
          <a:xfrm>
            <a:off x="-2" y="950912"/>
            <a:ext cx="1428750" cy="2317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50370" y="6356349"/>
            <a:ext cx="393629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73069F2-1BFE-4A2E-B6D1-533E36529D23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173787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流程图: 手动输入 10"/>
          <p:cNvSpPr/>
          <p:nvPr userDrawn="1"/>
        </p:nvSpPr>
        <p:spPr>
          <a:xfrm rot="16200000">
            <a:off x="8630096" y="6207570"/>
            <a:ext cx="365126" cy="662682"/>
          </a:xfrm>
          <a:prstGeom prst="flowChartManualInp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3" name="矩形 12"/>
          <p:cNvSpPr/>
          <p:nvPr userDrawn="1"/>
        </p:nvSpPr>
        <p:spPr>
          <a:xfrm>
            <a:off x="0" y="0"/>
            <a:ext cx="928688" cy="723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4" name="矩形 13"/>
          <p:cNvSpPr/>
          <p:nvPr userDrawn="1"/>
        </p:nvSpPr>
        <p:spPr>
          <a:xfrm>
            <a:off x="0" y="723900"/>
            <a:ext cx="928688" cy="152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5" name="矩形 14"/>
          <p:cNvSpPr/>
          <p:nvPr userDrawn="1"/>
        </p:nvSpPr>
        <p:spPr>
          <a:xfrm>
            <a:off x="928687" y="723900"/>
            <a:ext cx="8215313" cy="152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3"/>
          </p:nvPr>
        </p:nvSpPr>
        <p:spPr>
          <a:xfrm>
            <a:off x="928687" y="0"/>
            <a:ext cx="8215313" cy="723900"/>
          </a:xfrm>
        </p:spPr>
        <p:txBody>
          <a:bodyPr anchor="b">
            <a:normAutofit/>
          </a:bodyPr>
          <a:lstStyle>
            <a:lvl1pPr marL="0" indent="0">
              <a:buNone/>
              <a:defRPr sz="27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50370" y="6356349"/>
            <a:ext cx="393629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73069F2-1BFE-4A2E-B6D1-533E36529D23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700087" y="1066800"/>
            <a:ext cx="7781231" cy="5143500"/>
          </a:xfrm>
        </p:spPr>
        <p:txBody>
          <a:bodyPr/>
          <a:lstStyle>
            <a:lvl1pPr marL="0" indent="0">
              <a:lnSpc>
                <a:spcPct val="150000"/>
              </a:lnSpc>
              <a:spcAft>
                <a:spcPts val="450"/>
              </a:spcAft>
              <a:buNone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342900" indent="0">
              <a:lnSpc>
                <a:spcPct val="150000"/>
              </a:lnSpc>
              <a:spcAft>
                <a:spcPts val="450"/>
              </a:spcAft>
              <a:buNone/>
              <a:defRPr sz="135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719"/>
            <a:ext cx="1657350" cy="498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流程图: 手动输入 10"/>
          <p:cNvSpPr/>
          <p:nvPr userDrawn="1"/>
        </p:nvSpPr>
        <p:spPr>
          <a:xfrm rot="16200000">
            <a:off x="8630096" y="6207570"/>
            <a:ext cx="365126" cy="662682"/>
          </a:xfrm>
          <a:prstGeom prst="flowChartManualInpu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3" name="矩形 12"/>
          <p:cNvSpPr/>
          <p:nvPr userDrawn="1"/>
        </p:nvSpPr>
        <p:spPr>
          <a:xfrm>
            <a:off x="0" y="0"/>
            <a:ext cx="928688" cy="7239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4" name="矩形 13"/>
          <p:cNvSpPr/>
          <p:nvPr userDrawn="1"/>
        </p:nvSpPr>
        <p:spPr>
          <a:xfrm>
            <a:off x="0" y="723900"/>
            <a:ext cx="928688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5" name="矩形 14"/>
          <p:cNvSpPr/>
          <p:nvPr userDrawn="1"/>
        </p:nvSpPr>
        <p:spPr>
          <a:xfrm>
            <a:off x="928687" y="723900"/>
            <a:ext cx="8215313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3"/>
          </p:nvPr>
        </p:nvSpPr>
        <p:spPr>
          <a:xfrm>
            <a:off x="928687" y="0"/>
            <a:ext cx="8215313" cy="723900"/>
          </a:xfrm>
        </p:spPr>
        <p:txBody>
          <a:bodyPr anchor="b">
            <a:normAutofit/>
          </a:bodyPr>
          <a:lstStyle>
            <a:lvl1pPr marL="0" indent="0">
              <a:buNone/>
              <a:defRPr sz="27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50370" y="6356349"/>
            <a:ext cx="393629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73069F2-1BFE-4A2E-B6D1-533E36529D23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0" name="内容占位符 2"/>
          <p:cNvSpPr>
            <a:spLocks noGrp="1"/>
          </p:cNvSpPr>
          <p:nvPr>
            <p:ph sz="quarter" idx="14"/>
          </p:nvPr>
        </p:nvSpPr>
        <p:spPr>
          <a:xfrm>
            <a:off x="700087" y="1066800"/>
            <a:ext cx="7781231" cy="5143500"/>
          </a:xfrm>
        </p:spPr>
        <p:txBody>
          <a:bodyPr/>
          <a:lstStyle>
            <a:lvl1pPr marL="0" indent="0">
              <a:lnSpc>
                <a:spcPct val="150000"/>
              </a:lnSpc>
              <a:spcAft>
                <a:spcPts val="450"/>
              </a:spcAft>
              <a:buNone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342900" indent="0">
              <a:lnSpc>
                <a:spcPct val="150000"/>
              </a:lnSpc>
              <a:spcAft>
                <a:spcPts val="450"/>
              </a:spcAft>
              <a:buNone/>
              <a:defRPr sz="135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719"/>
            <a:ext cx="1657350" cy="498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流程图: 手动输入 10"/>
          <p:cNvSpPr/>
          <p:nvPr userDrawn="1"/>
        </p:nvSpPr>
        <p:spPr>
          <a:xfrm rot="16200000">
            <a:off x="8630096" y="6207570"/>
            <a:ext cx="365126" cy="662682"/>
          </a:xfrm>
          <a:prstGeom prst="flowChartManualInpu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3" name="矩形 12"/>
          <p:cNvSpPr/>
          <p:nvPr userDrawn="1"/>
        </p:nvSpPr>
        <p:spPr>
          <a:xfrm>
            <a:off x="0" y="0"/>
            <a:ext cx="928688" cy="7239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4" name="矩形 13"/>
          <p:cNvSpPr/>
          <p:nvPr userDrawn="1"/>
        </p:nvSpPr>
        <p:spPr>
          <a:xfrm>
            <a:off x="0" y="723900"/>
            <a:ext cx="928688" cy="152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5" name="矩形 14"/>
          <p:cNvSpPr/>
          <p:nvPr userDrawn="1"/>
        </p:nvSpPr>
        <p:spPr>
          <a:xfrm>
            <a:off x="928687" y="723900"/>
            <a:ext cx="8215313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3"/>
          </p:nvPr>
        </p:nvSpPr>
        <p:spPr>
          <a:xfrm>
            <a:off x="928687" y="0"/>
            <a:ext cx="8215313" cy="723900"/>
          </a:xfrm>
        </p:spPr>
        <p:txBody>
          <a:bodyPr anchor="b">
            <a:normAutofit/>
          </a:bodyPr>
          <a:lstStyle>
            <a:lvl1pPr marL="0" indent="0">
              <a:buNone/>
              <a:defRPr sz="27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50370" y="6356349"/>
            <a:ext cx="393629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73069F2-1BFE-4A2E-B6D1-533E36529D23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0" name="内容占位符 2"/>
          <p:cNvSpPr>
            <a:spLocks noGrp="1"/>
          </p:cNvSpPr>
          <p:nvPr>
            <p:ph sz="quarter" idx="14"/>
          </p:nvPr>
        </p:nvSpPr>
        <p:spPr>
          <a:xfrm>
            <a:off x="700087" y="1066800"/>
            <a:ext cx="7781231" cy="5143500"/>
          </a:xfrm>
        </p:spPr>
        <p:txBody>
          <a:bodyPr/>
          <a:lstStyle>
            <a:lvl1pPr marL="0" indent="0">
              <a:lnSpc>
                <a:spcPct val="150000"/>
              </a:lnSpc>
              <a:spcAft>
                <a:spcPts val="450"/>
              </a:spcAft>
              <a:buNone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342900" indent="0">
              <a:lnSpc>
                <a:spcPct val="150000"/>
              </a:lnSpc>
              <a:spcAft>
                <a:spcPts val="450"/>
              </a:spcAft>
              <a:buNone/>
              <a:defRPr sz="135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719"/>
            <a:ext cx="1657350" cy="498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流程图: 手动输入 10"/>
          <p:cNvSpPr/>
          <p:nvPr userDrawn="1"/>
        </p:nvSpPr>
        <p:spPr>
          <a:xfrm rot="16200000">
            <a:off x="8630096" y="6207570"/>
            <a:ext cx="365126" cy="662682"/>
          </a:xfrm>
          <a:prstGeom prst="flowChartManualInpu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3" name="矩形 12"/>
          <p:cNvSpPr/>
          <p:nvPr userDrawn="1"/>
        </p:nvSpPr>
        <p:spPr>
          <a:xfrm>
            <a:off x="0" y="0"/>
            <a:ext cx="928688" cy="7239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4" name="矩形 13"/>
          <p:cNvSpPr/>
          <p:nvPr userDrawn="1"/>
        </p:nvSpPr>
        <p:spPr>
          <a:xfrm>
            <a:off x="0" y="723900"/>
            <a:ext cx="928688" cy="152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5" name="矩形 14"/>
          <p:cNvSpPr/>
          <p:nvPr userDrawn="1"/>
        </p:nvSpPr>
        <p:spPr>
          <a:xfrm>
            <a:off x="928687" y="723900"/>
            <a:ext cx="8215313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3"/>
          </p:nvPr>
        </p:nvSpPr>
        <p:spPr>
          <a:xfrm>
            <a:off x="928687" y="0"/>
            <a:ext cx="8215313" cy="723900"/>
          </a:xfrm>
        </p:spPr>
        <p:txBody>
          <a:bodyPr anchor="b">
            <a:normAutofit/>
          </a:bodyPr>
          <a:lstStyle>
            <a:lvl1pPr marL="0" indent="0">
              <a:buNone/>
              <a:defRPr sz="27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50370" y="6356349"/>
            <a:ext cx="393629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73069F2-1BFE-4A2E-B6D1-533E36529D23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0" name="内容占位符 2"/>
          <p:cNvSpPr>
            <a:spLocks noGrp="1"/>
          </p:cNvSpPr>
          <p:nvPr>
            <p:ph sz="quarter" idx="14"/>
          </p:nvPr>
        </p:nvSpPr>
        <p:spPr>
          <a:xfrm>
            <a:off x="700087" y="1066800"/>
            <a:ext cx="7781231" cy="5143500"/>
          </a:xfrm>
        </p:spPr>
        <p:txBody>
          <a:bodyPr/>
          <a:lstStyle>
            <a:lvl1pPr marL="0" indent="0">
              <a:lnSpc>
                <a:spcPct val="150000"/>
              </a:lnSpc>
              <a:spcAft>
                <a:spcPts val="450"/>
              </a:spcAft>
              <a:buNone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342900" indent="0">
              <a:lnSpc>
                <a:spcPct val="150000"/>
              </a:lnSpc>
              <a:spcAft>
                <a:spcPts val="450"/>
              </a:spcAft>
              <a:buNone/>
              <a:defRPr sz="135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719"/>
            <a:ext cx="1657350" cy="498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流程图: 手动输入 10"/>
          <p:cNvSpPr/>
          <p:nvPr userDrawn="1"/>
        </p:nvSpPr>
        <p:spPr>
          <a:xfrm rot="16200000">
            <a:off x="8630096" y="6207570"/>
            <a:ext cx="365126" cy="662682"/>
          </a:xfrm>
          <a:prstGeom prst="flowChartManualInpu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3" name="矩形 12"/>
          <p:cNvSpPr/>
          <p:nvPr userDrawn="1"/>
        </p:nvSpPr>
        <p:spPr>
          <a:xfrm>
            <a:off x="0" y="0"/>
            <a:ext cx="928688" cy="7239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4" name="矩形 13"/>
          <p:cNvSpPr/>
          <p:nvPr userDrawn="1"/>
        </p:nvSpPr>
        <p:spPr>
          <a:xfrm>
            <a:off x="0" y="723900"/>
            <a:ext cx="928688" cy="152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5" name="矩形 14"/>
          <p:cNvSpPr/>
          <p:nvPr userDrawn="1"/>
        </p:nvSpPr>
        <p:spPr>
          <a:xfrm>
            <a:off x="928687" y="723900"/>
            <a:ext cx="8215313" cy="152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3"/>
          </p:nvPr>
        </p:nvSpPr>
        <p:spPr>
          <a:xfrm>
            <a:off x="928687" y="0"/>
            <a:ext cx="8215313" cy="723900"/>
          </a:xfrm>
        </p:spPr>
        <p:txBody>
          <a:bodyPr anchor="b">
            <a:normAutofit/>
          </a:bodyPr>
          <a:lstStyle>
            <a:lvl1pPr marL="0" indent="0">
              <a:buNone/>
              <a:defRPr sz="27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50370" y="6356349"/>
            <a:ext cx="393629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73069F2-1BFE-4A2E-B6D1-533E36529D23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0" name="内容占位符 2"/>
          <p:cNvSpPr>
            <a:spLocks noGrp="1"/>
          </p:cNvSpPr>
          <p:nvPr>
            <p:ph sz="quarter" idx="14"/>
          </p:nvPr>
        </p:nvSpPr>
        <p:spPr>
          <a:xfrm>
            <a:off x="700087" y="1066800"/>
            <a:ext cx="7781231" cy="5143500"/>
          </a:xfrm>
        </p:spPr>
        <p:txBody>
          <a:bodyPr/>
          <a:lstStyle>
            <a:lvl1pPr marL="0" indent="0">
              <a:lnSpc>
                <a:spcPct val="150000"/>
              </a:lnSpc>
              <a:spcAft>
                <a:spcPts val="450"/>
              </a:spcAft>
              <a:buNone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342900" indent="0">
              <a:lnSpc>
                <a:spcPct val="150000"/>
              </a:lnSpc>
              <a:spcAft>
                <a:spcPts val="450"/>
              </a:spcAft>
              <a:buNone/>
              <a:defRPr sz="135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719"/>
            <a:ext cx="1657350" cy="498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70"/>
            <a:ext cx="9144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 hasCustomPrompt="1"/>
          </p:nvPr>
        </p:nvSpPr>
        <p:spPr>
          <a:xfrm>
            <a:off x="457200" y="914402"/>
            <a:ext cx="8229600" cy="5211763"/>
          </a:xfrm>
        </p:spPr>
        <p:txBody>
          <a:bodyPr/>
          <a:lstStyle/>
          <a:p>
            <a:pPr lvl="0"/>
            <a:r>
              <a:rPr lang="zh-CN" altLang="en-US" noProof="0"/>
              <a:t>单击图标添加表格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D4BFD-AEB6-49CA-9884-66F475F8860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流程图: 手动输入 10"/>
          <p:cNvSpPr/>
          <p:nvPr userDrawn="1"/>
        </p:nvSpPr>
        <p:spPr>
          <a:xfrm rot="16200000">
            <a:off x="8630096" y="6207570"/>
            <a:ext cx="365126" cy="662682"/>
          </a:xfrm>
          <a:prstGeom prst="flowChartManualInpu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3" name="矩形 12"/>
          <p:cNvSpPr/>
          <p:nvPr userDrawn="1"/>
        </p:nvSpPr>
        <p:spPr>
          <a:xfrm>
            <a:off x="0" y="0"/>
            <a:ext cx="928688" cy="7239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4" name="矩形 13"/>
          <p:cNvSpPr/>
          <p:nvPr userDrawn="1"/>
        </p:nvSpPr>
        <p:spPr>
          <a:xfrm>
            <a:off x="0" y="723900"/>
            <a:ext cx="928688" cy="152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5" name="矩形 14"/>
          <p:cNvSpPr/>
          <p:nvPr userDrawn="1"/>
        </p:nvSpPr>
        <p:spPr>
          <a:xfrm>
            <a:off x="928687" y="723900"/>
            <a:ext cx="8215313" cy="152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3"/>
          </p:nvPr>
        </p:nvSpPr>
        <p:spPr>
          <a:xfrm>
            <a:off x="928687" y="0"/>
            <a:ext cx="8215313" cy="723900"/>
          </a:xfrm>
        </p:spPr>
        <p:txBody>
          <a:bodyPr anchor="b">
            <a:normAutofit/>
          </a:bodyPr>
          <a:lstStyle>
            <a:lvl1pPr marL="0" indent="0">
              <a:buNone/>
              <a:defRPr sz="27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50370" y="6356349"/>
            <a:ext cx="393629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73069F2-1BFE-4A2E-B6D1-533E36529D23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0" name="内容占位符 2"/>
          <p:cNvSpPr>
            <a:spLocks noGrp="1"/>
          </p:cNvSpPr>
          <p:nvPr>
            <p:ph sz="quarter" idx="14"/>
          </p:nvPr>
        </p:nvSpPr>
        <p:spPr>
          <a:xfrm>
            <a:off x="700087" y="1066800"/>
            <a:ext cx="7781231" cy="5143500"/>
          </a:xfrm>
        </p:spPr>
        <p:txBody>
          <a:bodyPr/>
          <a:lstStyle>
            <a:lvl1pPr marL="0" indent="0">
              <a:lnSpc>
                <a:spcPct val="150000"/>
              </a:lnSpc>
              <a:spcAft>
                <a:spcPts val="450"/>
              </a:spcAft>
              <a:buNone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342900" indent="0">
              <a:lnSpc>
                <a:spcPct val="150000"/>
              </a:lnSpc>
              <a:spcAft>
                <a:spcPts val="450"/>
              </a:spcAft>
              <a:buNone/>
              <a:defRPr sz="135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719"/>
            <a:ext cx="1657350" cy="498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流程图: 手动输入 10"/>
          <p:cNvSpPr/>
          <p:nvPr userDrawn="1"/>
        </p:nvSpPr>
        <p:spPr>
          <a:xfrm rot="16200000">
            <a:off x="8630096" y="6207570"/>
            <a:ext cx="365126" cy="662682"/>
          </a:xfrm>
          <a:prstGeom prst="flowChartManualInpu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3" name="矩形 12"/>
          <p:cNvSpPr/>
          <p:nvPr userDrawn="1"/>
        </p:nvSpPr>
        <p:spPr>
          <a:xfrm>
            <a:off x="0" y="0"/>
            <a:ext cx="928688" cy="7239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4" name="矩形 13"/>
          <p:cNvSpPr/>
          <p:nvPr userDrawn="1"/>
        </p:nvSpPr>
        <p:spPr>
          <a:xfrm>
            <a:off x="0" y="723900"/>
            <a:ext cx="928688" cy="152400"/>
          </a:xfrm>
          <a:prstGeom prst="rect">
            <a:avLst/>
          </a:prstGeom>
          <a:solidFill>
            <a:srgbClr val="BDA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5" name="矩形 14"/>
          <p:cNvSpPr/>
          <p:nvPr userDrawn="1"/>
        </p:nvSpPr>
        <p:spPr>
          <a:xfrm>
            <a:off x="928687" y="723900"/>
            <a:ext cx="8215313" cy="1524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3"/>
          </p:nvPr>
        </p:nvSpPr>
        <p:spPr>
          <a:xfrm>
            <a:off x="928687" y="0"/>
            <a:ext cx="8215313" cy="723900"/>
          </a:xfrm>
        </p:spPr>
        <p:txBody>
          <a:bodyPr anchor="b">
            <a:normAutofit/>
          </a:bodyPr>
          <a:lstStyle>
            <a:lvl1pPr marL="0" indent="0">
              <a:buNone/>
              <a:defRPr sz="27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50370" y="6356349"/>
            <a:ext cx="393629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73069F2-1BFE-4A2E-B6D1-533E36529D23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0" name="内容占位符 2"/>
          <p:cNvSpPr>
            <a:spLocks noGrp="1"/>
          </p:cNvSpPr>
          <p:nvPr>
            <p:ph sz="quarter" idx="14"/>
          </p:nvPr>
        </p:nvSpPr>
        <p:spPr>
          <a:xfrm>
            <a:off x="700087" y="1066800"/>
            <a:ext cx="7781231" cy="5143500"/>
          </a:xfrm>
        </p:spPr>
        <p:txBody>
          <a:bodyPr/>
          <a:lstStyle>
            <a:lvl1pPr marL="0" indent="0">
              <a:lnSpc>
                <a:spcPct val="150000"/>
              </a:lnSpc>
              <a:spcAft>
                <a:spcPts val="450"/>
              </a:spcAft>
              <a:buNone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342900" indent="0">
              <a:lnSpc>
                <a:spcPct val="150000"/>
              </a:lnSpc>
              <a:spcAft>
                <a:spcPts val="450"/>
              </a:spcAft>
              <a:buNone/>
              <a:defRPr sz="135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719"/>
            <a:ext cx="1657350" cy="498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流程图: 手动输入 15"/>
          <p:cNvSpPr/>
          <p:nvPr userDrawn="1"/>
        </p:nvSpPr>
        <p:spPr>
          <a:xfrm rot="16200000">
            <a:off x="8630096" y="6207570"/>
            <a:ext cx="365126" cy="662682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7" name="矩形 6"/>
          <p:cNvSpPr/>
          <p:nvPr userDrawn="1"/>
        </p:nvSpPr>
        <p:spPr>
          <a:xfrm>
            <a:off x="1428750" y="1085850"/>
            <a:ext cx="7715250" cy="231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8" name="矩形 7"/>
          <p:cNvSpPr/>
          <p:nvPr userDrawn="1"/>
        </p:nvSpPr>
        <p:spPr>
          <a:xfrm>
            <a:off x="0" y="1085850"/>
            <a:ext cx="1428750" cy="2282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173787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2528887" y="2209800"/>
            <a:ext cx="4043363" cy="3257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5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50370" y="6356349"/>
            <a:ext cx="393629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73069F2-1BFE-4A2E-B6D1-533E36529D2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3C3D-C37A-4018-AD41-3EF89870081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0" y="285770"/>
            <a:ext cx="9144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2" y="914400"/>
            <a:ext cx="4038600" cy="25288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4038600" cy="25288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2" y="3595708"/>
            <a:ext cx="4038600" cy="25304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595708"/>
            <a:ext cx="4038600" cy="25304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FBADF-F87C-4721-A12D-947F2BAB439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spd="slow"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C7340-CD46-441C-84C5-0BB0B3FA60B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slow"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14402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14402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71DAC-D153-4045-A865-41C0EACB872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63F55-2112-4315-BA76-9ECC5D21C58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3E1D4-5D50-476C-BD46-EC6B360721A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AC10F-CA65-439D-A6AD-534E960CDAE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1856-A458-4D5C-AA1F-5E848D7D639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E2CC5-6A09-4CE0-94EE-17FC2A3FDEB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72162-F246-4F28-BCCB-DED04B600F6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FD9D9-B974-43C9-8303-E08105A8895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285766"/>
            <a:ext cx="2286000" cy="58404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285766"/>
            <a:ext cx="6705600" cy="58404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B146B-9675-4D80-81CA-076681E9307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66"/>
            <a:ext cx="9144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914402"/>
            <a:ext cx="40386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14402"/>
            <a:ext cx="40386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DAE82-3B85-4458-B71A-3C5223C8A97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66"/>
            <a:ext cx="9144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914402"/>
            <a:ext cx="8229600" cy="52117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B01F4-1C72-4CA6-B937-0AF8DFCC077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0" y="285766"/>
            <a:ext cx="9144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4038600" cy="25288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4038600" cy="25288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3595704"/>
            <a:ext cx="4038600" cy="25304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595704"/>
            <a:ext cx="4038600" cy="25304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E1D37-455B-47C2-BA06-B6A678B2B0D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高能所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6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1979712" y="4581525"/>
            <a:ext cx="4968552" cy="792163"/>
          </a:xfr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slow"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0" i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>
              <a:defRPr sz="2000" b="0" i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 sz="2000" b="0" i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>
              <a:defRPr sz="2400" b="1" i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>
              <a:defRPr sz="2400" b="1" i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457200" y="30976"/>
            <a:ext cx="8229600" cy="733728"/>
          </a:xfrm>
          <a:noFill/>
        </p:spPr>
        <p:txBody>
          <a:bodyPr/>
          <a:lstStyle>
            <a:lvl1pPr>
              <a:defRPr sz="3200" baseline="0"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sz="14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813BD5E2-A38C-45ED-A441-FE6F7C22AA78}" type="slidenum">
              <a:rPr lang="zh-CN" altLang="en-US"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6DA6676B-DED2-4CA1-B78E-B94F232E0DF4}" type="slidenum">
              <a:rPr lang="zh-CN" altLang="en-US"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>
            <a:lvl1pPr>
              <a:defRPr lang="zh-CN" altLang="en-US" sz="3200" b="1" cap="none" spc="0" baseline="0" dirty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8262"/>
          </a:xfrm>
        </p:spPr>
        <p:txBody>
          <a:bodyPr/>
          <a:lstStyle>
            <a:lvl1pPr marL="342900" indent="-342900">
              <a:buClr>
                <a:srgbClr val="071F65"/>
              </a:buClr>
              <a:buSzPct val="90000"/>
              <a:buFont typeface="Wingdings" panose="05000000000000000000" pitchFamily="2" charset="2"/>
              <a:buChar char="n"/>
              <a:defRPr sz="2400" b="0" i="0">
                <a:solidFill>
                  <a:srgbClr val="071F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742950" indent="-342265"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defRPr sz="2000" b="0" i="0" baseline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>
              <a:defRPr sz="2000" b="0" i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>
              <a:defRPr sz="2400" b="1" i="0">
                <a:solidFill>
                  <a:srgbClr val="071F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>
              <a:defRPr sz="2400" b="1" i="0">
                <a:solidFill>
                  <a:srgbClr val="071F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sz="14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87205010-BA57-4C77-8373-F3FD5912414B}" type="slidenum">
              <a:rPr lang="zh-CN" altLang="en-US"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 descr="高能所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6000" b="1">
                <a:solidFill>
                  <a:srgbClr val="FF0000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1979712" y="4581525"/>
            <a:ext cx="4968552" cy="792163"/>
          </a:xfr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>
            <a:lvl1pPr>
              <a:defRPr lang="zh-CN" altLang="en-US" sz="3600" b="1" cap="none" spc="0" baseline="0" dirty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742950" indent="-285750"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defRPr>
                <a:solidFill>
                  <a:schemeClr val="accent3">
                    <a:lumMod val="50000"/>
                  </a:schemeClr>
                </a:solidFill>
              </a:defRPr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>
                <a:ea typeface="宋体" panose="02010600030101010101" pitchFamily="2" charset="-122"/>
              </a:defRPr>
            </a:lvl1pPr>
          </a:lstStyle>
          <a:p>
            <a:fld id="{A0B461F2-D53A-454A-83D2-7AB0CD8D730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>
                <a:ea typeface="宋体" panose="02010600030101010101" pitchFamily="2" charset="-122"/>
              </a:defRPr>
            </a:lvl1pPr>
          </a:lstStyle>
          <a:p>
            <a:fld id="{48D89F89-0D80-4319-82E0-B37BD90039B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627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930" indent="0" algn="ctr">
              <a:buNone/>
              <a:defRPr/>
            </a:lvl2pPr>
            <a:lvl3pPr marL="912495" indent="0" algn="ctr">
              <a:buNone/>
              <a:defRPr/>
            </a:lvl3pPr>
            <a:lvl4pPr marL="1368425" indent="0" algn="ctr">
              <a:buNone/>
              <a:defRPr/>
            </a:lvl4pPr>
            <a:lvl5pPr marL="1824355" indent="0" algn="ctr">
              <a:buNone/>
              <a:defRPr/>
            </a:lvl5pPr>
            <a:lvl6pPr marL="2280920" indent="0" algn="ctr">
              <a:buNone/>
              <a:defRPr/>
            </a:lvl6pPr>
            <a:lvl7pPr marL="2736850" indent="0" algn="ctr">
              <a:buNone/>
              <a:defRPr/>
            </a:lvl7pPr>
            <a:lvl8pPr marL="3193415" indent="0" algn="ctr">
              <a:buNone/>
              <a:defRPr/>
            </a:lvl8pPr>
            <a:lvl9pPr marL="364934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4" y="44070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4" y="290673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930" indent="0">
              <a:buNone/>
              <a:defRPr sz="1800"/>
            </a:lvl2pPr>
            <a:lvl3pPr marL="912495" indent="0">
              <a:buNone/>
              <a:defRPr sz="1600"/>
            </a:lvl3pPr>
            <a:lvl4pPr marL="1368425" indent="0">
              <a:buNone/>
              <a:defRPr sz="1400"/>
            </a:lvl4pPr>
            <a:lvl5pPr marL="1824355" indent="0">
              <a:buNone/>
              <a:defRPr sz="1400"/>
            </a:lvl5pPr>
            <a:lvl6pPr marL="2280920" indent="0">
              <a:buNone/>
              <a:defRPr sz="1400"/>
            </a:lvl6pPr>
            <a:lvl7pPr marL="2736850" indent="0">
              <a:buNone/>
              <a:defRPr sz="1400"/>
            </a:lvl7pPr>
            <a:lvl8pPr marL="3193415" indent="0">
              <a:buNone/>
              <a:defRPr sz="1400"/>
            </a:lvl8pPr>
            <a:lvl9pPr marL="3649345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1214460"/>
            <a:ext cx="4038600" cy="4911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14460"/>
            <a:ext cx="4038600" cy="4911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2" y="914402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14402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20D71-13A8-4B2F-BB47-691EF3A93DD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30" indent="0">
              <a:buNone/>
              <a:defRPr sz="2000" b="1"/>
            </a:lvl2pPr>
            <a:lvl3pPr marL="912495" indent="0">
              <a:buNone/>
              <a:defRPr sz="1800" b="1"/>
            </a:lvl3pPr>
            <a:lvl4pPr marL="1368425" indent="0">
              <a:buNone/>
              <a:defRPr sz="1600" b="1"/>
            </a:lvl4pPr>
            <a:lvl5pPr marL="1824355" indent="0">
              <a:buNone/>
              <a:defRPr sz="1600" b="1"/>
            </a:lvl5pPr>
            <a:lvl6pPr marL="2280920" indent="0">
              <a:buNone/>
              <a:defRPr sz="1600" b="1"/>
            </a:lvl6pPr>
            <a:lvl7pPr marL="2736850" indent="0">
              <a:buNone/>
              <a:defRPr sz="1600" b="1"/>
            </a:lvl7pPr>
            <a:lvl8pPr marL="3193415" indent="0">
              <a:buNone/>
              <a:defRPr sz="1600" b="1"/>
            </a:lvl8pPr>
            <a:lvl9pPr marL="364934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9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1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30" indent="0">
              <a:buNone/>
              <a:defRPr sz="2000" b="1"/>
            </a:lvl2pPr>
            <a:lvl3pPr marL="912495" indent="0">
              <a:buNone/>
              <a:defRPr sz="1800" b="1"/>
            </a:lvl3pPr>
            <a:lvl4pPr marL="1368425" indent="0">
              <a:buNone/>
              <a:defRPr sz="1600" b="1"/>
            </a:lvl4pPr>
            <a:lvl5pPr marL="1824355" indent="0">
              <a:buNone/>
              <a:defRPr sz="1600" b="1"/>
            </a:lvl5pPr>
            <a:lvl6pPr marL="2280920" indent="0">
              <a:buNone/>
              <a:defRPr sz="1600" b="1"/>
            </a:lvl6pPr>
            <a:lvl7pPr marL="2736850" indent="0">
              <a:buNone/>
              <a:defRPr sz="1600" b="1"/>
            </a:lvl7pPr>
            <a:lvl8pPr marL="3193415" indent="0">
              <a:buNone/>
              <a:defRPr sz="1600" b="1"/>
            </a:lvl8pPr>
            <a:lvl9pPr marL="364934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145" y="217489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2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43512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30" indent="0">
              <a:buNone/>
              <a:defRPr sz="1200"/>
            </a:lvl2pPr>
            <a:lvl3pPr marL="912495" indent="0">
              <a:buNone/>
              <a:defRPr sz="1000"/>
            </a:lvl3pPr>
            <a:lvl4pPr marL="1368425" indent="0">
              <a:buNone/>
              <a:defRPr sz="900"/>
            </a:lvl4pPr>
            <a:lvl5pPr marL="1824355" indent="0">
              <a:buNone/>
              <a:defRPr sz="900"/>
            </a:lvl5pPr>
            <a:lvl6pPr marL="2280920" indent="0">
              <a:buNone/>
              <a:defRPr sz="900"/>
            </a:lvl6pPr>
            <a:lvl7pPr marL="2736850" indent="0">
              <a:buNone/>
              <a:defRPr sz="900"/>
            </a:lvl7pPr>
            <a:lvl8pPr marL="3193415" indent="0">
              <a:buNone/>
              <a:defRPr sz="900"/>
            </a:lvl8pPr>
            <a:lvl9pPr marL="364934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17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9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30" indent="0">
              <a:buNone/>
              <a:defRPr sz="2800"/>
            </a:lvl2pPr>
            <a:lvl3pPr marL="912495" indent="0">
              <a:buNone/>
              <a:defRPr sz="2400"/>
            </a:lvl3pPr>
            <a:lvl4pPr marL="1368425" indent="0">
              <a:buNone/>
              <a:defRPr sz="2000"/>
            </a:lvl4pPr>
            <a:lvl5pPr marL="1824355" indent="0">
              <a:buNone/>
              <a:defRPr sz="2000"/>
            </a:lvl5pPr>
            <a:lvl6pPr marL="2280920" indent="0">
              <a:buNone/>
              <a:defRPr sz="2000"/>
            </a:lvl6pPr>
            <a:lvl7pPr marL="2736850" indent="0">
              <a:buNone/>
              <a:defRPr sz="2000"/>
            </a:lvl7pPr>
            <a:lvl8pPr marL="3193415" indent="0">
              <a:buNone/>
              <a:defRPr sz="2000"/>
            </a:lvl8pPr>
            <a:lvl9pPr marL="3649345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30" indent="0">
              <a:buNone/>
              <a:defRPr sz="1200"/>
            </a:lvl2pPr>
            <a:lvl3pPr marL="912495" indent="0">
              <a:buNone/>
              <a:defRPr sz="1000"/>
            </a:lvl3pPr>
            <a:lvl4pPr marL="1368425" indent="0">
              <a:buNone/>
              <a:defRPr sz="900"/>
            </a:lvl4pPr>
            <a:lvl5pPr marL="1824355" indent="0">
              <a:buNone/>
              <a:defRPr sz="900"/>
            </a:lvl5pPr>
            <a:lvl6pPr marL="2280920" indent="0">
              <a:buNone/>
              <a:defRPr sz="900"/>
            </a:lvl6pPr>
            <a:lvl7pPr marL="2736850" indent="0">
              <a:buNone/>
              <a:defRPr sz="900"/>
            </a:lvl7pPr>
            <a:lvl8pPr marL="3193415" indent="0">
              <a:buNone/>
              <a:defRPr sz="900"/>
            </a:lvl8pPr>
            <a:lvl9pPr marL="364934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3050" y="274823"/>
            <a:ext cx="206375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8761" y="274823"/>
            <a:ext cx="6042025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节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>
          <a:xfrm>
            <a:off x="628650" y="6356539"/>
            <a:ext cx="2057400" cy="365125"/>
          </a:xfrm>
        </p:spPr>
        <p:txBody>
          <a:bodyPr lIns="91053" tIns="45524" rIns="91053" bIns="45524"/>
          <a:lstStyle/>
          <a:p>
            <a:pPr defTabSz="91249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47494B">
                  <a:tint val="75000"/>
                </a:srgb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6356539"/>
            <a:ext cx="3086100" cy="365125"/>
          </a:xfrm>
        </p:spPr>
        <p:txBody>
          <a:bodyPr lIns="91053" tIns="45524" rIns="91053" bIns="45524"/>
          <a:lstStyle/>
          <a:p>
            <a:pPr defTabSz="91249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47494B">
                  <a:tint val="75000"/>
                </a:srgb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6356539"/>
            <a:ext cx="2057400" cy="365125"/>
          </a:xfrm>
        </p:spPr>
        <p:txBody>
          <a:bodyPr lIns="91053" tIns="45524" rIns="91053" bIns="45524"/>
          <a:lstStyle/>
          <a:p>
            <a:pPr defTabSz="912495" fontAlgn="base">
              <a:spcBef>
                <a:spcPct val="0"/>
              </a:spcBef>
              <a:spcAft>
                <a:spcPct val="0"/>
              </a:spcAft>
            </a:pPr>
            <a:fld id="{5E77347D-6079-409E-8FBD-932A6F6CFC6C}" type="slidenum">
              <a:rPr lang="zh-CN" altLang="en-US" smtClean="0">
                <a:solidFill>
                  <a:srgbClr val="47494B">
                    <a:tint val="75000"/>
                  </a:srgb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‹#›</a:t>
            </a:fld>
            <a:endParaRPr lang="zh-CN" altLang="en-US">
              <a:solidFill>
                <a:srgbClr val="47494B">
                  <a:tint val="75000"/>
                </a:srgb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62126" y="295707"/>
            <a:ext cx="7020000" cy="368936"/>
          </a:xfrm>
          <a:gradFill flip="none" rotWithShape="1">
            <a:gsLst>
              <a:gs pos="55000">
                <a:srgbClr val="4FA2D0"/>
              </a:gs>
              <a:gs pos="0">
                <a:srgbClr val="0070C0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 w="28575">
            <a:noFill/>
            <a:miter lim="800000"/>
          </a:ln>
        </p:spPr>
        <p:txBody>
          <a:bodyPr wrap="square">
            <a:spAutoFit/>
          </a:bodyPr>
          <a:lstStyle>
            <a:lvl1pPr>
              <a:def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特宋简" panose="02010609010101010101" pitchFamily="49" charset="-122"/>
              </a:defRPr>
            </a:lvl1pPr>
          </a:lstStyle>
          <a:p>
            <a:pPr marL="0" lvl="0" defTabSz="912495" fontAlgn="base">
              <a:spcAft>
                <a:spcPct val="0"/>
              </a:spcAft>
            </a:pPr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823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lIns="91053" tIns="45524" rIns="91053" bIns="45524"/>
          <a:lstStyle>
            <a:lvl1pPr>
              <a:defRPr/>
            </a:lvl1pPr>
          </a:lstStyle>
          <a:p>
            <a:pPr defTabSz="912495"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 lIns="91053" tIns="45524" rIns="91053" bIns="45524"/>
          <a:lstStyle>
            <a:lvl1pPr>
              <a:defRPr/>
            </a:lvl1pPr>
          </a:lstStyle>
          <a:p>
            <a:pPr defTabSz="912495"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lIns="91053" tIns="45524" rIns="91053" bIns="45524"/>
          <a:lstStyle>
            <a:lvl1pPr>
              <a:defRPr/>
            </a:lvl1pPr>
          </a:lstStyle>
          <a:p>
            <a:pPr defTabSz="912495" fontAlgn="base">
              <a:spcBef>
                <a:spcPct val="0"/>
              </a:spcBef>
              <a:spcAft>
                <a:spcPct val="0"/>
              </a:spcAft>
            </a:pPr>
            <a:fld id="{CD9D1A18-FFAF-4E4E-B7F0-364A06E9EF24}" type="slidenum">
              <a:rPr lang="en-US" altLang="zh-CN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‹#›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6858204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alpha val="97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53" tIns="45524" rIns="91053" bIns="45524" rtlCol="0" anchor="ctr"/>
          <a:lstStyle/>
          <a:p>
            <a:pPr algn="ctr" defTabSz="912495"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rgbClr val="64C0BC"/>
              </a:solidFill>
              <a:latin typeface="Bahnschrift Light SemiCondensed" panose="020B0502040204020203" pitchFamily="34" charset="0"/>
              <a:ea typeface="思源黑體 Heavy" panose="020B0A00000000000000" pitchFamily="34" charset="-128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558"/>
            <a:ext cx="2057400" cy="365136"/>
          </a:xfrm>
        </p:spPr>
        <p:txBody>
          <a:bodyPr lIns="91053" tIns="45524" rIns="91053" bIns="45524"/>
          <a:lstStyle/>
          <a:p>
            <a:pPr defTabSz="912495" fontAlgn="base">
              <a:spcBef>
                <a:spcPct val="0"/>
              </a:spcBef>
              <a:spcAft>
                <a:spcPct val="0"/>
              </a:spcAft>
            </a:pPr>
            <a:fld id="{465CD612-6CA9-44F3-BFC0-4D1812BEB5C7}" type="slidenum">
              <a:rPr lang="zh-CN" altLang="en-US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‹#›</a:t>
            </a:fld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551891" y="446838"/>
            <a:ext cx="103691" cy="554359"/>
          </a:xfrm>
          <a:prstGeom prst="rect">
            <a:avLst/>
          </a:prstGeom>
          <a:solidFill>
            <a:srgbClr val="64C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53" tIns="45524" rIns="91053" bIns="45524" rtlCol="0" anchor="ctr"/>
          <a:lstStyle/>
          <a:p>
            <a:pPr algn="ctr" defTabSz="912495" fontAlgn="base">
              <a:spcBef>
                <a:spcPct val="0"/>
              </a:spcBef>
              <a:spcAft>
                <a:spcPct val="0"/>
              </a:spcAft>
            </a:pPr>
            <a:endParaRPr lang="zh-CN" altLang="en-US" sz="9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9328" y="446636"/>
            <a:ext cx="2849128" cy="346672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669328" y="793328"/>
            <a:ext cx="2849128" cy="207687"/>
          </a:xfrm>
        </p:spPr>
        <p:txBody>
          <a:bodyPr anchor="ctr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12" name="矩形 11"/>
          <p:cNvSpPr/>
          <p:nvPr userDrawn="1"/>
        </p:nvSpPr>
        <p:spPr>
          <a:xfrm>
            <a:off x="8617350" y="446838"/>
            <a:ext cx="21773" cy="554359"/>
          </a:xfrm>
          <a:prstGeom prst="rect">
            <a:avLst/>
          </a:prstGeom>
          <a:solidFill>
            <a:srgbClr val="64C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53" tIns="45524" rIns="91053" bIns="45524" rtlCol="0" anchor="ctr"/>
          <a:lstStyle/>
          <a:p>
            <a:pPr algn="ctr" defTabSz="912495" fontAlgn="base">
              <a:spcBef>
                <a:spcPct val="0"/>
              </a:spcBef>
              <a:spcAft>
                <a:spcPct val="0"/>
              </a:spcAft>
            </a:pPr>
            <a:endParaRPr lang="zh-CN" altLang="en-US" sz="9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5679411" y="677516"/>
            <a:ext cx="2937807" cy="261214"/>
          </a:xfrm>
          <a:prstGeom prst="rect">
            <a:avLst/>
          </a:prstGeom>
          <a:noFill/>
        </p:spPr>
        <p:txBody>
          <a:bodyPr wrap="square" lIns="91053" tIns="45524" rIns="91053" bIns="45524" rtlCol="0">
            <a:spAutoFit/>
          </a:bodyPr>
          <a:lstStyle/>
          <a:p>
            <a:pPr algn="r" defTabSz="91249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CEPC-SPPC</a:t>
            </a:r>
            <a:r>
              <a:rPr lang="zh-CN" altLang="en-US" sz="11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项目国际科学城概念规划</a:t>
            </a: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5679411" y="856026"/>
            <a:ext cx="2937807" cy="215048"/>
          </a:xfrm>
          <a:prstGeom prst="rect">
            <a:avLst/>
          </a:prstGeom>
          <a:noFill/>
        </p:spPr>
        <p:txBody>
          <a:bodyPr wrap="square" lIns="91053" tIns="45524" rIns="91053" bIns="45524" rtlCol="0">
            <a:spAutoFit/>
          </a:bodyPr>
          <a:lstStyle/>
          <a:p>
            <a:pPr algn="r" defTabSz="91249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" dirty="0">
                <a:solidFill>
                  <a:srgbClr val="FFFFFF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CEPC-SPPC Project International Science City Concept Planning</a:t>
            </a:r>
          </a:p>
        </p:txBody>
      </p:sp>
      <p:sp>
        <p:nvSpPr>
          <p:cNvPr id="19" name="矩形 18"/>
          <p:cNvSpPr/>
          <p:nvPr userDrawn="1"/>
        </p:nvSpPr>
        <p:spPr>
          <a:xfrm>
            <a:off x="495548" y="446838"/>
            <a:ext cx="21773" cy="554359"/>
          </a:xfrm>
          <a:prstGeom prst="rect">
            <a:avLst/>
          </a:prstGeom>
          <a:solidFill>
            <a:srgbClr val="64C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53" tIns="45524" rIns="91053" bIns="45524" rtlCol="0" anchor="ctr"/>
          <a:lstStyle/>
          <a:p>
            <a:pPr algn="ctr" defTabSz="912495" fontAlgn="base">
              <a:spcBef>
                <a:spcPct val="0"/>
              </a:spcBef>
              <a:spcAft>
                <a:spcPct val="0"/>
              </a:spcAft>
            </a:pPr>
            <a:endParaRPr lang="zh-CN" altLang="en-US" sz="9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BFC73-3D0B-4694-898C-753127E3E56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pecial Title Tex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1152" y="202"/>
            <a:ext cx="9144001" cy="741165"/>
          </a:xfrm>
          <a:prstGeom prst="rect">
            <a:avLst/>
          </a:prstGeom>
        </p:spPr>
        <p:txBody>
          <a:bodyPr lIns="0" tIns="0" rIns="0" bIns="0"/>
          <a:lstStyle>
            <a:lvl1pPr algn="l" defTabSz="819785">
              <a:defRPr sz="3300">
                <a:effectLst>
                  <a:outerShdw blurRad="76200" dist="76200" dir="2880000" rotWithShape="0">
                    <a:srgbClr val="000000"/>
                  </a:outerShdw>
                </a:effectLst>
                <a:latin typeface="Damascus Bold"/>
                <a:ea typeface="Damascus Bold"/>
                <a:cs typeface="Damascus Bold"/>
                <a:sym typeface="Damascus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-4717" y="1107287"/>
            <a:ext cx="9144001" cy="5706071"/>
          </a:xfrm>
          <a:prstGeom prst="rect">
            <a:avLst/>
          </a:prstGeom>
        </p:spPr>
        <p:txBody>
          <a:bodyPr lIns="71129" tIns="71129" rIns="71129" bIns="71129" anchor="t">
            <a:noAutofit/>
          </a:bodyPr>
          <a:lstStyle>
            <a:lvl1pPr marL="0" indent="0" defTabSz="819785">
              <a:spcBef>
                <a:spcPct val="90000"/>
              </a:spcBef>
              <a:buClrTx/>
              <a:buSzTx/>
              <a:buNone/>
              <a:defRPr sz="2300">
                <a:effectLst>
                  <a:outerShdw blurRad="50800" dist="38100" dir="5400000" rotWithShape="0">
                    <a:srgbClr val="000000"/>
                  </a:outerShdw>
                </a:effectLst>
                <a:latin typeface="Damascus Bold"/>
                <a:ea typeface="Damascus Bold"/>
                <a:cs typeface="Damascus Bold"/>
                <a:sym typeface="Damascus Bold"/>
              </a:defRPr>
            </a:lvl1pPr>
            <a:lvl2pPr marL="0" indent="0" defTabSz="819785">
              <a:spcBef>
                <a:spcPct val="90000"/>
              </a:spcBef>
              <a:buClrTx/>
              <a:buSzTx/>
              <a:buNone/>
              <a:defRPr sz="2100">
                <a:effectLst>
                  <a:outerShdw blurRad="50800" dist="38100" dir="5400000" rotWithShape="0">
                    <a:srgbClr val="000000"/>
                  </a:outerShdw>
                </a:effectLst>
                <a:latin typeface="Damascus Bold"/>
                <a:ea typeface="Damascus Bold"/>
                <a:cs typeface="Damascus Bold"/>
                <a:sym typeface="Damascus Bold"/>
              </a:defRPr>
            </a:lvl2pPr>
            <a:lvl3pPr marL="0" indent="0" defTabSz="819785">
              <a:spcBef>
                <a:spcPct val="90000"/>
              </a:spcBef>
              <a:buClrTx/>
              <a:buSzTx/>
              <a:buNone/>
              <a:defRPr sz="1900">
                <a:effectLst>
                  <a:outerShdw blurRad="50800" dist="38100" dir="5400000" rotWithShape="0">
                    <a:srgbClr val="000000"/>
                  </a:outerShdw>
                </a:effectLst>
                <a:latin typeface="Damascus Bold"/>
                <a:ea typeface="Damascus Bold"/>
                <a:cs typeface="Damascus Bold"/>
                <a:sym typeface="Damascus Bold"/>
              </a:defRPr>
            </a:lvl3pPr>
            <a:lvl4pPr marL="0" indent="0" defTabSz="819785">
              <a:spcBef>
                <a:spcPct val="90000"/>
              </a:spcBef>
              <a:buClrTx/>
              <a:buSzTx/>
              <a:buNone/>
              <a:defRPr sz="1900">
                <a:effectLst>
                  <a:outerShdw blurRad="50800" dist="38100" dir="5400000" rotWithShape="0">
                    <a:srgbClr val="000000"/>
                  </a:outerShdw>
                </a:effectLst>
                <a:latin typeface="Damascus Bold"/>
                <a:ea typeface="Damascus Bold"/>
                <a:cs typeface="Damascus Bold"/>
                <a:sym typeface="Damascus Bold"/>
              </a:defRPr>
            </a:lvl4pPr>
            <a:lvl5pPr marL="0" indent="0" defTabSz="819785">
              <a:spcBef>
                <a:spcPct val="90000"/>
              </a:spcBef>
              <a:buClrTx/>
              <a:buSzTx/>
              <a:buNone/>
              <a:defRPr sz="1900">
                <a:effectLst>
                  <a:outerShdw blurRad="50800" dist="38100" dir="5400000" rotWithShape="0">
                    <a:srgbClr val="000000"/>
                  </a:outerShdw>
                </a:effectLst>
                <a:latin typeface="Damascus Bold"/>
                <a:ea typeface="Damascus Bold"/>
                <a:cs typeface="Damascus Bold"/>
                <a:sym typeface="Damascus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13688" y="6596388"/>
            <a:ext cx="153668" cy="214173"/>
          </a:xfrm>
          <a:prstGeom prst="rect">
            <a:avLst/>
          </a:prstGeom>
        </p:spPr>
        <p:txBody>
          <a:bodyPr lIns="71129" tIns="71129" rIns="71129" bIns="71129"/>
          <a:lstStyle>
            <a:lvl1pPr algn="r" defTabSz="819785">
              <a:defRPr sz="9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 bwMode="auto">
          <a:xfrm>
            <a:off x="38" y="6400424"/>
            <a:ext cx="9144001" cy="457574"/>
          </a:xfrm>
          <a:prstGeom prst="rect">
            <a:avLst/>
          </a:prstGeom>
          <a:gradFill>
            <a:gsLst>
              <a:gs pos="80000">
                <a:srgbClr val="026DCE">
                  <a:alpha val="70000"/>
                </a:srgbClr>
              </a:gs>
              <a:gs pos="26000">
                <a:schemeClr val="tx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53" tIns="45524" rIns="91053" bIns="45524" anchor="ctr"/>
          <a:lstStyle/>
          <a:p>
            <a:pPr algn="ctr" defTabSz="91249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" name="灯片编号占位符 3"/>
          <p:cNvSpPr txBox="1"/>
          <p:nvPr userDrawn="1"/>
        </p:nvSpPr>
        <p:spPr>
          <a:xfrm>
            <a:off x="179648" y="6487289"/>
            <a:ext cx="1439863" cy="283846"/>
          </a:xfrm>
          <a:prstGeom prst="rect">
            <a:avLst/>
          </a:prstGeom>
        </p:spPr>
        <p:txBody>
          <a:bodyPr lIns="91053" tIns="45524" rIns="91053" bIns="45524"/>
          <a:lstStyle>
            <a:defPPr>
              <a:defRPr lang="zh-CN"/>
            </a:defPPr>
            <a:lvl1pPr marL="0" algn="l" defTabSz="914400" rtl="0" eaLnBrk="1" latinLnBrk="0" hangingPunct="1">
              <a:defRPr sz="1200" i="0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b="1" dirty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灯片编号占位符 3"/>
          <p:cNvSpPr txBox="1"/>
          <p:nvPr userDrawn="1"/>
        </p:nvSpPr>
        <p:spPr>
          <a:xfrm>
            <a:off x="6973962" y="6466096"/>
            <a:ext cx="2422575" cy="283846"/>
          </a:xfrm>
          <a:prstGeom prst="rect">
            <a:avLst/>
          </a:prstGeom>
        </p:spPr>
        <p:txBody>
          <a:bodyPr lIns="91053" tIns="45524" rIns="91053" bIns="45524"/>
          <a:lstStyle>
            <a:defPPr>
              <a:defRPr lang="zh-CN"/>
            </a:defPPr>
            <a:lvl1pPr marL="0" algn="l" defTabSz="914400" rtl="0" eaLnBrk="1" latinLnBrk="0" hangingPunct="1">
              <a:defRPr sz="1200" i="0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srgbClr val="FFFFFF"/>
                </a:solidFill>
              </a:rPr>
              <a:t>黄河勘测规划设计有限公司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294262" y="145882"/>
            <a:ext cx="5832475" cy="777240"/>
          </a:xfrm>
        </p:spPr>
        <p:txBody>
          <a:bodyPr>
            <a:normAutofit/>
          </a:bodyPr>
          <a:lstStyle>
            <a:lvl1pPr algn="l">
              <a:defRPr sz="2400" b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pic>
        <p:nvPicPr>
          <p:cNvPr id="9" name="Picture 8" descr="标Ａa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4E96D1"/>
              </a:clrFrom>
              <a:clrTo>
                <a:srgbClr val="4E96D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78134" y="6481848"/>
            <a:ext cx="295845" cy="28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4" name="标题 1"/>
          <p:cNvSpPr>
            <a:spLocks noGrp="1"/>
          </p:cNvSpPr>
          <p:nvPr>
            <p:ph type="title"/>
          </p:nvPr>
        </p:nvSpPr>
        <p:spPr>
          <a:xfrm>
            <a:off x="1258891" y="115905"/>
            <a:ext cx="6985000" cy="609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775" name="表格占位符 2"/>
          <p:cNvSpPr>
            <a:spLocks noGrp="1"/>
          </p:cNvSpPr>
          <p:nvPr>
            <p:ph type="tbl" idx="1"/>
          </p:nvPr>
        </p:nvSpPr>
        <p:spPr>
          <a:xfrm>
            <a:off x="611188" y="1052514"/>
            <a:ext cx="8075612" cy="5272087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48776" name="日期占位符 3"/>
          <p:cNvSpPr>
            <a:spLocks noGrp="1"/>
          </p:cNvSpPr>
          <p:nvPr>
            <p:ph type="dt" sz="half" idx="10"/>
          </p:nvPr>
        </p:nvSpPr>
        <p:spPr>
          <a:xfrm>
            <a:off x="250854" y="6553200"/>
            <a:ext cx="2613025" cy="304800"/>
          </a:xfrm>
        </p:spPr>
        <p:txBody>
          <a:bodyPr lIns="91053" tIns="45524" rIns="91053" bIns="45524"/>
          <a:lstStyle/>
          <a:p>
            <a:pPr defTabSz="912495" fontAlgn="base">
              <a:spcBef>
                <a:spcPct val="0"/>
              </a:spcBef>
              <a:spcAft>
                <a:spcPct val="0"/>
              </a:spcAft>
            </a:pPr>
            <a:endParaRPr lang="en-US" altLang="ko-KR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77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940426" y="6553200"/>
            <a:ext cx="3048000" cy="304800"/>
          </a:xfrm>
        </p:spPr>
        <p:txBody>
          <a:bodyPr lIns="91053" tIns="45524" rIns="91053" bIns="45524"/>
          <a:lstStyle/>
          <a:p>
            <a:pPr defTabSz="91249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77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3276600" y="6553200"/>
            <a:ext cx="2133600" cy="304800"/>
          </a:xfrm>
        </p:spPr>
        <p:txBody>
          <a:bodyPr lIns="91053" tIns="45524" rIns="91053" bIns="45524"/>
          <a:lstStyle/>
          <a:p>
            <a:pPr defTabSz="912495" fontAlgn="base">
              <a:spcBef>
                <a:spcPct val="0"/>
              </a:spcBef>
              <a:spcAft>
                <a:spcPct val="0"/>
              </a:spcAft>
            </a:pPr>
            <a:fld id="{BD4CB5F4-518C-47EE-AEC1-0E1D9607F8C4}" type="slidenum">
              <a:rPr lang="ko-K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‹#›</a:t>
            </a:fld>
            <a:endParaRPr lang="en-US" altLang="ko-KR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BC8EA21-C506-4C4A-9DD3-427ABAC29A51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A1A257-E24F-4CD3-A178-ED4787E54326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A77F11A-22A1-43C0-83D0-48DFA752045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7272717-3468-49BF-B81A-A0A37959D55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C8298FF-59F4-41BD-A9BE-D682F4F63F81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AC9410B-1473-4904-9F3C-096FD62FE86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001FA59-A780-4E07-9126-EE0F0E3A43F8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A79DB-EBB3-462F-8F3F-1F12D460D52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559AEE5-F23F-4668-B6AB-DF105E865AB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C22F44-0AEF-4850-9612-A7515F114127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B1F1C37-4EB7-4CE4-839B-E90CD6B4611A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891DAD1-FD05-4DBC-AE25-54AA7DAFA9E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99175774-AF63-4030-9849-C1B52BB5AAD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9248" y="111242"/>
            <a:ext cx="7499176" cy="725470"/>
          </a:xfrm>
        </p:spPr>
        <p:txBody>
          <a:bodyPr/>
          <a:lstStyle>
            <a:lvl1pPr>
              <a:defRPr sz="4000" b="1" i="0" u="sng" baseline="0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584"/>
          </a:xfrm>
        </p:spPr>
        <p:txBody>
          <a:bodyPr/>
          <a:lstStyle>
            <a:lvl1pPr>
              <a:defRPr sz="2800" b="1" i="0" baseline="0">
                <a:solidFill>
                  <a:srgbClr val="0000FF"/>
                </a:solidFill>
              </a:defRPr>
            </a:lvl1pPr>
            <a:lvl2pPr>
              <a:defRPr sz="2400" b="1" i="0" baseline="0">
                <a:solidFill>
                  <a:srgbClr val="0000FF"/>
                </a:solidFill>
              </a:defRPr>
            </a:lvl2pPr>
            <a:lvl3pPr>
              <a:defRPr sz="2000" b="1" i="0" baseline="0">
                <a:solidFill>
                  <a:srgbClr val="0000FF"/>
                </a:solidFill>
              </a:defRPr>
            </a:lvl3pPr>
            <a:lvl4pPr>
              <a:defRPr sz="1800" b="1" i="0" baseline="0">
                <a:solidFill>
                  <a:srgbClr val="0000FF"/>
                </a:solidFill>
              </a:defRPr>
            </a:lvl4pPr>
            <a:lvl5pPr>
              <a:defRPr sz="1600" b="1" i="0" baseline="0">
                <a:solidFill>
                  <a:srgbClr val="0000FF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453188"/>
            <a:ext cx="2133600" cy="365125"/>
          </a:xfrm>
        </p:spPr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453188"/>
            <a:ext cx="2895600" cy="365125"/>
          </a:xfrm>
        </p:spPr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453188"/>
            <a:ext cx="2133600" cy="365125"/>
          </a:xfrm>
        </p:spPr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sz="1400" b="1" baseline="0"/>
            </a:lvl1pPr>
          </a:lstStyle>
          <a:p>
            <a:pPr>
              <a:defRPr/>
            </a:pPr>
            <a:fld id="{8C8D1D08-5A62-40CF-B6DD-79D1657BA8E6}" type="slidenum">
              <a:rPr lang="zh-CN" altLang="en-US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AC00B993-393B-49F5-906A-29428F4F8EE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2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D19023E0-E4E0-42D7-AB3B-6ED80591542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FDEFBD8D-2769-4C7C-9973-D3B63006EE4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523A17B8-F927-49C0-A5AD-FA5E5B0D76C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5B197-B33B-4064-97F3-2E072A916E4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FA6D32BF-07BA-49E9-953C-DC52C764DAE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04431D02-31B1-4479-AD45-1F454159ACD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9EB368E5-2CF4-40F0-BE31-104E1408865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EBCDBEA8-C169-4331-8C7E-89DB5D988EB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2" y="274644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A25C461B-8AED-499D-8237-2890C5AA2DD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87ADE5-2765-4439-BA1C-77C8A5458D1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BB0DD48-721A-4C2B-8BEA-CC60571695B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91B953B-9F49-438B-9320-03D51C8D72F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C1A9A7E-16F1-4835-9E2B-3DFEB429D31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26FB1AE-EAFE-49B3-8B56-53328D831DD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B4BAB-3320-40BB-AA8A-9FC92FD65FD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B311A8F-316C-4994-B06E-DDA8560B37A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A91E67B-6ED8-425E-A3EB-655ECB75391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3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CE89227-2D1F-4F3D-A888-CA95F88C673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3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5909690-D725-4A25-B708-2B4C3844B8A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A898330-6B1E-47B0-9CFB-C73C2E76395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1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BE48CB7-258D-47B3-9E8B-DFA4EABF555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66D640B-01F3-470C-99BC-0F56B3A486A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F6DEA39-3823-4BEE-9B00-E285295064E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4DCD9C1-4A8A-4BF5-B028-5FAC82F6378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314F1F4-2BEF-401D-81AA-9689B8F4EFA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91B77-CDBD-42E6-8835-049CE729F93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3B7CA29-536B-4EA2-BEE1-C5F9A76795B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F38D17B-EF2A-4618-AE21-8F2FB221F24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1D9CAE4-2913-4452-A352-B228387A9BE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2F814C9-AF39-4B3A-A5D2-FDB5BB8B097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200DC56-F5C6-4223-98DB-6DCAA0C938A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216B503-B1AB-4B0E-AFA1-FAB324AB83F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0937659-80E9-42F7-84AD-DD3509501B3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E2C82C2F-F5DC-4D65-80DA-52813660684D}" type="slidenum">
              <a:rPr lang="en-US" altLang="zh-CN"/>
              <a:t>‹#›</a:t>
            </a:fld>
            <a:r>
              <a:rPr lang="en-US" altLang="zh-CN" dirty="0"/>
              <a:t>/45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60447"/>
            <a:ext cx="8229600" cy="45259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3112B8AB-A0DB-4251-A298-1AEE8F84AF5C}" type="slidenum">
              <a:rPr lang="en-US" altLang="zh-CN"/>
              <a:t>‹#›</a:t>
            </a:fld>
            <a:r>
              <a:rPr lang="en-US" altLang="zh-CN" dirty="0"/>
              <a:t>/45</a:t>
            </a: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44450">
            <a:solidFill>
              <a:srgbClr val="3366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67"/>
            <a:ext cx="7772400" cy="147002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4760941-526B-4243-8E85-B5EF9756D481}" type="slidenum">
              <a:rPr lang="en-US" altLang="zh-CN"/>
              <a:t>‹#›</a:t>
            </a:fld>
            <a:r>
              <a:rPr lang="en-US" altLang="zh-CN" dirty="0"/>
              <a:t>/45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85750"/>
            <a:ext cx="9144000" cy="4873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/>
              <a:t>Level one</a:t>
            </a:r>
          </a:p>
          <a:p>
            <a:pPr lvl="1"/>
            <a:r>
              <a:rPr lang="en-US" altLang="zh-CN"/>
              <a:t>Level two</a:t>
            </a:r>
          </a:p>
          <a:p>
            <a:pPr lvl="2"/>
            <a:r>
              <a:rPr lang="en-US" altLang="zh-CN"/>
              <a:t>Level three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15875" y="64674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6988175" y="64722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35491E1-2B07-4A76-AC18-40F6EA82AC93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 advClick="0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anose="05000000000000000000" pitchFamily="2" charset="2"/>
        <a:buChar char="u"/>
        <a:defRPr sz="2400" b="1">
          <a:solidFill>
            <a:srgbClr val="0000CC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Clr>
          <a:srgbClr val="CC3399"/>
        </a:buClr>
        <a:buFont typeface="Wingdings" panose="05000000000000000000" pitchFamily="2" charset="2"/>
        <a:buChar char="ð"/>
        <a:defRPr sz="2000">
          <a:solidFill>
            <a:srgbClr val="0000CC"/>
          </a:solidFill>
          <a:latin typeface="+mn-lt"/>
          <a:ea typeface="+mn-ea"/>
        </a:defRPr>
      </a:lvl2pPr>
      <a:lvl3pPr marL="1295400" indent="-3810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2000">
          <a:solidFill>
            <a:srgbClr val="0000CC"/>
          </a:solidFill>
          <a:latin typeface="+mn-lt"/>
          <a:ea typeface="+mn-ea"/>
        </a:defRPr>
      </a:lvl3pPr>
      <a:lvl4pPr marL="1752600" indent="-3810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209800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60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0" sz="14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spcBef>
                <a:spcPct val="0"/>
              </a:spcBef>
              <a:buClrTx/>
              <a:buSzTx/>
              <a:buFontTx/>
              <a:buNone/>
              <a:defRPr kumimoji="0" sz="14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kumimoji="0" sz="14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16EF7E5-7A66-4F59-A797-A6790F527EFC}" type="slidenum">
              <a:rPr lang="en-US" altLang="zh-CN"/>
              <a:t>‹#›</a:t>
            </a:fld>
            <a:r>
              <a:rPr lang="en-US" altLang="zh-CN" dirty="0"/>
              <a:t>/45</a:t>
            </a: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44450">
            <a:solidFill>
              <a:srgbClr val="3366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+mj-lt"/>
          <a:ea typeface="黑体" panose="02010609060101010101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panose="020B0604020202020204" pitchFamily="34" charset="0"/>
          <a:ea typeface="黑体" panose="0201060906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panose="020B0604020202020204" pitchFamily="34" charset="0"/>
          <a:ea typeface="黑体" panose="0201060906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panose="020B0604020202020204" pitchFamily="34" charset="0"/>
          <a:ea typeface="黑体" panose="0201060906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panose="020B0604020202020204" pitchFamily="34" charset="0"/>
          <a:ea typeface="黑体" panose="0201060906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3300"/>
          </a:solidFill>
          <a:latin typeface="+mn-lt"/>
          <a:ea typeface="黑体" panose="02010609060101010101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3300"/>
          </a:solidFill>
          <a:latin typeface="+mn-lt"/>
          <a:ea typeface="黑体" panose="02010609060101010101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3300"/>
          </a:solidFill>
          <a:latin typeface="+mn-lt"/>
          <a:ea typeface="黑体" panose="02010609060101010101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  <a:ea typeface="黑体" panose="02010609060101010101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3300"/>
          </a:solidFill>
          <a:latin typeface="+mn-lt"/>
          <a:ea typeface="黑体" panose="02010609060101010101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标题占位符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843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0"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spcBef>
                <a:spcPct val="0"/>
              </a:spcBef>
              <a:buClrTx/>
              <a:buSzTx/>
              <a:buFontTx/>
              <a:buNone/>
              <a:defRPr kumimoji="0"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0"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6AF394A-9236-404D-942F-B278A8CB2928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969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8" tIns="45714" rIns="91428" bIns="45714" numCol="1" anchor="ctr" anchorCtr="0" compatLnSpc="1"/>
          <a:lstStyle>
            <a:lvl1pPr defTabSz="913130">
              <a:spcBef>
                <a:spcPct val="0"/>
              </a:spcBef>
              <a:buClrTx/>
              <a:buSzTx/>
              <a:buFontTx/>
              <a:buNone/>
              <a:defRPr kumimoji="0"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28" tIns="45714" rIns="91428" bIns="45714" numCol="1" anchor="ctr" anchorCtr="0" compatLnSpc="1"/>
          <a:lstStyle>
            <a:lvl1pPr algn="ctr" defTabSz="913130">
              <a:spcBef>
                <a:spcPct val="0"/>
              </a:spcBef>
              <a:buClrTx/>
              <a:buSzTx/>
              <a:buFontTx/>
              <a:buNone/>
              <a:defRPr kumimoji="0"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8" tIns="45714" rIns="91428" bIns="45714" numCol="1" anchor="ctr" anchorCtr="0" compatLnSpc="1"/>
          <a:lstStyle>
            <a:lvl1pPr algn="r" defTabSz="913130">
              <a:spcBef>
                <a:spcPct val="0"/>
              </a:spcBef>
              <a:buClrTx/>
              <a:buSzTx/>
              <a:buFontTx/>
              <a:buNone/>
              <a:defRPr kumimoji="0"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1614F5D-8DAA-47D9-89FD-31E315E3B39B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hf hdr="0" ftr="0" dt="0"/>
  <p:txStyles>
    <p:titleStyle>
      <a:lvl1pPr algn="ctr" defTabSz="91313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宋体" panose="02010600030101010101" pitchFamily="2" charset="-122"/>
          <a:cs typeface="+mj-cs"/>
        </a:defRPr>
      </a:lvl1pPr>
      <a:lvl2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1630" indent="-34163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1pPr>
      <a:lvl2pPr marL="741680" indent="-28448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2pPr>
      <a:lvl3pPr marL="1141730" indent="-22733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3pPr>
      <a:lvl4pPr marL="1598930" indent="-22733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4pPr>
      <a:lvl5pPr marL="2056130" indent="-22733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69F2-1BFE-4A2E-B6D1-533E36529D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85750"/>
            <a:ext cx="9144000" cy="4873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/>
              <a:t>Title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/>
              <a:t>Level one</a:t>
            </a:r>
          </a:p>
          <a:p>
            <a:pPr lvl="1"/>
            <a:r>
              <a:rPr lang="en-US" altLang="zh-CN"/>
              <a:t>Level two</a:t>
            </a:r>
          </a:p>
          <a:p>
            <a:pPr lvl="2"/>
            <a:r>
              <a:rPr lang="en-US" altLang="zh-CN"/>
              <a:t>Level three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15875" y="64674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000000">
                    <a:tint val="75000"/>
                  </a:srgbClr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6988175" y="64722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000000">
                    <a:tint val="75000"/>
                  </a:srgbClr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9C1315E-7499-4392-A346-BFED9A8FFC12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ransition spd="slow" advClick="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anose="05000000000000000000" pitchFamily="2" charset="2"/>
        <a:buChar char="u"/>
        <a:defRPr sz="2400" b="1">
          <a:solidFill>
            <a:srgbClr val="0000CC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Clr>
          <a:srgbClr val="CC3399"/>
        </a:buClr>
        <a:buFont typeface="Wingdings" panose="05000000000000000000" pitchFamily="2" charset="2"/>
        <a:buChar char="ð"/>
        <a:defRPr sz="2000">
          <a:solidFill>
            <a:srgbClr val="0000CC"/>
          </a:solidFill>
          <a:latin typeface="+mn-lt"/>
          <a:ea typeface="+mn-ea"/>
        </a:defRPr>
      </a:lvl2pPr>
      <a:lvl3pPr marL="1295400" indent="-3810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2000">
          <a:solidFill>
            <a:srgbClr val="0000CC"/>
          </a:solidFill>
          <a:latin typeface="+mn-lt"/>
          <a:ea typeface="+mn-ea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8313738" cy="765175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975"/>
            <a:ext cx="7856538" cy="711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endParaRPr lang="zh-CN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600825"/>
            <a:ext cx="438150" cy="257175"/>
          </a:xfrm>
          <a:prstGeom prst="rect">
            <a:avLst/>
          </a:prstGeom>
        </p:spPr>
        <p:txBody>
          <a:bodyPr/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prstClr val="black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3AD74D08-A0A6-439D-A0C1-0F107A2632EF}" type="slidenum">
              <a:rPr lang="zh-CN" altLang="en-US"/>
              <a:t>‹#›</a:t>
            </a:fld>
            <a:endParaRPr lang="zh-CN" altLang="en-US" dirty="0"/>
          </a:p>
        </p:txBody>
      </p:sp>
      <p:sp>
        <p:nvSpPr>
          <p:cNvPr id="22534" name="矩形 11"/>
          <p:cNvSpPr>
            <a:spLocks noChangeArrowheads="1"/>
          </p:cNvSpPr>
          <p:nvPr/>
        </p:nvSpPr>
        <p:spPr bwMode="auto">
          <a:xfrm>
            <a:off x="8313738" y="0"/>
            <a:ext cx="830262" cy="765175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3600" b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7415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193675"/>
            <a:ext cx="5476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ln w="19050">
            <a:noFill/>
            <a:prstDash val="solid"/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Black" panose="020B0A04020102020204" pitchFamily="34" charset="0"/>
          <a:ea typeface="微软雅黑" panose="020B0503020204020204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panose="020B0604020202020204" pitchFamily="34" charset="0"/>
          <a:ea typeface="黑体" panose="0201060906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panose="020B0604020202020204" pitchFamily="34" charset="0"/>
          <a:ea typeface="黑体" panose="0201060906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panose="020B0604020202020204" pitchFamily="34" charset="0"/>
          <a:ea typeface="黑体" panose="0201060906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71F65"/>
        </a:buClr>
        <a:buSzPct val="90000"/>
        <a:buFont typeface="Wingdings" panose="05000000000000000000" pitchFamily="2" charset="2"/>
        <a:buChar char="n"/>
        <a:defRPr sz="2400">
          <a:solidFill>
            <a:srgbClr val="071F65"/>
          </a:solidFill>
          <a:latin typeface="Times New Roman" panose="02020603050405020304" pitchFamily="18" charset="0"/>
          <a:ea typeface="微软雅黑" panose="020B0503020204020204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SzPct val="75000"/>
        <a:buFont typeface="Wingdings" panose="05000000000000000000" pitchFamily="2" charset="2"/>
        <a:buChar char="l"/>
        <a:defRPr sz="2000">
          <a:solidFill>
            <a:srgbClr val="007F00"/>
          </a:solidFill>
          <a:latin typeface="Times New Roman" panose="02020603050405020304" pitchFamily="18" charset="0"/>
          <a:ea typeface="微软雅黑" panose="020B0503020204020204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anose="02020603050405020304" pitchFamily="18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003399"/>
          </a:solidFill>
          <a:latin typeface="Times New Roman" panose="02020603050405020304" pitchFamily="18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975"/>
            <a:ext cx="8229600" cy="854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6500"/>
            <a:ext cx="8229600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endParaRPr lang="zh-CN" altLang="en-US"/>
          </a:p>
        </p:txBody>
      </p:sp>
      <p:pic>
        <p:nvPicPr>
          <p:cNvPr id="13316" name="图片 8" descr="高能所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22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矩形 9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C3C3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>
            <a:lvl1pPr marL="1905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3600">
              <a:solidFill>
                <a:srgbClr val="FFFFFF"/>
              </a:solidFill>
              <a:ea typeface="华文中宋" panose="02010600040101010101" pitchFamily="2" charset="-122"/>
            </a:endParaRP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00825"/>
            <a:ext cx="2133600" cy="2841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0" hangingPunct="0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prstClr val="black"/>
                </a:solidFill>
                <a:ea typeface="华文中宋" panose="02010600040101010101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0" y="6600825"/>
            <a:ext cx="736600" cy="257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ea typeface="华文中宋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fld id="{37C1094C-4B4B-4A2C-ADD0-DEB2ADA818BF}" type="slidenum">
              <a:rPr lang="zh-CN" altLang="en-US"/>
              <a:t>‹#›</a:t>
            </a:fld>
            <a:endParaRPr lang="zh-CN" altLang="en-US"/>
          </a:p>
        </p:txBody>
      </p:sp>
      <p:sp>
        <p:nvSpPr>
          <p:cNvPr id="14344" name="矩形 11"/>
          <p:cNvSpPr>
            <a:spLocks noChangeArrowheads="1"/>
          </p:cNvSpPr>
          <p:nvPr userDrawn="1"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C3C3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>
            <a:lvl1pPr marL="1905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3600">
              <a:solidFill>
                <a:srgbClr val="FFFFFF"/>
              </a:solidFill>
              <a:ea typeface="华文中宋" panose="0201060004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</p:sldLayoutIdLst>
  <p:transition>
    <p:split orient="vert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ln w="19050">
            <a:noFill/>
            <a:prstDash val="solid"/>
          </a:ln>
          <a:solidFill>
            <a:srgbClr val="FF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微软雅黑" panose="020B0503020204020204" pitchFamily="34" charset="-122"/>
          <a:cs typeface="Times New Roman" panose="0202060305040502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anose="020B0604020202020204" pitchFamily="34" charset="0"/>
          <a:ea typeface="微软雅黑" panose="020B0503020204020204" pitchFamily="34" charset="-122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anose="020B0604020202020204" pitchFamily="34" charset="0"/>
          <a:ea typeface="微软雅黑" panose="020B0503020204020204" pitchFamily="34" charset="-122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anose="020B0604020202020204" pitchFamily="34" charset="0"/>
          <a:ea typeface="微软雅黑" panose="020B0503020204020204" pitchFamily="34" charset="-122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anose="020B0604020202020204" pitchFamily="34" charset="0"/>
          <a:ea typeface="微软雅黑" panose="020B0503020204020204" pitchFamily="34" charset="-122"/>
          <a:cs typeface="Times New Roman" panose="02020603050405020304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panose="020B0604020202020204" pitchFamily="34" charset="0"/>
          <a:ea typeface="黑体" panose="0201060906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panose="020B0604020202020204" pitchFamily="34" charset="0"/>
          <a:ea typeface="黑体" panose="0201060906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panose="020B0604020202020204" pitchFamily="34" charset="0"/>
          <a:ea typeface="黑体" panose="0201060906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anose="05000000000000000000" pitchFamily="2" charset="2"/>
        <a:buChar char="u"/>
        <a:defRPr sz="2800">
          <a:solidFill>
            <a:srgbClr val="003399"/>
          </a:solidFill>
          <a:latin typeface="Times New Roman" panose="02020603050405020304" pitchFamily="18" charset="0"/>
          <a:ea typeface="微软雅黑" panose="020B0503020204020204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100000"/>
        <a:buFont typeface="Wingdings" panose="05000000000000000000" pitchFamily="2" charset="2"/>
        <a:buChar char="ð"/>
        <a:defRPr sz="24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99"/>
          </a:solidFill>
          <a:latin typeface="Times New Roman" panose="02020603050405020304" pitchFamily="18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99"/>
          </a:solidFill>
          <a:latin typeface="Times New Roman" panose="02020603050405020304" pitchFamily="18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26" descr="Materie_stoesst_auf_Antimaterie"/>
          <p:cNvPicPr>
            <a:picLocks noChangeArrowheads="1"/>
          </p:cNvPicPr>
          <p:nvPr userDrawn="1"/>
        </p:nvPicPr>
        <p:blipFill>
          <a:blip r:embed="rId19">
            <a:lum bright="5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" y="202"/>
            <a:ext cx="9140825" cy="6856413"/>
          </a:xfrm>
          <a:prstGeom prst="rect">
            <a:avLst/>
          </a:prstGeom>
          <a:solidFill>
            <a:srgbClr val="2C1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3"/>
          <p:cNvGrpSpPr/>
          <p:nvPr userDrawn="1"/>
        </p:nvGrpSpPr>
        <p:grpSpPr bwMode="auto">
          <a:xfrm>
            <a:off x="-1588" y="-1588"/>
            <a:ext cx="9151938" cy="6865938"/>
            <a:chOff x="0" y="0"/>
            <a:chExt cx="5768" cy="4328"/>
          </a:xfrm>
        </p:grpSpPr>
        <p:pic>
          <p:nvPicPr>
            <p:cNvPr id="3078" name="Rectangle 1027"/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8" cy="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5" y="5"/>
              <a:ext cx="5758" cy="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en-US">
                <a:solidFill>
                  <a:srgbClr val="0099FF"/>
                </a:solidFill>
              </a:endParaRPr>
            </a:p>
          </p:txBody>
        </p:sp>
      </p:grpSp>
      <p:sp>
        <p:nvSpPr>
          <p:cNvPr id="307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28645" y="274840"/>
            <a:ext cx="82581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3" tIns="45524" rIns="91053" bIns="45524" numCol="1" anchor="ctr" anchorCtr="0" compatLnSpc="1"/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07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4460"/>
            <a:ext cx="82296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3" tIns="45524" rIns="91053" bIns="45524" numCol="1" anchor="t" anchorCtr="0" compatLnSpc="1"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5pPr>
      <a:lvl6pPr marL="45593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6pPr>
      <a:lvl7pPr marL="912495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7pPr>
      <a:lvl8pPr marL="1368425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8pPr>
      <a:lvl9pPr marL="1824355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9pPr>
    </p:titleStyle>
    <p:bodyStyle>
      <a:lvl1pPr marL="342265" indent="-3422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1045" indent="-2851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b="1">
          <a:solidFill>
            <a:schemeClr val="tx1"/>
          </a:solidFill>
          <a:latin typeface="+mn-lt"/>
          <a:ea typeface="+mn-ea"/>
        </a:defRPr>
      </a:lvl2pPr>
      <a:lvl3pPr marL="1140460" indent="-2279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b="1">
          <a:solidFill>
            <a:schemeClr val="tx1"/>
          </a:solidFill>
          <a:latin typeface="+mn-lt"/>
          <a:ea typeface="+mn-ea"/>
        </a:defRPr>
      </a:lvl3pPr>
      <a:lvl4pPr marL="1596390" indent="-2279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2955" indent="-2279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08885" indent="-2279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64815" indent="-2279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1380" indent="-2279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77310" indent="-2279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2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2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95" algn="l" defTabSz="912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25" algn="l" defTabSz="912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55" algn="l" defTabSz="912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20" algn="l" defTabSz="912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850" algn="l" defTabSz="912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15" algn="l" defTabSz="912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345" algn="l" defTabSz="912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F772F1-C5CE-44FF-89BC-92D922096EC9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409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7BF3DE2-5EC6-4BFB-8DB9-CDD531A13037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5CC"/>
          </a:solidFill>
          <a:latin typeface="Calibri" panose="020F0502020204030204" pitchFamily="34" charset="0"/>
          <a:ea typeface="楷体" panose="02010609060101010101" pitchFamily="49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5CC"/>
          </a:solidFill>
          <a:latin typeface="Calibri" panose="020F0502020204030204" pitchFamily="34" charset="0"/>
          <a:ea typeface="楷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5CC"/>
          </a:solidFill>
          <a:latin typeface="Calibri" panose="020F0502020204030204" pitchFamily="34" charset="0"/>
          <a:ea typeface="楷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5CC"/>
          </a:solidFill>
          <a:latin typeface="Calibri" panose="020F0502020204030204" pitchFamily="34" charset="0"/>
          <a:ea typeface="楷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5CC"/>
          </a:solidFill>
          <a:latin typeface="Calibri" panose="020F0502020204030204" pitchFamily="34" charset="0"/>
          <a:ea typeface="楷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" panose="020F0502020204030204" pitchFamily="34" charset="0"/>
          <a:ea typeface="楷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" panose="020F0502020204030204" pitchFamily="34" charset="0"/>
          <a:ea typeface="楷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" panose="020F0502020204030204" pitchFamily="34" charset="0"/>
          <a:ea typeface="楷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" panose="020F0502020204030204" pitchFamily="34" charset="0"/>
          <a:ea typeface="楷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4CD"/>
          </a:solidFill>
          <a:latin typeface="Calibri" panose="020F0502020204030204" pitchFamily="34" charset="0"/>
          <a:ea typeface="楷体" panose="02010609060101010101" pitchFamily="49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4CD"/>
          </a:solidFill>
          <a:latin typeface="Calibri" panose="020F0502020204030204" pitchFamily="34" charset="0"/>
          <a:ea typeface="楷体" panose="02010609060101010101" pitchFamily="49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4CD"/>
          </a:solidFill>
          <a:latin typeface="Calibri" panose="020F0502020204030204" pitchFamily="34" charset="0"/>
          <a:ea typeface="楷体" panose="02010609060101010101" pitchFamily="49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4CD"/>
          </a:solidFill>
          <a:latin typeface="Calibri" panose="020F0502020204030204" pitchFamily="34" charset="0"/>
          <a:ea typeface="楷体" panose="02010609060101010101" pitchFamily="49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4CD"/>
          </a:solidFill>
          <a:latin typeface="Calibri" panose="020F0502020204030204" pitchFamily="34" charset="0"/>
          <a:ea typeface="楷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76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0"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spcBef>
                <a:spcPct val="0"/>
              </a:spcBef>
              <a:buClrTx/>
              <a:buSzTx/>
              <a:buFontTx/>
              <a:buNone/>
              <a:defRPr kumimoji="0"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0"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5F8B5BC-11A3-48E8-A6E2-6685EC46EA3E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0F8A8D-4D81-4E3E-9DA0-2420CAF77BD8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59.emf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14.xml"/><Relationship Id="rId6" Type="http://schemas.microsoft.com/office/2007/relationships/hdphoto" Target="../media/hdphoto1.wdp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17.xml"/><Relationship Id="rId5" Type="http://schemas.openxmlformats.org/officeDocument/2006/relationships/image" Target="../media/image85.emf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9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7.xml"/><Relationship Id="rId7" Type="http://schemas.openxmlformats.org/officeDocument/2006/relationships/image" Target="../media/image32.e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1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tags" Target="../tags/tag10.xml"/><Relationship Id="rId7" Type="http://schemas.openxmlformats.org/officeDocument/2006/relationships/image" Target="../media/image45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44.emf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4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52.emf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0825" y="1196753"/>
            <a:ext cx="8678863" cy="15115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4800" u="none" dirty="0">
                <a:solidFill>
                  <a:srgbClr val="FF0000"/>
                </a:solidFill>
              </a:rPr>
              <a:t>Plans of Particle and Astro-Particle Physics in China</a:t>
            </a:r>
            <a:endParaRPr lang="zh-CN" altLang="en-US" sz="4000" u="none" dirty="0">
              <a:solidFill>
                <a:srgbClr val="0000FF"/>
              </a:solidFill>
            </a:endParaRPr>
          </a:p>
        </p:txBody>
      </p:sp>
      <p:sp>
        <p:nvSpPr>
          <p:cNvPr id="356355" name="副标题 2"/>
          <p:cNvSpPr>
            <a:spLocks noGrp="1"/>
          </p:cNvSpPr>
          <p:nvPr>
            <p:ph type="subTitle" idx="1"/>
          </p:nvPr>
        </p:nvSpPr>
        <p:spPr>
          <a:xfrm>
            <a:off x="869950" y="3716338"/>
            <a:ext cx="7446963" cy="1584325"/>
          </a:xfrm>
        </p:spPr>
        <p:txBody>
          <a:bodyPr/>
          <a:lstStyle/>
          <a:p>
            <a:r>
              <a:rPr lang="en-US" altLang="zh-CN" sz="2800" dirty="0">
                <a:solidFill>
                  <a:srgbClr val="0000FF"/>
                </a:solidFill>
              </a:rPr>
              <a:t>Yifang Wang</a:t>
            </a:r>
          </a:p>
          <a:p>
            <a:r>
              <a:rPr lang="en-US" altLang="zh-CN" sz="2800" dirty="0">
                <a:solidFill>
                  <a:schemeClr val="tx1"/>
                </a:solidFill>
              </a:rPr>
              <a:t>Institute of High Energy Physics, Beijing</a:t>
            </a:r>
          </a:p>
          <a:p>
            <a:r>
              <a:rPr lang="en-US" altLang="zh-CN" sz="2800" dirty="0">
                <a:solidFill>
                  <a:schemeClr val="tx1"/>
                </a:solidFill>
              </a:rPr>
              <a:t>P5@BNL online, Apr.13 , 2023</a:t>
            </a:r>
          </a:p>
        </p:txBody>
      </p:sp>
      <p:pic>
        <p:nvPicPr>
          <p:cNvPr id="356356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t="17726" r="-397" b="8694"/>
          <a:stretch>
            <a:fillRect/>
          </a:stretch>
        </p:blipFill>
        <p:spPr bwMode="auto">
          <a:xfrm>
            <a:off x="0" y="5668963"/>
            <a:ext cx="17399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62" descr="3区磁铁(2)2006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26" y="5668963"/>
            <a:ext cx="1283514" cy="116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99" y="5682947"/>
            <a:ext cx="773928" cy="116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726" y="5640994"/>
            <a:ext cx="158689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523" y="5647508"/>
            <a:ext cx="1852477" cy="118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639" y="5640993"/>
            <a:ext cx="1635988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92123" y="147808"/>
            <a:ext cx="63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Detector Design and R&amp;D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76190" y="873733"/>
            <a:ext cx="8526677" cy="3986785"/>
            <a:chOff x="322672" y="1008045"/>
            <a:chExt cx="8691405" cy="4129629"/>
          </a:xfrm>
        </p:grpSpPr>
        <p:grpSp>
          <p:nvGrpSpPr>
            <p:cNvPr id="3" name="Group 32"/>
            <p:cNvGrpSpPr/>
            <p:nvPr/>
          </p:nvGrpSpPr>
          <p:grpSpPr>
            <a:xfrm>
              <a:off x="872078" y="1893958"/>
              <a:ext cx="4143953" cy="3243716"/>
              <a:chOff x="1143000" y="1788481"/>
              <a:chExt cx="5525271" cy="4324954"/>
            </a:xfrm>
          </p:grpSpPr>
          <p:pic>
            <p:nvPicPr>
              <p:cNvPr id="4" name="Picture 20"/>
              <p:cNvPicPr>
                <a:picLocks noChangeAspect="1"/>
              </p:cNvPicPr>
              <p:nvPr/>
            </p:nvPicPr>
            <p:blipFill>
              <a:blip r:embed="rId2" cstate="email"/>
              <a:stretch>
                <a:fillRect/>
              </a:stretch>
            </p:blipFill>
            <p:spPr>
              <a:xfrm>
                <a:off x="1143000" y="1788481"/>
                <a:ext cx="5525271" cy="4324954"/>
              </a:xfrm>
              <a:prstGeom prst="rect">
                <a:avLst/>
              </a:prstGeom>
            </p:spPr>
          </p:pic>
          <p:cxnSp>
            <p:nvCxnSpPr>
              <p:cNvPr id="5" name="Straight Arrow Connector 8"/>
              <p:cNvCxnSpPr/>
              <p:nvPr/>
            </p:nvCxnSpPr>
            <p:spPr>
              <a:xfrm flipH="1" flipV="1">
                <a:off x="3886200" y="3962401"/>
                <a:ext cx="153469" cy="50345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14"/>
              <p:cNvSpPr/>
              <p:nvPr/>
            </p:nvSpPr>
            <p:spPr>
              <a:xfrm>
                <a:off x="1165043" y="5717976"/>
                <a:ext cx="2344377" cy="3825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defRPr/>
                </a:pP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Muon </a:t>
                </a:r>
                <a:r>
                  <a:rPr kumimoji="0" lang="en-US" altLang="zh-CN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chamber+Yoke</a:t>
                </a:r>
                <a:endPara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43"/>
              <p:cNvSpPr txBox="1"/>
              <p:nvPr/>
            </p:nvSpPr>
            <p:spPr>
              <a:xfrm>
                <a:off x="2529971" y="3376466"/>
                <a:ext cx="1224524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Si Tracker</a:t>
                </a:r>
              </a:p>
            </p:txBody>
          </p:sp>
          <p:sp>
            <p:nvSpPr>
              <p:cNvPr id="10" name="TextBox 46"/>
              <p:cNvSpPr txBox="1"/>
              <p:nvPr/>
            </p:nvSpPr>
            <p:spPr>
              <a:xfrm>
                <a:off x="3484046" y="4384476"/>
                <a:ext cx="1111244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Si Vertex</a:t>
                </a:r>
              </a:p>
            </p:txBody>
          </p:sp>
        </p:grpSp>
        <p:sp>
          <p:nvSpPr>
            <p:cNvPr id="13" name="Rectangle 11"/>
            <p:cNvSpPr/>
            <p:nvPr/>
          </p:nvSpPr>
          <p:spPr>
            <a:xfrm>
              <a:off x="5364066" y="1085974"/>
              <a:ext cx="2097049" cy="276999"/>
            </a:xfrm>
            <a:prstGeom prst="rect">
              <a:avLst/>
            </a:prstGeom>
            <a:solidFill>
              <a:srgbClr val="EA58EE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CFFCC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Solenoid Magnet (3T / 2T )</a:t>
              </a:r>
            </a:p>
          </p:txBody>
        </p:sp>
        <p:cxnSp>
          <p:nvCxnSpPr>
            <p:cNvPr id="14" name="Straight Arrow Connector 12"/>
            <p:cNvCxnSpPr/>
            <p:nvPr/>
          </p:nvCxnSpPr>
          <p:spPr>
            <a:xfrm>
              <a:off x="1557877" y="1658306"/>
              <a:ext cx="502844" cy="73473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28"/>
            <p:cNvCxnSpPr>
              <a:stCxn id="13" idx="1"/>
            </p:cNvCxnSpPr>
            <p:nvPr/>
          </p:nvCxnSpPr>
          <p:spPr>
            <a:xfrm flipH="1">
              <a:off x="3766761" y="1224473"/>
              <a:ext cx="1597306" cy="143683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38"/>
            <p:cNvSpPr txBox="1"/>
            <p:nvPr/>
          </p:nvSpPr>
          <p:spPr>
            <a:xfrm>
              <a:off x="5364066" y="2301373"/>
              <a:ext cx="3650011" cy="286924"/>
            </a:xfrm>
            <a:prstGeom prst="rect">
              <a:avLst/>
            </a:prstGeom>
            <a:solidFill>
              <a:srgbClr val="008E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CCC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PFA ECAL based on Transverse Crystal </a:t>
              </a:r>
              <a:r>
                <a:rPr lang="en-US" sz="1200" dirty="0">
                  <a:solidFill>
                    <a:srgbClr val="CCCC00">
                      <a:lumMod val="20000"/>
                      <a:lumOff val="8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towers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CCC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17" name="Straight Arrow Connector 39"/>
            <p:cNvCxnSpPr>
              <a:stCxn id="16" idx="1"/>
            </p:cNvCxnSpPr>
            <p:nvPr/>
          </p:nvCxnSpPr>
          <p:spPr>
            <a:xfrm flipH="1">
              <a:off x="3747286" y="2444836"/>
              <a:ext cx="1616781" cy="31052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47"/>
            <p:cNvCxnSpPr>
              <a:stCxn id="19" idx="1"/>
            </p:cNvCxnSpPr>
            <p:nvPr/>
          </p:nvCxnSpPr>
          <p:spPr>
            <a:xfrm flipH="1">
              <a:off x="3747286" y="3957513"/>
              <a:ext cx="1616781" cy="3723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4"/>
            <p:cNvSpPr txBox="1"/>
            <p:nvPr/>
          </p:nvSpPr>
          <p:spPr>
            <a:xfrm>
              <a:off x="5364066" y="3819014"/>
              <a:ext cx="2642775" cy="276999"/>
            </a:xfrm>
            <a:prstGeom prst="rect">
              <a:avLst/>
            </a:prstGeom>
            <a:solidFill>
              <a:srgbClr val="FFCC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A Drift chamber optimized for PID</a:t>
              </a:r>
            </a:p>
          </p:txBody>
        </p:sp>
        <p:cxnSp>
          <p:nvCxnSpPr>
            <p:cNvPr id="20" name="Straight Arrow Connector 40"/>
            <p:cNvCxnSpPr>
              <a:stCxn id="16" idx="1"/>
            </p:cNvCxnSpPr>
            <p:nvPr/>
          </p:nvCxnSpPr>
          <p:spPr>
            <a:xfrm flipH="1">
              <a:off x="4040882" y="2444836"/>
              <a:ext cx="1323184" cy="70173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13"/>
            <p:cNvSpPr txBox="1"/>
            <p:nvPr/>
          </p:nvSpPr>
          <p:spPr>
            <a:xfrm>
              <a:off x="5364066" y="1410056"/>
              <a:ext cx="3471211" cy="735906"/>
            </a:xfrm>
            <a:prstGeom prst="rect">
              <a:avLst/>
            </a:prstGeom>
            <a:noFill/>
            <a:ln w="25400">
              <a:solidFill>
                <a:srgbClr val="FF33CC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Advantage: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HCAL absorber as the return yoke.</a:t>
              </a:r>
            </a:p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Challenges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: thin enough magnet not to affect the jet resolution</a:t>
              </a:r>
            </a:p>
          </p:txBody>
        </p:sp>
        <p:sp>
          <p:nvSpPr>
            <p:cNvPr id="22" name="TextBox 34"/>
            <p:cNvSpPr txBox="1"/>
            <p:nvPr/>
          </p:nvSpPr>
          <p:spPr>
            <a:xfrm>
              <a:off x="5364066" y="2670040"/>
              <a:ext cx="3521157" cy="919537"/>
            </a:xfrm>
            <a:prstGeom prst="rect">
              <a:avLst/>
            </a:prstGeom>
            <a:noFill/>
            <a:ln w="25400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Advantage: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宋体" panose="02010600030101010101" pitchFamily="2" charset="-122"/>
                  <a:cs typeface="+mn-cs"/>
                </a:rPr>
                <a:t>/g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energy resolution&lt; </a:t>
              </a: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3%/</a:t>
              </a: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Symbol" panose="05050102010706020507" pitchFamily="18" charset="2"/>
                </a:rPr>
                <a:t></a:t>
              </a: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, 2D readout with timing </a:t>
              </a:r>
              <a:r>
                <a:rPr lang="en-US" sz="1200" b="0" dirty="0">
                  <a:solidFill>
                    <a:srgbClr val="000000"/>
                  </a:solidFill>
                  <a:latin typeface="Arial" panose="020B0604020202020204" pitchFamily="34" charset="0"/>
                </a:rPr>
                <a:t>for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3D capabilities</a:t>
              </a:r>
            </a:p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Challenges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: ambiguity of showers if </a:t>
              </a:r>
              <a:r>
                <a:rPr lang="en-US" sz="1200" b="0" dirty="0">
                  <a:solidFill>
                    <a:srgbClr val="000000"/>
                  </a:solidFill>
                  <a:latin typeface="Arial" panose="020B0604020202020204" pitchFamily="34" charset="0"/>
                </a:rPr>
                <a:t>overlapping;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high energy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宋体" panose="02010600030101010101" pitchFamily="2" charset="-122"/>
                  <a:cs typeface="+mn-cs"/>
                </a:rPr>
                <a:t>p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0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reconstruction</a:t>
              </a:r>
            </a:p>
          </p:txBody>
        </p:sp>
        <p:sp>
          <p:nvSpPr>
            <p:cNvPr id="23" name="TextBox 35"/>
            <p:cNvSpPr txBox="1"/>
            <p:nvPr/>
          </p:nvSpPr>
          <p:spPr>
            <a:xfrm>
              <a:off x="5372301" y="4171430"/>
              <a:ext cx="3641776" cy="735906"/>
            </a:xfrm>
            <a:prstGeom prst="rect">
              <a:avLst/>
            </a:prstGeom>
            <a:noFill/>
            <a:ln w="25400">
              <a:solidFill>
                <a:srgbClr val="FF99FF"/>
              </a:solidFill>
            </a:ln>
          </p:spPr>
          <p:txBody>
            <a:bodyPr wrap="square" rtlCol="0">
              <a:spAutoFit/>
            </a:bodyPr>
            <a:lstStyle/>
            <a:p>
              <a:pPr lvl="0" defTabSz="685800" eaLnBrk="0" hangingPunct="0">
                <a:spcBef>
                  <a:spcPts val="450"/>
                </a:spcBef>
                <a:buClrTx/>
                <a:buSzTx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Advantage: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good PID while </a:t>
              </a:r>
              <a:r>
                <a:rPr lang="en-US" altLang="zh-CN" sz="1200" b="0" dirty="0">
                  <a:solidFill>
                    <a:srgbClr val="000000"/>
                  </a:solidFill>
                  <a:latin typeface="Arial" panose="020B0604020202020204" pitchFamily="34" charset="0"/>
                </a:rPr>
                <a:t>improving Si tracking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Challenges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: </a:t>
              </a:r>
              <a:r>
                <a:rPr lang="en-US" sz="1200" b="0" dirty="0">
                  <a:solidFill>
                    <a:srgbClr val="000000"/>
                  </a:solidFill>
                  <a:latin typeface="Arial" panose="020B0604020202020204" pitchFamily="34" charset="0"/>
                </a:rPr>
                <a:t>withstand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high event rate; good readout for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dN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/dx</a:t>
              </a:r>
            </a:p>
          </p:txBody>
        </p:sp>
        <p:sp>
          <p:nvSpPr>
            <p:cNvPr id="24" name="Rectangle 37"/>
            <p:cNvSpPr/>
            <p:nvPr/>
          </p:nvSpPr>
          <p:spPr>
            <a:xfrm>
              <a:off x="322672" y="1219725"/>
              <a:ext cx="1697109" cy="478206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PFA HCAL based on</a:t>
              </a:r>
            </a:p>
            <a:p>
              <a:pPr algn="ctr" defTabSz="685800" eaLnBrk="0" hangingPunct="0">
                <a:spcBef>
                  <a:spcPct val="0"/>
                </a:spcBef>
                <a:buClrTx/>
                <a:buSzTx/>
                <a:defRPr/>
              </a:pPr>
              <a:r>
                <a:rPr lang="en-US" altLang="zh-CN" sz="12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Scint</a:t>
              </a:r>
              <a:r>
                <a:rPr lang="en-US" altLang="zh-CN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Glass/Steel</a:t>
              </a:r>
            </a:p>
          </p:txBody>
        </p:sp>
        <p:sp>
          <p:nvSpPr>
            <p:cNvPr id="25" name="TextBox 41"/>
            <p:cNvSpPr txBox="1"/>
            <p:nvPr/>
          </p:nvSpPr>
          <p:spPr>
            <a:xfrm>
              <a:off x="2060724" y="1008045"/>
              <a:ext cx="2818927" cy="859681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Advantage: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Higher sampling ratio for better energy resolution: &lt; </a:t>
              </a: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40%/</a:t>
              </a: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Symbol" panose="05050102010706020507" pitchFamily="18" charset="2"/>
                </a:rPr>
                <a:t>E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Challenges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: Light yield, transparency, mass production of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scint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. glass</a:t>
              </a:r>
            </a:p>
          </p:txBody>
        </p:sp>
      </p:grpSp>
      <p:sp>
        <p:nvSpPr>
          <p:cNvPr id="32" name="矩形 31"/>
          <p:cNvSpPr/>
          <p:nvPr/>
        </p:nvSpPr>
        <p:spPr>
          <a:xfrm>
            <a:off x="276190" y="5082040"/>
            <a:ext cx="8676142" cy="1692771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288290" indent="-28829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Silicon pixel sensors</a:t>
            </a:r>
            <a:r>
              <a:rPr lang="zh-CN" altLang="en-US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readout</a:t>
            </a:r>
            <a:r>
              <a:rPr lang="zh-CN" altLang="en-US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chips </a:t>
            </a:r>
            <a:r>
              <a:rPr lang="en-US" altLang="zh-CN" sz="1800" b="0" dirty="0">
                <a:latin typeface="Calibri" panose="020F0502020204030204" pitchFamily="34" charset="0"/>
                <a:cs typeface="Calibri" panose="020F0502020204030204" pitchFamily="34" charset="0"/>
              </a:rPr>
              <a:t>for better resolution and lower power</a:t>
            </a:r>
            <a:endParaRPr lang="en-US" altLang="zh-CN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8290" indent="-28829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TPC or draft chambers </a:t>
            </a:r>
            <a:r>
              <a:rPr lang="en-US" altLang="zh-CN" sz="1800" b="0" dirty="0">
                <a:latin typeface="Calibri" panose="020F0502020204030204" pitchFamily="34" charset="0"/>
                <a:cs typeface="Calibri" panose="020F0502020204030204" pitchFamily="34" charset="0"/>
              </a:rPr>
              <a:t>for higher event rate and faster readout(</a:t>
            </a:r>
            <a:r>
              <a:rPr lang="en-US" altLang="zh-CN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dN</a:t>
            </a:r>
            <a:r>
              <a:rPr lang="en-US" altLang="zh-CN" sz="1800" b="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zh-CN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dX</a:t>
            </a:r>
            <a:r>
              <a:rPr lang="en-US" altLang="zh-CN" sz="1800" b="0" dirty="0">
                <a:latin typeface="Calibri" panose="020F0502020204030204" pitchFamily="34" charset="0"/>
                <a:cs typeface="Calibri" panose="020F0502020204030204" pitchFamily="34" charset="0"/>
              </a:rPr>
              <a:t> &amp; waveform)</a:t>
            </a:r>
          </a:p>
          <a:p>
            <a:pPr marL="288290" indent="-28829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Reconstruction algorithm </a:t>
            </a:r>
            <a:r>
              <a:rPr lang="en-US" altLang="zh-CN" sz="18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showers in Long crystal bars using timing for 3D info. </a:t>
            </a:r>
            <a:endParaRPr lang="en-US" altLang="zh-CN" b="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8290" indent="-28829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Scintillation glass development </a:t>
            </a:r>
            <a:r>
              <a:rPr lang="en-US" altLang="zh-CN" sz="18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higher density and light yield</a:t>
            </a:r>
            <a:endParaRPr lang="en-US" altLang="zh-CN" b="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8290" indent="-28829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 solenoid superconducting magnet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2912" y="180825"/>
            <a:ext cx="8258175" cy="633880"/>
          </a:xfrm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Ideal Schedule 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8755" y="814705"/>
            <a:ext cx="8746490" cy="60432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标题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06437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0000FF"/>
                </a:solidFill>
              </a:rPr>
              <a:t>Higgs: </a:t>
            </a:r>
            <a:r>
              <a:rPr lang="en-US" altLang="zh-CN" sz="3600" b="1" dirty="0">
                <a:solidFill>
                  <a:srgbClr val="FF0000"/>
                </a:solidFill>
              </a:rPr>
              <a:t>International Projects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71683" name="内容占位符 2"/>
          <p:cNvSpPr>
            <a:spLocks noGrp="1"/>
          </p:cNvSpPr>
          <p:nvPr>
            <p:ph idx="1"/>
          </p:nvPr>
        </p:nvSpPr>
        <p:spPr>
          <a:xfrm>
            <a:off x="323850" y="955040"/>
            <a:ext cx="5216525" cy="559054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altLang="zh-CN" sz="2400" dirty="0"/>
              <a:t>China is a member of LHC </a:t>
            </a:r>
          </a:p>
          <a:p>
            <a:pPr lvl="1">
              <a:spcBef>
                <a:spcPts val="300"/>
              </a:spcBef>
            </a:pPr>
            <a:r>
              <a:rPr lang="en-US" altLang="zh-CN" sz="2000" dirty="0">
                <a:solidFill>
                  <a:srgbClr val="3333FF"/>
                </a:solidFill>
              </a:rPr>
              <a:t>HL-LHC CCT magnets(by IHEP+IMP)</a:t>
            </a:r>
          </a:p>
          <a:p>
            <a:pPr lvl="1">
              <a:spcBef>
                <a:spcPts val="300"/>
              </a:spcBef>
            </a:pPr>
            <a:r>
              <a:rPr lang="en-US" altLang="zh-CN" sz="2000" dirty="0">
                <a:solidFill>
                  <a:srgbClr val="3333FF"/>
                </a:solidFill>
              </a:rPr>
              <a:t>LHC experiments: ATLAS, CMS upgrade and physics analysis</a:t>
            </a:r>
          </a:p>
          <a:p>
            <a:pPr lvl="1">
              <a:spcBef>
                <a:spcPts val="300"/>
              </a:spcBef>
            </a:pPr>
            <a:endParaRPr lang="en-US" altLang="zh-CN" sz="2000" dirty="0">
              <a:solidFill>
                <a:srgbClr val="3333FF"/>
              </a:solidFill>
            </a:endParaRPr>
          </a:p>
          <a:p>
            <a:pPr lvl="1">
              <a:spcBef>
                <a:spcPts val="300"/>
              </a:spcBef>
            </a:pPr>
            <a:endParaRPr lang="en-US" altLang="zh-CN" sz="2000" dirty="0">
              <a:solidFill>
                <a:srgbClr val="3333FF"/>
              </a:solidFill>
            </a:endParaRPr>
          </a:p>
          <a:p>
            <a:pPr lvl="1">
              <a:spcBef>
                <a:spcPts val="300"/>
              </a:spcBef>
            </a:pPr>
            <a:endParaRPr lang="en-US" altLang="zh-CN" sz="2000" dirty="0">
              <a:solidFill>
                <a:srgbClr val="3333FF"/>
              </a:solidFill>
            </a:endParaRPr>
          </a:p>
          <a:p>
            <a:pPr lvl="1">
              <a:spcBef>
                <a:spcPts val="300"/>
              </a:spcBef>
            </a:pPr>
            <a:endParaRPr lang="en-US" altLang="zh-CN" sz="2000" dirty="0">
              <a:solidFill>
                <a:srgbClr val="3333FF"/>
              </a:solidFill>
            </a:endParaRPr>
          </a:p>
          <a:p>
            <a:pPr lvl="1">
              <a:spcBef>
                <a:spcPts val="300"/>
              </a:spcBef>
            </a:pPr>
            <a:endParaRPr lang="en-US" altLang="zh-CN" sz="2000" dirty="0">
              <a:solidFill>
                <a:srgbClr val="3333FF"/>
              </a:solidFill>
            </a:endParaRPr>
          </a:p>
          <a:p>
            <a:pPr marL="457200" lvl="1" indent="0">
              <a:spcBef>
                <a:spcPts val="300"/>
              </a:spcBef>
              <a:buNone/>
            </a:pPr>
            <a:endParaRPr lang="en-US" altLang="zh-CN" sz="2400" dirty="0"/>
          </a:p>
          <a:p>
            <a:pPr>
              <a:spcBef>
                <a:spcPts val="300"/>
              </a:spcBef>
            </a:pPr>
            <a:r>
              <a:rPr lang="en-US" altLang="zh-CN" sz="2400" dirty="0"/>
              <a:t>China is eager and</a:t>
            </a:r>
            <a:r>
              <a:rPr lang="zh-CN" altLang="en-US" sz="2400" dirty="0"/>
              <a:t> </a:t>
            </a:r>
            <a:r>
              <a:rPr lang="en-US" altLang="zh-CN" sz="2400" dirty="0"/>
              <a:t>happy</a:t>
            </a:r>
            <a:r>
              <a:rPr lang="zh-CN" altLang="en-US" sz="2400" dirty="0"/>
              <a:t> </a:t>
            </a:r>
            <a:r>
              <a:rPr lang="en-US" altLang="zh-CN" sz="2400" dirty="0"/>
              <a:t>to join international projects, ILC, FCC, etc.</a:t>
            </a:r>
          </a:p>
          <a:p>
            <a:pPr>
              <a:spcBef>
                <a:spcPts val="300"/>
              </a:spcBef>
            </a:pPr>
            <a:r>
              <a:rPr lang="en-US" altLang="zh-CN" sz="2400" dirty="0"/>
              <a:t>China will be happy to join any US-leading major HEP projects, if possible</a:t>
            </a:r>
            <a:endParaRPr lang="en-US" altLang="zh-CN" sz="2000" dirty="0">
              <a:solidFill>
                <a:srgbClr val="3333FF"/>
              </a:solidFill>
            </a:endParaRPr>
          </a:p>
          <a:p>
            <a:pPr lvl="1">
              <a:spcBef>
                <a:spcPts val="300"/>
              </a:spcBef>
            </a:pPr>
            <a:endParaRPr lang="en-US" altLang="zh-CN" sz="2000" dirty="0">
              <a:solidFill>
                <a:srgbClr val="3333FF"/>
              </a:solidFill>
            </a:endParaRPr>
          </a:p>
        </p:txBody>
      </p:sp>
      <p:sp>
        <p:nvSpPr>
          <p:cNvPr id="71684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495EE3-4D90-4977-ACEC-4C0404EC4F32}" type="slidenum">
              <a:rPr kumimoji="1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12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652292" y="4501899"/>
            <a:ext cx="3146400" cy="2332077"/>
            <a:chOff x="3017526" y="779801"/>
            <a:chExt cx="6371730" cy="43434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/>
            <a:srcRect l="4217" t="7037" r="6752" b="8518"/>
            <a:stretch>
              <a:fillRect/>
            </a:stretch>
          </p:blipFill>
          <p:spPr>
            <a:xfrm>
              <a:off x="3017526" y="779801"/>
              <a:ext cx="6371730" cy="4343400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 rot="2526233">
              <a:off x="3771575" y="949440"/>
              <a:ext cx="564708" cy="1601586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954812"/>
            <a:ext cx="2858712" cy="11819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5939806" y="2207820"/>
            <a:ext cx="2715042" cy="215813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152" y="2457140"/>
            <a:ext cx="5214121" cy="172433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373582" y="2457140"/>
            <a:ext cx="58381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</a:rPr>
              <a:t>CMS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71600" y="2457140"/>
            <a:ext cx="77085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</a:rPr>
              <a:t>ATLAS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标题 1"/>
          <p:cNvSpPr>
            <a:spLocks noGrp="1"/>
          </p:cNvSpPr>
          <p:nvPr>
            <p:ph type="title"/>
          </p:nvPr>
        </p:nvSpPr>
        <p:spPr>
          <a:xfrm>
            <a:off x="460375" y="188640"/>
            <a:ext cx="8229600" cy="600075"/>
          </a:xfrm>
        </p:spPr>
        <p:txBody>
          <a:bodyPr/>
          <a:lstStyle/>
          <a:p>
            <a:r>
              <a:rPr lang="en-US" altLang="zh-CN" sz="3600" u="none" dirty="0">
                <a:solidFill>
                  <a:srgbClr val="0000FF"/>
                </a:solidFill>
                <a:sym typeface="+mn-ea"/>
              </a:rPr>
              <a:t>Neutrinos: </a:t>
            </a:r>
            <a:r>
              <a:rPr lang="en-US" altLang="zh-CN" sz="3600" u="none" dirty="0"/>
              <a:t>JUNO Experiment</a:t>
            </a:r>
            <a:endParaRPr lang="zh-CN" altLang="en-US" sz="3600" u="none" dirty="0"/>
          </a:p>
        </p:txBody>
      </p:sp>
      <p:grpSp>
        <p:nvGrpSpPr>
          <p:cNvPr id="385057" name="组合 19"/>
          <p:cNvGrpSpPr/>
          <p:nvPr/>
        </p:nvGrpSpPr>
        <p:grpSpPr bwMode="auto">
          <a:xfrm>
            <a:off x="11113" y="2079625"/>
            <a:ext cx="9121775" cy="4662488"/>
            <a:chOff x="13369" y="2132856"/>
            <a:chExt cx="9121777" cy="4661012"/>
          </a:xfrm>
        </p:grpSpPr>
        <p:pic>
          <p:nvPicPr>
            <p:cNvPr id="385072" name="Picture 2" descr="D:\大亚湾二期\Conference\报告材料\ma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9" y="2132856"/>
              <a:ext cx="9121777" cy="4639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5"/>
            <p:cNvSpPr txBox="1"/>
            <p:nvPr/>
          </p:nvSpPr>
          <p:spPr>
            <a:xfrm>
              <a:off x="764256" y="6270159"/>
              <a:ext cx="1152525" cy="5237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Yangjiang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 NPP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59644" y="5959107"/>
              <a:ext cx="1152525" cy="5237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Taishan</a:t>
              </a:r>
              <a:b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</a:b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NPP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90157" y="4326086"/>
              <a:ext cx="1079500" cy="5237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Daya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Bay NPP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14120" y="3894423"/>
              <a:ext cx="1152525" cy="5237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Huizhou</a:t>
              </a:r>
              <a:b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</a:b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NPP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452396" y="3796029"/>
              <a:ext cx="855662" cy="5237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Lufeng</a:t>
              </a:r>
              <a:b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</a:b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NPP</a:t>
              </a:r>
              <a:endPara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635794" y="5313199"/>
              <a:ext cx="1800225" cy="36977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53 km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440406" y="5589336"/>
              <a:ext cx="900113" cy="36977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53 km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3997995" y="4770446"/>
              <a:ext cx="1152525" cy="307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Hong Kong</a:t>
              </a:r>
              <a:endPara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3174082" y="5211631"/>
              <a:ext cx="823913" cy="307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Macau</a:t>
              </a:r>
              <a:endPara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597820" y="3232646"/>
              <a:ext cx="1306512" cy="307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Guang Zhou</a:t>
              </a:r>
              <a:endPara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3701132" y="3894423"/>
              <a:ext cx="1304925" cy="307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Shen Zhen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385084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795" y="4512935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5085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705" y="4103411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5086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277" y="2890630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5087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367" y="5100492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5088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690" y="4341890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5"/>
            <p:cNvSpPr txBox="1"/>
            <p:nvPr/>
          </p:nvSpPr>
          <p:spPr>
            <a:xfrm>
              <a:off x="2940720" y="4468916"/>
              <a:ext cx="1152525" cy="307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Zhu Hai</a:t>
              </a:r>
              <a:endPara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5090" name="椭圆 44"/>
            <p:cNvSpPr>
              <a:spLocks noChangeArrowheads="1"/>
            </p:cNvSpPr>
            <p:nvPr/>
          </p:nvSpPr>
          <p:spPr bwMode="auto">
            <a:xfrm>
              <a:off x="1363333" y="5437129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8575" algn="ctr">
              <a:solidFill>
                <a:srgbClr val="FF0000"/>
              </a:solidFill>
              <a:round/>
            </a:ln>
          </p:spPr>
          <p:txBody>
            <a:bodyPr/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385091" name="直接连接符 45"/>
            <p:cNvCxnSpPr>
              <a:cxnSpLocks noChangeShapeType="1"/>
            </p:cNvCxnSpPr>
            <p:nvPr/>
          </p:nvCxnSpPr>
          <p:spPr bwMode="auto">
            <a:xfrm>
              <a:off x="1448333" y="5517232"/>
              <a:ext cx="891419" cy="360040"/>
            </a:xfrm>
            <a:prstGeom prst="line">
              <a:avLst/>
            </a:prstGeom>
            <a:noFill/>
            <a:ln w="28575" algn="ctr">
              <a:solidFill>
                <a:srgbClr val="FFFF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092" name="直接连接符 46"/>
            <p:cNvCxnSpPr>
              <a:cxnSpLocks noChangeShapeType="1"/>
            </p:cNvCxnSpPr>
            <p:nvPr/>
          </p:nvCxnSpPr>
          <p:spPr bwMode="auto">
            <a:xfrm flipH="1">
              <a:off x="1016286" y="5517232"/>
              <a:ext cx="432048" cy="813446"/>
            </a:xfrm>
            <a:prstGeom prst="line">
              <a:avLst/>
            </a:prstGeom>
            <a:noFill/>
            <a:ln w="28575" algn="ctr">
              <a:solidFill>
                <a:srgbClr val="FFFF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TextBox 48"/>
            <p:cNvSpPr txBox="1"/>
            <p:nvPr/>
          </p:nvSpPr>
          <p:spPr>
            <a:xfrm>
              <a:off x="2413670" y="3697635"/>
              <a:ext cx="1333500" cy="3681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2.5 h drive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5094" name="椭圆 37"/>
            <p:cNvSpPr>
              <a:spLocks noChangeArrowheads="1"/>
            </p:cNvSpPr>
            <p:nvPr/>
          </p:nvSpPr>
          <p:spPr bwMode="auto">
            <a:xfrm>
              <a:off x="5062665" y="3960852"/>
              <a:ext cx="360000" cy="360000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85058" name="Picture 2" descr="D:\EH3_4_detector_diamond_IMG_2019.jpg"/>
          <p:cNvSpPr>
            <a:spLocks noChangeAspect="1" noChangeArrowheads="1"/>
          </p:cNvSpPr>
          <p:nvPr/>
        </p:nvSpPr>
        <p:spPr bwMode="auto">
          <a:xfrm>
            <a:off x="5970588" y="4392613"/>
            <a:ext cx="10652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5716588" y="2830513"/>
            <a:ext cx="90487" cy="1079500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 flipH="1" flipV="1">
            <a:off x="5807075" y="2830513"/>
            <a:ext cx="754063" cy="781050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/>
          <p:nvPr/>
        </p:nvCxnSpPr>
        <p:spPr>
          <a:xfrm flipH="1" flipV="1">
            <a:off x="5807075" y="2830513"/>
            <a:ext cx="2265363" cy="565150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478463" y="2530475"/>
            <a:ext cx="2087562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Previous site candidate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5063" name="椭圆 61"/>
          <p:cNvSpPr>
            <a:spLocks noChangeArrowheads="1"/>
          </p:cNvSpPr>
          <p:nvPr/>
        </p:nvSpPr>
        <p:spPr bwMode="auto">
          <a:xfrm>
            <a:off x="5680075" y="2589213"/>
            <a:ext cx="258763" cy="520700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85064" name="矩形 15"/>
          <p:cNvSpPr>
            <a:spLocks noChangeArrowheads="1"/>
          </p:cNvSpPr>
          <p:nvPr/>
        </p:nvSpPr>
        <p:spPr bwMode="auto">
          <a:xfrm>
            <a:off x="127000" y="2238375"/>
            <a:ext cx="2234907" cy="36933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Overburden ~ 700 m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85066" name="组合 4"/>
          <p:cNvGrpSpPr/>
          <p:nvPr/>
        </p:nvGrpSpPr>
        <p:grpSpPr bwMode="auto">
          <a:xfrm>
            <a:off x="5266450" y="1997075"/>
            <a:ext cx="3863143" cy="2981325"/>
            <a:chOff x="132770" y="1876574"/>
            <a:chExt cx="5294310" cy="4432746"/>
          </a:xfrm>
        </p:grpSpPr>
        <p:pic>
          <p:nvPicPr>
            <p:cNvPr id="385067" name="Picture 4" descr="allbaseline_dyb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70" y="2021036"/>
              <a:ext cx="5294310" cy="4288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5068" name="Text Box 5"/>
            <p:cNvSpPr txBox="1">
              <a:spLocks noChangeArrowheads="1"/>
            </p:cNvSpPr>
            <p:nvPr/>
          </p:nvSpPr>
          <p:spPr bwMode="auto">
            <a:xfrm>
              <a:off x="2399620" y="1876574"/>
              <a:ext cx="1531513" cy="43856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</a:ln>
          </p:spPr>
          <p:txBody>
            <a:bodyPr>
              <a:spAutoFit/>
            </a:bodyPr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Daya Bay</a:t>
              </a: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5069" name="Oval 7"/>
            <p:cNvSpPr>
              <a:spLocks noChangeArrowheads="1"/>
            </p:cNvSpPr>
            <p:nvPr/>
          </p:nvSpPr>
          <p:spPr bwMode="auto">
            <a:xfrm>
              <a:off x="4574161" y="4965399"/>
              <a:ext cx="142875" cy="144462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</a:ln>
          </p:spPr>
          <p:txBody>
            <a:bodyPr wrap="none" anchor="ctr"/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5070" name="Text Box 9"/>
            <p:cNvSpPr txBox="1">
              <a:spLocks noChangeArrowheads="1"/>
            </p:cNvSpPr>
            <p:nvPr/>
          </p:nvSpPr>
          <p:spPr bwMode="auto">
            <a:xfrm>
              <a:off x="4164070" y="2213219"/>
              <a:ext cx="1019934" cy="4384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</a:ln>
          </p:spPr>
          <p:txBody>
            <a:bodyPr>
              <a:spAutoFit/>
            </a:bodyPr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JUNO</a:t>
              </a:r>
            </a:p>
          </p:txBody>
        </p:sp>
        <p:sp>
          <p:nvSpPr>
            <p:cNvPr id="385071" name="Line 11"/>
            <p:cNvSpPr>
              <a:spLocks noChangeShapeType="1"/>
            </p:cNvSpPr>
            <p:nvPr/>
          </p:nvSpPr>
          <p:spPr bwMode="auto">
            <a:xfrm>
              <a:off x="4645598" y="2792443"/>
              <a:ext cx="2288" cy="20368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3528" y="836712"/>
            <a:ext cx="8628698" cy="1080120"/>
          </a:xfrm>
        </p:spPr>
        <p:txBody>
          <a:bodyPr/>
          <a:lstStyle/>
          <a:p>
            <a:r>
              <a:rPr lang="en-US" altLang="zh-CN" sz="2000" b="0" dirty="0"/>
              <a:t>A 20 </a:t>
            </a:r>
            <a:r>
              <a:rPr lang="en-US" altLang="zh-CN" sz="2000" b="0" dirty="0" err="1"/>
              <a:t>kt</a:t>
            </a:r>
            <a:r>
              <a:rPr lang="en-US" altLang="zh-CN" sz="2000" b="0" dirty="0"/>
              <a:t> liquid scintillator detector at ~53 km baseline from reactors</a:t>
            </a:r>
          </a:p>
          <a:p>
            <a:r>
              <a:rPr lang="en-US" altLang="zh-CN" sz="2000" b="0" dirty="0"/>
              <a:t>A collaboration of &gt;700 members from 79 Institutions in 14 countries and regions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fld id="{8C8D1D08-5A62-40CF-B6DD-79D1657BA8E6}" type="slidenum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13</a:t>
            </a:fld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45" name="内容占位符 6"/>
          <p:cNvGraphicFramePr/>
          <p:nvPr/>
        </p:nvGraphicFramePr>
        <p:xfrm>
          <a:off x="5003799" y="5034737"/>
          <a:ext cx="4101845" cy="167640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008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53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2893"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Target mass [t]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 energy resolution 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8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JUNO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20,000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3% @ 1 MeV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8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/>
                        <a:t>Borexino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300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/>
                        <a:t>5% @ 1 MeV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8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/>
                        <a:t>KamLAND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1,000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/>
                        <a:t>6% @ 1 MeV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8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/>
                        <a:t>Daya</a:t>
                      </a:r>
                      <a:r>
                        <a:rPr lang="en-US" altLang="zh-CN" sz="1600" dirty="0"/>
                        <a:t> Bay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/>
                        <a:t>8% @ 1 MeV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sz="3600" u="none" dirty="0"/>
              <a:t>Physics at JUNO</a:t>
            </a:r>
            <a:endParaRPr lang="zh-CN" altLang="en-US" sz="3600" u="none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705" y="981075"/>
            <a:ext cx="4481195" cy="525653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altLang="zh-CN" sz="2000" b="0" dirty="0">
                <a:solidFill>
                  <a:schemeClr val="tx1"/>
                </a:solidFill>
              </a:rPr>
              <a:t>Energy resolution of ~3%@1 MeV</a:t>
            </a:r>
            <a:r>
              <a:rPr lang="zh-CN" altLang="en-US" sz="2000" b="0" dirty="0">
                <a:solidFill>
                  <a:schemeClr val="tx1"/>
                </a:solidFill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</a:rPr>
              <a:t>leads to a</a:t>
            </a:r>
            <a:r>
              <a:rPr lang="zh-CN" altLang="en-US" sz="2000" b="0" dirty="0">
                <a:solidFill>
                  <a:schemeClr val="tx1"/>
                </a:solidFill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</a:rPr>
              <a:t>sensitivity of NMO at </a:t>
            </a:r>
            <a:r>
              <a:rPr lang="en-US" altLang="zh-CN" sz="2000" b="0" dirty="0"/>
              <a:t>3σ@ 6 </a:t>
            </a:r>
            <a:r>
              <a:rPr lang="en-US" altLang="zh-CN" sz="2000" b="0" dirty="0" err="1"/>
              <a:t>yrs</a:t>
            </a:r>
            <a:r>
              <a:rPr lang="en-US" altLang="zh-CN" sz="2000" b="0" dirty="0"/>
              <a:t>*26.6 GW</a:t>
            </a:r>
          </a:p>
          <a:p>
            <a:pPr>
              <a:spcBef>
                <a:spcPts val="300"/>
              </a:spcBef>
            </a:pPr>
            <a:r>
              <a:rPr lang="en-US" altLang="zh-CN" sz="2000" b="0" dirty="0">
                <a:solidFill>
                  <a:schemeClr val="tx1"/>
                </a:solidFill>
              </a:rPr>
              <a:t>Atmospheric neutrinos contribute another ~ </a:t>
            </a:r>
            <a:r>
              <a:rPr lang="en-US" altLang="zh-CN" sz="2000" b="0" dirty="0"/>
              <a:t>1 σ @ 6 </a:t>
            </a:r>
            <a:r>
              <a:rPr lang="en-US" altLang="zh-CN" sz="2000" b="0" dirty="0" err="1"/>
              <a:t>yrs</a:t>
            </a:r>
            <a:endParaRPr lang="en-US" altLang="zh-CN" sz="2000" b="0" dirty="0"/>
          </a:p>
          <a:p>
            <a:pPr>
              <a:spcBef>
                <a:spcPts val="300"/>
              </a:spcBef>
            </a:pPr>
            <a:r>
              <a:rPr lang="en-US" altLang="zh-CN" sz="2000" b="0" dirty="0">
                <a:solidFill>
                  <a:schemeClr val="tx1"/>
                </a:solidFill>
              </a:rPr>
              <a:t>Most of neutrino oscillation parameters can be improved </a:t>
            </a:r>
            <a:r>
              <a:rPr lang="en-US" altLang="zh-CN" sz="2000" b="0" dirty="0">
                <a:solidFill>
                  <a:schemeClr val="tx1"/>
                </a:solidFill>
                <a:cs typeface="Calibri" panose="020F0502020204030204" pitchFamily="34" charset="0"/>
              </a:rPr>
              <a:t>to a </a:t>
            </a:r>
            <a:r>
              <a:rPr lang="en-US" altLang="zh-CN" sz="2000" b="0" dirty="0">
                <a:cs typeface="Calibri" panose="020F0502020204030204" pitchFamily="34" charset="0"/>
              </a:rPr>
              <a:t>sub-percent level</a:t>
            </a:r>
            <a:r>
              <a:rPr lang="en-US" altLang="zh-CN" sz="2000" b="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300"/>
              </a:spcBef>
            </a:pPr>
            <a:r>
              <a:rPr lang="en-US" altLang="zh-CN" sz="2000" b="0" dirty="0">
                <a:solidFill>
                  <a:schemeClr val="tx1"/>
                </a:solidFill>
              </a:rPr>
              <a:t>Solar, supernova and geoneutrinos</a:t>
            </a:r>
          </a:p>
          <a:p>
            <a:endParaRPr lang="zh-CN" altLang="en-US" sz="2000" b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8D1D08-5A62-40CF-B6DD-79D1657BA8E6}" type="slidenum">
              <a:rPr lang="zh-CN" altLang="en-US" smtClean="0"/>
              <a:t>14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760" y="916940"/>
            <a:ext cx="4278630" cy="2614295"/>
          </a:xfrm>
          <a:prstGeom prst="rect">
            <a:avLst/>
          </a:prstGeom>
        </p:spPr>
      </p:pic>
      <p:graphicFrame>
        <p:nvGraphicFramePr>
          <p:cNvPr id="7" name="Group 39"/>
          <p:cNvGraphicFramePr>
            <a:graphicFrameLocks noGrp="1"/>
          </p:cNvGraphicFramePr>
          <p:nvPr/>
        </p:nvGraphicFramePr>
        <p:xfrm>
          <a:off x="4932039" y="4085856"/>
          <a:ext cx="4030133" cy="2262226"/>
        </p:xfrm>
        <a:graphic>
          <a:graphicData uri="http://schemas.openxmlformats.org/drawingml/2006/table">
            <a:tbl>
              <a:tblPr/>
              <a:tblGrid>
                <a:gridCol w="967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2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2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51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96" marR="91496" marT="45781" marB="45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Current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(PDG2020) 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JUNO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(100 d)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JUNO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(6 y)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1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宋体" panose="02010600030101010101" pitchFamily="2" charset="-122"/>
                        </a:rPr>
                        <a:t>D</a:t>
                      </a: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</a:t>
                      </a:r>
                      <a:r>
                        <a:rPr kumimoji="1" lang="en-US" altLang="zh-CN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kumimoji="1" lang="en-US" altLang="zh-CN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宋体" panose="02010600030101010101" pitchFamily="2" charset="-122"/>
                        </a:rPr>
                        <a:t>D</a:t>
                      </a: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</a:t>
                      </a:r>
                      <a:r>
                        <a:rPr kumimoji="1" lang="en-US" altLang="zh-CN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kumimoji="1" lang="en-US" altLang="zh-CN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</a:t>
                      </a:r>
                    </a:p>
                  </a:txBody>
                  <a:tcPr marL="91496" marR="91496" marT="45781" marB="45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1.3</a:t>
                      </a: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%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0.8</a:t>
                      </a: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%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0.2%</a:t>
                      </a:r>
                      <a:endParaRPr kumimoji="1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0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宋体" panose="02010600030101010101" pitchFamily="2" charset="-122"/>
                        </a:rPr>
                        <a:t>D</a:t>
                      </a: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</a:t>
                      </a:r>
                      <a:r>
                        <a:rPr kumimoji="1" lang="en-US" altLang="zh-CN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kumimoji="1" lang="en-US" altLang="zh-CN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</a:t>
                      </a:r>
                    </a:p>
                  </a:txBody>
                  <a:tcPr marL="91496" marR="91496" marT="45781" marB="45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2.4</a:t>
                      </a: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%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1.0</a:t>
                      </a: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%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0.3%</a:t>
                      </a:r>
                      <a:endParaRPr kumimoji="1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0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sin</a:t>
                      </a:r>
                      <a:r>
                        <a:rPr kumimoji="1" lang="en-US" altLang="zh-CN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kumimoji="1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宋体" panose="02010600030101010101" pitchFamily="2" charset="-122"/>
                        </a:rPr>
                        <a:t>q</a:t>
                      </a:r>
                      <a:r>
                        <a:rPr kumimoji="1" lang="en-US" altLang="zh-CN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91496" marR="91496" marT="45781" marB="45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4.2</a:t>
                      </a: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%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1.9</a:t>
                      </a: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%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0.5</a:t>
                      </a:r>
                      <a:endParaRPr kumimoji="1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0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sin</a:t>
                      </a:r>
                      <a:r>
                        <a:rPr kumimoji="1" lang="en-US" altLang="zh-CN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宋体" panose="02010600030101010101" pitchFamily="2" charset="-122"/>
                        </a:rPr>
                        <a:t>q</a:t>
                      </a:r>
                      <a:r>
                        <a:rPr kumimoji="1" lang="en-US" altLang="zh-CN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91496" marR="91496" marT="45781" marB="45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3.2%</a:t>
                      </a:r>
                      <a:endParaRPr kumimoji="1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47.9%</a:t>
                      </a:r>
                      <a:endParaRPr kumimoji="1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12.1%</a:t>
                      </a:r>
                      <a:endParaRPr kumimoji="1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" y="3933190"/>
            <a:ext cx="3244215" cy="27838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73990" y="4371975"/>
            <a:ext cx="1513840" cy="168338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pPr marL="144145" indent="-144145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0" dirty="0">
                <a:solidFill>
                  <a:srgbClr val="0000FF"/>
                </a:solidFill>
                <a:latin typeface="+mn-lt"/>
              </a:rPr>
              <a:t>huge stat. if burst SN</a:t>
            </a:r>
            <a:r>
              <a:rPr lang="en-US" altLang="zh-CN" sz="1800" b="0" dirty="0">
                <a:solidFill>
                  <a:srgbClr val="0000FF"/>
                </a:solidFill>
                <a:latin typeface="Symbol" panose="05050102010706020507" pitchFamily="18" charset="2"/>
              </a:rPr>
              <a:t>n </a:t>
            </a:r>
            <a:r>
              <a:rPr lang="en-US" altLang="zh-CN" sz="1800" b="0" dirty="0">
                <a:solidFill>
                  <a:srgbClr val="0000FF"/>
                </a:solidFill>
                <a:latin typeface="+mn-lt"/>
              </a:rPr>
              <a:t>nearby</a:t>
            </a:r>
          </a:p>
          <a:p>
            <a:pPr marL="144145" indent="-144145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0" dirty="0">
                <a:solidFill>
                  <a:srgbClr val="0000FF"/>
                </a:solidFill>
                <a:latin typeface="+mn-lt"/>
              </a:rPr>
              <a:t>high prob. to discover diffused SN</a:t>
            </a:r>
            <a:r>
              <a:rPr lang="en-US" altLang="zh-CN" sz="1800" b="0" dirty="0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标题 1"/>
          <p:cNvSpPr>
            <a:spLocks noGrp="1"/>
          </p:cNvSpPr>
          <p:nvPr>
            <p:ph type="title"/>
          </p:nvPr>
        </p:nvSpPr>
        <p:spPr>
          <a:xfrm>
            <a:off x="628650" y="136525"/>
            <a:ext cx="7831782" cy="576677"/>
          </a:xfrm>
        </p:spPr>
        <p:txBody>
          <a:bodyPr/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+mn-lt"/>
              </a:rPr>
              <a:t>Status of JUNO</a:t>
            </a:r>
            <a:endParaRPr lang="zh-CN" altLang="en-US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9635" name="内容占位符 2"/>
          <p:cNvSpPr>
            <a:spLocks noGrp="1"/>
          </p:cNvSpPr>
          <p:nvPr>
            <p:ph idx="1"/>
          </p:nvPr>
        </p:nvSpPr>
        <p:spPr>
          <a:xfrm>
            <a:off x="323215" y="655320"/>
            <a:ext cx="4686300" cy="299466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Installation in progress: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altLang="zh-CN" sz="1800" dirty="0"/>
              <a:t>SS structure completed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altLang="zh-CN" sz="1800" dirty="0"/>
              <a:t>Acrylic sphere bonding in progress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altLang="zh-CN" sz="1800" dirty="0"/>
              <a:t>PMT </a:t>
            </a:r>
            <a:r>
              <a:rPr lang="en-US" altLang="zh-CN" sz="2000" dirty="0"/>
              <a:t>installation started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LS mixing and purification system mostly ready, will start operation next year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Good energy resolution(3%@1MeV</a:t>
            </a:r>
            <a:r>
              <a:rPr lang="en-US" altLang="zh-CN" sz="2000" dirty="0">
                <a:sym typeface="Symbol" panose="05050102010706020507" pitchFamily="18" charset="2"/>
              </a:rPr>
              <a:t>)</a:t>
            </a:r>
            <a:r>
              <a:rPr lang="en-US" altLang="zh-CN" sz="2000" dirty="0"/>
              <a:t> and low backgrounds(10</a:t>
            </a:r>
            <a:r>
              <a:rPr lang="en-US" altLang="zh-CN" sz="2000" baseline="30000" dirty="0"/>
              <a:t>-17 </a:t>
            </a:r>
            <a:r>
              <a:rPr lang="en-US" altLang="zh-CN" sz="2000" dirty="0"/>
              <a:t>g/g) seems realizable</a:t>
            </a:r>
          </a:p>
          <a:p>
            <a:endParaRPr lang="zh-CN" altLang="en-US" sz="2400" dirty="0"/>
          </a:p>
        </p:txBody>
      </p:sp>
      <p:sp>
        <p:nvSpPr>
          <p:cNvPr id="69636" name="灯片编号占位符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4F5882-9AB2-47C0-8E9E-4CF46C415912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722096"/>
            <a:ext cx="3775931" cy="3027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9071" y="3891669"/>
            <a:ext cx="3775931" cy="28319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rcRect r="-7997"/>
          <a:stretch>
            <a:fillRect/>
          </a:stretch>
        </p:blipFill>
        <p:spPr>
          <a:xfrm>
            <a:off x="5079071" y="741809"/>
            <a:ext cx="4064929" cy="299466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4370" y="44450"/>
            <a:ext cx="8009890" cy="945515"/>
          </a:xfrm>
        </p:spPr>
        <p:txBody>
          <a:bodyPr>
            <a:noAutofit/>
          </a:bodyPr>
          <a:lstStyle/>
          <a:p>
            <a:pPr algn="ctr"/>
            <a:r>
              <a:rPr lang="en-US" altLang="zh-CN" sz="3600" b="1" kern="0" dirty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PMT &amp; Electronics Installation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46" y="1125066"/>
            <a:ext cx="3925076" cy="220785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0"/>
          <a:stretch>
            <a:fillRect/>
          </a:stretch>
        </p:blipFill>
        <p:spPr>
          <a:xfrm>
            <a:off x="327808" y="3750836"/>
            <a:ext cx="3996952" cy="227319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1492" y="1125067"/>
            <a:ext cx="3674051" cy="2207855"/>
          </a:xfrm>
          <a:prstGeom prst="rect">
            <a:avLst/>
          </a:prstGeom>
        </p:spPr>
      </p:pic>
      <p:pic>
        <p:nvPicPr>
          <p:cNvPr id="25" name="图片 24" descr="图片包含 围栏, 室内, 电子, 电脑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/>
          <a:srcRect r="22168"/>
          <a:stretch>
            <a:fillRect/>
          </a:stretch>
        </p:blipFill>
        <p:spPr>
          <a:xfrm>
            <a:off x="4941492" y="3740510"/>
            <a:ext cx="3718490" cy="2293841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862714" y="3250724"/>
            <a:ext cx="32052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PMT installation </a:t>
            </a:r>
            <a:endParaRPr lang="zh-CN" altLang="en-US" dirty="0"/>
          </a:p>
        </p:txBody>
      </p:sp>
      <p:sp>
        <p:nvSpPr>
          <p:cNvPr id="29" name="文本框 28"/>
          <p:cNvSpPr txBox="1"/>
          <p:nvPr/>
        </p:nvSpPr>
        <p:spPr>
          <a:xfrm>
            <a:off x="5565228" y="3262521"/>
            <a:ext cx="3044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Installed 20”&amp;3” PMTs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363878" y="6093629"/>
            <a:ext cx="422463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Installed electronics &amp; cables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5142230" y="6093460"/>
            <a:ext cx="36544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underground electronics room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52CE033-5AF8-42FA-A026-1D73D2DE4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6DEA39-3823-4BEE-9B00-E285295064E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标题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869334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CN" sz="3600" b="1" dirty="0" err="1">
                <a:solidFill>
                  <a:srgbClr val="0000FF"/>
                </a:solidFill>
                <a:latin typeface="+mn-lt"/>
                <a:ea typeface="MS PGothic" panose="020B0600070205080204" pitchFamily="34" charset="-128"/>
              </a:rPr>
              <a:t>AstroPhysics</a:t>
            </a:r>
            <a:r>
              <a:rPr lang="en-US" altLang="zh-CN" sz="3600" b="1" dirty="0">
                <a:solidFill>
                  <a:srgbClr val="0000FF"/>
                </a:solidFill>
                <a:latin typeface="+mn-lt"/>
                <a:ea typeface="MS PGothic" panose="020B0600070205080204" pitchFamily="34" charset="-128"/>
              </a:rPr>
              <a:t>: </a:t>
            </a:r>
            <a:r>
              <a:rPr lang="en-US" altLang="zh-CN" sz="3600" b="1" dirty="0">
                <a:solidFill>
                  <a:srgbClr val="FF0000"/>
                </a:solidFill>
                <a:latin typeface="+mn-lt"/>
                <a:ea typeface="MS PGothic" panose="020B0600070205080204" pitchFamily="34" charset="-128"/>
              </a:rPr>
              <a:t>Cosmic-Rays and </a:t>
            </a:r>
            <a:r>
              <a:rPr lang="en-US" altLang="zh-CN" sz="3600" b="1" dirty="0">
                <a:solidFill>
                  <a:srgbClr val="FF0000"/>
                </a:solidFill>
                <a:latin typeface="Symbol" panose="05050102010706020507" pitchFamily="18" charset="2"/>
                <a:ea typeface="MS PGothic" panose="020B0600070205080204" pitchFamily="34" charset="-128"/>
              </a:rPr>
              <a:t>g</a:t>
            </a:r>
            <a:r>
              <a:rPr lang="en-US" altLang="zh-CN" sz="3600" b="1" dirty="0">
                <a:solidFill>
                  <a:srgbClr val="FF0000"/>
                </a:solidFill>
                <a:latin typeface="+mn-lt"/>
                <a:ea typeface="MS PGothic" panose="020B0600070205080204" pitchFamily="34" charset="-128"/>
              </a:rPr>
              <a:t>-astronomy </a:t>
            </a:r>
            <a:br>
              <a:rPr lang="en-US" altLang="zh-CN" sz="3200" b="1" dirty="0">
                <a:solidFill>
                  <a:srgbClr val="FF0000"/>
                </a:solidFill>
                <a:latin typeface="+mn-lt"/>
                <a:ea typeface="MS PGothic" panose="020B0600070205080204" pitchFamily="34" charset="-128"/>
              </a:rPr>
            </a:b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MS PGothic" panose="020B0600070205080204" pitchFamily="34" charset="-128"/>
                <a:sym typeface="Symbol" panose="05050102010706020507" pitchFamily="18" charset="2"/>
              </a:rPr>
              <a:t> 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MS PGothic" panose="020B0600070205080204" pitchFamily="34" charset="-128"/>
              </a:rPr>
              <a:t>L</a:t>
            </a:r>
            <a:r>
              <a:rPr lang="en-US" altLang="zh-CN" sz="2400" b="1" dirty="0">
                <a:solidFill>
                  <a:srgbClr val="7030A0"/>
                </a:solidFill>
                <a:latin typeface="+mn-lt"/>
                <a:ea typeface="MS PGothic" panose="020B0600070205080204" pitchFamily="34" charset="-128"/>
              </a:rPr>
              <a:t>arge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MS PGothic" panose="020B0600070205080204" pitchFamily="34" charset="-128"/>
              </a:rPr>
              <a:t>H</a:t>
            </a:r>
            <a:r>
              <a:rPr lang="en-US" altLang="zh-CN" sz="2400" b="1" dirty="0">
                <a:solidFill>
                  <a:srgbClr val="7030A0"/>
                </a:solidFill>
                <a:latin typeface="+mn-lt"/>
                <a:ea typeface="MS PGothic" panose="020B0600070205080204" pitchFamily="34" charset="-128"/>
              </a:rPr>
              <a:t>igh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MS PGothic" panose="020B0600070205080204" pitchFamily="34" charset="-128"/>
              </a:rPr>
              <a:t>A</a:t>
            </a:r>
            <a:r>
              <a:rPr lang="en-US" altLang="zh-CN" sz="2400" b="1" dirty="0">
                <a:solidFill>
                  <a:srgbClr val="7030A0"/>
                </a:solidFill>
                <a:latin typeface="+mn-lt"/>
                <a:ea typeface="MS PGothic" panose="020B0600070205080204" pitchFamily="34" charset="-128"/>
              </a:rPr>
              <a:t>ltitude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MS PGothic" panose="020B0600070205080204" pitchFamily="34" charset="-128"/>
              </a:rPr>
              <a:t>A</a:t>
            </a:r>
            <a:r>
              <a:rPr lang="en-US" altLang="zh-CN" sz="2400" b="1" dirty="0">
                <a:solidFill>
                  <a:srgbClr val="7030A0"/>
                </a:solidFill>
                <a:latin typeface="+mn-lt"/>
                <a:ea typeface="MS PGothic" panose="020B0600070205080204" pitchFamily="34" charset="-128"/>
              </a:rPr>
              <a:t>ir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MS PGothic" panose="020B0600070205080204" pitchFamily="34" charset="-128"/>
              </a:rPr>
              <a:t>S</a:t>
            </a:r>
            <a:r>
              <a:rPr lang="en-US" altLang="zh-CN" sz="2400" b="1" dirty="0">
                <a:solidFill>
                  <a:srgbClr val="7030A0"/>
                </a:solidFill>
                <a:latin typeface="+mn-lt"/>
                <a:ea typeface="MS PGothic" panose="020B0600070205080204" pitchFamily="34" charset="-128"/>
              </a:rPr>
              <a:t>hower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MS PGothic" panose="020B0600070205080204" pitchFamily="34" charset="-128"/>
              </a:rPr>
              <a:t>O</a:t>
            </a:r>
            <a:r>
              <a:rPr lang="en-US" altLang="zh-CN" sz="2400" b="1" dirty="0">
                <a:solidFill>
                  <a:srgbClr val="7030A0"/>
                </a:solidFill>
                <a:latin typeface="+mn-lt"/>
                <a:ea typeface="MS PGothic" panose="020B0600070205080204" pitchFamily="34" charset="-128"/>
              </a:rPr>
              <a:t>bservatory(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MS PGothic" panose="020B0600070205080204" pitchFamily="34" charset="-128"/>
              </a:rPr>
              <a:t>LHAASO)</a:t>
            </a:r>
            <a:r>
              <a:rPr lang="en-US" altLang="zh-CN" sz="2400" b="1" dirty="0">
                <a:solidFill>
                  <a:srgbClr val="7030A0"/>
                </a:solidFill>
                <a:latin typeface="+mn-lt"/>
                <a:ea typeface="MS PGothic" panose="020B0600070205080204" pitchFamily="34" charset="-128"/>
              </a:rPr>
              <a:t> </a:t>
            </a:r>
            <a:endParaRPr lang="zh-CN" altLang="zh-CN" sz="3200" b="1" dirty="0">
              <a:solidFill>
                <a:srgbClr val="FF0000"/>
              </a:solidFill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396295" name="矩形 2"/>
          <p:cNvSpPr>
            <a:spLocks noChangeArrowheads="1"/>
          </p:cNvSpPr>
          <p:nvPr/>
        </p:nvSpPr>
        <p:spPr bwMode="auto">
          <a:xfrm>
            <a:off x="272155" y="1061047"/>
            <a:ext cx="5408873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800100" indent="-3429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1" lang="en-US" altLang="zh-CN" sz="2000" b="0" dirty="0">
                <a:solidFill>
                  <a:srgbClr val="00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W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orld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largest air shower array(with e, 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MS PGothic" panose="020B0600070205080204" pitchFamily="34" charset="-128"/>
                <a:cs typeface="Arial" panose="020B0604020202020204" pitchFamily="34" charset="0"/>
              </a:rPr>
              <a:t>m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kumimoji="1" lang="en-US" altLang="zh-CN" sz="2000" b="0" dirty="0">
                <a:solidFill>
                  <a:srgbClr val="00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water Č detectors and Č 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telescope) </a:t>
            </a:r>
            <a:r>
              <a:rPr kumimoji="1" lang="en-US" altLang="zh-CN" sz="2000" b="0" dirty="0">
                <a:ea typeface="MS PGothic" panose="020B0600070205080204" pitchFamily="34" charset="-128"/>
                <a:cs typeface="Arial" panose="020B0604020202020204" pitchFamily="34" charset="0"/>
              </a:rPr>
              <a:t>for the high energy </a:t>
            </a:r>
            <a:r>
              <a:rPr lang="en-US" altLang="zh-CN" sz="2000" b="0" dirty="0">
                <a:latin typeface="Symbol" panose="05050102010706020507" pitchFamily="18" charset="2"/>
                <a:ea typeface="MS PGothic" panose="020B0600070205080204" pitchFamily="34" charset="-128"/>
              </a:rPr>
              <a:t>g</a:t>
            </a:r>
            <a:r>
              <a:rPr lang="en-US" altLang="zh-CN" sz="2000" b="0" dirty="0">
                <a:ea typeface="MS PGothic" panose="020B0600070205080204" pitchFamily="34" charset="-128"/>
              </a:rPr>
              <a:t>-astronomy and </a:t>
            </a:r>
            <a:r>
              <a:rPr kumimoji="1" lang="en-US" altLang="zh-CN" sz="2000" b="0" dirty="0">
                <a:ea typeface="MS PGothic" panose="020B0600070205080204" pitchFamily="34" charset="-128"/>
                <a:cs typeface="Arial" panose="020B0604020202020204" pitchFamily="34" charset="0"/>
              </a:rPr>
              <a:t>cosmic-ray physics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Construction just completed</a:t>
            </a:r>
            <a:r>
              <a:rPr kumimoji="1" lang="en-US" altLang="zh-CN" sz="2000" b="0" dirty="0">
                <a:solidFill>
                  <a:srgbClr val="00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and interesting 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results </a:t>
            </a:r>
            <a:r>
              <a:rPr kumimoji="1" lang="en-US" altLang="zh-CN" sz="2000" b="0" dirty="0">
                <a:solidFill>
                  <a:srgbClr val="00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obtained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:</a:t>
            </a:r>
          </a:p>
          <a:p>
            <a:pPr marL="647700" lvl="2" indent="-288290" eaLnBrk="1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800" b="0" dirty="0">
                <a:solidFill>
                  <a:srgbClr val="3333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Highest </a:t>
            </a:r>
            <a:r>
              <a:rPr lang="en-US" altLang="zh-CN" sz="1800" b="0" dirty="0">
                <a:solidFill>
                  <a:srgbClr val="3333FF"/>
                </a:solidFill>
                <a:latin typeface="Symbol" panose="05050102010706020507" pitchFamily="18" charset="2"/>
                <a:ea typeface="MS PGothic" panose="020B0600070205080204" pitchFamily="34" charset="-128"/>
                <a:cs typeface="Arial" panose="020B0604020202020204" pitchFamily="34" charset="0"/>
              </a:rPr>
              <a:t>g</a:t>
            </a:r>
            <a:r>
              <a:rPr lang="en-US" altLang="zh-CN" sz="1800" b="0" dirty="0">
                <a:solidFill>
                  <a:srgbClr val="3333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-rays from the Milky Way</a:t>
            </a:r>
            <a:r>
              <a:rPr lang="zh-CN" altLang="en-US" sz="1800" b="0" dirty="0">
                <a:solidFill>
                  <a:srgbClr val="3333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： </a:t>
            </a:r>
            <a:r>
              <a:rPr lang="en-US" altLang="zh-CN" sz="1800" b="0" dirty="0">
                <a:solidFill>
                  <a:srgbClr val="3333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1.4 </a:t>
            </a:r>
            <a:r>
              <a:rPr lang="en-US" altLang="zh-CN" sz="1800" b="0" dirty="0" err="1">
                <a:solidFill>
                  <a:srgbClr val="3333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PeV</a:t>
            </a:r>
            <a:endParaRPr lang="en-US" altLang="zh-CN" sz="1800" b="0" dirty="0">
              <a:solidFill>
                <a:srgbClr val="3333FF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647700" lvl="2" indent="-288290" eaLnBrk="1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800" b="0" dirty="0">
                <a:solidFill>
                  <a:srgbClr val="3333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many </a:t>
            </a:r>
            <a:r>
              <a:rPr lang="en-US" altLang="zh-CN" sz="1800" b="0" dirty="0">
                <a:solidFill>
                  <a:srgbClr val="3333FF"/>
                </a:solidFill>
                <a:latin typeface="Symbol" panose="05050102010706020507" pitchFamily="18" charset="2"/>
                <a:ea typeface="MS PGothic" panose="020B0600070205080204" pitchFamily="34" charset="-128"/>
                <a:cs typeface="Arial" panose="020B0604020202020204" pitchFamily="34" charset="0"/>
              </a:rPr>
              <a:t>g</a:t>
            </a:r>
            <a:r>
              <a:rPr lang="en-US" altLang="zh-CN" sz="1800" b="0" dirty="0">
                <a:solidFill>
                  <a:srgbClr val="3333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-ray sources up to ~1 </a:t>
            </a:r>
            <a:r>
              <a:rPr lang="en-US" altLang="zh-CN" sz="1800" b="0" dirty="0" err="1">
                <a:solidFill>
                  <a:srgbClr val="3333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PeV</a:t>
            </a:r>
            <a:r>
              <a:rPr lang="zh-CN" altLang="en-US" sz="1800" b="0" dirty="0">
                <a:solidFill>
                  <a:srgbClr val="3333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zh-CN" sz="1800" b="0" dirty="0">
                <a:solidFill>
                  <a:srgbClr val="3333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identified </a:t>
            </a:r>
            <a:r>
              <a:rPr lang="en-US" altLang="zh-CN" sz="1800" b="0" dirty="0">
                <a:solidFill>
                  <a:srgbClr val="3333FF"/>
                </a:solidFill>
                <a:ea typeface="MS PGothic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zh-CN" sz="1800" b="0" dirty="0" err="1">
                <a:solidFill>
                  <a:srgbClr val="3333FF"/>
                </a:solidFill>
                <a:ea typeface="MS PGothic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PeVatrons</a:t>
            </a:r>
            <a:r>
              <a:rPr lang="en-US" altLang="zh-CN" sz="1800" b="0" dirty="0">
                <a:solidFill>
                  <a:srgbClr val="3333FF"/>
                </a:solidFill>
                <a:ea typeface="MS PGothic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in Milky Way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1" lang="en-US" altLang="zh-CN" sz="2000" b="0" dirty="0">
                <a:solidFill>
                  <a:srgbClr val="00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Future </a:t>
            </a:r>
            <a:endParaRPr lang="en-US" altLang="zh-CN" sz="2000" b="0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647700" lvl="2" indent="-288290" eaLnBrk="1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Large</a:t>
            </a:r>
            <a:r>
              <a:rPr lang="zh-CN" altLang="en-US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Array</a:t>
            </a:r>
            <a:r>
              <a:rPr lang="zh-CN" altLang="en-US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of</a:t>
            </a:r>
            <a:r>
              <a:rPr lang="zh-CN" altLang="en-US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Cherenkov</a:t>
            </a:r>
            <a:r>
              <a:rPr lang="zh-CN" altLang="en-US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Telescopes</a:t>
            </a:r>
            <a:r>
              <a:rPr lang="zh-CN" altLang="en-US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（</a:t>
            </a:r>
            <a:r>
              <a:rPr lang="en-US" altLang="zh-CN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LACT</a:t>
            </a:r>
            <a:r>
              <a:rPr lang="zh-CN" altLang="en-US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）</a:t>
            </a:r>
            <a:endParaRPr lang="en-US" altLang="zh-CN" sz="1800" b="0" dirty="0">
              <a:solidFill>
                <a:srgbClr val="3333FF"/>
              </a:solidFill>
              <a:latin typeface="+mn-lt"/>
              <a:ea typeface="隶书" panose="02010509060101010101" pitchFamily="49" charset="-122"/>
              <a:cs typeface="Calibri" panose="020F0502020204030204" pitchFamily="34" charset="0"/>
            </a:endParaRPr>
          </a:p>
          <a:p>
            <a:pPr marL="647700" lvl="2" indent="-288290" eaLnBrk="1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Under-water neutrino telescope </a:t>
            </a:r>
            <a:endParaRPr lang="zh-CN" altLang="en-US" sz="1800" b="0" dirty="0">
              <a:solidFill>
                <a:srgbClr val="3333FF"/>
              </a:solidFill>
              <a:latin typeface="+mn-lt"/>
              <a:ea typeface="隶书" panose="02010509060101010101" pitchFamily="49" charset="-122"/>
              <a:cs typeface="Calibri" panose="020F0502020204030204" pitchFamily="34" charset="0"/>
            </a:endParaRPr>
          </a:p>
          <a:p>
            <a:pPr marL="647700" lvl="2" indent="-288290" eaLnBrk="1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altLang="zh-CN" sz="1800" b="0" dirty="0">
              <a:solidFill>
                <a:srgbClr val="3333FF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298" y="1205802"/>
            <a:ext cx="3212147" cy="233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06719"/>
            <a:ext cx="6470666" cy="243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776298" y="3540395"/>
            <a:ext cx="2817172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zh-CN" altLang="en-US" b="0" dirty="0">
              <a:solidFill>
                <a:srgbClr val="C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02321" y="3526126"/>
            <a:ext cx="2791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dirty="0">
                <a:solidFill>
                  <a:srgbClr val="0000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Sichuan, 4410m above the sea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169" y="4626309"/>
            <a:ext cx="2410275" cy="1670976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BC9D6E-6533-4E2E-95AA-A6A97D82A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B0DD48-721A-4C2B-8BEA-CC60571695B7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88595"/>
            <a:ext cx="7886700" cy="687611"/>
          </a:xfrm>
        </p:spPr>
        <p:txBody>
          <a:bodyPr/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+mn-lt"/>
              </a:rPr>
              <a:t>CMB: ALICPT</a:t>
            </a:r>
            <a:endParaRPr lang="zh-CN" altLang="en-US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1067049"/>
            <a:ext cx="5040560" cy="4989830"/>
          </a:xfrm>
        </p:spPr>
        <p:txBody>
          <a:bodyPr/>
          <a:lstStyle/>
          <a:p>
            <a:pPr marL="257175" indent="-257175" defTabSz="685800"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SzPct val="90000"/>
              <a:buFont typeface="Wingdings" panose="05000000000000000000" charset="0"/>
              <a:buChar char="Ø"/>
            </a:pPr>
            <a:r>
              <a:rPr lang="en-US" altLang="zh-CN" sz="2400" dirty="0">
                <a:solidFill>
                  <a:prstClr val="black"/>
                </a:solidFill>
              </a:rPr>
              <a:t>located in Ali, Tibet with an altitude of  5250m</a:t>
            </a:r>
          </a:p>
          <a:p>
            <a:pPr marL="539750" lvl="1" indent="-257175" defTabSz="685800"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SzPct val="90000"/>
              <a:buFont typeface="Wingdings" panose="05000000000000000000" charset="0"/>
              <a:buChar char="Ø"/>
            </a:pPr>
            <a:r>
              <a:rPr lang="en-US" altLang="zh-CN" sz="2000" dirty="0">
                <a:solidFill>
                  <a:prstClr val="black"/>
                </a:solidFill>
              </a:rPr>
              <a:t>Best site in the north hemisphere for CMB </a:t>
            </a:r>
          </a:p>
          <a:p>
            <a:pPr marL="539750" lvl="1" indent="-257175" defTabSz="685800"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SzPct val="90000"/>
              <a:buFont typeface="Wingdings" panose="05000000000000000000" charset="0"/>
              <a:buChar char="Ø"/>
            </a:pPr>
            <a:r>
              <a:rPr lang="en-US" altLang="zh-CN" sz="2000" dirty="0">
                <a:solidFill>
                  <a:prstClr val="black"/>
                </a:solidFill>
              </a:rPr>
              <a:t>can be a very important node of an international network</a:t>
            </a:r>
          </a:p>
          <a:p>
            <a:pPr marL="257175" indent="-257175" defTabSz="685800"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SzPct val="90000"/>
              <a:buFont typeface="Wingdings" panose="05000000000000000000" charset="0"/>
              <a:buChar char="Ø"/>
            </a:pPr>
            <a:r>
              <a:rPr lang="en-US" altLang="zh-CN" sz="2400" dirty="0">
                <a:solidFill>
                  <a:prstClr val="black"/>
                </a:solidFill>
              </a:rPr>
              <a:t>a collaboration with the Stanford University and other international partners</a:t>
            </a:r>
          </a:p>
          <a:p>
            <a:pPr marL="257175" indent="-257175" defTabSz="685800"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SzPct val="90000"/>
              <a:buFont typeface="Wingdings" panose="05000000000000000000" charset="0"/>
              <a:buChar char="Ø"/>
            </a:pPr>
            <a:r>
              <a:rPr lang="en-US" altLang="zh-CN" sz="2400" dirty="0">
                <a:solidFill>
                  <a:prstClr val="black"/>
                </a:solidFill>
              </a:rPr>
              <a:t>Hopefully to start the observation soon with 1 module (the telescope can house 19 modules) </a:t>
            </a:r>
            <a:endParaRPr lang="zh-CN" altLang="en-US" sz="2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B0DD48-721A-4C2B-8BEA-CC60571695B7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5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219" y="1053145"/>
            <a:ext cx="3327252" cy="189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5705856" y="2996952"/>
            <a:ext cx="3253368" cy="3467856"/>
            <a:chOff x="11994" y="-111"/>
            <a:chExt cx="4806" cy="6877"/>
          </a:xfrm>
        </p:grpSpPr>
        <p:pic>
          <p:nvPicPr>
            <p:cNvPr id="7" name="Picture 2" descr="E:\阿里文档\X_宣传\照片\观测仓外景1210.jp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994" y="-111"/>
              <a:ext cx="4806" cy="3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994" y="3189"/>
              <a:ext cx="4806" cy="3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9451" y="246547"/>
            <a:ext cx="7886700" cy="615603"/>
          </a:xfrm>
        </p:spPr>
        <p:txBody>
          <a:bodyPr/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+mn-lt"/>
              </a:rPr>
              <a:t>Future </a:t>
            </a:r>
            <a:r>
              <a:rPr lang="en-US" altLang="zh-CN" sz="4000" b="1" dirty="0">
                <a:solidFill>
                  <a:srgbClr val="0000FF"/>
                </a:solidFill>
                <a:latin typeface="+mn-lt"/>
              </a:rPr>
              <a:t>Space</a:t>
            </a:r>
            <a:r>
              <a:rPr lang="en-US" altLang="zh-CN" sz="4000" b="1" dirty="0">
                <a:solidFill>
                  <a:srgbClr val="FF0000"/>
                </a:solidFill>
                <a:latin typeface="+mn-lt"/>
              </a:rPr>
              <a:t> Programs</a:t>
            </a:r>
            <a:endParaRPr lang="zh-CN" altLang="en-US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half" idx="1"/>
          </p:nvPr>
        </p:nvSpPr>
        <p:spPr>
          <a:xfrm>
            <a:off x="346170" y="998765"/>
            <a:ext cx="4149273" cy="553173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/>
              <a:t>A </a:t>
            </a:r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</a:rPr>
              <a:t>3D crystal calorimeter for </a:t>
            </a:r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  <a:sym typeface="Symbol" panose="05050102010706020507" pitchFamily="18" charset="2"/>
              </a:rPr>
              <a:t>10</a:t>
            </a:r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</a:rPr>
              <a:t> acceptance and </a:t>
            </a:r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  <a:sym typeface="Symbol" panose="05050102010706020507" pitchFamily="18" charset="2"/>
              </a:rPr>
              <a:t>10</a:t>
            </a:r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</a:rPr>
              <a:t> higher energy on</a:t>
            </a:r>
            <a:r>
              <a:rPr lang="zh-CN" altLang="en-US" sz="2000" dirty="0">
                <a:solidFill>
                  <a:srgbClr val="000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</a:rPr>
              <a:t>board</a:t>
            </a:r>
            <a:r>
              <a:rPr lang="zh-CN" altLang="en-US" sz="2000" dirty="0">
                <a:solidFill>
                  <a:srgbClr val="000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</a:rPr>
              <a:t>of the</a:t>
            </a:r>
            <a:r>
              <a:rPr lang="zh-CN" altLang="en-US" sz="2000" dirty="0">
                <a:solidFill>
                  <a:srgbClr val="000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</a:rPr>
              <a:t>Chinese Space Station, to be launched in ~2027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/>
              <a:t>dark matter searches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/>
              <a:t>Gamma-ray sky survey 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/>
              <a:t>Precise cosmic ray spectrum and composition to calibrate LHAASO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/>
              <a:t>Large international collaboration</a:t>
            </a:r>
          </a:p>
          <a:p>
            <a:endParaRPr lang="zh-CN" altLang="en-US" sz="1800" dirty="0"/>
          </a:p>
          <a:p>
            <a:endParaRPr lang="zh-CN" altLang="en-US" dirty="0"/>
          </a:p>
        </p:txBody>
      </p:sp>
      <p:sp>
        <p:nvSpPr>
          <p:cNvPr id="10" name="内容占位符 9"/>
          <p:cNvSpPr>
            <a:spLocks noGrp="1"/>
          </p:cNvSpPr>
          <p:nvPr>
            <p:ph sz="half" idx="2"/>
          </p:nvPr>
        </p:nvSpPr>
        <p:spPr>
          <a:xfrm>
            <a:off x="4648559" y="1026926"/>
            <a:ext cx="3866791" cy="5531732"/>
          </a:xfrm>
        </p:spPr>
        <p:txBody>
          <a:bodyPr/>
          <a:lstStyle/>
          <a:p>
            <a:r>
              <a:rPr lang="en-US" altLang="zh-CN" sz="2000" dirty="0">
                <a:solidFill>
                  <a:srgbClr val="FF0000"/>
                </a:solidFill>
              </a:rPr>
              <a:t>E</a:t>
            </a:r>
            <a:r>
              <a:rPr lang="en-US" altLang="zh-CN" sz="2000" dirty="0"/>
              <a:t>nhanced </a:t>
            </a:r>
            <a:r>
              <a:rPr lang="en-US" altLang="zh-CN" sz="2000" dirty="0">
                <a:solidFill>
                  <a:srgbClr val="FF0000"/>
                </a:solidFill>
              </a:rPr>
              <a:t>X</a:t>
            </a:r>
            <a:r>
              <a:rPr lang="en-US" altLang="zh-CN" sz="2000" dirty="0"/>
              <a:t>-ray </a:t>
            </a:r>
            <a:r>
              <a:rPr lang="en-US" altLang="zh-CN" sz="2000" dirty="0">
                <a:solidFill>
                  <a:srgbClr val="FF0000"/>
                </a:solidFill>
              </a:rPr>
              <a:t>T</a:t>
            </a:r>
            <a:r>
              <a:rPr lang="en-US" altLang="zh-CN" sz="2000" dirty="0"/>
              <a:t>iming and </a:t>
            </a:r>
            <a:r>
              <a:rPr lang="en-US" altLang="zh-CN" sz="2000" dirty="0">
                <a:solidFill>
                  <a:srgbClr val="FF0000"/>
                </a:solidFill>
              </a:rPr>
              <a:t>P</a:t>
            </a:r>
            <a:r>
              <a:rPr lang="en-US" altLang="zh-CN" sz="2000" dirty="0"/>
              <a:t>olarimetry </a:t>
            </a:r>
            <a:r>
              <a:rPr lang="en-US" altLang="zh-CN" sz="2000" dirty="0">
                <a:cs typeface="Arial" panose="020B0604020202020204" pitchFamily="34" charset="0"/>
              </a:rPr>
              <a:t>satellite for</a:t>
            </a:r>
          </a:p>
          <a:p>
            <a:pPr lvl="1"/>
            <a:r>
              <a:rPr lang="en-US" altLang="zh-CN" sz="1800" dirty="0">
                <a:cs typeface="Arial" panose="020B0604020202020204" pitchFamily="34" charset="0"/>
              </a:rPr>
              <a:t>Neutron stars, black holes, etc. to study extreme gravity,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magnetism, density, etc.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cs typeface="Arial" panose="020B0604020202020204" pitchFamily="34" charset="0"/>
              </a:rPr>
              <a:t>With cutting-edge technologies: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cs typeface="Arial" panose="020B0604020202020204" pitchFamily="34" charset="0"/>
              </a:rPr>
              <a:t>Large eff. Area (~3.5 m</a:t>
            </a:r>
            <a:r>
              <a:rPr lang="en-US" altLang="zh-CN" sz="1800" baseline="30000" dirty="0">
                <a:cs typeface="Arial" panose="020B0604020202020204" pitchFamily="34" charset="0"/>
              </a:rPr>
              <a:t>2</a:t>
            </a:r>
            <a:r>
              <a:rPr lang="en-US" altLang="zh-CN" sz="1800" dirty="0">
                <a:cs typeface="Arial" panose="020B0604020202020204" pitchFamily="34" charset="0"/>
              </a:rPr>
              <a:t>@6 keV)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cs typeface="Arial" panose="020B0604020202020204" pitchFamily="34" charset="0"/>
              </a:rPr>
              <a:t>High spectral resolution      (&lt;180 eV@6 keV)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cs typeface="Arial" panose="020B0604020202020204" pitchFamily="34" charset="0"/>
              </a:rPr>
              <a:t>Polarimetry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/>
              <a:t>Large international collaboration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800" dirty="0">
              <a:cs typeface="Arial" panose="020B0604020202020204" pitchFamily="34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800" dirty="0">
              <a:cs typeface="Arial" panose="020B0604020202020204" pitchFamily="34" charset="0"/>
            </a:endParaRPr>
          </a:p>
          <a:p>
            <a:pPr lvl="1"/>
            <a:endParaRPr lang="en-US" altLang="zh-CN" sz="1800" dirty="0"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B0DD48-721A-4C2B-8BEA-CC60571695B7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5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996702"/>
            <a:ext cx="3240359" cy="261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53" y="4287952"/>
            <a:ext cx="3753459" cy="239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240562" y="3949398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HERD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76056" y="4509120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 err="1">
                <a:solidFill>
                  <a:srgbClr val="FF0000"/>
                </a:solidFill>
              </a:rPr>
              <a:t>eXTP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pic>
        <p:nvPicPr>
          <p:cNvPr id="12" name="Immagine 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693786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s://timgsa.baidu.com/timg?image&amp;quality=80&amp;size=b9999_10000&amp;sec=1600941862629&amp;di=ed3bd8949d34faf467d963eaa76cac5d&amp;imgtype=0&amp;src=http%3A%2F%2Fa1.att.hudong.com%2F65%2F93%2F01300542679117142906937853608_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002" y="5190673"/>
            <a:ext cx="455612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内容占位符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234" y="5640151"/>
            <a:ext cx="5127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50"/>
            <a:ext cx="9144000" cy="766986"/>
          </a:xfrm>
        </p:spPr>
        <p:txBody>
          <a:bodyPr/>
          <a:lstStyle/>
          <a:p>
            <a:r>
              <a:rPr lang="en-US" altLang="zh-CN" sz="4000" u="none" dirty="0">
                <a:solidFill>
                  <a:srgbClr val="FF0000"/>
                </a:solidFill>
              </a:rPr>
              <a:t>Outline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45285"/>
            <a:ext cx="8229600" cy="4519930"/>
          </a:xfrm>
        </p:spPr>
        <p:txBody>
          <a:bodyPr/>
          <a:lstStyle/>
          <a:p>
            <a:r>
              <a:rPr lang="en-US" altLang="zh-CN" dirty="0"/>
              <a:t>Hadrons</a:t>
            </a:r>
          </a:p>
          <a:p>
            <a:r>
              <a:rPr lang="en-US" altLang="zh-CN" dirty="0"/>
              <a:t>Higgs</a:t>
            </a:r>
          </a:p>
          <a:p>
            <a:r>
              <a:rPr lang="en-US" altLang="zh-CN" dirty="0"/>
              <a:t>Neutrinos</a:t>
            </a:r>
          </a:p>
          <a:p>
            <a:r>
              <a:rPr lang="en-US" altLang="zh-CN" dirty="0"/>
              <a:t>Astro-Physics</a:t>
            </a:r>
          </a:p>
          <a:p>
            <a:r>
              <a:rPr lang="en-US" altLang="zh-CN" dirty="0"/>
              <a:t>Dark matter and other searches</a:t>
            </a:r>
          </a:p>
          <a:p>
            <a:r>
              <a:rPr lang="en-US" altLang="zh-CN" dirty="0"/>
              <a:t>Summary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03E1D4-5D50-476C-BD46-EC6B360721A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标题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1975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0000FF"/>
                </a:solidFill>
                <a:latin typeface="Arial" panose="020B0604020202020204" pitchFamily="34" charset="0"/>
              </a:rPr>
              <a:t>Dark Matter</a:t>
            </a:r>
            <a:r>
              <a:rPr lang="zh-CN" alt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：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JinPin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Underground Lab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93219" name="内容占位符 2"/>
          <p:cNvSpPr>
            <a:spLocks noGrp="1"/>
          </p:cNvSpPr>
          <p:nvPr>
            <p:ph idx="1"/>
          </p:nvPr>
        </p:nvSpPr>
        <p:spPr>
          <a:xfrm>
            <a:off x="250825" y="908050"/>
            <a:ext cx="5134115" cy="269397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000" dirty="0">
                <a:latin typeface="Arial" panose="020B0604020202020204" pitchFamily="34" charset="0"/>
              </a:rPr>
              <a:t>The deepest underground laboratory in the world with an overburden of 2400 m</a:t>
            </a:r>
          </a:p>
          <a:p>
            <a:pPr>
              <a:spcBef>
                <a:spcPct val="0"/>
              </a:spcBef>
            </a:pPr>
            <a:r>
              <a:rPr lang="en-US" altLang="zh-CN" sz="2000" dirty="0">
                <a:latin typeface="Arial" panose="020B0604020202020204" pitchFamily="34" charset="0"/>
              </a:rPr>
              <a:t>Current experiments: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</a:rPr>
              <a:t>dark matter </a:t>
            </a:r>
            <a:r>
              <a:rPr lang="en-US" altLang="zh-CN" sz="2000" dirty="0">
                <a:solidFill>
                  <a:srgbClr val="C00000"/>
                </a:solidFill>
              </a:rPr>
              <a:t>searches and 0</a:t>
            </a:r>
            <a:r>
              <a:rPr lang="en-US" altLang="zh-CN" sz="2000" dirty="0">
                <a:solidFill>
                  <a:srgbClr val="C00000"/>
                </a:solidFill>
                <a:latin typeface="Symbol" panose="05050102010706020507" pitchFamily="18" charset="2"/>
              </a:rPr>
              <a:t>nbb</a:t>
            </a:r>
            <a:r>
              <a:rPr lang="en-US" altLang="zh-CN" sz="2000" dirty="0">
                <a:solidFill>
                  <a:srgbClr val="C00000"/>
                </a:solidFill>
              </a:rPr>
              <a:t> searches</a:t>
            </a:r>
          </a:p>
          <a:p>
            <a:pPr lvl="1">
              <a:spcBef>
                <a:spcPct val="0"/>
              </a:spcBef>
            </a:pPr>
            <a:r>
              <a:rPr lang="en-US" altLang="zh-CN" sz="1800" dirty="0" err="1">
                <a:latin typeface="Arial" panose="020B0604020202020204" pitchFamily="34" charset="0"/>
              </a:rPr>
              <a:t>Xe</a:t>
            </a:r>
            <a:r>
              <a:rPr lang="en-US" altLang="zh-CN" sz="1800" dirty="0">
                <a:latin typeface="Arial" panose="020B0604020202020204" pitchFamily="34" charset="0"/>
              </a:rPr>
              <a:t>-based PandaX-4t (4t </a:t>
            </a:r>
            <a:r>
              <a:rPr lang="en-US" altLang="zh-CN" sz="1800" dirty="0" err="1">
                <a:latin typeface="Arial" panose="020B0604020202020204" pitchFamily="34" charset="0"/>
              </a:rPr>
              <a:t>LXe</a:t>
            </a:r>
            <a:r>
              <a:rPr lang="en-US" altLang="zh-CN" sz="1800" dirty="0">
                <a:latin typeface="Arial" panose="020B0604020202020204" pitchFamily="34" charset="0"/>
              </a:rPr>
              <a:t>)</a:t>
            </a:r>
          </a:p>
          <a:p>
            <a:pPr lvl="1">
              <a:spcBef>
                <a:spcPct val="0"/>
              </a:spcBef>
            </a:pPr>
            <a:r>
              <a:rPr lang="en-US" altLang="zh-CN" sz="1800" dirty="0">
                <a:latin typeface="Arial" panose="020B0604020202020204" pitchFamily="34" charset="0"/>
              </a:rPr>
              <a:t>Ge-based CDEX-300 (300 kg)</a:t>
            </a:r>
          </a:p>
          <a:p>
            <a:pPr>
              <a:spcBef>
                <a:spcPct val="0"/>
              </a:spcBef>
            </a:pPr>
            <a:r>
              <a:rPr lang="en-US" altLang="zh-CN" sz="2000" dirty="0">
                <a:latin typeface="Arial" panose="020B0604020202020204" pitchFamily="34" charset="0"/>
              </a:rPr>
              <a:t>Future</a:t>
            </a:r>
            <a:r>
              <a:rPr lang="zh-CN" altLang="en-US" sz="2000" dirty="0">
                <a:latin typeface="Arial" panose="020B0604020202020204" pitchFamily="34" charset="0"/>
              </a:rPr>
              <a:t>：</a:t>
            </a:r>
            <a:endParaRPr lang="en-US" altLang="zh-CN" sz="2000" dirty="0"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</a:pPr>
            <a:r>
              <a:rPr lang="en-US" altLang="zh-CN" sz="1600" dirty="0" err="1">
                <a:latin typeface="Arial" panose="020B0604020202020204" pitchFamily="34" charset="0"/>
              </a:rPr>
              <a:t>PandaX-xT</a:t>
            </a:r>
            <a:r>
              <a:rPr lang="en-US" altLang="zh-CN" sz="1600" dirty="0">
                <a:latin typeface="Arial" panose="020B0604020202020204" pitchFamily="34" charset="0"/>
              </a:rPr>
              <a:t> (~50t </a:t>
            </a:r>
            <a:r>
              <a:rPr lang="en-US" altLang="zh-CN" sz="1600" dirty="0" err="1">
                <a:latin typeface="Arial" panose="020B0604020202020204" pitchFamily="34" charset="0"/>
              </a:rPr>
              <a:t>LXe</a:t>
            </a:r>
            <a:r>
              <a:rPr lang="en-US" altLang="zh-CN" sz="1600" dirty="0">
                <a:latin typeface="Arial" panose="020B0604020202020204" pitchFamily="34" charset="0"/>
              </a:rPr>
              <a:t>)</a:t>
            </a:r>
          </a:p>
          <a:p>
            <a:pPr lvl="1">
              <a:spcBef>
                <a:spcPct val="0"/>
              </a:spcBef>
            </a:pPr>
            <a:r>
              <a:rPr lang="en-US" altLang="zh-CN" sz="1600" dirty="0">
                <a:latin typeface="Arial" panose="020B0604020202020204" pitchFamily="34" charset="0"/>
              </a:rPr>
              <a:t>CDEX-1T (1t </a:t>
            </a:r>
            <a:r>
              <a:rPr lang="en-US" altLang="zh-CN" sz="1600" baseline="30000" dirty="0">
                <a:latin typeface="Arial" panose="020B0604020202020204" pitchFamily="34" charset="0"/>
              </a:rPr>
              <a:t>76</a:t>
            </a:r>
            <a:r>
              <a:rPr lang="en-US" altLang="zh-CN" sz="1600" dirty="0">
                <a:latin typeface="Arial" panose="020B0604020202020204" pitchFamily="34" charset="0"/>
              </a:rPr>
              <a:t>Ge)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fld id="{8A179E99-BC79-4DB9-BCB2-C4B1A7205571}" type="slidenum">
              <a:rPr kumimoji="1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</a:t>
            </a:fld>
            <a:endParaRPr kumimoji="1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940" y="1023463"/>
            <a:ext cx="3630243" cy="223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4436" y="3552112"/>
            <a:ext cx="4455285" cy="319810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4940" y="3602028"/>
            <a:ext cx="3287879" cy="286469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88913"/>
            <a:ext cx="8820472" cy="796925"/>
          </a:xfrm>
        </p:spPr>
        <p:txBody>
          <a:bodyPr rtlCol="0">
            <a:noAutofit/>
          </a:bodyPr>
          <a:lstStyle/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zh-CN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Summary: Current and Future </a:t>
            </a:r>
            <a:endParaRPr lang="zh-CN" altLang="en-US" sz="32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3175" y="1484312"/>
          <a:ext cx="9037638" cy="446497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512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6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6497">
                <a:tc gridSpan="2"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82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Current</a:t>
                      </a:r>
                      <a:r>
                        <a:rPr lang="en-US" altLang="zh-CN" sz="2000" b="1" baseline="0" dirty="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 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>
                    <a:lnL w="127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Future</a:t>
                      </a:r>
                      <a:r>
                        <a:rPr lang="en-US" altLang="zh-CN" sz="2000" b="1" baseline="0" dirty="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 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>
                    <a:lnL w="127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149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Accelerator-based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68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Precision</a:t>
                      </a:r>
                      <a:r>
                        <a:rPr lang="en-US" altLang="zh-CN" sz="1800" b="1" baseline="0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  frontier</a:t>
                      </a:r>
                      <a:endParaRPr lang="en-US" altLang="zh-CN" sz="1800" b="1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BESIII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ILC, FCC</a:t>
                      </a:r>
                      <a:endParaRPr lang="en-US" altLang="en-US" sz="1800" b="1" dirty="0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CEPC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128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en-US" sz="1800" b="1" dirty="0" err="1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LHCb</a:t>
                      </a:r>
                      <a:r>
                        <a:rPr lang="en-US" altLang="en-US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, Belle II,</a:t>
                      </a: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 </a:t>
                      </a:r>
                      <a:r>
                        <a:rPr lang="en-US" altLang="en-US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PANDA,</a:t>
                      </a: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 </a:t>
                      </a:r>
                      <a:r>
                        <a:rPr lang="en-US" altLang="en-US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COMET,</a:t>
                      </a: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 </a:t>
                      </a:r>
                      <a:r>
                        <a:rPr lang="en-US" altLang="zh-CN" sz="1800" b="1" dirty="0" err="1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GlueX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,…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14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Energy</a:t>
                      </a:r>
                      <a:r>
                        <a:rPr lang="en-US" altLang="zh-CN" sz="1800" b="1" baseline="0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 frontier</a:t>
                      </a:r>
                      <a:endParaRPr lang="en-US" altLang="zh-CN" sz="1800" b="1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CMS</a:t>
                      </a: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、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ATLAS</a:t>
                      </a: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                </a:t>
                      </a:r>
                      <a:endParaRPr lang="en-US" altLang="en-US" sz="1800" b="1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149">
                <a:tc rowSpan="6"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Non-accelerator-based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algn="ctr"/>
                      <a:endParaRPr lang="zh-CN" altLang="en-US" sz="1800" b="1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AC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Underground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CD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 err="1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Daya</a:t>
                      </a:r>
                      <a:r>
                        <a:rPr lang="en-US" altLang="zh-CN" sz="1800" b="1" baseline="0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 Bay, JUNO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CD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JUNO-</a:t>
                      </a:r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latin typeface="Symbol" panose="05050102010706020507" pitchFamily="18" charset="2"/>
                          <a:ea typeface="华文中宋" panose="02010600040101010101" pitchFamily="2" charset="-122"/>
                        </a:rPr>
                        <a:t>bb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Symbol" panose="05050102010706020507" pitchFamily="18" charset="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C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14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EXO, Darkside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CD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 err="1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nEXO</a:t>
                      </a:r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, ARGO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C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14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1452" marR="91452" marT="45727" marB="4572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CD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 err="1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PANDAx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, CDEX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CD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baseline="0" dirty="0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Panda-</a:t>
                      </a:r>
                      <a:r>
                        <a:rPr lang="en-US" altLang="zh-CN" sz="1800" b="1" baseline="0" dirty="0" err="1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xT</a:t>
                      </a:r>
                      <a:r>
                        <a:rPr lang="en-US" altLang="zh-CN" sz="1800" b="1" baseline="0" dirty="0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, CDEX-1T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C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14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Surface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B4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ARGO/</a:t>
                      </a:r>
                      <a:r>
                        <a:rPr lang="en-US" altLang="zh-CN" sz="1800" b="1" dirty="0" err="1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As</a:t>
                      </a:r>
                      <a:r>
                        <a:rPr lang="en-US" altLang="zh-CN" sz="1800" b="1" dirty="0" err="1">
                          <a:solidFill>
                            <a:schemeClr val="bg1"/>
                          </a:solidFill>
                          <a:latin typeface="Symbol" panose="05050102010706020507" pitchFamily="18" charset="2"/>
                          <a:ea typeface="华文中宋" panose="02010600040101010101" pitchFamily="2" charset="-122"/>
                        </a:rPr>
                        <a:t>g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Symbol" panose="05050102010706020507" pitchFamily="18" charset="2"/>
                          <a:ea typeface="华文中宋" panose="02010600040101010101" pitchFamily="2" charset="-122"/>
                        </a:rPr>
                        <a:t>, 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LHASSO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B4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LACT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B4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214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Space</a:t>
                      </a:r>
                      <a:r>
                        <a:rPr lang="en-US" altLang="zh-CN" sz="1800" b="1" baseline="0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 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9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AMS, SVOM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92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kern="1200" dirty="0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+mn-cs"/>
                        </a:rPr>
                        <a:t>HERD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700" b="1" kern="1200" dirty="0" err="1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+mn-cs"/>
                        </a:rPr>
                        <a:t>eXTP</a:t>
                      </a:r>
                      <a:endParaRPr lang="zh-CN" altLang="en-US" sz="1700" b="1" dirty="0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214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 err="1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HXMT,Polar,DAMPE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52" marR="91452" marT="45708" marB="4570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92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fld id="{1235FD62-6751-4FF5-9BAA-66343F64DCBC}" type="slidenum">
              <a:rPr kumimoji="1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21</a:t>
            </a:fld>
            <a:endParaRPr kumimoji="1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en-US" altLang="zh-CN" sz="3600" u="none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Hadrons</a:t>
            </a:r>
            <a:r>
              <a:rPr kumimoji="1" lang="zh-CN" altLang="en-US" sz="3600" u="none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：</a:t>
            </a:r>
            <a:r>
              <a:rPr kumimoji="1" lang="en-US" altLang="zh-CN" sz="3600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BEPCII/BESIII 2009-2030</a:t>
            </a:r>
            <a:endParaRPr lang="zh-CN" altLang="en-US" sz="3600" u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9430" name="Picture 2062" descr="3区磁铁(2)2006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358" y="3793602"/>
            <a:ext cx="2961122" cy="267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2C7340-CD46-441C-84C5-0BB0B3FA60BD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27" name="内容占位符 2"/>
          <p:cNvSpPr>
            <a:spLocks noGrp="1"/>
          </p:cNvSpPr>
          <p:nvPr>
            <p:ph idx="1"/>
          </p:nvPr>
        </p:nvSpPr>
        <p:spPr>
          <a:xfrm>
            <a:off x="251520" y="1085825"/>
            <a:ext cx="4248472" cy="3207271"/>
          </a:xfrm>
        </p:spPr>
        <p:txBody>
          <a:bodyPr/>
          <a:lstStyle/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7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Reach physics at threshold for exotic states, XYZs, EW test, QCD studies,</a:t>
            </a:r>
            <a:r>
              <a:rPr lang="zh-CN" altLang="en-US" sz="17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7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etc. </a:t>
            </a:r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7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More than 500 papers published and 40 fb</a:t>
            </a:r>
            <a:r>
              <a:rPr lang="en-US" altLang="zh-CN" sz="1700" b="0" baseline="30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-1 </a:t>
            </a:r>
            <a:r>
              <a:rPr lang="en-US" altLang="zh-CN" sz="17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more data requested</a:t>
            </a:r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7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Upgrade to be completed in 2024:</a:t>
            </a:r>
          </a:p>
          <a:p>
            <a:pPr lvl="1" eaLnBrk="1" hangingPunct="1"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Luminosity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/>
              </a:rPr>
              <a:t> ~3 </a:t>
            </a:r>
          </a:p>
          <a:p>
            <a:pPr lvl="1" eaLnBrk="1" hangingPunct="1"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/>
              </a:rPr>
              <a:t>Maximum beam energy from 2.45 to 2.8 GeV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 for charmed baryons</a:t>
            </a:r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7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Large international collaboration:</a:t>
            </a:r>
          </a:p>
          <a:p>
            <a:pPr lvl="1" eaLnBrk="1" hangingPunct="1"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4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&gt; 500 members from 74 Institutions in 15 countries</a:t>
            </a:r>
            <a:endParaRPr lang="en-US" altLang="zh-CN" sz="1400" b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Symbol" panose="05050102010706020507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39" y="4534243"/>
            <a:ext cx="1429973" cy="1954479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560059" y="6310640"/>
            <a:ext cx="186343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400" b="0" dirty="0">
                <a:solidFill>
                  <a:srgbClr val="CC0066"/>
                </a:solidFill>
                <a:cs typeface="Arial" panose="020B0604020202020204" pitchFamily="34" charset="0"/>
              </a:rPr>
              <a:t>Future physics program of BESIII</a:t>
            </a:r>
            <a:endParaRPr lang="zh-CN" altLang="en-US" sz="1400" dirty="0">
              <a:solidFill>
                <a:srgbClr val="CC0066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616" y="4489939"/>
            <a:ext cx="3382895" cy="2135117"/>
          </a:xfrm>
          <a:prstGeom prst="rect">
            <a:avLst/>
          </a:prstGeom>
        </p:spPr>
      </p:pic>
      <p:pic>
        <p:nvPicPr>
          <p:cNvPr id="10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5" r="-79" b="36203"/>
          <a:stretch>
            <a:fillRect/>
          </a:stretch>
        </p:blipFill>
        <p:spPr bwMode="auto">
          <a:xfrm>
            <a:off x="4499992" y="1078985"/>
            <a:ext cx="4503822" cy="214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5931358" y="3768006"/>
            <a:ext cx="80502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solidFill>
                  <a:srgbClr val="FF0000"/>
                </a:solidFill>
              </a:rPr>
              <a:t>BEPCII</a:t>
            </a:r>
            <a:endParaRPr lang="zh-CN" altLang="en-US" sz="1400" dirty="0"/>
          </a:p>
        </p:txBody>
      </p:sp>
    </p:spTree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0000FF"/>
                </a:solidFill>
              </a:rPr>
              <a:t>Latest Results from BESIII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473069F2-1BFE-4A2E-B6D1-533E36529D23}" type="slidenum">
              <a:rPr lang="zh-CN" altLang="en-US" b="0">
                <a:solidFill>
                  <a:prstClr val="white"/>
                </a:solidFill>
              </a:rPr>
              <a:t>4</a:t>
            </a:fld>
            <a:endParaRPr lang="zh-CN" altLang="en-US" b="0" dirty="0">
              <a:solidFill>
                <a:prstClr val="white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26" y="1475252"/>
            <a:ext cx="3170202" cy="167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25"/>
          <p:cNvSpPr/>
          <p:nvPr/>
        </p:nvSpPr>
        <p:spPr>
          <a:xfrm>
            <a:off x="6335838" y="1235328"/>
            <a:ext cx="2736647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kumimoji="1" lang="en-US" altLang="zh-CN" sz="1125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Phys. Rev.</a:t>
            </a:r>
            <a:r>
              <a:rPr kumimoji="1" lang="zh-CN" altLang="en-US" sz="1125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125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Lett. </a:t>
            </a:r>
            <a:r>
              <a:rPr lang="en-US" altLang="zh-CN" sz="1125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129,</a:t>
            </a:r>
            <a:r>
              <a:rPr lang="zh-CN" altLang="en-US" sz="1125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25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042001 (2022)</a:t>
            </a:r>
            <a:endParaRPr kumimoji="1" lang="zh-CN" altLang="en-US" sz="1125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Content Placeholder 2"/>
          <p:cNvSpPr txBox="1"/>
          <p:nvPr/>
        </p:nvSpPr>
        <p:spPr>
          <a:xfrm>
            <a:off x="5275820" y="943164"/>
            <a:ext cx="2598375" cy="31897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altLang="zh-CN" sz="15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Observation</a:t>
            </a:r>
            <a:r>
              <a:rPr lang="zh-CN" altLang="en-US" sz="15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5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</a:t>
            </a:r>
            <a:r>
              <a:rPr lang="zh-CN" altLang="en-US" sz="15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5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X(2600)</a:t>
            </a:r>
            <a:endParaRPr lang="zh-CN" altLang="zh-CN" sz="15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36" y="1420850"/>
            <a:ext cx="2914010" cy="147460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16" y="1416714"/>
            <a:ext cx="1530654" cy="1474608"/>
          </a:xfrm>
          <a:prstGeom prst="rect">
            <a:avLst/>
          </a:prstGeom>
        </p:spPr>
      </p:pic>
      <p:sp>
        <p:nvSpPr>
          <p:cNvPr id="32" name="Content Placeholder 2"/>
          <p:cNvSpPr txBox="1"/>
          <p:nvPr/>
        </p:nvSpPr>
        <p:spPr>
          <a:xfrm>
            <a:off x="310048" y="1033680"/>
            <a:ext cx="4027522" cy="31897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Observation</a:t>
            </a: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Z</a:t>
            </a:r>
            <a:r>
              <a:rPr lang="en-US" altLang="zh-CN" sz="1600" baseline="-25000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cs</a:t>
            </a:r>
            <a:r>
              <a: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(3985)</a:t>
            </a:r>
            <a:endParaRPr lang="zh-CN" altLang="zh-CN" sz="1600" b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60" y="1603432"/>
            <a:ext cx="1176647" cy="286013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521600" y="1398050"/>
            <a:ext cx="2736647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kumimoji="1" lang="en-US" altLang="zh-CN" sz="1125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Phys. Rev.</a:t>
            </a:r>
            <a:r>
              <a:rPr kumimoji="1" lang="zh-CN" altLang="en-US" sz="1125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125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Lett. </a:t>
            </a:r>
            <a:r>
              <a:rPr lang="en-US" altLang="zh-CN" sz="1125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129,</a:t>
            </a:r>
            <a:r>
              <a:rPr lang="zh-CN" altLang="en-US" sz="1125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25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112003 (2022)</a:t>
            </a:r>
            <a:endParaRPr kumimoji="1" lang="zh-CN" altLang="en-US" sz="1125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67823" y="3634353"/>
            <a:ext cx="3264035" cy="3163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1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Phys. Rev. Lett.</a:t>
            </a:r>
            <a:r>
              <a:rPr lang="zh-CN" altLang="en-US" sz="1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Accepted,</a:t>
            </a:r>
            <a:r>
              <a:rPr lang="zh-CN" altLang="en-US" sz="1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arXiv:2202.00621</a:t>
            </a:r>
          </a:p>
        </p:txBody>
      </p:sp>
      <p:sp>
        <p:nvSpPr>
          <p:cNvPr id="21" name="矩形 20"/>
          <p:cNvSpPr/>
          <p:nvPr/>
        </p:nvSpPr>
        <p:spPr>
          <a:xfrm>
            <a:off x="5624397" y="3628484"/>
            <a:ext cx="2496619" cy="306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Phys. Rev. Lett.</a:t>
            </a:r>
            <a:r>
              <a:rPr lang="zh-CN" altLang="en-US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x-none" altLang="zh-CN" sz="105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arXiv:2</a:t>
            </a:r>
            <a:r>
              <a:rPr lang="en-US" altLang="zh-CN" sz="105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204.09614</a:t>
            </a:r>
          </a:p>
        </p:txBody>
      </p:sp>
      <p:sp>
        <p:nvSpPr>
          <p:cNvPr id="24" name="Content Placeholder 2"/>
          <p:cNvSpPr txBox="1"/>
          <p:nvPr/>
        </p:nvSpPr>
        <p:spPr>
          <a:xfrm>
            <a:off x="395535" y="3224258"/>
            <a:ext cx="3736323" cy="4198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Observation of 1</a:t>
            </a:r>
            <a:r>
              <a:rPr lang="en-US" altLang="zh-CN" sz="1600" b="1" baseline="30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−+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l-GR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η</a:t>
            </a:r>
            <a:r>
              <a:rPr lang="el-GR" altLang="zh-CN" sz="1600" b="1" baseline="-25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l-GR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(1855)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itle 1"/>
              <p:cNvSpPr txBox="1"/>
              <p:nvPr/>
            </p:nvSpPr>
            <p:spPr>
              <a:xfrm>
                <a:off x="4460455" y="3376504"/>
                <a:ext cx="4683544" cy="458908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zh-CN" sz="160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ambria Math" panose="02040503050406030204" pitchFamily="18" charset="0"/>
                  </a:rPr>
                  <a:t>Observation of Isospin=1 scaler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CN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ar-AE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ar-AE" altLang="zh-CN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ar-AE" altLang="zh-CN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altLang="zh-CN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𝟏𝟖</m:t>
                        </m:r>
                        <m:r>
                          <a:rPr lang="en-US" altLang="zh-CN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𝟏𝟕</m:t>
                        </m:r>
                      </m:e>
                    </m:d>
                    <m:r>
                      <a:rPr lang="en-US" altLang="zh-CN" sz="1600" b="1" i="0" baseline="30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</m:oMath>
                </a14:m>
                <a:endParaRPr lang="en-US" altLang="zh-CN" sz="1600" b="1" baseline="30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5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455" y="3376504"/>
                <a:ext cx="4683544" cy="458908"/>
              </a:xfrm>
              <a:prstGeom prst="rect">
                <a:avLst/>
              </a:prstGeom>
              <a:blipFill rotWithShape="1">
                <a:blip r:embed="rId6"/>
                <a:stretch>
                  <a:fillRect l="-5" t="-9316" r="14" b="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2836" y="3912551"/>
            <a:ext cx="3578981" cy="2677012"/>
          </a:xfrm>
          <a:prstGeom prst="rect">
            <a:avLst/>
          </a:prstGeom>
        </p:spPr>
      </p:pic>
      <p:pic>
        <p:nvPicPr>
          <p:cNvPr id="36" name="内容占位符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926380"/>
            <a:ext cx="3736323" cy="26471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2"/>
              <p:cNvSpPr txBox="1"/>
              <p:nvPr/>
            </p:nvSpPr>
            <p:spPr>
              <a:xfrm>
                <a:off x="7639928" y="3802733"/>
                <a:ext cx="1176476" cy="20652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1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1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11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altLang="zh-CN" sz="11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zh-CN" sz="1100" b="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11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1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11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US" altLang="zh-CN" sz="11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1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1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sz="11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1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1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11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ar-AE" altLang="zh-CN" sz="2000" b="1" i="1" dirty="0">
                  <a:solidFill>
                    <a:srgbClr val="C00000"/>
                  </a:solidFill>
                  <a:latin typeface="Cambria Math" panose="02040503050406030204" pitchFamily="18" charset="0"/>
                  <a:ea typeface="微软雅黑" panose="020B0503020204020204" pitchFamily="34" charset="-122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928" y="3802733"/>
                <a:ext cx="1176476" cy="206528"/>
              </a:xfrm>
              <a:prstGeom prst="rect">
                <a:avLst/>
              </a:prstGeom>
              <a:blipFill rotWithShape="1">
                <a:blip r:embed="rId9"/>
                <a:stretch>
                  <a:fillRect l="-21" t="-171" r="5" b="-1064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Higgs</a:t>
            </a:r>
            <a:r>
              <a:rPr lang="zh-CN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：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CEPC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7619" name="内容占位符 2"/>
          <p:cNvSpPr>
            <a:spLocks noGrp="1"/>
          </p:cNvSpPr>
          <p:nvPr>
            <p:ph idx="1"/>
          </p:nvPr>
        </p:nvSpPr>
        <p:spPr>
          <a:xfrm>
            <a:off x="138430" y="1052830"/>
            <a:ext cx="4793615" cy="204851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chemeClr val="tx1"/>
                </a:solidFill>
              </a:rPr>
              <a:t>The idea of a Circular </a:t>
            </a:r>
            <a:r>
              <a:rPr lang="en-US" altLang="zh-CN" sz="2000" dirty="0" err="1">
                <a:solidFill>
                  <a:schemeClr val="tx1"/>
                </a:solidFill>
              </a:rPr>
              <a:t>e+e</a:t>
            </a:r>
            <a:r>
              <a:rPr lang="en-US" altLang="zh-CN" sz="2000" dirty="0">
                <a:solidFill>
                  <a:schemeClr val="tx1"/>
                </a:solidFill>
              </a:rPr>
              <a:t>- Collider(CEPC) followed by a possible Super proton-proton collider(SPPC) was proposed in Sep. 2012, and quickly gained the momentum in IHEP and in the world</a:t>
            </a:r>
          </a:p>
          <a:p>
            <a:pPr lvl="2">
              <a:spcBef>
                <a:spcPts val="0"/>
              </a:spcBef>
            </a:pPr>
            <a:endParaRPr lang="en-US" altLang="zh-CN" sz="1600" dirty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pic>
        <p:nvPicPr>
          <p:cNvPr id="36762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9" y="3570579"/>
            <a:ext cx="9048751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611560" y="6276945"/>
            <a:ext cx="248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1520" y="6021288"/>
            <a:ext cx="8688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altLang="zh-CN" dirty="0">
                <a:solidFill>
                  <a:schemeClr val="tx1"/>
                </a:solidFill>
              </a:rPr>
              <a:t>The tunnel can be re-used for pp, AA, ep colliders up to ~ 100 </a:t>
            </a:r>
            <a:r>
              <a:rPr lang="en-US" altLang="zh-CN" dirty="0" err="1">
                <a:solidFill>
                  <a:schemeClr val="tx1"/>
                </a:solidFill>
              </a:rPr>
              <a:t>TeV</a:t>
            </a:r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Wingdings" panose="05000000000000000000" pitchFamily="2" charset="2"/>
              </a:rPr>
              <a:t> </a:t>
            </a:r>
            <a:r>
              <a:rPr lang="en-US" altLang="zh-CN" dirty="0">
                <a:solidFill>
                  <a:schemeClr val="tx1"/>
                </a:solidFill>
              </a:rPr>
              <a:t> compatibility study needed now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47676" y="942782"/>
            <a:ext cx="3934583" cy="2563036"/>
          </a:xfrm>
          <a:prstGeom prst="rect">
            <a:avLst/>
          </a:prstGeom>
        </p:spPr>
      </p:pic>
      <p:sp>
        <p:nvSpPr>
          <p:cNvPr id="17" name="Rectangle 16"/>
          <p:cNvSpPr/>
          <p:nvPr>
            <p:custDataLst>
              <p:tags r:id="rId2"/>
            </p:custDataLst>
          </p:nvPr>
        </p:nvSpPr>
        <p:spPr>
          <a:xfrm>
            <a:off x="5755640" y="3500120"/>
            <a:ext cx="353885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</a:rPr>
              <a:t>D. Wang </a:t>
            </a:r>
            <a:r>
              <a:rPr lang="en-US" altLang="zh-CN" sz="1400" i="1" dirty="0">
                <a:solidFill>
                  <a:srgbClr val="C00000"/>
                </a:solidFill>
              </a:rPr>
              <a:t>et al </a:t>
            </a:r>
            <a:r>
              <a:rPr lang="en-US" altLang="zh-CN" sz="1400" dirty="0">
                <a:solidFill>
                  <a:srgbClr val="C00000"/>
                </a:solidFill>
              </a:rPr>
              <a:t>2022 </a:t>
            </a:r>
            <a:r>
              <a:rPr lang="en-US" altLang="zh-CN" sz="1400" i="1" dirty="0">
                <a:solidFill>
                  <a:srgbClr val="C00000"/>
                </a:solidFill>
              </a:rPr>
              <a:t>JINST </a:t>
            </a:r>
            <a:r>
              <a:rPr lang="en-US" altLang="zh-CN" sz="1400" b="1" dirty="0">
                <a:solidFill>
                  <a:srgbClr val="C00000"/>
                </a:solidFill>
              </a:rPr>
              <a:t>17 </a:t>
            </a:r>
            <a:r>
              <a:rPr lang="en-US" altLang="zh-CN" sz="1400" dirty="0">
                <a:solidFill>
                  <a:srgbClr val="C00000"/>
                </a:solidFill>
              </a:rPr>
              <a:t>P10018</a:t>
            </a:r>
            <a:endParaRPr lang="en-US" altLang="zh-CN" sz="1400" i="1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>
            <p:custDataLst>
              <p:tags r:id="rId3"/>
            </p:custDataLst>
          </p:nvPr>
        </p:nvSpPr>
        <p:spPr>
          <a:xfrm>
            <a:off x="5755640" y="908685"/>
            <a:ext cx="1721485" cy="2527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vs.. circumference</a:t>
            </a:r>
            <a:endParaRPr lang="en-US" sz="1050" b="1" dirty="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57FB99-6B6E-4C08-AB0E-7A486F08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12B8AB-A0DB-4251-A298-1AEE8F84AF5C}" type="slidenum">
              <a:rPr lang="en-US" altLang="zh-CN" smtClean="0"/>
              <a:t>5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83568" y="44624"/>
            <a:ext cx="7776864" cy="758300"/>
          </a:xfrm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CEPC </a:t>
            </a:r>
            <a:r>
              <a:rPr lang="en-US" altLang="zh-CN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Accelerator Design &amp; Status</a:t>
            </a:r>
            <a:endParaRPr lang="en-US" altLang="zh-CN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320992" y="1014288"/>
            <a:ext cx="2722936" cy="2728738"/>
            <a:chOff x="435811" y="973743"/>
            <a:chExt cx="2899410" cy="3037206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11" y="973743"/>
              <a:ext cx="2899410" cy="303720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843594" y="993989"/>
              <a:ext cx="313728" cy="307381"/>
            </a:xfrm>
            <a:prstGeom prst="rect">
              <a:avLst/>
            </a:prstGeom>
            <a:noFill/>
          </p:spPr>
          <p:txBody>
            <a:bodyPr wrap="none" lIns="91053" tIns="45524" rIns="91053" bIns="45524" rtlCol="0">
              <a:spAutoFit/>
            </a:bodyPr>
            <a:lstStyle/>
            <a:p>
              <a:pPr marL="0" marR="0" lvl="0" indent="0" algn="l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H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639823" y="1546439"/>
              <a:ext cx="860352" cy="307381"/>
            </a:xfrm>
            <a:prstGeom prst="rect">
              <a:avLst/>
            </a:prstGeom>
            <a:noFill/>
          </p:spPr>
          <p:txBody>
            <a:bodyPr wrap="none" lIns="91053" tIns="45524" rIns="91053" bIns="45524" rtlCol="0">
              <a:spAutoFit/>
            </a:bodyPr>
            <a:lstStyle/>
            <a:p>
              <a:pPr marL="0" marR="0" lvl="0" indent="0" algn="l" defTabSz="9124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W and Z</a:t>
              </a:r>
            </a:p>
          </p:txBody>
        </p:sp>
      </p:grpSp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078715" y="1245664"/>
            <a:ext cx="1749597" cy="2057912"/>
          </a:xfrm>
          <a:prstGeom prst="rect">
            <a:avLst/>
          </a:prstGeom>
        </p:spPr>
      </p:pic>
      <p:sp>
        <p:nvSpPr>
          <p:cNvPr id="14" name="矩形 8"/>
          <p:cNvSpPr>
            <a:spLocks noChangeArrowheads="1"/>
          </p:cNvSpPr>
          <p:nvPr/>
        </p:nvSpPr>
        <p:spPr bwMode="auto">
          <a:xfrm>
            <a:off x="1761810" y="6083156"/>
            <a:ext cx="5039624" cy="64593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</p:spPr>
        <p:txBody>
          <a:bodyPr wrap="square" lIns="91053" tIns="45524" rIns="91053" bIns="45524">
            <a:spAutoFit/>
          </a:bodyPr>
          <a:lstStyle>
            <a:lvl1pPr eaLnBrk="0" hangingPunct="0">
              <a:spcBef>
                <a:spcPts val="75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742950" indent="-285750" eaLnBrk="0" hangingPunct="0">
              <a:spcBef>
                <a:spcPts val="375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1143000" indent="-228600" eaLnBrk="0" hangingPunct="0">
              <a:spcBef>
                <a:spcPts val="375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600200" indent="-228600" eaLnBrk="0" hangingPunct="0">
              <a:spcBef>
                <a:spcPts val="375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2057400" indent="-228600" eaLnBrk="0" hangingPunct="0">
              <a:spcBef>
                <a:spcPts val="375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Upgradable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 to 50 MW, High </a:t>
            </a:r>
            <a:r>
              <a:rPr kumimoji="1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Lumi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 Z, ttbar; </a:t>
            </a:r>
          </a:p>
          <a:p>
            <a:pPr marL="0" marR="0" lvl="0" indent="0" algn="l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Compatible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 to pp collider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324" y="3914212"/>
            <a:ext cx="4468676" cy="1955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3325" y="3925460"/>
            <a:ext cx="31678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solidFill>
                  <a:srgbClr val="0000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Baseline design(100 km, 30 MW)</a:t>
            </a:r>
            <a:r>
              <a:rPr kumimoji="1" lang="zh-CN" altLang="en-US" sz="1400" dirty="0">
                <a:solidFill>
                  <a:srgbClr val="0000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：</a:t>
            </a:r>
            <a:endParaRPr lang="zh-CN" altLang="en-US" sz="1400" dirty="0"/>
          </a:p>
        </p:txBody>
      </p:sp>
      <p:sp>
        <p:nvSpPr>
          <p:cNvPr id="18" name="矩形 17"/>
          <p:cNvSpPr/>
          <p:nvPr/>
        </p:nvSpPr>
        <p:spPr>
          <a:xfrm>
            <a:off x="7367267" y="958175"/>
            <a:ext cx="7564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solidFill>
                  <a:srgbClr val="0000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Tunnel</a:t>
            </a:r>
            <a:endParaRPr lang="zh-CN" altLang="en-US" sz="1400" dirty="0"/>
          </a:p>
        </p:txBody>
      </p:sp>
      <p:sp>
        <p:nvSpPr>
          <p:cNvPr id="19" name="矩形 18"/>
          <p:cNvSpPr/>
          <p:nvPr/>
        </p:nvSpPr>
        <p:spPr>
          <a:xfrm>
            <a:off x="4246422" y="857152"/>
            <a:ext cx="1152253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Storage ring</a:t>
            </a:r>
          </a:p>
          <a:p>
            <a:r>
              <a:rPr lang="en-US" altLang="zh-CN" sz="1400" dirty="0"/>
              <a:t>&amp; RF</a:t>
            </a:r>
          </a:p>
        </p:txBody>
      </p:sp>
      <p:sp>
        <p:nvSpPr>
          <p:cNvPr id="16" name="矩形 15"/>
          <p:cNvSpPr/>
          <p:nvPr/>
        </p:nvSpPr>
        <p:spPr>
          <a:xfrm>
            <a:off x="7404872" y="3830942"/>
            <a:ext cx="1644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LINAC Injector</a:t>
            </a:r>
          </a:p>
        </p:txBody>
      </p:sp>
      <p:sp>
        <p:nvSpPr>
          <p:cNvPr id="21" name="内容占位符 2"/>
          <p:cNvSpPr txBox="1"/>
          <p:nvPr/>
        </p:nvSpPr>
        <p:spPr>
          <a:xfrm>
            <a:off x="268492" y="868998"/>
            <a:ext cx="3729757" cy="285120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/>
          <a:lstStyle>
            <a:lvl1pPr marL="342265" indent="-34226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045" indent="-28511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0460" indent="-22796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596390" indent="-22796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2955" indent="-22796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08885" indent="-22796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64815" indent="-22796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1380" indent="-22796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77310" indent="-22796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buClrTx/>
              <a:buSzTx/>
            </a:pPr>
            <a:r>
              <a:rPr lang="en-US" altLang="zh-CN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Strong support from </a:t>
            </a:r>
            <a:r>
              <a:rPr lang="en-US" altLang="zh-CN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en-US" altLang="zh-CN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, CAS and NSFC, at a total funding level of &gt; 40 M $</a:t>
            </a:r>
          </a:p>
          <a:p>
            <a:pPr>
              <a:spcBef>
                <a:spcPts val="0"/>
              </a:spcBef>
              <a:buClrTx/>
              <a:buSzTx/>
            </a:pPr>
            <a:r>
              <a:rPr lang="en-US" altLang="zh-CN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CDR completed, TDR to be completed soon</a:t>
            </a:r>
          </a:p>
          <a:p>
            <a:pPr>
              <a:spcBef>
                <a:spcPts val="0"/>
              </a:spcBef>
              <a:buClrTx/>
              <a:buSzTx/>
            </a:pPr>
            <a:r>
              <a:rPr lang="en-US" altLang="zh-CN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Internationally competitive performance based on the detailed design &amp; studies, such as DA and beam-beam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20"/>
              <p:cNvGraphicFramePr>
                <a:graphicFrameLocks noGrp="1"/>
              </p:cNvGraphicFramePr>
              <p:nvPr/>
            </p:nvGraphicFramePr>
            <p:xfrm>
              <a:off x="103324" y="4269464"/>
              <a:ext cx="4571999" cy="1545468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58024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6815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6244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7543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67543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61028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16840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Operation mode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ZH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Z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W</a:t>
                          </a:r>
                          <a:r>
                            <a:rPr lang="en-US" altLang="zh-CN" sz="1200" b="1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+</a:t>
                          </a:r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W</a:t>
                          </a:r>
                          <a:r>
                            <a:rPr lang="en-US" altLang="zh-CN" sz="1200" b="1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  <a:endParaRPr lang="zh-CN" altLang="en-US" sz="1200" b="1" baseline="300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rgbClr val="0000FF"/>
                              </a:solidFill>
                              <a:latin typeface="+mn-lt"/>
                            </a:rPr>
                            <a:t>ttbar</a:t>
                          </a: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70632"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zh-CN" altLang="en-US" sz="1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1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</m:rad>
                                <m:r>
                                  <a:rPr lang="en-US" altLang="zh-CN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altLang="zh-CN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altLang="zh-CN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𝐆𝐞𝐕</m:t>
                                </m:r>
                                <m:r>
                                  <a:rPr lang="en-US" altLang="zh-CN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zh-CN" altLang="en-US" sz="1200" b="1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~240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~91.2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~160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rgbClr val="0000FF"/>
                              </a:solidFill>
                              <a:latin typeface="+mn-lt"/>
                            </a:rPr>
                            <a:t>~360</a:t>
                          </a:r>
                          <a:endParaRPr lang="zh-CN" altLang="en-US" sz="1200" b="1" dirty="0">
                            <a:solidFill>
                              <a:srgbClr val="0000FF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68406">
                    <a:tc gridSpan="2">
                      <a:txBody>
                        <a:bodyPr/>
                        <a:lstStyle/>
                        <a:p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Run</a:t>
                          </a:r>
                          <a:r>
                            <a:rPr lang="en-US" altLang="zh-CN" sz="1200" b="1" baseline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time [y</a:t>
                          </a:r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ears]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7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2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1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rgbClr val="0000FF"/>
                              </a:solidFill>
                              <a:latin typeface="+mj-lt"/>
                            </a:rPr>
                            <a:t>7.7</a:t>
                          </a:r>
                          <a:endParaRPr lang="zh-CN" altLang="en-US" sz="1200" b="1" dirty="0">
                            <a:solidFill>
                              <a:srgbClr val="0000FF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68876">
                    <a:tc>
                      <a:txBody>
                        <a:bodyPr/>
                        <a:lstStyle/>
                        <a:p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CDR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="1" i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</a:t>
                          </a:r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/IP[10</a:t>
                          </a:r>
                          <a:r>
                            <a:rPr lang="en-US" altLang="zh-CN" sz="1200" b="1" kern="1200" baseline="30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34</a:t>
                          </a:r>
                          <a:r>
                            <a:rPr lang="en-US" altLang="zh-CN" sz="1200" b="1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cm</a:t>
                          </a:r>
                          <a:r>
                            <a:rPr lang="en-US" altLang="zh-CN" sz="1200" b="1" kern="1200" baseline="30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1200" b="1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</a:t>
                          </a:r>
                          <a:r>
                            <a:rPr lang="en-US" altLang="zh-CN" sz="1200" b="1" kern="1200" baseline="30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-1</a:t>
                          </a:r>
                          <a:r>
                            <a:rPr lang="en-US" altLang="zh-CN" sz="1200" b="1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]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3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32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10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1" dirty="0">
                            <a:solidFill>
                              <a:srgbClr val="0000FF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68876">
                    <a:tc rowSpan="2">
                      <a:txBody>
                        <a:bodyPr/>
                        <a:lstStyle/>
                        <a:p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Now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="1" i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</a:t>
                          </a:r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/IP[10</a:t>
                          </a:r>
                          <a:r>
                            <a:rPr lang="en-US" altLang="zh-CN" sz="1200" b="1" kern="1200" baseline="30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34</a:t>
                          </a:r>
                          <a:r>
                            <a:rPr lang="en-US" altLang="zh-CN" sz="1200" b="1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cm</a:t>
                          </a:r>
                          <a:r>
                            <a:rPr lang="en-US" altLang="zh-CN" sz="1200" b="1" kern="1200" baseline="30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1200" b="1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</a:t>
                          </a:r>
                          <a:r>
                            <a:rPr lang="en-US" altLang="zh-CN" sz="1200" b="1" kern="1200" baseline="30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-1</a:t>
                          </a:r>
                          <a:r>
                            <a:rPr lang="en-US" altLang="zh-CN" sz="1200" b="1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]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b="1" dirty="0">
                              <a:solidFill>
                                <a:srgbClr val="FF0000"/>
                              </a:solidFill>
                              <a:latin typeface="+mj-lt"/>
                            </a:rPr>
                            <a:t>5.0</a:t>
                          </a:r>
                          <a:endParaRPr lang="zh-CN" altLang="en-US" sz="1200" b="1" dirty="0">
                            <a:solidFill>
                              <a:srgbClr val="FF0000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b="1" dirty="0">
                              <a:solidFill>
                                <a:srgbClr val="FF0000"/>
                              </a:solidFill>
                              <a:latin typeface="+mj-lt"/>
                            </a:rPr>
                            <a:t>115</a:t>
                          </a:r>
                          <a:endParaRPr lang="zh-CN" altLang="en-US" sz="1200" b="1" dirty="0">
                            <a:solidFill>
                              <a:srgbClr val="FF0000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rgbClr val="FF0000"/>
                              </a:solidFill>
                              <a:latin typeface="+mj-lt"/>
                            </a:rPr>
                            <a:t>15.4</a:t>
                          </a:r>
                          <a:endParaRPr lang="zh-CN" altLang="en-US" sz="1200" b="1" dirty="0">
                            <a:solidFill>
                              <a:srgbClr val="FF0000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rgbClr val="0000FF"/>
                              </a:solidFill>
                              <a:latin typeface="+mj-lt"/>
                            </a:rPr>
                            <a:t>0.5</a:t>
                          </a:r>
                          <a:endParaRPr lang="zh-CN" altLang="en-US" sz="1200" b="1" dirty="0">
                            <a:solidFill>
                              <a:srgbClr val="0000FF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84548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="1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Events[2 IPs]</a:t>
                          </a:r>
                          <a:endParaRPr lang="zh-CN" altLang="en-US" sz="1200" b="1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1.7</a:t>
                          </a:r>
                          <a:r>
                            <a:rPr lang="en-US" altLang="zh-CN" sz="1200" b="1" dirty="0">
                              <a:solidFill>
                                <a:srgbClr val="FF0000"/>
                              </a:solidFill>
                              <a:latin typeface="+mn-lt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200" b="1" baseline="30000" dirty="0">
                              <a:solidFill>
                                <a:srgbClr val="FF0000"/>
                              </a:solidFill>
                              <a:latin typeface="+mn-lt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200" b="1" baseline="30000" dirty="0">
                            <a:solidFill>
                              <a:srgbClr val="FF0000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="1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2.510</a:t>
                          </a:r>
                          <a:r>
                            <a:rPr lang="en-US" altLang="zh-CN" sz="1200" b="1" kern="1200" baseline="300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12</a:t>
                          </a:r>
                          <a:endParaRPr lang="zh-CN" altLang="en-US" sz="1200" b="1" kern="1200" baseline="300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="1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310</a:t>
                          </a:r>
                          <a:r>
                            <a:rPr lang="en-US" altLang="zh-CN" sz="1200" b="1" kern="1200" baseline="300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200" b="1" kern="1200" baseline="300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="1" kern="1200" dirty="0">
                              <a:solidFill>
                                <a:srgbClr val="0000FF"/>
                              </a:solidFill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310</a:t>
                          </a:r>
                          <a:r>
                            <a:rPr lang="en-US" altLang="zh-CN" sz="1200" b="1" kern="1200" baseline="30000" dirty="0">
                              <a:solidFill>
                                <a:srgbClr val="0000FF"/>
                              </a:solidFill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5</a:t>
                          </a:r>
                          <a:endParaRPr lang="zh-CN" altLang="en-US" sz="1200" b="1" kern="1200" baseline="30000" dirty="0">
                            <a:solidFill>
                              <a:srgbClr val="0000FF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20"/>
              <p:cNvGraphicFramePr>
                <a:graphicFrameLocks noGrp="1"/>
              </p:cNvGraphicFramePr>
              <p:nvPr/>
            </p:nvGraphicFramePr>
            <p:xfrm>
              <a:off x="103324" y="4269464"/>
              <a:ext cx="4571999" cy="1545468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580244"/>
                    <a:gridCol w="1368152"/>
                    <a:gridCol w="662449"/>
                    <a:gridCol w="675434"/>
                    <a:gridCol w="675434"/>
                    <a:gridCol w="610286"/>
                  </a:tblGrid>
                  <a:tr h="16840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Operation mode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ZH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Z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W</a:t>
                          </a:r>
                          <a:r>
                            <a:rPr lang="en-US" altLang="zh-CN" sz="1200" b="1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+</a:t>
                          </a:r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W</a:t>
                          </a:r>
                          <a:r>
                            <a:rPr lang="en-US" altLang="zh-CN" sz="1200" b="1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  <a:endParaRPr lang="zh-CN" altLang="en-US" sz="1200" b="1" baseline="300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rgbClr val="0000FF"/>
                              </a:solidFill>
                              <a:latin typeface="+mn-lt"/>
                            </a:rPr>
                            <a:t>ttbar</a:t>
                          </a:r>
                          <a:endParaRPr lang="en-US" altLang="zh-CN" sz="1200" b="1" dirty="0">
                            <a:solidFill>
                              <a:srgbClr val="0000FF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</a:tr>
                  <a:tr h="257175"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</a:blipFill>
                      </a:tcPr>
                    </a:tc>
                    <a:tc hMerge="1"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~240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~91.2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~160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rgbClr val="0000FF"/>
                              </a:solidFill>
                              <a:latin typeface="+mn-lt"/>
                            </a:rPr>
                            <a:t>~360</a:t>
                          </a:r>
                          <a:endParaRPr lang="zh-CN" altLang="en-US" sz="1200" b="1" dirty="0">
                            <a:solidFill>
                              <a:srgbClr val="0000FF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</a:tr>
                  <a:tr h="168406">
                    <a:tc gridSpan="2">
                      <a:txBody>
                        <a:bodyPr/>
                        <a:lstStyle/>
                        <a:p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Run</a:t>
                          </a:r>
                          <a:r>
                            <a:rPr lang="en-US" altLang="zh-CN" sz="1200" b="1" baseline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time [y</a:t>
                          </a:r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ears]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7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2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1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rgbClr val="0000FF"/>
                              </a:solidFill>
                              <a:latin typeface="+mj-lt"/>
                            </a:rPr>
                            <a:t>7.7</a:t>
                          </a:r>
                          <a:endParaRPr lang="zh-CN" altLang="en-US" sz="1200" b="1" dirty="0">
                            <a:solidFill>
                              <a:srgbClr val="0000FF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</a:tr>
                  <a:tr h="168876">
                    <a:tc>
                      <a:txBody>
                        <a:bodyPr/>
                        <a:lstStyle/>
                        <a:p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CDR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="1" i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</a:t>
                          </a:r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/IP[10</a:t>
                          </a:r>
                          <a:r>
                            <a:rPr lang="en-US" altLang="zh-CN" sz="1200" b="1" kern="1200" baseline="30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34</a:t>
                          </a:r>
                          <a:r>
                            <a:rPr lang="en-US" altLang="zh-CN" sz="1200" b="1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cm</a:t>
                          </a:r>
                          <a:r>
                            <a:rPr lang="en-US" altLang="zh-CN" sz="1200" b="1" kern="1200" baseline="30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1200" b="1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</a:t>
                          </a:r>
                          <a:r>
                            <a:rPr lang="en-US" altLang="zh-CN" sz="1200" b="1" kern="1200" baseline="30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-1</a:t>
                          </a:r>
                          <a:r>
                            <a:rPr lang="en-US" altLang="zh-CN" sz="1200" b="1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]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3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32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10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1" dirty="0">
                            <a:solidFill>
                              <a:srgbClr val="0000FF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</a:tr>
                  <a:tr h="168876">
                    <a:tc rowSpan="2">
                      <a:txBody>
                        <a:bodyPr/>
                        <a:lstStyle/>
                        <a:p>
                          <a:r>
                            <a:rPr lang="en-US" altLang="zh-CN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Now</a:t>
                          </a:r>
                          <a:endParaRPr lang="zh-CN" altLang="en-US" sz="1200" b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="1" i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</a:t>
                          </a:r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/IP[10</a:t>
                          </a:r>
                          <a:r>
                            <a:rPr lang="en-US" altLang="zh-CN" sz="1200" b="1" kern="1200" baseline="30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34</a:t>
                          </a:r>
                          <a:r>
                            <a:rPr lang="en-US" altLang="zh-CN" sz="1200" b="1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cm</a:t>
                          </a:r>
                          <a:r>
                            <a:rPr lang="en-US" altLang="zh-CN" sz="1200" b="1" kern="1200" baseline="30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1200" b="1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</a:t>
                          </a:r>
                          <a:r>
                            <a:rPr lang="en-US" altLang="zh-CN" sz="1200" b="1" kern="1200" baseline="30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-1</a:t>
                          </a:r>
                          <a:r>
                            <a:rPr lang="en-US" altLang="zh-CN" sz="1200" b="1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]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b="1" dirty="0">
                              <a:solidFill>
                                <a:srgbClr val="FF0000"/>
                              </a:solidFill>
                              <a:latin typeface="+mj-lt"/>
                            </a:rPr>
                            <a:t>5.0</a:t>
                          </a:r>
                          <a:endParaRPr lang="zh-CN" altLang="en-US" sz="1200" b="1" dirty="0">
                            <a:solidFill>
                              <a:srgbClr val="FF0000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b="1" dirty="0">
                              <a:solidFill>
                                <a:srgbClr val="FF0000"/>
                              </a:solidFill>
                              <a:latin typeface="+mj-lt"/>
                            </a:rPr>
                            <a:t>115</a:t>
                          </a:r>
                          <a:endParaRPr lang="zh-CN" altLang="en-US" sz="1200" b="1" dirty="0">
                            <a:solidFill>
                              <a:srgbClr val="FF0000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rgbClr val="FF0000"/>
                              </a:solidFill>
                              <a:latin typeface="+mj-lt"/>
                            </a:rPr>
                            <a:t>15.4</a:t>
                          </a:r>
                          <a:endParaRPr lang="zh-CN" altLang="en-US" sz="1200" b="1" dirty="0">
                            <a:solidFill>
                              <a:srgbClr val="FF0000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rgbClr val="0000FF"/>
                              </a:solidFill>
                              <a:latin typeface="+mj-lt"/>
                            </a:rPr>
                            <a:t>0.5</a:t>
                          </a:r>
                          <a:endParaRPr lang="zh-CN" altLang="en-US" sz="1200" b="1" dirty="0">
                            <a:solidFill>
                              <a:srgbClr val="0000FF"/>
                            </a:solidFill>
                            <a:latin typeface="+mj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</a:tr>
                  <a:tr h="284548">
                    <a:tc vMerge="1"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="1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Events[2 IPs]</a:t>
                          </a:r>
                          <a:endParaRPr lang="zh-CN" altLang="en-US" sz="1200" b="1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1.7</a:t>
                          </a:r>
                          <a:r>
                            <a:rPr lang="en-US" altLang="zh-CN" sz="1200" b="1" dirty="0">
                              <a:solidFill>
                                <a:srgbClr val="FF0000"/>
                              </a:solidFill>
                              <a:latin typeface="+mn-lt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200" b="1" baseline="30000" dirty="0">
                              <a:solidFill>
                                <a:srgbClr val="FF0000"/>
                              </a:solidFill>
                              <a:latin typeface="+mn-lt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200" b="1" baseline="30000" dirty="0">
                            <a:solidFill>
                              <a:srgbClr val="FF0000"/>
                            </a:solidFill>
                            <a:latin typeface="+mn-lt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="1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2.510</a:t>
                          </a:r>
                          <a:r>
                            <a:rPr lang="en-US" altLang="zh-CN" sz="1200" b="1" kern="1200" baseline="300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12</a:t>
                          </a:r>
                          <a:endParaRPr lang="zh-CN" altLang="en-US" sz="1200" b="1" kern="1200" baseline="300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="1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310</a:t>
                          </a:r>
                          <a:r>
                            <a:rPr lang="en-US" altLang="zh-CN" sz="1200" b="1" kern="1200" baseline="300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200" b="1" kern="1200" baseline="300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="1" kern="1200" dirty="0">
                              <a:solidFill>
                                <a:srgbClr val="0000FF"/>
                              </a:solidFill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310</a:t>
                          </a:r>
                          <a:r>
                            <a:rPr lang="en-US" altLang="zh-CN" sz="1200" b="1" kern="1200" baseline="30000" dirty="0">
                              <a:solidFill>
                                <a:srgbClr val="0000FF"/>
                              </a:solidFill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5</a:t>
                          </a:r>
                          <a:endParaRPr lang="zh-CN" altLang="en-US" sz="1200" b="1" kern="1200" baseline="30000" dirty="0">
                            <a:solidFill>
                              <a:srgbClr val="0000FF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3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787900" y="1412875"/>
            <a:ext cx="1776095" cy="9404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5450" y="274955"/>
            <a:ext cx="8557895" cy="796925"/>
          </a:xfrm>
        </p:spPr>
        <p:txBody>
          <a:bodyPr/>
          <a:lstStyle/>
          <a:p>
            <a:pPr rtl="0"/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Scientific Objectives: </a:t>
            </a:r>
            <a:r>
              <a:rPr lang="zh-CN" altLang="en-US" sz="2800" kern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2800" kern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Discovery + precision measurement</a:t>
            </a:r>
            <a:r>
              <a:rPr lang="zh-CN" altLang="en-US" sz="2800" kern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</a:p>
        </p:txBody>
      </p:sp>
      <p:sp>
        <p:nvSpPr>
          <p:cNvPr id="5" name="矩形 4"/>
          <p:cNvSpPr/>
          <p:nvPr/>
        </p:nvSpPr>
        <p:spPr>
          <a:xfrm>
            <a:off x="3254870" y="1378711"/>
            <a:ext cx="3084926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rtl="0"/>
            <a:r>
              <a:rPr lang="en-US" altLang="zh-CN" sz="1600" b="1" kern="1200" dirty="0">
                <a:solidFill>
                  <a:srgbClr val="0070C0"/>
                </a:solidFill>
                <a:latin typeface="Calibri" panose="020F0502020204030204"/>
                <a:ea typeface="等线" panose="02010600030101010101" pitchFamily="2" charset="-122"/>
              </a:rPr>
              <a:t>Direct and indirect proble to new physics up to 10 TeV, an order of magntitude higher then HL-LHC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9420" y="1322070"/>
            <a:ext cx="23793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rtl="0"/>
            <a:r>
              <a:rPr lang="en-US" altLang="zh-CN" sz="1600" b="1" kern="1200" dirty="0">
                <a:solidFill>
                  <a:srgbClr val="0070C0"/>
                </a:solidFill>
                <a:latin typeface="Calibri" panose="020F0502020204030204"/>
                <a:ea typeface="等线" panose="02010600030101010101" pitchFamily="2" charset="-122"/>
              </a:rPr>
              <a:t>Higgs coupling measurement can be improved by orders magnititude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0997" y="2455766"/>
            <a:ext cx="2132271" cy="173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1"/>
          <p:cNvSpPr txBox="1"/>
          <p:nvPr/>
        </p:nvSpPr>
        <p:spPr>
          <a:xfrm>
            <a:off x="6776085" y="1286510"/>
            <a:ext cx="212915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rtl="0"/>
            <a:r>
              <a:rPr lang="en-US" altLang="zh-CN" sz="1600" b="1" kern="1200" dirty="0">
                <a:solidFill>
                  <a:srgbClr val="0070C0"/>
                </a:solidFill>
                <a:latin typeface="Calibri" panose="020F0502020204030204"/>
                <a:ea typeface="等线" panose="02010600030101010101" pitchFamily="2" charset="-122"/>
              </a:rPr>
              <a:t>Electroweak measurement can be improved by</a:t>
            </a:r>
          </a:p>
          <a:p>
            <a:pPr defTabSz="457200" rtl="0"/>
            <a:r>
              <a:rPr lang="en-US" altLang="zh-CN" sz="1600" b="1" kern="1200" dirty="0">
                <a:solidFill>
                  <a:srgbClr val="0070C0"/>
                </a:solidFill>
                <a:latin typeface="Calibri" panose="020F0502020204030204"/>
                <a:ea typeface="等线" panose="02010600030101010101" pitchFamily="2" charset="-122"/>
              </a:rPr>
              <a:t>a large factor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45" y="2477337"/>
            <a:ext cx="2793024" cy="16370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777" y="2518072"/>
            <a:ext cx="3431660" cy="17037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9235" y="4474845"/>
            <a:ext cx="5012055" cy="20669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7325" y="6003512"/>
            <a:ext cx="1725008" cy="1108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76951" y="4221863"/>
            <a:ext cx="3888581" cy="172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08999" y="5151061"/>
            <a:ext cx="2819990" cy="85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650875" y="6093460"/>
            <a:ext cx="31991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Physics white papers published and to be published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4620" y="207723"/>
            <a:ext cx="8258175" cy="556981"/>
          </a:xfrm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Accelerator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R&amp;D and Prototypes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2286" y="851080"/>
            <a:ext cx="5444148" cy="3874561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altLang="zh-CN" sz="2000" b="0" dirty="0">
                <a:latin typeface="Calibri" panose="020F0502020204030204" pitchFamily="34" charset="0"/>
                <a:cs typeface="Calibri" panose="020F0502020204030204" pitchFamily="34" charset="0"/>
              </a:rPr>
              <a:t>SRF cavities: 1.3GHz for the booster and 650 MHz for collider rings</a:t>
            </a:r>
          </a:p>
          <a:p>
            <a:pPr lvl="1">
              <a:spcBef>
                <a:spcPts val="300"/>
              </a:spcBef>
            </a:pPr>
            <a:r>
              <a:rPr lang="en-US" altLang="zh-CN" sz="16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prototyes meet requirements</a:t>
            </a:r>
          </a:p>
          <a:p>
            <a:pPr>
              <a:spcBef>
                <a:spcPts val="300"/>
              </a:spcBef>
            </a:pPr>
            <a:r>
              <a:rPr lang="en-US" altLang="zh-CN" sz="2000" b="0" dirty="0">
                <a:latin typeface="Calibri" panose="020F0502020204030204" pitchFamily="34" charset="0"/>
                <a:cs typeface="Calibri" panose="020F0502020204030204" pitchFamily="34" charset="0"/>
              </a:rPr>
              <a:t>High efficiency Klystrons </a:t>
            </a:r>
            <a:r>
              <a:rPr lang="en-US" altLang="zh-CN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save energy</a:t>
            </a:r>
          </a:p>
          <a:p>
            <a:pPr lvl="1">
              <a:spcBef>
                <a:spcPts val="300"/>
              </a:spcBef>
            </a:pPr>
            <a:r>
              <a:rPr lang="en-US" altLang="zh-CN" sz="171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prototypes in progress, Eff. ~ 70%</a:t>
            </a:r>
          </a:p>
          <a:p>
            <a:pPr>
              <a:spcBef>
                <a:spcPts val="300"/>
              </a:spcBef>
            </a:pPr>
            <a:r>
              <a:rPr lang="en-US" altLang="zh-CN" sz="2000" b="0" dirty="0">
                <a:latin typeface="Calibri" panose="020F0502020204030204" pitchFamily="34" charset="0"/>
                <a:cs typeface="Calibri" panose="020F0502020204030204" pitchFamily="34" charset="0"/>
              </a:rPr>
              <a:t>Magnets, vacuum pipes, beam diagnostics, polarized electron gun, positron source, … </a:t>
            </a:r>
            <a:r>
              <a:rPr lang="en-US" altLang="zh-CN" sz="20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good shape</a:t>
            </a:r>
          </a:p>
          <a:p>
            <a:pPr>
              <a:spcBef>
                <a:spcPts val="300"/>
              </a:spcBef>
            </a:pPr>
            <a:r>
              <a:rPr lang="en-US" altLang="zh-CN" sz="2000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lot of synergies with HEPS, a 6 GeV light source under construction </a:t>
            </a:r>
          </a:p>
          <a:p>
            <a:pPr>
              <a:spcBef>
                <a:spcPts val="300"/>
              </a:spcBef>
            </a:pPr>
            <a:r>
              <a:rPr lang="en-US" altLang="zh-CN" sz="2000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experience from BEPCII, CSNS, etc.</a:t>
            </a:r>
          </a:p>
          <a:p>
            <a:endParaRPr lang="zh-CN" alt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内容占位符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99"/>
          <a:stretch>
            <a:fillRect/>
          </a:stretch>
        </p:blipFill>
        <p:spPr>
          <a:xfrm>
            <a:off x="90406" y="4813150"/>
            <a:ext cx="2194288" cy="166997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8105" y="2492895"/>
            <a:ext cx="3335457" cy="20576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311" y="4813149"/>
            <a:ext cx="1860679" cy="16495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8105" y="913270"/>
            <a:ext cx="3266953" cy="15796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916696" y="806228"/>
            <a:ext cx="83548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650MHz 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172400" y="2469479"/>
            <a:ext cx="74892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1.3GHz 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125910" y="6534347"/>
            <a:ext cx="8882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Klystrons 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3142" y="4797274"/>
            <a:ext cx="2510997" cy="164956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846880" y="6483122"/>
            <a:ext cx="9466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magnets 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/>
          <a:srcRect r="27919"/>
          <a:stretch>
            <a:fillRect/>
          </a:stretch>
        </p:blipFill>
        <p:spPr>
          <a:xfrm>
            <a:off x="6769100" y="4813300"/>
            <a:ext cx="1287780" cy="1599565"/>
          </a:xfrm>
          <a:prstGeom prst="rect">
            <a:avLst/>
          </a:prstGeom>
        </p:spPr>
      </p:pic>
      <p:pic>
        <p:nvPicPr>
          <p:cNvPr id="73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100060" y="4794885"/>
            <a:ext cx="1011555" cy="1616075"/>
          </a:xfrm>
          <a:prstGeom prst="rect">
            <a:avLst/>
          </a:prstGeom>
        </p:spPr>
      </p:pic>
      <p:sp>
        <p:nvSpPr>
          <p:cNvPr id="74" name="Rectangle 73"/>
          <p:cNvSpPr/>
          <p:nvPr>
            <p:custDataLst>
              <p:tags r:id="rId3"/>
            </p:custDataLst>
          </p:nvPr>
        </p:nvSpPr>
        <p:spPr>
          <a:xfrm>
            <a:off x="6732270" y="6534785"/>
            <a:ext cx="2373630" cy="228600"/>
          </a:xfrm>
          <a:prstGeom prst="rect">
            <a:avLst/>
          </a:prstGeom>
          <a:solidFill>
            <a:srgbClr val="00B0F0"/>
          </a:solidFill>
        </p:spPr>
        <p:txBody>
          <a:bodyPr wrap="none">
            <a:noAutofit/>
          </a:bodyPr>
          <a:lstStyle/>
          <a:p>
            <a:r>
              <a:rPr lang="en-US" sz="105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 Functional Alignment Instrument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/>
          <p:nvPr/>
        </p:nvSpPr>
        <p:spPr>
          <a:xfrm>
            <a:off x="5080" y="240581"/>
            <a:ext cx="9144000" cy="7264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ea typeface="Times New Roman" panose="02020603050405020304" pitchFamily="18" charset="0"/>
              </a:rPr>
              <a:t>New Technologies for Future</a:t>
            </a:r>
            <a:r>
              <a:rPr lang="en-US" altLang="zh-CN" sz="2400" dirty="0"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290" y="2421255"/>
            <a:ext cx="4223385" cy="2063750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5220335" y="1988820"/>
            <a:ext cx="3512820" cy="3371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development of IBS material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705" y="2967355"/>
            <a:ext cx="4508500" cy="3168650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395605" y="2171700"/>
            <a:ext cx="4179570" cy="3371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PWFA as an alternative Linac injection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23850" y="1196975"/>
            <a:ext cx="8479155" cy="744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300"/>
              </a:spcBef>
              <a:buFont typeface="Wingdings" panose="05000000000000000000" charset="0"/>
              <a:buChar char="Ø"/>
            </a:pPr>
            <a:r>
              <a:rPr lang="en-US" altLang="zh-CN" b="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Plasma wake-field accelerator for the injector </a:t>
            </a:r>
            <a:r>
              <a:rPr lang="en-US" altLang="zh-CN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to save cost</a:t>
            </a:r>
            <a:endParaRPr lang="en-US" altLang="zh-CN" b="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300"/>
              </a:spcBef>
              <a:buFont typeface="Wingdings" panose="05000000000000000000" charset="0"/>
              <a:buChar char="Ø"/>
            </a:pPr>
            <a:r>
              <a:rPr lang="en-US" altLang="zh-CN" b="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Iron-based </a:t>
            </a:r>
            <a:r>
              <a:rPr lang="en-US" altLang="zh-CN" b="0" dirty="0" err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HTc</a:t>
            </a:r>
            <a:r>
              <a:rPr lang="en-US" altLang="zh-CN" b="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superconducting tech. </a:t>
            </a:r>
            <a:r>
              <a:rPr lang="en-US" altLang="zh-CN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for SPPC</a:t>
            </a: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643755" y="4964430"/>
            <a:ext cx="2239010" cy="1619885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6882765" y="4964430"/>
            <a:ext cx="2204085" cy="175133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8f8f9b8-63bd-4497-8304-0858fc312eea"/>
  <p:tag name="COMMONDATA" val="eyJoZGlkIjoiMjMyN2YxMTE5YjY2NjAwNDc1Mzc5YzBiMmYxNTUxMG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570.779527559054,&quot;width&quot;:12404.6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204.6188976377953,&quot;width&quot;:4806.3952755905511}"/>
  <p:tag name="KSO_WM_FULL_TEXT_BEAUTIFY_COPY_ID" val="102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76.8472440944884,&quot;width&quot;:4806.3952755905511}"/>
  <p:tag name="KSO_WM_FULL_TEXT_BEAUTIFY_COPY_ID" val="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260,&quot;width&quot;:2126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803612012"/>
  <p:tag name="KSO_WM_UNIT_PLACING_PICTURE_USER_VIEWPORT" val="{&quot;height&quot;:2890,&quot;width&quot;:327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058,&quot;width&quot;:608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HEP in China - present and Future">
  <a:themeElements>
    <a:clrScheme name="CJ_empt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J_empty">
      <a:majorFont>
        <a:latin typeface="Arial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anose="05000000000000000000" pitchFamily="2" charset="2"/>
          <a:buNone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anose="05000000000000000000" pitchFamily="2" charset="2"/>
          <a:buNone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CJ_empt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0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J_empty">
  <a:themeElements>
    <a:clrScheme name="CJ_empt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J_empty">
      <a:majorFont>
        <a:latin typeface="Arial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anose="05000000000000000000" pitchFamily="2" charset="2"/>
          <a:buNone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anose="05000000000000000000" pitchFamily="2" charset="2"/>
          <a:buNone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CJ_empt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CJ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FF"/>
      </a:accent1>
      <a:accent2>
        <a:srgbClr val="FF0000"/>
      </a:accent2>
      <a:accent3>
        <a:srgbClr val="00FF00"/>
      </a:accent3>
      <a:accent4>
        <a:srgbClr val="FF00FF"/>
      </a:accent4>
      <a:accent5>
        <a:srgbClr val="006600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设计方案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spAutoFit/>
      </a:bodyPr>
      <a:lstStyle>
        <a:defPPr marL="1905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华文中宋" panose="0201060004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spAutoFit/>
      </a:bodyPr>
      <a:lstStyle>
        <a:defPPr marL="1905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华文中宋" panose="02010600040101010101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自定义设计方案">
  <a:themeElements>
    <a:clrScheme name="CJ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FF"/>
      </a:accent1>
      <a:accent2>
        <a:srgbClr val="FF0000"/>
      </a:accent2>
      <a:accent3>
        <a:srgbClr val="00FF00"/>
      </a:accent3>
      <a:accent4>
        <a:srgbClr val="FF00FF"/>
      </a:accent4>
      <a:accent5>
        <a:srgbClr val="006600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设计方案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spAutoFit/>
      </a:bodyPr>
      <a:lstStyle>
        <a:defPPr marL="1905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华文中宋" panose="0201060004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spAutoFit/>
      </a:bodyPr>
      <a:lstStyle>
        <a:defPPr marL="1905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华文中宋" panose="02010600040101010101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主题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Times New Roman"/>
        <a:ea typeface="楷体_GB2312"/>
        <a:cs typeface=""/>
      </a:majorFont>
      <a:minorFont>
        <a:latin typeface="Times New Roman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dirty="0" smtClean="0">
            <a:solidFill>
              <a:srgbClr val="0070C0"/>
            </a:solidFill>
            <a:latin typeface="Calibri" panose="020F0502020204030204" pitchFamily="34" charset="0"/>
            <a:ea typeface="楷体" panose="02010609060101010101" pitchFamily="49" charset="-122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HEP in China - present and Future</Template>
  <TotalTime>71</TotalTime>
  <Words>1608</Words>
  <Application>Microsoft Office PowerPoint</Application>
  <PresentationFormat>全屏显示(4:3)</PresentationFormat>
  <Paragraphs>306</Paragraphs>
  <Slides>21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13</vt:i4>
      </vt:variant>
      <vt:variant>
        <vt:lpstr>幻灯片标题</vt:lpstr>
      </vt:variant>
      <vt:variant>
        <vt:i4>21</vt:i4>
      </vt:variant>
    </vt:vector>
  </HeadingPairs>
  <TitlesOfParts>
    <vt:vector size="57" baseType="lpstr">
      <vt:lpstr>Damascus Bold</vt:lpstr>
      <vt:lpstr>Helvetica Neue</vt:lpstr>
      <vt:lpstr>MS PGothic</vt:lpstr>
      <vt:lpstr>等线</vt:lpstr>
      <vt:lpstr>黑体</vt:lpstr>
      <vt:lpstr>华文中宋</vt:lpstr>
      <vt:lpstr>经典特宋简</vt:lpstr>
      <vt:lpstr>楷体</vt:lpstr>
      <vt:lpstr>楷体_GB2312</vt:lpstr>
      <vt:lpstr>隶书</vt:lpstr>
      <vt:lpstr>思源黑体 CN Medium</vt:lpstr>
      <vt:lpstr>思源黑體 Heavy</vt:lpstr>
      <vt:lpstr>宋体</vt:lpstr>
      <vt:lpstr>微软雅黑</vt:lpstr>
      <vt:lpstr>Arial</vt:lpstr>
      <vt:lpstr>Arial Black</vt:lpstr>
      <vt:lpstr>Bahnschrift Light SemiCondensed</vt:lpstr>
      <vt:lpstr>Calibri</vt:lpstr>
      <vt:lpstr>Calibri Light</vt:lpstr>
      <vt:lpstr>Cambria Math</vt:lpstr>
      <vt:lpstr>Symbol</vt:lpstr>
      <vt:lpstr>Times New Roman</vt:lpstr>
      <vt:lpstr>Wingdings</vt:lpstr>
      <vt:lpstr>HEP in China - present and Future</vt:lpstr>
      <vt:lpstr>2_CJ_empty</vt:lpstr>
      <vt:lpstr>自定义设计方案</vt:lpstr>
      <vt:lpstr>1_自定义设计方案</vt:lpstr>
      <vt:lpstr>8_Office 主题</vt:lpstr>
      <vt:lpstr>Office Theme</vt:lpstr>
      <vt:lpstr>6_Office 主题</vt:lpstr>
      <vt:lpstr>7_Office 主题</vt:lpstr>
      <vt:lpstr>Office 主题</vt:lpstr>
      <vt:lpstr>10_默认设计模板</vt:lpstr>
      <vt:lpstr>22_Office 主题</vt:lpstr>
      <vt:lpstr>20_Office 主题</vt:lpstr>
      <vt:lpstr>1_Office 主题</vt:lpstr>
      <vt:lpstr>Plans of Particle and Astro-Particle Physics in China</vt:lpstr>
      <vt:lpstr>Outline </vt:lpstr>
      <vt:lpstr>Hadrons：BEPCII/BESIII 2009-2030</vt:lpstr>
      <vt:lpstr>PowerPoint 演示文稿</vt:lpstr>
      <vt:lpstr>Higgs：CEPC</vt:lpstr>
      <vt:lpstr>CEPC Accelerator Design &amp; Status</vt:lpstr>
      <vt:lpstr>Scientific Objectives: “Discovery + precision measurement”</vt:lpstr>
      <vt:lpstr>Accelerator R&amp;D and Prototypes</vt:lpstr>
      <vt:lpstr>PowerPoint 演示文稿</vt:lpstr>
      <vt:lpstr>PowerPoint 演示文稿</vt:lpstr>
      <vt:lpstr>Ideal Schedule </vt:lpstr>
      <vt:lpstr>Higgs: International Projects</vt:lpstr>
      <vt:lpstr>Neutrinos: JUNO Experiment</vt:lpstr>
      <vt:lpstr>Physics at JUNO</vt:lpstr>
      <vt:lpstr>Status of JUNO</vt:lpstr>
      <vt:lpstr>PMT &amp; Electronics Installation</vt:lpstr>
      <vt:lpstr>AstroPhysics: Cosmic-Rays and g-astronomy    Large High Altitude Air Shower Observatory(LHAASO) </vt:lpstr>
      <vt:lpstr>CMB: ALICPT</vt:lpstr>
      <vt:lpstr>Future Space Programs</vt:lpstr>
      <vt:lpstr>Dark Matter：JinPin Underground Lab</vt:lpstr>
      <vt:lpstr>Summary: Current and Future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Particle and Astroparticle Physics in China   Present and Future</dc:title>
  <dc:creator>王贻芳</dc:creator>
  <cp:lastModifiedBy>wangyf</cp:lastModifiedBy>
  <cp:revision>146</cp:revision>
  <cp:lastPrinted>2113-01-01T00:00:00Z</cp:lastPrinted>
  <dcterms:created xsi:type="dcterms:W3CDTF">2020-09-10T14:19:00Z</dcterms:created>
  <dcterms:modified xsi:type="dcterms:W3CDTF">2023-04-13T13:09:53Z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9B6FC6388F684EB7A4FFDF225C6C5DFB</vt:lpwstr>
  </property>
  <property fmtid="{D5CDD505-2E9C-101B-9397-08002B2CF9AE}" pid="4" name="KSOProductBuildVer">
    <vt:lpwstr>2052-11.1.0.14036</vt:lpwstr>
  </property>
</Properties>
</file>