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y="5143500" cx="9144000"/>
  <p:notesSz cx="6858000" cy="9144000"/>
  <p:embeddedFontLst>
    <p:embeddedFont>
      <p:font typeface="Roboto"/>
      <p:regular r:id="rId41"/>
      <p:bold r:id="rId42"/>
      <p:italic r:id="rId43"/>
      <p:boldItalic r:id="rId44"/>
    </p:embeddedFont>
    <p:embeddedFont>
      <p:font typeface="Noto Sans Symbols"/>
      <p:regular r:id="rId45"/>
      <p:bold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852">
          <p15:clr>
            <a:srgbClr val="A4A3A4"/>
          </p15:clr>
        </p15:guide>
        <p15:guide id="2" pos="5568">
          <p15:clr>
            <a:srgbClr val="A4A3A4"/>
          </p15:clr>
        </p15:guide>
        <p15:guide id="3" pos="144">
          <p15:clr>
            <a:srgbClr val="A4A3A4"/>
          </p15:clr>
        </p15:guide>
        <p15:guide id="4" orient="horz" pos="468">
          <p15:clr>
            <a:srgbClr val="A4A3A4"/>
          </p15:clr>
        </p15:guide>
        <p15:guide id="5" orient="horz" pos="2916">
          <p15:clr>
            <a:srgbClr val="A4A3A4"/>
          </p15:clr>
        </p15:guide>
        <p15:guide id="6" orient="horz" pos="2628">
          <p15:clr>
            <a:srgbClr val="A4A3A4"/>
          </p15:clr>
        </p15:guide>
        <p15:guide id="7" orient="horz" pos="10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Dmitry Kalinkin"/>
  <p:cmAuthor clrIdx="1" id="1" initials="" lastIdx="1" name="Maria Żurek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50D0D0C-4495-4C14-9513-9078072938B8}">
  <a:tblStyle styleId="{950D0D0C-4495-4C14-9513-9078072938B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CF3E6"/>
          </a:solidFill>
        </a:fill>
      </a:tcStyle>
    </a:wholeTbl>
    <a:band1H>
      <a:tcTxStyle/>
      <a:tcStyle>
        <a:fill>
          <a:solidFill>
            <a:srgbClr val="D6E6CA"/>
          </a:solidFill>
        </a:fill>
      </a:tcStyle>
    </a:band1H>
    <a:band2H>
      <a:tcTxStyle/>
    </a:band2H>
    <a:band1V>
      <a:tcTxStyle/>
      <a:tcStyle>
        <a:fill>
          <a:solidFill>
            <a:srgbClr val="D6E6CA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9CBD34A1-0CC8-433A-BEB7-31F8C782AB46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8C20EC40-74CA-45D9-BA58-D56EA790547D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852" orient="horz"/>
        <p:guide pos="5568"/>
        <p:guide pos="144"/>
        <p:guide pos="468" orient="horz"/>
        <p:guide pos="2916" orient="horz"/>
        <p:guide pos="2628" orient="horz"/>
        <p:guide pos="102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20" Type="http://schemas.openxmlformats.org/officeDocument/2006/relationships/slide" Target="slides/slide13.xml"/><Relationship Id="rId42" Type="http://schemas.openxmlformats.org/officeDocument/2006/relationships/font" Target="fonts/Roboto-bold.fntdata"/><Relationship Id="rId41" Type="http://schemas.openxmlformats.org/officeDocument/2006/relationships/font" Target="fonts/Roboto-regular.fntdata"/><Relationship Id="rId22" Type="http://schemas.openxmlformats.org/officeDocument/2006/relationships/slide" Target="slides/slide15.xml"/><Relationship Id="rId44" Type="http://schemas.openxmlformats.org/officeDocument/2006/relationships/font" Target="fonts/Roboto-boldItalic.fntdata"/><Relationship Id="rId21" Type="http://schemas.openxmlformats.org/officeDocument/2006/relationships/slide" Target="slides/slide14.xml"/><Relationship Id="rId43" Type="http://schemas.openxmlformats.org/officeDocument/2006/relationships/font" Target="fonts/Roboto-italic.fntdata"/><Relationship Id="rId24" Type="http://schemas.openxmlformats.org/officeDocument/2006/relationships/slide" Target="slides/slide17.xml"/><Relationship Id="rId46" Type="http://schemas.openxmlformats.org/officeDocument/2006/relationships/font" Target="fonts/NotoSansSymbols-bold.fntdata"/><Relationship Id="rId23" Type="http://schemas.openxmlformats.org/officeDocument/2006/relationships/slide" Target="slides/slide16.xml"/><Relationship Id="rId45" Type="http://schemas.openxmlformats.org/officeDocument/2006/relationships/font" Target="fonts/NotoSansSymbol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slide" Target="slides/slide32.xml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5-17T18:52:44.629">
    <p:pos x="186" y="2787"/>
    <p:text>Would be nice to put 4 as a subscript in PbWO4. Also, it could be the font, but you might have a 0 (zero) instead of O (letter "o")</p:text>
  </p:cm>
  <p:cm authorId="1" idx="1" dt="2023-05-17T18:52:44.629">
    <p:pos x="186" y="2787"/>
    <p:text>done!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24b5c1efbe_0_5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224b5c1efbe_0_515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24b5c1efbe_0_6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g224b5c1efbe_0_668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45d989327c_1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245d989327c_1_22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45d989327c_1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245d989327c_1_61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45d989327c_1_2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245d989327c_1_273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45d989327c_1_3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g245d989327c_1_315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45d989327c_1_4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g245d989327c_1_446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45d989327c_1_11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g245d989327c_1_1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45d989327c_1_12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g245d989327c_1_12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45d989327c_1_12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245d989327c_1_12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24b5c1efbe_0_4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224b5c1efbe_0_4:notes"/>
          <p:cNvSpPr/>
          <p:nvPr>
            <p:ph idx="2" type="sldImg"/>
          </p:nvPr>
        </p:nvSpPr>
        <p:spPr>
          <a:xfrm>
            <a:off x="114322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45d989327c_1_5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g245d989327c_1_514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245d989327c_1_6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g245d989327c_1_606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45d989327c_1_7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g245d989327c_1_767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31840a361a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g131840a361a_0_6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245d989327c_1_1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g245d989327c_1_184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45d989327c_1_3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g245d989327c_1_348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45d989327c_1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g245d989327c_1_5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245d989327c_1_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g245d989327c_1_7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45d989327c_1_7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45d989327c_1_7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g245d989327c_1_79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131840a361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g131840a361a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24b5c1efbe_0_15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224b5c1efbe_0_15:notes"/>
          <p:cNvSpPr/>
          <p:nvPr>
            <p:ph idx="2" type="sldImg"/>
          </p:nvPr>
        </p:nvSpPr>
        <p:spPr>
          <a:xfrm>
            <a:off x="114322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1840a361a_0_8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g131840a361a_0_8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31e4c7035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g131e4c70358_0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131e4c70358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g131e4c70358_0_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31e4c70358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g131e4c70358_0_1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24b5c1efbe_0_33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224b5c1efbe_0_33:notes"/>
          <p:cNvSpPr/>
          <p:nvPr>
            <p:ph idx="2" type="sldImg"/>
          </p:nvPr>
        </p:nvSpPr>
        <p:spPr>
          <a:xfrm>
            <a:off x="114322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24b5c1efbe_0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224b5c1efbe_0_159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24b5c1efbe_0_255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g224b5c1efbe_0_2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51750" lIns="103525" spcFirstLastPara="1" rIns="103525" wrap="square" tIns="51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Mention DE&amp;I in context of charter – modern collaboration, built in from the start. </a:t>
            </a:r>
            <a:endParaRPr/>
          </a:p>
        </p:txBody>
      </p:sp>
      <p:sp>
        <p:nvSpPr>
          <p:cNvPr id="390" name="Google Shape;390;g224b5c1efbe_0_255:notes"/>
          <p:cNvSpPr txBox="1"/>
          <p:nvPr>
            <p:ph idx="12" type="sldNum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51750" lIns="103525" spcFirstLastPara="1" rIns="103525" wrap="square" tIns="51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24b5c1efbe_0_3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224b5c1efbe_0_350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24b5c1efbe_0_4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224b5c1efbe_0_465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24b5c1efbe_0_4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224b5c1efbe_0_492:notes"/>
          <p:cNvSpPr/>
          <p:nvPr>
            <p:ph idx="2" type="sldImg"/>
          </p:nvPr>
        </p:nvSpPr>
        <p:spPr>
          <a:xfrm>
            <a:off x="-340179" y="1143619"/>
            <a:ext cx="75384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jpg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ver Option B" showMasterSp="0">
  <p:cSld name="*Cover Option B">
    <p:bg>
      <p:bgPr>
        <a:solidFill>
          <a:schemeClr val="l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448868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>
            <p:ph idx="2" type="pic"/>
          </p:nvPr>
        </p:nvSpPr>
        <p:spPr>
          <a:xfrm>
            <a:off x="4863726" y="1266825"/>
            <a:ext cx="4280400" cy="20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9" name="Google Shape;19;p2"/>
          <p:cNvSpPr txBox="1"/>
          <p:nvPr>
            <p:ph type="title"/>
          </p:nvPr>
        </p:nvSpPr>
        <p:spPr>
          <a:xfrm>
            <a:off x="1" y="1266825"/>
            <a:ext cx="4863600" cy="203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457200" spcFirstLastPara="1" rIns="91425" wrap="square" tIns="0">
            <a:norm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" type="body"/>
          </p:nvPr>
        </p:nvSpPr>
        <p:spPr>
          <a:xfrm>
            <a:off x="1" y="153714"/>
            <a:ext cx="58515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27430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cap="none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3" type="body"/>
          </p:nvPr>
        </p:nvSpPr>
        <p:spPr>
          <a:xfrm>
            <a:off x="469901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 cap="none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4" type="body"/>
          </p:nvPr>
        </p:nvSpPr>
        <p:spPr>
          <a:xfrm>
            <a:off x="469901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idx="5" type="body"/>
          </p:nvPr>
        </p:nvSpPr>
        <p:spPr>
          <a:xfrm>
            <a:off x="3417372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sz="1400" cap="none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6" type="body"/>
          </p:nvPr>
        </p:nvSpPr>
        <p:spPr>
          <a:xfrm>
            <a:off x="3417372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"/>
          <p:cNvSpPr txBox="1"/>
          <p:nvPr>
            <p:ph idx="7" type="body"/>
          </p:nvPr>
        </p:nvSpPr>
        <p:spPr>
          <a:xfrm>
            <a:off x="6360197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sz="1400" cap="none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"/>
          <p:cNvSpPr txBox="1"/>
          <p:nvPr>
            <p:ph idx="8" type="body"/>
          </p:nvPr>
        </p:nvSpPr>
        <p:spPr>
          <a:xfrm>
            <a:off x="6360197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"/>
          <p:cNvSpPr txBox="1"/>
          <p:nvPr>
            <p:ph idx="9" type="body"/>
          </p:nvPr>
        </p:nvSpPr>
        <p:spPr>
          <a:xfrm>
            <a:off x="-1" y="1266825"/>
            <a:ext cx="239700" cy="203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28" name="Google Shape;28;p2"/>
          <p:cNvPicPr preferRelativeResize="0"/>
          <p:nvPr/>
        </p:nvPicPr>
        <p:blipFill rotWithShape="1">
          <a:blip r:embed="rId3">
            <a:alphaModFix/>
          </a:blip>
          <a:srcRect b="0" l="0" r="30123" t="0"/>
          <a:stretch/>
        </p:blipFill>
        <p:spPr>
          <a:xfrm>
            <a:off x="7524123" y="4535375"/>
            <a:ext cx="1566651" cy="5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lumns-TWO w/boxed heads">
  <p:cSld name="*Columns-TWO w/boxed head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460895" y="1840702"/>
            <a:ext cx="4114800" cy="2877000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2" type="body"/>
          </p:nvPr>
        </p:nvSpPr>
        <p:spPr>
          <a:xfrm>
            <a:off x="4714875" y="1840702"/>
            <a:ext cx="4114800" cy="2877000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3" type="body"/>
          </p:nvPr>
        </p:nvSpPr>
        <p:spPr>
          <a:xfrm>
            <a:off x="4714875" y="1406047"/>
            <a:ext cx="4114800" cy="465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182875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</a:defRPr>
            </a:lvl1pPr>
            <a:lvl2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11"/>
          <p:cNvSpPr txBox="1"/>
          <p:nvPr>
            <p:ph idx="4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5" type="body"/>
          </p:nvPr>
        </p:nvSpPr>
        <p:spPr>
          <a:xfrm>
            <a:off x="460895" y="1406047"/>
            <a:ext cx="4114800" cy="465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182875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</a:defRPr>
            </a:lvl1pPr>
            <a:lvl2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WO IMAGES - Vertical">
  <p:cSld name="*TWO IMAGES - Vertical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2"/>
          <p:cNvSpPr txBox="1"/>
          <p:nvPr>
            <p:ph idx="1" type="body"/>
          </p:nvPr>
        </p:nvSpPr>
        <p:spPr>
          <a:xfrm>
            <a:off x="4503575" y="1417872"/>
            <a:ext cx="4319700" cy="1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2"/>
          <p:cNvSpPr/>
          <p:nvPr>
            <p:ph idx="2" type="pic"/>
          </p:nvPr>
        </p:nvSpPr>
        <p:spPr>
          <a:xfrm>
            <a:off x="495680" y="1417871"/>
            <a:ext cx="3729600" cy="156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4" name="Google Shape;84;p12"/>
          <p:cNvSpPr/>
          <p:nvPr>
            <p:ph idx="3" type="pic"/>
          </p:nvPr>
        </p:nvSpPr>
        <p:spPr>
          <a:xfrm>
            <a:off x="495680" y="3203316"/>
            <a:ext cx="3729600" cy="156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5" name="Google Shape;85;p12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4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5" type="body"/>
          </p:nvPr>
        </p:nvSpPr>
        <p:spPr>
          <a:xfrm>
            <a:off x="4503575" y="3193094"/>
            <a:ext cx="4319700" cy="1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2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2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HREE IMAGES - vertical">
  <p:cSld name="*THREE IMAGES - vertical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13"/>
          <p:cNvSpPr txBox="1"/>
          <p:nvPr>
            <p:ph idx="1" type="body"/>
          </p:nvPr>
        </p:nvSpPr>
        <p:spPr>
          <a:xfrm>
            <a:off x="3045309" y="1451045"/>
            <a:ext cx="5814900" cy="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3"/>
          <p:cNvSpPr/>
          <p:nvPr>
            <p:ph idx="2" type="pic"/>
          </p:nvPr>
        </p:nvSpPr>
        <p:spPr>
          <a:xfrm>
            <a:off x="489394" y="1442711"/>
            <a:ext cx="2023800" cy="89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4" name="Google Shape;94;p13"/>
          <p:cNvSpPr/>
          <p:nvPr>
            <p:ph idx="3" type="pic"/>
          </p:nvPr>
        </p:nvSpPr>
        <p:spPr>
          <a:xfrm>
            <a:off x="487015" y="2620206"/>
            <a:ext cx="2028600" cy="89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5" name="Google Shape;95;p13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3"/>
          <p:cNvSpPr txBox="1"/>
          <p:nvPr>
            <p:ph idx="4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3"/>
          <p:cNvSpPr txBox="1"/>
          <p:nvPr>
            <p:ph idx="5" type="body"/>
          </p:nvPr>
        </p:nvSpPr>
        <p:spPr>
          <a:xfrm>
            <a:off x="3045309" y="2630976"/>
            <a:ext cx="5814900" cy="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3"/>
          <p:cNvSpPr/>
          <p:nvPr>
            <p:ph idx="6" type="pic"/>
          </p:nvPr>
        </p:nvSpPr>
        <p:spPr>
          <a:xfrm>
            <a:off x="487014" y="3807136"/>
            <a:ext cx="2028600" cy="89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9" name="Google Shape;99;p13"/>
          <p:cNvSpPr txBox="1"/>
          <p:nvPr>
            <p:ph idx="7" type="body"/>
          </p:nvPr>
        </p:nvSpPr>
        <p:spPr>
          <a:xfrm>
            <a:off x="3045309" y="3794491"/>
            <a:ext cx="5814900" cy="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13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3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WO IMAGES - top horizontal">
  <p:cSld name="*TWO IMAGES - top horizontal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14"/>
          <p:cNvSpPr txBox="1"/>
          <p:nvPr>
            <p:ph idx="1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2" type="body"/>
          </p:nvPr>
        </p:nvSpPr>
        <p:spPr>
          <a:xfrm>
            <a:off x="488732" y="3141637"/>
            <a:ext cx="4114800" cy="1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3" type="body"/>
          </p:nvPr>
        </p:nvSpPr>
        <p:spPr>
          <a:xfrm>
            <a:off x="4716216" y="3141637"/>
            <a:ext cx="4097700" cy="1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14"/>
          <p:cNvSpPr/>
          <p:nvPr>
            <p:ph idx="4" type="pic"/>
          </p:nvPr>
        </p:nvSpPr>
        <p:spPr>
          <a:xfrm>
            <a:off x="495679" y="1417871"/>
            <a:ext cx="402330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8" name="Google Shape;108;p14"/>
          <p:cNvSpPr/>
          <p:nvPr>
            <p:ph idx="5" type="pic"/>
          </p:nvPr>
        </p:nvSpPr>
        <p:spPr>
          <a:xfrm>
            <a:off x="4709050" y="1417871"/>
            <a:ext cx="402330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9" name="Google Shape;109;p14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4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WO IMAGES - Bottom horizontal">
  <p:cSld name="*TWO IMAGES - Bottom horizontal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5"/>
          <p:cNvSpPr txBox="1"/>
          <p:nvPr>
            <p:ph idx="1" type="body"/>
          </p:nvPr>
        </p:nvSpPr>
        <p:spPr>
          <a:xfrm>
            <a:off x="457201" y="1016890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15"/>
          <p:cNvSpPr txBox="1"/>
          <p:nvPr>
            <p:ph idx="2" type="body"/>
          </p:nvPr>
        </p:nvSpPr>
        <p:spPr>
          <a:xfrm>
            <a:off x="457200" y="1408347"/>
            <a:ext cx="41148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15"/>
          <p:cNvSpPr txBox="1"/>
          <p:nvPr>
            <p:ph idx="3" type="body"/>
          </p:nvPr>
        </p:nvSpPr>
        <p:spPr>
          <a:xfrm>
            <a:off x="4716215" y="1408347"/>
            <a:ext cx="41148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15"/>
          <p:cNvSpPr/>
          <p:nvPr>
            <p:ph idx="4" type="pic"/>
          </p:nvPr>
        </p:nvSpPr>
        <p:spPr>
          <a:xfrm>
            <a:off x="464146" y="2711336"/>
            <a:ext cx="402330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8" name="Google Shape;118;p15"/>
          <p:cNvSpPr/>
          <p:nvPr>
            <p:ph idx="5" type="pic"/>
          </p:nvPr>
        </p:nvSpPr>
        <p:spPr>
          <a:xfrm>
            <a:off x="4730864" y="2711336"/>
            <a:ext cx="402330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9" name="Google Shape;119;p15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5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5"/>
          <p:cNvSpPr txBox="1"/>
          <p:nvPr>
            <p:ph idx="6" type="body"/>
          </p:nvPr>
        </p:nvSpPr>
        <p:spPr>
          <a:xfrm>
            <a:off x="476266" y="4434669"/>
            <a:ext cx="39957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15"/>
          <p:cNvSpPr txBox="1"/>
          <p:nvPr>
            <p:ph idx="7" type="body"/>
          </p:nvPr>
        </p:nvSpPr>
        <p:spPr>
          <a:xfrm>
            <a:off x="4750290" y="4444194"/>
            <a:ext cx="39957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5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WO LRG IMAGES - top horizontal">
  <p:cSld name="*TWO LRG IMAGES - top horizontal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6"/>
          <p:cNvSpPr txBox="1"/>
          <p:nvPr>
            <p:ph idx="1" type="body"/>
          </p:nvPr>
        </p:nvSpPr>
        <p:spPr>
          <a:xfrm>
            <a:off x="488732" y="4106864"/>
            <a:ext cx="41148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16"/>
          <p:cNvSpPr txBox="1"/>
          <p:nvPr>
            <p:ph idx="2" type="body"/>
          </p:nvPr>
        </p:nvSpPr>
        <p:spPr>
          <a:xfrm>
            <a:off x="4716216" y="4106864"/>
            <a:ext cx="40977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16"/>
          <p:cNvSpPr/>
          <p:nvPr>
            <p:ph idx="3" type="pic"/>
          </p:nvPr>
        </p:nvSpPr>
        <p:spPr>
          <a:xfrm>
            <a:off x="495679" y="1420813"/>
            <a:ext cx="4023300" cy="2686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9" name="Google Shape;129;p16"/>
          <p:cNvSpPr/>
          <p:nvPr>
            <p:ph idx="4" type="pic"/>
          </p:nvPr>
        </p:nvSpPr>
        <p:spPr>
          <a:xfrm>
            <a:off x="4709050" y="1420813"/>
            <a:ext cx="4023300" cy="2686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0" name="Google Shape;130;p16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6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 txBox="1"/>
          <p:nvPr>
            <p:ph idx="5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16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S/caption - TWO images">
  <p:cSld name="*PICS/caption - TWO image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/>
          <p:nvPr>
            <p:ph idx="2" type="pic"/>
          </p:nvPr>
        </p:nvSpPr>
        <p:spPr>
          <a:xfrm>
            <a:off x="676630" y="1417046"/>
            <a:ext cx="3790500" cy="280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6" name="Google Shape;136;p17"/>
          <p:cNvSpPr txBox="1"/>
          <p:nvPr>
            <p:ph idx="1" type="body"/>
          </p:nvPr>
        </p:nvSpPr>
        <p:spPr>
          <a:xfrm>
            <a:off x="676630" y="4256434"/>
            <a:ext cx="3840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17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7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17"/>
          <p:cNvSpPr txBox="1"/>
          <p:nvPr>
            <p:ph idx="3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17"/>
          <p:cNvSpPr/>
          <p:nvPr>
            <p:ph idx="4" type="pic"/>
          </p:nvPr>
        </p:nvSpPr>
        <p:spPr>
          <a:xfrm>
            <a:off x="4765130" y="1416462"/>
            <a:ext cx="3790500" cy="280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1" name="Google Shape;141;p17"/>
          <p:cNvSpPr txBox="1"/>
          <p:nvPr>
            <p:ph idx="5" type="body"/>
          </p:nvPr>
        </p:nvSpPr>
        <p:spPr>
          <a:xfrm>
            <a:off x="4765130" y="4255850"/>
            <a:ext cx="3840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17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HREE IMAGES">
  <p:cSld name="*THREE IMAGES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p18"/>
          <p:cNvSpPr txBox="1"/>
          <p:nvPr>
            <p:ph idx="1" type="body"/>
          </p:nvPr>
        </p:nvSpPr>
        <p:spPr>
          <a:xfrm>
            <a:off x="457201" y="1019437"/>
            <a:ext cx="83730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18"/>
          <p:cNvSpPr txBox="1"/>
          <p:nvPr>
            <p:ph idx="2" type="body"/>
          </p:nvPr>
        </p:nvSpPr>
        <p:spPr>
          <a:xfrm>
            <a:off x="495879" y="2854960"/>
            <a:ext cx="2465700" cy="1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18"/>
          <p:cNvSpPr txBox="1"/>
          <p:nvPr>
            <p:ph idx="3" type="body"/>
          </p:nvPr>
        </p:nvSpPr>
        <p:spPr>
          <a:xfrm>
            <a:off x="3381086" y="2854960"/>
            <a:ext cx="2465700" cy="1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18"/>
          <p:cNvSpPr/>
          <p:nvPr>
            <p:ph idx="4" type="pic"/>
          </p:nvPr>
        </p:nvSpPr>
        <p:spPr>
          <a:xfrm>
            <a:off x="503079" y="1415695"/>
            <a:ext cx="2361300" cy="136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0" name="Google Shape;150;p18"/>
          <p:cNvSpPr/>
          <p:nvPr>
            <p:ph idx="5" type="pic"/>
          </p:nvPr>
        </p:nvSpPr>
        <p:spPr>
          <a:xfrm>
            <a:off x="3388286" y="1415695"/>
            <a:ext cx="2361300" cy="136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1" name="Google Shape;151;p18"/>
          <p:cNvSpPr txBox="1"/>
          <p:nvPr>
            <p:ph idx="6" type="body"/>
          </p:nvPr>
        </p:nvSpPr>
        <p:spPr>
          <a:xfrm>
            <a:off x="6261696" y="2856834"/>
            <a:ext cx="2465700" cy="1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18"/>
          <p:cNvSpPr/>
          <p:nvPr>
            <p:ph idx="7" type="pic"/>
          </p:nvPr>
        </p:nvSpPr>
        <p:spPr>
          <a:xfrm>
            <a:off x="6268896" y="1417569"/>
            <a:ext cx="2361300" cy="136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3" name="Google Shape;153;p18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8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S/captions/bullets - FOUR Images">
  <p:cSld name="*PICS/captions/bullets - FOUR Images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/>
          <p:nvPr>
            <p:ph idx="2" type="pic"/>
          </p:nvPr>
        </p:nvSpPr>
        <p:spPr>
          <a:xfrm>
            <a:off x="218127" y="1418980"/>
            <a:ext cx="2240400" cy="1678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8" name="Google Shape;158;p19"/>
          <p:cNvSpPr/>
          <p:nvPr>
            <p:ph idx="3" type="pic"/>
          </p:nvPr>
        </p:nvSpPr>
        <p:spPr>
          <a:xfrm>
            <a:off x="2453235" y="1418980"/>
            <a:ext cx="2240400" cy="167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59" name="Google Shape;159;p19"/>
          <p:cNvSpPr/>
          <p:nvPr>
            <p:ph idx="4" type="pic"/>
          </p:nvPr>
        </p:nvSpPr>
        <p:spPr>
          <a:xfrm>
            <a:off x="4688341" y="1418980"/>
            <a:ext cx="2240400" cy="1678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60" name="Google Shape;160;p19"/>
          <p:cNvSpPr/>
          <p:nvPr>
            <p:ph idx="5" type="pic"/>
          </p:nvPr>
        </p:nvSpPr>
        <p:spPr>
          <a:xfrm>
            <a:off x="6906022" y="1418980"/>
            <a:ext cx="2240400" cy="167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1" name="Google Shape;161;p19"/>
          <p:cNvSpPr txBox="1"/>
          <p:nvPr>
            <p:ph idx="1" type="body"/>
          </p:nvPr>
        </p:nvSpPr>
        <p:spPr>
          <a:xfrm>
            <a:off x="469900" y="3672521"/>
            <a:ext cx="84345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556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  <a:defRPr sz="2000">
                <a:solidFill>
                  <a:srgbClr val="000000"/>
                </a:solidFill>
              </a:defRPr>
            </a:lvl1pPr>
            <a:lvl2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2pPr>
            <a:lvl3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</a:defRPr>
            </a:lvl3pPr>
            <a:lvl4pPr indent="-355600" lvl="3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4pPr>
            <a:lvl5pPr indent="-355600" lvl="4" marL="22860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»"/>
              <a:defRPr sz="2000">
                <a:solidFill>
                  <a:srgbClr val="000000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19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 i="0" sz="2800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19"/>
          <p:cNvSpPr txBox="1"/>
          <p:nvPr>
            <p:ph idx="6" type="body"/>
          </p:nvPr>
        </p:nvSpPr>
        <p:spPr>
          <a:xfrm>
            <a:off x="218128" y="3127171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0" sz="1200">
                <a:solidFill>
                  <a:srgbClr val="000000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19"/>
          <p:cNvSpPr txBox="1"/>
          <p:nvPr>
            <p:ph idx="7" type="body"/>
          </p:nvPr>
        </p:nvSpPr>
        <p:spPr>
          <a:xfrm>
            <a:off x="2442595" y="3127171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0" sz="1200">
                <a:solidFill>
                  <a:srgbClr val="000000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19"/>
          <p:cNvSpPr txBox="1"/>
          <p:nvPr>
            <p:ph idx="8" type="body"/>
          </p:nvPr>
        </p:nvSpPr>
        <p:spPr>
          <a:xfrm>
            <a:off x="4681064" y="3127171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0" sz="1200">
                <a:solidFill>
                  <a:srgbClr val="000000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19"/>
          <p:cNvSpPr txBox="1"/>
          <p:nvPr>
            <p:ph idx="9" type="body"/>
          </p:nvPr>
        </p:nvSpPr>
        <p:spPr>
          <a:xfrm>
            <a:off x="6905532" y="3127171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b="0" sz="1200">
                <a:solidFill>
                  <a:srgbClr val="000000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19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9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19"/>
          <p:cNvSpPr txBox="1"/>
          <p:nvPr>
            <p:ph idx="13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19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S/caption - FOUR images">
  <p:cSld name="*PICS/caption - FOUR images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0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20"/>
          <p:cNvSpPr txBox="1"/>
          <p:nvPr>
            <p:ph idx="1" type="body"/>
          </p:nvPr>
        </p:nvSpPr>
        <p:spPr>
          <a:xfrm>
            <a:off x="457201" y="1019437"/>
            <a:ext cx="83730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20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0"/>
          <p:cNvSpPr/>
          <p:nvPr>
            <p:ph idx="2" type="pic"/>
          </p:nvPr>
        </p:nvSpPr>
        <p:spPr>
          <a:xfrm>
            <a:off x="487437" y="1420813"/>
            <a:ext cx="3790500" cy="1383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7" name="Google Shape;177;p20"/>
          <p:cNvSpPr txBox="1"/>
          <p:nvPr>
            <p:ph idx="3" type="body"/>
          </p:nvPr>
        </p:nvSpPr>
        <p:spPr>
          <a:xfrm>
            <a:off x="487437" y="2822383"/>
            <a:ext cx="38406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20"/>
          <p:cNvSpPr/>
          <p:nvPr>
            <p:ph idx="4" type="pic"/>
          </p:nvPr>
        </p:nvSpPr>
        <p:spPr>
          <a:xfrm>
            <a:off x="4912432" y="1420813"/>
            <a:ext cx="3790500" cy="1383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9" name="Google Shape;179;p20"/>
          <p:cNvSpPr txBox="1"/>
          <p:nvPr>
            <p:ph idx="5" type="body"/>
          </p:nvPr>
        </p:nvSpPr>
        <p:spPr>
          <a:xfrm>
            <a:off x="4912432" y="2822383"/>
            <a:ext cx="38406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20"/>
          <p:cNvSpPr/>
          <p:nvPr>
            <p:ph idx="6" type="pic"/>
          </p:nvPr>
        </p:nvSpPr>
        <p:spPr>
          <a:xfrm>
            <a:off x="487437" y="3097650"/>
            <a:ext cx="3790500" cy="1383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81" name="Google Shape;181;p20"/>
          <p:cNvSpPr txBox="1"/>
          <p:nvPr>
            <p:ph idx="7" type="body"/>
          </p:nvPr>
        </p:nvSpPr>
        <p:spPr>
          <a:xfrm>
            <a:off x="487437" y="4502674"/>
            <a:ext cx="38406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20"/>
          <p:cNvSpPr/>
          <p:nvPr>
            <p:ph idx="8" type="pic"/>
          </p:nvPr>
        </p:nvSpPr>
        <p:spPr>
          <a:xfrm>
            <a:off x="4912432" y="3097650"/>
            <a:ext cx="3790500" cy="1383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83" name="Google Shape;183;p20"/>
          <p:cNvSpPr txBox="1"/>
          <p:nvPr>
            <p:ph idx="9" type="body"/>
          </p:nvPr>
        </p:nvSpPr>
        <p:spPr>
          <a:xfrm>
            <a:off x="4912432" y="4505517"/>
            <a:ext cx="38406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b="0" sz="1200" cap="none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20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and Content">
  <p:cSld name="*Title and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/>
          <p:nvPr>
            <p:ph type="title"/>
          </p:nvPr>
        </p:nvSpPr>
        <p:spPr>
          <a:xfrm>
            <a:off x="457201" y="360244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" type="body"/>
          </p:nvPr>
        </p:nvSpPr>
        <p:spPr>
          <a:xfrm>
            <a:off x="457201" y="1395284"/>
            <a:ext cx="8373000" cy="3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2" type="body"/>
          </p:nvPr>
        </p:nvSpPr>
        <p:spPr>
          <a:xfrm>
            <a:off x="457201" y="1019618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 sz="2000">
                <a:solidFill>
                  <a:schemeClr val="accent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harts, Graphs, Tables">
  <p:cSld name="*Charts, Graphs, Tables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1"/>
          <p:cNvSpPr txBox="1"/>
          <p:nvPr>
            <p:ph idx="1" type="body"/>
          </p:nvPr>
        </p:nvSpPr>
        <p:spPr>
          <a:xfrm>
            <a:off x="457201" y="1417579"/>
            <a:ext cx="83730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21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" name="Google Shape;189;p21"/>
          <p:cNvSpPr txBox="1"/>
          <p:nvPr>
            <p:ph idx="2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21"/>
          <p:cNvSpPr txBox="1"/>
          <p:nvPr>
            <p:ph idx="3" type="body"/>
          </p:nvPr>
        </p:nvSpPr>
        <p:spPr>
          <a:xfrm>
            <a:off x="443573" y="4457863"/>
            <a:ext cx="37110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50"/>
              <a:buNone/>
              <a:defRPr sz="105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Video" showMasterSp="0">
  <p:cSld name="*Video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/>
          <p:nvPr/>
        </p:nvSpPr>
        <p:spPr>
          <a:xfrm>
            <a:off x="0" y="-5043"/>
            <a:ext cx="9144000" cy="5148600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 txBox="1"/>
          <p:nvPr>
            <p:ph type="title"/>
          </p:nvPr>
        </p:nvSpPr>
        <p:spPr>
          <a:xfrm>
            <a:off x="457201" y="386954"/>
            <a:ext cx="83730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Blank" showMasterSp="0" type="blank">
  <p:cSld name="BLANK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ver Option A" showMasterSp="0">
  <p:cSld name="*Cover Option A">
    <p:bg>
      <p:bgPr>
        <a:solidFill>
          <a:schemeClr val="lt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196" name="Google Shape;19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01228" y="369832"/>
            <a:ext cx="2592519" cy="67317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4"/>
          <p:cNvSpPr txBox="1"/>
          <p:nvPr>
            <p:ph idx="1" type="body"/>
          </p:nvPr>
        </p:nvSpPr>
        <p:spPr>
          <a:xfrm>
            <a:off x="468796" y="574696"/>
            <a:ext cx="5685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800"/>
              <a:buNone/>
              <a:defRPr b="1" sz="18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24"/>
          <p:cNvSpPr/>
          <p:nvPr>
            <p:ph idx="2" type="pic"/>
          </p:nvPr>
        </p:nvSpPr>
        <p:spPr>
          <a:xfrm>
            <a:off x="4863726" y="1266825"/>
            <a:ext cx="4280400" cy="20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99" name="Google Shape;199;p24"/>
          <p:cNvSpPr txBox="1"/>
          <p:nvPr>
            <p:ph type="title"/>
          </p:nvPr>
        </p:nvSpPr>
        <p:spPr>
          <a:xfrm>
            <a:off x="1" y="1266825"/>
            <a:ext cx="4863600" cy="203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457200" spcFirstLastPara="1" rIns="91425" wrap="square" tIns="0">
            <a:norm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24"/>
          <p:cNvSpPr txBox="1"/>
          <p:nvPr>
            <p:ph idx="3" type="body"/>
          </p:nvPr>
        </p:nvSpPr>
        <p:spPr>
          <a:xfrm>
            <a:off x="-1" y="1266825"/>
            <a:ext cx="239700" cy="203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p24"/>
          <p:cNvSpPr txBox="1"/>
          <p:nvPr>
            <p:ph idx="4" type="body"/>
          </p:nvPr>
        </p:nvSpPr>
        <p:spPr>
          <a:xfrm>
            <a:off x="469901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24"/>
          <p:cNvSpPr txBox="1"/>
          <p:nvPr>
            <p:ph idx="5" type="body"/>
          </p:nvPr>
        </p:nvSpPr>
        <p:spPr>
          <a:xfrm>
            <a:off x="469901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24"/>
          <p:cNvSpPr txBox="1"/>
          <p:nvPr>
            <p:ph idx="6" type="body"/>
          </p:nvPr>
        </p:nvSpPr>
        <p:spPr>
          <a:xfrm>
            <a:off x="3417372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24"/>
          <p:cNvSpPr txBox="1"/>
          <p:nvPr>
            <p:ph idx="7" type="body"/>
          </p:nvPr>
        </p:nvSpPr>
        <p:spPr>
          <a:xfrm>
            <a:off x="3417372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p24"/>
          <p:cNvSpPr txBox="1"/>
          <p:nvPr>
            <p:ph idx="8" type="body"/>
          </p:nvPr>
        </p:nvSpPr>
        <p:spPr>
          <a:xfrm>
            <a:off x="6360197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24"/>
          <p:cNvSpPr txBox="1"/>
          <p:nvPr>
            <p:ph idx="9" type="body"/>
          </p:nvPr>
        </p:nvSpPr>
        <p:spPr>
          <a:xfrm>
            <a:off x="6360197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24"/>
          <p:cNvSpPr txBox="1"/>
          <p:nvPr>
            <p:ph idx="13" type="body"/>
          </p:nvPr>
        </p:nvSpPr>
        <p:spPr>
          <a:xfrm>
            <a:off x="6360197" y="4570711"/>
            <a:ext cx="26928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24"/>
          <p:cNvSpPr txBox="1"/>
          <p:nvPr/>
        </p:nvSpPr>
        <p:spPr>
          <a:xfrm>
            <a:off x="-1018914" y="-1479541"/>
            <a:ext cx="3502800" cy="10158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</a:t>
            </a: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line of text (optional):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4"/>
          <p:cNvSpPr txBox="1"/>
          <p:nvPr/>
        </p:nvSpPr>
        <p:spPr>
          <a:xfrm>
            <a:off x="-1018914" y="-1479541"/>
            <a:ext cx="3502800" cy="10158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</a:t>
            </a: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line of text (optional):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ver Option C" showMasterSp="0">
  <p:cSld name="*Cover Option C">
    <p:bg>
      <p:bgPr>
        <a:solidFill>
          <a:schemeClr val="lt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212" name="Google Shape;21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58316" y="58557"/>
            <a:ext cx="2201069" cy="57152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>
            <p:ph idx="1" type="body"/>
          </p:nvPr>
        </p:nvSpPr>
        <p:spPr>
          <a:xfrm>
            <a:off x="469901" y="3709174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p25"/>
          <p:cNvSpPr txBox="1"/>
          <p:nvPr>
            <p:ph idx="2" type="body"/>
          </p:nvPr>
        </p:nvSpPr>
        <p:spPr>
          <a:xfrm>
            <a:off x="469901" y="3992251"/>
            <a:ext cx="2692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25"/>
          <p:cNvSpPr txBox="1"/>
          <p:nvPr>
            <p:ph idx="3" type="body"/>
          </p:nvPr>
        </p:nvSpPr>
        <p:spPr>
          <a:xfrm>
            <a:off x="3417372" y="3709174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25"/>
          <p:cNvSpPr txBox="1"/>
          <p:nvPr>
            <p:ph idx="4" type="body"/>
          </p:nvPr>
        </p:nvSpPr>
        <p:spPr>
          <a:xfrm>
            <a:off x="3417372" y="3992251"/>
            <a:ext cx="2692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25"/>
          <p:cNvSpPr/>
          <p:nvPr>
            <p:ph idx="5" type="pic"/>
          </p:nvPr>
        </p:nvSpPr>
        <p:spPr>
          <a:xfrm>
            <a:off x="218127" y="674681"/>
            <a:ext cx="8925900" cy="2071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18" name="Google Shape;218;p25"/>
          <p:cNvSpPr txBox="1"/>
          <p:nvPr>
            <p:ph type="title"/>
          </p:nvPr>
        </p:nvSpPr>
        <p:spPr>
          <a:xfrm>
            <a:off x="469900" y="2794775"/>
            <a:ext cx="8452800" cy="64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25"/>
          <p:cNvSpPr txBox="1"/>
          <p:nvPr>
            <p:ph idx="6" type="body"/>
          </p:nvPr>
        </p:nvSpPr>
        <p:spPr>
          <a:xfrm>
            <a:off x="6360197" y="3709174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0" name="Google Shape;220;p25"/>
          <p:cNvSpPr txBox="1"/>
          <p:nvPr>
            <p:ph idx="7" type="body"/>
          </p:nvPr>
        </p:nvSpPr>
        <p:spPr>
          <a:xfrm>
            <a:off x="6360197" y="3992251"/>
            <a:ext cx="2692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p25"/>
          <p:cNvSpPr txBox="1"/>
          <p:nvPr>
            <p:ph idx="8" type="body"/>
          </p:nvPr>
        </p:nvSpPr>
        <p:spPr>
          <a:xfrm>
            <a:off x="469900" y="3441935"/>
            <a:ext cx="8484900" cy="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p25"/>
          <p:cNvSpPr txBox="1"/>
          <p:nvPr>
            <p:ph idx="9" type="body"/>
          </p:nvPr>
        </p:nvSpPr>
        <p:spPr>
          <a:xfrm>
            <a:off x="2" y="674680"/>
            <a:ext cx="224700" cy="207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25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5"/>
          <p:cNvSpPr txBox="1"/>
          <p:nvPr>
            <p:ph idx="13" type="body"/>
          </p:nvPr>
        </p:nvSpPr>
        <p:spPr>
          <a:xfrm>
            <a:off x="503238" y="300961"/>
            <a:ext cx="59847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 cap="none">
                <a:solidFill>
                  <a:schemeClr val="dk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25"/>
          <p:cNvSpPr txBox="1"/>
          <p:nvPr>
            <p:ph idx="14" type="body"/>
          </p:nvPr>
        </p:nvSpPr>
        <p:spPr>
          <a:xfrm>
            <a:off x="6360197" y="4570711"/>
            <a:ext cx="26928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6" name="Google Shape;22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ver Option D" showMasterSp="0">
  <p:cSld name="*Cover Option D">
    <p:bg>
      <p:bgPr>
        <a:solidFill>
          <a:schemeClr val="l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228" name="Google Shape;22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2888" y="139139"/>
            <a:ext cx="2201069" cy="57152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/>
          <p:nvPr>
            <p:ph idx="1" type="body"/>
          </p:nvPr>
        </p:nvSpPr>
        <p:spPr>
          <a:xfrm>
            <a:off x="469901" y="3436223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26"/>
          <p:cNvSpPr txBox="1"/>
          <p:nvPr>
            <p:ph idx="2" type="body"/>
          </p:nvPr>
        </p:nvSpPr>
        <p:spPr>
          <a:xfrm>
            <a:off x="469901" y="3719301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26"/>
          <p:cNvSpPr txBox="1"/>
          <p:nvPr>
            <p:ph idx="3" type="body"/>
          </p:nvPr>
        </p:nvSpPr>
        <p:spPr>
          <a:xfrm>
            <a:off x="3417372" y="3436223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p26"/>
          <p:cNvSpPr txBox="1"/>
          <p:nvPr>
            <p:ph idx="4" type="body"/>
          </p:nvPr>
        </p:nvSpPr>
        <p:spPr>
          <a:xfrm>
            <a:off x="3417372" y="3719301"/>
            <a:ext cx="2692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26"/>
          <p:cNvSpPr/>
          <p:nvPr>
            <p:ph idx="5" type="pic"/>
          </p:nvPr>
        </p:nvSpPr>
        <p:spPr>
          <a:xfrm>
            <a:off x="218127" y="1261205"/>
            <a:ext cx="8925900" cy="2071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4" name="Google Shape;234;p26"/>
          <p:cNvSpPr txBox="1"/>
          <p:nvPr>
            <p:ph type="title"/>
          </p:nvPr>
        </p:nvSpPr>
        <p:spPr>
          <a:xfrm>
            <a:off x="469901" y="82770"/>
            <a:ext cx="67761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26"/>
          <p:cNvSpPr txBox="1"/>
          <p:nvPr>
            <p:ph idx="6" type="body"/>
          </p:nvPr>
        </p:nvSpPr>
        <p:spPr>
          <a:xfrm>
            <a:off x="6360197" y="3436223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b="1" sz="1400" cap="none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p26"/>
          <p:cNvSpPr txBox="1"/>
          <p:nvPr>
            <p:ph idx="7" type="body"/>
          </p:nvPr>
        </p:nvSpPr>
        <p:spPr>
          <a:xfrm>
            <a:off x="6360197" y="3719301"/>
            <a:ext cx="26928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26"/>
          <p:cNvSpPr txBox="1"/>
          <p:nvPr>
            <p:ph idx="8" type="body"/>
          </p:nvPr>
        </p:nvSpPr>
        <p:spPr>
          <a:xfrm>
            <a:off x="469900" y="922195"/>
            <a:ext cx="8484900" cy="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26"/>
          <p:cNvSpPr txBox="1"/>
          <p:nvPr>
            <p:ph idx="9" type="body"/>
          </p:nvPr>
        </p:nvSpPr>
        <p:spPr>
          <a:xfrm>
            <a:off x="2" y="1261204"/>
            <a:ext cx="224700" cy="207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26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6"/>
          <p:cNvSpPr txBox="1"/>
          <p:nvPr>
            <p:ph idx="13" type="body"/>
          </p:nvPr>
        </p:nvSpPr>
        <p:spPr>
          <a:xfrm>
            <a:off x="6360197" y="4570711"/>
            <a:ext cx="26928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41" name="Google Shape;24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6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 - Full Frame" showMasterSp="0">
  <p:cSld name="*Pic - Full Frame">
    <p:bg>
      <p:bgPr>
        <a:solidFill>
          <a:schemeClr val="lt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7"/>
          <p:cNvSpPr/>
          <p:nvPr>
            <p:ph idx="2" type="pic"/>
          </p:nvPr>
        </p:nvSpPr>
        <p:spPr>
          <a:xfrm>
            <a:off x="218127" y="6978"/>
            <a:ext cx="8925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5" name="Google Shape;245;p27"/>
          <p:cNvSpPr txBox="1"/>
          <p:nvPr>
            <p:ph idx="1" type="body"/>
          </p:nvPr>
        </p:nvSpPr>
        <p:spPr>
          <a:xfrm>
            <a:off x="0" y="3581400"/>
            <a:ext cx="9144000" cy="1562100"/>
          </a:xfrm>
          <a:prstGeom prst="rect">
            <a:avLst/>
          </a:prstGeom>
          <a:solidFill>
            <a:schemeClr val="dk2">
              <a:alpha val="90980"/>
            </a:schemeClr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" name="Google Shape;246;p27"/>
          <p:cNvSpPr txBox="1"/>
          <p:nvPr>
            <p:ph type="title"/>
          </p:nvPr>
        </p:nvSpPr>
        <p:spPr>
          <a:xfrm>
            <a:off x="469901" y="3782231"/>
            <a:ext cx="83211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sz="2400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27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" name="Google Shape;248;p27"/>
          <p:cNvSpPr txBox="1"/>
          <p:nvPr>
            <p:ph idx="3" type="body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27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 - ONE Image" showMasterSp="0">
  <p:cSld name="*Pic - ONE Image">
    <p:bg>
      <p:bgPr>
        <a:solidFill>
          <a:schemeClr val="lt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"/>
          <p:cNvSpPr txBox="1"/>
          <p:nvPr>
            <p:ph idx="1" type="body"/>
          </p:nvPr>
        </p:nvSpPr>
        <p:spPr>
          <a:xfrm>
            <a:off x="0" y="2742091"/>
            <a:ext cx="9144000" cy="240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3" name="Google Shape;253;p28"/>
          <p:cNvSpPr txBox="1"/>
          <p:nvPr>
            <p:ph idx="2" type="body"/>
          </p:nvPr>
        </p:nvSpPr>
        <p:spPr>
          <a:xfrm>
            <a:off x="469900" y="3893639"/>
            <a:ext cx="8434500" cy="13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indent="-355600" lvl="3" marL="18288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indent="-355600" lvl="4" marL="2286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" name="Google Shape;254;p28"/>
          <p:cNvSpPr/>
          <p:nvPr>
            <p:ph idx="3" type="pic"/>
          </p:nvPr>
        </p:nvSpPr>
        <p:spPr>
          <a:xfrm>
            <a:off x="218127" y="-1"/>
            <a:ext cx="8925900" cy="274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55" name="Google Shape;255;p28"/>
          <p:cNvSpPr txBox="1"/>
          <p:nvPr>
            <p:ph type="title"/>
          </p:nvPr>
        </p:nvSpPr>
        <p:spPr>
          <a:xfrm>
            <a:off x="469900" y="3265038"/>
            <a:ext cx="86742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28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7" name="Google Shape;257;p28"/>
          <p:cNvSpPr txBox="1"/>
          <p:nvPr>
            <p:ph idx="4" type="body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p28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8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 - TWO images" showMasterSp="0">
  <p:cSld name="*Pic - TWO images">
    <p:bg>
      <p:bgPr>
        <a:solidFill>
          <a:schemeClr val="lt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"/>
          <p:cNvSpPr txBox="1"/>
          <p:nvPr>
            <p:ph idx="1" type="body"/>
          </p:nvPr>
        </p:nvSpPr>
        <p:spPr>
          <a:xfrm>
            <a:off x="0" y="2742091"/>
            <a:ext cx="9144000" cy="240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29"/>
          <p:cNvSpPr/>
          <p:nvPr>
            <p:ph idx="2" type="pic"/>
          </p:nvPr>
        </p:nvSpPr>
        <p:spPr>
          <a:xfrm>
            <a:off x="218127" y="0"/>
            <a:ext cx="4480500" cy="27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63" name="Google Shape;263;p29"/>
          <p:cNvSpPr/>
          <p:nvPr>
            <p:ph idx="3" type="pic"/>
          </p:nvPr>
        </p:nvSpPr>
        <p:spPr>
          <a:xfrm>
            <a:off x="4682525" y="0"/>
            <a:ext cx="4480500" cy="274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4" name="Google Shape;264;p29"/>
          <p:cNvSpPr txBox="1"/>
          <p:nvPr>
            <p:ph type="title"/>
          </p:nvPr>
        </p:nvSpPr>
        <p:spPr>
          <a:xfrm>
            <a:off x="469900" y="3255513"/>
            <a:ext cx="86742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29"/>
          <p:cNvSpPr txBox="1"/>
          <p:nvPr>
            <p:ph idx="4" type="body"/>
          </p:nvPr>
        </p:nvSpPr>
        <p:spPr>
          <a:xfrm>
            <a:off x="469900" y="3884114"/>
            <a:ext cx="8434500" cy="13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indent="-355600" lvl="3" marL="18288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indent="-355600" lvl="4" marL="2286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" name="Google Shape;266;p29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7" name="Google Shape;267;p29"/>
          <p:cNvSpPr txBox="1"/>
          <p:nvPr>
            <p:ph idx="5" type="body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29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9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 - THREE Images" showMasterSp="0">
  <p:cSld name="*Pic - THREE Images">
    <p:bg>
      <p:bgPr>
        <a:solidFill>
          <a:schemeClr val="lt1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/>
          <p:nvPr>
            <p:ph idx="1" type="body"/>
          </p:nvPr>
        </p:nvSpPr>
        <p:spPr>
          <a:xfrm>
            <a:off x="0" y="2742091"/>
            <a:ext cx="9144000" cy="240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p30"/>
          <p:cNvSpPr/>
          <p:nvPr>
            <p:ph idx="2" type="pic"/>
          </p:nvPr>
        </p:nvSpPr>
        <p:spPr>
          <a:xfrm>
            <a:off x="218127" y="0"/>
            <a:ext cx="2990100" cy="2755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73" name="Google Shape;273;p30"/>
          <p:cNvSpPr/>
          <p:nvPr>
            <p:ph idx="3" type="pic"/>
          </p:nvPr>
        </p:nvSpPr>
        <p:spPr>
          <a:xfrm>
            <a:off x="3194237" y="0"/>
            <a:ext cx="2990100" cy="2755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74" name="Google Shape;274;p30"/>
          <p:cNvSpPr/>
          <p:nvPr>
            <p:ph idx="4" type="pic"/>
          </p:nvPr>
        </p:nvSpPr>
        <p:spPr>
          <a:xfrm>
            <a:off x="6186112" y="0"/>
            <a:ext cx="2958000" cy="2755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75" name="Google Shape;275;p30"/>
          <p:cNvSpPr txBox="1"/>
          <p:nvPr>
            <p:ph idx="5" type="body"/>
          </p:nvPr>
        </p:nvSpPr>
        <p:spPr>
          <a:xfrm>
            <a:off x="469900" y="3893639"/>
            <a:ext cx="8434500" cy="13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indent="-355600" lvl="3" marL="18288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indent="-355600" lvl="4" marL="2286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6" name="Google Shape;276;p30"/>
          <p:cNvSpPr txBox="1"/>
          <p:nvPr>
            <p:ph type="title"/>
          </p:nvPr>
        </p:nvSpPr>
        <p:spPr>
          <a:xfrm>
            <a:off x="469900" y="3265038"/>
            <a:ext cx="86742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30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8" name="Google Shape;278;p30"/>
          <p:cNvSpPr txBox="1"/>
          <p:nvPr>
            <p:ph idx="6" type="body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" name="Google Shape;279;p30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0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Columns-TWO">
  <p:cSld name="*Columns-TWO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457201" y="1020763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457200" y="1397181"/>
            <a:ext cx="4023300" cy="3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3" type="body"/>
          </p:nvPr>
        </p:nvSpPr>
        <p:spPr>
          <a:xfrm>
            <a:off x="4700588" y="1397181"/>
            <a:ext cx="4023300" cy="3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Pic - FOUR Images" showMasterSp="0">
  <p:cSld name="*Pic - FOUR Images">
    <p:bg>
      <p:bgPr>
        <a:solidFill>
          <a:schemeClr val="lt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 txBox="1"/>
          <p:nvPr>
            <p:ph idx="1" type="body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" name="Google Shape;283;p31"/>
          <p:cNvSpPr/>
          <p:nvPr>
            <p:ph idx="2" type="pic"/>
          </p:nvPr>
        </p:nvSpPr>
        <p:spPr>
          <a:xfrm>
            <a:off x="218127" y="1240631"/>
            <a:ext cx="2240400" cy="167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4" name="Google Shape;284;p31"/>
          <p:cNvSpPr/>
          <p:nvPr>
            <p:ph idx="3" type="pic"/>
          </p:nvPr>
        </p:nvSpPr>
        <p:spPr>
          <a:xfrm>
            <a:off x="2453235" y="1240631"/>
            <a:ext cx="2240400" cy="1678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85" name="Google Shape;285;p31"/>
          <p:cNvSpPr/>
          <p:nvPr>
            <p:ph idx="4" type="pic"/>
          </p:nvPr>
        </p:nvSpPr>
        <p:spPr>
          <a:xfrm>
            <a:off x="4688341" y="1240631"/>
            <a:ext cx="2240400" cy="167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6" name="Google Shape;286;p31"/>
          <p:cNvSpPr/>
          <p:nvPr>
            <p:ph idx="5" type="pic"/>
          </p:nvPr>
        </p:nvSpPr>
        <p:spPr>
          <a:xfrm>
            <a:off x="6906022" y="1240631"/>
            <a:ext cx="2240400" cy="1678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87" name="Google Shape;287;p31"/>
          <p:cNvSpPr txBox="1"/>
          <p:nvPr>
            <p:ph idx="6" type="body"/>
          </p:nvPr>
        </p:nvSpPr>
        <p:spPr>
          <a:xfrm>
            <a:off x="469900" y="3484064"/>
            <a:ext cx="8434500" cy="13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indent="-355600" lvl="3" marL="18288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indent="-355600" lvl="4" marL="2286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" name="Google Shape;288;p31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31"/>
          <p:cNvSpPr txBox="1"/>
          <p:nvPr>
            <p:ph idx="7" type="body"/>
          </p:nvPr>
        </p:nvSpPr>
        <p:spPr>
          <a:xfrm>
            <a:off x="218128" y="2948823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" name="Google Shape;290;p31"/>
          <p:cNvSpPr txBox="1"/>
          <p:nvPr>
            <p:ph idx="8" type="body"/>
          </p:nvPr>
        </p:nvSpPr>
        <p:spPr>
          <a:xfrm>
            <a:off x="2442595" y="2948823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31"/>
          <p:cNvSpPr txBox="1"/>
          <p:nvPr>
            <p:ph idx="9" type="body"/>
          </p:nvPr>
        </p:nvSpPr>
        <p:spPr>
          <a:xfrm>
            <a:off x="4681064" y="2948823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31"/>
          <p:cNvSpPr txBox="1"/>
          <p:nvPr>
            <p:ph idx="13" type="body"/>
          </p:nvPr>
        </p:nvSpPr>
        <p:spPr>
          <a:xfrm>
            <a:off x="6905532" y="2948823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3" name="Google Shape;293;p31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4" name="Google Shape;294;p31"/>
          <p:cNvSpPr txBox="1"/>
          <p:nvPr>
            <p:ph idx="11" type="ftr"/>
          </p:nvPr>
        </p:nvSpPr>
        <p:spPr>
          <a:xfrm>
            <a:off x="0" y="-1"/>
            <a:ext cx="2286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5" name="Google Shape;295;p31"/>
          <p:cNvSpPr txBox="1"/>
          <p:nvPr>
            <p:ph idx="14" type="body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31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1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Only">
  <p:cSld name="*Title Only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"/>
          <p:cNvSpPr txBox="1"/>
          <p:nvPr>
            <p:ph type="title"/>
          </p:nvPr>
        </p:nvSpPr>
        <p:spPr>
          <a:xfrm>
            <a:off x="457201" y="367903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32"/>
          <p:cNvSpPr txBox="1"/>
          <p:nvPr>
            <p:ph idx="1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" name="Google Shape;301;p32"/>
          <p:cNvSpPr txBox="1"/>
          <p:nvPr/>
        </p:nvSpPr>
        <p:spPr>
          <a:xfrm>
            <a:off x="2148350" y="108417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2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3" name="Google Shape;303;p32"/>
          <p:cNvSpPr txBox="1"/>
          <p:nvPr/>
        </p:nvSpPr>
        <p:spPr>
          <a:xfrm>
            <a:off x="2148350" y="108417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tx">
  <p:cSld name="TITLE_AND_BODY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"/>
          <p:cNvSpPr txBox="1"/>
          <p:nvPr>
            <p:ph type="title"/>
          </p:nvPr>
        </p:nvSpPr>
        <p:spPr>
          <a:xfrm>
            <a:off x="84364" y="217799"/>
            <a:ext cx="83043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9pPr>
          </a:lstStyle>
          <a:p/>
        </p:txBody>
      </p:sp>
      <p:sp>
        <p:nvSpPr>
          <p:cNvPr id="306" name="Google Shape;306;p33"/>
          <p:cNvSpPr txBox="1"/>
          <p:nvPr>
            <p:ph idx="1" type="body"/>
          </p:nvPr>
        </p:nvSpPr>
        <p:spPr>
          <a:xfrm>
            <a:off x="84363" y="816599"/>
            <a:ext cx="8877300" cy="40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1893"/>
              </a:buClr>
              <a:buSzPts val="1200"/>
              <a:buChar char="▪"/>
              <a:defRPr/>
            </a:lvl1pPr>
            <a:lvl2pPr indent="-27305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1893"/>
              </a:buClr>
              <a:buSzPts val="700"/>
              <a:buChar char="–"/>
              <a:defRPr/>
            </a:lvl2pPr>
            <a:lvl3pPr indent="-26035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1893"/>
              </a:buClr>
              <a:buSzPts val="500"/>
              <a:buChar char="๏"/>
              <a:defRPr/>
            </a:lvl3pPr>
            <a:lvl4pPr indent="-2540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1893"/>
              </a:buClr>
              <a:buSzPts val="400"/>
              <a:buChar char="❖"/>
              <a:defRPr/>
            </a:lvl4pPr>
            <a:lvl5pPr indent="-27305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1893"/>
              </a:buClr>
              <a:buSzPts val="700"/>
              <a:buChar char="»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Char char="•"/>
              <a:defRPr/>
            </a:lvl6pPr>
            <a:lvl7pPr indent="-27305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Char char="•"/>
              <a:defRPr/>
            </a:lvl7pPr>
            <a:lvl8pPr indent="-27305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Char char="•"/>
              <a:defRPr/>
            </a:lvl8pPr>
            <a:lvl9pPr indent="-27305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Char char="•"/>
              <a:defRPr/>
            </a:lvl9pPr>
          </a:lstStyle>
          <a:p/>
        </p:txBody>
      </p:sp>
      <p:sp>
        <p:nvSpPr>
          <p:cNvPr id="307" name="Google Shape;307;p33"/>
          <p:cNvSpPr txBox="1"/>
          <p:nvPr>
            <p:ph idx="12" type="sldNum"/>
          </p:nvPr>
        </p:nvSpPr>
        <p:spPr>
          <a:xfrm>
            <a:off x="8761185" y="4890643"/>
            <a:ext cx="200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rgbClr val="7F7F7F"/>
              </a:solidFill>
            </a:endParaRPr>
          </a:p>
        </p:txBody>
      </p:sp>
      <p:pic>
        <p:nvPicPr>
          <p:cNvPr descr="image2.png" id="308" name="Google Shape;308;p33"/>
          <p:cNvPicPr preferRelativeResize="0"/>
          <p:nvPr/>
        </p:nvPicPr>
        <p:blipFill rotWithShape="1">
          <a:blip r:embed="rId2">
            <a:alphaModFix/>
          </a:blip>
          <a:srcRect b="19" l="0" r="0" t="19"/>
          <a:stretch/>
        </p:blipFill>
        <p:spPr>
          <a:xfrm>
            <a:off x="4073257" y="6137197"/>
            <a:ext cx="557703" cy="701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"/>
          <p:cNvSpPr/>
          <p:nvPr/>
        </p:nvSpPr>
        <p:spPr>
          <a:xfrm>
            <a:off x="7480800" y="4767275"/>
            <a:ext cx="1493700" cy="27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3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3" name="Google Shape;313;p34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4" name="Google Shape;314;p34"/>
          <p:cNvSpPr/>
          <p:nvPr/>
        </p:nvSpPr>
        <p:spPr>
          <a:xfrm>
            <a:off x="429150" y="4748600"/>
            <a:ext cx="1493700" cy="27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4"/>
          <p:cNvSpPr txBox="1"/>
          <p:nvPr/>
        </p:nvSpPr>
        <p:spPr>
          <a:xfrm>
            <a:off x="3029850" y="4825500"/>
            <a:ext cx="308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ePIC Overview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19" name="Google Shape;319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20" name="Google Shape;320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ayout 1">
  <p:cSld name="Content Layout 1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 txBox="1"/>
          <p:nvPr>
            <p:ph type="title"/>
          </p:nvPr>
        </p:nvSpPr>
        <p:spPr>
          <a:xfrm>
            <a:off x="308919" y="180404"/>
            <a:ext cx="8464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36"/>
          <p:cNvSpPr txBox="1"/>
          <p:nvPr>
            <p:ph idx="1" type="body"/>
          </p:nvPr>
        </p:nvSpPr>
        <p:spPr>
          <a:xfrm>
            <a:off x="308919" y="724541"/>
            <a:ext cx="84642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Char char="▪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－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－"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4" name="Google Shape;324;p36"/>
          <p:cNvSpPr txBox="1"/>
          <p:nvPr>
            <p:ph idx="11" type="ftr"/>
          </p:nvPr>
        </p:nvSpPr>
        <p:spPr>
          <a:xfrm>
            <a:off x="2820845" y="4847352"/>
            <a:ext cx="39180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cxnSp>
        <p:nvCxnSpPr>
          <p:cNvPr id="325" name="Google Shape;325;p36"/>
          <p:cNvCxnSpPr/>
          <p:nvPr/>
        </p:nvCxnSpPr>
        <p:spPr>
          <a:xfrm>
            <a:off x="-12356" y="551990"/>
            <a:ext cx="9156300" cy="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Section Break_Blue" showMasterSp="0">
  <p:cSld name="*Section Break_Blu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5"/>
          <p:cNvPicPr preferRelativeResize="0"/>
          <p:nvPr/>
        </p:nvPicPr>
        <p:blipFill rotWithShape="1">
          <a:blip r:embed="rId2">
            <a:alphaModFix/>
          </a:blip>
          <a:srcRect b="0" l="0" r="0"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/>
          <p:nvPr>
            <p:ph idx="1" type="body"/>
          </p:nvPr>
        </p:nvSpPr>
        <p:spPr>
          <a:xfrm>
            <a:off x="0" y="-1"/>
            <a:ext cx="9144000" cy="44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45720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 cap="none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43" name="Google Shape;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Section Break_Red" showMasterSp="0">
  <p:cSld name="*Section Break_Red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 b="0" l="0" r="0"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/>
          <p:nvPr>
            <p:ph idx="1" type="body"/>
          </p:nvPr>
        </p:nvSpPr>
        <p:spPr>
          <a:xfrm>
            <a:off x="1" y="-10684"/>
            <a:ext cx="9144000" cy="449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45720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 cap="none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48" name="Google Shape;4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Section Break_Green" showMasterSp="0">
  <p:cSld name="*Section Break_Gree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b="0" l="0" r="0"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 txBox="1"/>
          <p:nvPr>
            <p:ph idx="1" type="body"/>
          </p:nvPr>
        </p:nvSpPr>
        <p:spPr>
          <a:xfrm>
            <a:off x="1" y="-10684"/>
            <a:ext cx="9144000" cy="449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45720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 cap="none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53" name="Google Shape;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Section Break" showMasterSp="0">
  <p:cSld name="*Section Brea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6" cy="448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 rotWithShape="1">
          <a:blip r:embed="rId3">
            <a:alphaModFix amt="80000"/>
          </a:blip>
          <a:srcRect b="0" l="0" r="0" t="-240"/>
          <a:stretch/>
        </p:blipFill>
        <p:spPr>
          <a:xfrm>
            <a:off x="0" y="-10684"/>
            <a:ext cx="9144000" cy="449937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 txBox="1"/>
          <p:nvPr>
            <p:ph idx="1" type="body"/>
          </p:nvPr>
        </p:nvSpPr>
        <p:spPr>
          <a:xfrm>
            <a:off x="0" y="1"/>
            <a:ext cx="9144000" cy="44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457200" spcFirstLastPara="1" rIns="0" wrap="square" tIns="0">
            <a:noAutofit/>
          </a:bodyPr>
          <a:lstStyle>
            <a:lvl1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 cap="none">
                <a:solidFill>
                  <a:schemeClr val="lt1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9" name="Google Shape;5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60" name="Google Shape;6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Title Only_">
  <p:cSld name="*Title Only_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type="title"/>
          </p:nvPr>
        </p:nvSpPr>
        <p:spPr>
          <a:xfrm>
            <a:off x="457201" y="358573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9"/>
          <p:cNvSpPr txBox="1"/>
          <p:nvPr/>
        </p:nvSpPr>
        <p:spPr>
          <a:xfrm>
            <a:off x="2148350" y="108417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*Title_Table">
  <p:cSld name="1_*Title_Tab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457201" y="358573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b="1" sz="2000">
                <a:solidFill>
                  <a:srgbClr val="0065A2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0"/>
          <p:cNvSpPr txBox="1"/>
          <p:nvPr/>
        </p:nvSpPr>
        <p:spPr>
          <a:xfrm>
            <a:off x="2148350" y="108417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71" name="Google Shape;71;p10"/>
          <p:cNvGraphicFramePr/>
          <p:nvPr/>
        </p:nvGraphicFramePr>
        <p:xfrm>
          <a:off x="457200" y="151824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{950D0D0C-4495-4C14-9513-9078072938B8}</a:tableStyleId>
              </a:tblPr>
              <a:tblGrid>
                <a:gridCol w="2093225"/>
                <a:gridCol w="2093225"/>
                <a:gridCol w="2093225"/>
                <a:gridCol w="2093225"/>
              </a:tblGrid>
              <a:tr h="106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</a:tr>
              <a:tr h="106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</a:tr>
              <a:tr h="106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1.xml"/><Relationship Id="rId1" Type="http://schemas.openxmlformats.org/officeDocument/2006/relationships/image" Target="../media/image2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26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5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29" Type="http://schemas.openxmlformats.org/officeDocument/2006/relationships/slideLayout" Target="../slideLayouts/slideLayout27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31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9.xml"/><Relationship Id="rId3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8.xml"/><Relationship Id="rId3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11.xml"/><Relationship Id="rId35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10.xml"/><Relationship Id="rId3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13.xml"/><Relationship Id="rId37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12.xml"/><Relationship Id="rId3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38" Type="http://schemas.openxmlformats.org/officeDocument/2006/relationships/theme" Target="../theme/theme1.xml"/><Relationship Id="rId19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860665" y="4794647"/>
            <a:ext cx="1044942" cy="2983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457201" y="1393826"/>
            <a:ext cx="8373000" cy="3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342900" lvl="0" marL="457200" marR="0" rtl="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1" y="4827084"/>
            <a:ext cx="1418752" cy="18044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</p:sldLayoutIdLst>
  <mc:AlternateContent>
    <mc:Choice Requires="p14">
      <p:transition p14:dur="250">
        <p:fade/>
      </p:transition>
    </mc:Choice>
    <mc:Fallback>
      <p:transition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564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2964">
          <p15:clr>
            <a:srgbClr val="F26B43"/>
          </p15:clr>
        </p15:guide>
        <p15:guide id="4" orient="horz" pos="1720">
          <p15:clr>
            <a:srgbClr val="F26B43"/>
          </p15:clr>
        </p15:guide>
        <p15:guide id="5" orient="horz" pos="876">
          <p15:clr>
            <a:srgbClr val="F26B43"/>
          </p15:clr>
        </p15:guide>
        <p15:guide id="6" orient="horz" pos="3180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3156">
          <p15:clr>
            <a:srgbClr val="F26B43"/>
          </p15:clr>
        </p15:guide>
        <p15:guide id="9" pos="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6.png"/><Relationship Id="rId4" Type="http://schemas.openxmlformats.org/officeDocument/2006/relationships/image" Target="../media/image36.png"/><Relationship Id="rId5" Type="http://schemas.openxmlformats.org/officeDocument/2006/relationships/image" Target="../media/image33.png"/><Relationship Id="rId6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Relationship Id="rId5" Type="http://schemas.openxmlformats.org/officeDocument/2006/relationships/image" Target="../media/image44.png"/><Relationship Id="rId6" Type="http://schemas.openxmlformats.org/officeDocument/2006/relationships/image" Target="../media/image5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3.xml"/><Relationship Id="rId3" Type="http://schemas.openxmlformats.org/officeDocument/2006/relationships/comments" Target="../comments/comment1.xml"/><Relationship Id="rId4" Type="http://schemas.openxmlformats.org/officeDocument/2006/relationships/image" Target="../media/image30.png"/><Relationship Id="rId9" Type="http://schemas.openxmlformats.org/officeDocument/2006/relationships/image" Target="../media/image48.png"/><Relationship Id="rId5" Type="http://schemas.openxmlformats.org/officeDocument/2006/relationships/image" Target="../media/image31.png"/><Relationship Id="rId6" Type="http://schemas.openxmlformats.org/officeDocument/2006/relationships/image" Target="../media/image13.png"/><Relationship Id="rId7" Type="http://schemas.openxmlformats.org/officeDocument/2006/relationships/image" Target="../media/image46.png"/><Relationship Id="rId8" Type="http://schemas.openxmlformats.org/officeDocument/2006/relationships/image" Target="../media/image45.png"/><Relationship Id="rId10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Relationship Id="rId6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Relationship Id="rId4" Type="http://schemas.openxmlformats.org/officeDocument/2006/relationships/image" Target="../media/image82.png"/><Relationship Id="rId5" Type="http://schemas.openxmlformats.org/officeDocument/2006/relationships/image" Target="../media/image49.png"/><Relationship Id="rId6" Type="http://schemas.openxmlformats.org/officeDocument/2006/relationships/image" Target="../media/image51.png"/><Relationship Id="rId7" Type="http://schemas.openxmlformats.org/officeDocument/2006/relationships/image" Target="../media/image61.png"/><Relationship Id="rId8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Relationship Id="rId4" Type="http://schemas.openxmlformats.org/officeDocument/2006/relationships/image" Target="../media/image54.png"/><Relationship Id="rId5" Type="http://schemas.openxmlformats.org/officeDocument/2006/relationships/image" Target="../media/image5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iki.bnl.gov/EPIC/index.php?title=EIC_Single_Software_Stack_2022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9.png"/><Relationship Id="rId4" Type="http://schemas.openxmlformats.org/officeDocument/2006/relationships/hyperlink" Target="https://indico.bnl.gov/category/402/" TargetMode="External"/><Relationship Id="rId5" Type="http://schemas.openxmlformats.org/officeDocument/2006/relationships/hyperlink" Target="https://wiki.bnl.gov/EPIC/index.php?title=Main_Page" TargetMode="External"/><Relationship Id="rId6" Type="http://schemas.openxmlformats.org/officeDocument/2006/relationships/hyperlink" Target="https://lists.bnl.gov/mailman/listinfo" TargetMode="External"/><Relationship Id="rId7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Relationship Id="rId4" Type="http://schemas.openxmlformats.org/officeDocument/2006/relationships/image" Target="../media/image5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4.png"/><Relationship Id="rId4" Type="http://schemas.openxmlformats.org/officeDocument/2006/relationships/image" Target="../media/image78.png"/><Relationship Id="rId5" Type="http://schemas.openxmlformats.org/officeDocument/2006/relationships/image" Target="../media/image62.png"/><Relationship Id="rId6" Type="http://schemas.openxmlformats.org/officeDocument/2006/relationships/image" Target="../media/image60.png"/><Relationship Id="rId7" Type="http://schemas.openxmlformats.org/officeDocument/2006/relationships/image" Target="../media/image80.png"/><Relationship Id="rId8" Type="http://schemas.openxmlformats.org/officeDocument/2006/relationships/image" Target="../media/image5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6.png"/><Relationship Id="rId4" Type="http://schemas.openxmlformats.org/officeDocument/2006/relationships/image" Target="../media/image7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indico.bnl.gov/event/15493/" TargetMode="External"/><Relationship Id="rId4" Type="http://schemas.openxmlformats.org/officeDocument/2006/relationships/hyperlink" Target="https://indico.bnl.gov/event/15686/" TargetMode="External"/><Relationship Id="rId5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3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png"/><Relationship Id="rId4" Type="http://schemas.openxmlformats.org/officeDocument/2006/relationships/image" Target="../media/image72.png"/><Relationship Id="rId5" Type="http://schemas.openxmlformats.org/officeDocument/2006/relationships/image" Target="../media/image65.png"/><Relationship Id="rId6" Type="http://schemas.openxmlformats.org/officeDocument/2006/relationships/image" Target="../media/image69.png"/><Relationship Id="rId7" Type="http://schemas.openxmlformats.org/officeDocument/2006/relationships/image" Target="../media/image6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indico.bnl.gov/event/15686/" TargetMode="External"/><Relationship Id="rId4" Type="http://schemas.openxmlformats.org/officeDocument/2006/relationships/image" Target="../media/image67.png"/><Relationship Id="rId5" Type="http://schemas.openxmlformats.org/officeDocument/2006/relationships/image" Target="../media/image6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0.png"/><Relationship Id="rId4" Type="http://schemas.openxmlformats.org/officeDocument/2006/relationships/image" Target="../media/image7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7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/>
          <p:nvPr>
            <p:ph type="title"/>
          </p:nvPr>
        </p:nvSpPr>
        <p:spPr>
          <a:xfrm>
            <a:off x="0" y="1266825"/>
            <a:ext cx="9144000" cy="203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457200" spcFirstLastPara="1" rIns="91425" wrap="square" tIns="0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3600">
                <a:latin typeface="Roboto"/>
                <a:ea typeface="Roboto"/>
                <a:cs typeface="Roboto"/>
                <a:sym typeface="Roboto"/>
              </a:rPr>
              <a:t>ePIC Detector Overview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1" name="Google Shape;331;p37"/>
          <p:cNvSpPr txBox="1"/>
          <p:nvPr>
            <p:ph idx="1" type="body"/>
          </p:nvPr>
        </p:nvSpPr>
        <p:spPr>
          <a:xfrm>
            <a:off x="0" y="153725"/>
            <a:ext cx="89676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2743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May 18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, 2023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8571"/>
              </a:lnSpc>
              <a:spcBef>
                <a:spcPts val="800"/>
              </a:spcBef>
              <a:spcAft>
                <a:spcPts val="800"/>
              </a:spcAft>
              <a:buClr>
                <a:schemeClr val="hlink"/>
              </a:buClr>
              <a:buSzPts val="1100"/>
              <a:buNone/>
            </a:pPr>
            <a:r>
              <a:rPr lang="en-US" sz="1900">
                <a:solidFill>
                  <a:srgbClr val="F9F9F9"/>
                </a:solidFill>
                <a:latin typeface="Roboto"/>
                <a:ea typeface="Roboto"/>
                <a:cs typeface="Roboto"/>
                <a:sym typeface="Roboto"/>
              </a:rPr>
              <a:t>1st International Workshop on a 2nd Detector for the Electron-Ion Collider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2" name="Google Shape;332;p37"/>
          <p:cNvSpPr txBox="1"/>
          <p:nvPr>
            <p:ph idx="9" type="body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</a:pPr>
            <a:r>
              <a:t/>
            </a:r>
            <a:endParaRPr/>
          </a:p>
        </p:txBody>
      </p:sp>
      <p:sp>
        <p:nvSpPr>
          <p:cNvPr id="333" name="Google Shape;333;p37"/>
          <p:cNvSpPr txBox="1"/>
          <p:nvPr/>
        </p:nvSpPr>
        <p:spPr>
          <a:xfrm>
            <a:off x="239725" y="3819292"/>
            <a:ext cx="9034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</a:pPr>
            <a:r>
              <a:rPr b="1" lang="en-US" sz="1400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b="1"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aria</a:t>
            </a:r>
            <a:r>
              <a:rPr b="1" lang="en-US" sz="1400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ŻUREK, </a:t>
            </a: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Argonne National Laboratory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</a:pPr>
            <a:r>
              <a:t/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4" name="Google Shape;334;p37"/>
          <p:cNvSpPr txBox="1"/>
          <p:nvPr/>
        </p:nvSpPr>
        <p:spPr>
          <a:xfrm>
            <a:off x="9338553" y="467576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8115" y="1266825"/>
            <a:ext cx="3275885" cy="20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 rotWithShape="1">
          <a:blip r:embed="rId4">
            <a:alphaModFix/>
          </a:blip>
          <a:srcRect b="56052" l="6285" r="48622" t="6143"/>
          <a:stretch/>
        </p:blipFill>
        <p:spPr>
          <a:xfrm>
            <a:off x="64175" y="4520725"/>
            <a:ext cx="976399" cy="62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46"/>
          <p:cNvGrpSpPr/>
          <p:nvPr/>
        </p:nvGrpSpPr>
        <p:grpSpPr>
          <a:xfrm>
            <a:off x="4627100" y="1122255"/>
            <a:ext cx="4515953" cy="2771154"/>
            <a:chOff x="5526428" y="1198345"/>
            <a:chExt cx="6344413" cy="3849360"/>
          </a:xfrm>
        </p:grpSpPr>
        <p:pic>
          <p:nvPicPr>
            <p:cNvPr descr="Diagram&#10;&#10;Description automatically generated" id="456" name="Google Shape;456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526445" y="1394536"/>
              <a:ext cx="6344396" cy="3569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7" name="Google Shape;457;p46"/>
            <p:cNvSpPr/>
            <p:nvPr/>
          </p:nvSpPr>
          <p:spPr>
            <a:xfrm>
              <a:off x="5770345" y="1198345"/>
              <a:ext cx="4350600" cy="110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46"/>
            <p:cNvSpPr/>
            <p:nvPr/>
          </p:nvSpPr>
          <p:spPr>
            <a:xfrm>
              <a:off x="8233107" y="3545305"/>
              <a:ext cx="3530400" cy="1502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46"/>
            <p:cNvSpPr/>
            <p:nvPr/>
          </p:nvSpPr>
          <p:spPr>
            <a:xfrm>
              <a:off x="5526428" y="2113361"/>
              <a:ext cx="3147300" cy="605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0" name="Google Shape;460;p46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1" name="Google Shape;461;p46"/>
          <p:cNvPicPr preferRelativeResize="0"/>
          <p:nvPr/>
        </p:nvPicPr>
        <p:blipFill rotWithShape="1">
          <a:blip r:embed="rId4">
            <a:alphaModFix/>
          </a:blip>
          <a:srcRect b="0" l="23681" r="0" t="0"/>
          <a:stretch/>
        </p:blipFill>
        <p:spPr>
          <a:xfrm>
            <a:off x="2592825" y="858275"/>
            <a:ext cx="2057399" cy="344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603" y="1020905"/>
            <a:ext cx="2127290" cy="200790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3" name="Google Shape;463;p46"/>
          <p:cNvSpPr txBox="1"/>
          <p:nvPr/>
        </p:nvSpPr>
        <p:spPr>
          <a:xfrm>
            <a:off x="263916" y="600604"/>
            <a:ext cx="1306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Low-Q</a:t>
            </a:r>
            <a:r>
              <a:rPr b="1" baseline="30000" lang="en-US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b="1" lang="en-US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tagger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4" name="Google Shape;464;p46"/>
          <p:cNvSpPr txBox="1"/>
          <p:nvPr/>
        </p:nvSpPr>
        <p:spPr>
          <a:xfrm>
            <a:off x="228600" y="3272400"/>
            <a:ext cx="22626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Double-layer AC-LGAD tracker and</a:t>
            </a: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PbWO4 ECal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Clean photoproduction signal for 10</a:t>
            </a:r>
            <a:r>
              <a:rPr baseline="30000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-3</a:t>
            </a: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&lt; Q</a:t>
            </a:r>
            <a:r>
              <a:rPr baseline="30000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&lt; 10</a:t>
            </a:r>
            <a:r>
              <a:rPr baseline="30000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-1</a:t>
            </a:r>
            <a:endParaRPr sz="9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5" name="Google Shape;465;p46"/>
          <p:cNvSpPr txBox="1"/>
          <p:nvPr/>
        </p:nvSpPr>
        <p:spPr>
          <a:xfrm>
            <a:off x="4683622" y="600600"/>
            <a:ext cx="2695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Luminosity Spectrometer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6" name="Google Shape;466;p46"/>
          <p:cNvSpPr txBox="1"/>
          <p:nvPr/>
        </p:nvSpPr>
        <p:spPr>
          <a:xfrm>
            <a:off x="4683613" y="1564499"/>
            <a:ext cx="25845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~1% measure of luminosity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relative luminosity to 10</a:t>
            </a:r>
            <a:r>
              <a:rPr baseline="30000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-4</a:t>
            </a: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7" name="Google Shape;467;p46"/>
          <p:cNvSpPr txBox="1"/>
          <p:nvPr/>
        </p:nvSpPr>
        <p:spPr>
          <a:xfrm>
            <a:off x="399515" y="56160"/>
            <a:ext cx="85290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Far-Backward Detectors</a:t>
            </a:r>
            <a:endParaRPr b="1" sz="2400">
              <a:solidFill>
                <a:srgbClr val="2A60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Chart, line chart&#10;&#10;Description automatically generated" id="468" name="Google Shape;468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62677" y="3213900"/>
            <a:ext cx="3180373" cy="1281124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6"/>
          <p:cNvSpPr txBox="1"/>
          <p:nvPr/>
        </p:nvSpPr>
        <p:spPr>
          <a:xfrm>
            <a:off x="4739272" y="913200"/>
            <a:ext cx="23535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e+p → e γ p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e+Au → e γ Au</a:t>
            </a:r>
            <a:endParaRPr i="0" sz="1200" u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AC-LGAD and PbWO4 ECal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175" y="972650"/>
            <a:ext cx="5517807" cy="288825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7"/>
          <p:cNvSpPr txBox="1"/>
          <p:nvPr>
            <p:ph type="title"/>
          </p:nvPr>
        </p:nvSpPr>
        <p:spPr>
          <a:xfrm>
            <a:off x="457200" y="548"/>
            <a:ext cx="78867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lang="en-US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Tracking</a:t>
            </a:r>
            <a:endParaRPr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6" name="Google Shape;476;p47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7" name="Google Shape;477;p47"/>
          <p:cNvSpPr txBox="1"/>
          <p:nvPr/>
        </p:nvSpPr>
        <p:spPr>
          <a:xfrm>
            <a:off x="398221" y="645300"/>
            <a:ext cx="4445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AstroPix (MAPS) layer</a:t>
            </a:r>
            <a:r>
              <a:rPr lang="en-US" sz="1100"/>
              <a:t>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(behind DIRC)</a:t>
            </a:r>
            <a:endParaRPr sz="1100"/>
          </a:p>
        </p:txBody>
      </p:sp>
      <p:cxnSp>
        <p:nvCxnSpPr>
          <p:cNvPr id="478" name="Google Shape;478;p47"/>
          <p:cNvCxnSpPr/>
          <p:nvPr/>
        </p:nvCxnSpPr>
        <p:spPr>
          <a:xfrm>
            <a:off x="1893903" y="872055"/>
            <a:ext cx="494700" cy="73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79" name="Google Shape;479;p47"/>
          <p:cNvSpPr txBox="1"/>
          <p:nvPr/>
        </p:nvSpPr>
        <p:spPr>
          <a:xfrm>
            <a:off x="4068150" y="3903550"/>
            <a:ext cx="1764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ervice cones and cylinders</a:t>
            </a:r>
            <a:endParaRPr sz="1100"/>
          </a:p>
        </p:txBody>
      </p:sp>
      <p:sp>
        <p:nvSpPr>
          <p:cNvPr id="480" name="Google Shape;480;p47"/>
          <p:cNvSpPr txBox="1"/>
          <p:nvPr/>
        </p:nvSpPr>
        <p:spPr>
          <a:xfrm>
            <a:off x="3286574" y="645300"/>
            <a:ext cx="2485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Barrel tracking layers</a:t>
            </a:r>
            <a:endParaRPr sz="1100"/>
          </a:p>
        </p:txBody>
      </p:sp>
      <p:cxnSp>
        <p:nvCxnSpPr>
          <p:cNvPr id="481" name="Google Shape;481;p47"/>
          <p:cNvCxnSpPr/>
          <p:nvPr/>
        </p:nvCxnSpPr>
        <p:spPr>
          <a:xfrm flipH="1">
            <a:off x="3659775" y="912150"/>
            <a:ext cx="296400" cy="1023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82" name="Google Shape;482;p47"/>
          <p:cNvSpPr txBox="1"/>
          <p:nvPr/>
        </p:nvSpPr>
        <p:spPr>
          <a:xfrm>
            <a:off x="2553702" y="4278891"/>
            <a:ext cx="18789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Backward/Forward tracking discs (5 layers)</a:t>
            </a:r>
            <a:endParaRPr sz="1100"/>
          </a:p>
        </p:txBody>
      </p:sp>
      <p:cxnSp>
        <p:nvCxnSpPr>
          <p:cNvPr id="483" name="Google Shape;483;p47"/>
          <p:cNvCxnSpPr>
            <a:stCxn id="482" idx="0"/>
          </p:cNvCxnSpPr>
          <p:nvPr/>
        </p:nvCxnSpPr>
        <p:spPr>
          <a:xfrm rot="10800000">
            <a:off x="2694552" y="2427591"/>
            <a:ext cx="798600" cy="1851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84" name="Google Shape;484;p47"/>
          <p:cNvCxnSpPr>
            <a:stCxn id="482" idx="0"/>
          </p:cNvCxnSpPr>
          <p:nvPr/>
        </p:nvCxnSpPr>
        <p:spPr>
          <a:xfrm flipH="1" rot="10800000">
            <a:off x="3493152" y="2509491"/>
            <a:ext cx="978000" cy="1769400"/>
          </a:xfrm>
          <a:prstGeom prst="straightConnector1">
            <a:avLst/>
          </a:prstGeom>
          <a:noFill/>
          <a:ln cap="flat" cmpd="sng" w="19050">
            <a:solidFill>
              <a:srgbClr val="0070C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85" name="Google Shape;485;p47"/>
          <p:cNvSpPr txBox="1"/>
          <p:nvPr/>
        </p:nvSpPr>
        <p:spPr>
          <a:xfrm>
            <a:off x="5955914" y="972658"/>
            <a:ext cx="3151200" cy="30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●"/>
            </a:pP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Inner two vertex layers</a:t>
            </a: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optimized for beam pipe bakeout and ITS-3 sensor size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Third layer dual-purpose (vertex + sagitta) - </a:t>
            </a: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5 layers total</a:t>
            </a:r>
            <a:endParaRPr b="1"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●"/>
            </a:pP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Five discs in forward/backwards</a:t>
            </a: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direction (ITS-3 based large area sensor design)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●"/>
            </a:pP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Cylindrical μMega</a:t>
            </a: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provide pattern recognition redundancy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●"/>
            </a:pP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1st AstroPix layer of Barrel ECal </a:t>
            </a: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provides ring seed direction, space point for pattern recognition </a:t>
            </a:r>
            <a:endParaRPr sz="1200">
              <a:solidFill>
                <a:srgbClr val="1C1C1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47"/>
          <p:cNvSpPr txBox="1"/>
          <p:nvPr/>
        </p:nvSpPr>
        <p:spPr>
          <a:xfrm>
            <a:off x="457201" y="3948025"/>
            <a:ext cx="2088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cylindrical </a:t>
            </a:r>
            <a:r>
              <a:rPr lang="en-US" sz="14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Megas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layer</a:t>
            </a:r>
            <a:endParaRPr sz="1100"/>
          </a:p>
        </p:txBody>
      </p:sp>
      <p:cxnSp>
        <p:nvCxnSpPr>
          <p:cNvPr id="487" name="Google Shape;487;p47"/>
          <p:cNvCxnSpPr/>
          <p:nvPr/>
        </p:nvCxnSpPr>
        <p:spPr>
          <a:xfrm flipH="1" rot="10800000">
            <a:off x="1612325" y="2941725"/>
            <a:ext cx="1154400" cy="104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88" name="Google Shape;488;p47"/>
          <p:cNvCxnSpPr/>
          <p:nvPr/>
        </p:nvCxnSpPr>
        <p:spPr>
          <a:xfrm rot="10800000">
            <a:off x="4836902" y="2606716"/>
            <a:ext cx="249300" cy="1341300"/>
          </a:xfrm>
          <a:prstGeom prst="straightConnector1">
            <a:avLst/>
          </a:prstGeom>
          <a:noFill/>
          <a:ln cap="flat" cmpd="sng" w="19050">
            <a:solidFill>
              <a:srgbClr val="0070C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8"/>
          <p:cNvSpPr txBox="1"/>
          <p:nvPr>
            <p:ph type="title"/>
          </p:nvPr>
        </p:nvSpPr>
        <p:spPr>
          <a:xfrm>
            <a:off x="304800" y="548"/>
            <a:ext cx="78867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lang="en-US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Tracking</a:t>
            </a:r>
            <a:endParaRPr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4" name="Google Shape;49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7525" y="742950"/>
            <a:ext cx="2850534" cy="400182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8"/>
          <p:cNvSpPr txBox="1"/>
          <p:nvPr/>
        </p:nvSpPr>
        <p:spPr>
          <a:xfrm>
            <a:off x="6412025" y="541350"/>
            <a:ext cx="2261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77777"/>
                </a:solidFill>
              </a:rPr>
              <a:t>F. Bock, Hard Probes 2023</a:t>
            </a:r>
            <a:endParaRPr sz="900">
              <a:solidFill>
                <a:srgbClr val="777777"/>
              </a:solidFill>
            </a:endParaRPr>
          </a:p>
        </p:txBody>
      </p:sp>
      <p:pic>
        <p:nvPicPr>
          <p:cNvPr id="496" name="Google Shape;49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8075" y="1317375"/>
            <a:ext cx="2633675" cy="183755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8"/>
          <p:cNvSpPr txBox="1"/>
          <p:nvPr/>
        </p:nvSpPr>
        <p:spPr>
          <a:xfrm>
            <a:off x="3713613" y="1074750"/>
            <a:ext cx="2261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77777"/>
                </a:solidFill>
              </a:rPr>
              <a:t>F. Bock, Hard Probes 2023</a:t>
            </a:r>
            <a:endParaRPr sz="900">
              <a:solidFill>
                <a:srgbClr val="777777"/>
              </a:solidFill>
            </a:endParaRPr>
          </a:p>
        </p:txBody>
      </p:sp>
      <p:sp>
        <p:nvSpPr>
          <p:cNvPr id="498" name="Google Shape;498;p48"/>
          <p:cNvSpPr txBox="1"/>
          <p:nvPr/>
        </p:nvSpPr>
        <p:spPr>
          <a:xfrm>
            <a:off x="3426200" y="3332525"/>
            <a:ext cx="25158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Meets EICUG Yellow Report design requirements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Backward momentum resolution complemented by calorimetric resolution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p48"/>
          <p:cNvSpPr txBox="1"/>
          <p:nvPr/>
        </p:nvSpPr>
        <p:spPr>
          <a:xfrm>
            <a:off x="380700" y="676113"/>
            <a:ext cx="3000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Technology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ITS3 MAPS based Si-detectors: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O(10µm) pitch, X/X</a:t>
            </a:r>
            <a:r>
              <a:rPr baseline="30000" lang="en-US" sz="1200"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 ∼ 0.05 − 0.55%/ layer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Gaseous tracker: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σ = 55 µm, X/X</a:t>
            </a:r>
            <a:r>
              <a:rPr baseline="-25000" lang="en-US" sz="1200"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 ∼ 0.2%/layer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AstroPix outer tracker layer: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500µm pixel pitch (σ = 144 µm)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0" name="Google Shape;500;p48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1" name="Google Shape;501;p48"/>
          <p:cNvSpPr txBox="1"/>
          <p:nvPr/>
        </p:nvSpPr>
        <p:spPr>
          <a:xfrm>
            <a:off x="3308075" y="5381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Simulated performance</a:t>
            </a:r>
            <a:endParaRPr/>
          </a:p>
        </p:txBody>
      </p:sp>
      <p:pic>
        <p:nvPicPr>
          <p:cNvPr id="502" name="Google Shape;50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9075" y="3457200"/>
            <a:ext cx="1699000" cy="1287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rinter&#10;&#10;Description automatically generated" id="503" name="Google Shape;503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0701" y="2679801"/>
            <a:ext cx="1739224" cy="1381626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8"/>
          <p:cNvSpPr txBox="1"/>
          <p:nvPr/>
        </p:nvSpPr>
        <p:spPr>
          <a:xfrm>
            <a:off x="435956" y="2523225"/>
            <a:ext cx="1628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First “μITS3” assembly at CERN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5" name="Google Shape;505;p48"/>
          <p:cNvSpPr txBox="1"/>
          <p:nvPr/>
        </p:nvSpPr>
        <p:spPr>
          <a:xfrm>
            <a:off x="2283300" y="3185963"/>
            <a:ext cx="1097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Cylindrical</a:t>
            </a: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μMega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7323" y="1745825"/>
            <a:ext cx="1266674" cy="165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9"/>
          <p:cNvPicPr preferRelativeResize="0"/>
          <p:nvPr/>
        </p:nvPicPr>
        <p:blipFill rotWithShape="1">
          <a:blip r:embed="rId5">
            <a:alphaModFix/>
          </a:blip>
          <a:srcRect b="0" l="0" r="5267" t="0"/>
          <a:stretch/>
        </p:blipFill>
        <p:spPr>
          <a:xfrm>
            <a:off x="6636350" y="308450"/>
            <a:ext cx="1317775" cy="20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4550" y="586200"/>
            <a:ext cx="4296201" cy="2662401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9"/>
          <p:cNvSpPr txBox="1"/>
          <p:nvPr>
            <p:ph type="title"/>
          </p:nvPr>
        </p:nvSpPr>
        <p:spPr>
          <a:xfrm>
            <a:off x="295775" y="-3"/>
            <a:ext cx="78867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lang="en-US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Calorimetry</a:t>
            </a:r>
            <a:endParaRPr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4" name="Google Shape;514;p49"/>
          <p:cNvSpPr txBox="1"/>
          <p:nvPr>
            <p:ph idx="10" type="dt"/>
          </p:nvPr>
        </p:nvSpPr>
        <p:spPr>
          <a:xfrm>
            <a:off x="471488" y="3575447"/>
            <a:ext cx="1543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1/16/2023</a:t>
            </a:r>
            <a:endParaRPr/>
          </a:p>
        </p:txBody>
      </p:sp>
      <p:sp>
        <p:nvSpPr>
          <p:cNvPr id="515" name="Google Shape;515;p49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6" name="Google Shape;516;p49"/>
          <p:cNvSpPr txBox="1"/>
          <p:nvPr/>
        </p:nvSpPr>
        <p:spPr>
          <a:xfrm>
            <a:off x="295775" y="4425145"/>
            <a:ext cx="17244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Backwards EMCal</a:t>
            </a:r>
            <a:endParaRPr sz="11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PbWO</a:t>
            </a:r>
            <a:r>
              <a:rPr baseline="-25000" lang="en-US" sz="11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en-US" sz="11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crystals</a:t>
            </a:r>
            <a:endParaRPr sz="11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7" name="Google Shape;517;p49"/>
          <p:cNvSpPr txBox="1"/>
          <p:nvPr/>
        </p:nvSpPr>
        <p:spPr>
          <a:xfrm>
            <a:off x="6820078" y="3119457"/>
            <a:ext cx="17736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High granularity 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W/SciFi EMCal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Longitudinally separated HCAL with high-</a:t>
            </a:r>
            <a:r>
              <a:rPr lang="en-US" sz="11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η</a:t>
            </a:r>
            <a:r>
              <a:rPr lang="en-US" sz="1100">
                <a:solidFill>
                  <a:schemeClr val="dk1"/>
                </a:solidFill>
              </a:rPr>
              <a:t> insert</a:t>
            </a:r>
            <a:endParaRPr sz="1100"/>
          </a:p>
        </p:txBody>
      </p:sp>
      <p:pic>
        <p:nvPicPr>
          <p:cNvPr descr="Diagram&#10;&#10;Description automatically generated" id="518" name="Google Shape;518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1072" y="2415877"/>
            <a:ext cx="1718755" cy="1922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99850" y="3119450"/>
            <a:ext cx="1317785" cy="13057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0" name="Google Shape;520;p49"/>
          <p:cNvSpPr txBox="1"/>
          <p:nvPr/>
        </p:nvSpPr>
        <p:spPr>
          <a:xfrm>
            <a:off x="2711865" y="4436248"/>
            <a:ext cx="15288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Barrel HCAL </a:t>
            </a:r>
            <a:br>
              <a:rPr lang="en-US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(sPHENIX re-use)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1" name="Google Shape;521;p49"/>
          <p:cNvSpPr txBox="1"/>
          <p:nvPr/>
        </p:nvSpPr>
        <p:spPr>
          <a:xfrm>
            <a:off x="1157001" y="1371050"/>
            <a:ext cx="11625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Backwards HCal</a:t>
            </a:r>
            <a:endParaRPr sz="1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Steel/Sc Sandwich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tail catcher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22" name="Google Shape;522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32350" y="3040921"/>
            <a:ext cx="1575926" cy="1800903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3" name="Google Shape;523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1073" y="742953"/>
            <a:ext cx="700175" cy="15373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4" name="Google Shape;524;p49"/>
          <p:cNvSpPr txBox="1"/>
          <p:nvPr/>
        </p:nvSpPr>
        <p:spPr>
          <a:xfrm>
            <a:off x="5221677" y="4844248"/>
            <a:ext cx="15288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Imaging</a:t>
            </a:r>
            <a:r>
              <a:rPr lang="en-US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Barrel ECAL* </a:t>
            </a:r>
            <a:br>
              <a:rPr lang="en-US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5" name="Google Shape;525;p49"/>
          <p:cNvSpPr txBox="1"/>
          <p:nvPr/>
        </p:nvSpPr>
        <p:spPr>
          <a:xfrm>
            <a:off x="6770300" y="3987525"/>
            <a:ext cx="2269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77777"/>
                </a:solidFill>
                <a:latin typeface="Roboto"/>
                <a:ea typeface="Roboto"/>
                <a:cs typeface="Roboto"/>
                <a:sym typeface="Roboto"/>
              </a:rPr>
              <a:t>*</a:t>
            </a:r>
            <a:r>
              <a:rPr lang="en-US" sz="1200">
                <a:solidFill>
                  <a:srgbClr val="777777"/>
                </a:solidFill>
                <a:latin typeface="Roboto"/>
                <a:ea typeface="Roboto"/>
                <a:cs typeface="Roboto"/>
                <a:sym typeface="Roboto"/>
              </a:rPr>
              <a:t>Motion to initiate the change control process (from Sci-Glass ECal) endorsed by ePIC CC, April 23</a:t>
            </a:r>
            <a:endParaRPr sz="1200">
              <a:solidFill>
                <a:srgbClr val="77777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26" name="Google Shape;526;p49"/>
          <p:cNvCxnSpPr/>
          <p:nvPr/>
        </p:nvCxnSpPr>
        <p:spPr>
          <a:xfrm>
            <a:off x="1366000" y="1083850"/>
            <a:ext cx="1171800" cy="201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7" name="Google Shape;527;p49"/>
          <p:cNvCxnSpPr/>
          <p:nvPr/>
        </p:nvCxnSpPr>
        <p:spPr>
          <a:xfrm flipH="1" rot="10800000">
            <a:off x="1836275" y="2069100"/>
            <a:ext cx="1530300" cy="1463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8" name="Google Shape;528;p49"/>
          <p:cNvCxnSpPr/>
          <p:nvPr/>
        </p:nvCxnSpPr>
        <p:spPr>
          <a:xfrm flipH="1" rot="10800000">
            <a:off x="3956175" y="3009650"/>
            <a:ext cx="82200" cy="701700"/>
          </a:xfrm>
          <a:prstGeom prst="straightConnector1">
            <a:avLst/>
          </a:prstGeom>
          <a:noFill/>
          <a:ln cap="flat" cmpd="sng" w="19050">
            <a:solidFill>
              <a:srgbClr val="1C1C1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9" name="Google Shape;529;p49"/>
          <p:cNvCxnSpPr/>
          <p:nvPr/>
        </p:nvCxnSpPr>
        <p:spPr>
          <a:xfrm rot="10800000">
            <a:off x="4374150" y="2405175"/>
            <a:ext cx="955500" cy="1425600"/>
          </a:xfrm>
          <a:prstGeom prst="straightConnector1">
            <a:avLst/>
          </a:prstGeom>
          <a:noFill/>
          <a:ln cap="flat" cmpd="sng" w="19050">
            <a:solidFill>
              <a:srgbClr val="1C1C1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0" name="Google Shape;530;p49"/>
          <p:cNvCxnSpPr/>
          <p:nvPr/>
        </p:nvCxnSpPr>
        <p:spPr>
          <a:xfrm flipH="1">
            <a:off x="6203000" y="1367500"/>
            <a:ext cx="1261500" cy="74700"/>
          </a:xfrm>
          <a:prstGeom prst="straightConnector1">
            <a:avLst/>
          </a:prstGeom>
          <a:noFill/>
          <a:ln cap="flat" cmpd="sng" w="19050">
            <a:solidFill>
              <a:srgbClr val="1C1C1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1" name="Google Shape;531;p49"/>
          <p:cNvCxnSpPr/>
          <p:nvPr/>
        </p:nvCxnSpPr>
        <p:spPr>
          <a:xfrm rot="10800000">
            <a:off x="5904300" y="2315375"/>
            <a:ext cx="2358900" cy="530100"/>
          </a:xfrm>
          <a:prstGeom prst="straightConnector1">
            <a:avLst/>
          </a:prstGeom>
          <a:noFill/>
          <a:ln cap="flat" cmpd="sng" w="19050">
            <a:solidFill>
              <a:srgbClr val="1C1C1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2" name="Google Shape;532;p49"/>
          <p:cNvSpPr txBox="1"/>
          <p:nvPr/>
        </p:nvSpPr>
        <p:spPr>
          <a:xfrm>
            <a:off x="5904300" y="324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1C1C1C"/>
                </a:solidFill>
                <a:highlight>
                  <a:srgbClr val="FFD966"/>
                </a:highlight>
              </a:rPr>
              <a:t>See talks by N. Schmidt and B. Page</a:t>
            </a:r>
            <a:endParaRPr b="1" sz="1600">
              <a:solidFill>
                <a:srgbClr val="1C1C1C"/>
              </a:solidFill>
              <a:highlight>
                <a:srgbClr val="FFD966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0"/>
          <p:cNvSpPr txBox="1"/>
          <p:nvPr>
            <p:ph type="title"/>
          </p:nvPr>
        </p:nvSpPr>
        <p:spPr>
          <a:xfrm>
            <a:off x="295775" y="-3"/>
            <a:ext cx="78867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lang="en-US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Calorimetry</a:t>
            </a:r>
            <a:endParaRPr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8" name="Google Shape;538;p50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9" name="Google Shape;539;p50"/>
          <p:cNvSpPr txBox="1"/>
          <p:nvPr/>
        </p:nvSpPr>
        <p:spPr>
          <a:xfrm>
            <a:off x="5911875" y="1343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1C1C1C"/>
                </a:solidFill>
                <a:highlight>
                  <a:srgbClr val="FFD966"/>
                </a:highlight>
              </a:rPr>
              <a:t>See talks by </a:t>
            </a:r>
            <a:r>
              <a:rPr b="1" lang="en-US" sz="1200">
                <a:solidFill>
                  <a:srgbClr val="1C1C1C"/>
                </a:solidFill>
                <a:highlight>
                  <a:srgbClr val="FFD966"/>
                </a:highlight>
              </a:rPr>
              <a:t>N. Schmidt and B. Page</a:t>
            </a:r>
            <a:endParaRPr b="1" sz="1600">
              <a:solidFill>
                <a:srgbClr val="1C1C1C"/>
              </a:solidFill>
              <a:highlight>
                <a:srgbClr val="FFD966"/>
              </a:highlight>
            </a:endParaRPr>
          </a:p>
        </p:txBody>
      </p:sp>
      <p:pic>
        <p:nvPicPr>
          <p:cNvPr id="540" name="Google Shape;54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4004" y="642388"/>
            <a:ext cx="2451006" cy="21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5009" y="641415"/>
            <a:ext cx="2459065" cy="216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775" y="642389"/>
            <a:ext cx="2374229" cy="2113159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50"/>
          <p:cNvSpPr txBox="1"/>
          <p:nvPr/>
        </p:nvSpPr>
        <p:spPr>
          <a:xfrm>
            <a:off x="882488" y="427475"/>
            <a:ext cx="2655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1C1C1C"/>
                </a:solidFill>
              </a:rPr>
              <a:t>plots by </a:t>
            </a:r>
            <a:r>
              <a:rPr lang="en-US" sz="800">
                <a:solidFill>
                  <a:srgbClr val="1C1C1C"/>
                </a:solidFill>
              </a:rPr>
              <a:t>N. Schmidt</a:t>
            </a:r>
            <a:endParaRPr sz="1200"/>
          </a:p>
        </p:txBody>
      </p:sp>
      <p:pic>
        <p:nvPicPr>
          <p:cNvPr id="544" name="Google Shape;54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711" y="2939369"/>
            <a:ext cx="2504819" cy="2160881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50"/>
          <p:cNvSpPr txBox="1"/>
          <p:nvPr/>
        </p:nvSpPr>
        <p:spPr>
          <a:xfrm>
            <a:off x="1078830" y="2755552"/>
            <a:ext cx="2103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77777"/>
                </a:solidFill>
              </a:rPr>
              <a:t>F. Bock, Hard Probes 2023</a:t>
            </a:r>
            <a:endParaRPr sz="900">
              <a:solidFill>
                <a:srgbClr val="777777"/>
              </a:solidFill>
            </a:endParaRPr>
          </a:p>
        </p:txBody>
      </p:sp>
      <p:sp>
        <p:nvSpPr>
          <p:cNvPr id="546" name="Google Shape;546;p50"/>
          <p:cNvSpPr txBox="1"/>
          <p:nvPr/>
        </p:nvSpPr>
        <p:spPr>
          <a:xfrm>
            <a:off x="3384525" y="2941975"/>
            <a:ext cx="5259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hlink"/>
                </a:solidFill>
              </a:rPr>
              <a:t>Performance on energy resolution and matching</a:t>
            </a:r>
            <a:endParaRPr sz="1200"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-US" sz="1200">
                <a:solidFill>
                  <a:schemeClr val="hlink"/>
                </a:solidFill>
              </a:rPr>
              <a:t>Technologies fulfill YR </a:t>
            </a:r>
            <a:r>
              <a:rPr lang="en-US" sz="1200">
                <a:solidFill>
                  <a:schemeClr val="hlink"/>
                </a:solidFill>
              </a:rPr>
              <a:t>requirements</a:t>
            </a:r>
            <a:r>
              <a:rPr lang="en-US" sz="1200">
                <a:solidFill>
                  <a:schemeClr val="hlink"/>
                </a:solidFill>
              </a:rPr>
              <a:t> on energy resolution</a:t>
            </a:r>
            <a:endParaRPr sz="1200"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-US" sz="1200">
                <a:solidFill>
                  <a:schemeClr val="hlink"/>
                </a:solidFill>
              </a:rPr>
              <a:t>Ongoing simulation studies related to overlaps between </a:t>
            </a:r>
            <a:r>
              <a:rPr lang="en-US" sz="1200">
                <a:solidFill>
                  <a:schemeClr val="hlink"/>
                </a:solidFill>
              </a:rPr>
              <a:t>different</a:t>
            </a:r>
            <a:r>
              <a:rPr lang="en-US" sz="1200">
                <a:solidFill>
                  <a:schemeClr val="hlink"/>
                </a:solidFill>
              </a:rPr>
              <a:t> η regions for </a:t>
            </a:r>
            <a:r>
              <a:rPr lang="en-US" sz="1200">
                <a:solidFill>
                  <a:schemeClr val="hlink"/>
                </a:solidFill>
              </a:rPr>
              <a:t>calorimetry</a:t>
            </a:r>
            <a:r>
              <a:rPr lang="en-US" sz="1200">
                <a:solidFill>
                  <a:schemeClr val="hlink"/>
                </a:solidFill>
              </a:rPr>
              <a:t> and reconstruction algorithms</a:t>
            </a:r>
            <a:endParaRPr sz="1200">
              <a:solidFill>
                <a:schemeClr val="hlink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hlink"/>
                </a:solidFill>
              </a:rPr>
              <a:t>Ongoing work on Monte-Carlo validation</a:t>
            </a:r>
            <a:endParaRPr b="1" sz="1200">
              <a:solidFill>
                <a:schemeClr val="hlink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-US" sz="1200">
                <a:solidFill>
                  <a:schemeClr val="hlink"/>
                </a:solidFill>
              </a:rPr>
              <a:t>Validation for high Z absorbers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613" y="2010924"/>
            <a:ext cx="1769787" cy="1318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2" name="Google Shape;552;p51"/>
          <p:cNvGrpSpPr/>
          <p:nvPr/>
        </p:nvGrpSpPr>
        <p:grpSpPr>
          <a:xfrm>
            <a:off x="6778443" y="3485208"/>
            <a:ext cx="2117629" cy="1153409"/>
            <a:chOff x="8972824" y="4847577"/>
            <a:chExt cx="2823506" cy="1537879"/>
          </a:xfrm>
        </p:grpSpPr>
        <p:pic>
          <p:nvPicPr>
            <p:cNvPr id="553" name="Google Shape;553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071895" y="4847577"/>
              <a:ext cx="2724435" cy="14459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4" name="Google Shape;554;p51"/>
            <p:cNvSpPr/>
            <p:nvPr/>
          </p:nvSpPr>
          <p:spPr>
            <a:xfrm>
              <a:off x="8972824" y="5240956"/>
              <a:ext cx="361800" cy="114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Diagram&#10;&#10;Description automatically generated" id="555" name="Google Shape;555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8451" y="531451"/>
            <a:ext cx="1589250" cy="1902576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51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7" name="Google Shape;557;p51"/>
          <p:cNvSpPr txBox="1"/>
          <p:nvPr>
            <p:ph idx="4294967295" type="title"/>
          </p:nvPr>
        </p:nvSpPr>
        <p:spPr>
          <a:xfrm>
            <a:off x="422035" y="-3"/>
            <a:ext cx="74535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lang="en-US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Particle ID</a:t>
            </a:r>
            <a:endParaRPr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8" name="Google Shape;558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67943" y="386364"/>
            <a:ext cx="2249487" cy="1318061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1"/>
          <p:cNvSpPr txBox="1"/>
          <p:nvPr/>
        </p:nvSpPr>
        <p:spPr>
          <a:xfrm>
            <a:off x="228600" y="983725"/>
            <a:ext cx="19218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Proximity Focused (pfRICH)*</a:t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-US" sz="800">
                <a:solidFill>
                  <a:schemeClr val="dk1"/>
                </a:solidFill>
              </a:rPr>
              <a:t>Proximity gap &gt;40 cm</a:t>
            </a:r>
            <a:endParaRPr sz="800">
              <a:solidFill>
                <a:schemeClr val="dk1"/>
              </a:solidFill>
            </a:endParaRPr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-US" sz="800">
                <a:solidFill>
                  <a:schemeClr val="dk1"/>
                </a:solidFill>
              </a:rPr>
              <a:t>Sensor: LAPPDs</a:t>
            </a:r>
            <a:endParaRPr sz="800">
              <a:solidFill>
                <a:schemeClr val="dk1"/>
              </a:solidFill>
            </a:endParaRPr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-US" sz="800">
                <a:solidFill>
                  <a:schemeClr val="dk1"/>
                </a:solidFill>
              </a:rPr>
              <a:t>up to 9 GeV/c 3б π/K sep.</a:t>
            </a:r>
            <a:endParaRPr sz="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560" name="Google Shape;560;p51"/>
          <p:cNvSpPr txBox="1"/>
          <p:nvPr/>
        </p:nvSpPr>
        <p:spPr>
          <a:xfrm>
            <a:off x="2030400" y="641850"/>
            <a:ext cx="22761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High-Performance DIRC</a:t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-US" sz="800">
                <a:solidFill>
                  <a:schemeClr val="dk1"/>
                </a:solidFill>
              </a:rPr>
              <a:t>Quartz bar radiator (BaBAR bars) </a:t>
            </a:r>
            <a:endParaRPr sz="800">
              <a:solidFill>
                <a:schemeClr val="dk1"/>
              </a:solidFill>
            </a:endParaRPr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-US" sz="800">
                <a:solidFill>
                  <a:schemeClr val="dk1"/>
                </a:solidFill>
              </a:rPr>
              <a:t>light detection with MCP-PMTs</a:t>
            </a:r>
            <a:endParaRPr sz="800">
              <a:solidFill>
                <a:schemeClr val="dk1"/>
              </a:solidFill>
            </a:endParaRPr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-US" sz="800">
                <a:solidFill>
                  <a:schemeClr val="dk1"/>
                </a:solidFill>
              </a:rPr>
              <a:t>Fully focused</a:t>
            </a:r>
            <a:endParaRPr sz="800">
              <a:solidFill>
                <a:schemeClr val="dk1"/>
              </a:solidFill>
            </a:endParaRPr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-US" sz="800">
                <a:solidFill>
                  <a:schemeClr val="dk1"/>
                </a:solidFill>
              </a:rPr>
              <a:t>π/K 3б separation at 6 GeV/c</a:t>
            </a:r>
            <a:endParaRPr sz="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561" name="Google Shape;561;p51"/>
          <p:cNvSpPr txBox="1"/>
          <p:nvPr/>
        </p:nvSpPr>
        <p:spPr>
          <a:xfrm>
            <a:off x="6684875" y="456150"/>
            <a:ext cx="2276100" cy="2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Dual-Radiator RICH(dRICH)</a:t>
            </a:r>
            <a:endParaRPr sz="1100"/>
          </a:p>
        </p:txBody>
      </p:sp>
      <p:pic>
        <p:nvPicPr>
          <p:cNvPr id="562" name="Google Shape;562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65058" y="2875370"/>
            <a:ext cx="944418" cy="828102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51"/>
          <p:cNvSpPr txBox="1"/>
          <p:nvPr/>
        </p:nvSpPr>
        <p:spPr>
          <a:xfrm>
            <a:off x="6501577" y="3328975"/>
            <a:ext cx="11178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AC-LGAD</a:t>
            </a:r>
            <a:br>
              <a:rPr b="1"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TOF 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(~30ps)</a:t>
            </a:r>
            <a:endParaRPr sz="1100"/>
          </a:p>
        </p:txBody>
      </p:sp>
      <p:pic>
        <p:nvPicPr>
          <p:cNvPr id="564" name="Google Shape;564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83550" y="1660200"/>
            <a:ext cx="4296201" cy="2662401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1"/>
          <p:cNvSpPr txBox="1"/>
          <p:nvPr/>
        </p:nvSpPr>
        <p:spPr>
          <a:xfrm>
            <a:off x="321000" y="3599350"/>
            <a:ext cx="1709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77777"/>
                </a:solidFill>
                <a:latin typeface="Roboto"/>
                <a:ea typeface="Roboto"/>
                <a:cs typeface="Roboto"/>
                <a:sym typeface="Roboto"/>
              </a:rPr>
              <a:t>*Motion to initiate the change control process (from Modular RICH mRICH) endorsed by ePIC CC, April 23</a:t>
            </a:r>
            <a:endParaRPr sz="1200">
              <a:solidFill>
                <a:srgbClr val="77777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66" name="Google Shape;566;p51"/>
          <p:cNvCxnSpPr/>
          <p:nvPr/>
        </p:nvCxnSpPr>
        <p:spPr>
          <a:xfrm rot="10800000">
            <a:off x="4896575" y="2927513"/>
            <a:ext cx="2493300" cy="353400"/>
          </a:xfrm>
          <a:prstGeom prst="straightConnector1">
            <a:avLst/>
          </a:prstGeom>
          <a:noFill/>
          <a:ln cap="flat" cmpd="sng" w="19050">
            <a:solidFill>
              <a:srgbClr val="1C1C1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7" name="Google Shape;567;p51"/>
          <p:cNvCxnSpPr/>
          <p:nvPr/>
        </p:nvCxnSpPr>
        <p:spPr>
          <a:xfrm flipH="1">
            <a:off x="5198375" y="1352575"/>
            <a:ext cx="1870500" cy="1173600"/>
          </a:xfrm>
          <a:prstGeom prst="straightConnector1">
            <a:avLst/>
          </a:prstGeom>
          <a:noFill/>
          <a:ln cap="flat" cmpd="sng" w="19050">
            <a:solidFill>
              <a:srgbClr val="1C1C1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8" name="Google Shape;568;p51"/>
          <p:cNvCxnSpPr/>
          <p:nvPr/>
        </p:nvCxnSpPr>
        <p:spPr>
          <a:xfrm flipH="1">
            <a:off x="3866550" y="1482575"/>
            <a:ext cx="794400" cy="1183800"/>
          </a:xfrm>
          <a:prstGeom prst="straightConnector1">
            <a:avLst/>
          </a:prstGeom>
          <a:noFill/>
          <a:ln cap="flat" cmpd="sng" w="19050">
            <a:solidFill>
              <a:srgbClr val="1C1C1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9" name="Google Shape;569;p51"/>
          <p:cNvCxnSpPr/>
          <p:nvPr/>
        </p:nvCxnSpPr>
        <p:spPr>
          <a:xfrm>
            <a:off x="1579575" y="2526175"/>
            <a:ext cx="1682400" cy="349200"/>
          </a:xfrm>
          <a:prstGeom prst="straightConnector1">
            <a:avLst/>
          </a:prstGeom>
          <a:noFill/>
          <a:ln cap="flat" cmpd="sng" w="19050">
            <a:solidFill>
              <a:srgbClr val="1C1C1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0" name="Google Shape;570;p51"/>
          <p:cNvSpPr txBox="1"/>
          <p:nvPr/>
        </p:nvSpPr>
        <p:spPr>
          <a:xfrm>
            <a:off x="4033625" y="75400"/>
            <a:ext cx="499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1C1C1C"/>
                </a:solidFill>
                <a:highlight>
                  <a:srgbClr val="FFD966"/>
                </a:highlight>
              </a:rPr>
              <a:t>See talks by Z. Ye, G. Kalicy, P. Garg, Y. Ilieva, A. Lyashenko  </a:t>
            </a:r>
            <a:endParaRPr b="1" sz="1200">
              <a:solidFill>
                <a:srgbClr val="1C1C1C"/>
              </a:solidFill>
              <a:highlight>
                <a:srgbClr val="FFD96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1C1C1C"/>
                </a:solidFill>
                <a:highlight>
                  <a:srgbClr val="FFD966"/>
                </a:highlight>
              </a:rPr>
              <a:t> </a:t>
            </a:r>
            <a:endParaRPr b="1" sz="1600">
              <a:solidFill>
                <a:srgbClr val="1C1C1C"/>
              </a:solidFill>
              <a:highlight>
                <a:srgbClr val="FFD966"/>
              </a:highlight>
            </a:endParaRPr>
          </a:p>
        </p:txBody>
      </p:sp>
      <p:sp>
        <p:nvSpPr>
          <p:cNvPr id="571" name="Google Shape;571;p51"/>
          <p:cNvSpPr txBox="1"/>
          <p:nvPr/>
        </p:nvSpPr>
        <p:spPr>
          <a:xfrm>
            <a:off x="6288125" y="45790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-US" sz="800">
                <a:solidFill>
                  <a:schemeClr val="dk1"/>
                </a:solidFill>
              </a:rPr>
              <a:t>Accurate space point for tracking</a:t>
            </a:r>
            <a:endParaRPr sz="800">
              <a:solidFill>
                <a:schemeClr val="dk1"/>
              </a:solidFill>
            </a:endParaRPr>
          </a:p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-US" sz="800">
                <a:solidFill>
                  <a:schemeClr val="dk1"/>
                </a:solidFill>
              </a:rPr>
              <a:t>forward disk and central barrel</a:t>
            </a:r>
            <a:endParaRPr/>
          </a:p>
        </p:txBody>
      </p:sp>
      <p:sp>
        <p:nvSpPr>
          <p:cNvPr id="572" name="Google Shape;572;p51"/>
          <p:cNvSpPr txBox="1"/>
          <p:nvPr/>
        </p:nvSpPr>
        <p:spPr>
          <a:xfrm>
            <a:off x="6288125" y="22810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-US" sz="800">
                <a:solidFill>
                  <a:schemeClr val="dk1"/>
                </a:solidFill>
              </a:rPr>
              <a:t>C</a:t>
            </a:r>
            <a:r>
              <a:rPr baseline="-25000" lang="en-US" sz="800">
                <a:solidFill>
                  <a:schemeClr val="dk1"/>
                </a:solidFill>
              </a:rPr>
              <a:t>2</a:t>
            </a:r>
            <a:r>
              <a:rPr lang="en-US" sz="800">
                <a:solidFill>
                  <a:schemeClr val="dk1"/>
                </a:solidFill>
              </a:rPr>
              <a:t>F</a:t>
            </a:r>
            <a:r>
              <a:rPr baseline="-25000" lang="en-US" sz="800">
                <a:solidFill>
                  <a:schemeClr val="dk1"/>
                </a:solidFill>
              </a:rPr>
              <a:t>6</a:t>
            </a:r>
            <a:r>
              <a:rPr lang="en-US" sz="800">
                <a:solidFill>
                  <a:schemeClr val="dk1"/>
                </a:solidFill>
              </a:rPr>
              <a:t> Gas</a:t>
            </a:r>
            <a:r>
              <a:rPr lang="en-US"/>
              <a:t> </a:t>
            </a:r>
            <a:r>
              <a:rPr lang="en-US" sz="800">
                <a:solidFill>
                  <a:schemeClr val="dk1"/>
                </a:solidFill>
              </a:rPr>
              <a:t>Volume and Aerogel</a:t>
            </a:r>
            <a:endParaRPr sz="800">
              <a:solidFill>
                <a:schemeClr val="dk1"/>
              </a:solidFill>
            </a:endParaRPr>
          </a:p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-US" sz="800">
                <a:solidFill>
                  <a:schemeClr val="dk1"/>
                </a:solidFill>
              </a:rPr>
              <a:t>Sensors tiled on spheres (SiPMs)</a:t>
            </a:r>
            <a:endParaRPr sz="800">
              <a:solidFill>
                <a:schemeClr val="dk1"/>
              </a:solidFill>
            </a:endParaRPr>
          </a:p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-US" sz="800">
                <a:solidFill>
                  <a:schemeClr val="dk1"/>
                </a:solidFill>
              </a:rPr>
              <a:t>π/K 3б sep. at 50 GeV/c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2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8" name="Google Shape;578;p52"/>
          <p:cNvSpPr txBox="1"/>
          <p:nvPr>
            <p:ph idx="4294967295" type="title"/>
          </p:nvPr>
        </p:nvSpPr>
        <p:spPr>
          <a:xfrm>
            <a:off x="422035" y="107548"/>
            <a:ext cx="74535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lang="en-US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Particle ID</a:t>
            </a:r>
            <a:endParaRPr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9" name="Google Shape;579;p52"/>
          <p:cNvSpPr txBox="1"/>
          <p:nvPr/>
        </p:nvSpPr>
        <p:spPr>
          <a:xfrm>
            <a:off x="357175" y="704700"/>
            <a:ext cx="5277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Particle IDentification needs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Electrons from photons ⟶ </a:t>
            </a: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4π coverage in tracking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Electrons from charged hadrons</a:t>
            </a:r>
            <a:r>
              <a:rPr lang="en-US" sz="120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 ⟶ </a:t>
            </a: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mostly provided by calorimetry and tracking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Charged pions, kaons and protons from each other on track level</a:t>
            </a:r>
            <a:r>
              <a:rPr lang="en-US" sz="120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 ⟶ </a:t>
            </a: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Cherenkov detectors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Cherenkov detectors, complemented by other technologies at lower momenta ToF or dE/dx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0" name="Google Shape;58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775" y="2314588"/>
            <a:ext cx="3073498" cy="20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2225" y="2366350"/>
            <a:ext cx="3747177" cy="197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2"/>
          <p:cNvSpPr txBox="1"/>
          <p:nvPr/>
        </p:nvSpPr>
        <p:spPr>
          <a:xfrm>
            <a:off x="457200" y="4416550"/>
            <a:ext cx="791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Need more than one technology to cover the entire momentum ranges at different rapidities 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3" name="Google Shape;583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2300" y="1017782"/>
            <a:ext cx="3073501" cy="1036144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52"/>
          <p:cNvSpPr txBox="1"/>
          <p:nvPr/>
        </p:nvSpPr>
        <p:spPr>
          <a:xfrm>
            <a:off x="4033625" y="75400"/>
            <a:ext cx="499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1C1C1C"/>
                </a:solidFill>
                <a:highlight>
                  <a:srgbClr val="FFD966"/>
                </a:highlight>
              </a:rPr>
              <a:t>See talks by Z. Ye, G. Kalicy, P. Garg, Y. Ilieva, A. Lyashenko  </a:t>
            </a:r>
            <a:endParaRPr b="1" sz="1200">
              <a:solidFill>
                <a:srgbClr val="1C1C1C"/>
              </a:solidFill>
              <a:highlight>
                <a:srgbClr val="FFD96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1C1C1C"/>
                </a:solidFill>
                <a:highlight>
                  <a:srgbClr val="FFD966"/>
                </a:highlight>
              </a:rPr>
              <a:t> </a:t>
            </a:r>
            <a:endParaRPr b="1" sz="1600">
              <a:solidFill>
                <a:srgbClr val="1C1C1C"/>
              </a:solidFill>
              <a:highlight>
                <a:srgbClr val="FFD966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3"/>
          <p:cNvSpPr txBox="1"/>
          <p:nvPr>
            <p:ph type="title"/>
          </p:nvPr>
        </p:nvSpPr>
        <p:spPr>
          <a:xfrm>
            <a:off x="196725" y="75450"/>
            <a:ext cx="83301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/>
              <a:t> ePIC </a:t>
            </a:r>
            <a:r>
              <a:rPr lang="en-US" sz="2400"/>
              <a:t>Software</a:t>
            </a:r>
            <a:endParaRPr sz="2400"/>
          </a:p>
        </p:txBody>
      </p:sp>
      <p:sp>
        <p:nvSpPr>
          <p:cNvPr id="590" name="Google Shape;590;p53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1" name="Google Shape;591;p53"/>
          <p:cNvSpPr txBox="1"/>
          <p:nvPr/>
        </p:nvSpPr>
        <p:spPr>
          <a:xfrm>
            <a:off x="304125" y="667500"/>
            <a:ext cx="83301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software design is based on</a:t>
            </a:r>
            <a:r>
              <a:rPr b="1"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lessons learned in the worldwide NP and HEP community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 </a:t>
            </a:r>
            <a:r>
              <a:rPr b="1" lang="en-US" sz="1400" u="sng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decision-making process</a:t>
            </a:r>
            <a:r>
              <a:rPr b="1"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involving the whole community. We will continue to work with the worldwide NP and HEP community. </a:t>
            </a:r>
            <a:endParaRPr sz="1100"/>
          </a:p>
        </p:txBody>
      </p:sp>
      <p:sp>
        <p:nvSpPr>
          <p:cNvPr id="592" name="Google Shape;592;p53"/>
          <p:cNvSpPr/>
          <p:nvPr/>
        </p:nvSpPr>
        <p:spPr>
          <a:xfrm>
            <a:off x="7125113" y="4792814"/>
            <a:ext cx="2019000" cy="3429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3" name="Google Shape;593;p53"/>
          <p:cNvGrpSpPr/>
          <p:nvPr/>
        </p:nvGrpSpPr>
        <p:grpSpPr>
          <a:xfrm>
            <a:off x="443050" y="1340814"/>
            <a:ext cx="8196075" cy="2080577"/>
            <a:chOff x="590733" y="2335627"/>
            <a:chExt cx="10928100" cy="2774102"/>
          </a:xfrm>
        </p:grpSpPr>
        <p:grpSp>
          <p:nvGrpSpPr>
            <p:cNvPr id="594" name="Google Shape;594;p53"/>
            <p:cNvGrpSpPr/>
            <p:nvPr/>
          </p:nvGrpSpPr>
          <p:grpSpPr>
            <a:xfrm>
              <a:off x="590733" y="2335627"/>
              <a:ext cx="10928100" cy="2186648"/>
              <a:chOff x="529104" y="1837418"/>
              <a:chExt cx="10928100" cy="2186648"/>
            </a:xfrm>
          </p:grpSpPr>
          <p:sp>
            <p:nvSpPr>
              <p:cNvPr id="595" name="Google Shape;595;p53"/>
              <p:cNvSpPr/>
              <p:nvPr/>
            </p:nvSpPr>
            <p:spPr>
              <a:xfrm>
                <a:off x="2653049" y="2285266"/>
                <a:ext cx="6803400" cy="1738800"/>
              </a:xfrm>
              <a:prstGeom prst="rect">
                <a:avLst/>
              </a:prstGeom>
              <a:noFill/>
              <a:ln cap="flat" cmpd="sng" w="19050">
                <a:solidFill>
                  <a:schemeClr val="accent1"/>
                </a:solidFill>
                <a:prstDash val="dot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400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Edm4eic data model based on edm4hep and podio.</a:t>
                </a:r>
                <a:endParaRPr sz="1100"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400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Geometry Description and Detector Interface using DD4hep.</a:t>
                </a:r>
                <a:endParaRPr sz="1100"/>
              </a:p>
            </p:txBody>
          </p:sp>
          <p:grpSp>
            <p:nvGrpSpPr>
              <p:cNvPr id="596" name="Google Shape;596;p53"/>
              <p:cNvGrpSpPr/>
              <p:nvPr/>
            </p:nvGrpSpPr>
            <p:grpSpPr>
              <a:xfrm>
                <a:off x="529104" y="1837418"/>
                <a:ext cx="10928100" cy="1444801"/>
                <a:chOff x="629665" y="3005592"/>
                <a:chExt cx="10928100" cy="1444801"/>
              </a:xfrm>
            </p:grpSpPr>
            <p:grpSp>
              <p:nvGrpSpPr>
                <p:cNvPr id="597" name="Google Shape;597;p53"/>
                <p:cNvGrpSpPr/>
                <p:nvPr/>
              </p:nvGrpSpPr>
              <p:grpSpPr>
                <a:xfrm>
                  <a:off x="634182" y="3671585"/>
                  <a:ext cx="10923540" cy="778808"/>
                  <a:chOff x="530942" y="3215536"/>
                  <a:chExt cx="10923540" cy="778808"/>
                </a:xfrm>
              </p:grpSpPr>
              <p:grpSp>
                <p:nvGrpSpPr>
                  <p:cNvPr id="598" name="Google Shape;598;p53"/>
                  <p:cNvGrpSpPr/>
                  <p:nvPr/>
                </p:nvGrpSpPr>
                <p:grpSpPr>
                  <a:xfrm>
                    <a:off x="530942" y="3215537"/>
                    <a:ext cx="4124535" cy="778807"/>
                    <a:chOff x="530942" y="4034997"/>
                    <a:chExt cx="4124535" cy="778807"/>
                  </a:xfrm>
                </p:grpSpPr>
                <p:sp>
                  <p:nvSpPr>
                    <p:cNvPr id="599" name="Google Shape;599;p53"/>
                    <p:cNvSpPr/>
                    <p:nvPr/>
                  </p:nvSpPr>
                  <p:spPr>
                    <a:xfrm>
                      <a:off x="530942" y="4037104"/>
                      <a:ext cx="1858200" cy="7767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cap="flat" cmpd="sng" w="12700">
                      <a:solidFill>
                        <a:schemeClr val="accent2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34275" lIns="68575" spcFirstLastPara="1" rIns="68575" wrap="square" tIns="34275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MC Event Generators</a:t>
                      </a:r>
                      <a:endParaRPr sz="1100"/>
                    </a:p>
                  </p:txBody>
                </p:sp>
                <p:sp>
                  <p:nvSpPr>
                    <p:cNvPr id="600" name="Google Shape;600;p53"/>
                    <p:cNvSpPr/>
                    <p:nvPr/>
                  </p:nvSpPr>
                  <p:spPr>
                    <a:xfrm>
                      <a:off x="2797277" y="4034997"/>
                      <a:ext cx="1858200" cy="7767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cap="flat" cmpd="sng" w="12700">
                      <a:solidFill>
                        <a:schemeClr val="accent2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34275" lIns="68575" spcFirstLastPara="1" rIns="68575" wrap="square" tIns="34275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Detector Simulations in Geant4</a:t>
                      </a:r>
                      <a:endParaRPr sz="1100"/>
                    </a:p>
                  </p:txBody>
                </p:sp>
                <p:cxnSp>
                  <p:nvCxnSpPr>
                    <p:cNvPr id="601" name="Google Shape;601;p53"/>
                    <p:cNvCxnSpPr>
                      <a:stCxn id="599" idx="3"/>
                      <a:endCxn id="600" idx="1"/>
                    </p:cNvCxnSpPr>
                    <p:nvPr/>
                  </p:nvCxnSpPr>
                  <p:spPr>
                    <a:xfrm flipH="1" rot="10800000">
                      <a:off x="2389142" y="4423354"/>
                      <a:ext cx="408000" cy="2100"/>
                    </a:xfrm>
                    <a:prstGeom prst="bentConnector3">
                      <a:avLst>
                        <a:gd fmla="val 50000" name="adj1"/>
                      </a:avLst>
                    </a:prstGeom>
                    <a:noFill/>
                    <a:ln cap="flat" cmpd="sng" w="28575">
                      <a:solidFill>
                        <a:schemeClr val="accent2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602" name="Google Shape;602;p53"/>
                  <p:cNvGrpSpPr/>
                  <p:nvPr/>
                </p:nvGrpSpPr>
                <p:grpSpPr>
                  <a:xfrm>
                    <a:off x="4655612" y="3215536"/>
                    <a:ext cx="6798870" cy="776701"/>
                    <a:chOff x="4655612" y="1606871"/>
                    <a:chExt cx="6798870" cy="776701"/>
                  </a:xfrm>
                </p:grpSpPr>
                <p:sp>
                  <p:nvSpPr>
                    <p:cNvPr id="603" name="Google Shape;603;p53"/>
                    <p:cNvSpPr/>
                    <p:nvPr/>
                  </p:nvSpPr>
                  <p:spPr>
                    <a:xfrm>
                      <a:off x="5063612" y="1606871"/>
                      <a:ext cx="1858200" cy="7767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cap="flat" cmpd="sng" w="12700">
                      <a:solidFill>
                        <a:schemeClr val="accent2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34275" lIns="68575" spcFirstLastPara="1" rIns="68575" wrap="square" tIns="34275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Readout Simulation (Digitization)</a:t>
                      </a:r>
                      <a:endParaRPr sz="1100"/>
                    </a:p>
                  </p:txBody>
                </p:sp>
                <p:sp>
                  <p:nvSpPr>
                    <p:cNvPr id="604" name="Google Shape;604;p53"/>
                    <p:cNvSpPr/>
                    <p:nvPr/>
                  </p:nvSpPr>
                  <p:spPr>
                    <a:xfrm>
                      <a:off x="7329947" y="1606872"/>
                      <a:ext cx="1858200" cy="7767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cap="flat" cmpd="sng" w="12700">
                      <a:solidFill>
                        <a:schemeClr val="accent2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34275" lIns="68575" spcFirstLastPara="1" rIns="68575" wrap="square" tIns="34275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Reconstruction</a:t>
                      </a:r>
                      <a:endParaRPr sz="11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JANA2</a:t>
                      </a:r>
                      <a:endParaRPr sz="1100"/>
                    </a:p>
                  </p:txBody>
                </p:sp>
                <p:sp>
                  <p:nvSpPr>
                    <p:cNvPr id="605" name="Google Shape;605;p53"/>
                    <p:cNvSpPr/>
                    <p:nvPr/>
                  </p:nvSpPr>
                  <p:spPr>
                    <a:xfrm>
                      <a:off x="9596282" y="1606871"/>
                      <a:ext cx="1858200" cy="7767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cap="flat" cmpd="sng" w="12700">
                      <a:solidFill>
                        <a:schemeClr val="accent2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34275" lIns="68575" spcFirstLastPara="1" rIns="68575" wrap="square" tIns="34275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Physics</a:t>
                      </a:r>
                      <a:endParaRPr sz="11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Analyses</a:t>
                      </a:r>
                      <a:endParaRPr sz="1100"/>
                    </a:p>
                  </p:txBody>
                </p:sp>
                <p:cxnSp>
                  <p:nvCxnSpPr>
                    <p:cNvPr id="606" name="Google Shape;606;p53"/>
                    <p:cNvCxnSpPr>
                      <a:endCxn id="603" idx="1"/>
                    </p:cNvCxnSpPr>
                    <p:nvPr/>
                  </p:nvCxnSpPr>
                  <p:spPr>
                    <a:xfrm>
                      <a:off x="4655612" y="1994621"/>
                      <a:ext cx="408000" cy="600"/>
                    </a:xfrm>
                    <a:prstGeom prst="bentConnector3">
                      <a:avLst>
                        <a:gd fmla="val 50000" name="adj1"/>
                      </a:avLst>
                    </a:prstGeom>
                    <a:noFill/>
                    <a:ln cap="flat" cmpd="sng" w="28575">
                      <a:solidFill>
                        <a:schemeClr val="accent2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07" name="Google Shape;607;p53"/>
                    <p:cNvCxnSpPr>
                      <a:stCxn id="603" idx="3"/>
                      <a:endCxn id="604" idx="1"/>
                    </p:cNvCxnSpPr>
                    <p:nvPr/>
                  </p:nvCxnSpPr>
                  <p:spPr>
                    <a:xfrm>
                      <a:off x="6921812" y="1995221"/>
                      <a:ext cx="408000" cy="600"/>
                    </a:xfrm>
                    <a:prstGeom prst="bentConnector3">
                      <a:avLst>
                        <a:gd fmla="val 50000" name="adj1"/>
                      </a:avLst>
                    </a:prstGeom>
                    <a:noFill/>
                    <a:ln cap="flat" cmpd="sng" w="28575">
                      <a:solidFill>
                        <a:schemeClr val="accent2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08" name="Google Shape;608;p53"/>
                    <p:cNvCxnSpPr>
                      <a:stCxn id="604" idx="3"/>
                      <a:endCxn id="605" idx="1"/>
                    </p:cNvCxnSpPr>
                    <p:nvPr/>
                  </p:nvCxnSpPr>
                  <p:spPr>
                    <a:xfrm>
                      <a:off x="9188147" y="1995222"/>
                      <a:ext cx="408000" cy="600"/>
                    </a:xfrm>
                    <a:prstGeom prst="bentConnector3">
                      <a:avLst>
                        <a:gd fmla="val 50000" name="adj1"/>
                      </a:avLst>
                    </a:prstGeom>
                    <a:noFill/>
                    <a:ln cap="flat" cmpd="sng" w="28575">
                      <a:solidFill>
                        <a:schemeClr val="accent2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</p:cxnSp>
              </p:grpSp>
            </p:grpSp>
            <p:sp>
              <p:nvSpPr>
                <p:cNvPr id="609" name="Google Shape;609;p53"/>
                <p:cNvSpPr txBox="1"/>
                <p:nvPr/>
              </p:nvSpPr>
              <p:spPr>
                <a:xfrm>
                  <a:off x="629665" y="3005592"/>
                  <a:ext cx="10928100" cy="441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17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Modular Simulation, Reconstruction, and Analysis Toolkit </a:t>
                  </a:r>
                  <a:r>
                    <a:rPr lang="en-US" sz="1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using tools from the NP-HEP community   </a:t>
                  </a:r>
                  <a:endParaRPr sz="1100"/>
                </a:p>
              </p:txBody>
            </p:sp>
          </p:grpSp>
        </p:grpSp>
        <p:sp>
          <p:nvSpPr>
            <p:cNvPr id="610" name="Google Shape;610;p53"/>
            <p:cNvSpPr/>
            <p:nvPr/>
          </p:nvSpPr>
          <p:spPr>
            <a:xfrm>
              <a:off x="590733" y="4678929"/>
              <a:ext cx="10928100" cy="430800"/>
            </a:xfrm>
            <a:prstGeom prst="rect">
              <a:avLst/>
            </a:prstGeom>
            <a:solidFill>
              <a:schemeClr val="accent2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strike="noStrik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Continuous </a:t>
              </a:r>
              <a:r>
                <a:rPr b="1" lang="en-US" sz="14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Integration </a:t>
              </a:r>
              <a:r>
                <a:rPr b="1" i="0" lang="en-US" sz="1400" u="none" strike="noStrik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for Detector and Physics Benchmarks and Reproducibility</a:t>
              </a:r>
              <a:endParaRPr b="1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1" name="Google Shape;611;p53"/>
          <p:cNvSpPr txBox="1"/>
          <p:nvPr/>
        </p:nvSpPr>
        <p:spPr>
          <a:xfrm>
            <a:off x="362583" y="3672146"/>
            <a:ext cx="84108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are providing a production-ready software stack throughout the development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100"/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Milestone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enabled first large-scale simulation campaign for ePIC. </a:t>
            </a:r>
            <a:endParaRPr sz="1100"/>
          </a:p>
        </p:txBody>
      </p:sp>
      <p:sp>
        <p:nvSpPr>
          <p:cNvPr id="612" name="Google Shape;612;p53"/>
          <p:cNvSpPr txBox="1"/>
          <p:nvPr/>
        </p:nvSpPr>
        <p:spPr>
          <a:xfrm>
            <a:off x="354464" y="4297337"/>
            <a:ext cx="8418900" cy="3309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have a good foundation to meet the near-term and long-term software needs for ePIC</a:t>
            </a: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b="1" i="0" lang="en-US" sz="17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613" name="Google Shape;613;p53"/>
          <p:cNvSpPr/>
          <p:nvPr/>
        </p:nvSpPr>
        <p:spPr>
          <a:xfrm>
            <a:off x="304121" y="1325617"/>
            <a:ext cx="8418900" cy="21945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53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4"/>
          <p:cNvSpPr txBox="1"/>
          <p:nvPr>
            <p:ph type="title"/>
          </p:nvPr>
        </p:nvSpPr>
        <p:spPr>
          <a:xfrm>
            <a:off x="398675" y="-3"/>
            <a:ext cx="7886700" cy="53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/>
              <a:t>Optimize Physics Reach </a:t>
            </a:r>
            <a:endParaRPr/>
          </a:p>
        </p:txBody>
      </p:sp>
      <p:pic>
        <p:nvPicPr>
          <p:cNvPr id="620" name="Google Shape;62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8940" y="1351559"/>
            <a:ext cx="5044335" cy="2736129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54"/>
          <p:cNvSpPr txBox="1"/>
          <p:nvPr/>
        </p:nvSpPr>
        <p:spPr>
          <a:xfrm>
            <a:off x="457200" y="643375"/>
            <a:ext cx="8285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Integrated interaction and detector region (+/- 40 m)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~100% acceptance for all final state particles, and measure them with good resolution. All particles count!</a:t>
            </a:r>
            <a:endParaRPr sz="1100"/>
          </a:p>
        </p:txBody>
      </p:sp>
      <p:sp>
        <p:nvSpPr>
          <p:cNvPr id="622" name="Google Shape;622;p54"/>
          <p:cNvSpPr txBox="1"/>
          <p:nvPr/>
        </p:nvSpPr>
        <p:spPr>
          <a:xfrm>
            <a:off x="457200" y="4142325"/>
            <a:ext cx="78282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Compute-Detector Integration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Extend integrated interaction and detector region into detector readout (electronics), data acquisition, data processing and reconstruction, and physics analysis.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54"/>
          <p:cNvSpPr/>
          <p:nvPr/>
        </p:nvSpPr>
        <p:spPr>
          <a:xfrm>
            <a:off x="7125113" y="4792814"/>
            <a:ext cx="2019000" cy="3429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54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5"/>
          <p:cNvSpPr txBox="1"/>
          <p:nvPr>
            <p:ph type="title"/>
          </p:nvPr>
        </p:nvSpPr>
        <p:spPr>
          <a:xfrm>
            <a:off x="259075" y="0"/>
            <a:ext cx="8827800" cy="6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/>
              <a:t>Compute-Detector Integration </a:t>
            </a:r>
            <a:r>
              <a:rPr lang="en-US"/>
              <a:t>to Maximize Science</a:t>
            </a:r>
            <a:endParaRPr b="1"/>
          </a:p>
        </p:txBody>
      </p:sp>
      <p:sp>
        <p:nvSpPr>
          <p:cNvPr id="630" name="Google Shape;630;p55"/>
          <p:cNvSpPr txBox="1"/>
          <p:nvPr>
            <p:ph idx="1" type="body"/>
          </p:nvPr>
        </p:nvSpPr>
        <p:spPr>
          <a:xfrm>
            <a:off x="398675" y="625200"/>
            <a:ext cx="83439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651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</a:pPr>
            <a:r>
              <a:rPr b="1" lang="en-US"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Problem </a:t>
            </a: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Data for physics analyses and the resulting publications available after O(1year) due to complexity of NP experiments (and their organization).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1651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•"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Alignment and calibration of detector as well as reconstruction and validation of events time-consuming.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165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</a:pPr>
            <a:r>
              <a:rPr b="1" lang="en-US"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Goal</a:t>
            </a: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Rapid turnaround of data for physics analyses.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165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</a:pPr>
            <a:r>
              <a:rPr b="1" lang="en-US"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Solution</a:t>
            </a: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Compute-detector integration using: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1651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•"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AI/ML for autonomous alignment and calibration as well as reconstruction in near real time,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1651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•"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Streaming readout for continuous data flow and heterogeneous computing for acceleration.  </a:t>
            </a:r>
            <a:endParaRPr sz="12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2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2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2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2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1" name="Google Shape;631;p55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2" name="Google Shape;632;p55"/>
          <p:cNvSpPr/>
          <p:nvPr/>
        </p:nvSpPr>
        <p:spPr>
          <a:xfrm>
            <a:off x="7125113" y="4792814"/>
            <a:ext cx="2019000" cy="3429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3" name="Google Shape;633;p55"/>
          <p:cNvGrpSpPr/>
          <p:nvPr/>
        </p:nvGrpSpPr>
        <p:grpSpPr>
          <a:xfrm>
            <a:off x="1401894" y="2617099"/>
            <a:ext cx="6830814" cy="1623150"/>
            <a:chOff x="1654131" y="2394031"/>
            <a:chExt cx="8534250" cy="1800300"/>
          </a:xfrm>
        </p:grpSpPr>
        <p:sp>
          <p:nvSpPr>
            <p:cNvPr id="634" name="Google Shape;634;p55"/>
            <p:cNvSpPr/>
            <p:nvPr/>
          </p:nvSpPr>
          <p:spPr>
            <a:xfrm>
              <a:off x="1654131" y="2527381"/>
              <a:ext cx="1666800" cy="6000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Front-End</a:t>
              </a:r>
              <a:endParaRPr sz="1100"/>
            </a:p>
          </p:txBody>
        </p:sp>
        <p:sp>
          <p:nvSpPr>
            <p:cNvPr id="635" name="Google Shape;635;p55"/>
            <p:cNvSpPr/>
            <p:nvPr/>
          </p:nvSpPr>
          <p:spPr>
            <a:xfrm>
              <a:off x="3454356" y="2394031"/>
              <a:ext cx="1066800" cy="8667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Front End data</a:t>
              </a:r>
              <a:endParaRPr sz="1100"/>
            </a:p>
          </p:txBody>
        </p:sp>
        <p:sp>
          <p:nvSpPr>
            <p:cNvPr id="636" name="Google Shape;636;p55"/>
            <p:cNvSpPr/>
            <p:nvPr/>
          </p:nvSpPr>
          <p:spPr>
            <a:xfrm>
              <a:off x="1787481" y="2994106"/>
              <a:ext cx="1666800" cy="6000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Front-End</a:t>
              </a:r>
              <a:endParaRPr sz="1100"/>
            </a:p>
          </p:txBody>
        </p:sp>
        <p:sp>
          <p:nvSpPr>
            <p:cNvPr id="637" name="Google Shape;637;p55"/>
            <p:cNvSpPr/>
            <p:nvPr/>
          </p:nvSpPr>
          <p:spPr>
            <a:xfrm>
              <a:off x="3587706" y="2860756"/>
              <a:ext cx="1066800" cy="8667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Front End data</a:t>
              </a:r>
              <a:endParaRPr sz="1100"/>
            </a:p>
          </p:txBody>
        </p:sp>
        <p:sp>
          <p:nvSpPr>
            <p:cNvPr id="638" name="Google Shape;638;p55"/>
            <p:cNvSpPr/>
            <p:nvPr/>
          </p:nvSpPr>
          <p:spPr>
            <a:xfrm>
              <a:off x="1920831" y="3460831"/>
              <a:ext cx="1666800" cy="6000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Front-End</a:t>
              </a:r>
              <a:endParaRPr sz="1100"/>
            </a:p>
          </p:txBody>
        </p:sp>
        <p:sp>
          <p:nvSpPr>
            <p:cNvPr id="639" name="Google Shape;639;p55"/>
            <p:cNvSpPr/>
            <p:nvPr/>
          </p:nvSpPr>
          <p:spPr>
            <a:xfrm>
              <a:off x="3721056" y="3327481"/>
              <a:ext cx="1066800" cy="8667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Front End data</a:t>
              </a:r>
              <a:endParaRPr sz="1100"/>
            </a:p>
          </p:txBody>
        </p:sp>
        <p:sp>
          <p:nvSpPr>
            <p:cNvPr id="640" name="Google Shape;640;p55"/>
            <p:cNvSpPr/>
            <p:nvPr/>
          </p:nvSpPr>
          <p:spPr>
            <a:xfrm>
              <a:off x="4854531" y="2394031"/>
              <a:ext cx="2000100" cy="18003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Processor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55"/>
            <p:cNvSpPr/>
            <p:nvPr/>
          </p:nvSpPr>
          <p:spPr>
            <a:xfrm>
              <a:off x="6988131" y="2860756"/>
              <a:ext cx="1066800" cy="8667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Analysis data</a:t>
              </a:r>
              <a:endParaRPr sz="1100"/>
            </a:p>
          </p:txBody>
        </p:sp>
        <p:sp>
          <p:nvSpPr>
            <p:cNvPr id="642" name="Google Shape;642;p55"/>
            <p:cNvSpPr/>
            <p:nvPr/>
          </p:nvSpPr>
          <p:spPr>
            <a:xfrm>
              <a:off x="8188281" y="2394031"/>
              <a:ext cx="2000100" cy="18003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Physics Analysis</a:t>
              </a:r>
              <a:endParaRPr sz="1100"/>
            </a:p>
          </p:txBody>
        </p:sp>
      </p:grpSp>
      <p:grpSp>
        <p:nvGrpSpPr>
          <p:cNvPr id="643" name="Google Shape;643;p55"/>
          <p:cNvGrpSpPr/>
          <p:nvPr/>
        </p:nvGrpSpPr>
        <p:grpSpPr>
          <a:xfrm>
            <a:off x="398679" y="4295575"/>
            <a:ext cx="6144620" cy="561536"/>
            <a:chOff x="138968" y="3255791"/>
            <a:chExt cx="8192826" cy="748715"/>
          </a:xfrm>
        </p:grpSpPr>
        <p:sp>
          <p:nvSpPr>
            <p:cNvPr id="644" name="Google Shape;644;p55"/>
            <p:cNvSpPr/>
            <p:nvPr/>
          </p:nvSpPr>
          <p:spPr>
            <a:xfrm>
              <a:off x="1500871" y="3269403"/>
              <a:ext cx="2063400" cy="72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100 Tbps</a:t>
              </a:r>
              <a:endParaRPr b="1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55"/>
            <p:cNvSpPr/>
            <p:nvPr/>
          </p:nvSpPr>
          <p:spPr>
            <a:xfrm>
              <a:off x="3422064" y="3283006"/>
              <a:ext cx="1387500" cy="72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 Tbps</a:t>
              </a:r>
              <a:endParaRPr b="1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55"/>
            <p:cNvSpPr/>
            <p:nvPr/>
          </p:nvSpPr>
          <p:spPr>
            <a:xfrm>
              <a:off x="7193294" y="3269403"/>
              <a:ext cx="1138500" cy="72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0.1 Tbps</a:t>
              </a:r>
              <a:endParaRPr b="1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55"/>
            <p:cNvSpPr/>
            <p:nvPr/>
          </p:nvSpPr>
          <p:spPr>
            <a:xfrm>
              <a:off x="138968" y="3255791"/>
              <a:ext cx="1524900" cy="72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Flow: </a:t>
              </a:r>
              <a:endParaRPr sz="1100"/>
            </a:p>
          </p:txBody>
        </p:sp>
        <p:cxnSp>
          <p:nvCxnSpPr>
            <p:cNvPr id="648" name="Google Shape;648;p55"/>
            <p:cNvCxnSpPr/>
            <p:nvPr/>
          </p:nvCxnSpPr>
          <p:spPr>
            <a:xfrm>
              <a:off x="3137442" y="3643691"/>
              <a:ext cx="4269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649" name="Google Shape;649;p55"/>
            <p:cNvCxnSpPr/>
            <p:nvPr/>
          </p:nvCxnSpPr>
          <p:spPr>
            <a:xfrm flipH="1" rot="10800000">
              <a:off x="4862957" y="3639941"/>
              <a:ext cx="2241300" cy="15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8"/>
          <p:cNvPicPr preferRelativeResize="0"/>
          <p:nvPr/>
        </p:nvPicPr>
        <p:blipFill rotWithShape="1">
          <a:blip r:embed="rId3">
            <a:alphaModFix/>
          </a:blip>
          <a:srcRect b="0" l="50409" r="0" t="0"/>
          <a:stretch/>
        </p:blipFill>
        <p:spPr>
          <a:xfrm>
            <a:off x="284040" y="2508840"/>
            <a:ext cx="1958042" cy="103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8"/>
          <p:cNvPicPr preferRelativeResize="0"/>
          <p:nvPr/>
        </p:nvPicPr>
        <p:blipFill rotWithShape="1">
          <a:blip r:embed="rId3">
            <a:alphaModFix/>
          </a:blip>
          <a:srcRect b="0" l="0" r="48822" t="0"/>
          <a:stretch/>
        </p:blipFill>
        <p:spPr>
          <a:xfrm>
            <a:off x="1023300" y="1625400"/>
            <a:ext cx="2020682" cy="103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05455" y="327995"/>
            <a:ext cx="1760131" cy="152225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8"/>
          <p:cNvSpPr txBox="1"/>
          <p:nvPr/>
        </p:nvSpPr>
        <p:spPr>
          <a:xfrm>
            <a:off x="3764070" y="4733910"/>
            <a:ext cx="20571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9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9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Google Shape;345;p38"/>
          <p:cNvSpPr txBox="1"/>
          <p:nvPr/>
        </p:nvSpPr>
        <p:spPr>
          <a:xfrm>
            <a:off x="384530" y="127200"/>
            <a:ext cx="85290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The Physics Quest of the EIC</a:t>
            </a:r>
            <a:br>
              <a:rPr lang="en-US" sz="1400">
                <a:latin typeface="Roboto"/>
                <a:ea typeface="Roboto"/>
                <a:cs typeface="Roboto"/>
                <a:sym typeface="Roboto"/>
              </a:rPr>
            </a:br>
            <a:endParaRPr sz="1800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" name="Google Shape;346;p38"/>
          <p:cNvSpPr txBox="1"/>
          <p:nvPr/>
        </p:nvSpPr>
        <p:spPr>
          <a:xfrm>
            <a:off x="284050" y="551825"/>
            <a:ext cx="6507000" cy="40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do the </a:t>
            </a:r>
            <a:r>
              <a:rPr b="1" lang="en-US" sz="1400" strike="noStrike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nucleon properties like mass and spin emerge</a:t>
            </a:r>
            <a:r>
              <a:rPr lang="en-US" sz="1400" strike="noStrik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from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their partonic structure</a:t>
            </a: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  <a:p>
            <a:pPr indent="-1270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None/>
            </a:pPr>
            <a:r>
              <a:t/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  <a:p>
            <a:pPr indent="-165100" lvl="0" marL="16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Roboto"/>
              <a:buChar char="●"/>
            </a:pP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are the </a:t>
            </a:r>
            <a:r>
              <a:rPr lang="en-US" sz="1400" strike="noStrike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sea quarks and gluons</a:t>
            </a: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and their spins, </a:t>
            </a:r>
            <a:r>
              <a:rPr lang="en-US" sz="1400" strike="noStrike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distributed in space and momentum</a:t>
            </a:r>
            <a:r>
              <a:rPr lang="en-US" sz="1400" strike="noStrik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inside the nucleon?</a:t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None/>
            </a:pPr>
            <a:r>
              <a:t/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65100" lvl="0" marL="16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Roboto"/>
              <a:buChar char="●"/>
            </a:pP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impact does a </a:t>
            </a:r>
            <a:r>
              <a:rPr lang="en-US" sz="1400" strike="noStrike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high-density nuclear environment</a:t>
            </a: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have on the </a:t>
            </a:r>
            <a:r>
              <a:rPr lang="en-US" sz="1400" strike="noStrike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interactions, correlations, and behaviors of quarks and gluons</a:t>
            </a: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  <a:p>
            <a:pPr indent="-127000" lvl="0" marL="16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None/>
            </a:pPr>
            <a:r>
              <a:t/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  <a:p>
            <a:pPr indent="-165100" lvl="0" marL="16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Is there a </a:t>
            </a:r>
            <a:r>
              <a:rPr b="1" lang="en-US" sz="1400" strike="noStrike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saturation point</a:t>
            </a: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for the density of gluons in nuclei at high energies, and does this lead to the </a:t>
            </a:r>
            <a:r>
              <a:rPr b="1" lang="en-US" sz="1400" strike="noStrike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formation of gluonic matter</a:t>
            </a: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with universal properties across all nuclei, including the proton?</a:t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" name="Google Shape;347;p38"/>
          <p:cNvSpPr txBox="1"/>
          <p:nvPr/>
        </p:nvSpPr>
        <p:spPr>
          <a:xfrm>
            <a:off x="3185190" y="2009070"/>
            <a:ext cx="54996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Roboto"/>
              <a:buChar char="●"/>
            </a:pP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 what manner do </a:t>
            </a:r>
            <a:r>
              <a:rPr lang="en-US" sz="1400" strike="noStrike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color-charged quarks and gluons</a:t>
            </a: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along with </a:t>
            </a:r>
            <a:r>
              <a:rPr lang="en-US" sz="1400" strike="noStrike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colorless jets</a:t>
            </a: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400" strike="noStrike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interact with the nuclear medium</a:t>
            </a: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? And how do the </a:t>
            </a:r>
            <a:r>
              <a:rPr lang="en-US" sz="1400" strike="noStrike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confined hadronic states </a:t>
            </a: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emerge from these quarks and gluons?</a:t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  <a:p>
            <a:pPr indent="-1270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None/>
            </a:pPr>
            <a:r>
              <a:t/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Roboto"/>
              <a:buChar char="●"/>
            </a:pP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is the mechanism through which quark-gluon interactions give rise to </a:t>
            </a:r>
            <a:r>
              <a:rPr lang="en-US" sz="1400" strike="noStrike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nuclear binding</a:t>
            </a:r>
            <a:r>
              <a:rPr lang="en-US" sz="1400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1400" strike="noStrike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8" name="Google Shape;348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58373" y="3168010"/>
            <a:ext cx="1654290" cy="168237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8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56"/>
          <p:cNvSpPr txBox="1"/>
          <p:nvPr>
            <p:ph type="title"/>
          </p:nvPr>
        </p:nvSpPr>
        <p:spPr>
          <a:xfrm>
            <a:off x="336176" y="150095"/>
            <a:ext cx="84717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b="1" lang="en-US">
                <a:solidFill>
                  <a:schemeClr val="accent2"/>
                </a:solidFill>
              </a:rPr>
              <a:t>Work Underway on ePIC Design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655" name="Google Shape;655;p56"/>
          <p:cNvSpPr txBox="1"/>
          <p:nvPr>
            <p:ph idx="1" type="body"/>
          </p:nvPr>
        </p:nvSpPr>
        <p:spPr>
          <a:xfrm>
            <a:off x="181150" y="955050"/>
            <a:ext cx="4610700" cy="3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21468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63"/>
              <a:buFont typeface="Roboto"/>
              <a:buChar char="▪"/>
            </a:pPr>
            <a:r>
              <a:rPr lang="en-US" sz="1462">
                <a:latin typeface="Roboto"/>
                <a:ea typeface="Roboto"/>
                <a:cs typeface="Roboto"/>
                <a:sym typeface="Roboto"/>
              </a:rPr>
              <a:t>Preparations to the </a:t>
            </a:r>
            <a:r>
              <a:rPr b="1" lang="en-US" sz="1462">
                <a:latin typeface="Roboto"/>
                <a:ea typeface="Roboto"/>
                <a:cs typeface="Roboto"/>
                <a:sym typeface="Roboto"/>
              </a:rPr>
              <a:t>change control process for pfRHIC and Imaging Barrel ECAL</a:t>
            </a:r>
            <a:endParaRPr b="1" sz="1462">
              <a:latin typeface="Roboto"/>
              <a:ea typeface="Roboto"/>
              <a:cs typeface="Roboto"/>
              <a:sym typeface="Roboto"/>
            </a:endParaRPr>
          </a:p>
          <a:p>
            <a:pPr indent="-321468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63"/>
              <a:buFont typeface="Roboto"/>
              <a:buChar char="▪"/>
            </a:pPr>
            <a:r>
              <a:rPr b="1" lang="en-US" sz="1462">
                <a:latin typeface="Roboto"/>
                <a:ea typeface="Roboto"/>
                <a:cs typeface="Roboto"/>
                <a:sym typeface="Roboto"/>
              </a:rPr>
              <a:t>Tracking optimization</a:t>
            </a:r>
            <a:endParaRPr b="1" sz="1462">
              <a:latin typeface="Roboto"/>
              <a:ea typeface="Roboto"/>
              <a:cs typeface="Roboto"/>
              <a:sym typeface="Roboto"/>
            </a:endParaRPr>
          </a:p>
          <a:p>
            <a:pPr indent="-321468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63"/>
              <a:buFont typeface="Roboto"/>
              <a:buChar char="–"/>
            </a:pPr>
            <a:r>
              <a:rPr lang="en-US" sz="1462">
                <a:latin typeface="Roboto"/>
                <a:ea typeface="Roboto"/>
                <a:cs typeface="Roboto"/>
                <a:sym typeface="Roboto"/>
              </a:rPr>
              <a:t>Achieve a realistic, low-mass design with good performance</a:t>
            </a:r>
            <a:endParaRPr sz="1462">
              <a:latin typeface="Roboto"/>
              <a:ea typeface="Roboto"/>
              <a:cs typeface="Roboto"/>
              <a:sym typeface="Roboto"/>
            </a:endParaRPr>
          </a:p>
          <a:p>
            <a:pPr indent="-321468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63"/>
              <a:buFont typeface="Roboto"/>
              <a:buChar char="▪"/>
            </a:pPr>
            <a:r>
              <a:rPr b="1" lang="en-US" sz="1462">
                <a:latin typeface="Roboto"/>
                <a:ea typeface="Roboto"/>
                <a:cs typeface="Roboto"/>
                <a:sym typeface="Roboto"/>
              </a:rPr>
              <a:t>Engineering</a:t>
            </a:r>
            <a:r>
              <a:rPr b="1" lang="en-US" sz="1462">
                <a:latin typeface="Roboto"/>
                <a:ea typeface="Roboto"/>
                <a:cs typeface="Roboto"/>
                <a:sym typeface="Roboto"/>
              </a:rPr>
              <a:t> Design</a:t>
            </a:r>
            <a:r>
              <a:rPr lang="en-US" sz="1462">
                <a:latin typeface="Roboto"/>
                <a:ea typeface="Roboto"/>
                <a:cs typeface="Roboto"/>
                <a:sym typeface="Roboto"/>
              </a:rPr>
              <a:t>: Full CAD design of ePIC ongoing to facilitate realistic detector integration, including cabling and services</a:t>
            </a:r>
            <a:endParaRPr sz="1462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50000"/>
              </a:lnSpc>
              <a:spcBef>
                <a:spcPts val="80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1462">
              <a:latin typeface="Roboto"/>
              <a:ea typeface="Roboto"/>
              <a:cs typeface="Roboto"/>
              <a:sym typeface="Roboto"/>
            </a:endParaRPr>
          </a:p>
          <a:p>
            <a:pPr indent="-321468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63"/>
              <a:buFont typeface="Roboto"/>
              <a:buChar char="▪"/>
            </a:pPr>
            <a:r>
              <a:rPr lang="en-US" sz="1462">
                <a:latin typeface="Roboto"/>
                <a:ea typeface="Roboto"/>
                <a:cs typeface="Roboto"/>
                <a:sym typeface="Roboto"/>
              </a:rPr>
              <a:t>Preparations to the </a:t>
            </a:r>
            <a:r>
              <a:rPr b="1" lang="en-US" sz="1462">
                <a:latin typeface="Roboto"/>
                <a:ea typeface="Roboto"/>
                <a:cs typeface="Roboto"/>
                <a:sym typeface="Roboto"/>
              </a:rPr>
              <a:t>CD-3a</a:t>
            </a:r>
            <a:r>
              <a:rPr lang="en-US" sz="1462">
                <a:latin typeface="Roboto"/>
                <a:ea typeface="Roboto"/>
                <a:cs typeface="Roboto"/>
                <a:sym typeface="Roboto"/>
              </a:rPr>
              <a:t> (Long Lead Procurement items) - Reviews Summer/Fall 2023</a:t>
            </a:r>
            <a:endParaRPr sz="1462">
              <a:latin typeface="Roboto"/>
              <a:ea typeface="Roboto"/>
              <a:cs typeface="Roboto"/>
              <a:sym typeface="Roboto"/>
            </a:endParaRPr>
          </a:p>
          <a:p>
            <a:pPr indent="-321468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63"/>
              <a:buFont typeface="Roboto"/>
              <a:buChar char="▪"/>
            </a:pPr>
            <a:r>
              <a:rPr b="1" lang="en-US" sz="1462">
                <a:latin typeface="Roboto"/>
                <a:ea typeface="Roboto"/>
                <a:cs typeface="Roboto"/>
                <a:sym typeface="Roboto"/>
              </a:rPr>
              <a:t>CD-2/3 in April 2025</a:t>
            </a:r>
            <a:r>
              <a:rPr lang="en-US" sz="1462">
                <a:latin typeface="Roboto"/>
                <a:ea typeface="Roboto"/>
                <a:cs typeface="Roboto"/>
                <a:sym typeface="Roboto"/>
              </a:rPr>
              <a:t> - Approved final design for all subdetectors  - Design Maturity: ~90%</a:t>
            </a:r>
            <a:endParaRPr sz="7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6" name="Google Shape;656;p56"/>
          <p:cNvSpPr txBox="1"/>
          <p:nvPr>
            <p:ph idx="12" type="sldNum"/>
          </p:nvPr>
        </p:nvSpPr>
        <p:spPr>
          <a:xfrm>
            <a:off x="7462675" y="4892241"/>
            <a:ext cx="1543200" cy="1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7" name="Google Shape;65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6500" y="1103600"/>
            <a:ext cx="4104650" cy="293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7"/>
          <p:cNvSpPr txBox="1"/>
          <p:nvPr>
            <p:ph type="title"/>
          </p:nvPr>
        </p:nvSpPr>
        <p:spPr>
          <a:xfrm>
            <a:off x="414250" y="1130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lang="en-US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EIC Project Schedule</a:t>
            </a:r>
            <a:endParaRPr/>
          </a:p>
        </p:txBody>
      </p:sp>
      <p:sp>
        <p:nvSpPr>
          <p:cNvPr id="663" name="Google Shape;663;p57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4" name="Google Shape;664;p57"/>
          <p:cNvSpPr/>
          <p:nvPr/>
        </p:nvSpPr>
        <p:spPr>
          <a:xfrm>
            <a:off x="654908" y="2195746"/>
            <a:ext cx="7961706" cy="361125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432FF"/>
              </a:gs>
              <a:gs pos="54000">
                <a:srgbClr val="0096FF"/>
              </a:gs>
              <a:gs pos="100000">
                <a:schemeClr val="lt1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65" name="Google Shape;665;p57"/>
          <p:cNvCxnSpPr/>
          <p:nvPr/>
        </p:nvCxnSpPr>
        <p:spPr>
          <a:xfrm>
            <a:off x="660339" y="2042584"/>
            <a:ext cx="0" cy="77715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666" name="Google Shape;666;p57"/>
          <p:cNvSpPr txBox="1"/>
          <p:nvPr/>
        </p:nvSpPr>
        <p:spPr>
          <a:xfrm>
            <a:off x="414238" y="1701933"/>
            <a:ext cx="657217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CD-0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12/2019</a:t>
            </a:r>
            <a:endParaRPr sz="1100"/>
          </a:p>
        </p:txBody>
      </p:sp>
      <p:cxnSp>
        <p:nvCxnSpPr>
          <p:cNvPr id="667" name="Google Shape;667;p57"/>
          <p:cNvCxnSpPr/>
          <p:nvPr/>
        </p:nvCxnSpPr>
        <p:spPr>
          <a:xfrm>
            <a:off x="1564141" y="2039885"/>
            <a:ext cx="0" cy="77715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668" name="Google Shape;668;p57"/>
          <p:cNvSpPr txBox="1"/>
          <p:nvPr/>
        </p:nvSpPr>
        <p:spPr>
          <a:xfrm>
            <a:off x="1242005" y="1703806"/>
            <a:ext cx="657217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CD-1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06/2021</a:t>
            </a:r>
            <a:endParaRPr sz="1100"/>
          </a:p>
        </p:txBody>
      </p:sp>
      <p:cxnSp>
        <p:nvCxnSpPr>
          <p:cNvPr id="669" name="Google Shape;669;p57"/>
          <p:cNvCxnSpPr/>
          <p:nvPr/>
        </p:nvCxnSpPr>
        <p:spPr>
          <a:xfrm flipH="1">
            <a:off x="2709102" y="2038416"/>
            <a:ext cx="4276" cy="1809675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670" name="Google Shape;670;p57"/>
          <p:cNvCxnSpPr/>
          <p:nvPr/>
        </p:nvCxnSpPr>
        <p:spPr>
          <a:xfrm>
            <a:off x="3736436" y="2039482"/>
            <a:ext cx="0" cy="98955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671" name="Google Shape;671;p57"/>
          <p:cNvSpPr txBox="1"/>
          <p:nvPr/>
        </p:nvSpPr>
        <p:spPr>
          <a:xfrm>
            <a:off x="3317780" y="1676691"/>
            <a:ext cx="657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000000"/>
                </a:solidFill>
              </a:rPr>
              <a:t>CD-2/3</a:t>
            </a:r>
            <a:endParaRPr b="1"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000000"/>
                </a:solidFill>
              </a:rPr>
              <a:t>04/2025</a:t>
            </a:r>
            <a:endParaRPr b="1" sz="1100"/>
          </a:p>
        </p:txBody>
      </p:sp>
      <p:cxnSp>
        <p:nvCxnSpPr>
          <p:cNvPr id="672" name="Google Shape;672;p57"/>
          <p:cNvCxnSpPr/>
          <p:nvPr/>
        </p:nvCxnSpPr>
        <p:spPr>
          <a:xfrm>
            <a:off x="6373728" y="2050740"/>
            <a:ext cx="0" cy="77715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673" name="Google Shape;673;p57"/>
          <p:cNvSpPr txBox="1"/>
          <p:nvPr/>
        </p:nvSpPr>
        <p:spPr>
          <a:xfrm>
            <a:off x="6040731" y="1568357"/>
            <a:ext cx="657217" cy="4846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early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CD-4A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04/2031</a:t>
            </a:r>
            <a:endParaRPr sz="1100"/>
          </a:p>
        </p:txBody>
      </p:sp>
      <p:cxnSp>
        <p:nvCxnSpPr>
          <p:cNvPr id="674" name="Google Shape;674;p57"/>
          <p:cNvCxnSpPr/>
          <p:nvPr/>
        </p:nvCxnSpPr>
        <p:spPr>
          <a:xfrm>
            <a:off x="7187519" y="2047661"/>
            <a:ext cx="0" cy="77715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675" name="Google Shape;675;p57"/>
          <p:cNvSpPr txBox="1"/>
          <p:nvPr/>
        </p:nvSpPr>
        <p:spPr>
          <a:xfrm>
            <a:off x="6785412" y="1569850"/>
            <a:ext cx="817044" cy="4846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early CD-4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CD-4A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04/2032</a:t>
            </a:r>
            <a:endParaRPr sz="1100"/>
          </a:p>
        </p:txBody>
      </p:sp>
      <p:cxnSp>
        <p:nvCxnSpPr>
          <p:cNvPr id="676" name="Google Shape;676;p57"/>
          <p:cNvCxnSpPr/>
          <p:nvPr/>
        </p:nvCxnSpPr>
        <p:spPr>
          <a:xfrm>
            <a:off x="8234841" y="2048625"/>
            <a:ext cx="0" cy="77715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677" name="Google Shape;677;p57"/>
          <p:cNvSpPr txBox="1"/>
          <p:nvPr/>
        </p:nvSpPr>
        <p:spPr>
          <a:xfrm>
            <a:off x="7912707" y="1703402"/>
            <a:ext cx="657217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CD-4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04/2034</a:t>
            </a:r>
            <a:endParaRPr sz="1100"/>
          </a:p>
        </p:txBody>
      </p:sp>
      <p:cxnSp>
        <p:nvCxnSpPr>
          <p:cNvPr id="678" name="Google Shape;678;p57"/>
          <p:cNvCxnSpPr/>
          <p:nvPr/>
        </p:nvCxnSpPr>
        <p:spPr>
          <a:xfrm>
            <a:off x="741803" y="2642893"/>
            <a:ext cx="749425" cy="0"/>
          </a:xfrm>
          <a:prstGeom prst="straightConnector1">
            <a:avLst/>
          </a:prstGeom>
          <a:noFill/>
          <a:ln cap="flat" cmpd="sng" w="19050">
            <a:solidFill>
              <a:srgbClr val="00FA00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679" name="Google Shape;679;p57"/>
          <p:cNvSpPr txBox="1"/>
          <p:nvPr/>
        </p:nvSpPr>
        <p:spPr>
          <a:xfrm>
            <a:off x="756336" y="2705821"/>
            <a:ext cx="801543" cy="315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FA00"/>
                </a:solidFill>
                <a:latin typeface="Arial"/>
                <a:ea typeface="Arial"/>
                <a:cs typeface="Arial"/>
                <a:sym typeface="Arial"/>
              </a:rPr>
              <a:t>Conceptual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FA00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endParaRPr sz="1100"/>
          </a:p>
        </p:txBody>
      </p:sp>
      <p:cxnSp>
        <p:nvCxnSpPr>
          <p:cNvPr id="680" name="Google Shape;680;p57"/>
          <p:cNvCxnSpPr/>
          <p:nvPr/>
        </p:nvCxnSpPr>
        <p:spPr>
          <a:xfrm>
            <a:off x="2776080" y="2719870"/>
            <a:ext cx="938118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681" name="Google Shape;681;p57"/>
          <p:cNvSpPr txBox="1"/>
          <p:nvPr/>
        </p:nvSpPr>
        <p:spPr>
          <a:xfrm>
            <a:off x="2868003" y="2711441"/>
            <a:ext cx="557258" cy="315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Final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endParaRPr sz="1100"/>
          </a:p>
        </p:txBody>
      </p:sp>
      <p:cxnSp>
        <p:nvCxnSpPr>
          <p:cNvPr id="682" name="Google Shape;682;p57"/>
          <p:cNvCxnSpPr/>
          <p:nvPr/>
        </p:nvCxnSpPr>
        <p:spPr>
          <a:xfrm>
            <a:off x="3888376" y="2653443"/>
            <a:ext cx="2268053" cy="0"/>
          </a:xfrm>
          <a:prstGeom prst="straightConnector1">
            <a:avLst/>
          </a:prstGeom>
          <a:noFill/>
          <a:ln cap="flat" cmpd="sng" w="19050">
            <a:solidFill>
              <a:srgbClr val="FF40FF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683" name="Google Shape;683;p57"/>
          <p:cNvSpPr txBox="1"/>
          <p:nvPr/>
        </p:nvSpPr>
        <p:spPr>
          <a:xfrm>
            <a:off x="4515953" y="2688355"/>
            <a:ext cx="869964" cy="1923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40FF"/>
                </a:solidFill>
                <a:latin typeface="Arial"/>
                <a:ea typeface="Arial"/>
                <a:cs typeface="Arial"/>
                <a:sym typeface="Arial"/>
              </a:rPr>
              <a:t>Construction</a:t>
            </a:r>
            <a:endParaRPr sz="1100"/>
          </a:p>
        </p:txBody>
      </p:sp>
      <p:cxnSp>
        <p:nvCxnSpPr>
          <p:cNvPr id="684" name="Google Shape;684;p57"/>
          <p:cNvCxnSpPr/>
          <p:nvPr/>
        </p:nvCxnSpPr>
        <p:spPr>
          <a:xfrm>
            <a:off x="6156436" y="2653443"/>
            <a:ext cx="2014949" cy="0"/>
          </a:xfrm>
          <a:prstGeom prst="straightConnector1">
            <a:avLst/>
          </a:prstGeom>
          <a:noFill/>
          <a:ln cap="flat" cmpd="sng" w="19050">
            <a:solidFill>
              <a:srgbClr val="FF40FF"/>
            </a:solidFill>
            <a:prstDash val="lgDash"/>
            <a:miter lim="800000"/>
            <a:headEnd len="sm" w="sm" type="none"/>
            <a:tailEnd len="med" w="med" type="triangle"/>
          </a:ln>
        </p:spPr>
      </p:cxnSp>
      <p:sp>
        <p:nvSpPr>
          <p:cNvPr id="685" name="Google Shape;685;p57"/>
          <p:cNvSpPr txBox="1"/>
          <p:nvPr/>
        </p:nvSpPr>
        <p:spPr>
          <a:xfrm>
            <a:off x="3342900" y="3074813"/>
            <a:ext cx="2458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en-US" sz="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Approve final design</a:t>
            </a:r>
            <a:r>
              <a:rPr lang="en-US" sz="8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for all subdetectors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en-US" sz="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Design Maturity: ~90%</a:t>
            </a: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en-US" sz="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Need TDR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86" name="Google Shape;686;p57"/>
          <p:cNvCxnSpPr/>
          <p:nvPr/>
        </p:nvCxnSpPr>
        <p:spPr>
          <a:xfrm>
            <a:off x="2149156" y="2276771"/>
            <a:ext cx="0" cy="965925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dash"/>
            <a:miter lim="800000"/>
            <a:headEnd len="sm" w="sm" type="none"/>
            <a:tailEnd len="med" w="med" type="triangle"/>
          </a:ln>
        </p:spPr>
      </p:cxnSp>
      <p:sp>
        <p:nvSpPr>
          <p:cNvPr id="687" name="Google Shape;687;p57"/>
          <p:cNvSpPr txBox="1"/>
          <p:nvPr/>
        </p:nvSpPr>
        <p:spPr>
          <a:xfrm>
            <a:off x="1429151" y="3235725"/>
            <a:ext cx="14400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January 2023: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 change control 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 for detector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April 2023: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EVMS process</a:t>
            </a:r>
            <a:endParaRPr sz="1100"/>
          </a:p>
        </p:txBody>
      </p:sp>
      <p:sp>
        <p:nvSpPr>
          <p:cNvPr id="688" name="Google Shape;688;p57"/>
          <p:cNvSpPr txBox="1"/>
          <p:nvPr/>
        </p:nvSpPr>
        <p:spPr>
          <a:xfrm>
            <a:off x="5751267" y="2832802"/>
            <a:ext cx="1244944" cy="315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Transition into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Operations</a:t>
            </a:r>
            <a:endParaRPr sz="1100"/>
          </a:p>
        </p:txBody>
      </p:sp>
      <p:sp>
        <p:nvSpPr>
          <p:cNvPr id="689" name="Google Shape;689;p57"/>
          <p:cNvSpPr txBox="1"/>
          <p:nvPr/>
        </p:nvSpPr>
        <p:spPr>
          <a:xfrm>
            <a:off x="7602447" y="2880740"/>
            <a:ext cx="1372164" cy="5618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 of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Operations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endParaRPr sz="1100"/>
          </a:p>
        </p:txBody>
      </p:sp>
      <p:cxnSp>
        <p:nvCxnSpPr>
          <p:cNvPr id="690" name="Google Shape;690;p57"/>
          <p:cNvCxnSpPr/>
          <p:nvPr/>
        </p:nvCxnSpPr>
        <p:spPr>
          <a:xfrm>
            <a:off x="1626179" y="2966060"/>
            <a:ext cx="1004401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691" name="Google Shape;691;p57"/>
          <p:cNvSpPr txBox="1"/>
          <p:nvPr/>
        </p:nvSpPr>
        <p:spPr>
          <a:xfrm>
            <a:off x="1534899" y="2980276"/>
            <a:ext cx="1186946" cy="1923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Final Design LLPs</a:t>
            </a:r>
            <a:endParaRPr sz="1100"/>
          </a:p>
        </p:txBody>
      </p:sp>
      <p:sp>
        <p:nvSpPr>
          <p:cNvPr id="692" name="Google Shape;692;p57"/>
          <p:cNvSpPr txBox="1"/>
          <p:nvPr/>
        </p:nvSpPr>
        <p:spPr>
          <a:xfrm>
            <a:off x="2395904" y="1671910"/>
            <a:ext cx="657217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000000"/>
                </a:solidFill>
              </a:rPr>
              <a:t>CD-3A</a:t>
            </a:r>
            <a:endParaRPr b="1"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000000"/>
                </a:solidFill>
              </a:rPr>
              <a:t>01/2024</a:t>
            </a:r>
            <a:endParaRPr b="1" sz="1100"/>
          </a:p>
        </p:txBody>
      </p:sp>
      <p:cxnSp>
        <p:nvCxnSpPr>
          <p:cNvPr id="693" name="Google Shape;693;p57"/>
          <p:cNvCxnSpPr/>
          <p:nvPr/>
        </p:nvCxnSpPr>
        <p:spPr>
          <a:xfrm flipH="1" rot="10800000">
            <a:off x="1684614" y="2623068"/>
            <a:ext cx="1647452" cy="450"/>
          </a:xfrm>
          <a:prstGeom prst="straightConnector1">
            <a:avLst/>
          </a:prstGeom>
          <a:noFill/>
          <a:ln cap="flat" cmpd="sng" w="19050">
            <a:solidFill>
              <a:srgbClr val="0432FF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694" name="Google Shape;694;p57"/>
          <p:cNvSpPr txBox="1"/>
          <p:nvPr/>
        </p:nvSpPr>
        <p:spPr>
          <a:xfrm>
            <a:off x="2035298" y="2642894"/>
            <a:ext cx="794326" cy="315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endParaRPr sz="1100"/>
          </a:p>
        </p:txBody>
      </p:sp>
      <p:sp>
        <p:nvSpPr>
          <p:cNvPr id="695" name="Google Shape;695;p57"/>
          <p:cNvSpPr txBox="1"/>
          <p:nvPr/>
        </p:nvSpPr>
        <p:spPr>
          <a:xfrm>
            <a:off x="2567000" y="3868350"/>
            <a:ext cx="36522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en-US" sz="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Define Baseline:</a:t>
            </a:r>
            <a:r>
              <a:rPr lang="en-US" sz="8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Subdetector technologies, Scope, Cost  </a:t>
            </a:r>
            <a:r>
              <a:rPr lang="en-US" sz="800"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en-US" sz="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Schedule</a:t>
            </a: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en-US" sz="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Long Lead Procurement items</a:t>
            </a:r>
            <a:r>
              <a:rPr lang="en-US" sz="8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Design Maturity: ~90%</a:t>
            </a: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en-US" sz="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Plan is tracked through EVMS and Change control process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en-US" sz="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Need TDR for LLPs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96" name="Google Shape;696;p57"/>
          <p:cNvCxnSpPr/>
          <p:nvPr/>
        </p:nvCxnSpPr>
        <p:spPr>
          <a:xfrm>
            <a:off x="3931251" y="1460215"/>
            <a:ext cx="0" cy="98145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dash"/>
            <a:miter lim="800000"/>
            <a:headEnd len="med" w="med" type="triangle"/>
            <a:tailEnd len="sm" w="sm" type="none"/>
          </a:ln>
        </p:spPr>
      </p:cxnSp>
      <p:sp>
        <p:nvSpPr>
          <p:cNvPr id="697" name="Google Shape;697;p57"/>
          <p:cNvSpPr txBox="1"/>
          <p:nvPr/>
        </p:nvSpPr>
        <p:spPr>
          <a:xfrm>
            <a:off x="3285568" y="1012774"/>
            <a:ext cx="1205655" cy="4846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Conclusion of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RHIC Operations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06/2025</a:t>
            </a:r>
            <a:endParaRPr sz="1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/>
          <p:nvPr>
            <p:ph type="title"/>
          </p:nvPr>
        </p:nvSpPr>
        <p:spPr>
          <a:xfrm>
            <a:off x="336176" y="150095"/>
            <a:ext cx="84717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lang="en-US">
                <a:solidFill>
                  <a:schemeClr val="accent2"/>
                </a:solidFill>
              </a:rPr>
              <a:t>Summary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703" name="Google Shape;703;p58"/>
          <p:cNvSpPr txBox="1"/>
          <p:nvPr>
            <p:ph idx="1" type="body"/>
          </p:nvPr>
        </p:nvSpPr>
        <p:spPr>
          <a:xfrm>
            <a:off x="228600" y="742950"/>
            <a:ext cx="8777400" cy="15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08768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263"/>
              <a:buFont typeface="Roboto"/>
              <a:buChar char="▪"/>
            </a:pPr>
            <a:r>
              <a:rPr b="1" lang="en-US" sz="1262">
                <a:latin typeface="Roboto"/>
                <a:ea typeface="Roboto"/>
                <a:cs typeface="Roboto"/>
                <a:sym typeface="Roboto"/>
              </a:rPr>
              <a:t>The ePIC Detector is maturing into a detailed technical design </a:t>
            </a:r>
            <a:endParaRPr b="1" sz="1262">
              <a:latin typeface="Roboto"/>
              <a:ea typeface="Roboto"/>
              <a:cs typeface="Roboto"/>
              <a:sym typeface="Roboto"/>
            </a:endParaRPr>
          </a:p>
          <a:p>
            <a:pPr indent="-308768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263"/>
              <a:buFont typeface="Roboto"/>
              <a:buChar char="–"/>
            </a:pPr>
            <a:r>
              <a:rPr lang="en-US" sz="1262">
                <a:latin typeface="Roboto"/>
                <a:ea typeface="Roboto"/>
                <a:cs typeface="Roboto"/>
                <a:sym typeface="Roboto"/>
              </a:rPr>
              <a:t>EIC detectors are an enormous undertaking that requires participation and expertise from both the RHIC and JLab communities </a:t>
            </a:r>
            <a:endParaRPr sz="1262">
              <a:latin typeface="Roboto"/>
              <a:ea typeface="Roboto"/>
              <a:cs typeface="Roboto"/>
              <a:sym typeface="Roboto"/>
            </a:endParaRPr>
          </a:p>
          <a:p>
            <a:pPr indent="-308768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263"/>
              <a:buFont typeface="Roboto"/>
              <a:buChar char="–"/>
            </a:pPr>
            <a:r>
              <a:rPr lang="en-US" sz="1262">
                <a:latin typeface="Roboto"/>
                <a:ea typeface="Roboto"/>
                <a:cs typeface="Roboto"/>
                <a:sym typeface="Roboto"/>
              </a:rPr>
              <a:t>Motion to initiate the change control process for </a:t>
            </a:r>
            <a:r>
              <a:rPr lang="en-US" sz="1262">
                <a:latin typeface="Roboto"/>
                <a:ea typeface="Roboto"/>
                <a:cs typeface="Roboto"/>
                <a:sym typeface="Roboto"/>
              </a:rPr>
              <a:t>calorimeter and RICH technologies</a:t>
            </a:r>
            <a:r>
              <a:rPr lang="en-US" sz="1262">
                <a:latin typeface="Roboto"/>
                <a:ea typeface="Roboto"/>
                <a:cs typeface="Roboto"/>
                <a:sym typeface="Roboto"/>
              </a:rPr>
              <a:t> endorsed by ePIC CC </a:t>
            </a:r>
            <a:endParaRPr sz="1262">
              <a:latin typeface="Roboto"/>
              <a:ea typeface="Roboto"/>
              <a:cs typeface="Roboto"/>
              <a:sym typeface="Roboto"/>
            </a:endParaRPr>
          </a:p>
          <a:p>
            <a:pPr indent="-308768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263"/>
              <a:buFont typeface="Roboto"/>
              <a:buChar char="–"/>
            </a:pPr>
            <a:r>
              <a:rPr lang="en-US" sz="1262">
                <a:latin typeface="Roboto"/>
                <a:ea typeface="Roboto"/>
                <a:cs typeface="Roboto"/>
                <a:sym typeface="Roboto"/>
              </a:rPr>
              <a:t>Progress towards DOE milestones: CD-3A reviews start in Summer/Fall 2023!</a:t>
            </a:r>
            <a:endParaRPr sz="5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4" name="Google Shape;704;p58"/>
          <p:cNvSpPr txBox="1"/>
          <p:nvPr>
            <p:ph idx="12" type="sldNum"/>
          </p:nvPr>
        </p:nvSpPr>
        <p:spPr>
          <a:xfrm>
            <a:off x="7462675" y="4892241"/>
            <a:ext cx="1543200" cy="1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05" name="Google Shape;705;p58"/>
          <p:cNvGrpSpPr/>
          <p:nvPr/>
        </p:nvGrpSpPr>
        <p:grpSpPr>
          <a:xfrm>
            <a:off x="4493256" y="2101283"/>
            <a:ext cx="4314616" cy="2762298"/>
            <a:chOff x="256616" y="739560"/>
            <a:chExt cx="8516811" cy="5452621"/>
          </a:xfrm>
        </p:grpSpPr>
        <p:pic>
          <p:nvPicPr>
            <p:cNvPr id="706" name="Google Shape;706;p5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56616" y="739560"/>
              <a:ext cx="8516811" cy="5452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7" name="Google Shape;707;p58"/>
            <p:cNvSpPr txBox="1"/>
            <p:nvPr/>
          </p:nvSpPr>
          <p:spPr>
            <a:xfrm>
              <a:off x="2720186" y="1851863"/>
              <a:ext cx="1182300" cy="82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non-US </a:t>
              </a:r>
              <a:br>
                <a:rPr lang="en-US" sz="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Institutions</a:t>
              </a:r>
              <a:br>
                <a:rPr lang="en-US" sz="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lang="en-US" sz="700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59%</a:t>
              </a:r>
              <a:endParaRPr sz="700"/>
            </a:p>
          </p:txBody>
        </p:sp>
      </p:grpSp>
      <p:sp>
        <p:nvSpPr>
          <p:cNvPr id="708" name="Google Shape;708;p58"/>
          <p:cNvSpPr txBox="1"/>
          <p:nvPr/>
        </p:nvSpPr>
        <p:spPr>
          <a:xfrm>
            <a:off x="607800" y="2496200"/>
            <a:ext cx="3964200" cy="21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06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"/>
              <a:buChar char="•"/>
            </a:pPr>
            <a:r>
              <a:rPr lang="en-US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Indico Meeting Agenda:</a:t>
            </a:r>
            <a:endParaRPr sz="1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0563C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https://indico.bnl.gov/category/402/</a:t>
            </a:r>
            <a:endParaRPr sz="1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20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"/>
              <a:buChar char="•"/>
            </a:pPr>
            <a:r>
              <a:rPr lang="en-US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ePIC Wiki:</a:t>
            </a:r>
            <a:endParaRPr sz="1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0563C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https://wiki.bnl.gov/EPIC/index.php?title=Main_Page</a:t>
            </a:r>
            <a:endParaRPr sz="1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20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"/>
              <a:buChar char="•"/>
            </a:pPr>
            <a:r>
              <a:rPr lang="en-US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ePIC Mailing Lists: </a:t>
            </a:r>
            <a:endParaRPr sz="1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0563C1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https://lists.bnl.gov/mailman/listinfo</a:t>
            </a:r>
            <a:endParaRPr sz="1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460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"/>
              <a:buChar char="•"/>
            </a:pPr>
            <a:r>
              <a:rPr lang="en-US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Look for “eic-projdet-xxx” lists</a:t>
            </a:r>
            <a:endParaRPr sz="1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Logo&#10;&#10;Description automatically generated" id="709" name="Google Shape;709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18545" y="2084620"/>
            <a:ext cx="1353448" cy="974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9"/>
          <p:cNvSpPr txBox="1"/>
          <p:nvPr>
            <p:ph idx="1" type="body"/>
          </p:nvPr>
        </p:nvSpPr>
        <p:spPr>
          <a:xfrm>
            <a:off x="1" y="-10684"/>
            <a:ext cx="9144000" cy="449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4572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Backup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4475" y="246850"/>
            <a:ext cx="2780999" cy="317801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60"/>
          <p:cNvSpPr txBox="1"/>
          <p:nvPr>
            <p:ph type="title"/>
          </p:nvPr>
        </p:nvSpPr>
        <p:spPr>
          <a:xfrm>
            <a:off x="300200" y="499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lang="en-US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Barrel ECal Technology Selection</a:t>
            </a:r>
            <a:endParaRPr/>
          </a:p>
        </p:txBody>
      </p:sp>
      <p:sp>
        <p:nvSpPr>
          <p:cNvPr id="721" name="Google Shape;721;p60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22" name="Google Shape;722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7274" y="964674"/>
            <a:ext cx="3050225" cy="2229526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60"/>
          <p:cNvSpPr txBox="1"/>
          <p:nvPr/>
        </p:nvSpPr>
        <p:spPr>
          <a:xfrm>
            <a:off x="941998" y="3424867"/>
            <a:ext cx="36300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Homogeneous Calorimeter:</a:t>
            </a:r>
            <a:endParaRPr i="0" sz="1200" u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•"/>
            </a:pPr>
            <a:r>
              <a:rPr i="0" lang="en-US" sz="1200" u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SciGlass: cost-effective radiator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2032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•"/>
            </a:pPr>
            <a:r>
              <a:rPr i="0" lang="en-US" sz="1200" u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Geometry and mechanical design based on PANDA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2032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•"/>
            </a:pPr>
            <a:r>
              <a:rPr i="0" lang="en-US" sz="1200" u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Anticipated readout with SiPM matrices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4" name="Google Shape;724;p60"/>
          <p:cNvSpPr txBox="1"/>
          <p:nvPr/>
        </p:nvSpPr>
        <p:spPr>
          <a:xfrm>
            <a:off x="4964674" y="3424875"/>
            <a:ext cx="38745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Hybrid Design:</a:t>
            </a:r>
            <a:endParaRPr i="0" sz="1200" u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•"/>
            </a:pPr>
            <a:r>
              <a:rPr i="0" lang="en-US" sz="1200" u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Imaging calorimetry based on monolithic silicon sensors (AstroPix)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2032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•"/>
            </a:pPr>
            <a:r>
              <a:rPr i="0" lang="en-US" sz="1200" u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 layers of imaging Si sensors interleaved with 5 SciFi/Pb layers	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2032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•"/>
            </a:pPr>
            <a:r>
              <a:rPr i="0" lang="en-US" sz="1200" u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Followed by a large section of </a:t>
            </a: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Pb/ScFi</a:t>
            </a:r>
            <a:r>
              <a:rPr i="0" lang="en-US" sz="1200" u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(can serve as inner HCAL)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61"/>
          <p:cNvSpPr txBox="1"/>
          <p:nvPr>
            <p:ph type="title"/>
          </p:nvPr>
        </p:nvSpPr>
        <p:spPr>
          <a:xfrm>
            <a:off x="300225" y="-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lang="en-US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Backwards PID Technology Selection</a:t>
            </a:r>
            <a:endParaRPr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0" name="Google Shape;730;p61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31" name="Google Shape;73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3614" y="864776"/>
            <a:ext cx="2624505" cy="216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62616" y="830978"/>
            <a:ext cx="1487753" cy="2350216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61"/>
          <p:cNvSpPr txBox="1"/>
          <p:nvPr/>
        </p:nvSpPr>
        <p:spPr>
          <a:xfrm>
            <a:off x="761375" y="3181200"/>
            <a:ext cx="40980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Modular RICH (mRICH) </a:t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•"/>
            </a:pPr>
            <a:r>
              <a:rPr i="0" lang="en-US" sz="1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Aerogel radiator</a:t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•"/>
            </a:pPr>
            <a:r>
              <a:rPr i="0" lang="en-US" sz="1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Longitudinally compact</a:t>
            </a:r>
            <a:r>
              <a:rPr i="0" lang="en-US" sz="1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due to F</a:t>
            </a:r>
            <a:r>
              <a:rPr lang="en-US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resnel lens focusing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2032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•"/>
            </a:pPr>
            <a:r>
              <a:rPr lang="en-US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Modules have dead area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4" name="Google Shape;734;p61"/>
          <p:cNvSpPr txBox="1"/>
          <p:nvPr/>
        </p:nvSpPr>
        <p:spPr>
          <a:xfrm>
            <a:off x="5186164" y="3220823"/>
            <a:ext cx="29706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Proximity Focusing RICH (pfRICH)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•"/>
            </a:pP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Aerogel radiator 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•"/>
            </a:pP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Gas threshold-based electron ID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•"/>
            </a:pP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Requires expansion volume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5" name="Google Shape;735;p61"/>
          <p:cNvSpPr txBox="1"/>
          <p:nvPr/>
        </p:nvSpPr>
        <p:spPr>
          <a:xfrm>
            <a:off x="634476" y="4363850"/>
            <a:ext cx="6793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Both with use LAPPD/HRPPD readout to provide additional timing information </a:t>
            </a:r>
            <a:endParaRPr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, schematic&#10;&#10;Description automatically generated" id="740" name="Google Shape;74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4815" y="190850"/>
            <a:ext cx="2811313" cy="24108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41" name="Google Shape;741;p62"/>
          <p:cNvSpPr txBox="1"/>
          <p:nvPr>
            <p:ph type="title"/>
          </p:nvPr>
        </p:nvSpPr>
        <p:spPr>
          <a:xfrm>
            <a:off x="457200" y="424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</a:pPr>
            <a:r>
              <a:rPr lang="en-US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Tracking</a:t>
            </a:r>
            <a:endParaRPr>
              <a:solidFill>
                <a:srgbClr val="2A60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2" name="Google Shape;742;p62"/>
          <p:cNvSpPr txBox="1"/>
          <p:nvPr>
            <p:ph idx="11" type="ftr"/>
          </p:nvPr>
        </p:nvSpPr>
        <p:spPr>
          <a:xfrm>
            <a:off x="2271713" y="3575447"/>
            <a:ext cx="23145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J. Lajoie - Epiphany 2023</a:t>
            </a:r>
            <a:endParaRPr/>
          </a:p>
        </p:txBody>
      </p:sp>
      <p:sp>
        <p:nvSpPr>
          <p:cNvPr id="743" name="Google Shape;743;p62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cture containing text&#10;&#10;Description automatically generated" id="744" name="Google Shape;744;p62"/>
          <p:cNvPicPr preferRelativeResize="0"/>
          <p:nvPr/>
        </p:nvPicPr>
        <p:blipFill rotWithShape="1">
          <a:blip r:embed="rId4">
            <a:alphaModFix/>
          </a:blip>
          <a:srcRect b="0" l="0" r="50609" t="0"/>
          <a:stretch/>
        </p:blipFill>
        <p:spPr>
          <a:xfrm>
            <a:off x="417001" y="990538"/>
            <a:ext cx="3109383" cy="2148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5" name="Google Shape;745;p62"/>
          <p:cNvCxnSpPr/>
          <p:nvPr/>
        </p:nvCxnSpPr>
        <p:spPr>
          <a:xfrm flipH="1" rot="10800000">
            <a:off x="2286000" y="343050"/>
            <a:ext cx="1993200" cy="1428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6" name="Google Shape;746;p62"/>
          <p:cNvCxnSpPr/>
          <p:nvPr/>
        </p:nvCxnSpPr>
        <p:spPr>
          <a:xfrm>
            <a:off x="2286000" y="2201168"/>
            <a:ext cx="2089800" cy="346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47" name="Google Shape;747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6191" y="2997456"/>
            <a:ext cx="2859326" cy="197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82553" y="3987345"/>
            <a:ext cx="1579016" cy="6851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line chart&#10;&#10;Description automatically generated" id="749" name="Google Shape;749;p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22942" y="2456446"/>
            <a:ext cx="3557184" cy="266788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descr="A picture containing text, printer&#10;&#10;Description automatically generated" id="750" name="Google Shape;750;p6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28334" y="3163447"/>
            <a:ext cx="1947898" cy="1547413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62"/>
          <p:cNvSpPr txBox="1"/>
          <p:nvPr/>
        </p:nvSpPr>
        <p:spPr>
          <a:xfrm>
            <a:off x="3526381" y="2930800"/>
            <a:ext cx="1628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“</a:t>
            </a:r>
            <a:r>
              <a:rPr lang="en-US" sz="9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ITS3” assembly at CERN</a:t>
            </a:r>
            <a:endParaRPr sz="1100"/>
          </a:p>
        </p:txBody>
      </p:sp>
      <p:sp>
        <p:nvSpPr>
          <p:cNvPr id="752" name="Google Shape;752;p62"/>
          <p:cNvSpPr txBox="1"/>
          <p:nvPr/>
        </p:nvSpPr>
        <p:spPr>
          <a:xfrm>
            <a:off x="6649759" y="171205"/>
            <a:ext cx="2330400" cy="228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 Tracker based on ALICE ITS3 65nm MAPS sensors.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Five layers in barrel, supplemented by MPGDs for pattern recognition.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Five discs in forward/backward directions (+MPGD in forward)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Meets EICUG Yellow Report design requirements.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3" name="Google Shape;753;p62"/>
          <p:cNvSpPr/>
          <p:nvPr/>
        </p:nvSpPr>
        <p:spPr>
          <a:xfrm>
            <a:off x="5993975" y="1210700"/>
            <a:ext cx="358200" cy="10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3"/>
          <p:cNvSpPr txBox="1"/>
          <p:nvPr/>
        </p:nvSpPr>
        <p:spPr>
          <a:xfrm>
            <a:off x="400125" y="681300"/>
            <a:ext cx="84300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EIC Community outlined physics, detector requirements, and evolving detector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concepts in the </a:t>
            </a:r>
            <a:r>
              <a:rPr lang="en-US">
                <a:solidFill>
                  <a:schemeClr val="dk2"/>
                </a:solidFill>
              </a:rPr>
              <a:t>EIC Yellow Report</a:t>
            </a:r>
            <a:r>
              <a:rPr lang="en-US"/>
              <a:t>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63"/>
          <p:cNvSpPr txBox="1"/>
          <p:nvPr>
            <p:ph type="title"/>
          </p:nvPr>
        </p:nvSpPr>
        <p:spPr>
          <a:xfrm>
            <a:off x="494850" y="171897"/>
            <a:ext cx="78867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EIC Calorimetry Requirements</a:t>
            </a:r>
            <a:endParaRPr/>
          </a:p>
        </p:txBody>
      </p:sp>
      <p:sp>
        <p:nvSpPr>
          <p:cNvPr id="760" name="Google Shape;760;p63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1" name="Google Shape;761;p63"/>
          <p:cNvSpPr txBox="1"/>
          <p:nvPr/>
        </p:nvSpPr>
        <p:spPr>
          <a:xfrm>
            <a:off x="400125" y="1349000"/>
            <a:ext cx="8698500" cy="17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Main tasks of the ECAL</a:t>
            </a:r>
            <a:endParaRPr b="1"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</a:pPr>
            <a:r>
              <a:rPr lang="en-US">
                <a:solidFill>
                  <a:schemeClr val="hlink"/>
                </a:solidFill>
              </a:rPr>
              <a:t>Detect the scattered </a:t>
            </a:r>
            <a:r>
              <a:rPr b="1" lang="en-US">
                <a:solidFill>
                  <a:schemeClr val="hlink"/>
                </a:solidFill>
              </a:rPr>
              <a:t>e and separate them from π.</a:t>
            </a:r>
            <a:endParaRPr>
              <a:solidFill>
                <a:schemeClr val="hlink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</a:pPr>
            <a:r>
              <a:rPr lang="en-US">
                <a:solidFill>
                  <a:schemeClr val="hlink"/>
                </a:solidFill>
              </a:rPr>
              <a:t>Improve the electron </a:t>
            </a:r>
            <a:r>
              <a:rPr b="1" lang="en-US">
                <a:solidFill>
                  <a:schemeClr val="hlink"/>
                </a:solidFill>
              </a:rPr>
              <a:t>momentum resolution at backward rapidities</a:t>
            </a:r>
            <a:r>
              <a:rPr lang="en-US">
                <a:solidFill>
                  <a:schemeClr val="hlink"/>
                </a:solidFill>
              </a:rPr>
              <a:t>.</a:t>
            </a:r>
            <a:endParaRPr>
              <a:solidFill>
                <a:schemeClr val="hlink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</a:pPr>
            <a:r>
              <a:rPr b="1" lang="en-US">
                <a:solidFill>
                  <a:schemeClr val="hlink"/>
                </a:solidFill>
              </a:rPr>
              <a:t>Detect neutral particles (photons, π</a:t>
            </a:r>
            <a:r>
              <a:rPr b="1" baseline="30000" lang="en-US">
                <a:solidFill>
                  <a:schemeClr val="hlink"/>
                </a:solidFill>
              </a:rPr>
              <a:t>0</a:t>
            </a:r>
            <a:r>
              <a:rPr b="1" lang="en-US">
                <a:solidFill>
                  <a:schemeClr val="hlink"/>
                </a:solidFill>
              </a:rPr>
              <a:t>)</a:t>
            </a:r>
            <a:r>
              <a:rPr lang="en-US">
                <a:solidFill>
                  <a:schemeClr val="hlink"/>
                </a:solidFill>
              </a:rPr>
              <a:t>, and measure the energy and the coordinates of the impact.</a:t>
            </a:r>
            <a:endParaRPr>
              <a:solidFill>
                <a:schemeClr val="hlink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</a:pPr>
            <a:r>
              <a:rPr lang="en-US">
                <a:solidFill>
                  <a:schemeClr val="hlink"/>
                </a:solidFill>
              </a:rPr>
              <a:t>Separate </a:t>
            </a:r>
            <a:r>
              <a:rPr b="1" lang="en-US">
                <a:solidFill>
                  <a:schemeClr val="hlink"/>
                </a:solidFill>
              </a:rPr>
              <a:t>secondary electrons and positrons from charged hadrons</a:t>
            </a:r>
            <a:r>
              <a:rPr lang="en-US">
                <a:solidFill>
                  <a:schemeClr val="hlink"/>
                </a:solidFill>
              </a:rPr>
              <a:t>.</a:t>
            </a:r>
            <a:endParaRPr>
              <a:solidFill>
                <a:schemeClr val="hlink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</a:pPr>
            <a:r>
              <a:rPr lang="en-US">
                <a:solidFill>
                  <a:schemeClr val="hlink"/>
                </a:solidFill>
              </a:rPr>
              <a:t>Provide </a:t>
            </a:r>
            <a:r>
              <a:rPr b="1" lang="en-US">
                <a:solidFill>
                  <a:schemeClr val="hlink"/>
                </a:solidFill>
              </a:rPr>
              <a:t>spatial resolution of two photons sufficient to identify decays π</a:t>
            </a:r>
            <a:r>
              <a:rPr b="1" baseline="30000" lang="en-US">
                <a:solidFill>
                  <a:schemeClr val="hlink"/>
                </a:solidFill>
              </a:rPr>
              <a:t>0</a:t>
            </a:r>
            <a:r>
              <a:rPr b="1" lang="en-US">
                <a:solidFill>
                  <a:schemeClr val="hlink"/>
                </a:solidFill>
              </a:rPr>
              <a:t> → γγ</a:t>
            </a:r>
            <a:r>
              <a:rPr lang="en-US">
                <a:solidFill>
                  <a:schemeClr val="hlink"/>
                </a:solidFill>
              </a:rPr>
              <a:t> at high energies.</a:t>
            </a:r>
            <a:endParaRPr>
              <a:solidFill>
                <a:srgbClr val="1C1C1C"/>
              </a:solidFill>
            </a:endParaRPr>
          </a:p>
        </p:txBody>
      </p:sp>
      <p:graphicFrame>
        <p:nvGraphicFramePr>
          <p:cNvPr id="762" name="Google Shape;762;p63"/>
          <p:cNvGraphicFramePr/>
          <p:nvPr/>
        </p:nvGraphicFramePr>
        <p:xfrm>
          <a:off x="456063" y="3319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{8C20EC40-74CA-45D9-BA58-D56EA790547D}</a:tableStyleId>
              </a:tblPr>
              <a:tblGrid>
                <a:gridCol w="1450375"/>
                <a:gridCol w="1467450"/>
                <a:gridCol w="1461725"/>
                <a:gridCol w="2200100"/>
                <a:gridCol w="2006975"/>
              </a:tblGrid>
              <a:tr h="237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accent2"/>
                          </a:solidFill>
                        </a:rPr>
                        <a:t>-4 &lt; η &lt; -2</a:t>
                      </a:r>
                      <a:endParaRPr b="1"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accent2"/>
                          </a:solidFill>
                        </a:rPr>
                        <a:t>-2 &lt; η &lt; -1</a:t>
                      </a:r>
                      <a:endParaRPr b="1"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accent2"/>
                          </a:solidFill>
                        </a:rPr>
                        <a:t>|η| &lt; 1</a:t>
                      </a:r>
                      <a:endParaRPr b="1"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accent2"/>
                          </a:solidFill>
                        </a:rPr>
                        <a:t>1 &lt; η &lt; 4</a:t>
                      </a:r>
                      <a:endParaRPr b="1"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7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 resolution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hlink"/>
                          </a:solidFill>
                        </a:rPr>
                        <a:t>2% ⁄√𝐸 ⨁ (1−3)%</a:t>
                      </a:r>
                      <a:endParaRPr sz="12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hlink"/>
                          </a:solidFill>
                        </a:rPr>
                        <a:t>7% ⁄√𝐸 ⨁ (1−3)%</a:t>
                      </a:r>
                      <a:endParaRPr sz="12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hlink"/>
                          </a:solidFill>
                        </a:rPr>
                        <a:t>(10−2) % ⁄√𝐸 ⨁ (1−3)%</a:t>
                      </a:r>
                      <a:endParaRPr sz="12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hlink"/>
                          </a:solidFill>
                        </a:rPr>
                        <a:t>(10-12) % ⁄√𝐸 ⨁ (1−3)%</a:t>
                      </a:r>
                      <a:endParaRPr sz="12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137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e/</a:t>
                      </a:r>
                      <a:r>
                        <a:rPr lang="en-US" sz="1200">
                          <a:solidFill>
                            <a:srgbClr val="1C1C1C"/>
                          </a:solidFill>
                        </a:rPr>
                        <a:t>π separation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up to </a:t>
                      </a:r>
                      <a:r>
                        <a:rPr lang="en-US" sz="1200">
                          <a:solidFill>
                            <a:schemeClr val="hlink"/>
                          </a:solidFill>
                        </a:rPr>
                        <a:t>10</a:t>
                      </a:r>
                      <a:r>
                        <a:rPr baseline="30000" lang="en-US" sz="1200">
                          <a:solidFill>
                            <a:schemeClr val="hlink"/>
                          </a:solidFill>
                        </a:rPr>
                        <a:t>-4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hlink"/>
                          </a:solidFill>
                        </a:rPr>
                        <a:t>up to 10</a:t>
                      </a:r>
                      <a:r>
                        <a:rPr baseline="30000" lang="en-US" sz="1200">
                          <a:solidFill>
                            <a:schemeClr val="hlink"/>
                          </a:solidFill>
                        </a:rPr>
                        <a:t>-4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hlink"/>
                          </a:solidFill>
                        </a:rPr>
                        <a:t>up to 10</a:t>
                      </a:r>
                      <a:r>
                        <a:rPr baseline="30000" lang="en-US" sz="1200">
                          <a:solidFill>
                            <a:schemeClr val="hlink"/>
                          </a:solidFill>
                        </a:rPr>
                        <a:t>-4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3σ </a:t>
                      </a:r>
                      <a:r>
                        <a:rPr lang="en-US" sz="1200">
                          <a:solidFill>
                            <a:schemeClr val="hlink"/>
                          </a:solidFill>
                        </a:rPr>
                        <a:t>e/</a:t>
                      </a:r>
                      <a:r>
                        <a:rPr lang="en-US" sz="1200">
                          <a:solidFill>
                            <a:srgbClr val="1C1C1C"/>
                          </a:solidFill>
                        </a:rPr>
                        <a:t>π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228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Min E [GeV]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0.1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hlink"/>
                          </a:solidFill>
                        </a:rPr>
                        <a:t>0.1</a:t>
                      </a:r>
                      <a:endParaRPr sz="1200">
                        <a:solidFill>
                          <a:schemeClr val="hlink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hlink"/>
                          </a:solidFill>
                        </a:rPr>
                        <a:t>0.1</a:t>
                      </a:r>
                      <a:endParaRPr sz="1200">
                        <a:solidFill>
                          <a:schemeClr val="hlink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0.1</a:t>
                      </a:r>
                      <a:endParaRPr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763" name="Google Shape;76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375" y="78800"/>
            <a:ext cx="1238899" cy="160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64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70" name="Google Shape;770;p64"/>
          <p:cNvPicPr preferRelativeResize="0"/>
          <p:nvPr/>
        </p:nvPicPr>
        <p:blipFill rotWithShape="1">
          <a:blip r:embed="rId3">
            <a:alphaModFix/>
          </a:blip>
          <a:srcRect b="4941" l="0" r="0" t="3205"/>
          <a:stretch/>
        </p:blipFill>
        <p:spPr>
          <a:xfrm>
            <a:off x="461450" y="734875"/>
            <a:ext cx="8553499" cy="23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64"/>
          <p:cNvSpPr txBox="1"/>
          <p:nvPr/>
        </p:nvSpPr>
        <p:spPr>
          <a:xfrm>
            <a:off x="1081050" y="547800"/>
            <a:ext cx="17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 electrons</a:t>
            </a:r>
            <a:endParaRPr/>
          </a:p>
        </p:txBody>
      </p:sp>
      <p:sp>
        <p:nvSpPr>
          <p:cNvPr id="772" name="Google Shape;772;p64"/>
          <p:cNvSpPr txBox="1"/>
          <p:nvPr/>
        </p:nvSpPr>
        <p:spPr>
          <a:xfrm>
            <a:off x="3841350" y="547800"/>
            <a:ext cx="17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DVCS photons</a:t>
            </a:r>
            <a:endParaRPr/>
          </a:p>
        </p:txBody>
      </p:sp>
      <p:sp>
        <p:nvSpPr>
          <p:cNvPr id="773" name="Google Shape;773;p64"/>
          <p:cNvSpPr txBox="1"/>
          <p:nvPr/>
        </p:nvSpPr>
        <p:spPr>
          <a:xfrm>
            <a:off x="6699000" y="547800"/>
            <a:ext cx="17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SIDIS π</a:t>
            </a:r>
            <a:r>
              <a:rPr baseline="30000" lang="en-US"/>
              <a:t>0</a:t>
            </a:r>
            <a:endParaRPr baseline="30000"/>
          </a:p>
        </p:txBody>
      </p:sp>
      <p:sp>
        <p:nvSpPr>
          <p:cNvPr id="774" name="Google Shape;774;p64"/>
          <p:cNvSpPr txBox="1"/>
          <p:nvPr>
            <p:ph type="title"/>
          </p:nvPr>
        </p:nvSpPr>
        <p:spPr>
          <a:xfrm>
            <a:off x="628650" y="147596"/>
            <a:ext cx="788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EIC Calorimetry Requirements</a:t>
            </a:r>
            <a:endParaRPr/>
          </a:p>
        </p:txBody>
      </p:sp>
      <p:sp>
        <p:nvSpPr>
          <p:cNvPr id="775" name="Google Shape;775;p64"/>
          <p:cNvSpPr txBox="1"/>
          <p:nvPr/>
        </p:nvSpPr>
        <p:spPr>
          <a:xfrm>
            <a:off x="6645025" y="954600"/>
            <a:ext cx="80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E-endcap</a:t>
            </a:r>
            <a:endParaRPr sz="1000"/>
          </a:p>
        </p:txBody>
      </p:sp>
      <p:sp>
        <p:nvSpPr>
          <p:cNvPr id="776" name="Google Shape;776;p64"/>
          <p:cNvSpPr txBox="1"/>
          <p:nvPr/>
        </p:nvSpPr>
        <p:spPr>
          <a:xfrm>
            <a:off x="7848125" y="954600"/>
            <a:ext cx="80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H-endcap</a:t>
            </a:r>
            <a:endParaRPr sz="1000"/>
          </a:p>
        </p:txBody>
      </p:sp>
      <p:sp>
        <p:nvSpPr>
          <p:cNvPr id="777" name="Google Shape;777;p64"/>
          <p:cNvSpPr txBox="1"/>
          <p:nvPr/>
        </p:nvSpPr>
        <p:spPr>
          <a:xfrm>
            <a:off x="3733450" y="992700"/>
            <a:ext cx="80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E-endcap</a:t>
            </a:r>
            <a:endParaRPr sz="1000"/>
          </a:p>
        </p:txBody>
      </p:sp>
      <p:sp>
        <p:nvSpPr>
          <p:cNvPr id="778" name="Google Shape;778;p64"/>
          <p:cNvSpPr txBox="1"/>
          <p:nvPr/>
        </p:nvSpPr>
        <p:spPr>
          <a:xfrm>
            <a:off x="4936550" y="992700"/>
            <a:ext cx="80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H-endcap</a:t>
            </a:r>
            <a:endParaRPr sz="1000"/>
          </a:p>
        </p:txBody>
      </p:sp>
      <p:sp>
        <p:nvSpPr>
          <p:cNvPr id="779" name="Google Shape;779;p64"/>
          <p:cNvSpPr txBox="1"/>
          <p:nvPr/>
        </p:nvSpPr>
        <p:spPr>
          <a:xfrm>
            <a:off x="923875" y="1221300"/>
            <a:ext cx="80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E-endcap</a:t>
            </a:r>
            <a:endParaRPr sz="1000"/>
          </a:p>
        </p:txBody>
      </p:sp>
      <p:sp>
        <p:nvSpPr>
          <p:cNvPr id="780" name="Google Shape;780;p64"/>
          <p:cNvSpPr txBox="1"/>
          <p:nvPr/>
        </p:nvSpPr>
        <p:spPr>
          <a:xfrm>
            <a:off x="2126975" y="1221300"/>
            <a:ext cx="80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H-endcap</a:t>
            </a:r>
            <a:endParaRPr sz="1000"/>
          </a:p>
        </p:txBody>
      </p:sp>
      <p:pic>
        <p:nvPicPr>
          <p:cNvPr id="781" name="Google Shape;78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650" y="2999175"/>
            <a:ext cx="5358300" cy="2070622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64"/>
          <p:cNvSpPr txBox="1"/>
          <p:nvPr/>
        </p:nvSpPr>
        <p:spPr>
          <a:xfrm>
            <a:off x="5965375" y="3118025"/>
            <a:ext cx="3087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e/π separation: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Depends on momentum and η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Tightest constrain from parity violating asymmetries 10</a:t>
            </a:r>
            <a:r>
              <a:rPr baseline="30000" lang="en-US"/>
              <a:t>-4</a:t>
            </a:r>
            <a:endParaRPr baseline="30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ΔG requires ~ 10</a:t>
            </a:r>
            <a:r>
              <a:rPr baseline="30000" lang="en-US"/>
              <a:t>-3</a:t>
            </a:r>
            <a:endParaRPr baseline="30000"/>
          </a:p>
        </p:txBody>
      </p:sp>
      <p:sp>
        <p:nvSpPr>
          <p:cNvPr id="783" name="Google Shape;783;p64"/>
          <p:cNvSpPr txBox="1"/>
          <p:nvPr/>
        </p:nvSpPr>
        <p:spPr>
          <a:xfrm>
            <a:off x="3943375" y="2879500"/>
            <a:ext cx="1747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8888"/>
                </a:solidFill>
              </a:rPr>
              <a:t>EIC Yellow Report</a:t>
            </a:r>
            <a:endParaRPr sz="900">
              <a:solidFill>
                <a:srgbClr val="888888"/>
              </a:solidFill>
            </a:endParaRPr>
          </a:p>
        </p:txBody>
      </p:sp>
      <p:sp>
        <p:nvSpPr>
          <p:cNvPr id="784" name="Google Shape;784;p64"/>
          <p:cNvSpPr txBox="1"/>
          <p:nvPr/>
        </p:nvSpPr>
        <p:spPr>
          <a:xfrm>
            <a:off x="7064325" y="373325"/>
            <a:ext cx="1747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8888"/>
                </a:solidFill>
              </a:rPr>
              <a:t>EIC Yellow Report</a:t>
            </a:r>
            <a:endParaRPr sz="900"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65"/>
          <p:cNvSpPr txBox="1"/>
          <p:nvPr>
            <p:ph type="title"/>
          </p:nvPr>
        </p:nvSpPr>
        <p:spPr>
          <a:xfrm>
            <a:off x="628650" y="273846"/>
            <a:ext cx="78867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Backward Calorimetry</a:t>
            </a:r>
            <a:endParaRPr/>
          </a:p>
        </p:txBody>
      </p:sp>
      <p:sp>
        <p:nvSpPr>
          <p:cNvPr id="790" name="Google Shape;790;p65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1" name="Google Shape;791;p65"/>
          <p:cNvSpPr txBox="1"/>
          <p:nvPr/>
        </p:nvSpPr>
        <p:spPr>
          <a:xfrm>
            <a:off x="3825125" y="859925"/>
            <a:ext cx="53187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Backward EMCAL</a:t>
            </a:r>
            <a:endParaRPr b="1"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Non-projective </a:t>
            </a:r>
            <a:r>
              <a:rPr b="1" lang="en-US"/>
              <a:t>PbWO</a:t>
            </a:r>
            <a:r>
              <a:rPr b="1" baseline="-25000" lang="en-US"/>
              <a:t>4</a:t>
            </a:r>
            <a:r>
              <a:rPr b="1" lang="en-US"/>
              <a:t> calorimeter</a:t>
            </a:r>
            <a:r>
              <a:rPr lang="en-US"/>
              <a:t> (EEEMC-Consortium)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2 × 2 × 20 cm</a:t>
            </a:r>
            <a:r>
              <a:rPr baseline="30000" lang="en-US"/>
              <a:t>3</a:t>
            </a:r>
            <a:r>
              <a:rPr lang="en-US"/>
              <a:t> </a:t>
            </a:r>
            <a:r>
              <a:rPr lang="en-US"/>
              <a:t>crystals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Length ~20X/X</a:t>
            </a:r>
            <a:r>
              <a:rPr baseline="-25000" lang="en-US"/>
              <a:t>0</a:t>
            </a:r>
            <a:r>
              <a:rPr lang="en-US"/>
              <a:t>, transverse size ~Molière radius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Located inside the inner DIRC frame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Preferred readout: SiPMs of pixel size 10μm or 15μm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Cooling to keep temperature stable within ± 0.1 </a:t>
            </a:r>
            <a:r>
              <a:rPr baseline="30000" lang="en-US"/>
              <a:t>◦</a:t>
            </a:r>
            <a:r>
              <a:rPr lang="en-US"/>
              <a:t>C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Ongoing efforts advancing the design to increase coverage in η (</a:t>
            </a:r>
            <a:r>
              <a:rPr lang="en-US">
                <a:solidFill>
                  <a:schemeClr val="hlink"/>
                </a:solidFill>
              </a:rPr>
              <a:t>−3.7 &lt; η &lt; −1.5) </a:t>
            </a:r>
            <a:r>
              <a:rPr lang="en-US"/>
              <a:t>with</a:t>
            </a:r>
            <a:r>
              <a:rPr lang="en-US"/>
              <a:t> inlay around beampipe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Backward HCAL</a:t>
            </a:r>
            <a:r>
              <a:rPr lang="en-US"/>
              <a:t> in consideration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Possible upgrade path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65"/>
          <p:cNvSpPr txBox="1"/>
          <p:nvPr/>
        </p:nvSpPr>
        <p:spPr>
          <a:xfrm>
            <a:off x="423925" y="4199950"/>
            <a:ext cx="7828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→ See C. Muñoz Camacho for EEEMCal, </a:t>
            </a:r>
            <a:r>
              <a:rPr lang="en-US" sz="1200" u="sng">
                <a:solidFill>
                  <a:schemeClr val="hlink"/>
                </a:solidFill>
                <a:hlinkClick r:id="rId3"/>
              </a:rPr>
              <a:t>https://indico.bnl.gov/event/15493/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hlink"/>
                </a:solidFill>
              </a:rPr>
              <a:t>→ See B. Page, </a:t>
            </a:r>
            <a:r>
              <a:rPr lang="en-US" sz="1200" u="sng">
                <a:solidFill>
                  <a:schemeClr val="hlink"/>
                </a:solidFill>
                <a:hlinkClick r:id="rId4"/>
              </a:rPr>
              <a:t>https://indico.bnl.gov/event/15686/</a:t>
            </a:r>
            <a:endParaRPr sz="12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hlink"/>
              </a:solidFill>
            </a:endParaRPr>
          </a:p>
        </p:txBody>
      </p:sp>
      <p:pic>
        <p:nvPicPr>
          <p:cNvPr descr="Diagram&#10;&#10;Description automatically generated" id="793" name="Google Shape;793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4971" y="750911"/>
            <a:ext cx="2987613" cy="334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020" y="1147500"/>
            <a:ext cx="1739881" cy="121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5460" y="1109430"/>
            <a:ext cx="1855171" cy="129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90810" y="1035180"/>
            <a:ext cx="1976130" cy="1458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67210" y="1061640"/>
            <a:ext cx="1683180" cy="134162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9"/>
          <p:cNvSpPr/>
          <p:nvPr/>
        </p:nvSpPr>
        <p:spPr>
          <a:xfrm>
            <a:off x="657720" y="2417040"/>
            <a:ext cx="1976100" cy="1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Neutral Current DIS</a:t>
            </a:r>
            <a:endParaRPr b="0" sz="1400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 strike="noStrike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Detection of </a:t>
            </a:r>
            <a:r>
              <a:rPr b="0" lang="en-US" sz="1400" strike="noStrike">
                <a:solidFill>
                  <a:srgbClr val="0082CA"/>
                </a:solidFill>
                <a:latin typeface="Calibri"/>
                <a:ea typeface="Calibri"/>
                <a:cs typeface="Calibri"/>
                <a:sym typeface="Calibri"/>
              </a:rPr>
              <a:t>scattered electron</a:t>
            </a:r>
            <a:r>
              <a:rPr b="0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 high precision - event kinematics</a:t>
            </a:r>
            <a:endParaRPr b="0" sz="1400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39"/>
          <p:cNvSpPr/>
          <p:nvPr/>
        </p:nvSpPr>
        <p:spPr>
          <a:xfrm>
            <a:off x="2548800" y="2417040"/>
            <a:ext cx="1976100" cy="1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Charged Current DIS</a:t>
            </a:r>
            <a:endParaRPr b="0" sz="1400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 strike="noStrike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Event kinematics from the </a:t>
            </a:r>
            <a:r>
              <a:rPr b="0" lang="en-US" sz="1400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final state particles</a:t>
            </a:r>
            <a:r>
              <a:rPr b="0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(Jacquet-Blondel method)</a:t>
            </a:r>
            <a:endParaRPr b="0" sz="1400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9"/>
          <p:cNvSpPr/>
          <p:nvPr/>
        </p:nvSpPr>
        <p:spPr>
          <a:xfrm>
            <a:off x="4401810" y="2417040"/>
            <a:ext cx="2073900" cy="1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Semi-Inclusive DIS</a:t>
            </a:r>
            <a:endParaRPr b="0" sz="1400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 strike="noStrike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Precise detection of </a:t>
            </a:r>
            <a:r>
              <a:rPr b="0" lang="en-US" sz="1400" strike="noStrike">
                <a:solidFill>
                  <a:srgbClr val="0082CA"/>
                </a:solidFill>
                <a:latin typeface="Calibri"/>
                <a:ea typeface="Calibri"/>
                <a:cs typeface="Calibri"/>
                <a:sym typeface="Calibri"/>
              </a:rPr>
              <a:t>scattered electron</a:t>
            </a:r>
            <a:r>
              <a:rPr b="0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coincidence with at </a:t>
            </a:r>
            <a:r>
              <a:rPr b="0" lang="en-US" sz="1400" strike="noStrike">
                <a:solidFill>
                  <a:srgbClr val="3465A4"/>
                </a:solidFill>
                <a:latin typeface="Calibri"/>
                <a:ea typeface="Calibri"/>
                <a:cs typeface="Calibri"/>
                <a:sym typeface="Calibri"/>
              </a:rPr>
              <a:t>least 1 hadron</a:t>
            </a:r>
            <a:r>
              <a:rPr b="0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sz="1400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9"/>
          <p:cNvSpPr/>
          <p:nvPr/>
        </p:nvSpPr>
        <p:spPr>
          <a:xfrm>
            <a:off x="6504030" y="2403540"/>
            <a:ext cx="21354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Deep Exclusive Processes</a:t>
            </a:r>
            <a:endParaRPr b="0" sz="1400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 strike="noStrike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Detection of </a:t>
            </a:r>
            <a:r>
              <a:rPr b="0" lang="en-US" sz="1400" strike="noStrike">
                <a:solidFill>
                  <a:srgbClr val="0082CA"/>
                </a:solidFill>
                <a:latin typeface="Calibri"/>
                <a:ea typeface="Calibri"/>
                <a:cs typeface="Calibri"/>
                <a:sym typeface="Calibri"/>
              </a:rPr>
              <a:t>all particles</a:t>
            </a:r>
            <a:r>
              <a:rPr b="0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event</a:t>
            </a:r>
            <a:endParaRPr b="0" sz="1400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9"/>
          <p:cNvSpPr/>
          <p:nvPr/>
        </p:nvSpPr>
        <p:spPr>
          <a:xfrm>
            <a:off x="456851" y="723600"/>
            <a:ext cx="60471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 event kinematics - </a:t>
            </a:r>
            <a:r>
              <a:rPr b="0" lang="en-US" sz="1400" strike="noStrike">
                <a:solidFill>
                  <a:srgbClr val="0082CA"/>
                </a:solidFill>
                <a:latin typeface="Calibri"/>
                <a:ea typeface="Calibri"/>
                <a:cs typeface="Calibri"/>
                <a:sym typeface="Calibri"/>
              </a:rPr>
              <a:t>scattered electron</a:t>
            </a:r>
            <a:r>
              <a:rPr b="0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b="0" lang="en-US" sz="1400" strike="noStrike">
                <a:solidFill>
                  <a:srgbClr val="0082CA"/>
                </a:solidFill>
                <a:latin typeface="Calibri"/>
                <a:ea typeface="Calibri"/>
                <a:cs typeface="Calibri"/>
                <a:sym typeface="Calibri"/>
              </a:rPr>
              <a:t>final state particles</a:t>
            </a:r>
            <a:r>
              <a:rPr b="0" lang="en-US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(CC DIS, low y)</a:t>
            </a:r>
            <a:endParaRPr b="0" sz="1400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9"/>
          <p:cNvSpPr/>
          <p:nvPr/>
        </p:nvSpPr>
        <p:spPr>
          <a:xfrm>
            <a:off x="1541160" y="4036890"/>
            <a:ext cx="1418400" cy="62610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Parton Distributions in nucleons and nuclei</a:t>
            </a:r>
            <a:endParaRPr b="0" sz="900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9"/>
          <p:cNvSpPr/>
          <p:nvPr/>
        </p:nvSpPr>
        <p:spPr>
          <a:xfrm>
            <a:off x="3613080" y="4081500"/>
            <a:ext cx="1434000" cy="642300"/>
          </a:xfrm>
          <a:prstGeom prst="ellipse">
            <a:avLst/>
          </a:prstGeom>
          <a:solidFill>
            <a:srgbClr val="CCFFCC">
              <a:alpha val="40000"/>
            </a:srgbClr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Spin and </a:t>
            </a:r>
            <a:endParaRPr b="0" sz="900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Flavor structure of nucleons and nuclei</a:t>
            </a:r>
            <a:endParaRPr b="0" sz="900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39"/>
          <p:cNvSpPr/>
          <p:nvPr/>
        </p:nvSpPr>
        <p:spPr>
          <a:xfrm>
            <a:off x="6396300" y="4081770"/>
            <a:ext cx="1405800" cy="614400"/>
          </a:xfrm>
          <a:prstGeom prst="ellipse">
            <a:avLst/>
          </a:prstGeom>
          <a:solidFill>
            <a:srgbClr val="0000FF">
              <a:alpha val="40000"/>
            </a:srgbClr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QCD at Extreme Parton Densities - Saturation  </a:t>
            </a:r>
            <a:endParaRPr b="0" sz="900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39"/>
          <p:cNvSpPr/>
          <p:nvPr/>
        </p:nvSpPr>
        <p:spPr>
          <a:xfrm>
            <a:off x="7547040" y="4083660"/>
            <a:ext cx="1223400" cy="614400"/>
          </a:xfrm>
          <a:prstGeom prst="ellipse">
            <a:avLst/>
          </a:prstGeom>
          <a:solidFill>
            <a:srgbClr val="FF6600">
              <a:alpha val="40000"/>
            </a:srgbClr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Tomography</a:t>
            </a:r>
            <a:endParaRPr b="0" sz="900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Spatial Imaging</a:t>
            </a:r>
            <a:endParaRPr b="0" sz="900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39"/>
          <p:cNvSpPr/>
          <p:nvPr/>
        </p:nvSpPr>
        <p:spPr>
          <a:xfrm>
            <a:off x="4778940" y="4084740"/>
            <a:ext cx="1341300" cy="630900"/>
          </a:xfrm>
          <a:prstGeom prst="ellipse">
            <a:avLst/>
          </a:prstGeom>
          <a:solidFill>
            <a:srgbClr val="FF6600">
              <a:alpha val="40000"/>
            </a:srgbClr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Tomography Transverse Momentum Dist.</a:t>
            </a:r>
            <a:endParaRPr b="0" sz="900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39"/>
          <p:cNvSpPr txBox="1"/>
          <p:nvPr/>
        </p:nvSpPr>
        <p:spPr>
          <a:xfrm>
            <a:off x="370415" y="56710"/>
            <a:ext cx="85290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Experimental Processes to Access EIC Physics</a:t>
            </a:r>
            <a:endParaRPr sz="2400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39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66"/>
          <p:cNvSpPr txBox="1"/>
          <p:nvPr>
            <p:ph type="title"/>
          </p:nvPr>
        </p:nvSpPr>
        <p:spPr>
          <a:xfrm>
            <a:off x="628650" y="273847"/>
            <a:ext cx="7886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Barrel EM Calorimetry</a:t>
            </a:r>
            <a:endParaRPr/>
          </a:p>
        </p:txBody>
      </p:sp>
      <p:sp>
        <p:nvSpPr>
          <p:cNvPr id="799" name="Google Shape;799;p66"/>
          <p:cNvSpPr txBox="1"/>
          <p:nvPr/>
        </p:nvSpPr>
        <p:spPr>
          <a:xfrm>
            <a:off x="616675" y="1020950"/>
            <a:ext cx="362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66"/>
          <p:cNvSpPr txBox="1"/>
          <p:nvPr/>
        </p:nvSpPr>
        <p:spPr>
          <a:xfrm>
            <a:off x="341200" y="713850"/>
            <a:ext cx="4570200" cy="3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b="1" lang="en-US">
                <a:solidFill>
                  <a:schemeClr val="accent2"/>
                </a:solidFill>
              </a:rPr>
              <a:t>Hybrid concept</a:t>
            </a:r>
            <a:endParaRPr b="1">
              <a:solidFill>
                <a:schemeClr val="accent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Imaging calorimetry based on monolithic silicon sensors </a:t>
            </a:r>
            <a:r>
              <a:rPr lang="en-US">
                <a:solidFill>
                  <a:schemeClr val="dk2"/>
                </a:solidFill>
              </a:rPr>
              <a:t>AstroPix</a:t>
            </a:r>
            <a:r>
              <a:rPr lang="en-US"/>
              <a:t> (NASA’s AMEGO-X mission) - 500 μm x 500 μm pixels </a:t>
            </a:r>
            <a:r>
              <a:rPr lang="en-US" sz="700">
                <a:solidFill>
                  <a:srgbClr val="B4B4B6"/>
                </a:solidFill>
              </a:rPr>
              <a:t>Nuclear Inst. and Methods in Physics Research, A 1019 (2021) 165795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Scintillating fibers in Pb (Similar to </a:t>
            </a:r>
            <a:r>
              <a:rPr lang="en-US">
                <a:solidFill>
                  <a:schemeClr val="dk2"/>
                </a:solidFill>
              </a:rPr>
              <a:t>GlueX Barrel ECal, </a:t>
            </a:r>
            <a:r>
              <a:rPr lang="en-US">
                <a:solidFill>
                  <a:srgbClr val="1C1C1C"/>
                </a:solidFill>
              </a:rPr>
              <a:t>2-side readout w/ SiPMs</a:t>
            </a:r>
            <a:r>
              <a:rPr lang="en-US"/>
              <a:t>) </a:t>
            </a:r>
            <a:r>
              <a:rPr lang="en-US" sz="700">
                <a:solidFill>
                  <a:srgbClr val="B4B4B6"/>
                </a:solidFill>
              </a:rPr>
              <a:t>Nuclear Inst. and Methods in Physics Research, A 896 (2018) 24-42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6 layers of imaging Si sensors interleaved with 5 Pb/ScFi layers and followed by a large chunk of Pb/ScFi section (can be extended to inner HCAL)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Total radiation thickness for EMCAL of ~20 X</a:t>
            </a:r>
            <a:r>
              <a:rPr baseline="-25000" lang="en-US"/>
              <a:t>0</a:t>
            </a:r>
            <a:endParaRPr baseline="-250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Detector coverage: </a:t>
            </a:r>
            <a:r>
              <a:rPr lang="en-US">
                <a:solidFill>
                  <a:schemeClr val="hlink"/>
                </a:solidFill>
              </a:rPr>
              <a:t>-1.7 &lt; η &lt; 1.3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66"/>
          <p:cNvSpPr txBox="1"/>
          <p:nvPr/>
        </p:nvSpPr>
        <p:spPr>
          <a:xfrm>
            <a:off x="5252050" y="4083800"/>
            <a:ext cx="349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66"/>
          <p:cNvSpPr txBox="1"/>
          <p:nvPr/>
        </p:nvSpPr>
        <p:spPr>
          <a:xfrm>
            <a:off x="486600" y="4117125"/>
            <a:ext cx="826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2"/>
                </a:solidFill>
              </a:rPr>
              <a:t>Energy resolution</a:t>
            </a:r>
            <a:r>
              <a:rPr lang="en-US"/>
              <a:t> - SciFi/Pb Layers: </a:t>
            </a:r>
            <a:r>
              <a:rPr lang="en-US"/>
              <a:t>𝟓.𝟑% /√𝑬 ⨁ 𝟏.𝟎%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2"/>
                </a:solidFill>
              </a:rPr>
              <a:t>Position resolution</a:t>
            </a:r>
            <a:r>
              <a:rPr lang="en-US"/>
              <a:t> - </a:t>
            </a:r>
            <a:r>
              <a:rPr lang="en-US"/>
              <a:t>Imaging</a:t>
            </a:r>
            <a:r>
              <a:rPr lang="en-US"/>
              <a:t> Layers (+ 2-side SciFi readout): with 1st layer hit </a:t>
            </a:r>
            <a:r>
              <a:rPr lang="en-US"/>
              <a:t>information</a:t>
            </a:r>
            <a:r>
              <a:rPr lang="en-US"/>
              <a:t> ~ pixel size</a:t>
            </a:r>
            <a:endParaRPr/>
          </a:p>
        </p:txBody>
      </p:sp>
      <p:pic>
        <p:nvPicPr>
          <p:cNvPr id="803" name="Google Shape;80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1375" y="380450"/>
            <a:ext cx="3240700" cy="3703352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66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67"/>
          <p:cNvSpPr txBox="1"/>
          <p:nvPr>
            <p:ph type="title"/>
          </p:nvPr>
        </p:nvSpPr>
        <p:spPr>
          <a:xfrm>
            <a:off x="520325" y="152771"/>
            <a:ext cx="78867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Barrel Hadronic Calorimetry</a:t>
            </a:r>
            <a:endParaRPr/>
          </a:p>
        </p:txBody>
      </p:sp>
      <p:pic>
        <p:nvPicPr>
          <p:cNvPr id="810" name="Google Shape;81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50" y="700025"/>
            <a:ext cx="1752526" cy="226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9175" y="786138"/>
            <a:ext cx="2150525" cy="2093276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67"/>
          <p:cNvSpPr txBox="1"/>
          <p:nvPr/>
        </p:nvSpPr>
        <p:spPr>
          <a:xfrm>
            <a:off x="4810100" y="877050"/>
            <a:ext cx="400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67"/>
          <p:cNvSpPr txBox="1"/>
          <p:nvPr/>
        </p:nvSpPr>
        <p:spPr>
          <a:xfrm>
            <a:off x="4542875" y="786150"/>
            <a:ext cx="4509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Reuse of </a:t>
            </a:r>
            <a:r>
              <a:rPr lang="en-US">
                <a:solidFill>
                  <a:schemeClr val="accent2"/>
                </a:solidFill>
              </a:rPr>
              <a:t>sPHENIX outer</a:t>
            </a:r>
            <a:r>
              <a:rPr lang="en-US"/>
              <a:t> (outside of the Solenoid) </a:t>
            </a:r>
            <a:r>
              <a:rPr lang="en-US">
                <a:solidFill>
                  <a:schemeClr val="accent2"/>
                </a:solidFill>
              </a:rPr>
              <a:t>HCal</a:t>
            </a:r>
            <a:r>
              <a:rPr lang="en-US"/>
              <a:t> ≈ 3.5λ</a:t>
            </a:r>
            <a:r>
              <a:rPr baseline="-25000" lang="en-US"/>
              <a:t>l</a:t>
            </a:r>
            <a:endParaRPr baseline="-25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Steel and scintillating tiles with wavelength shifting fiber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Δη x Δφ ≈ 0.1 x 0.1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(1,536 readout channels, SiPMs)</a:t>
            </a:r>
            <a:endParaRPr/>
          </a:p>
        </p:txBody>
      </p:sp>
      <p:pic>
        <p:nvPicPr>
          <p:cNvPr id="814" name="Google Shape;814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4450" y="2965550"/>
            <a:ext cx="2594724" cy="1458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5" name="Google Shape;815;p67"/>
          <p:cNvGrpSpPr/>
          <p:nvPr/>
        </p:nvGrpSpPr>
        <p:grpSpPr>
          <a:xfrm>
            <a:off x="5231787" y="2167625"/>
            <a:ext cx="2848099" cy="2220900"/>
            <a:chOff x="5231787" y="2167625"/>
            <a:chExt cx="2848099" cy="2220900"/>
          </a:xfrm>
        </p:grpSpPr>
        <p:pic>
          <p:nvPicPr>
            <p:cNvPr id="816" name="Google Shape;816;p6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31787" y="2167625"/>
              <a:ext cx="2848099" cy="2220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7" name="Google Shape;817;p6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639200" y="3917950"/>
              <a:ext cx="2190875" cy="97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8" name="Google Shape;818;p67"/>
          <p:cNvSpPr txBox="1"/>
          <p:nvPr/>
        </p:nvSpPr>
        <p:spPr>
          <a:xfrm>
            <a:off x="4542875" y="4273900"/>
            <a:ext cx="42723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hlink"/>
              </a:solidFill>
            </a:endParaRPr>
          </a:p>
        </p:txBody>
      </p:sp>
      <p:sp>
        <p:nvSpPr>
          <p:cNvPr id="819" name="Google Shape;819;p67"/>
          <p:cNvSpPr txBox="1"/>
          <p:nvPr/>
        </p:nvSpPr>
        <p:spPr>
          <a:xfrm>
            <a:off x="383725" y="4459800"/>
            <a:ext cx="351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7777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⟶ See: </a:t>
            </a:r>
            <a:r>
              <a:rPr lang="en-US" sz="1000">
                <a:solidFill>
                  <a:srgbClr val="77777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J. Lajoie, https://indico.bnl.gov/event/15493/</a:t>
            </a:r>
            <a:endParaRPr/>
          </a:p>
        </p:txBody>
      </p:sp>
      <p:sp>
        <p:nvSpPr>
          <p:cNvPr id="820" name="Google Shape;820;p67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68"/>
          <p:cNvSpPr txBox="1"/>
          <p:nvPr>
            <p:ph type="title"/>
          </p:nvPr>
        </p:nvSpPr>
        <p:spPr>
          <a:xfrm>
            <a:off x="628650" y="273847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Forward EM Calorimetry</a:t>
            </a:r>
            <a:endParaRPr/>
          </a:p>
        </p:txBody>
      </p:sp>
      <p:sp>
        <p:nvSpPr>
          <p:cNvPr id="826" name="Google Shape;826;p68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7" name="Google Shape;827;p68"/>
          <p:cNvSpPr txBox="1"/>
          <p:nvPr/>
        </p:nvSpPr>
        <p:spPr>
          <a:xfrm>
            <a:off x="4021400" y="920975"/>
            <a:ext cx="5043600" cy="29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</a:t>
            </a:r>
            <a:r>
              <a:rPr lang="en-US"/>
              <a:t>ampling EMCal design: 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solidFill>
                  <a:schemeClr val="accent2"/>
                </a:solidFill>
              </a:rPr>
              <a:t>W/SciFi</a:t>
            </a:r>
            <a:r>
              <a:rPr lang="en-US"/>
              <a:t>: scintillating fibers embedded in W/epoxy mix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Similar to sPHENIX  </a:t>
            </a:r>
            <a:r>
              <a:rPr lang="en-US">
                <a:solidFill>
                  <a:schemeClr val="hlink"/>
                </a:solidFill>
              </a:rPr>
              <a:t>W/SciFi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>
                <a:solidFill>
                  <a:schemeClr val="hlink"/>
                </a:solidFill>
              </a:rPr>
              <a:t>X /X</a:t>
            </a:r>
            <a:r>
              <a:rPr baseline="-25000" lang="en-US">
                <a:solidFill>
                  <a:schemeClr val="hlink"/>
                </a:solidFill>
              </a:rPr>
              <a:t>0</a:t>
            </a:r>
            <a:r>
              <a:rPr lang="en-US"/>
              <a:t> = 23 (17 cm + 10 cm readout), 2.5 x 2.5 cm towers (</a:t>
            </a:r>
            <a:r>
              <a:rPr lang="en-US">
                <a:solidFill>
                  <a:schemeClr val="hlink"/>
                </a:solidFill>
              </a:rPr>
              <a:t>R</a:t>
            </a:r>
            <a:r>
              <a:rPr baseline="-25000" lang="en-US">
                <a:solidFill>
                  <a:schemeClr val="hlink"/>
                </a:solidFill>
              </a:rPr>
              <a:t>M</a:t>
            </a:r>
            <a:r>
              <a:rPr lang="en-US"/>
              <a:t>=~2.3 cm)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Easier construction for WSciFi calorimeter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Compactness and higher EM-shower containment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68"/>
          <p:cNvSpPr txBox="1"/>
          <p:nvPr/>
        </p:nvSpPr>
        <p:spPr>
          <a:xfrm>
            <a:off x="423925" y="4199950"/>
            <a:ext cx="78285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hlink"/>
                </a:solidFill>
              </a:rPr>
              <a:t>→ See O. Tsai, </a:t>
            </a:r>
            <a:r>
              <a:rPr lang="en-US" sz="1200" u="sng">
                <a:solidFill>
                  <a:schemeClr val="hlink"/>
                </a:solidFill>
                <a:hlinkClick r:id="rId3"/>
              </a:rPr>
              <a:t>https://indico.bnl.gov/event/15686/</a:t>
            </a:r>
            <a:endParaRPr sz="12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hlink"/>
              </a:solidFill>
            </a:endParaRPr>
          </a:p>
        </p:txBody>
      </p:sp>
      <p:pic>
        <p:nvPicPr>
          <p:cNvPr id="829" name="Google Shape;82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951500"/>
            <a:ext cx="1658075" cy="1637625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68"/>
          <p:cNvSpPr txBox="1"/>
          <p:nvPr/>
        </p:nvSpPr>
        <p:spPr>
          <a:xfrm>
            <a:off x="457250" y="2726150"/>
            <a:ext cx="3758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R&amp;D: Improvement of light collection eff. and uniformity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Simulations: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Expected </a:t>
            </a:r>
            <a:r>
              <a:rPr lang="en-US" sz="1200">
                <a:solidFill>
                  <a:schemeClr val="dk2"/>
                </a:solidFill>
              </a:rPr>
              <a:t>E resolution</a:t>
            </a:r>
            <a:r>
              <a:rPr lang="en-US" sz="1200"/>
              <a:t> ∼ 11%/√E ⊕ 2%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Can effectively </a:t>
            </a:r>
            <a:r>
              <a:rPr lang="en-US" sz="1200">
                <a:solidFill>
                  <a:schemeClr val="dk2"/>
                </a:solidFill>
              </a:rPr>
              <a:t>separate ɣ/π</a:t>
            </a:r>
            <a:r>
              <a:rPr baseline="30000" lang="en-US" sz="1200">
                <a:solidFill>
                  <a:schemeClr val="dk2"/>
                </a:solidFill>
              </a:rPr>
              <a:t>0</a:t>
            </a:r>
            <a:r>
              <a:rPr lang="en-US" sz="1200">
                <a:solidFill>
                  <a:schemeClr val="dk2"/>
                </a:solidFill>
              </a:rPr>
              <a:t> </a:t>
            </a:r>
            <a:r>
              <a:rPr lang="en-US" sz="1200">
                <a:solidFill>
                  <a:srgbClr val="1C1C1C"/>
                </a:solidFill>
              </a:rPr>
              <a:t>(z = 3.5 m) with ML methods</a:t>
            </a:r>
            <a:r>
              <a:rPr lang="en-US" sz="1200">
                <a:solidFill>
                  <a:schemeClr val="dk2"/>
                </a:solidFill>
              </a:rPr>
              <a:t> </a:t>
            </a:r>
            <a:endParaRPr sz="1200"/>
          </a:p>
        </p:txBody>
      </p:sp>
      <p:pic>
        <p:nvPicPr>
          <p:cNvPr id="831" name="Google Shape;831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9550" y="951501"/>
            <a:ext cx="1755025" cy="11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68"/>
          <p:cNvSpPr txBox="1"/>
          <p:nvPr/>
        </p:nvSpPr>
        <p:spPr>
          <a:xfrm>
            <a:off x="2158375" y="2188925"/>
            <a:ext cx="173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 SiPMs / tower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69"/>
          <p:cNvSpPr txBox="1"/>
          <p:nvPr>
            <p:ph type="title"/>
          </p:nvPr>
        </p:nvSpPr>
        <p:spPr>
          <a:xfrm>
            <a:off x="381950" y="161046"/>
            <a:ext cx="78867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Forward Hadronic Calorimetry</a:t>
            </a:r>
            <a:endParaRPr/>
          </a:p>
        </p:txBody>
      </p:sp>
      <p:sp>
        <p:nvSpPr>
          <p:cNvPr id="838" name="Google Shape;838;p69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9" name="Google Shape;839;p69"/>
          <p:cNvSpPr txBox="1"/>
          <p:nvPr/>
        </p:nvSpPr>
        <p:spPr>
          <a:xfrm>
            <a:off x="4462000" y="1390650"/>
            <a:ext cx="4545000" cy="29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Two design based on longitudinally separated steel and scintillator tiles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solidFill>
                  <a:srgbClr val="0065A2"/>
                </a:solidFill>
              </a:rPr>
              <a:t>Inspired by Projectile Spectator Detector </a:t>
            </a:r>
            <a:r>
              <a:rPr lang="en-US"/>
              <a:t>(CBM)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60 layers of steel-sci plates + 10 layers of W-Sci plates (5 x 5 cm towers)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7 signals per tower (from 10 plates)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λ/λ</a:t>
            </a:r>
            <a:r>
              <a:rPr baseline="-25000" lang="en-US"/>
              <a:t>0</a:t>
            </a:r>
            <a:r>
              <a:rPr lang="en-US"/>
              <a:t> = 6.9 (HCAL only, larger shower containment)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Ongoing efforts on granular inlay around beampipe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69"/>
          <p:cNvSpPr txBox="1"/>
          <p:nvPr/>
        </p:nvSpPr>
        <p:spPr>
          <a:xfrm>
            <a:off x="423925" y="4199950"/>
            <a:ext cx="7828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→ See F. Bock, https://indico.bnl.gov/event/15810/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hlink"/>
                </a:solidFill>
              </a:rPr>
              <a:t>→ See O. Tsai, https://indico.bnl.gov/event/15810/</a:t>
            </a:r>
            <a:endParaRPr sz="12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hlink"/>
              </a:solidFill>
            </a:endParaRPr>
          </a:p>
        </p:txBody>
      </p:sp>
      <p:pic>
        <p:nvPicPr>
          <p:cNvPr id="841" name="Google Shape;84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150" y="2877648"/>
            <a:ext cx="2224275" cy="125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950" y="650875"/>
            <a:ext cx="3695701" cy="2158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900" y="978123"/>
            <a:ext cx="4889850" cy="3275703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0"/>
          <p:cNvSpPr txBox="1"/>
          <p:nvPr/>
        </p:nvSpPr>
        <p:spPr>
          <a:xfrm>
            <a:off x="399515" y="56160"/>
            <a:ext cx="85290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Experimental</a:t>
            </a:r>
            <a:r>
              <a:rPr b="1" lang="en-US" sz="2400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-US" sz="2400" strike="noStrike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Access to EIC Physics</a:t>
            </a:r>
            <a:endParaRPr sz="2400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6" name="Google Shape;376;p40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7" name="Google Shape;377;p40"/>
          <p:cNvSpPr txBox="1"/>
          <p:nvPr/>
        </p:nvSpPr>
        <p:spPr>
          <a:xfrm>
            <a:off x="5378825" y="1290825"/>
            <a:ext cx="3336300" cy="27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Access to EIC Physics</a:t>
            </a:r>
            <a:r>
              <a:rPr lang="en-US" sz="160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 through</a:t>
            </a:r>
            <a:endParaRPr sz="1600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99" lvl="1" marL="431999" rtl="0" algn="l">
              <a:spcBef>
                <a:spcPts val="567"/>
              </a:spcBef>
              <a:spcAft>
                <a:spcPts val="0"/>
              </a:spcAft>
              <a:buClr>
                <a:schemeClr val="hlink"/>
              </a:buClr>
              <a:buSzPts val="610"/>
              <a:buFont typeface="Roboto"/>
              <a:buChar char="🌕"/>
            </a:pPr>
            <a:r>
              <a:rPr lang="en-US" sz="160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Large kinematic coverage</a:t>
            </a:r>
            <a:endParaRPr sz="1600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99" lvl="1" marL="431999" rtl="0" algn="l">
              <a:spcBef>
                <a:spcPts val="1134"/>
              </a:spcBef>
              <a:spcAft>
                <a:spcPts val="0"/>
              </a:spcAft>
              <a:buClr>
                <a:schemeClr val="hlink"/>
              </a:buClr>
              <a:buSzPts val="610"/>
              <a:buFont typeface="Roboto"/>
              <a:buChar char="🌕"/>
            </a:pPr>
            <a:r>
              <a:rPr lang="en-US" sz="160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Polarized electron and hadron beams and unpolarized nuclear beams with high luminosities</a:t>
            </a:r>
            <a:endParaRPr sz="1600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99" lvl="1" marL="431999" rtl="0" algn="l">
              <a:spcBef>
                <a:spcPts val="1134"/>
              </a:spcBef>
              <a:spcAft>
                <a:spcPts val="0"/>
              </a:spcAft>
              <a:buClr>
                <a:schemeClr val="hlink"/>
              </a:buClr>
              <a:buSzPts val="610"/>
              <a:buFont typeface="Roboto"/>
              <a:buChar char="🌕"/>
            </a:pPr>
            <a:r>
              <a:rPr lang="en-US" sz="160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Detector setup fulfilling specific requirements of the polarized e-p/A collider</a:t>
            </a:r>
            <a:endParaRPr sz="1600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200" y="573375"/>
            <a:ext cx="4356526" cy="2558112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1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4" name="Google Shape;384;p41"/>
          <p:cNvSpPr txBox="1"/>
          <p:nvPr/>
        </p:nvSpPr>
        <p:spPr>
          <a:xfrm>
            <a:off x="399519" y="617900"/>
            <a:ext cx="6801300" cy="39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Vertex detector</a:t>
            </a:r>
            <a:r>
              <a:rPr b="1" lang="en-US" sz="1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→ Identify primary and secondary vertices, 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marR="2540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000"/>
              <a:buFont typeface="Roboto"/>
              <a:buChar char="●"/>
            </a:pP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Low material budget: 0.05% X/X</a:t>
            </a:r>
            <a:r>
              <a:rPr baseline="-25000"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 per layer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marR="2540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000"/>
              <a:buFont typeface="Roboto"/>
              <a:buChar char="●"/>
            </a:pP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High spatial resolution: </a:t>
            </a:r>
            <a:r>
              <a:rPr lang="en-US" sz="100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10µm</a:t>
            </a: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pitch CMOS Monolithic Active Pixel Sensor 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25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25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Central and Endcap tracker</a:t>
            </a:r>
            <a:r>
              <a:rPr b="1"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→ </a:t>
            </a: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High precision low mass tracking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000"/>
              <a:buFont typeface="Roboto"/>
              <a:buChar char="●"/>
            </a:pP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MAPS – tracking layers in combination with micro pattern gas detectors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Particle Identification</a:t>
            </a: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→ </a:t>
            </a: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High performance single track PID for π, K, p separation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000"/>
              <a:buFont typeface="Roboto"/>
              <a:buChar char="●"/>
            </a:pP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RICH detectors (RICH, DIRC)* 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000"/>
              <a:buFont typeface="Roboto"/>
              <a:buChar char="●"/>
            </a:pP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Time-of-Flight</a:t>
            </a: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high resolution timing detectors (LAPPDs, LGAD) </a:t>
            </a:r>
            <a:endParaRPr i="0" sz="1000" u="none" cap="none" strike="noStrike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000"/>
              <a:buFont typeface="Roboto"/>
              <a:buChar char="●"/>
            </a:pP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ovel photon sensors: MCP-PMT / LAPPD </a:t>
            </a:r>
            <a:endParaRPr i="0" sz="1000" u="none" cap="none" strike="noStrike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Electromagnetic calorimetry</a:t>
            </a: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→ Measure photons (E, angle), identify electrons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000"/>
              <a:buFont typeface="Roboto"/>
              <a:buChar char="●"/>
            </a:pP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PbWO</a:t>
            </a:r>
            <a:r>
              <a:rPr baseline="-25000"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Crystals (backward), W/ScFi (forward)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000"/>
              <a:buFont typeface="Roboto"/>
              <a:buChar char="●"/>
            </a:pP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Barrel</a:t>
            </a: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Imaging Calorimeter (Si + Pb/ScFi)*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1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000" u="none" cap="none" strike="noStrike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Hadron calorimetry</a:t>
            </a:r>
            <a:r>
              <a:rPr b="1"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→ Measure charged hadrons, neutrons and K</a:t>
            </a:r>
            <a:r>
              <a:rPr baseline="-25000"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baseline="30000"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000"/>
              <a:buFont typeface="Roboto"/>
              <a:buChar char="●"/>
            </a:pP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hallenge achieve ~50%/√E + 10% for low E hadrons (~ 20 GeV)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000"/>
              <a:buFont typeface="Roboto"/>
              <a:buChar char="●"/>
            </a:pP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Fe/Sc sandwich with longitudinal segmentation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DAQ &amp; Readout Electronics</a:t>
            </a:r>
            <a:r>
              <a:rPr b="1"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→ </a:t>
            </a: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trigger-less / streaming DAQ, </a:t>
            </a: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Integrate AI into DAQ </a:t>
            </a:r>
            <a:endParaRPr i="0" sz="1000" u="none" cap="none" strike="noStrike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Very forward and backward detectors</a:t>
            </a:r>
            <a:r>
              <a:rPr b="1"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→ </a:t>
            </a: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Large acceptance for diffraction, tagging, neutrons from nuclear breakup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000"/>
              <a:buFont typeface="Roboto"/>
              <a:buChar char="●"/>
            </a:pP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Silicon tracking layers in lepton and hadron beam vacuum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000"/>
              <a:buFont typeface="Roboto"/>
              <a:buChar char="●"/>
            </a:pP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Zero</a:t>
            </a:r>
            <a:r>
              <a:rPr lang="en-US" sz="10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i="0" lang="en-US" sz="10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degree high resolution electromagnetic and hadronic calorimeters</a:t>
            </a:r>
            <a:endParaRPr sz="10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41"/>
          <p:cNvSpPr txBox="1"/>
          <p:nvPr/>
        </p:nvSpPr>
        <p:spPr>
          <a:xfrm>
            <a:off x="399515" y="56160"/>
            <a:ext cx="85290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EIC Detector Requirements</a:t>
            </a:r>
            <a:endParaRPr sz="2400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6" name="Google Shape;386;p41"/>
          <p:cNvSpPr txBox="1"/>
          <p:nvPr/>
        </p:nvSpPr>
        <p:spPr>
          <a:xfrm>
            <a:off x="2188950" y="4520700"/>
            <a:ext cx="6866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77777"/>
                </a:solidFill>
                <a:latin typeface="Roboto"/>
                <a:ea typeface="Roboto"/>
                <a:cs typeface="Roboto"/>
                <a:sym typeface="Roboto"/>
              </a:rPr>
              <a:t>*Motion to initiate the change control process endorsed by ePIC Collaboration Council, April 23</a:t>
            </a:r>
            <a:endParaRPr sz="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2"/>
          <p:cNvSpPr txBox="1"/>
          <p:nvPr>
            <p:ph idx="12" type="sldNum"/>
          </p:nvPr>
        </p:nvSpPr>
        <p:spPr>
          <a:xfrm>
            <a:off x="7524200" y="4892241"/>
            <a:ext cx="1543200" cy="1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70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3" name="Google Shape;393;p42"/>
          <p:cNvSpPr txBox="1"/>
          <p:nvPr/>
        </p:nvSpPr>
        <p:spPr>
          <a:xfrm>
            <a:off x="304275" y="1940250"/>
            <a:ext cx="8311500" cy="30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Call for proposals issued jointly by BNL and JLab in </a:t>
            </a: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March 2021</a:t>
            </a: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(Due Dec 2021)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○"/>
            </a:pP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ATHENA, CORE and ECCE proposals submitted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DPAP closeout </a:t>
            </a: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March 2022</a:t>
            </a:r>
            <a:endParaRPr b="1"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○"/>
            </a:pP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ECCE proposal chosen as basis for first EIC detector reference design 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●"/>
            </a:pP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Spring</a:t>
            </a: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/Summer 2022</a:t>
            </a: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– ATHENA and ECCE form joint leadership team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○"/>
            </a:pP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Joint WG’s formed and consolidation process undertaken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○"/>
            </a:pP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Coordination with EIC project on development of technical design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Collaboration</a:t>
            </a: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formation process started </a:t>
            </a: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July 2022</a:t>
            </a:r>
            <a:endParaRPr b="1"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Charter ratified &amp; elected ePIC Leadership Team </a:t>
            </a: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February 2023</a:t>
            </a:r>
            <a:endParaRPr b="1"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1C1C1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Technology selections for ePIC and the implementation of the new management structure endorsed by the Collaboration Council </a:t>
            </a:r>
            <a:r>
              <a:rPr b="1" lang="en-US" sz="1200">
                <a:solidFill>
                  <a:srgbClr val="1C1C1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April 2024</a:t>
            </a:r>
            <a:r>
              <a:rPr lang="en-US" sz="1200">
                <a:solidFill>
                  <a:srgbClr val="1C1C1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(Technology Reviews took place in March 2023)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○"/>
            </a:pP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Motions to initiate the change control process for the barrel EMCal and for the backward RICH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●"/>
            </a:pP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Working towards TDR and CD-3A and CD-2/3</a:t>
            </a:r>
            <a:endParaRPr b="1"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Logo&#10;&#10;Description automatically generated" id="394" name="Google Shape;39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3945" y="56157"/>
            <a:ext cx="1353448" cy="97426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2"/>
          <p:cNvSpPr txBox="1"/>
          <p:nvPr/>
        </p:nvSpPr>
        <p:spPr>
          <a:xfrm>
            <a:off x="399515" y="56160"/>
            <a:ext cx="85290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Detector Design Process Timeline</a:t>
            </a:r>
            <a:endParaRPr sz="2400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6" name="Google Shape;396;p42"/>
          <p:cNvPicPr preferRelativeResize="0"/>
          <p:nvPr/>
        </p:nvPicPr>
        <p:blipFill rotWithShape="1">
          <a:blip r:embed="rId4">
            <a:alphaModFix/>
          </a:blip>
          <a:srcRect b="0" l="0" r="0" t="2410"/>
          <a:stretch/>
        </p:blipFill>
        <p:spPr>
          <a:xfrm>
            <a:off x="457200" y="641750"/>
            <a:ext cx="3814367" cy="12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2"/>
          <p:cNvSpPr txBox="1"/>
          <p:nvPr/>
        </p:nvSpPr>
        <p:spPr>
          <a:xfrm>
            <a:off x="4419700" y="895350"/>
            <a:ext cx="344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Detector and machine design parameters driven by physics objectives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3"/>
          <p:cNvSpPr txBox="1"/>
          <p:nvPr>
            <p:ph idx="12" type="sldNum"/>
          </p:nvPr>
        </p:nvSpPr>
        <p:spPr>
          <a:xfrm>
            <a:off x="7020422" y="487318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3" name="Google Shape;403;p43"/>
          <p:cNvSpPr txBox="1"/>
          <p:nvPr/>
        </p:nvSpPr>
        <p:spPr>
          <a:xfrm>
            <a:off x="5832525" y="782400"/>
            <a:ext cx="32454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Tracking: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1" marL="5588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•"/>
            </a:pP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New 1.7 T solenoid 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685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1C1C1C"/>
                </a:solidFill>
                <a:highlight>
                  <a:srgbClr val="FFD966"/>
                </a:highlight>
                <a:latin typeface="Roboto"/>
                <a:ea typeface="Roboto"/>
                <a:cs typeface="Roboto"/>
                <a:sym typeface="Roboto"/>
              </a:rPr>
              <a:t>See talk by Renuka Rajput-Ghoshal</a:t>
            </a: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1" marL="5588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•"/>
            </a:pP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Si MAPS Trackers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1" marL="5588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Arial"/>
              <a:buChar char="•"/>
            </a:pP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MPGD</a:t>
            </a: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layer before DIRC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1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200" u="none" cap="none" strike="noStrike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Particle ID: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1300" lvl="1" marL="5969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•"/>
            </a:pP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DIRC</a:t>
            </a:r>
            <a:endParaRPr i="0" sz="1200" u="none" cap="none" strike="noStrike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1300" lvl="1" marL="5969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•"/>
            </a:pP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pfRICH</a:t>
            </a:r>
            <a:endParaRPr i="0" sz="1200" u="none" cap="none" strike="noStrike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1300" lvl="1" marL="5969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•"/>
            </a:pP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dRICH</a:t>
            </a:r>
            <a:endParaRPr i="0" sz="1200" u="none" cap="none" strike="noStrike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1300" lvl="1" marL="5969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•"/>
            </a:pP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AC-LGAD (~30ps TOF)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65100" lvl="1" marL="596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0" sz="1200" u="none" cap="none" strike="noStrike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Calorimetry: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1" marL="5588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•"/>
            </a:pPr>
            <a:r>
              <a:rPr lang="en-US" sz="12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Si and Pb/ScFi</a:t>
            </a: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 Barrel EMCal</a:t>
            </a:r>
            <a:endParaRPr i="0" sz="1200" u="none" cap="none" strike="noStrike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1" marL="5588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•"/>
            </a:pP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PbWO4 EMCal in backward </a:t>
            </a:r>
            <a:b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direction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1" marL="5588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•"/>
            </a:pP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Finely segmented EMCal + HCal</a:t>
            </a:r>
            <a:b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in forward direction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1" marL="5588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•"/>
            </a:pP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Outer HCal (sPHENIX re-use)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1" marL="558800" marR="0" rtl="0" algn="l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200"/>
              <a:buFont typeface="Roboto"/>
              <a:buChar char="•"/>
            </a:pPr>
            <a:r>
              <a:rPr i="0" lang="en-US" sz="1200" u="none" cap="none" strike="noStrike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Backwards HCal (tail-catcher)</a:t>
            </a:r>
            <a:endParaRPr sz="12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Logo&#10;&#10;Description automatically generated" id="404" name="Google Shape;40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90547" y="-4"/>
            <a:ext cx="1353448" cy="97426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3"/>
          <p:cNvSpPr txBox="1"/>
          <p:nvPr/>
        </p:nvSpPr>
        <p:spPr>
          <a:xfrm>
            <a:off x="399515" y="56160"/>
            <a:ext cx="85290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ePIC Detector Design</a:t>
            </a:r>
            <a:endParaRPr sz="2400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6" name="Google Shape;40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531" y="833875"/>
            <a:ext cx="5317748" cy="32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3"/>
          <p:cNvSpPr txBox="1"/>
          <p:nvPr/>
        </p:nvSpPr>
        <p:spPr>
          <a:xfrm rot="5400000">
            <a:off x="4935775" y="1514000"/>
            <a:ext cx="771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LFHCAL</a:t>
            </a:r>
            <a:endParaRPr b="1" sz="1000"/>
          </a:p>
        </p:txBody>
      </p:sp>
      <p:sp>
        <p:nvSpPr>
          <p:cNvPr id="408" name="Google Shape;408;p43"/>
          <p:cNvSpPr txBox="1"/>
          <p:nvPr/>
        </p:nvSpPr>
        <p:spPr>
          <a:xfrm rot="5400000">
            <a:off x="4508850" y="1449900"/>
            <a:ext cx="597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FEMC</a:t>
            </a:r>
            <a:endParaRPr b="1" sz="1000"/>
          </a:p>
        </p:txBody>
      </p:sp>
      <p:sp>
        <p:nvSpPr>
          <p:cNvPr id="409" name="Google Shape;409;p43"/>
          <p:cNvSpPr txBox="1"/>
          <p:nvPr/>
        </p:nvSpPr>
        <p:spPr>
          <a:xfrm>
            <a:off x="1276425" y="895350"/>
            <a:ext cx="109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B</a:t>
            </a:r>
            <a:r>
              <a:rPr b="1" lang="en-US" sz="1000"/>
              <a:t>HCAL</a:t>
            </a:r>
            <a:endParaRPr b="1" sz="1000"/>
          </a:p>
        </p:txBody>
      </p:sp>
      <p:sp>
        <p:nvSpPr>
          <p:cNvPr id="410" name="Google Shape;410;p43"/>
          <p:cNvSpPr txBox="1"/>
          <p:nvPr/>
        </p:nvSpPr>
        <p:spPr>
          <a:xfrm>
            <a:off x="1339225" y="1697175"/>
            <a:ext cx="109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BEM</a:t>
            </a:r>
            <a:r>
              <a:rPr b="1" lang="en-US" sz="1000"/>
              <a:t>CAL</a:t>
            </a:r>
            <a:endParaRPr b="1" sz="1000"/>
          </a:p>
        </p:txBody>
      </p:sp>
      <p:sp>
        <p:nvSpPr>
          <p:cNvPr id="411" name="Google Shape;411;p43"/>
          <p:cNvSpPr txBox="1"/>
          <p:nvPr/>
        </p:nvSpPr>
        <p:spPr>
          <a:xfrm>
            <a:off x="4023300" y="1864525"/>
            <a:ext cx="109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dRICH</a:t>
            </a:r>
            <a:endParaRPr b="1" sz="1000"/>
          </a:p>
        </p:txBody>
      </p:sp>
      <p:sp>
        <p:nvSpPr>
          <p:cNvPr id="412" name="Google Shape;412;p43"/>
          <p:cNvSpPr txBox="1"/>
          <p:nvPr/>
        </p:nvSpPr>
        <p:spPr>
          <a:xfrm rot="-5400000">
            <a:off x="1339225" y="2151275"/>
            <a:ext cx="109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pf</a:t>
            </a:r>
            <a:r>
              <a:rPr b="1" lang="en-US" sz="1000"/>
              <a:t>RICH</a:t>
            </a:r>
            <a:endParaRPr b="1" sz="1000"/>
          </a:p>
        </p:txBody>
      </p:sp>
      <p:sp>
        <p:nvSpPr>
          <p:cNvPr id="413" name="Google Shape;413;p43"/>
          <p:cNvSpPr txBox="1"/>
          <p:nvPr/>
        </p:nvSpPr>
        <p:spPr>
          <a:xfrm rot="-5400000">
            <a:off x="1058675" y="2243875"/>
            <a:ext cx="109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EEMC</a:t>
            </a:r>
            <a:endParaRPr b="1" sz="1000"/>
          </a:p>
        </p:txBody>
      </p:sp>
      <p:sp>
        <p:nvSpPr>
          <p:cNvPr id="414" name="Google Shape;414;p43"/>
          <p:cNvSpPr txBox="1"/>
          <p:nvPr/>
        </p:nvSpPr>
        <p:spPr>
          <a:xfrm rot="-5400000">
            <a:off x="77850" y="1449900"/>
            <a:ext cx="109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HCAL</a:t>
            </a:r>
            <a:endParaRPr b="1" sz="1000"/>
          </a:p>
        </p:txBody>
      </p:sp>
      <p:sp>
        <p:nvSpPr>
          <p:cNvPr id="415" name="Google Shape;415;p43"/>
          <p:cNvSpPr txBox="1"/>
          <p:nvPr/>
        </p:nvSpPr>
        <p:spPr>
          <a:xfrm rot="-5400000">
            <a:off x="621175" y="2243875"/>
            <a:ext cx="109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DIRC</a:t>
            </a:r>
            <a:endParaRPr b="1" sz="1000"/>
          </a:p>
        </p:txBody>
      </p:sp>
      <p:sp>
        <p:nvSpPr>
          <p:cNvPr id="416" name="Google Shape;416;p43"/>
          <p:cNvSpPr txBox="1"/>
          <p:nvPr/>
        </p:nvSpPr>
        <p:spPr>
          <a:xfrm>
            <a:off x="2826275" y="2243875"/>
            <a:ext cx="95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Tracker</a:t>
            </a:r>
            <a:endParaRPr b="1" sz="1000"/>
          </a:p>
        </p:txBody>
      </p:sp>
      <p:sp>
        <p:nvSpPr>
          <p:cNvPr id="417" name="Google Shape;417;p43"/>
          <p:cNvSpPr txBox="1"/>
          <p:nvPr/>
        </p:nvSpPr>
        <p:spPr>
          <a:xfrm>
            <a:off x="1515625" y="1333638"/>
            <a:ext cx="95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Solenoid</a:t>
            </a:r>
            <a:endParaRPr b="1" sz="1000"/>
          </a:p>
        </p:txBody>
      </p:sp>
      <p:sp>
        <p:nvSpPr>
          <p:cNvPr id="418" name="Google Shape;418;p43"/>
          <p:cNvSpPr/>
          <p:nvPr/>
        </p:nvSpPr>
        <p:spPr>
          <a:xfrm>
            <a:off x="313525" y="4321475"/>
            <a:ext cx="1933800" cy="338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hadrons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9" name="Google Shape;419;p43"/>
          <p:cNvSpPr/>
          <p:nvPr/>
        </p:nvSpPr>
        <p:spPr>
          <a:xfrm flipH="1">
            <a:off x="3781775" y="4290450"/>
            <a:ext cx="1933800" cy="338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FA8DC"/>
          </a:solidFill>
          <a:ln cap="flat" cmpd="sng" w="9525">
            <a:solidFill>
              <a:srgbClr val="1C1C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electrons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17" st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art, line chart&#10;&#10;Description automatically generated" id="424" name="Google Shape;42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1118" y="1526230"/>
            <a:ext cx="4423296" cy="3334208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4"/>
          <p:cNvSpPr txBox="1"/>
          <p:nvPr>
            <p:ph idx="12" type="sldNum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6" name="Google Shape;426;p44"/>
          <p:cNvSpPr/>
          <p:nvPr/>
        </p:nvSpPr>
        <p:spPr>
          <a:xfrm rot="-1913328">
            <a:off x="2535856" y="2452081"/>
            <a:ext cx="1140889" cy="108686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4"/>
          <p:cNvSpPr txBox="1"/>
          <p:nvPr/>
        </p:nvSpPr>
        <p:spPr>
          <a:xfrm>
            <a:off x="297625" y="3159075"/>
            <a:ext cx="1770000" cy="1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Far-Backward Detectors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Luminosity monitor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Low-Q</a:t>
            </a:r>
            <a:r>
              <a:rPr baseline="30000"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Tagging Detectors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28" name="Google Shape;428;p44"/>
          <p:cNvCxnSpPr/>
          <p:nvPr/>
        </p:nvCxnSpPr>
        <p:spPr>
          <a:xfrm flipH="1">
            <a:off x="1865726" y="3159083"/>
            <a:ext cx="622800" cy="1974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29" name="Google Shape;429;p44"/>
          <p:cNvSpPr/>
          <p:nvPr/>
        </p:nvSpPr>
        <p:spPr>
          <a:xfrm rot="1558255">
            <a:off x="3900282" y="3084709"/>
            <a:ext cx="1707866" cy="748409"/>
          </a:xfrm>
          <a:prstGeom prst="ellipse">
            <a:avLst/>
          </a:prstGeom>
          <a:noFill/>
          <a:ln cap="flat" cmpd="sng" w="190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44"/>
          <p:cNvSpPr/>
          <p:nvPr/>
        </p:nvSpPr>
        <p:spPr>
          <a:xfrm>
            <a:off x="8564300" y="2591766"/>
            <a:ext cx="526500" cy="57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1" name="Google Shape;431;p44"/>
          <p:cNvCxnSpPr/>
          <p:nvPr/>
        </p:nvCxnSpPr>
        <p:spPr>
          <a:xfrm>
            <a:off x="5605825" y="3532200"/>
            <a:ext cx="1047600" cy="1578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32" name="Google Shape;432;p44"/>
          <p:cNvSpPr txBox="1"/>
          <p:nvPr/>
        </p:nvSpPr>
        <p:spPr>
          <a:xfrm>
            <a:off x="6606075" y="3093125"/>
            <a:ext cx="2425800" cy="17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Far-Forward Detectors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B0 Tracking and Photon Detection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Roman Pots and Off-Momentum Detectors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Zero-Degree Calorimeter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33" name="Google Shape;433;p44"/>
          <p:cNvCxnSpPr/>
          <p:nvPr/>
        </p:nvCxnSpPr>
        <p:spPr>
          <a:xfrm flipH="1">
            <a:off x="5656766" y="1247597"/>
            <a:ext cx="482400" cy="2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4" name="Google Shape;434;p44"/>
          <p:cNvCxnSpPr>
            <a:stCxn id="435" idx="1"/>
          </p:cNvCxnSpPr>
          <p:nvPr/>
        </p:nvCxnSpPr>
        <p:spPr>
          <a:xfrm rot="10800000">
            <a:off x="5928359" y="1606862"/>
            <a:ext cx="262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36" name="Google Shape;436;p44"/>
          <p:cNvSpPr txBox="1"/>
          <p:nvPr/>
        </p:nvSpPr>
        <p:spPr>
          <a:xfrm>
            <a:off x="399515" y="56160"/>
            <a:ext cx="85290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Far-Forward and Far-Backward Detectors</a:t>
            </a:r>
            <a:endParaRPr b="1" sz="2400">
              <a:solidFill>
                <a:srgbClr val="2A60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7" name="Google Shape;43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4925" y="846113"/>
            <a:ext cx="3670419" cy="2011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8" name="Google Shape;43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722625"/>
            <a:ext cx="1830925" cy="23555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447" y="314546"/>
            <a:ext cx="5825675" cy="321579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5"/>
          <p:cNvSpPr txBox="1"/>
          <p:nvPr>
            <p:ph idx="12" type="sldNum"/>
          </p:nvPr>
        </p:nvSpPr>
        <p:spPr>
          <a:xfrm>
            <a:off x="7554075" y="4932141"/>
            <a:ext cx="1543200" cy="1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445" name="Google Shape;445;p45"/>
          <p:cNvGraphicFramePr/>
          <p:nvPr/>
        </p:nvGraphicFramePr>
        <p:xfrm>
          <a:off x="337749" y="367964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{9CBD34A1-0CC8-433A-BEB7-31F8C782AB46}</a:tableStyleId>
              </a:tblPr>
              <a:tblGrid>
                <a:gridCol w="3381375"/>
                <a:gridCol w="2550900"/>
              </a:tblGrid>
              <a:tr h="230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Detector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4300" marB="34300" marR="68600" marL="68600" anchor="ctr"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Acceptance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4300" marB="34300" marR="68600" marL="68600" anchor="ctr">
                    <a:solidFill>
                      <a:srgbClr val="6FA8DC"/>
                    </a:solidFill>
                  </a:tcPr>
                </a:tc>
              </a:tr>
              <a:tr h="230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Zero-Degree Calorimeter (ZDC)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𝜽 &lt; 5.5 mrad (𝜂 &gt; 6)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4300" marB="34300" marR="68600" marL="68600" anchor="ctr"/>
                </a:tc>
              </a:tr>
              <a:tr h="230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Roman Pots (2 stations)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0.0 &lt; </a:t>
                      </a:r>
                      <a:r>
                        <a:rPr lang="en-US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𝜽 &lt; 5.0 mrad (𝜂 &gt; 6)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4300" marB="34300" marR="68600" marL="68600" anchor="ctr"/>
                </a:tc>
              </a:tr>
              <a:tr h="230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Off-Momentum Detectors (2 stations)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𝜽 &lt; 5.0 mrad (𝜂 &gt; 6)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4300" marB="34300" marR="68600" marL="68600" anchor="ctr"/>
                </a:tc>
              </a:tr>
              <a:tr h="230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B0 Detector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5.5 &lt; 𝜽 &lt; 20.0 mrad (4.6 &lt; 𝜂 &lt; 5.9)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4300" marB="34300" marR="68600" marL="68600" anchor="ctr"/>
                </a:tc>
              </a:tr>
            </a:tbl>
          </a:graphicData>
        </a:graphic>
      </p:graphicFrame>
      <p:cxnSp>
        <p:nvCxnSpPr>
          <p:cNvPr id="446" name="Google Shape;446;p45"/>
          <p:cNvCxnSpPr/>
          <p:nvPr/>
        </p:nvCxnSpPr>
        <p:spPr>
          <a:xfrm flipH="1" rot="10800000">
            <a:off x="3328019" y="1481706"/>
            <a:ext cx="334500" cy="4530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47" name="Google Shape;447;p45"/>
          <p:cNvCxnSpPr/>
          <p:nvPr/>
        </p:nvCxnSpPr>
        <p:spPr>
          <a:xfrm rot="10800000">
            <a:off x="1955657" y="760482"/>
            <a:ext cx="11769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48" name="Google Shape;448;p45"/>
          <p:cNvCxnSpPr/>
          <p:nvPr/>
        </p:nvCxnSpPr>
        <p:spPr>
          <a:xfrm rot="10800000">
            <a:off x="2544263" y="1272989"/>
            <a:ext cx="5352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49" name="Google Shape;449;p45"/>
          <p:cNvSpPr txBox="1"/>
          <p:nvPr/>
        </p:nvSpPr>
        <p:spPr>
          <a:xfrm>
            <a:off x="399515" y="56160"/>
            <a:ext cx="85290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Far-Forward Detectors</a:t>
            </a:r>
            <a:endParaRPr b="1" sz="2400">
              <a:solidFill>
                <a:srgbClr val="2A60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0" name="Google Shape;450;p45"/>
          <p:cNvSpPr txBox="1"/>
          <p:nvPr/>
        </p:nvSpPr>
        <p:spPr>
          <a:xfrm>
            <a:off x="6449300" y="962725"/>
            <a:ext cx="2529900" cy="3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b="1" lang="en-US" sz="12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B0 system:</a:t>
            </a:r>
            <a:r>
              <a:rPr lang="en-US" sz="12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Measures charged particles in the forward direction and tags neutral particles</a:t>
            </a:r>
            <a:endParaRPr sz="12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b="1" lang="en-US" sz="12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Off-momentum detectors:</a:t>
            </a:r>
            <a:r>
              <a:rPr lang="en-US" sz="12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Measure charged particles resulting from, e.g., decays and fission</a:t>
            </a:r>
            <a:endParaRPr sz="12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b="1" lang="en-US" sz="12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Roman pot detectors: </a:t>
            </a:r>
            <a:r>
              <a:rPr lang="en-US" sz="12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Measure charged particles near the beam</a:t>
            </a:r>
            <a:endParaRPr sz="120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b="1" lang="en-US" sz="12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Zero-degree calorimeter:</a:t>
            </a:r>
            <a:r>
              <a:rPr lang="en-US" sz="12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Measures neutral particles at small angles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