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1470" r:id="rId3"/>
    <p:sldId id="1438" r:id="rId4"/>
    <p:sldId id="1473" r:id="rId5"/>
    <p:sldId id="1471" r:id="rId6"/>
    <p:sldId id="1458" r:id="rId7"/>
    <p:sldId id="1461" r:id="rId8"/>
    <p:sldId id="1463" r:id="rId9"/>
    <p:sldId id="1465" r:id="rId10"/>
    <p:sldId id="261" r:id="rId11"/>
    <p:sldId id="1480" r:id="rId12"/>
    <p:sldId id="258" r:id="rId13"/>
    <p:sldId id="1474" r:id="rId14"/>
    <p:sldId id="482" r:id="rId15"/>
    <p:sldId id="1479" r:id="rId16"/>
    <p:sldId id="1478" r:id="rId17"/>
    <p:sldId id="1476" r:id="rId18"/>
    <p:sldId id="1477" r:id="rId19"/>
    <p:sldId id="259" r:id="rId20"/>
    <p:sldId id="257" r:id="rId21"/>
    <p:sldId id="588" r:id="rId22"/>
    <p:sldId id="262" r:id="rId23"/>
    <p:sldId id="639" r:id="rId24"/>
    <p:sldId id="577" r:id="rId25"/>
    <p:sldId id="627" r:id="rId26"/>
    <p:sldId id="147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CBE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47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0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EC1E-3F2A-AAEC-4F8D-8AAA3B1EF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GridPIX Mini-TPC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F32D8-832C-0602-8C93-B117F93CB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99" y="4050833"/>
            <a:ext cx="5616403" cy="762707"/>
          </a:xfrm>
        </p:spPr>
        <p:txBody>
          <a:bodyPr>
            <a:normAutofit/>
          </a:bodyPr>
          <a:lstStyle/>
          <a:p>
            <a:r>
              <a:rPr lang="en-US" dirty="0"/>
              <a:t>Klaus Dehmelt</a:t>
            </a:r>
            <a:r>
              <a:rPr lang="en-US" baseline="30000" dirty="0"/>
              <a:t>1,2</a:t>
            </a:r>
            <a:r>
              <a:rPr lang="en-US" dirty="0"/>
              <a:t>, ∗∗P. Garg</a:t>
            </a:r>
            <a:r>
              <a:rPr lang="en-US" baseline="30000" dirty="0">
                <a:solidFill>
                  <a:srgbClr val="FF0000"/>
                </a:solidFill>
              </a:rPr>
              <a:t>5</a:t>
            </a:r>
            <a:r>
              <a:rPr lang="en-US" dirty="0"/>
              <a:t>, ∗Thomas Hemmick</a:t>
            </a:r>
            <a:r>
              <a:rPr lang="en-US" baseline="30000" dirty="0"/>
              <a:t>1,2</a:t>
            </a:r>
            <a:r>
              <a:rPr lang="en-US" dirty="0"/>
              <a:t>, Jochen Kaminski</a:t>
            </a:r>
            <a:r>
              <a:rPr lang="en-US" baseline="30000" dirty="0"/>
              <a:t>3</a:t>
            </a:r>
            <a:r>
              <a:rPr lang="en-US" dirty="0"/>
              <a:t>, Peter Kluit</a:t>
            </a:r>
            <a:r>
              <a:rPr lang="en-US" baseline="30000" dirty="0"/>
              <a:t>4</a:t>
            </a:r>
            <a:r>
              <a:rPr lang="en-US" dirty="0"/>
              <a:t>, Nikolai Smirnov</a:t>
            </a:r>
            <a:r>
              <a:rPr lang="en-US" baseline="30000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0917F-8B97-F505-4F66-DE4590396297}"/>
              </a:ext>
            </a:extLst>
          </p:cNvPr>
          <p:cNvSpPr txBox="1"/>
          <p:nvPr/>
        </p:nvSpPr>
        <p:spPr>
          <a:xfrm>
            <a:off x="0" y="5842337"/>
            <a:ext cx="853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Department of Physics and Astronomy, Stony Brook University, USA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Center for Frontiers in Nuclear Science at Stony Brook University, USA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Institute of Physics, University of Bonn, Germany</a:t>
            </a:r>
          </a:p>
          <a:p>
            <a:r>
              <a:rPr lang="en-US" sz="1200" baseline="30000" dirty="0"/>
              <a:t>4</a:t>
            </a:r>
            <a:r>
              <a:rPr lang="en-US" sz="1200" dirty="0"/>
              <a:t>Nikhef, The Netherlands</a:t>
            </a:r>
          </a:p>
          <a:p>
            <a:r>
              <a:rPr lang="en-US" sz="1200" baseline="30000" dirty="0"/>
              <a:t>5</a:t>
            </a:r>
            <a:r>
              <a:rPr lang="en-US" sz="1200" dirty="0"/>
              <a:t>Department of Physics, Yale University, USA</a:t>
            </a:r>
            <a:endParaRPr lang="en-US" dirty="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B169EDB-65B3-7A37-70B0-AB54E80A1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20" y="5936829"/>
            <a:ext cx="1721751" cy="851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67F4C26-ECDA-6572-0FCE-2F0B0BC9B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798" y="5936830"/>
            <a:ext cx="851867" cy="851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8548C1F-03CC-8218-884D-250F1456C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192" y="5931331"/>
            <a:ext cx="1896426" cy="857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D6F6F71-64DF-9400-9674-D9EF74044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235" y="5929225"/>
            <a:ext cx="1034758" cy="859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F917414-7426-1B25-75EB-05E351070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144" y="5936831"/>
            <a:ext cx="603006" cy="85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618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4F6C-7C97-43AB-BE3D-1ECE7A45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2556"/>
          </a:xfrm>
        </p:spPr>
        <p:txBody>
          <a:bodyPr/>
          <a:lstStyle/>
          <a:p>
            <a:r>
              <a:rPr lang="en-US" dirty="0"/>
              <a:t>Anticipated dE/dx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4BA0A-2C6D-485E-9953-80FB1495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65" y="918978"/>
            <a:ext cx="3388832" cy="2362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E5B71-65E1-4B42-8545-9A31A7784AD0}"/>
              </a:ext>
            </a:extLst>
          </p:cNvPr>
          <p:cNvSpPr txBox="1"/>
          <p:nvPr/>
        </p:nvSpPr>
        <p:spPr>
          <a:xfrm>
            <a:off x="7576864" y="3847380"/>
            <a:ext cx="4533776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Lehraus</a:t>
            </a:r>
            <a:r>
              <a:rPr lang="en-US" dirty="0"/>
              <a:t> 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5.4 as a standard TPC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5.4*(0.25)</a:t>
            </a:r>
            <a:r>
              <a:rPr lang="en-US" baseline="30000" dirty="0"/>
              <a:t>-0.37</a:t>
            </a:r>
            <a:r>
              <a:rPr lang="en-US" dirty="0"/>
              <a:t> = 9.0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for </a:t>
            </a:r>
            <a:r>
              <a:rPr lang="en-US" dirty="0" err="1"/>
              <a:t>GridPIX</a:t>
            </a:r>
            <a:r>
              <a:rPr lang="en-US" dirty="0"/>
              <a:t> (truncated Mean)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4.1% at 1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4.1*(0.25)</a:t>
            </a:r>
            <a:r>
              <a:rPr lang="en-US" baseline="30000" dirty="0"/>
              <a:t>-0.37</a:t>
            </a:r>
            <a:r>
              <a:rPr lang="en-US" dirty="0"/>
              <a:t> = 6.85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Roughly 20 sigma at 0.5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range overlaps with DIRC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554EA-DC10-44F3-9D16-11C85ED6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937" y="881157"/>
            <a:ext cx="2634648" cy="2654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BADDF-7E99-423F-9D70-20E0E1B9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509" y="1080475"/>
            <a:ext cx="3731334" cy="2222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75805C-CAC0-4B9F-8B15-D9F8F5B0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3" y="3688083"/>
            <a:ext cx="3527856" cy="2746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21BFA6-D206-4394-AC57-6CE4F9A41F0E}"/>
              </a:ext>
            </a:extLst>
          </p:cNvPr>
          <p:cNvSpPr txBox="1"/>
          <p:nvPr/>
        </p:nvSpPr>
        <p:spPr>
          <a:xfrm>
            <a:off x="2038686" y="414383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FE2375-78AA-4261-AB5E-F070D097A92F}"/>
              </a:ext>
            </a:extLst>
          </p:cNvPr>
          <p:cNvCxnSpPr>
            <a:cxnSpLocks/>
          </p:cNvCxnSpPr>
          <p:nvPr/>
        </p:nvCxnSpPr>
        <p:spPr>
          <a:xfrm>
            <a:off x="344270" y="5746459"/>
            <a:ext cx="287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F54BE1-A319-48BD-83FE-F0B4B6E4DA22}"/>
              </a:ext>
            </a:extLst>
          </p:cNvPr>
          <p:cNvSpPr txBox="1"/>
          <p:nvPr/>
        </p:nvSpPr>
        <p:spPr>
          <a:xfrm>
            <a:off x="2359447" y="4736783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K-p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2A156-B8F3-4AA1-A4FC-383FC2164FE6}"/>
              </a:ext>
            </a:extLst>
          </p:cNvPr>
          <p:cNvSpPr txBox="1"/>
          <p:nvPr/>
        </p:nvSpPr>
        <p:spPr>
          <a:xfrm>
            <a:off x="2218888" y="524259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-K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1A59DC-7C79-4081-BF7F-B8676B6CB7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1130" y="3590488"/>
            <a:ext cx="3481250" cy="27607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E13CE7-B7E1-48AD-9DFC-A318CDC1AA51}"/>
              </a:ext>
            </a:extLst>
          </p:cNvPr>
          <p:cNvSpPr txBox="1"/>
          <p:nvPr/>
        </p:nvSpPr>
        <p:spPr>
          <a:xfrm>
            <a:off x="5775239" y="414383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6.85%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F6F75-4F34-4F75-8214-621562B0894E}"/>
              </a:ext>
            </a:extLst>
          </p:cNvPr>
          <p:cNvSpPr txBox="1"/>
          <p:nvPr/>
        </p:nvSpPr>
        <p:spPr>
          <a:xfrm>
            <a:off x="6376706" y="463221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K-p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56C419-A225-417C-BC3E-B913E66625E4}"/>
              </a:ext>
            </a:extLst>
          </p:cNvPr>
          <p:cNvSpPr txBox="1"/>
          <p:nvPr/>
        </p:nvSpPr>
        <p:spPr>
          <a:xfrm>
            <a:off x="5887303" y="504307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-K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DE8690-1A22-4605-97E5-6FFDDA7CB76B}"/>
              </a:ext>
            </a:extLst>
          </p:cNvPr>
          <p:cNvCxnSpPr>
            <a:cxnSpLocks/>
          </p:cNvCxnSpPr>
          <p:nvPr/>
        </p:nvCxnSpPr>
        <p:spPr>
          <a:xfrm>
            <a:off x="4213204" y="5746459"/>
            <a:ext cx="287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640B28-5A4B-40AB-9615-41D0492593BB}"/>
              </a:ext>
            </a:extLst>
          </p:cNvPr>
          <p:cNvCxnSpPr/>
          <p:nvPr/>
        </p:nvCxnSpPr>
        <p:spPr>
          <a:xfrm flipV="1">
            <a:off x="5184396" y="3884103"/>
            <a:ext cx="0" cy="2265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2055CA-2530-4D48-AE43-4948ABDE2216}"/>
              </a:ext>
            </a:extLst>
          </p:cNvPr>
          <p:cNvSpPr/>
          <p:nvPr/>
        </p:nvSpPr>
        <p:spPr>
          <a:xfrm rot="10800000">
            <a:off x="4593553" y="5840268"/>
            <a:ext cx="507878" cy="208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921A5A1-DBF7-480E-BFF2-29BDB8609751}"/>
              </a:ext>
            </a:extLst>
          </p:cNvPr>
          <p:cNvSpPr/>
          <p:nvPr/>
        </p:nvSpPr>
        <p:spPr>
          <a:xfrm rot="10800000">
            <a:off x="585014" y="5830623"/>
            <a:ext cx="507878" cy="208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2F15B2-5618-4D43-96EC-715F79EB7FDC}"/>
              </a:ext>
            </a:extLst>
          </p:cNvPr>
          <p:cNvCxnSpPr/>
          <p:nvPr/>
        </p:nvCxnSpPr>
        <p:spPr>
          <a:xfrm flipV="1">
            <a:off x="1301692" y="3910560"/>
            <a:ext cx="0" cy="2265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A90B4F-FFA3-468A-B1F1-12B0300BFE51}"/>
              </a:ext>
            </a:extLst>
          </p:cNvPr>
          <p:cNvSpPr txBox="1"/>
          <p:nvPr/>
        </p:nvSpPr>
        <p:spPr>
          <a:xfrm>
            <a:off x="5887303" y="6226117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A2489-4136-44DB-A085-80B13EC91FE8}"/>
              </a:ext>
            </a:extLst>
          </p:cNvPr>
          <p:cNvSpPr txBox="1"/>
          <p:nvPr/>
        </p:nvSpPr>
        <p:spPr>
          <a:xfrm>
            <a:off x="2017712" y="6226913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89F98D-9802-4F9F-807A-F013175DE6EB}"/>
              </a:ext>
            </a:extLst>
          </p:cNvPr>
          <p:cNvSpPr txBox="1"/>
          <p:nvPr/>
        </p:nvSpPr>
        <p:spPr>
          <a:xfrm rot="16200000">
            <a:off x="3808766" y="394305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755C7D-3C10-43EB-BD1C-F0FD5A869C35}"/>
              </a:ext>
            </a:extLst>
          </p:cNvPr>
          <p:cNvSpPr txBox="1"/>
          <p:nvPr/>
        </p:nvSpPr>
        <p:spPr>
          <a:xfrm rot="16200000">
            <a:off x="-29193" y="399689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228EF-5BFB-4204-B635-996E2884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385" y="54419"/>
            <a:ext cx="2810608" cy="1941012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2C15A677-E094-4820-A981-96A42D80ED18}"/>
              </a:ext>
            </a:extLst>
          </p:cNvPr>
          <p:cNvSpPr/>
          <p:nvPr/>
        </p:nvSpPr>
        <p:spPr>
          <a:xfrm rot="16200000">
            <a:off x="9975173" y="1967237"/>
            <a:ext cx="165647" cy="344307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1FF8E-DDFF-4116-8D47-A29C12FD4752}"/>
              </a:ext>
            </a:extLst>
          </p:cNvPr>
          <p:cNvSpPr txBox="1"/>
          <p:nvPr/>
        </p:nvSpPr>
        <p:spPr>
          <a:xfrm rot="16200000">
            <a:off x="9770267" y="2398926"/>
            <a:ext cx="60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easy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6F2AC974-A501-4D1E-8B2B-E1495026B08D}"/>
              </a:ext>
            </a:extLst>
          </p:cNvPr>
          <p:cNvSpPr/>
          <p:nvPr/>
        </p:nvSpPr>
        <p:spPr>
          <a:xfrm rot="16200000">
            <a:off x="11029141" y="1364154"/>
            <a:ext cx="172364" cy="1543754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AF5BB1-3F82-4B4C-9BE8-FD2E1D6E64CB}"/>
              </a:ext>
            </a:extLst>
          </p:cNvPr>
          <p:cNvSpPr txBox="1"/>
          <p:nvPr/>
        </p:nvSpPr>
        <p:spPr>
          <a:xfrm rot="16200000">
            <a:off x="10807354" y="2452032"/>
            <a:ext cx="6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6686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2B94-3540-4CF9-99F0-83989F02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6112"/>
          </a:xfrm>
        </p:spPr>
        <p:txBody>
          <a:bodyPr/>
          <a:lstStyle/>
          <a:p>
            <a:r>
              <a:rPr lang="en-US" dirty="0"/>
              <a:t>Overly Simplified Momentum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CE8646-5D30-430A-8424-B0BD47F1F28F}"/>
                  </a:ext>
                </a:extLst>
              </p:cNvPr>
              <p:cNvSpPr txBox="1"/>
              <p:nvPr/>
            </p:nvSpPr>
            <p:spPr>
              <a:xfrm>
                <a:off x="426004" y="949530"/>
                <a:ext cx="6819559" cy="5316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of Merit: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h𝑖𝑡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𝑚𝑒𝑎𝑠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𝐹𝑖𝑔𝑢𝑟𝑒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𝑀𝑒𝑟𝑖𝑡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Can be compared to Silicon with detailed Monte Carlo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Here is simple-minded estimate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𝐹𝑖𝑔𝑢𝑟𝑒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𝑀𝑒𝑟𝑖𝑡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skw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rad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=2.9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Gas: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Including efficiency ~3000 electrons (minimum!) per track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suffers digitization (</a:t>
                </a:r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:r>
                  <a:rPr lang="en-US" dirty="0"/>
                  <a:t> = 55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m/sqrt(12) = 16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Diffusion(Length)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</m:oMath>
                </a14:m>
                <a:endParaRPr lang="en-US" dirty="0"/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D(2cm) = 35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    </a:t>
                </a:r>
                <a:r>
                  <a:rPr lang="en-US" dirty="0">
                    <a:sym typeface="Wingdings" panose="05000000000000000000" pitchFamily="2" charset="2"/>
                  </a:rPr>
                  <a:t>  FOM = 0.70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D(25cm) = 125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</a:t>
                </a:r>
                <a:r>
                  <a:rPr lang="en-US" dirty="0">
                    <a:sym typeface="Wingdings" panose="05000000000000000000" pitchFamily="2" charset="2"/>
                  </a:rPr>
                  <a:t>  FOM = 2.3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D(50cm) = 176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</a:t>
                </a:r>
                <a:r>
                  <a:rPr lang="en-US" dirty="0">
                    <a:sym typeface="Wingdings" panose="05000000000000000000" pitchFamily="2" charset="2"/>
                  </a:rPr>
                  <a:t>  FOM = 3.2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D(100cm) = 250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</a:t>
                </a:r>
                <a:r>
                  <a:rPr lang="en-US" dirty="0">
                    <a:sym typeface="Wingdings" panose="05000000000000000000" pitchFamily="2" charset="2"/>
                  </a:rPr>
                  <a:t>  FOM = 4.6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Although ignoring many significant effects,</a:t>
                </a:r>
                <a:br>
                  <a:rPr lang="en-US" dirty="0"/>
                </a:br>
                <a:r>
                  <a:rPr lang="en-US" dirty="0"/>
                  <a:t>initial result is on the order of the layers of silicon.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CE8646-5D30-430A-8424-B0BD47F1F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04" y="949530"/>
                <a:ext cx="6819559" cy="5316199"/>
              </a:xfrm>
              <a:prstGeom prst="rect">
                <a:avLst/>
              </a:prstGeom>
              <a:blipFill>
                <a:blip r:embed="rId2"/>
                <a:stretch>
                  <a:fillRect l="-626" t="-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D498F3E-C2F8-4174-82DF-19AC0B18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055" y="1036765"/>
            <a:ext cx="4060255" cy="4251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2EFF4-07BA-AFC4-913A-666A3FC5737E}"/>
              </a:ext>
            </a:extLst>
          </p:cNvPr>
          <p:cNvSpPr txBox="1"/>
          <p:nvPr/>
        </p:nvSpPr>
        <p:spPr>
          <a:xfrm>
            <a:off x="1884680" y="5984240"/>
            <a:ext cx="450033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Momentum resolution is likely very good</a:t>
            </a:r>
          </a:p>
          <a:p>
            <a:r>
              <a:rPr lang="en-US" dirty="0"/>
              <a:t>Pattern recognition is certainly SUPERB!!!</a:t>
            </a:r>
          </a:p>
        </p:txBody>
      </p:sp>
    </p:spTree>
    <p:extLst>
      <p:ext uri="{BB962C8B-B14F-4D97-AF65-F5344CB8AC3E}">
        <p14:creationId xmlns:p14="http://schemas.microsoft.com/office/powerpoint/2010/main" val="220362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CC70-8149-94B2-33BA-B3A307B6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9857"/>
          </a:xfrm>
        </p:spPr>
        <p:txBody>
          <a:bodyPr/>
          <a:lstStyle/>
          <a:p>
            <a:r>
              <a:rPr lang="en-US" dirty="0"/>
              <a:t>Radiation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0BABC-8360-645A-6902-FC6F289C73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45"/>
          <a:stretch/>
        </p:blipFill>
        <p:spPr>
          <a:xfrm>
            <a:off x="337404" y="649857"/>
            <a:ext cx="6337716" cy="2748271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FB369-73F7-1C95-18B2-9872F996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314" y="4294188"/>
            <a:ext cx="2852738" cy="23669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B5BCD-4476-98D6-3950-7F101DEBE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4" y="4319721"/>
            <a:ext cx="2852738" cy="23669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F29E47-3C20-92EA-C381-EDB00670163D}"/>
              </a:ext>
            </a:extLst>
          </p:cNvPr>
          <p:cNvSpPr txBox="1"/>
          <p:nvPr/>
        </p:nvSpPr>
        <p:spPr>
          <a:xfrm>
            <a:off x="337404" y="3647857"/>
            <a:ext cx="311174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sPHENIX: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kV &amp; 18 layers kapton.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75364-3EF7-D932-DE0F-03C7AA904132}"/>
              </a:ext>
            </a:extLst>
          </p:cNvPr>
          <p:cNvSpPr txBox="1"/>
          <p:nvPr/>
        </p:nvSpPr>
        <p:spPr>
          <a:xfrm>
            <a:off x="3766314" y="3647857"/>
            <a:ext cx="300595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EIC: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kV &amp; 5 layers kapton.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89817-9467-2AE1-7F6A-9E3175E2F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640" y="1345601"/>
            <a:ext cx="4447956" cy="3223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E6B43B-6C1A-921E-8576-8735E9602BC9}"/>
              </a:ext>
            </a:extLst>
          </p:cNvPr>
          <p:cNvSpPr txBox="1"/>
          <p:nvPr/>
        </p:nvSpPr>
        <p:spPr>
          <a:xfrm>
            <a:off x="7556916" y="859472"/>
            <a:ext cx="13051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Cap: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71EB1-A7AF-C57C-D269-CFC87A296207}"/>
              </a:ext>
            </a:extLst>
          </p:cNvPr>
          <p:cNvSpPr txBox="1"/>
          <p:nvPr/>
        </p:nvSpPr>
        <p:spPr>
          <a:xfrm>
            <a:off x="7824932" y="4903037"/>
            <a:ext cx="41689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Profiles:  3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Coolant above the dew point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Conventional Cooling OK at 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cooling promises ~2%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94CF5-D635-7051-F317-DAAEBEAC7C0E}"/>
              </a:ext>
            </a:extLst>
          </p:cNvPr>
          <p:cNvSpPr txBox="1"/>
          <p:nvPr/>
        </p:nvSpPr>
        <p:spPr>
          <a:xfrm>
            <a:off x="1219200" y="859472"/>
            <a:ext cx="8947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Barrel:</a:t>
            </a:r>
          </a:p>
        </p:txBody>
      </p:sp>
    </p:spTree>
    <p:extLst>
      <p:ext uri="{BB962C8B-B14F-4D97-AF65-F5344CB8AC3E}">
        <p14:creationId xmlns:p14="http://schemas.microsoft.com/office/powerpoint/2010/main" val="115945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C681-F4AF-3A26-BA46-2A890A2E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3143"/>
          </a:xfrm>
        </p:spPr>
        <p:txBody>
          <a:bodyPr/>
          <a:lstStyle/>
          <a:p>
            <a:r>
              <a:rPr lang="en-US" dirty="0"/>
              <a:t>Initial R&amp;D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884D-9ACB-0609-23B6-93F73A889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80" y="3841300"/>
            <a:ext cx="8596668" cy="2809662"/>
          </a:xfrm>
        </p:spPr>
        <p:txBody>
          <a:bodyPr/>
          <a:lstStyle/>
          <a:p>
            <a:r>
              <a:rPr lang="en-US" dirty="0"/>
              <a:t>Fermilab Test Beam</a:t>
            </a:r>
          </a:p>
          <a:p>
            <a:pPr lvl="1"/>
            <a:r>
              <a:rPr lang="en-US" dirty="0"/>
              <a:t>Mixed beam at low energies</a:t>
            </a:r>
          </a:p>
          <a:p>
            <a:pPr lvl="1"/>
            <a:r>
              <a:rPr lang="en-US" dirty="0"/>
              <a:t>Identified by beam line Cherenkov</a:t>
            </a:r>
          </a:p>
          <a:p>
            <a:r>
              <a:rPr lang="en-US" dirty="0"/>
              <a:t>Cosmic Rays at Argonne</a:t>
            </a:r>
          </a:p>
          <a:p>
            <a:pPr lvl="1"/>
            <a:r>
              <a:rPr lang="en-US" dirty="0"/>
              <a:t>0-4 Tesla Field available.</a:t>
            </a:r>
          </a:p>
          <a:p>
            <a:pPr lvl="1"/>
            <a:r>
              <a:rPr lang="en-US" dirty="0"/>
              <a:t>Limits diffusion, maintains “clusters”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827BC-D15B-95F6-5EA4-450E06B0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29" y="884316"/>
            <a:ext cx="2453246" cy="2132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8AC672-2795-A9D4-9138-7A49AA156904}"/>
              </a:ext>
            </a:extLst>
          </p:cNvPr>
          <p:cNvSpPr txBox="1"/>
          <p:nvPr/>
        </p:nvSpPr>
        <p:spPr>
          <a:xfrm>
            <a:off x="1238724" y="2682239"/>
            <a:ext cx="1541417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sPHENIX TPC Prototype Field Cage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FEB7C-501D-6913-5E43-020BF60C4C9A}"/>
              </a:ext>
            </a:extLst>
          </p:cNvPr>
          <p:cNvSpPr txBox="1"/>
          <p:nvPr/>
        </p:nvSpPr>
        <p:spPr>
          <a:xfrm>
            <a:off x="3326675" y="1535009"/>
            <a:ext cx="565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F5E38-311B-9656-63D9-B89505BBCA41}"/>
              </a:ext>
            </a:extLst>
          </p:cNvPr>
          <p:cNvSpPr txBox="1"/>
          <p:nvPr/>
        </p:nvSpPr>
        <p:spPr>
          <a:xfrm>
            <a:off x="6274527" y="1536576"/>
            <a:ext cx="565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09DF0-B896-797F-B095-4B0FF8A810C3}"/>
              </a:ext>
            </a:extLst>
          </p:cNvPr>
          <p:cNvSpPr txBox="1"/>
          <p:nvPr/>
        </p:nvSpPr>
        <p:spPr>
          <a:xfrm>
            <a:off x="6947018" y="1679451"/>
            <a:ext cx="1541417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Ability to study PID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5A1082-C9A2-D675-83B5-0A8A3724D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729" y="3747024"/>
            <a:ext cx="3079991" cy="24578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C4EED7-4879-BE84-450D-973D405D895F}"/>
              </a:ext>
            </a:extLst>
          </p:cNvPr>
          <p:cNvSpPr txBox="1"/>
          <p:nvPr/>
        </p:nvSpPr>
        <p:spPr>
          <a:xfrm>
            <a:off x="6193831" y="6058577"/>
            <a:ext cx="26837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Argonne Magnet Facility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AB7149-8409-C02A-354B-03C1A6D86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450" y="624024"/>
            <a:ext cx="1662471" cy="2760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811AD4-8910-0C58-914E-F213623E7235}"/>
              </a:ext>
            </a:extLst>
          </p:cNvPr>
          <p:cNvSpPr txBox="1"/>
          <p:nvPr/>
        </p:nvSpPr>
        <p:spPr>
          <a:xfrm>
            <a:off x="4406233" y="3085047"/>
            <a:ext cx="1084904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Nikhef</a:t>
            </a:r>
            <a:br>
              <a:rPr lang="en-US" dirty="0"/>
            </a:br>
            <a:r>
              <a:rPr lang="en-US" dirty="0"/>
              <a:t>32-chip Module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A7B3E-127B-4A1B-C50D-013E2A7964BC}"/>
              </a:ext>
            </a:extLst>
          </p:cNvPr>
          <p:cNvSpPr txBox="1"/>
          <p:nvPr/>
        </p:nvSpPr>
        <p:spPr>
          <a:xfrm>
            <a:off x="9353007" y="4264536"/>
            <a:ext cx="565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E68C2-A254-3A18-AC4E-7B4A01964315}"/>
              </a:ext>
            </a:extLst>
          </p:cNvPr>
          <p:cNvSpPr txBox="1"/>
          <p:nvPr/>
        </p:nvSpPr>
        <p:spPr>
          <a:xfrm>
            <a:off x="10025498" y="4407411"/>
            <a:ext cx="1645922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Ability to study clusters</a:t>
            </a:r>
          </a:p>
        </p:txBody>
      </p:sp>
    </p:spTree>
    <p:extLst>
      <p:ext uri="{BB962C8B-B14F-4D97-AF65-F5344CB8AC3E}">
        <p14:creationId xmlns:p14="http://schemas.microsoft.com/office/powerpoint/2010/main" val="311989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8887" y="120226"/>
            <a:ext cx="8596668" cy="132080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>
                <a:solidFill>
                  <a:srgbClr val="00B0F0"/>
                </a:solidFill>
                <a:latin typeface="Verdana"/>
                <a:cs typeface="Verdana"/>
              </a:rPr>
              <a:t>8-QUAD module with field cage</a:t>
            </a:r>
            <a:endParaRPr lang="en-GB" altLang="en-US" sz="3600" b="0" dirty="0">
              <a:solidFill>
                <a:srgbClr val="00B0F0"/>
              </a:solidFill>
              <a:latin typeface="Verdana"/>
              <a:cs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61CA2-F190-F3A0-D5FB-3B8EF5275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312920"/>
            <a:ext cx="8596668" cy="2387600"/>
          </a:xfrm>
        </p:spPr>
        <p:txBody>
          <a:bodyPr>
            <a:normAutofit/>
          </a:bodyPr>
          <a:lstStyle/>
          <a:p>
            <a:r>
              <a:rPr lang="en-US" dirty="0"/>
              <a:t>Nikhef will send to Stony Brook a 32-chip module &amp; COMPLETE DAQ.</a:t>
            </a:r>
          </a:p>
          <a:p>
            <a:r>
              <a:rPr lang="en-US" dirty="0"/>
              <a:t>Timing is in the hands of the lawyers:</a:t>
            </a:r>
          </a:p>
          <a:p>
            <a:pPr lvl="1"/>
            <a:r>
              <a:rPr lang="en-US" dirty="0"/>
              <a:t>SBU &amp; J-Lab</a:t>
            </a:r>
          </a:p>
          <a:p>
            <a:pPr lvl="2"/>
            <a:r>
              <a:rPr lang="en-US" dirty="0"/>
              <a:t>Show me the money!</a:t>
            </a:r>
          </a:p>
          <a:p>
            <a:pPr lvl="1"/>
            <a:r>
              <a:rPr lang="en-US" dirty="0"/>
              <a:t>SBU &amp; Nikhef</a:t>
            </a:r>
          </a:p>
          <a:p>
            <a:pPr lvl="2"/>
            <a:r>
              <a:rPr lang="en-US" dirty="0"/>
              <a:t>Loan agreement, shipping payment, insurance, …</a:t>
            </a:r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452120" y="1136367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387221" y="1090506"/>
            <a:ext cx="3676331" cy="29125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CE7BC-3B8B-0C5F-83E9-519915914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60" y="1090506"/>
            <a:ext cx="3802099" cy="2851574"/>
          </a:xfrm>
          <a:prstGeom prst="rect">
            <a:avLst/>
          </a:prstGeom>
        </p:spPr>
      </p:pic>
      <p:pic>
        <p:nvPicPr>
          <p:cNvPr id="1026" name="Picture 2" descr="Show me the Money ~ Jerry Maguire [ROI of Social Media]">
            <a:extLst>
              <a:ext uri="{FF2B5EF4-FFF2-40B4-BE49-F238E27FC236}">
                <a16:creationId xmlns:a16="http://schemas.microsoft.com/office/drawing/2014/main" id="{79E5FB4B-444D-51F8-EE2D-50F13520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52" y="5466336"/>
            <a:ext cx="3802099" cy="131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01E1C-09EC-09D1-E234-BA60CADB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7" y="566404"/>
            <a:ext cx="8020109" cy="4343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FC53A-E8AF-09FA-53E7-D0C5EE89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5800"/>
          </a:xfrm>
        </p:spPr>
        <p:txBody>
          <a:bodyPr/>
          <a:lstStyle/>
          <a:p>
            <a:r>
              <a:rPr lang="en-US" dirty="0"/>
              <a:t>Fermilab Beam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56249-EA13-0469-66B0-5480DDED2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65" y="4700391"/>
            <a:ext cx="8596668" cy="215760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MTest</a:t>
            </a:r>
            <a:r>
              <a:rPr lang="en-US" dirty="0"/>
              <a:t> is the “test beam” most familiar to the community.</a:t>
            </a:r>
          </a:p>
          <a:p>
            <a:pPr lvl="1"/>
            <a:r>
              <a:rPr lang="en-US" dirty="0"/>
              <a:t> Primary Beam 120 GeV protons</a:t>
            </a:r>
          </a:p>
          <a:p>
            <a:pPr lvl="1"/>
            <a:r>
              <a:rPr lang="en-US" dirty="0"/>
              <a:t>Secondary Beam 8-32 GeV mixed (Cherenkov PID)</a:t>
            </a:r>
          </a:p>
          <a:p>
            <a:r>
              <a:rPr lang="en-US" dirty="0" err="1"/>
              <a:t>MCenter</a:t>
            </a:r>
            <a:r>
              <a:rPr lang="en-US" dirty="0"/>
              <a:t> is less familiar</a:t>
            </a:r>
          </a:p>
          <a:p>
            <a:pPr lvl="1"/>
            <a:r>
              <a:rPr lang="en-US" dirty="0"/>
              <a:t>Secondary Beam ala </a:t>
            </a:r>
            <a:r>
              <a:rPr lang="en-US" dirty="0" err="1"/>
              <a:t>Mtest</a:t>
            </a:r>
            <a:endParaRPr lang="en-US" dirty="0"/>
          </a:p>
          <a:p>
            <a:pPr lvl="1"/>
            <a:r>
              <a:rPr lang="en-US" dirty="0"/>
              <a:t>Tertiary Beam below 1 GeV (TOF PID)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993D6-A461-7D12-8ACB-3C16D85A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66" y="685800"/>
            <a:ext cx="3430694" cy="25730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A357FB-7652-9342-08C3-F70481FB2C23}"/>
              </a:ext>
            </a:extLst>
          </p:cNvPr>
          <p:cNvCxnSpPr>
            <a:cxnSpLocks/>
          </p:cNvCxnSpPr>
          <p:nvPr/>
        </p:nvCxnSpPr>
        <p:spPr>
          <a:xfrm flipV="1">
            <a:off x="8290560" y="3149600"/>
            <a:ext cx="1177933" cy="9194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5653EB-BBC3-64B2-B393-B3EAE39B69DC}"/>
              </a:ext>
            </a:extLst>
          </p:cNvPr>
          <p:cNvSpPr txBox="1"/>
          <p:nvPr/>
        </p:nvSpPr>
        <p:spPr>
          <a:xfrm>
            <a:off x="2894973" y="1869558"/>
            <a:ext cx="76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MTest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1A730E-D48E-CDC5-B273-0D2D5F3CDEE6}"/>
              </a:ext>
            </a:extLst>
          </p:cNvPr>
          <p:cNvSpPr txBox="1"/>
          <p:nvPr/>
        </p:nvSpPr>
        <p:spPr>
          <a:xfrm>
            <a:off x="6491613" y="3882430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MCenter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261614-52A3-8941-74EF-AADE18C6D51B}"/>
              </a:ext>
            </a:extLst>
          </p:cNvPr>
          <p:cNvSpPr txBox="1"/>
          <p:nvPr/>
        </p:nvSpPr>
        <p:spPr>
          <a:xfrm>
            <a:off x="6568277" y="5849034"/>
            <a:ext cx="34445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Hemmick &amp; Garg will be there Monday and Tuesday next week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2D7891-5C13-FB75-9F03-74AD5DB7C6FB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383280" y="5948680"/>
            <a:ext cx="3184997" cy="223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6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E33E2-5E97-FF80-05FB-72AE35DB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26" y="49218"/>
            <a:ext cx="7867708" cy="5172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European School of Instrumentation in Particle &amp; Astroparticle Physics -  ESI Archamps">
            <a:extLst>
              <a:ext uri="{FF2B5EF4-FFF2-40B4-BE49-F238E27FC236}">
                <a16:creationId xmlns:a16="http://schemas.microsoft.com/office/drawing/2014/main" id="{85844A22-8943-78C5-E31C-67B0E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564" y="3960818"/>
            <a:ext cx="1149662" cy="11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D62C2-AEAD-FCAF-2F89-3AF00E4F5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3" t="64666" r="33820"/>
          <a:stretch/>
        </p:blipFill>
        <p:spPr>
          <a:xfrm>
            <a:off x="50800" y="1757680"/>
            <a:ext cx="4032615" cy="16205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8A640F-842F-9320-C01F-925D5B16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14" y="311150"/>
            <a:ext cx="2492586" cy="1320800"/>
          </a:xfrm>
        </p:spPr>
        <p:txBody>
          <a:bodyPr/>
          <a:lstStyle/>
          <a:p>
            <a:r>
              <a:rPr lang="en-US" dirty="0"/>
              <a:t>Comment on Deltas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81AE603-FF3A-85B6-7B32-7BE4DA073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3901440"/>
            <a:ext cx="3797398" cy="2819400"/>
          </a:xfrm>
        </p:spPr>
        <p:txBody>
          <a:bodyPr/>
          <a:lstStyle/>
          <a:p>
            <a:r>
              <a:rPr lang="en-US" dirty="0"/>
              <a:t>Are Delta Rays entirely junk?</a:t>
            </a:r>
          </a:p>
          <a:p>
            <a:r>
              <a:rPr lang="en-US" dirty="0"/>
              <a:t>Best Delta measurement ever</a:t>
            </a:r>
          </a:p>
          <a:p>
            <a:pPr lvl="2"/>
            <a:r>
              <a:rPr lang="en-US" dirty="0"/>
              <a:t>Contributor to overall ionization rate.</a:t>
            </a:r>
          </a:p>
          <a:p>
            <a:pPr lvl="2"/>
            <a:r>
              <a:rPr lang="en-US" dirty="0"/>
              <a:t>Significant contributor to relativistic rise.</a:t>
            </a:r>
          </a:p>
          <a:p>
            <a:pPr lvl="2"/>
            <a:r>
              <a:rPr lang="en-US" dirty="0"/>
              <a:t>Fully distinguished Delta contribution on every track may provide PID opportunity.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58FD5D-862E-C112-5D4A-47B2355587EC}"/>
              </a:ext>
            </a:extLst>
          </p:cNvPr>
          <p:cNvCxnSpPr>
            <a:cxnSpLocks/>
          </p:cNvCxnSpPr>
          <p:nvPr/>
        </p:nvCxnSpPr>
        <p:spPr>
          <a:xfrm>
            <a:off x="1733127" y="2179320"/>
            <a:ext cx="258233" cy="3708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8A0D2D-1F43-FAB4-058D-8BB5817D2648}"/>
              </a:ext>
            </a:extLst>
          </p:cNvPr>
          <p:cNvCxnSpPr>
            <a:cxnSpLocks/>
          </p:cNvCxnSpPr>
          <p:nvPr/>
        </p:nvCxnSpPr>
        <p:spPr>
          <a:xfrm flipH="1" flipV="1">
            <a:off x="3262481" y="2852420"/>
            <a:ext cx="476399" cy="2667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774C73-C665-D7A9-7B94-E998A2144767}"/>
              </a:ext>
            </a:extLst>
          </p:cNvPr>
          <p:cNvSpPr/>
          <p:nvPr/>
        </p:nvSpPr>
        <p:spPr>
          <a:xfrm>
            <a:off x="7889240" y="1351280"/>
            <a:ext cx="3911600" cy="1071880"/>
          </a:xfrm>
          <a:prstGeom prst="roundRect">
            <a:avLst/>
          </a:prstGeom>
          <a:solidFill>
            <a:srgbClr val="5FCBE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E42836-5F8F-2C3B-E5C1-3F8B123BDD81}"/>
              </a:ext>
            </a:extLst>
          </p:cNvPr>
          <p:cNvSpPr txBox="1"/>
          <p:nvPr/>
        </p:nvSpPr>
        <p:spPr>
          <a:xfrm>
            <a:off x="4668759" y="5688429"/>
            <a:ext cx="713208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Directing high momentum beams to the test can yield information.</a:t>
            </a:r>
          </a:p>
          <a:p>
            <a:r>
              <a:rPr lang="en-US" dirty="0"/>
              <a:t>“Long” tracks can be manufactured by multi-event overlays.</a:t>
            </a:r>
          </a:p>
        </p:txBody>
      </p:sp>
    </p:spTree>
    <p:extLst>
      <p:ext uri="{BB962C8B-B14F-4D97-AF65-F5344CB8AC3E}">
        <p14:creationId xmlns:p14="http://schemas.microsoft.com/office/powerpoint/2010/main" val="2336662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4C46-2553-CF03-A0C2-CDDD2275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797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F3616-7417-32AC-EDC0-F970B35F4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13" y="3209392"/>
            <a:ext cx="9276563" cy="2368448"/>
          </a:xfrm>
        </p:spPr>
        <p:txBody>
          <a:bodyPr/>
          <a:lstStyle/>
          <a:p>
            <a:r>
              <a:rPr lang="en-US" dirty="0"/>
              <a:t>A mini-TPC with GridPIX readout seems an ideal technology for Detector 2 at EIC</a:t>
            </a:r>
          </a:p>
          <a:p>
            <a:pPr lvl="1"/>
            <a:r>
              <a:rPr lang="en-US" dirty="0"/>
              <a:t>Especially useful at future luminosity,</a:t>
            </a:r>
          </a:p>
          <a:p>
            <a:pPr lvl="1"/>
            <a:r>
              <a:rPr lang="en-US" dirty="0"/>
              <a:t>Robust pattern recognition against synchrotron background.</a:t>
            </a:r>
          </a:p>
          <a:p>
            <a:pPr lvl="1"/>
            <a:r>
              <a:rPr lang="en-US" dirty="0"/>
              <a:t>Data reduction/background suppression to </a:t>
            </a:r>
            <a:r>
              <a:rPr lang="en-US" dirty="0" err="1"/>
              <a:t>tracklets</a:t>
            </a:r>
            <a:r>
              <a:rPr lang="en-US" dirty="0"/>
              <a:t> possible in hardware.</a:t>
            </a:r>
          </a:p>
          <a:p>
            <a:r>
              <a:rPr lang="en-US" dirty="0"/>
              <a:t>Excellent PID performance at the lowest momenta.</a:t>
            </a:r>
          </a:p>
          <a:p>
            <a:r>
              <a:rPr lang="en-US" dirty="0"/>
              <a:t>Possibilities to study a long detector for PID in Relativistic Rise (PID </a:t>
            </a:r>
            <a:r>
              <a:rPr lang="en-US" dirty="0">
                <a:sym typeface="Wingdings" panose="05000000000000000000" pitchFamily="2" charset="2"/>
              </a:rPr>
              <a:t> 10 GeV/c)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2DACC-A209-78F6-0580-A34482B76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21" y="884316"/>
            <a:ext cx="2453246" cy="213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0B551-4B22-C82C-22F8-86143AE05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41" r="37714" b="56953"/>
          <a:stretch/>
        </p:blipFill>
        <p:spPr>
          <a:xfrm>
            <a:off x="5583710" y="1335805"/>
            <a:ext cx="3997234" cy="1405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99218-05F9-9923-07E2-8D43E573E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441" y="1201565"/>
            <a:ext cx="2380174" cy="1643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E5891-6D8E-5267-1A23-2DBD002AA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00" y="767080"/>
            <a:ext cx="1398215" cy="2321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1164C3-E09E-EF71-13DB-92598501B17B}"/>
              </a:ext>
            </a:extLst>
          </p:cNvPr>
          <p:cNvSpPr txBox="1"/>
          <p:nvPr/>
        </p:nvSpPr>
        <p:spPr>
          <a:xfrm>
            <a:off x="686362" y="5851811"/>
            <a:ext cx="829746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Evgeny Shulga talk/measurement on complete elimination of Ion Back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Nikolai Smirnov talk with more on </a:t>
            </a:r>
            <a:r>
              <a:rPr lang="en-US" dirty="0" err="1"/>
              <a:t>Gridpix</a:t>
            </a:r>
            <a:r>
              <a:rPr lang="en-US" dirty="0"/>
              <a:t> and other innovative ideas.</a:t>
            </a:r>
          </a:p>
        </p:txBody>
      </p:sp>
    </p:spTree>
    <p:extLst>
      <p:ext uri="{BB962C8B-B14F-4D97-AF65-F5344CB8AC3E}">
        <p14:creationId xmlns:p14="http://schemas.microsoft.com/office/powerpoint/2010/main" val="322909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424B-E0DE-1A52-3CE8-43146369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986" y="2160589"/>
            <a:ext cx="8596668" cy="3666309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746869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CC70-8149-94B2-33BA-B3A307B6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9857"/>
          </a:xfrm>
        </p:spPr>
        <p:txBody>
          <a:bodyPr/>
          <a:lstStyle/>
          <a:p>
            <a:r>
              <a:rPr lang="en-US" dirty="0"/>
              <a:t>Homework-3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F7B-21D0-F23A-5589-3D0DD5ED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6550"/>
            <a:ext cx="9920377" cy="51873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What R&amp;D will be needed after the FNAL beam test?</a:t>
            </a:r>
          </a:p>
          <a:p>
            <a:pPr lvl="1"/>
            <a:r>
              <a:rPr lang="en-US" dirty="0"/>
              <a:t>Theme:  Demonstrations this far with </a:t>
            </a:r>
            <a:r>
              <a:rPr lang="en-US" dirty="0" err="1"/>
              <a:t>GridPix</a:t>
            </a:r>
            <a:r>
              <a:rPr lang="en-US" dirty="0"/>
              <a:t> are not yet “deployable” in an experiment.</a:t>
            </a:r>
          </a:p>
          <a:p>
            <a:pPr lvl="2"/>
            <a:r>
              <a:rPr lang="en-US" dirty="0"/>
              <a:t>Water cooling is only a proof of principle; </a:t>
            </a:r>
            <a:r>
              <a:rPr lang="en-US" dirty="0">
                <a:highlight>
                  <a:srgbClr val="FFFF00"/>
                </a:highlight>
              </a:rPr>
              <a:t>CO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 cooling should be implemented</a:t>
            </a:r>
          </a:p>
          <a:p>
            <a:pPr lvl="3"/>
            <a:r>
              <a:rPr lang="en-US" dirty="0"/>
              <a:t>lower radiation budget, higher performance, more uniform temperature (important for parallel plate avalanche)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Extending drift length over which cluster-counting PID can be effective</a:t>
            </a:r>
          </a:p>
          <a:p>
            <a:pPr lvl="3"/>
            <a:r>
              <a:rPr lang="en-US" dirty="0"/>
              <a:t>Alternate gas choices  (e.g. He + CF</a:t>
            </a:r>
            <a:r>
              <a:rPr lang="en-US" baseline="-25000" dirty="0"/>
              <a:t>4</a:t>
            </a:r>
            <a:r>
              <a:rPr lang="en-US" dirty="0"/>
              <a:t> + iC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10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lvl="3"/>
            <a:r>
              <a:rPr lang="en-US" dirty="0"/>
              <a:t>Goal:  Extend cluster counting to 1 meter of drift.</a:t>
            </a:r>
          </a:p>
          <a:p>
            <a:pPr lvl="3"/>
            <a:r>
              <a:rPr lang="en-US" dirty="0"/>
              <a:t>Deal with cluster merging in post processing of data.</a:t>
            </a:r>
          </a:p>
          <a:p>
            <a:pPr lvl="3"/>
            <a:r>
              <a:rPr lang="en-US" dirty="0"/>
              <a:t>NOTE:  Second EIC detector may use 3 Tesla field, thereby minimizing cluster merging.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Readout Plane Technology (the next generation beyond the quad):</a:t>
            </a:r>
          </a:p>
          <a:p>
            <a:pPr lvl="3"/>
            <a:r>
              <a:rPr lang="en-US" dirty="0"/>
              <a:t>The chips should more directly contact a cold plate without making separate quads. </a:t>
            </a:r>
          </a:p>
          <a:p>
            <a:pPr lvl="3"/>
            <a:r>
              <a:rPr lang="en-US" dirty="0"/>
              <a:t>The (expensive) flex solution to bring the readout to the back should be redesigned. </a:t>
            </a:r>
          </a:p>
          <a:p>
            <a:pPr lvl="3"/>
            <a:r>
              <a:rPr lang="en-US" dirty="0"/>
              <a:t>The multiplexer (that combines the data streams of 16 chips)  should be redesigned/optimized for full sector readout.</a:t>
            </a:r>
          </a:p>
          <a:p>
            <a:pPr lvl="3"/>
            <a:r>
              <a:rPr lang="en-US" dirty="0"/>
              <a:t>On-board </a:t>
            </a:r>
            <a:r>
              <a:rPr lang="en-US" dirty="0" err="1"/>
              <a:t>tracklet</a:t>
            </a:r>
            <a:r>
              <a:rPr lang="en-US" dirty="0"/>
              <a:t> formation </a:t>
            </a:r>
          </a:p>
          <a:p>
            <a:pPr lvl="4"/>
            <a:r>
              <a:rPr lang="en-US" dirty="0"/>
              <a:t>effective rejection for background synchrotron radiation at electron machine at highest luminosity.</a:t>
            </a:r>
          </a:p>
          <a:p>
            <a:pPr lvl="3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1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18C2F7-A206-4F27-9042-411DEB3A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99"/>
            <a:ext cx="8596668" cy="712481"/>
          </a:xfrm>
        </p:spPr>
        <p:txBody>
          <a:bodyPr>
            <a:normAutofit/>
          </a:bodyPr>
          <a:lstStyle/>
          <a:p>
            <a:r>
              <a:rPr lang="en-US" dirty="0"/>
              <a:t>Brief 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962A0-7194-4A32-8118-E13633CC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944" y="5071928"/>
            <a:ext cx="1951324" cy="145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60627-1956-4BA9-B700-39CBA4FA6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4" t="29782" r="36949" b="23333"/>
          <a:stretch/>
        </p:blipFill>
        <p:spPr>
          <a:xfrm>
            <a:off x="640935" y="3722064"/>
            <a:ext cx="3147700" cy="23222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7CAA6C-C01B-4716-8A6D-ADBCFFA5C167}"/>
              </a:ext>
            </a:extLst>
          </p:cNvPr>
          <p:cNvSpPr txBox="1">
            <a:spLocks/>
          </p:cNvSpPr>
          <p:nvPr/>
        </p:nvSpPr>
        <p:spPr>
          <a:xfrm>
            <a:off x="104448" y="703959"/>
            <a:ext cx="7368374" cy="264682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Originally as “upgrade path” for ATHENA.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Not discussed in current EPIC baseline.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Ideally suited for Detector 2.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Provides: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PID (pi-K-p) from 100 MeV/c to 800 MeV/c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ROBUST tracking (enormous number of hits per track)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Virtually immune to synchrotron background.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F1D47-BAEE-43BE-9E95-41003B89BE70}"/>
              </a:ext>
            </a:extLst>
          </p:cNvPr>
          <p:cNvSpPr txBox="1"/>
          <p:nvPr/>
        </p:nvSpPr>
        <p:spPr>
          <a:xfrm>
            <a:off x="1185224" y="6060952"/>
            <a:ext cx="180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ATHENA’s Vision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55FBD9-5F5C-4AD2-BEAF-356A41A31E22}"/>
              </a:ext>
            </a:extLst>
          </p:cNvPr>
          <p:cNvSpPr/>
          <p:nvPr/>
        </p:nvSpPr>
        <p:spPr>
          <a:xfrm rot="20568146">
            <a:off x="1406006" y="4956560"/>
            <a:ext cx="2619064" cy="555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E7756A-B065-4E5A-BB27-D0142B159C64}"/>
              </a:ext>
            </a:extLst>
          </p:cNvPr>
          <p:cNvCxnSpPr/>
          <p:nvPr/>
        </p:nvCxnSpPr>
        <p:spPr>
          <a:xfrm>
            <a:off x="3965249" y="4803981"/>
            <a:ext cx="89730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61953CC-A73C-4B4F-B3BA-CAFFA78BFBBC}"/>
              </a:ext>
            </a:extLst>
          </p:cNvPr>
          <p:cNvSpPr/>
          <p:nvPr/>
        </p:nvSpPr>
        <p:spPr>
          <a:xfrm>
            <a:off x="4979993" y="3465285"/>
            <a:ext cx="99702" cy="15467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C78067-2F18-488C-84CD-1CD560A2A70E}"/>
              </a:ext>
            </a:extLst>
          </p:cNvPr>
          <p:cNvSpPr/>
          <p:nvPr/>
        </p:nvSpPr>
        <p:spPr>
          <a:xfrm>
            <a:off x="5079695" y="3465286"/>
            <a:ext cx="4258653" cy="15382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 Volume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BA7FD3-DABB-428E-8A84-6183E8C62459}"/>
              </a:ext>
            </a:extLst>
          </p:cNvPr>
          <p:cNvSpPr/>
          <p:nvPr/>
        </p:nvSpPr>
        <p:spPr>
          <a:xfrm rot="16200000">
            <a:off x="8723665" y="4079968"/>
            <a:ext cx="1546788" cy="3174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Readout</a:t>
            </a: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6A2B7DE5-37F4-43B3-9894-41F9047D7102}"/>
              </a:ext>
            </a:extLst>
          </p:cNvPr>
          <p:cNvSpPr/>
          <p:nvPr/>
        </p:nvSpPr>
        <p:spPr>
          <a:xfrm rot="5400000">
            <a:off x="10150452" y="4080893"/>
            <a:ext cx="646331" cy="1169280"/>
          </a:xfrm>
          <a:prstGeom prst="ben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56AFCA-10DB-4243-9B67-11B342FD8D8A}"/>
              </a:ext>
            </a:extLst>
          </p:cNvPr>
          <p:cNvSpPr txBox="1"/>
          <p:nvPr/>
        </p:nvSpPr>
        <p:spPr>
          <a:xfrm>
            <a:off x="3928261" y="5493889"/>
            <a:ext cx="247389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Voltage (-10kV)</a:t>
            </a:r>
          </a:p>
          <a:p>
            <a:r>
              <a:rPr lang="en-US" dirty="0">
                <a:solidFill>
                  <a:srgbClr val="FF0000"/>
                </a:solidFill>
              </a:rPr>
              <a:t>Low radiation Length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C3FD7E-CF6F-4383-9240-3F58FE98E014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4979993" y="5071928"/>
            <a:ext cx="185215" cy="421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6E4717-94ED-424E-9B85-222DD07FC90C}"/>
              </a:ext>
            </a:extLst>
          </p:cNvPr>
          <p:cNvSpPr txBox="1"/>
          <p:nvPr/>
        </p:nvSpPr>
        <p:spPr>
          <a:xfrm>
            <a:off x="6084622" y="6343250"/>
            <a:ext cx="2657726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T2K gas (low diffusion)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7866A9D-47BC-4A06-8F05-797FCE42C360}"/>
                  </a:ext>
                </a:extLst>
              </p:cNvPr>
              <p:cNvSpPr txBox="1"/>
              <p:nvPr/>
            </p:nvSpPr>
            <p:spPr>
              <a:xfrm>
                <a:off x="9721317" y="3181920"/>
                <a:ext cx="2366235" cy="1077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Silicon Pixel Readout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×55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4% radiation length</a:t>
                </a:r>
              </a:p>
              <a:p>
                <a:r>
                  <a:rPr lang="en-US" sz="1600" dirty="0"/>
                  <a:t>(dominated by cooling)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7866A9D-47BC-4A06-8F05-797FCE42C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317" y="3181920"/>
                <a:ext cx="2366235" cy="1077218"/>
              </a:xfrm>
              <a:prstGeom prst="rect">
                <a:avLst/>
              </a:prstGeom>
              <a:blipFill>
                <a:blip r:embed="rId4"/>
                <a:stretch>
                  <a:fillRect l="-1282" t="-1676" b="-5028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06576FCB-CF4F-4287-996D-DE97B39A75F8}"/>
              </a:ext>
            </a:extLst>
          </p:cNvPr>
          <p:cNvSpPr/>
          <p:nvPr/>
        </p:nvSpPr>
        <p:spPr>
          <a:xfrm>
            <a:off x="5079695" y="3465284"/>
            <a:ext cx="4258653" cy="1666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584B4A-2DD7-468D-8EB4-9F36046F850C}"/>
              </a:ext>
            </a:extLst>
          </p:cNvPr>
          <p:cNvSpPr/>
          <p:nvPr/>
        </p:nvSpPr>
        <p:spPr>
          <a:xfrm>
            <a:off x="5079694" y="4836815"/>
            <a:ext cx="4258653" cy="1666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3832AE-010E-47D0-904F-A705F31E13B0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7234424" y="4581791"/>
            <a:ext cx="179061" cy="176145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113089A-B5BC-4E81-8C66-34C3F2049468}"/>
              </a:ext>
            </a:extLst>
          </p:cNvPr>
          <p:cNvSpPr txBox="1"/>
          <p:nvPr/>
        </p:nvSpPr>
        <p:spPr>
          <a:xfrm>
            <a:off x="7757943" y="2007106"/>
            <a:ext cx="4258653" cy="646331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Field Cage</a:t>
            </a:r>
          </a:p>
          <a:p>
            <a:r>
              <a:rPr lang="en-US" dirty="0"/>
              <a:t>1% radiation length, entrance and exit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8B8CAC-BC1D-427D-81B8-DFDA0157AFDE}"/>
              </a:ext>
            </a:extLst>
          </p:cNvPr>
          <p:cNvCxnSpPr>
            <a:cxnSpLocks/>
          </p:cNvCxnSpPr>
          <p:nvPr/>
        </p:nvCxnSpPr>
        <p:spPr>
          <a:xfrm flipH="1">
            <a:off x="8451791" y="2719417"/>
            <a:ext cx="290557" cy="709583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95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CC70-8149-94B2-33BA-B3A307B6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9857"/>
          </a:xfrm>
        </p:spPr>
        <p:txBody>
          <a:bodyPr/>
          <a:lstStyle/>
          <a:p>
            <a:r>
              <a:rPr lang="en-US" dirty="0"/>
              <a:t>Homework-1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F7B-21D0-F23A-5589-3D0DD5ED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26" y="1137313"/>
            <a:ext cx="9859992" cy="401492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GridPIX post-processing to prevent discharges is not addressed. This is a critical item for the long-term use. Can you discuss any overhead and risks this might entail in an EIC detector?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the post processing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SixNy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is deposited on the TPX3 chip. This protection layer prevents the detector from sparking and protects the chip. 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This protective layer works well and for single chip detector, the quad detector and the 8 quad module. 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All detectors were successfully tested in three test beam campaigns. No problems with discharges occurred.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only problem that occurred in the test beam campaign of the 8-quad module was that we had to disconnect the HV of the grid of one chip due to a short. For a large system the distribution of the HV should be changed to allow for remote disconnection of the HV of the grid.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6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744315"/>
            <a:ext cx="9906000" cy="452437"/>
          </a:xfrm>
        </p:spPr>
        <p:txBody>
          <a:bodyPr>
            <a:normAutofit fontScale="90000"/>
          </a:bodyPr>
          <a:lstStyle/>
          <a:p>
            <a:pPr algn="l"/>
            <a:br>
              <a:rPr lang="en-US" sz="3600" dirty="0"/>
            </a:br>
            <a:r>
              <a:rPr lang="en-US" sz="3600" b="0" dirty="0">
                <a:solidFill>
                  <a:srgbClr val="000000"/>
                </a:solidFill>
                <a:latin typeface="Verdana"/>
                <a:cs typeface="Verdana"/>
              </a:rPr>
              <a:t>               Prepared boxes 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2D679-B9F6-B4F4-68DC-EE1B5BF4B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90210"/>
            <a:ext cx="5652120" cy="4239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22B1A-BC18-9239-E3AE-F341413CC73F}"/>
              </a:ext>
            </a:extLst>
          </p:cNvPr>
          <p:cNvSpPr txBox="1"/>
          <p:nvPr/>
        </p:nvSpPr>
        <p:spPr>
          <a:xfrm>
            <a:off x="7620000" y="1844824"/>
            <a:ext cx="43086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Dimensions  in cm (no margin)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    depth     height</a:t>
            </a:r>
            <a:endParaRPr lang="en-GB" sz="24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45            47         81 </a:t>
            </a: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Wooden </a:t>
            </a:r>
            <a:r>
              <a:rPr lang="en-GB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box should be</a:t>
            </a:r>
          </a:p>
          <a:p>
            <a:r>
              <a:rPr lang="en-GB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50 x 50 x 85 cm</a:t>
            </a:r>
            <a:r>
              <a:rPr lang="en-GB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NL" baseline="30000" dirty="0"/>
          </a:p>
        </p:txBody>
      </p:sp>
    </p:spTree>
    <p:extLst>
      <p:ext uri="{BB962C8B-B14F-4D97-AF65-F5344CB8AC3E}">
        <p14:creationId xmlns:p14="http://schemas.microsoft.com/office/powerpoint/2010/main" val="122234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2B94-3540-4CF9-99F0-83989F02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6112"/>
          </a:xfrm>
        </p:spPr>
        <p:txBody>
          <a:bodyPr/>
          <a:lstStyle/>
          <a:p>
            <a:r>
              <a:rPr lang="en-US" dirty="0"/>
              <a:t>Overly Simplified Momentum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CE8646-5D30-430A-8424-B0BD47F1F28F}"/>
                  </a:ext>
                </a:extLst>
              </p:cNvPr>
              <p:cNvSpPr txBox="1"/>
              <p:nvPr/>
            </p:nvSpPr>
            <p:spPr>
              <a:xfrm>
                <a:off x="426004" y="949530"/>
                <a:ext cx="6819559" cy="5316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of Merit: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h𝑖𝑡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𝑚𝑒𝑎𝑠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𝐹𝑖𝑔𝑢𝑟𝑒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𝑀𝑒𝑟𝑖𝑡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Can be compared to Silicon with detailed Monte Carlo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Here is simple-minded estimate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𝐹𝑖𝑔𝑢𝑟𝑒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𝑀𝑒𝑟𝑖𝑡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skw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rad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=2.9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Gas: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Including efficiency ~3000 electrons (minimum!) per track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suffers digitization (</a:t>
                </a:r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:r>
                  <a:rPr lang="en-US" dirty="0"/>
                  <a:t> = 55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m/sqrt(12) = 16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Diffusion(Length)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</m:oMath>
                </a14:m>
                <a:endParaRPr lang="en-US" dirty="0"/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D(2cm) = 35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    </a:t>
                </a:r>
                <a:r>
                  <a:rPr lang="en-US" dirty="0">
                    <a:sym typeface="Wingdings" panose="05000000000000000000" pitchFamily="2" charset="2"/>
                  </a:rPr>
                  <a:t>  FOM = 0.70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D(25cm) = 125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</a:t>
                </a:r>
                <a:r>
                  <a:rPr lang="en-US" dirty="0">
                    <a:sym typeface="Wingdings" panose="05000000000000000000" pitchFamily="2" charset="2"/>
                  </a:rPr>
                  <a:t>  FOM = 2.3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D(50cm) = 176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  </a:t>
                </a:r>
                <a:r>
                  <a:rPr lang="en-US" dirty="0">
                    <a:sym typeface="Wingdings" panose="05000000000000000000" pitchFamily="2" charset="2"/>
                  </a:rPr>
                  <a:t>  FOM = 3.2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D(100cm) = 250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 </a:t>
                </a:r>
                <a:r>
                  <a:rPr lang="en-US" dirty="0">
                    <a:sym typeface="Wingdings" panose="05000000000000000000" pitchFamily="2" charset="2"/>
                  </a:rPr>
                  <a:t>  FOM = 4.6 </a:t>
                </a:r>
                <a:r>
                  <a:rPr lang="en-US" dirty="0">
                    <a:latin typeface="Symbol" panose="05050102010706020507" pitchFamily="18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Although ignoring many significant effects,</a:t>
                </a:r>
                <a:br>
                  <a:rPr lang="en-US" dirty="0"/>
                </a:br>
                <a:r>
                  <a:rPr lang="en-US" dirty="0"/>
                  <a:t>initial result is on the order of the layers of silicon.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CE8646-5D30-430A-8424-B0BD47F1F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04" y="949530"/>
                <a:ext cx="6819559" cy="5316199"/>
              </a:xfrm>
              <a:prstGeom prst="rect">
                <a:avLst/>
              </a:prstGeom>
              <a:blipFill>
                <a:blip r:embed="rId2"/>
                <a:stretch>
                  <a:fillRect l="-626" t="-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D498F3E-C2F8-4174-82DF-19AC0B18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95" y="1026605"/>
            <a:ext cx="4060255" cy="42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2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Calibration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curve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ToT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gas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gain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0670F-9401-964B-4F74-A92C22A3B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1296328"/>
            <a:ext cx="5411564" cy="48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7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661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Remote desktop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data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taking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398953-E754-5044-80BA-30A10FE1EBE5}"/>
              </a:ext>
            </a:extLst>
          </p:cNvPr>
          <p:cNvSpPr/>
          <p:nvPr/>
        </p:nvSpPr>
        <p:spPr bwMode="auto">
          <a:xfrm>
            <a:off x="2783632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9E4F6-0448-E749-AAF0-7F652506472B}"/>
              </a:ext>
            </a:extLst>
          </p:cNvPr>
          <p:cNvSpPr/>
          <p:nvPr/>
        </p:nvSpPr>
        <p:spPr bwMode="auto">
          <a:xfrm>
            <a:off x="5807968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DCF29-631C-EF42-9939-2789201DAD30}"/>
              </a:ext>
            </a:extLst>
          </p:cNvPr>
          <p:cNvSpPr/>
          <p:nvPr/>
        </p:nvSpPr>
        <p:spPr bwMode="auto">
          <a:xfrm>
            <a:off x="8976320" y="177281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1CF18-DFF2-AD47-BA4C-00FCDF3758D9}"/>
              </a:ext>
            </a:extLst>
          </p:cNvPr>
          <p:cNvSpPr/>
          <p:nvPr/>
        </p:nvSpPr>
        <p:spPr bwMode="auto">
          <a:xfrm>
            <a:off x="2783632" y="3976523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708DF4-51B1-1E41-A710-F5361E8D58F4}"/>
              </a:ext>
            </a:extLst>
          </p:cNvPr>
          <p:cNvSpPr/>
          <p:nvPr/>
        </p:nvSpPr>
        <p:spPr bwMode="auto">
          <a:xfrm>
            <a:off x="5879976" y="3933056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519C8F-B4BD-CE46-9F25-FB62167DB0E4}"/>
              </a:ext>
            </a:extLst>
          </p:cNvPr>
          <p:cNvSpPr/>
          <p:nvPr/>
        </p:nvSpPr>
        <p:spPr bwMode="auto">
          <a:xfrm>
            <a:off x="8976320" y="3937894"/>
            <a:ext cx="1584176" cy="10801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B04D2-F6C8-DF40-B618-03EE6261EB1B}"/>
              </a:ext>
            </a:extLst>
          </p:cNvPr>
          <p:cNvSpPr txBox="1"/>
          <p:nvPr/>
        </p:nvSpPr>
        <p:spPr>
          <a:xfrm>
            <a:off x="2859382" y="202096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Levaard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60742D-5E17-5E49-AE42-BE64F88880B2}"/>
              </a:ext>
            </a:extLst>
          </p:cNvPr>
          <p:cNvSpPr txBox="1"/>
          <p:nvPr/>
        </p:nvSpPr>
        <p:spPr>
          <a:xfrm>
            <a:off x="5866326" y="2031231"/>
            <a:ext cx="174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arawana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0D7F1-E3FC-174D-AD05-A3F5A1D946A3}"/>
              </a:ext>
            </a:extLst>
          </p:cNvPr>
          <p:cNvSpPr txBox="1"/>
          <p:nvPr/>
        </p:nvSpPr>
        <p:spPr>
          <a:xfrm>
            <a:off x="8868308" y="1897377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telescope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3EF86-7BD0-1742-B8EE-70A6976AC52D}"/>
              </a:ext>
            </a:extLst>
          </p:cNvPr>
          <p:cNvSpPr/>
          <p:nvPr/>
        </p:nvSpPr>
        <p:spPr bwMode="auto">
          <a:xfrm>
            <a:off x="4498174" y="3212976"/>
            <a:ext cx="1093770" cy="42403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CC1F3-2993-4548-AE5D-448FE7DD0639}"/>
              </a:ext>
            </a:extLst>
          </p:cNvPr>
          <p:cNvSpPr/>
          <p:nvPr/>
        </p:nvSpPr>
        <p:spPr>
          <a:xfrm>
            <a:off x="4655840" y="3271105"/>
            <a:ext cx="780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C4D6CB-7C4F-1A4A-9D04-5A462422269B}"/>
              </a:ext>
            </a:extLst>
          </p:cNvPr>
          <p:cNvCxnSpPr/>
          <p:nvPr/>
        </p:nvCxnSpPr>
        <p:spPr bwMode="auto">
          <a:xfrm>
            <a:off x="3719736" y="2852936"/>
            <a:ext cx="1080120" cy="360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94CBD5-0DDB-1449-A69B-7BBD91CD2E22}"/>
              </a:ext>
            </a:extLst>
          </p:cNvPr>
          <p:cNvCxnSpPr>
            <a:stCxn id="9" idx="2"/>
          </p:cNvCxnSpPr>
          <p:nvPr/>
        </p:nvCxnSpPr>
        <p:spPr bwMode="auto">
          <a:xfrm flipH="1">
            <a:off x="5235646" y="2852936"/>
            <a:ext cx="1364410" cy="3600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99485F-808E-4B42-ADBA-16AF6E283085}"/>
              </a:ext>
            </a:extLst>
          </p:cNvPr>
          <p:cNvCxnSpPr>
            <a:stCxn id="12" idx="0"/>
          </p:cNvCxnSpPr>
          <p:nvPr/>
        </p:nvCxnSpPr>
        <p:spPr bwMode="auto">
          <a:xfrm flipV="1">
            <a:off x="3575720" y="3645025"/>
            <a:ext cx="1224136" cy="3314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2C26D-37A0-A547-9322-A78C62295A35}"/>
              </a:ext>
            </a:extLst>
          </p:cNvPr>
          <p:cNvCxnSpPr>
            <a:stCxn id="13" idx="0"/>
            <a:endCxn id="5" idx="2"/>
          </p:cNvCxnSpPr>
          <p:nvPr/>
        </p:nvCxnSpPr>
        <p:spPr bwMode="auto">
          <a:xfrm flipH="1" flipV="1">
            <a:off x="5045059" y="3637012"/>
            <a:ext cx="1627005" cy="2960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DC4326-2A48-2145-A64D-1D26473B888A}"/>
              </a:ext>
            </a:extLst>
          </p:cNvPr>
          <p:cNvCxnSpPr>
            <a:stCxn id="11" idx="2"/>
            <a:endCxn id="14" idx="0"/>
          </p:cNvCxnSpPr>
          <p:nvPr/>
        </p:nvCxnSpPr>
        <p:spPr bwMode="auto">
          <a:xfrm>
            <a:off x="9768408" y="2852936"/>
            <a:ext cx="0" cy="10849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FB2A9F-ABBA-3F4B-BF59-1E59E1C43866}"/>
              </a:ext>
            </a:extLst>
          </p:cNvPr>
          <p:cNvSpPr txBox="1"/>
          <p:nvPr/>
        </p:nvSpPr>
        <p:spPr>
          <a:xfrm>
            <a:off x="406508" y="4161274"/>
            <a:ext cx="230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room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emote hut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2E125A-8F29-AA42-9056-B10F88572A5E}"/>
              </a:ext>
            </a:extLst>
          </p:cNvPr>
          <p:cNvSpPr/>
          <p:nvPr/>
        </p:nvSpPr>
        <p:spPr>
          <a:xfrm>
            <a:off x="267336" y="1877923"/>
            <a:ext cx="2408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hall 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outside magnet</a:t>
            </a:r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948B3F-D5E4-574D-9FA7-3603CFA01607}"/>
              </a:ext>
            </a:extLst>
          </p:cNvPr>
          <p:cNvSpPr txBox="1"/>
          <p:nvPr/>
        </p:nvSpPr>
        <p:spPr>
          <a:xfrm>
            <a:off x="2351584" y="105273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SLOW CONTROLS</a:t>
            </a: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447569-2DDC-A543-8B75-82A012ADA259}"/>
              </a:ext>
            </a:extLst>
          </p:cNvPr>
          <p:cNvSpPr/>
          <p:nvPr/>
        </p:nvSpPr>
        <p:spPr>
          <a:xfrm>
            <a:off x="5807968" y="1052736"/>
            <a:ext cx="1500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TPX3</a:t>
            </a: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FB90E8-B5B1-914E-AF2B-F3E3B000F818}"/>
              </a:ext>
            </a:extLst>
          </p:cNvPr>
          <p:cNvSpPr/>
          <p:nvPr/>
        </p:nvSpPr>
        <p:spPr>
          <a:xfrm>
            <a:off x="9106887" y="1052736"/>
            <a:ext cx="1183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Si </a:t>
            </a:r>
          </a:p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5102CB-71FF-374C-8623-A55404A8C7E7}"/>
              </a:ext>
            </a:extLst>
          </p:cNvPr>
          <p:cNvSpPr/>
          <p:nvPr/>
        </p:nvSpPr>
        <p:spPr>
          <a:xfrm>
            <a:off x="2927648" y="4293096"/>
            <a:ext cx="132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99A298-9616-F243-B7F1-24EE31F4AFB3}"/>
              </a:ext>
            </a:extLst>
          </p:cNvPr>
          <p:cNvSpPr/>
          <p:nvPr/>
        </p:nvSpPr>
        <p:spPr>
          <a:xfrm>
            <a:off x="6226523" y="4279454"/>
            <a:ext cx="873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3C067F-3094-AB42-B6C8-7EE4BC935578}"/>
              </a:ext>
            </a:extLst>
          </p:cNvPr>
          <p:cNvSpPr txBox="1"/>
          <p:nvPr/>
        </p:nvSpPr>
        <p:spPr>
          <a:xfrm>
            <a:off x="1962365" y="5288340"/>
            <a:ext cx="3298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HV, Gas and 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 control (tunnel to arawana)</a:t>
            </a:r>
          </a:p>
          <a:p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DF46CA-548D-1947-93C3-9CA41C3D6163}"/>
              </a:ext>
            </a:extLst>
          </p:cNvPr>
          <p:cNvSpPr/>
          <p:nvPr/>
        </p:nvSpPr>
        <p:spPr>
          <a:xfrm>
            <a:off x="5680364" y="5208833"/>
            <a:ext cx="2863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SPDR controls (2)</a:t>
            </a:r>
          </a:p>
          <a:p>
            <a:pPr lvl="0"/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 running</a:t>
            </a:r>
          </a:p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oot file production </a:t>
            </a:r>
          </a:p>
          <a:p>
            <a:pPr lvl="0"/>
            <a:endParaRPr lang="en-NL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09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ECA398-7ED2-6C4C-98A1-72FFAF940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28" y="1060748"/>
            <a:ext cx="8472264" cy="4096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84" y="260648"/>
            <a:ext cx="9073008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Equalisation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results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chip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EE11C-7845-9044-88BA-D200761BFE3D}"/>
              </a:ext>
            </a:extLst>
          </p:cNvPr>
          <p:cNvSpPr txBox="1"/>
          <p:nvPr/>
        </p:nvSpPr>
        <p:spPr>
          <a:xfrm>
            <a:off x="1451484" y="4840609"/>
            <a:ext cx="11053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has sigma noise is 7.9 counts and the tune per pixel is 2.8 counts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trim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unit corresponds to 12 counts . So one expects 12/sqrt(12.)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BE62E-3B04-B44F-8036-3A4944E9E2B8}"/>
              </a:ext>
            </a:extLst>
          </p:cNvPr>
          <p:cNvSpPr/>
          <p:nvPr/>
        </p:nvSpPr>
        <p:spPr>
          <a:xfrm rot="16200000">
            <a:off x="-289808" y="2703006"/>
            <a:ext cx="3291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ThresholdFinalChip0.gif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10428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9A0B-5412-1E85-5F03-B43EAC1C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7977"/>
          </a:xfrm>
        </p:spPr>
        <p:txBody>
          <a:bodyPr/>
          <a:lstStyle/>
          <a:p>
            <a:r>
              <a:rPr lang="en-US" dirty="0"/>
              <a:t>Budget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64DF-4E32-BFD4-9BC0-4CB82F64A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57" y="4415245"/>
            <a:ext cx="5253203" cy="2185759"/>
          </a:xfrm>
        </p:spPr>
        <p:txBody>
          <a:bodyPr>
            <a:normAutofit/>
          </a:bodyPr>
          <a:lstStyle/>
          <a:p>
            <a:r>
              <a:rPr lang="en-US" dirty="0"/>
              <a:t>We can only do the Fermilab in the first year.</a:t>
            </a:r>
          </a:p>
          <a:p>
            <a:r>
              <a:rPr lang="en-US" dirty="0"/>
              <a:t>The budget leverages existing apparatus</a:t>
            </a:r>
          </a:p>
          <a:p>
            <a:r>
              <a:rPr lang="en-US" dirty="0"/>
              <a:t>Two methods of realize reduced scenario:</a:t>
            </a:r>
          </a:p>
          <a:p>
            <a:pPr lvl="1"/>
            <a:r>
              <a:rPr lang="en-US" dirty="0"/>
              <a:t>Limit the number of personnel</a:t>
            </a:r>
          </a:p>
          <a:p>
            <a:pPr lvl="1"/>
            <a:r>
              <a:rPr lang="en-US" dirty="0"/>
              <a:t>Shorten the run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C23C4-A06E-D6FA-6BC1-9B115833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4" y="648907"/>
            <a:ext cx="6776328" cy="3403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1AC11-0CCF-B40A-C892-768EFBB7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921" y="85287"/>
            <a:ext cx="3366292" cy="17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096E9-6008-0463-2C3A-9118B4A9D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921" y="1984951"/>
            <a:ext cx="4423718" cy="1922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027720-8251-71FD-263B-C24BBDD434E3}"/>
              </a:ext>
            </a:extLst>
          </p:cNvPr>
          <p:cNvSpPr txBox="1"/>
          <p:nvPr/>
        </p:nvSpPr>
        <p:spPr>
          <a:xfrm>
            <a:off x="11025052" y="648908"/>
            <a:ext cx="68800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Cost</a:t>
            </a:r>
            <a:br>
              <a:rPr lang="en-US" dirty="0"/>
            </a:br>
            <a:r>
              <a:rPr lang="en-US" dirty="0"/>
              <a:t>Basis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29828-26A5-1263-A93F-C6B217A54680}"/>
              </a:ext>
            </a:extLst>
          </p:cNvPr>
          <p:cNvSpPr/>
          <p:nvPr/>
        </p:nvSpPr>
        <p:spPr>
          <a:xfrm>
            <a:off x="7388794" y="67869"/>
            <a:ext cx="4611617" cy="39641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61694A-8401-DD3F-7D8C-758E203FB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57" y="4099937"/>
            <a:ext cx="3632323" cy="27393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149938-C662-6D1A-E6B0-9CEF27F7D11B}"/>
              </a:ext>
            </a:extLst>
          </p:cNvPr>
          <p:cNvSpPr txBox="1"/>
          <p:nvPr/>
        </p:nvSpPr>
        <p:spPr>
          <a:xfrm>
            <a:off x="9814559" y="4592470"/>
            <a:ext cx="2185852" cy="1754326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Large numbers of students are realistic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have a long tradition of respecting DEI</a:t>
            </a:r>
          </a:p>
        </p:txBody>
      </p:sp>
    </p:spTree>
    <p:extLst>
      <p:ext uri="{BB962C8B-B14F-4D97-AF65-F5344CB8AC3E}">
        <p14:creationId xmlns:p14="http://schemas.microsoft.com/office/powerpoint/2010/main" val="412921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3AF39F4-967F-2CB9-DBDA-8BF857016B91}"/>
              </a:ext>
            </a:extLst>
          </p:cNvPr>
          <p:cNvSpPr/>
          <p:nvPr/>
        </p:nvSpPr>
        <p:spPr>
          <a:xfrm>
            <a:off x="894080" y="3002280"/>
            <a:ext cx="2646680" cy="426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FC90A-B739-4A55-9265-D07EBEA0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8024"/>
          </a:xfrm>
        </p:spPr>
        <p:txBody>
          <a:bodyPr/>
          <a:lstStyle/>
          <a:p>
            <a:r>
              <a:rPr lang="en-US" dirty="0"/>
              <a:t>PID ~ Velocity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p = </a:t>
                </a:r>
                <a:r>
                  <a:rPr lang="en-US" dirty="0" err="1"/>
                  <a:t>m</a:t>
                </a:r>
                <a:r>
                  <a:rPr lang="en-US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gb</a:t>
                </a:r>
                <a:r>
                  <a:rPr lang="en-US" dirty="0"/>
                  <a:t>    E = m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   </a:t>
                </a:r>
                <a:r>
                  <a:rPr lang="en-US" dirty="0">
                    <a:solidFill>
                      <a:schemeClr val="tx1"/>
                    </a:solidFill>
                  </a:rPr>
                  <a:t>velocity(</a:t>
                </a:r>
                <a:r>
                  <a:rPr 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</a:rPr>
                  <a:t>) measurement yields mass.</a:t>
                </a:r>
                <a:endParaRPr lang="en-US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Direct measurement: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Record signal time at multiple locations, calculate v.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“Fast” detector = low transit time spread 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dirty="0">
                    <a:solidFill>
                      <a:schemeClr val="tx1"/>
                    </a:solidFill>
                  </a:rPr>
                  <a:t>(most easily achieved at small transit time)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Velocity-dependent interaction(s) with detector: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Specific Ionization (aka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Cherenkov Radiation: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dirty="0" err="1">
                    <a:solidFill>
                      <a:schemeClr val="tx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C</a:t>
                </a:r>
                <a:r>
                  <a:rPr lang="en-US" dirty="0">
                    <a:solidFill>
                      <a:schemeClr val="tx1"/>
                    </a:solidFill>
                  </a:rPr>
                  <a:t> measured </a:t>
                </a:r>
                <a:r>
                  <a:rPr lang="en-US" dirty="0" err="1">
                    <a:solidFill>
                      <a:schemeClr val="tx1"/>
                    </a:solidFill>
                  </a:rPr>
                  <a:t>wrt</a:t>
                </a:r>
                <a:r>
                  <a:rPr lang="en-US" dirty="0">
                    <a:solidFill>
                      <a:schemeClr val="tx1"/>
                    </a:solidFill>
                  </a:rPr>
                  <a:t> track direction.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Thus dependent upon deliverables from tracking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Bremsstrahlung: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Transition Radiation: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  <a:blipFill>
                <a:blip r:embed="rId2"/>
                <a:stretch>
                  <a:fillRect l="-138" t="-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4637C7-6755-4827-8105-821E8618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212" y="120008"/>
            <a:ext cx="3009348" cy="199828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A0F46273-F5DA-4EA1-A23D-F7391DCB96F3}"/>
              </a:ext>
            </a:extLst>
          </p:cNvPr>
          <p:cNvSpPr/>
          <p:nvPr/>
        </p:nvSpPr>
        <p:spPr>
          <a:xfrm>
            <a:off x="4764946" y="5105002"/>
            <a:ext cx="226503" cy="9982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25BF6-51F1-4994-AFE4-C577618275CA}"/>
              </a:ext>
            </a:extLst>
          </p:cNvPr>
          <p:cNvSpPr txBox="1"/>
          <p:nvPr/>
        </p:nvSpPr>
        <p:spPr>
          <a:xfrm>
            <a:off x="5027804" y="5419481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eID mechanisms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374D993-C17D-4487-BD2E-62424D77BF90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540760" y="1793240"/>
            <a:ext cx="3835400" cy="1422400"/>
          </a:xfrm>
          <a:prstGeom prst="bentConnector3">
            <a:avLst>
              <a:gd name="adj1" fmla="val 74238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DE32AAD-B2D4-7A2B-3EF6-B03404496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212" y="2318143"/>
            <a:ext cx="4223468" cy="442502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ABF9CA1-0AF8-A9F0-B316-D75A0FFF6F6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0449560" y="1119150"/>
            <a:ext cx="812800" cy="999141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29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4D35-F062-12CF-58BC-DF08D004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44747"/>
          </a:xfrm>
        </p:spPr>
        <p:txBody>
          <a:bodyPr/>
          <a:lstStyle/>
          <a:p>
            <a:r>
              <a:rPr lang="en-US" dirty="0"/>
              <a:t>Physics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65F9A-8FF6-BD93-AF0B-4C32F3793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1126" y="4212078"/>
            <a:ext cx="2765306" cy="165739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At the lowest momenta particle identification by dE/dx is advantageous.</a:t>
            </a:r>
          </a:p>
          <a:p>
            <a:pPr marL="0" indent="0" algn="ctr">
              <a:buNone/>
            </a:pP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Promising technology for EIC detector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3373C-7AEC-96EA-ECB0-6F21E07C0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1" r="5521" b="30302"/>
          <a:stretch/>
        </p:blipFill>
        <p:spPr>
          <a:xfrm>
            <a:off x="5385347" y="792772"/>
            <a:ext cx="6358208" cy="21806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FA8939-8F41-C0A3-2454-153A7CA7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3" y="3675153"/>
            <a:ext cx="8461981" cy="27312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768F42-10A4-CE27-8391-3CEC2EB124C7}"/>
              </a:ext>
            </a:extLst>
          </p:cNvPr>
          <p:cNvSpPr txBox="1"/>
          <p:nvPr/>
        </p:nvSpPr>
        <p:spPr>
          <a:xfrm>
            <a:off x="739470" y="3021496"/>
            <a:ext cx="366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=0, soft particles dominate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11A8A2-B92C-2B19-E8A9-777A12D36C83}"/>
              </a:ext>
            </a:extLst>
          </p:cNvPr>
          <p:cNvSpPr txBox="1"/>
          <p:nvPr/>
        </p:nvSpPr>
        <p:spPr>
          <a:xfrm>
            <a:off x="5449781" y="3021496"/>
            <a:ext cx="6293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TOF-PID has competition between p</a:t>
            </a:r>
            <a:r>
              <a:rPr lang="en-US" baseline="-25000" dirty="0"/>
              <a:t>min</a:t>
            </a:r>
            <a:r>
              <a:rPr lang="en-US" dirty="0"/>
              <a:t> and resolving power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84BC51-FE37-A945-11DC-E699E61BA160}"/>
              </a:ext>
            </a:extLst>
          </p:cNvPr>
          <p:cNvSpPr txBox="1"/>
          <p:nvPr/>
        </p:nvSpPr>
        <p:spPr>
          <a:xfrm>
            <a:off x="1792948" y="6321234"/>
            <a:ext cx="562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dE/dx in ATHENA upgrade promised lowest PID reach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A268F1-13EE-E742-C763-A632148F9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" t="33374" r="50224" b="34125"/>
          <a:stretch/>
        </p:blipFill>
        <p:spPr>
          <a:xfrm>
            <a:off x="308717" y="876922"/>
            <a:ext cx="4701036" cy="2096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E96ED6F-A744-DB8E-24C3-9A651D31A037}"/>
              </a:ext>
            </a:extLst>
          </p:cNvPr>
          <p:cNvSpPr txBox="1"/>
          <p:nvPr/>
        </p:nvSpPr>
        <p:spPr>
          <a:xfrm>
            <a:off x="5929666" y="395219"/>
            <a:ext cx="5597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Many envision a Detector 2 with 3T or higher field.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80A49D-57DF-1A23-0F57-9431670825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684" t="65661" r="-1464" b="1838"/>
          <a:stretch/>
        </p:blipFill>
        <p:spPr>
          <a:xfrm>
            <a:off x="3898508" y="59073"/>
            <a:ext cx="1814314" cy="8091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296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4EBE-A1D2-43F3-9BE5-B70F684E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>
            <a:normAutofit/>
          </a:bodyPr>
          <a:lstStyle/>
          <a:p>
            <a:r>
              <a:rPr lang="en-US" dirty="0"/>
              <a:t>GridPIX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C540-9ED1-4378-A642-889C72FF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38" y="2725153"/>
            <a:ext cx="7192157" cy="4053511"/>
          </a:xfrm>
        </p:spPr>
        <p:txBody>
          <a:bodyPr>
            <a:normAutofit/>
          </a:bodyPr>
          <a:lstStyle/>
          <a:p>
            <a:r>
              <a:rPr lang="en-US" dirty="0"/>
              <a:t>Ultimate dE/dx device.</a:t>
            </a:r>
          </a:p>
          <a:p>
            <a:pPr lvl="1"/>
            <a:r>
              <a:rPr lang="en-US" dirty="0"/>
              <a:t>Avalanche grid in front of 55 x 55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pixels.</a:t>
            </a:r>
          </a:p>
          <a:p>
            <a:pPr lvl="1"/>
            <a:r>
              <a:rPr lang="en-US" dirty="0"/>
              <a:t>&gt;90% efficiency for single electrons.</a:t>
            </a:r>
          </a:p>
          <a:p>
            <a:pPr lvl="1"/>
            <a:r>
              <a:rPr lang="en-US" dirty="0"/>
              <a:t>Goals:</a:t>
            </a:r>
          </a:p>
          <a:p>
            <a:pPr lvl="2"/>
            <a:r>
              <a:rPr lang="en-US" dirty="0"/>
              <a:t>Enough diffusion to get every electron into a different hole.</a:t>
            </a:r>
          </a:p>
          <a:p>
            <a:pPr lvl="2"/>
            <a:r>
              <a:rPr lang="en-US" dirty="0"/>
              <a:t>Count electrons one-by-one.</a:t>
            </a:r>
          </a:p>
          <a:p>
            <a:pPr lvl="1"/>
            <a:r>
              <a:rPr lang="en-US" dirty="0"/>
              <a:t>Three generations of development and continuing.</a:t>
            </a:r>
          </a:p>
          <a:p>
            <a:r>
              <a:rPr lang="en-US" dirty="0"/>
              <a:t>Small area is not particularly expensive.</a:t>
            </a:r>
          </a:p>
          <a:p>
            <a:pPr lvl="1"/>
            <a:r>
              <a:rPr lang="en-US" dirty="0"/>
              <a:t>1800 chips (order/produce/test 3600) = $716k</a:t>
            </a:r>
          </a:p>
          <a:p>
            <a:pPr lvl="1"/>
            <a:r>
              <a:rPr lang="en-US" dirty="0"/>
              <a:t>Careful: 1.2-5.4 kW of power (occupancy dependent).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826CF-39FF-4060-BD17-0B12E6C4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4" y="699083"/>
            <a:ext cx="2476500" cy="1847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5295C6-E9CA-485B-AD6F-7809EC0E8A30}"/>
                  </a:ext>
                </a:extLst>
              </p:cNvPr>
              <p:cNvSpPr txBox="1"/>
              <p:nvPr/>
            </p:nvSpPr>
            <p:spPr>
              <a:xfrm>
                <a:off x="7561612" y="2299874"/>
                <a:ext cx="4158356" cy="447879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Known/Proven Technology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Active further development (Bonn)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possible (~count each electron)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Affordable for a small area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High resolution tracking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Low mass in electron arm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Continuous (aka streaming) readout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dirty="0"/>
                  <a:t>Cons: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~3 kW of power: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Must find a low mass way to handle.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Services “bulky” (compared to just Si)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Gas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HV membrane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Cooling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DC power lines (3kV goes in too)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5295C6-E9CA-485B-AD6F-7809EC0E8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612" y="2299874"/>
                <a:ext cx="4158356" cy="4478790"/>
              </a:xfrm>
              <a:prstGeom prst="rect">
                <a:avLst/>
              </a:prstGeom>
              <a:blipFill>
                <a:blip r:embed="rId3"/>
                <a:stretch>
                  <a:fillRect l="-1171" t="-816" b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6C37F2-99D3-4DD1-A029-473217BE7BC6}"/>
              </a:ext>
            </a:extLst>
          </p:cNvPr>
          <p:cNvSpPr txBox="1"/>
          <p:nvPr/>
        </p:nvSpPr>
        <p:spPr>
          <a:xfrm>
            <a:off x="7472495" y="99755"/>
            <a:ext cx="23431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 e-by-e tracking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3C719-21AF-45DA-ACF0-4522E5FC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339" y="469087"/>
            <a:ext cx="3006666" cy="150333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169140-72A7-41B6-9BF3-8B7097235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01" y="646545"/>
            <a:ext cx="3258919" cy="19893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C1098B9-75C0-4499-8437-E56B0550EFA6}"/>
              </a:ext>
            </a:extLst>
          </p:cNvPr>
          <p:cNvSpPr/>
          <p:nvPr/>
        </p:nvSpPr>
        <p:spPr>
          <a:xfrm>
            <a:off x="9913122" y="443449"/>
            <a:ext cx="793638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8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46D2F2-06DF-4199-AECA-50B61878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22"/>
            <a:ext cx="12192000" cy="6491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BD2564-B38D-662B-E31F-0E694B7A1397}"/>
              </a:ext>
            </a:extLst>
          </p:cNvPr>
          <p:cNvSpPr/>
          <p:nvPr/>
        </p:nvSpPr>
        <p:spPr>
          <a:xfrm>
            <a:off x="5090160" y="1569720"/>
            <a:ext cx="2687320" cy="49784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9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AF099-5153-49B5-B718-E0E97618C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C5314-48DF-4F82-9647-730627BA6E9C}"/>
                  </a:ext>
                </a:extLst>
              </p:cNvPr>
              <p:cNvSpPr txBox="1"/>
              <p:nvPr/>
            </p:nvSpPr>
            <p:spPr>
              <a:xfrm>
                <a:off x="153825" y="2990625"/>
                <a:ext cx="4539832" cy="1881541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Overview: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Segmentation: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𝟓𝟓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den>
                    </m:f>
                    <m:r>
                      <a:rPr lang="en-US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𝟒𝟓𝟎𝟎</m:t>
                    </m:r>
                  </m:oMath>
                </a14:m>
                <a:endParaRPr lang="en-US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70% active area </a:t>
                </a: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3150 “rows”</a:t>
                </a:r>
                <a:endParaRPr lang="en-US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2400 primaries in 25 cm for a MIP.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solidFill>
                      <a:schemeClr val="accent2">
                        <a:lumMod val="75000"/>
                      </a:schemeClr>
                    </a:solidFill>
                  </a:rPr>
                  <a:t>Thousands of hits per track.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Extremely robust patterns.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C5314-48DF-4F82-9647-730627BA6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25" y="2990625"/>
                <a:ext cx="4539832" cy="1881541"/>
              </a:xfrm>
              <a:prstGeom prst="rect">
                <a:avLst/>
              </a:prstGeom>
              <a:blipFill>
                <a:blip r:embed="rId3"/>
                <a:stretch>
                  <a:fillRect l="-800" t="-1597" b="-3195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BD34D36-5481-4E5A-B7F1-90CE66C0A96B}"/>
              </a:ext>
            </a:extLst>
          </p:cNvPr>
          <p:cNvSpPr txBox="1"/>
          <p:nvPr/>
        </p:nvSpPr>
        <p:spPr>
          <a:xfrm>
            <a:off x="153825" y="136733"/>
            <a:ext cx="11384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1463911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C6074-590F-4124-9FAD-58CED6AE0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16" y="0"/>
            <a:ext cx="10423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10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D228C-2E6A-40B6-B705-66B36A54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065"/>
            <a:ext cx="12192000" cy="4971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EA5022-3D89-0A90-0C80-50962B639080}"/>
              </a:ext>
            </a:extLst>
          </p:cNvPr>
          <p:cNvSpPr txBox="1"/>
          <p:nvPr/>
        </p:nvSpPr>
        <p:spPr>
          <a:xfrm>
            <a:off x="5863988" y="1992701"/>
            <a:ext cx="548309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Delta Rays can be removed very often by Topology.</a:t>
            </a:r>
          </a:p>
        </p:txBody>
      </p:sp>
    </p:spTree>
    <p:extLst>
      <p:ext uri="{BB962C8B-B14F-4D97-AF65-F5344CB8AC3E}">
        <p14:creationId xmlns:p14="http://schemas.microsoft.com/office/powerpoint/2010/main" val="124340937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777</TotalTime>
  <Words>1798</Words>
  <Application>Microsoft Office PowerPoint</Application>
  <PresentationFormat>Widescreen</PresentationFormat>
  <Paragraphs>273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Cambria Math</vt:lpstr>
      <vt:lpstr>Symbol</vt:lpstr>
      <vt:lpstr>Times New Roman</vt:lpstr>
      <vt:lpstr>Trebuchet MS</vt:lpstr>
      <vt:lpstr>Verdana</vt:lpstr>
      <vt:lpstr>Wingdings 3</vt:lpstr>
      <vt:lpstr>Facet</vt:lpstr>
      <vt:lpstr>GridPIX Mini-TPC</vt:lpstr>
      <vt:lpstr>Brief Introduction</vt:lpstr>
      <vt:lpstr>PID ~ Velocity</vt:lpstr>
      <vt:lpstr>Physics Motivation</vt:lpstr>
      <vt:lpstr>GridPIX Overview</vt:lpstr>
      <vt:lpstr>PowerPoint Presentation</vt:lpstr>
      <vt:lpstr>PowerPoint Presentation</vt:lpstr>
      <vt:lpstr>PowerPoint Presentation</vt:lpstr>
      <vt:lpstr>PowerPoint Presentation</vt:lpstr>
      <vt:lpstr>Anticipated dE/dx Performance</vt:lpstr>
      <vt:lpstr>Overly Simplified Momentum Resolution</vt:lpstr>
      <vt:lpstr>Radiation Length</vt:lpstr>
      <vt:lpstr>Initial R&amp;D Plan</vt:lpstr>
      <vt:lpstr>8-QUAD module with field cage</vt:lpstr>
      <vt:lpstr>Fermilab Beam Lines</vt:lpstr>
      <vt:lpstr>Comment on Deltas </vt:lpstr>
      <vt:lpstr>Summary</vt:lpstr>
      <vt:lpstr>Backups</vt:lpstr>
      <vt:lpstr>Homework-3 </vt:lpstr>
      <vt:lpstr>Homework-1</vt:lpstr>
      <vt:lpstr>                Prepared boxes </vt:lpstr>
      <vt:lpstr>Overly Simplified Momentum Resolution</vt:lpstr>
      <vt:lpstr>  Calibration curve ToT gas gain</vt:lpstr>
      <vt:lpstr>  Remote desktop and data taking</vt:lpstr>
      <vt:lpstr>Equalisation results chip 0</vt:lpstr>
      <vt:lpstr>Budget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and PID with a GridPIX Detector</dc:title>
  <dc:creator>Thomas Hemmick</dc:creator>
  <cp:lastModifiedBy>Thomas Hemmick</cp:lastModifiedBy>
  <cp:revision>4</cp:revision>
  <dcterms:created xsi:type="dcterms:W3CDTF">2022-11-15T16:27:38Z</dcterms:created>
  <dcterms:modified xsi:type="dcterms:W3CDTF">2023-05-18T11:29:11Z</dcterms:modified>
</cp:coreProperties>
</file>