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3910" r:id="rId4"/>
    <p:sldId id="3957" r:id="rId5"/>
    <p:sldId id="3913" r:id="rId6"/>
    <p:sldId id="3915" r:id="rId7"/>
    <p:sldId id="3916" r:id="rId8"/>
    <p:sldId id="3917" r:id="rId9"/>
    <p:sldId id="3912" r:id="rId10"/>
    <p:sldId id="3914" r:id="rId11"/>
    <p:sldId id="3956" r:id="rId12"/>
    <p:sldId id="3918" r:id="rId13"/>
    <p:sldId id="3938" r:id="rId14"/>
    <p:sldId id="3953" r:id="rId15"/>
    <p:sldId id="259" r:id="rId16"/>
    <p:sldId id="3954" r:id="rId17"/>
    <p:sldId id="395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532"/>
    <p:restoredTop sz="94624"/>
  </p:normalViewPr>
  <p:slideViewPr>
    <p:cSldViewPr snapToGrid="0">
      <p:cViewPr varScale="1">
        <p:scale>
          <a:sx n="82" d="100"/>
          <a:sy n="82" d="100"/>
        </p:scale>
        <p:origin x="18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023D8-7B05-6249-A698-BECC59044841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2F8F5-6D4B-2540-B13D-C46C0A467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82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1F9F-CF12-253A-A021-6A8E2527C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C2C62-4222-627D-30DE-BCDE5EF51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C3D81-0D22-082B-A4D5-880053C5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CFADB-461F-9C44-8C02-ABC12F79F446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F9CF6-4F43-446E-03E9-80694A39E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7BA20-9317-AD26-876D-E73F89EB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9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83662-D54D-6621-2F52-BD6226BD0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CD307-A343-3D24-86A3-219B0DD44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298E6-C6A8-911E-08C2-9BC8E119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31497-0FF2-854A-8CE8-878EAD9F31F9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D0FDC-A08A-6DA3-0FFB-C80B7636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F161E-EBA4-7176-3093-19B4ED30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4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E4CCDE-3BA1-1C8C-DA10-4D4C23EC6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DE846B-4DBB-BC55-55A3-C3B525A54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30D9F-5B49-B975-3EBB-55FC421C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FC7E-707F-1A46-B919-1327B6D915CD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98A6-498D-03AD-E70F-E5571EBB5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C8FE7-6210-9FE5-3AB9-D3C30933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AFCB5-3E7D-9D15-4297-4E8D61B86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C95D4-B124-6B6D-0743-C1ACC7642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AEB9C-22C5-6684-4E01-81E02CE65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48D6-D09A-BD48-A110-1C8BB42419C5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B12FD-167C-E5BF-6DC1-4BBB75EC9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E218D-474C-4BED-20A4-5FE0EB21E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3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480C-1B4D-8770-05F2-29F02DC2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D47DF-AD07-D38A-526B-471775BB3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8912-79E0-0FF4-3AB3-1A725F0C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0040-EC77-F94A-92E9-A45297EFF27D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DAE55-29E8-8FEA-9634-EADF2C39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BD0BD-1BAA-D142-E199-1F1D32EB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7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DB77-5641-DCB9-6DBA-4F3096B3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FFA11-F854-35D2-00D8-0FD1F7125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68040-727F-433B-3D21-1FDCDA2C6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ABB38-7758-ED6B-7600-B268116E6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5F7E3-E046-F640-BABD-9439D91B15D6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45817-212C-5D48-1312-BC9B4C587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B2843-58B3-E862-9FB6-45970529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3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8C04-4476-B2A3-5B5F-04EFFD39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82668-CC11-1235-F7B2-EB8A6871F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D505E-B3E7-C146-E7A1-05FA1E060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92976-5331-1296-C372-EA211D74BB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334717-58F5-58B7-E0FA-F70F1449A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9BB177-8C49-79FA-BF90-C95A4DD6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4599-952C-184E-8B19-3C2B285D4C6B}" type="datetime1">
              <a:rPr lang="en-US" smtClean="0"/>
              <a:t>5/16/23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AC0BB-6C8D-9AFA-7F12-D88F3FF9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FC136-F210-83ED-3499-9CA4B196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AC0D-FBBA-EAC6-0628-10AAE461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B26EB-90FE-8972-5629-A37B260F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3B0E-AA5E-304D-BA8E-AFD2974CB39B}" type="datetime1">
              <a:rPr lang="en-US" smtClean="0"/>
              <a:t>5/16/23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EE277D-5D66-7E0F-6F49-A962CC5E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6F201-3D1E-3119-0E35-CE4A5FB0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3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2DEBE-E0EA-F83D-9278-D6EB4104E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F021-5279-4345-A70D-D13C44D7196E}" type="datetime1">
              <a:rPr lang="en-US" smtClean="0"/>
              <a:t>5/16/23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E3713-B97D-99E4-9872-1227FB76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C7785-D350-5B03-F20A-6387C9250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5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AB455-F067-72A1-E9E0-ACA5A502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E0187-D7FC-92A8-C8F0-862A1DECE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23CC4-33E6-2720-525F-3FC6ABFE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231F2-29A0-ECB5-AE92-D32ACCD5C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E880-411B-8C49-86E8-4F64BBDDBBD3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1BCBA-1157-004B-6063-C0349364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7F4847-7D14-B75C-577E-3BDD6DD0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72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4AF0-BD42-4E4B-6300-66F3BC1C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558475-4A0C-947E-CC64-4779A1346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B0CD9-CF1D-C0ED-63CD-064DCF4DE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147C-36A6-E545-28BB-F1DCFCF05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A514-D618-9C41-B730-D71C7A6F76CB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FF3CF-4469-E13C-8FF7-17F17733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16D19-3199-343C-AB8D-3CE8AE664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0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15539-E7AB-1ED1-0707-3793A3212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3C289-4155-D53D-1162-0CC561561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C2AFB-AB84-8A49-5E61-BE144A210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794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EFDE0-4ED4-9947-9729-52ABC8FE7A39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2FA47-DC84-D7A3-66D8-BBF45C258A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7942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ED2A3-46B0-FDE7-CDDF-F4A123B6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942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72FDF-8F19-FD47-9D51-A862EFDD4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9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nybrook.edu/cfns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://www.stonybrook.edu/cfn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A5F9F03-40B2-EF28-8740-5854B34108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577" y="1122363"/>
            <a:ext cx="10972800" cy="238760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EIC 2</a:t>
            </a:r>
            <a:r>
              <a:rPr lang="en-US" sz="4400" baseline="30000" dirty="0"/>
              <a:t>nd</a:t>
            </a:r>
            <a:r>
              <a:rPr lang="en-US" sz="4400" dirty="0"/>
              <a:t> Detector : Vision and Realization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54EDD533-EBA8-89A3-F68F-0F2F8FF49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5452"/>
            <a:ext cx="9144000" cy="2133599"/>
          </a:xfrm>
        </p:spPr>
        <p:txBody>
          <a:bodyPr>
            <a:normAutofit/>
          </a:bodyPr>
          <a:lstStyle/>
          <a:p>
            <a:r>
              <a:rPr lang="en-US" sz="2000" dirty="0"/>
              <a:t>Abhay Deshpande</a:t>
            </a:r>
          </a:p>
          <a:p>
            <a:r>
              <a:rPr lang="en-US" sz="2000" dirty="0"/>
              <a:t>EIC Science Director @ BNL</a:t>
            </a:r>
          </a:p>
          <a:p>
            <a:r>
              <a:rPr lang="en-US" sz="2000" dirty="0"/>
              <a:t>Center for Frontiers in Nuclear Science (CFNS)</a:t>
            </a:r>
          </a:p>
          <a:p>
            <a:r>
              <a:rPr lang="en-US" sz="2000" dirty="0"/>
              <a:t>Stony Brook University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86444887-B2E4-0523-DCEE-D1B78E8E3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FE9D-3D87-554F-A898-66F639A81F3A}" type="datetime1">
              <a:rPr lang="en-US" smtClean="0"/>
              <a:t>5/16/23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AA4C5FD4-BDED-9357-2BA8-020FCDCF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4B2D736-AB02-E8B6-8DA1-61CA9BBF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1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A2F9C84-F9EC-3AE1-CB66-82423A98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07157"/>
            <a:ext cx="2953705" cy="497284"/>
          </a:xfrm>
          <a:prstGeom prst="rect">
            <a:avLst/>
          </a:prstGeom>
        </p:spPr>
      </p:pic>
      <p:pic>
        <p:nvPicPr>
          <p:cNvPr id="26" name="Picture 25">
            <a:hlinkClick r:id="rId3"/>
            <a:extLst>
              <a:ext uri="{FF2B5EF4-FFF2-40B4-BE49-F238E27FC236}">
                <a16:creationId xmlns:a16="http://schemas.microsoft.com/office/drawing/2014/main" id="{C0C8E2A0-E3A7-F391-7EDD-79D02AB7E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139"/>
            <a:ext cx="2009558" cy="1004779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5073511-F54A-8A63-AE9D-63291DF19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946" y="6496120"/>
            <a:ext cx="1597053" cy="37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96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337F1-1827-057D-39DC-80A9F740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673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Adding IRs : Luminosity gets shared </a:t>
            </a:r>
            <a:br>
              <a:rPr lang="en-US" dirty="0"/>
            </a:br>
            <a:r>
              <a:rPr lang="en-US" sz="2400" dirty="0"/>
              <a:t>(at beam-beam limit)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6780B-BAA2-EEB7-A0E9-34276014F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C189C-5FA7-CA40-B581-AC7E5F3040ED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9912C-4D26-6C3F-3A15-E780E068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1315-5D27-F824-8C37-C87C1FF4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10" descr="Picture 10">
            <a:extLst>
              <a:ext uri="{FF2B5EF4-FFF2-40B4-BE49-F238E27FC236}">
                <a16:creationId xmlns:a16="http://schemas.microsoft.com/office/drawing/2014/main" id="{9694CAC9-A204-1343-FAFA-9FE14F513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35" t="3665"/>
          <a:stretch>
            <a:fillRect/>
          </a:stretch>
        </p:blipFill>
        <p:spPr>
          <a:xfrm>
            <a:off x="1371600" y="1326734"/>
            <a:ext cx="9176835" cy="51542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900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653F6-3BD7-2E97-4D65-FA3C76C7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While EIC project (machine and 1</a:t>
            </a:r>
            <a:r>
              <a:rPr lang="en-US" sz="4400" baseline="30000" dirty="0"/>
              <a:t>st</a:t>
            </a:r>
            <a:r>
              <a:rPr lang="en-US" sz="4400" dirty="0"/>
              <a:t> detector) have to succeed….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I think we have everything we need to </a:t>
            </a:r>
            <a:r>
              <a:rPr lang="en-US" sz="4400" dirty="0">
                <a:solidFill>
                  <a:srgbClr val="0432FF"/>
                </a:solidFill>
              </a:rPr>
              <a:t>sow the seeds for a 2</a:t>
            </a:r>
            <a:r>
              <a:rPr lang="en-US" sz="4400" baseline="30000" dirty="0">
                <a:solidFill>
                  <a:srgbClr val="0432FF"/>
                </a:solidFill>
              </a:rPr>
              <a:t>nd</a:t>
            </a:r>
            <a:r>
              <a:rPr lang="en-US" sz="4400" dirty="0">
                <a:solidFill>
                  <a:srgbClr val="0432FF"/>
                </a:solidFill>
              </a:rPr>
              <a:t>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67034-CC65-D15F-9AEA-FD2EC3209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972CD-B072-520C-8AAF-66490E79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0040-EC77-F94A-92E9-A45297EFF27D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B78BD-5965-908E-3622-4B36639DE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063BB-06AB-7F89-10C8-C8D5BF53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9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AC348-B231-C14C-1887-57AC6FAA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39" y="522287"/>
            <a:ext cx="10515600" cy="1325563"/>
          </a:xfrm>
        </p:spPr>
        <p:txBody>
          <a:bodyPr/>
          <a:lstStyle/>
          <a:p>
            <a:r>
              <a:rPr lang="en-US" dirty="0"/>
              <a:t>EIC Layout and International EIC Users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34CB-31C0-5CE4-C42A-B87EF864B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39" y="1847850"/>
            <a:ext cx="11332722" cy="4508500"/>
          </a:xfrm>
        </p:spPr>
        <p:txBody>
          <a:bodyPr/>
          <a:lstStyle/>
          <a:p>
            <a:r>
              <a:rPr lang="en-US" dirty="0"/>
              <a:t>EIC layout </a:t>
            </a:r>
            <a:r>
              <a:rPr lang="en-US" dirty="0">
                <a:solidFill>
                  <a:srgbClr val="0432FF"/>
                </a:solidFill>
              </a:rPr>
              <a:t>allows for more than one </a:t>
            </a:r>
            <a:r>
              <a:rPr lang="en-US" dirty="0"/>
              <a:t>interaction point </a:t>
            </a:r>
          </a:p>
          <a:p>
            <a:r>
              <a:rPr lang="en-US" dirty="0"/>
              <a:t>EIC Users Group is </a:t>
            </a:r>
            <a:r>
              <a:rPr lang="en-US" dirty="0">
                <a:solidFill>
                  <a:srgbClr val="0432FF"/>
                </a:solidFill>
              </a:rPr>
              <a:t>large &amp; growing</a:t>
            </a:r>
          </a:p>
          <a:p>
            <a:pPr lvl="1"/>
            <a:r>
              <a:rPr lang="en-US" dirty="0"/>
              <a:t>700 in 2016 to 1400 in 2023 – potential to grow further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C00000"/>
                </a:solidFill>
              </a:rPr>
              <a:t>Have we explored the potential of all countries and subgroups in the UG?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Is there (not) significant potential growth in international contribution?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8B15-470E-02D4-6D1C-701CDA873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5C9D-12E6-F54F-805D-6329A7ABB3D3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20E38-D75A-4BF8-D71D-ECA2371F5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241F7-6AEE-658E-9AB8-E42F6C40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D1037-4779-9DF8-F6AF-F2AF66F6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420" y="3303019"/>
            <a:ext cx="2054809" cy="1755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F0B83-FEDC-B7B4-F148-60C5175B9BBE}"/>
              </a:ext>
            </a:extLst>
          </p:cNvPr>
          <p:cNvPicPr/>
          <p:nvPr/>
        </p:nvPicPr>
        <p:blipFill rotWithShape="1">
          <a:blip r:embed="rId3"/>
          <a:srcRect l="19362" t="22651" r="18969" b="18057"/>
          <a:stretch/>
        </p:blipFill>
        <p:spPr bwMode="auto">
          <a:xfrm>
            <a:off x="1223027" y="3303019"/>
            <a:ext cx="4062150" cy="1755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A6ED3D-1483-31DE-2799-06DDEE486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69" r="45769" b="37735"/>
          <a:stretch/>
        </p:blipFill>
        <p:spPr>
          <a:xfrm>
            <a:off x="9812386" y="1482725"/>
            <a:ext cx="1949975" cy="17721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78ACC4-EDA3-5400-FA52-0E3F91C351B4}"/>
              </a:ext>
            </a:extLst>
          </p:cNvPr>
          <p:cNvSpPr txBox="1"/>
          <p:nvPr/>
        </p:nvSpPr>
        <p:spPr>
          <a:xfrm>
            <a:off x="3581400" y="157162"/>
            <a:ext cx="6098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Opportunity for more than one detector exists</a:t>
            </a:r>
          </a:p>
        </p:txBody>
      </p:sp>
    </p:spTree>
    <p:extLst>
      <p:ext uri="{BB962C8B-B14F-4D97-AF65-F5344CB8AC3E}">
        <p14:creationId xmlns:p14="http://schemas.microsoft.com/office/powerpoint/2010/main" val="25969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DB7F-095D-CF4C-9442-C706DCEBE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438" y="613239"/>
            <a:ext cx="9115572" cy="5706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Complementarity for 1</a:t>
            </a:r>
            <a:r>
              <a:rPr lang="en-US" baseline="30000" dirty="0"/>
              <a:t>st</a:t>
            </a:r>
            <a:r>
              <a:rPr lang="en-US" dirty="0"/>
              <a:t>-IR &amp; 2</a:t>
            </a:r>
            <a:r>
              <a:rPr lang="en-US" baseline="30000" dirty="0"/>
              <a:t>nd</a:t>
            </a:r>
            <a:r>
              <a:rPr lang="en-US" dirty="0"/>
              <a:t>-IR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DAC166-6516-2245-9A8C-48FA8AFE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BE3EA3-F832-6447-8211-61FC887F85C5}"/>
              </a:ext>
            </a:extLst>
          </p:cNvPr>
          <p:cNvCxnSpPr/>
          <p:nvPr/>
        </p:nvCxnSpPr>
        <p:spPr>
          <a:xfrm>
            <a:off x="1534274" y="1818526"/>
            <a:ext cx="9115572" cy="0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1126EA-5205-2247-96DC-63BFB2840E0F}"/>
              </a:ext>
            </a:extLst>
          </p:cNvPr>
          <p:cNvCxnSpPr/>
          <p:nvPr/>
        </p:nvCxnSpPr>
        <p:spPr>
          <a:xfrm>
            <a:off x="7287796" y="1388629"/>
            <a:ext cx="0" cy="5356357"/>
          </a:xfrm>
          <a:prstGeom prst="line">
            <a:avLst/>
          </a:prstGeom>
          <a:ln w="19050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73D047-5999-104D-BB33-0C589E1237B1}"/>
              </a:ext>
            </a:extLst>
          </p:cNvPr>
          <p:cNvCxnSpPr/>
          <p:nvPr/>
        </p:nvCxnSpPr>
        <p:spPr>
          <a:xfrm>
            <a:off x="3813422" y="1388629"/>
            <a:ext cx="0" cy="5356357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169E77-B75D-0A47-8E0E-106B1EE8F7EF}"/>
              </a:ext>
            </a:extLst>
          </p:cNvPr>
          <p:cNvSpPr txBox="1"/>
          <p:nvPr/>
        </p:nvSpPr>
        <p:spPr>
          <a:xfrm>
            <a:off x="8335596" y="1343602"/>
            <a:ext cx="1853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baseline="30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(IP-8)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16C1A5-90BC-F241-99E2-9E31CAA02815}"/>
              </a:ext>
            </a:extLst>
          </p:cNvPr>
          <p:cNvSpPr txBox="1"/>
          <p:nvPr/>
        </p:nvSpPr>
        <p:spPr>
          <a:xfrm>
            <a:off x="4348194" y="1356861"/>
            <a:ext cx="255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IR (IP-6)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F6677-BF51-A941-AD21-E1040E1AAE2D}"/>
              </a:ext>
            </a:extLst>
          </p:cNvPr>
          <p:cNvSpPr txBox="1"/>
          <p:nvPr/>
        </p:nvSpPr>
        <p:spPr>
          <a:xfrm>
            <a:off x="1616467" y="183165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D8F1A3-D1F7-B44A-8929-02E50788B60C}"/>
              </a:ext>
            </a:extLst>
          </p:cNvPr>
          <p:cNvSpPr txBox="1"/>
          <p:nvPr/>
        </p:nvSpPr>
        <p:spPr>
          <a:xfrm>
            <a:off x="3813422" y="183165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ring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 to outside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33A09B-7257-5C43-A2C5-DD5CF49F7550}"/>
              </a:ext>
            </a:extLst>
          </p:cNvPr>
          <p:cNvSpPr txBox="1"/>
          <p:nvPr/>
        </p:nvSpPr>
        <p:spPr>
          <a:xfrm>
            <a:off x="8291235" y="182866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ring outside to inside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2212C3-C07E-9744-9A94-FA8F565332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057"/>
          <a:stretch/>
        </p:blipFill>
        <p:spPr>
          <a:xfrm>
            <a:off x="6527439" y="1858953"/>
            <a:ext cx="1499323" cy="10610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E05E9B-6809-2A45-8D0F-56DB98555C91}"/>
              </a:ext>
            </a:extLst>
          </p:cNvPr>
          <p:cNvSpPr txBox="1"/>
          <p:nvPr/>
        </p:nvSpPr>
        <p:spPr>
          <a:xfrm>
            <a:off x="3846629" y="2343988"/>
            <a:ext cx="27703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tunnel and assembly hall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larger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Tunnel: ⦰ 7m +/- 140m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0739D7-6422-9E40-B3DF-2B88D3B191B3}"/>
              </a:ext>
            </a:extLst>
          </p:cNvPr>
          <p:cNvSpPr txBox="1"/>
          <p:nvPr/>
        </p:nvSpPr>
        <p:spPr>
          <a:xfrm>
            <a:off x="8017995" y="2335026"/>
            <a:ext cx="2631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tunnel and assembly hall are smaller</a:t>
            </a:r>
          </a:p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Tunnel: ⦰ 6.3m to 60m then 5.3m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B343EF-6E4C-7942-9360-421095C31C1D}"/>
              </a:ext>
            </a:extLst>
          </p:cNvPr>
          <p:cNvSpPr txBox="1"/>
          <p:nvPr/>
        </p:nvSpPr>
        <p:spPr>
          <a:xfrm>
            <a:off x="1625953" y="3509682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 Angle: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F7F6F-50F9-214E-BE09-EE513521A57E}"/>
              </a:ext>
            </a:extLst>
          </p:cNvPr>
          <p:cNvSpPr txBox="1"/>
          <p:nvPr/>
        </p:nvSpPr>
        <p:spPr>
          <a:xfrm>
            <a:off x="5058976" y="351183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D8569E-CCC6-BE44-B402-F2A77327FF01}"/>
              </a:ext>
            </a:extLst>
          </p:cNvPr>
          <p:cNvSpPr txBox="1"/>
          <p:nvPr/>
        </p:nvSpPr>
        <p:spPr>
          <a:xfrm>
            <a:off x="8251101" y="351712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focus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F8DCF9-B46A-114D-BC47-766866F33BE9}"/>
              </a:ext>
            </a:extLst>
          </p:cNvPr>
          <p:cNvSpPr txBox="1"/>
          <p:nvPr/>
        </p:nvSpPr>
        <p:spPr>
          <a:xfrm>
            <a:off x="4944767" y="4002451"/>
            <a:ext cx="466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blind spots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forward detectors and acceptances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acceptance of central detector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990448-A164-284E-BF80-75BE77863C67}"/>
              </a:ext>
            </a:extLst>
          </p:cNvPr>
          <p:cNvSpPr txBox="1"/>
          <p:nvPr/>
        </p:nvSpPr>
        <p:spPr>
          <a:xfrm>
            <a:off x="5149521" y="4950554"/>
            <a:ext cx="4288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luminosity at lower E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Doublet focusing FDD vs. FDF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impact of far forward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acceptance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FA659-1565-184B-9012-9727C76D2D44}"/>
              </a:ext>
            </a:extLst>
          </p:cNvPr>
          <p:cNvSpPr txBox="1"/>
          <p:nvPr/>
        </p:nvSpPr>
        <p:spPr>
          <a:xfrm>
            <a:off x="1637680" y="5014707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1D4FE0-1C69-F94E-A601-EC4ECF18F142}"/>
              </a:ext>
            </a:extLst>
          </p:cNvPr>
          <p:cNvSpPr txBox="1"/>
          <p:nvPr/>
        </p:nvSpPr>
        <p:spPr>
          <a:xfrm>
            <a:off x="1616466" y="592436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193F74-334B-F843-AB48-F2965AEAF2EF}"/>
              </a:ext>
            </a:extLst>
          </p:cNvPr>
          <p:cNvSpPr txBox="1"/>
          <p:nvPr/>
        </p:nvSpPr>
        <p:spPr>
          <a:xfrm>
            <a:off x="6205074" y="5862722"/>
            <a:ext cx="251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 Tesla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(?) Tesla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F93FA5-56E7-0D47-9F32-A3DE25ED34BB}"/>
              </a:ext>
            </a:extLst>
          </p:cNvPr>
          <p:cNvSpPr txBox="1"/>
          <p:nvPr/>
        </p:nvSpPr>
        <p:spPr>
          <a:xfrm>
            <a:off x="5457052" y="6165785"/>
            <a:ext cx="364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subdetector technologies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790DF-EF60-C64E-9B01-61692DBFA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5AB9D-2F12-EB42-A986-BB632F0919D4}" type="datetime1">
              <a:rPr lang="en-US" smtClean="0"/>
              <a:t>5/16/23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B6B96-5CD3-BAEE-0647-FFD78BA6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CCF55-1309-ABE1-5138-B800823E473B}"/>
              </a:ext>
            </a:extLst>
          </p:cNvPr>
          <p:cNvSpPr txBox="1"/>
          <p:nvPr/>
        </p:nvSpPr>
        <p:spPr>
          <a:xfrm>
            <a:off x="10743665" y="6458812"/>
            <a:ext cx="124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ECA &amp; 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08095-066A-93F6-C103-E332D17C7E4F}"/>
              </a:ext>
            </a:extLst>
          </p:cNvPr>
          <p:cNvSpPr txBox="1"/>
          <p:nvPr/>
        </p:nvSpPr>
        <p:spPr>
          <a:xfrm>
            <a:off x="1778992" y="79933"/>
            <a:ext cx="942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Opportunity for complementary detector designs for different IRs exists!</a:t>
            </a:r>
          </a:p>
        </p:txBody>
      </p:sp>
    </p:spTree>
    <p:extLst>
      <p:ext uri="{BB962C8B-B14F-4D97-AF65-F5344CB8AC3E}">
        <p14:creationId xmlns:p14="http://schemas.microsoft.com/office/powerpoint/2010/main" val="20391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523" y="557463"/>
            <a:ext cx="11265877" cy="990600"/>
          </a:xfrm>
        </p:spPr>
        <p:txBody>
          <a:bodyPr>
            <a:normAutofit/>
          </a:bodyPr>
          <a:lstStyle/>
          <a:p>
            <a:r>
              <a:rPr lang="en-US" sz="3200" dirty="0"/>
              <a:t>Focus first on Physics beyond the EIC’s core (CD0) science </a:t>
            </a:r>
            <a:br>
              <a:rPr lang="en-US" sz="3200" dirty="0"/>
            </a:br>
            <a:r>
              <a:rPr lang="en-US" sz="2000" dirty="0">
                <a:solidFill>
                  <a:srgbClr val="0432FF"/>
                </a:solidFill>
              </a:rPr>
              <a:t>(there will be others: some overlapping, some exclusive due to different IR design)</a:t>
            </a:r>
            <a:endParaRPr lang="en-US" sz="2000" b="1" dirty="0">
              <a:solidFill>
                <a:srgbClr val="0432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6" y="1548063"/>
            <a:ext cx="11898924" cy="489247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000" b="1" dirty="0"/>
              <a:t>Physics with nucleons and nuclear targets:</a:t>
            </a:r>
          </a:p>
          <a:p>
            <a:r>
              <a:rPr lang="en-US" sz="2000" dirty="0">
                <a:solidFill>
                  <a:srgbClr val="0432FF"/>
                </a:solidFill>
              </a:rPr>
              <a:t>Quark </a:t>
            </a:r>
            <a:r>
              <a:rPr lang="en-US" sz="2000" b="1" dirty="0">
                <a:solidFill>
                  <a:srgbClr val="0432FF"/>
                </a:solidFill>
              </a:rPr>
              <a:t>Exotica</a:t>
            </a:r>
            <a:r>
              <a:rPr lang="en-US" sz="2000" dirty="0">
                <a:solidFill>
                  <a:srgbClr val="0432FF"/>
                </a:solidFill>
              </a:rPr>
              <a:t>: 4,5,6 quark systems</a:t>
            </a:r>
            <a:r>
              <a:rPr lang="mr-IN" sz="2000" dirty="0">
                <a:solidFill>
                  <a:srgbClr val="0432FF"/>
                </a:solidFill>
              </a:rPr>
              <a:t>…</a:t>
            </a:r>
            <a:r>
              <a:rPr lang="en-US" sz="2000" dirty="0">
                <a:solidFill>
                  <a:srgbClr val="0432FF"/>
                </a:solidFill>
              </a:rPr>
              <a:t>? Much interest after recent </a:t>
            </a:r>
            <a:r>
              <a:rPr lang="en-US" sz="2000" b="1" dirty="0" err="1">
                <a:solidFill>
                  <a:srgbClr val="0432FF"/>
                </a:solidFill>
              </a:rPr>
              <a:t>LHCb</a:t>
            </a:r>
            <a:r>
              <a:rPr lang="en-US" sz="2000" dirty="0">
                <a:solidFill>
                  <a:srgbClr val="0432FF"/>
                </a:solidFill>
              </a:rPr>
              <a:t> led results.</a:t>
            </a:r>
          </a:p>
          <a:p>
            <a:r>
              <a:rPr lang="en-US" sz="2000" b="1" dirty="0">
                <a:solidFill>
                  <a:srgbClr val="0432FF"/>
                </a:solidFill>
              </a:rPr>
              <a:t>Nuclear Fragments </a:t>
            </a:r>
            <a:r>
              <a:rPr lang="en-US" sz="2000" dirty="0">
                <a:solidFill>
                  <a:srgbClr val="0432FF"/>
                </a:solidFill>
              </a:rPr>
              <a:t>from light and heavy nuclei : e-A – Connecting to low energy nuclear physics (exotic nuclei),  studying the shapes of nuclei and their </a:t>
            </a:r>
            <a:r>
              <a:rPr lang="en-US" sz="2000" dirty="0" err="1">
                <a:solidFill>
                  <a:srgbClr val="0432FF"/>
                </a:solidFill>
              </a:rPr>
              <a:t>nternal</a:t>
            </a:r>
            <a:r>
              <a:rPr lang="en-US" sz="2000" dirty="0">
                <a:solidFill>
                  <a:srgbClr val="0432FF"/>
                </a:solidFill>
              </a:rPr>
              <a:t> substructure; entanglement, entropy, fragmentation, hadronization and such phenomena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-US" sz="2000" b="1" dirty="0"/>
              <a:t>New Studies with proton or neutron target: (mostly overlapping?)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Impact of precision measurements of unpolarized PDFs at high x/Q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, on LHC-Upgrade results(?)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Precision calculation of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Symbol" pitchFamily="2" charset="2"/>
              </a:rPr>
              <a:t>a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2000" baseline="-25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higher order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pQCD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calculations, twist 3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Heavy quark and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quarkonia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(c, b quarks) studies with 1000 times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lumi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of HERA (and polarization)</a:t>
            </a:r>
          </a:p>
          <a:p>
            <a:pPr marL="0" indent="0">
              <a:buNone/>
            </a:pPr>
            <a:r>
              <a:rPr lang="is-IS" sz="2000" b="1" dirty="0"/>
              <a:t>Precision electroweak and BSM physics:</a:t>
            </a:r>
          </a:p>
          <a:p>
            <a:r>
              <a:rPr lang="is-IS" sz="2000" dirty="0"/>
              <a:t>Electroweak physics &amp; searches beyond the SM: Parity, charge symmetry, lepton flavor violation</a:t>
            </a:r>
          </a:p>
          <a:p>
            <a:r>
              <a:rPr lang="is-IS" sz="2000" dirty="0"/>
              <a:t>LHC-EIC Synergies &amp; complementarity: </a:t>
            </a:r>
            <a:r>
              <a:rPr lang="is-IS" sz="2000" dirty="0">
                <a:solidFill>
                  <a:srgbClr val="0432FF"/>
                </a:solidFill>
              </a:rPr>
              <a:t>(</a:t>
            </a:r>
            <a:r>
              <a:rPr lang="is-IS" sz="2000" b="1" dirty="0">
                <a:solidFill>
                  <a:srgbClr val="0432FF"/>
                </a:solidFill>
              </a:rPr>
              <a:t>muon detectors </a:t>
            </a:r>
            <a:r>
              <a:rPr lang="is-IS" sz="2000" dirty="0">
                <a:solidFill>
                  <a:srgbClr val="0432FF"/>
                </a:solidFill>
              </a:rPr>
              <a:t>were of particular interest)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CE5F0-BCCB-424F-9467-C03AE80BB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675E6-E0A7-7F43-91ED-C27D06DCD934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BD0CB-A09F-DB40-8FC5-FC978A9D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3BCDB-482E-1A41-8618-A650EF53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6290B-8B1D-CD34-F1D1-E17AC9C8F79D}"/>
              </a:ext>
            </a:extLst>
          </p:cNvPr>
          <p:cNvSpPr txBox="1"/>
          <p:nvPr/>
        </p:nvSpPr>
        <p:spPr>
          <a:xfrm>
            <a:off x="2066965" y="64488"/>
            <a:ext cx="8692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Potential Physics topics beyond Core EPIC detector’s mandate exist</a:t>
            </a:r>
          </a:p>
        </p:txBody>
      </p:sp>
    </p:spTree>
    <p:extLst>
      <p:ext uri="{BB962C8B-B14F-4D97-AF65-F5344CB8AC3E}">
        <p14:creationId xmlns:p14="http://schemas.microsoft.com/office/powerpoint/2010/main" val="335795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2B1E3-86EB-24AD-1183-32C68D1F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for the 2</a:t>
            </a:r>
            <a:r>
              <a:rPr lang="en-US" baseline="30000" dirty="0"/>
              <a:t>nd</a:t>
            </a:r>
            <a:r>
              <a:rPr lang="en-US" dirty="0"/>
              <a:t> detector: </a:t>
            </a:r>
            <a:r>
              <a:rPr lang="en-US" sz="7200" dirty="0">
                <a:solidFill>
                  <a:srgbClr val="C00000"/>
                </a:solidFill>
              </a:rPr>
              <a:t>C</a:t>
            </a:r>
            <a:r>
              <a:rPr lang="en-US" sz="7200" baseline="30000" dirty="0">
                <a:solidFill>
                  <a:srgbClr val="C00000"/>
                </a:solidFill>
              </a:rPr>
              <a:t>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05CE8-39E5-8E96-2109-4083CE9C8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5307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Complementary</a:t>
            </a:r>
            <a:r>
              <a:rPr lang="en-US" dirty="0"/>
              <a:t> (IR, detector technologies &amp; design) </a:t>
            </a:r>
          </a:p>
          <a:p>
            <a:pPr lvl="1"/>
            <a:r>
              <a:rPr lang="en-US" dirty="0"/>
              <a:t>Continue to explore complementary ready and not-yet-ready technologies</a:t>
            </a:r>
          </a:p>
          <a:p>
            <a:pPr lvl="1"/>
            <a:r>
              <a:rPr lang="en-US" dirty="0"/>
              <a:t>Generic detector R&amp;D program – Run through </a:t>
            </a:r>
            <a:r>
              <a:rPr lang="en-US" dirty="0" err="1"/>
              <a:t>JLab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Complementary </a:t>
            </a:r>
            <a:r>
              <a:rPr lang="en-US" dirty="0"/>
              <a:t>(physics) </a:t>
            </a:r>
          </a:p>
          <a:p>
            <a:pPr lvl="1"/>
            <a:r>
              <a:rPr lang="en-US" dirty="0"/>
              <a:t>A significant list of physics topics (some-exclusive to 2</a:t>
            </a:r>
            <a:r>
              <a:rPr lang="en-US" baseline="30000" dirty="0"/>
              <a:t>nd</a:t>
            </a:r>
            <a:r>
              <a:rPr lang="en-US" dirty="0"/>
              <a:t> IR, some-overlapping) exists: drill down and see which of those can </a:t>
            </a:r>
            <a:r>
              <a:rPr lang="en-US" i="1" dirty="0">
                <a:solidFill>
                  <a:srgbClr val="0432FF"/>
                </a:solidFill>
              </a:rPr>
              <a:t>develop into strong pillars of science for the 2</a:t>
            </a:r>
            <a:r>
              <a:rPr lang="en-US" i="1" baseline="30000" dirty="0">
                <a:solidFill>
                  <a:srgbClr val="0432FF"/>
                </a:solidFill>
              </a:rPr>
              <a:t>nd</a:t>
            </a:r>
            <a:r>
              <a:rPr lang="en-US" i="1" dirty="0">
                <a:solidFill>
                  <a:srgbClr val="0432FF"/>
                </a:solidFill>
              </a:rPr>
              <a:t> detector.</a:t>
            </a:r>
          </a:p>
          <a:p>
            <a:pPr lvl="1"/>
            <a:r>
              <a:rPr lang="en-US" dirty="0"/>
              <a:t>New physics developing around the world : we need to monitor constantly</a:t>
            </a:r>
          </a:p>
          <a:p>
            <a:r>
              <a:rPr lang="en-US" dirty="0">
                <a:solidFill>
                  <a:srgbClr val="C00000"/>
                </a:solidFill>
              </a:rPr>
              <a:t>Complementary</a:t>
            </a:r>
            <a:r>
              <a:rPr lang="en-US" dirty="0"/>
              <a:t> (</a:t>
            </a:r>
            <a:r>
              <a:rPr lang="en-US" dirty="0">
                <a:solidFill>
                  <a:srgbClr val="0432FF"/>
                </a:solidFill>
              </a:rPr>
              <a:t>people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New </a:t>
            </a:r>
            <a:r>
              <a:rPr lang="en-US" dirty="0">
                <a:solidFill>
                  <a:srgbClr val="0432FF"/>
                </a:solidFill>
              </a:rPr>
              <a:t>non-US/outside groups </a:t>
            </a:r>
            <a:r>
              <a:rPr lang="en-US" dirty="0"/>
              <a:t>who may bring new interests &amp; funding in future</a:t>
            </a:r>
          </a:p>
          <a:p>
            <a:pPr lvl="1"/>
            <a:r>
              <a:rPr lang="en-US" dirty="0"/>
              <a:t>New US groups – </a:t>
            </a:r>
            <a:r>
              <a:rPr lang="en-US" dirty="0">
                <a:solidFill>
                  <a:srgbClr val="0432FF"/>
                </a:solidFill>
              </a:rPr>
              <a:t>other than </a:t>
            </a:r>
            <a:r>
              <a:rPr lang="en-US" dirty="0"/>
              <a:t>those with significant responsibilities in </a:t>
            </a:r>
            <a:r>
              <a:rPr lang="en-US" dirty="0" err="1"/>
              <a:t>ePIC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67B9D-233D-B436-39CF-58B51A432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E17D-1221-DD47-B024-711EDC12E8E4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7B7AA-FA93-58E0-9D6E-150783D6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146AA-1D20-A92F-5336-DBA1482D5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56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77DD-C629-1715-3A5C-3E719686A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306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Path forward</a:t>
            </a:r>
            <a:r>
              <a:rPr lang="en-US" dirty="0"/>
              <a:t>: focused workshops and detector studies on new physics topics: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42277-053C-7DA2-9F58-876107E11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627"/>
            <a:ext cx="10515600" cy="489585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/>
              <a:t>Look at </a:t>
            </a:r>
            <a:r>
              <a:rPr lang="en-US" sz="2400" b="1" dirty="0"/>
              <a:t>complementary</a:t>
            </a:r>
            <a:r>
              <a:rPr lang="en-US" sz="2400" dirty="0"/>
              <a:t> </a:t>
            </a:r>
            <a:r>
              <a:rPr lang="en-US" sz="2400" b="1" dirty="0"/>
              <a:t>detector technologies </a:t>
            </a:r>
            <a:r>
              <a:rPr lang="en-US" sz="2400" dirty="0"/>
              <a:t>(to </a:t>
            </a:r>
            <a:r>
              <a:rPr lang="en-US" sz="2400" dirty="0" err="1"/>
              <a:t>ePIC</a:t>
            </a:r>
            <a:r>
              <a:rPr lang="en-US" sz="2400" dirty="0"/>
              <a:t>) and attract groups that are experts in them to the EICUG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/>
              <a:t>Focused discussions on </a:t>
            </a:r>
            <a:r>
              <a:rPr lang="en-US" sz="2400" b="1" dirty="0"/>
              <a:t>new physics topics </a:t>
            </a:r>
            <a:r>
              <a:rPr lang="en-US" sz="2400" dirty="0"/>
              <a:t>(not just listed in this talk but also beyond) to try to make a unique case complementary to </a:t>
            </a:r>
            <a:r>
              <a:rPr lang="en-US" sz="2400" dirty="0" err="1"/>
              <a:t>ePIC</a:t>
            </a:r>
            <a:r>
              <a:rPr lang="en-US" sz="2400" dirty="0"/>
              <a:t>/EIC White Paper</a:t>
            </a:r>
          </a:p>
          <a:p>
            <a:pPr>
              <a:buFont typeface="Wingdings" pitchFamily="2" charset="2"/>
              <a:buChar char="ü"/>
            </a:pPr>
            <a:r>
              <a:rPr lang="en-US" sz="2400" b="1" dirty="0"/>
              <a:t>Build community </a:t>
            </a:r>
            <a:r>
              <a:rPr lang="en-US" sz="2400" dirty="0"/>
              <a:t>– new groups/faces/resources needed to contribute and become part of new detector effort</a:t>
            </a:r>
          </a:p>
          <a:p>
            <a:pPr marL="0" indent="0">
              <a:buNone/>
            </a:pPr>
            <a:r>
              <a:rPr lang="en-US" b="1" dirty="0"/>
              <a:t>Resources</a:t>
            </a:r>
            <a:r>
              <a:rPr lang="en-US" dirty="0"/>
              <a:t>: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</a:rPr>
              <a:t>Generic detector R&amp;D </a:t>
            </a:r>
            <a:r>
              <a:rPr lang="en-US" dirty="0"/>
              <a:t>– supported by DOE administered from </a:t>
            </a:r>
            <a:r>
              <a:rPr lang="en-US" dirty="0" err="1"/>
              <a:t>JLab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</a:rPr>
              <a:t>Center for Frontiers in Nuclear Science @ Stony Brook (&amp; EIC – Theory Institute at BNL) </a:t>
            </a:r>
            <a:r>
              <a:rPr lang="en-US" dirty="0"/>
              <a:t>and the </a:t>
            </a:r>
            <a:r>
              <a:rPr lang="en-US" dirty="0">
                <a:solidFill>
                  <a:srgbClr val="0432FF"/>
                </a:solidFill>
              </a:rPr>
              <a:t>EIC</a:t>
            </a:r>
            <a:r>
              <a:rPr lang="en-US" baseline="30000" dirty="0">
                <a:solidFill>
                  <a:srgbClr val="0432FF"/>
                </a:solidFill>
              </a:rPr>
              <a:t>2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dirty="0"/>
              <a:t>at </a:t>
            </a:r>
            <a:r>
              <a:rPr lang="en-US" dirty="0" err="1"/>
              <a:t>JLab</a:t>
            </a: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8DE13-E645-79D3-35E7-D5EC470A8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80945-B0A4-8243-AE09-AC6A292E2EBD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5E120-52FF-FEE0-A5E5-289CDADB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FFC99-AFDB-5ADA-46B6-827A242B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3086B4C-9177-36A7-5883-3B0635864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0" y="0"/>
            <a:ext cx="1642820" cy="821410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42CB4-6FC2-2A2E-2774-BEB17C065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176" y="26905"/>
            <a:ext cx="1659824" cy="80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6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AF76-55FF-A427-7D94-EA92017C8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Observation and Remarks: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ED177-61EB-F95B-1CC2-E22345B2E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663617"/>
          </a:xfrm>
        </p:spPr>
        <p:txBody>
          <a:bodyPr/>
          <a:lstStyle/>
          <a:p>
            <a:r>
              <a:rPr lang="en-US" dirty="0"/>
              <a:t>EIC project’s path is well understood. </a:t>
            </a:r>
            <a:r>
              <a:rPr lang="en-US" dirty="0">
                <a:solidFill>
                  <a:srgbClr val="0432FF"/>
                </a:solidFill>
              </a:rPr>
              <a:t>Its success is paramount.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detector is essential for completing the Vision of EIC</a:t>
            </a:r>
          </a:p>
          <a:p>
            <a:pPr lvl="1"/>
            <a:r>
              <a:rPr lang="en-US" sz="4000" dirty="0">
                <a:solidFill>
                  <a:srgbClr val="C00000"/>
                </a:solidFill>
              </a:rPr>
              <a:t>C</a:t>
            </a:r>
            <a:r>
              <a:rPr lang="en-US" sz="4000" baseline="30000" dirty="0">
                <a:solidFill>
                  <a:srgbClr val="C00000"/>
                </a:solidFill>
              </a:rPr>
              <a:t>3</a:t>
            </a:r>
            <a:r>
              <a:rPr lang="en-US" dirty="0"/>
              <a:t> : </a:t>
            </a:r>
            <a:r>
              <a:rPr lang="en-US" dirty="0">
                <a:solidFill>
                  <a:srgbClr val="0432FF"/>
                </a:solidFill>
              </a:rPr>
              <a:t>Complementary physics, technology and people</a:t>
            </a:r>
            <a:endParaRPr lang="en-US" dirty="0"/>
          </a:p>
          <a:p>
            <a:r>
              <a:rPr lang="en-US" dirty="0"/>
              <a:t>It is time to march forward developing a design and case for the 2</a:t>
            </a:r>
            <a:r>
              <a:rPr lang="en-US" baseline="30000" dirty="0"/>
              <a:t>nd</a:t>
            </a:r>
            <a:r>
              <a:rPr lang="en-US" dirty="0"/>
              <a:t> detector: Detailed studies through </a:t>
            </a:r>
            <a:r>
              <a:rPr lang="en-US" dirty="0">
                <a:solidFill>
                  <a:srgbClr val="C00000"/>
                </a:solidFill>
              </a:rPr>
              <a:t>series of workshops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outreach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critical evaluation </a:t>
            </a:r>
            <a:r>
              <a:rPr lang="en-US" dirty="0"/>
              <a:t>for each developing argument 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Plan an INT- Program in ~2025 </a:t>
            </a:r>
            <a:r>
              <a:rPr lang="en-US" dirty="0">
                <a:sym typeface="Wingdings" pitchFamily="2" charset="2"/>
              </a:rPr>
              <a:t>like we had in 2010</a:t>
            </a:r>
          </a:p>
          <a:p>
            <a:endParaRPr lang="en-US" dirty="0">
              <a:solidFill>
                <a:srgbClr val="0432FF"/>
              </a:solidFill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/>
              <a:t>I l</a:t>
            </a:r>
            <a:r>
              <a:rPr lang="en-US" sz="2800" dirty="0"/>
              <a:t>ook forward to discussions in this workshop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E5CA0-4462-7DB8-B16A-F21D180B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3739-AF17-0F4E-AEF6-C0E5351E36C8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A6A1E-A50F-066C-3C11-F15A7722B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11441-0553-5E6F-8511-7D7F5294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2723E-896A-1E3B-3D1E-150994BB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dirty="0"/>
              <a:t>Electron Ion Collider Project: Accelerator &amp; ~70% 1</a:t>
            </a:r>
            <a:r>
              <a:rPr lang="en-US" baseline="30000" dirty="0"/>
              <a:t>st</a:t>
            </a:r>
            <a:r>
              <a:rPr lang="en-US" dirty="0"/>
              <a:t> detector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D7CB2-9152-1AB7-42CD-A81BF0EAD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58" y="2248788"/>
            <a:ext cx="7344542" cy="46092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b="1" dirty="0"/>
              <a:t>Physics of EIC </a:t>
            </a:r>
            <a:r>
              <a:rPr lang="en-US" sz="1600" b="1" dirty="0">
                <a:sym typeface="Wingdings" pitchFamily="2" charset="2"/>
              </a:rPr>
              <a:t> </a:t>
            </a:r>
            <a:r>
              <a:rPr lang="en-US" sz="1600" b="1" dirty="0">
                <a:solidFill>
                  <a:srgbClr val="0432FF"/>
                </a:solidFill>
                <a:sym typeface="Wingdings" pitchFamily="2" charset="2"/>
              </a:rPr>
              <a:t>Elements of CD0 (Science Need) from DOE</a:t>
            </a:r>
            <a:endParaRPr lang="en-US" sz="1600" b="1" dirty="0">
              <a:solidFill>
                <a:srgbClr val="0432FF"/>
              </a:solidFill>
            </a:endParaRPr>
          </a:p>
          <a:p>
            <a:r>
              <a:rPr lang="en-US" sz="1600" dirty="0"/>
              <a:t>Emergence of Spin </a:t>
            </a:r>
          </a:p>
          <a:p>
            <a:r>
              <a:rPr lang="en-US" sz="1600" dirty="0"/>
              <a:t>Emergence of Mass  </a:t>
            </a:r>
          </a:p>
          <a:p>
            <a:r>
              <a:rPr lang="en-US" sz="1600" dirty="0"/>
              <a:t>Physics of high-density gluon fields</a:t>
            </a: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Machine Design Parameters:</a:t>
            </a:r>
          </a:p>
          <a:p>
            <a:r>
              <a:rPr lang="en-US" sz="1600" dirty="0">
                <a:ea typeface="Arial Unicode MS" panose="020B0604020202020204" pitchFamily="34" charset="-128"/>
              </a:rPr>
              <a:t>High luminosity: up to 10</a:t>
            </a:r>
            <a:r>
              <a:rPr lang="en-US" sz="1600" baseline="30000" dirty="0">
                <a:ea typeface="Arial Unicode MS" panose="020B0604020202020204" pitchFamily="34" charset="-128"/>
              </a:rPr>
              <a:t>33</a:t>
            </a:r>
            <a:r>
              <a:rPr lang="en-US" sz="1600" dirty="0">
                <a:ea typeface="Arial Unicode MS" panose="020B0604020202020204" pitchFamily="34" charset="-128"/>
              </a:rPr>
              <a:t>-10</a:t>
            </a:r>
            <a:r>
              <a:rPr lang="en-US" sz="1600" baseline="30000" dirty="0">
                <a:ea typeface="Arial Unicode MS" panose="020B0604020202020204" pitchFamily="34" charset="-128"/>
              </a:rPr>
              <a:t>34</a:t>
            </a:r>
            <a:r>
              <a:rPr lang="en-US" sz="1600" dirty="0">
                <a:ea typeface="Arial Unicode MS" panose="020B0604020202020204" pitchFamily="34" charset="-128"/>
              </a:rPr>
              <a:t> cm</a:t>
            </a:r>
            <a:r>
              <a:rPr lang="en-US" sz="1600" baseline="30000" dirty="0">
                <a:ea typeface="Arial Unicode MS" panose="020B0604020202020204" pitchFamily="34" charset="-128"/>
              </a:rPr>
              <a:t>-2</a:t>
            </a:r>
            <a:r>
              <a:rPr lang="en-US" sz="1600" dirty="0">
                <a:ea typeface="Arial Unicode MS" panose="020B0604020202020204" pitchFamily="34" charset="-128"/>
              </a:rPr>
              <a:t>sec</a:t>
            </a:r>
            <a:r>
              <a:rPr lang="en-US" sz="1600" baseline="30000" dirty="0">
                <a:ea typeface="Arial Unicode MS" panose="020B0604020202020204" pitchFamily="34" charset="-128"/>
              </a:rPr>
              <a:t>-1 </a:t>
            </a:r>
          </a:p>
          <a:p>
            <a:pPr lvl="1"/>
            <a:r>
              <a:rPr lang="en-US" sz="1600" dirty="0">
                <a:ea typeface="Arial Unicode MS" panose="020B0604020202020204" pitchFamily="34" charset="-128"/>
              </a:rPr>
              <a:t>a factor ~100-1000 times HERA </a:t>
            </a:r>
          </a:p>
          <a:p>
            <a:r>
              <a:rPr lang="en-US" sz="1600" dirty="0">
                <a:ea typeface="Arial Unicode MS" panose="020B0604020202020204" pitchFamily="34" charset="-128"/>
              </a:rPr>
              <a:t>Broad range in center-of-mass energy: ~20-140 GeV</a:t>
            </a:r>
          </a:p>
          <a:p>
            <a:r>
              <a:rPr lang="en-US" sz="1600" dirty="0">
                <a:ea typeface="Arial Unicode MS" panose="020B0604020202020204" pitchFamily="34" charset="-128"/>
              </a:rPr>
              <a:t>Polarized beams e-, p, and light ion beams with flexible spin patterns/orientation</a:t>
            </a:r>
          </a:p>
          <a:p>
            <a:r>
              <a:rPr lang="en-US" sz="1600" dirty="0">
                <a:ea typeface="Arial Unicode MS" panose="020B0604020202020204" pitchFamily="34" charset="-128"/>
              </a:rPr>
              <a:t>Broad range in hadron species: protons…. Uranium</a:t>
            </a:r>
          </a:p>
          <a:p>
            <a:r>
              <a:rPr lang="en-US" sz="1600" u="sng" dirty="0">
                <a:solidFill>
                  <a:srgbClr val="FF0000"/>
                </a:solidFill>
                <a:ea typeface="Arial Unicode MS" panose="020B0604020202020204" pitchFamily="34" charset="-128"/>
              </a:rPr>
              <a:t>Up to two detectors </a:t>
            </a:r>
            <a:r>
              <a:rPr lang="en-US" sz="1600" dirty="0">
                <a:solidFill>
                  <a:srgbClr val="FF0000"/>
                </a:solidFill>
                <a:ea typeface="Arial Unicode MS" panose="020B0604020202020204" pitchFamily="34" charset="-128"/>
              </a:rPr>
              <a:t>well-integrated detector(s) into the machine lattice </a:t>
            </a:r>
          </a:p>
          <a:p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7ED482-BA62-5AE4-DD66-0762A0D7B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571" y="705947"/>
            <a:ext cx="4376316" cy="56468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BEF47-ABC2-D50E-29E2-575DC6C2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51FC4B-3BF4-6142-AC18-5D51713D5E6A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8410A-A2BE-8BF6-3A0A-98201396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AFDF6-31C0-A013-D9FB-69E63F06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6472FDF-8F19-FD47-9D51-A862EFDD47A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0" name="Content Placeholder 6" descr="NAS cover.jpeg">
            <a:extLst>
              <a:ext uri="{FF2B5EF4-FFF2-40B4-BE49-F238E27FC236}">
                <a16:creationId xmlns:a16="http://schemas.microsoft.com/office/drawing/2014/main" id="{F311FA6D-2C88-5DB9-6525-3D78361CC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3" t="-1964" b="1964"/>
          <a:stretch/>
        </p:blipFill>
        <p:spPr>
          <a:xfrm>
            <a:off x="11023288" y="45720"/>
            <a:ext cx="1057263" cy="15058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2F6294-63D8-0B2F-70C5-993A6B195B69}"/>
              </a:ext>
            </a:extLst>
          </p:cNvPr>
          <p:cNvSpPr txBox="1"/>
          <p:nvPr/>
        </p:nvSpPr>
        <p:spPr>
          <a:xfrm>
            <a:off x="0" y="45720"/>
            <a:ext cx="228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in Jim </a:t>
            </a:r>
            <a:r>
              <a:rPr lang="en-US" dirty="0" err="1"/>
              <a:t>Yeck’s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90780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112C1B-2604-7F26-F500-8E167C65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7DB3-EF0A-2A46-B586-61B6F11F8B3B}" type="datetime1">
              <a:rPr lang="en-US" smtClean="0"/>
              <a:t>5/16/23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FE25C-CB79-6AC4-60DB-5884F123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136F9-74DB-A128-7308-8F72DF83A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3346DB-8041-3647-AA8B-4EE5E557059F}"/>
              </a:ext>
            </a:extLst>
          </p:cNvPr>
          <p:cNvGrpSpPr/>
          <p:nvPr/>
        </p:nvGrpSpPr>
        <p:grpSpPr>
          <a:xfrm>
            <a:off x="221672" y="-27540"/>
            <a:ext cx="11748655" cy="6749015"/>
            <a:chOff x="221672" y="-27540"/>
            <a:chExt cx="11748655" cy="67490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DF10CF-6AB7-53B1-B874-F26FC26D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672" y="-27540"/>
              <a:ext cx="11748655" cy="674901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CB8D3B-2E5E-5E89-FB76-B7D2003D5B49}"/>
                </a:ext>
              </a:extLst>
            </p:cNvPr>
            <p:cNvSpPr/>
            <p:nvPr/>
          </p:nvSpPr>
          <p:spPr>
            <a:xfrm>
              <a:off x="838199" y="6476566"/>
              <a:ext cx="6767945" cy="224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76D9D6-4CD9-FB7A-1F03-C2AAB67647E3}"/>
              </a:ext>
            </a:extLst>
          </p:cNvPr>
          <p:cNvCxnSpPr/>
          <p:nvPr/>
        </p:nvCxnSpPr>
        <p:spPr>
          <a:xfrm>
            <a:off x="9621981" y="3491346"/>
            <a:ext cx="87283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9A4D0D-B9E8-8598-AF40-6FAC27A3DD20}"/>
              </a:ext>
            </a:extLst>
          </p:cNvPr>
          <p:cNvCxnSpPr>
            <a:cxnSpLocks/>
          </p:cNvCxnSpPr>
          <p:nvPr/>
        </p:nvCxnSpPr>
        <p:spPr>
          <a:xfrm>
            <a:off x="9753596" y="4890655"/>
            <a:ext cx="200891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5B51D72-D041-9CBF-5679-1162DE324B3F}"/>
              </a:ext>
            </a:extLst>
          </p:cNvPr>
          <p:cNvSpPr txBox="1"/>
          <p:nvPr/>
        </p:nvSpPr>
        <p:spPr>
          <a:xfrm>
            <a:off x="0" y="6547200"/>
            <a:ext cx="22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John Lajoie</a:t>
            </a:r>
          </a:p>
        </p:txBody>
      </p:sp>
    </p:spTree>
    <p:extLst>
      <p:ext uri="{BB962C8B-B14F-4D97-AF65-F5344CB8AC3E}">
        <p14:creationId xmlns:p14="http://schemas.microsoft.com/office/powerpoint/2010/main" val="324589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F67EB-D43B-9F8A-A8BC-BCE6F638E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more than 1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7AA67-A655-A09C-BC82-596E666B9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75E80-FA1F-9B51-5556-88A85A06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D0040-EC77-F94A-92E9-A45297EFF27D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45933-B866-064D-8FAC-C03AB36F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F0D1F-354F-2A87-718A-21566A59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54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1455B-8F34-8193-6483-5254C1C4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Two documents: with overlapping arguments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A26DA7-9DA0-4201-4078-5C135770A3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027" y="1543296"/>
            <a:ext cx="4298950" cy="4163336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B4AAD0-9B4C-4311-5813-E67B216D03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64100" y="1690688"/>
            <a:ext cx="7201806" cy="230360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AC5B9-A084-B2CC-6BB3-77B4A6E57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5B7C-CA5F-1B4D-B590-F770A8ED0356}" type="datetime1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05213-C012-4141-BED9-6559A742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72B77-C921-AC3F-2857-CAECFD89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9E3669-A196-B019-1562-CA7A96C3DC03}"/>
              </a:ext>
            </a:extLst>
          </p:cNvPr>
          <p:cNvSpPr txBox="1"/>
          <p:nvPr/>
        </p:nvSpPr>
        <p:spPr>
          <a:xfrm>
            <a:off x="6242265" y="4052742"/>
            <a:ext cx="373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arXiv</a:t>
            </a:r>
            <a:r>
              <a:rPr lang="en-US" dirty="0"/>
              <a:t>: 2303.08228v2 March 24, 20234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097A9-09E6-B0FE-15F0-DA9BBA9BAD96}"/>
              </a:ext>
            </a:extLst>
          </p:cNvPr>
          <p:cNvSpPr txBox="1"/>
          <p:nvPr/>
        </p:nvSpPr>
        <p:spPr>
          <a:xfrm>
            <a:off x="394846" y="5846825"/>
            <a:ext cx="369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Ent and Milner et al for the EICUG SC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4EEE66-B345-A281-A231-B9A795CD6344}"/>
              </a:ext>
            </a:extLst>
          </p:cNvPr>
          <p:cNvSpPr txBox="1"/>
          <p:nvPr/>
        </p:nvSpPr>
        <p:spPr>
          <a:xfrm>
            <a:off x="4799434" y="4950527"/>
            <a:ext cx="7399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Case for two detectors being made from </a:t>
            </a:r>
            <a:r>
              <a:rPr lang="en-US" sz="2000" b="1" dirty="0">
                <a:solidFill>
                  <a:srgbClr val="0432FF"/>
                </a:solidFill>
              </a:rPr>
              <a:t>Nuclear</a:t>
            </a:r>
            <a:r>
              <a:rPr lang="en-US" sz="2000" dirty="0"/>
              <a:t> and </a:t>
            </a:r>
            <a:r>
              <a:rPr lang="en-US" sz="2000" b="1" u="sng" dirty="0">
                <a:solidFill>
                  <a:srgbClr val="C00000"/>
                </a:solidFill>
              </a:rPr>
              <a:t>Particle </a:t>
            </a:r>
            <a:r>
              <a:rPr lang="en-US" sz="2000" dirty="0"/>
              <a:t>Physics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DA3931-7441-D5C5-4FEB-3C52D507D752}"/>
              </a:ext>
            </a:extLst>
          </p:cNvPr>
          <p:cNvCxnSpPr/>
          <p:nvPr/>
        </p:nvCxnSpPr>
        <p:spPr>
          <a:xfrm>
            <a:off x="8499229" y="2431473"/>
            <a:ext cx="72789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444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8BC6B-F074-6AE7-6618-381FC5DA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History: Discoveries established with </a:t>
            </a:r>
            <a:r>
              <a:rPr lang="en-US" b="1" dirty="0"/>
              <a:t>more than one </a:t>
            </a:r>
            <a:r>
              <a:rPr lang="en-US" dirty="0"/>
              <a:t>detectors in Nuclear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80504-4056-891F-7D46-B2A94E73E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173691" cy="4653797"/>
          </a:xfrm>
        </p:spPr>
        <p:txBody>
          <a:bodyPr anchor="ctr">
            <a:normAutofit lnSpcReduction="10000"/>
          </a:bodyPr>
          <a:lstStyle/>
          <a:p>
            <a:r>
              <a:rPr lang="en-US" sz="2200" dirty="0"/>
              <a:t>Discovery of gluon : TASSO, JADE, Mark J, and PLUTO @ DESY</a:t>
            </a:r>
          </a:p>
          <a:p>
            <a:endParaRPr lang="en-US" sz="2200" dirty="0"/>
          </a:p>
          <a:p>
            <a:r>
              <a:rPr lang="en-US" sz="2200" dirty="0"/>
              <a:t>H1 and ZEUS at Rise of F</a:t>
            </a:r>
            <a:r>
              <a:rPr lang="en-US" sz="2200" baseline="-25000" dirty="0"/>
              <a:t>2</a:t>
            </a:r>
            <a:r>
              <a:rPr lang="en-US" sz="2200" dirty="0"/>
              <a:t> and hence the gluon dominance at low-x</a:t>
            </a:r>
          </a:p>
          <a:p>
            <a:endParaRPr lang="en-US" sz="2200" dirty="0"/>
          </a:p>
          <a:p>
            <a:r>
              <a:rPr lang="en-US" sz="2200" dirty="0"/>
              <a:t>BRAHMS, PHOBOS, PHENIX and STAR Discovery and establishing the existence of Quark Gluon Plasma</a:t>
            </a:r>
          </a:p>
          <a:p>
            <a:endParaRPr lang="en-US" sz="2200" dirty="0"/>
          </a:p>
          <a:p>
            <a:r>
              <a:rPr lang="en-US" sz="2200" dirty="0"/>
              <a:t>Measurements at DESY and </a:t>
            </a:r>
            <a:r>
              <a:rPr lang="en-US" sz="2200" dirty="0" err="1"/>
              <a:t>JLab</a:t>
            </a:r>
            <a:r>
              <a:rPr lang="en-US" sz="2200" dirty="0"/>
              <a:t> eventually led to “</a:t>
            </a:r>
            <a:r>
              <a:rPr lang="en-US" sz="2200" dirty="0" err="1"/>
              <a:t>parton</a:t>
            </a:r>
            <a:r>
              <a:rPr lang="en-US" sz="2200" dirty="0"/>
              <a:t> imaging”</a:t>
            </a:r>
          </a:p>
          <a:p>
            <a:endParaRPr lang="en-US" sz="2200" dirty="0"/>
          </a:p>
          <a:p>
            <a:r>
              <a:rPr lang="en-US" sz="2200" dirty="0">
                <a:solidFill>
                  <a:srgbClr val="0432FF"/>
                </a:solidFill>
              </a:rPr>
              <a:t>EMC discovered and then SMC/CERN and EXXX/SLAC established nucleon spin crisis (low-x) &amp; EMC discovered and then NMC established nuclear effects on nucleon PDFs (also low-x)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9608C-8EFB-8088-DB0C-8126EA93E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C5F91-6A88-B047-B850-945AD31F8DA3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0CEC6-5F09-7DD2-964D-AAC0212F8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5F70B-EDFA-A8E4-38C6-50059F391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5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69476-6999-44C1-C466-67FE512A8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detectors (independent cross checks) builds trust in novel discoveries and prevents historical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EED67-7B4A-612B-D58E-5D3C2D8F0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3200" y="1880320"/>
            <a:ext cx="56388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432FF"/>
                </a:solidFill>
              </a:rPr>
              <a:t>Mistakes or misinterpretations:</a:t>
            </a:r>
            <a:endParaRPr lang="en-US" dirty="0"/>
          </a:p>
          <a:p>
            <a:r>
              <a:rPr lang="en-US" dirty="0"/>
              <a:t>Cold fusion</a:t>
            </a:r>
          </a:p>
          <a:p>
            <a:r>
              <a:rPr lang="en-US" dirty="0"/>
              <a:t>17 KeV neutrinos in Tritium</a:t>
            </a:r>
          </a:p>
          <a:p>
            <a:r>
              <a:rPr lang="en-US" dirty="0"/>
              <a:t>Superluminal neutrinos</a:t>
            </a:r>
          </a:p>
          <a:p>
            <a:r>
              <a:rPr lang="en-US" dirty="0"/>
              <a:t>Leptoquarks</a:t>
            </a:r>
          </a:p>
          <a:p>
            <a:r>
              <a:rPr lang="en-US" dirty="0"/>
              <a:t>Pentaquarks from 2000’s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C97D29-E597-D428-38FD-7F93D3E5C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883062"/>
            <a:ext cx="5181600" cy="44732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Building Trust</a:t>
            </a:r>
            <a:endParaRPr lang="en-US" dirty="0"/>
          </a:p>
          <a:p>
            <a:r>
              <a:rPr lang="en-US" dirty="0"/>
              <a:t>Quark Gluon Plasma: RHIC Experiments</a:t>
            </a:r>
          </a:p>
          <a:p>
            <a:r>
              <a:rPr lang="en-US" dirty="0"/>
              <a:t>Discovery of Top Quark D0/CDF</a:t>
            </a:r>
          </a:p>
          <a:p>
            <a:r>
              <a:rPr lang="en-US" dirty="0"/>
              <a:t>Discovery of Higgs Boson: ATLAS and CMS</a:t>
            </a:r>
          </a:p>
          <a:p>
            <a:r>
              <a:rPr lang="en-US" dirty="0"/>
              <a:t>Gravitational Waves: LIGO and VIRGO </a:t>
            </a:r>
          </a:p>
          <a:p>
            <a:r>
              <a:rPr lang="en-US" dirty="0"/>
              <a:t>Neutrino oscillations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B4BCF-2D3A-F36E-EBE6-4202326C3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58D0-283B-314F-8D5B-8B398089B7CC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9510E-18B8-B8CD-27EA-CA3A512C8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24E91-1C42-19BF-3E07-7E1712E00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80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41BD5-4A1B-081E-68C6-5CAF421C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4991" cy="1325563"/>
          </a:xfrm>
        </p:spPr>
        <p:txBody>
          <a:bodyPr/>
          <a:lstStyle/>
          <a:p>
            <a:r>
              <a:rPr lang="en-US" dirty="0"/>
              <a:t>Complementary detectors (collaborations): 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1 + 1 &gt;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ACB59-0944-A778-20DF-9340A120A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1204643" cy="48958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More than one detectors with different acceptances, optimizations and technologies: </a:t>
            </a:r>
            <a:r>
              <a:rPr lang="en-US" sz="2200" b="1" dirty="0"/>
              <a:t>Redundancy, cross-calibration and independent validation </a:t>
            </a:r>
            <a:r>
              <a:rPr lang="en-US" sz="2200" dirty="0"/>
              <a:t>of important results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Complementary </a:t>
            </a:r>
            <a:r>
              <a:rPr lang="en-US" sz="2200" dirty="0">
                <a:solidFill>
                  <a:srgbClr val="0432FF"/>
                </a:solidFill>
              </a:rPr>
              <a:t>acceptance</a:t>
            </a:r>
            <a:r>
              <a:rPr lang="en-US" sz="2200" dirty="0"/>
              <a:t> -- confirming or refuting discoveries – studying from different “point of views” </a:t>
            </a:r>
          </a:p>
          <a:p>
            <a:endParaRPr lang="en-US" sz="2200" dirty="0"/>
          </a:p>
          <a:p>
            <a:r>
              <a:rPr lang="en-US" sz="2200" dirty="0"/>
              <a:t>Complementary </a:t>
            </a:r>
            <a:r>
              <a:rPr lang="en-US" sz="2200" dirty="0">
                <a:solidFill>
                  <a:srgbClr val="0432FF"/>
                </a:solidFill>
              </a:rPr>
              <a:t>Technologies</a:t>
            </a:r>
            <a:r>
              <a:rPr lang="en-US" sz="2200" dirty="0"/>
              <a:t>  – multiple examples of systematic uncertainties improvement due to different Particle ID, Calorimetry, Tracking, magnetic field strengths and orientations. H1/ZEUS, PHENIX/STAR, CDF/D0 and ATLAS/CMS vs. </a:t>
            </a:r>
            <a:r>
              <a:rPr lang="en-US" sz="2200" dirty="0" err="1"/>
              <a:t>LHCb</a:t>
            </a: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Impact of different perspectives that </a:t>
            </a:r>
            <a:r>
              <a:rPr lang="en-US" sz="2200" dirty="0">
                <a:solidFill>
                  <a:srgbClr val="0432FF"/>
                </a:solidFill>
              </a:rPr>
              <a:t>different collaborators</a:t>
            </a:r>
            <a:r>
              <a:rPr lang="en-US" sz="2200" dirty="0"/>
              <a:t> bring to the same problem. 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Complementary analyses strategies </a:t>
            </a:r>
            <a:r>
              <a:rPr lang="en-US" sz="2000" dirty="0"/>
              <a:t>build confidence in conclusions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C2110-EB42-2C46-FBDA-223CD4E8F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BD8E-3970-2E47-B584-50EB9A8ADC0F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F1C03-A208-8825-1CA1-60D7921A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A91D0-C27D-B0BC-3417-811A069A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9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C9A4-A402-D138-32CF-C5F203D9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32990"/>
            <a:ext cx="10515600" cy="2852737"/>
          </a:xfrm>
        </p:spPr>
        <p:txBody>
          <a:bodyPr anchor="ctr"/>
          <a:lstStyle/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detector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4E87D-37C7-6227-9707-6222EA112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3778971"/>
            <a:ext cx="11117695" cy="257737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NSAC documents talk about possibly ~4 detectors</a:t>
            </a:r>
          </a:p>
          <a:p>
            <a:r>
              <a:rPr lang="en-US" sz="2800" dirty="0">
                <a:solidFill>
                  <a:schemeClr val="tx1"/>
                </a:solidFill>
              </a:rPr>
              <a:t>NAS Report: </a:t>
            </a:r>
            <a:r>
              <a:rPr lang="en-US" sz="2800" dirty="0">
                <a:solidFill>
                  <a:srgbClr val="0432FF"/>
                </a:solidFill>
              </a:rPr>
              <a:t>planning for up to 2 well-integrated detectors</a:t>
            </a:r>
          </a:p>
          <a:p>
            <a:r>
              <a:rPr lang="en-US" sz="2800" dirty="0">
                <a:solidFill>
                  <a:schemeClr val="tx1"/>
                </a:solidFill>
              </a:rPr>
              <a:t>EICUG desires 2 Detectors </a:t>
            </a:r>
            <a:endParaRPr lang="en-US" sz="2800" dirty="0">
              <a:solidFill>
                <a:srgbClr val="0432FF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EIC Project has 1 Machine, 1 IR and ~1 Detector</a:t>
            </a:r>
          </a:p>
          <a:p>
            <a:pPr lvl="1"/>
            <a:r>
              <a:rPr lang="en-US" sz="2400" dirty="0">
                <a:solidFill>
                  <a:schemeClr val="accent6"/>
                </a:solidFill>
              </a:rPr>
              <a:t>without negating the possibility of the 2</a:t>
            </a:r>
            <a:r>
              <a:rPr lang="en-US" sz="2400" baseline="30000" dirty="0">
                <a:solidFill>
                  <a:schemeClr val="accent6"/>
                </a:solidFill>
              </a:rPr>
              <a:t>nd</a:t>
            </a:r>
            <a:r>
              <a:rPr lang="en-US" sz="2400" dirty="0">
                <a:solidFill>
                  <a:schemeClr val="accent6"/>
                </a:solidFill>
              </a:rPr>
              <a:t> IR/Detector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46813-93E0-92F6-C7DE-D4C9D2AA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3F50-4C59-7849-8173-580C7B2E5FBF}" type="datetime1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9C995-01D6-F477-CFF4-35490828E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2nd Detector : Vision &amp; Realization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95412-08D6-9CBB-F146-753EE83EF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72FDF-8F19-FD47-9D51-A862EFDD47AC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65302-CE5A-9B7E-A3F7-A4A5D31E2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69" r="45769" b="37735"/>
          <a:stretch/>
        </p:blipFill>
        <p:spPr>
          <a:xfrm>
            <a:off x="8153400" y="329040"/>
            <a:ext cx="3796145" cy="3449931"/>
          </a:xfrm>
          <a:prstGeom prst="rect">
            <a:avLst/>
          </a:prstGeom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21B660F2-1194-8C7B-9B0A-FF64488EEDE7}"/>
              </a:ext>
            </a:extLst>
          </p:cNvPr>
          <p:cNvSpPr/>
          <p:nvPr/>
        </p:nvSpPr>
        <p:spPr>
          <a:xfrm>
            <a:off x="6691744" y="1917041"/>
            <a:ext cx="1711036" cy="555993"/>
          </a:xfrm>
          <a:prstGeom prst="strip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10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4789</TotalTime>
  <Words>1401</Words>
  <Application>Microsoft Macintosh PowerPoint</Application>
  <PresentationFormat>Widescreen</PresentationFormat>
  <Paragraphs>190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 Unicode MS</vt:lpstr>
      <vt:lpstr>Arial</vt:lpstr>
      <vt:lpstr>Calibri</vt:lpstr>
      <vt:lpstr>Symbol</vt:lpstr>
      <vt:lpstr>Wingdings</vt:lpstr>
      <vt:lpstr>Office Theme</vt:lpstr>
      <vt:lpstr>EIC 2nd Detector : Vision and Realization</vt:lpstr>
      <vt:lpstr>Electron Ion Collider Project: Accelerator &amp; ~70% 1st detector</vt:lpstr>
      <vt:lpstr>PowerPoint Presentation</vt:lpstr>
      <vt:lpstr>Value of more than 1 detector</vt:lpstr>
      <vt:lpstr>Two documents: with overlapping arguments</vt:lpstr>
      <vt:lpstr>History: Discoveries established with more than one detectors in Nuclear Science</vt:lpstr>
      <vt:lpstr>Two detectors (independent cross checks) builds trust in novel discoveries and prevents historical mistakes</vt:lpstr>
      <vt:lpstr>Complementary detectors (collaborations):  1 + 1 &gt; 2</vt:lpstr>
      <vt:lpstr>The 2nd detector </vt:lpstr>
      <vt:lpstr>Adding IRs : Luminosity gets shared  (at beam-beam limit)</vt:lpstr>
      <vt:lpstr>While EIC project (machine and 1st detector) have to succeed….  I think we have everything we need to sow the seeds for a 2nd detector</vt:lpstr>
      <vt:lpstr>EIC Layout and International EIC Users Group</vt:lpstr>
      <vt:lpstr>Complementarity for 1st-IR &amp; 2nd-IR</vt:lpstr>
      <vt:lpstr>Focus first on Physics beyond the EIC’s core (CD0) science  (there will be others: some overlapping, some exclusive due to different IR design)</vt:lpstr>
      <vt:lpstr>Vision for the 2nd detector: C3</vt:lpstr>
      <vt:lpstr>Path forward: focused workshops and detector studies on new physics topics:</vt:lpstr>
      <vt:lpstr>Observation and Remarks: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Deshpande, Abhay</dc:creator>
  <cp:lastModifiedBy>Deshpande, Abhay</cp:lastModifiedBy>
  <cp:revision>11</cp:revision>
  <dcterms:created xsi:type="dcterms:W3CDTF">2023-05-13T13:37:53Z</dcterms:created>
  <dcterms:modified xsi:type="dcterms:W3CDTF">2023-05-17T04:07:02Z</dcterms:modified>
</cp:coreProperties>
</file>