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sldIdLst>
    <p:sldId id="258" r:id="rId5"/>
    <p:sldId id="257" r:id="rId6"/>
    <p:sldId id="259" r:id="rId7"/>
    <p:sldId id="262" r:id="rId8"/>
    <p:sldId id="3909" r:id="rId9"/>
    <p:sldId id="3971" r:id="rId10"/>
    <p:sldId id="5706" r:id="rId11"/>
    <p:sldId id="346" r:id="rId12"/>
    <p:sldId id="265" r:id="rId13"/>
    <p:sldId id="266" r:id="rId14"/>
    <p:sldId id="267" r:id="rId15"/>
    <p:sldId id="268" r:id="rId16"/>
    <p:sldId id="269" r:id="rId17"/>
    <p:sldId id="270" r:id="rId18"/>
    <p:sldId id="459" r:id="rId19"/>
    <p:sldId id="5693" r:id="rId20"/>
    <p:sldId id="3930" r:id="rId21"/>
    <p:sldId id="5707" r:id="rId22"/>
    <p:sldId id="5708" r:id="rId2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7" autoAdjust="0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1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EICUG membership @ time of EICUG Meetings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EICUG membership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Sheet1!$A$3:$A$10</c:f>
              <c:strCache>
                <c:ptCount val="8"/>
                <c:pt idx="0">
                  <c:v>Jan-16</c:v>
                </c:pt>
                <c:pt idx="1">
                  <c:v>Jul-16</c:v>
                </c:pt>
                <c:pt idx="2">
                  <c:v>Jul-17</c:v>
                </c:pt>
                <c:pt idx="3">
                  <c:v>Jul-18</c:v>
                </c:pt>
                <c:pt idx="4">
                  <c:v>Jul-19</c:v>
                </c:pt>
                <c:pt idx="5">
                  <c:v>Jul-20</c:v>
                </c:pt>
                <c:pt idx="6">
                  <c:v> Jul-21</c:v>
                </c:pt>
                <c:pt idx="7">
                  <c:v>Now</c:v>
                </c:pt>
              </c:strCache>
            </c:strRef>
          </c:cat>
          <c:val>
            <c:numRef>
              <c:f>Sheet1!$B$3:$B$10</c:f>
              <c:numCache>
                <c:formatCode>General</c:formatCode>
                <c:ptCount val="8"/>
                <c:pt idx="0">
                  <c:v>397</c:v>
                </c:pt>
                <c:pt idx="1">
                  <c:v>600</c:v>
                </c:pt>
                <c:pt idx="2">
                  <c:v>697</c:v>
                </c:pt>
                <c:pt idx="3">
                  <c:v>807</c:v>
                </c:pt>
                <c:pt idx="4">
                  <c:v>925</c:v>
                </c:pt>
                <c:pt idx="5">
                  <c:v>1092</c:v>
                </c:pt>
                <c:pt idx="6">
                  <c:v>1296</c:v>
                </c:pt>
                <c:pt idx="7">
                  <c:v>1359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26-4427-92AE-C9D6613F0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42936"/>
        <c:axId val="566245232"/>
      </c:lineChart>
      <c:catAx>
        <c:axId val="56624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5232"/>
        <c:crosses val="autoZero"/>
        <c:auto val="1"/>
        <c:lblAlgn val="ctr"/>
        <c:lblOffset val="100"/>
        <c:noMultiLvlLbl val="0"/>
      </c:catAx>
      <c:valAx>
        <c:axId val="5662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69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9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icug.github.io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ic/CFC.php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5328" y="5146136"/>
            <a:ext cx="5295966" cy="679196"/>
          </a:xfrm>
        </p:spPr>
        <p:txBody>
          <a:bodyPr>
            <a:noAutofit/>
          </a:bodyPr>
          <a:lstStyle/>
          <a:p>
            <a:r>
              <a:rPr lang="en-US" sz="2000" dirty="0"/>
              <a:t>May 17, 2023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46" t="42804" r="31578" b="42693"/>
          <a:stretch/>
        </p:blipFill>
        <p:spPr>
          <a:xfrm>
            <a:off x="7291756" y="6247856"/>
            <a:ext cx="1289538" cy="2643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B181E4-6CD7-D828-3710-9595E4A5321A}"/>
              </a:ext>
            </a:extLst>
          </p:cNvPr>
          <p:cNvSpPr txBox="1">
            <a:spLocks/>
          </p:cNvSpPr>
          <p:nvPr/>
        </p:nvSpPr>
        <p:spPr>
          <a:xfrm>
            <a:off x="830325" y="887774"/>
            <a:ext cx="7750969" cy="1947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EIC Project Perspective on a Second Detector</a:t>
            </a:r>
            <a:br>
              <a:rPr lang="en-US" dirty="0"/>
            </a:br>
            <a:r>
              <a:rPr lang="en-US" sz="1800" dirty="0"/>
              <a:t>1st International Workshop on a 2nd Detector for the Electron-Ion Collider</a:t>
            </a:r>
            <a:endParaRPr lang="en-US" sz="200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9B5EF6-ED02-D345-AAB5-C532DBB32315}"/>
              </a:ext>
            </a:extLst>
          </p:cNvPr>
          <p:cNvSpPr txBox="1">
            <a:spLocks/>
          </p:cNvSpPr>
          <p:nvPr/>
        </p:nvSpPr>
        <p:spPr>
          <a:xfrm>
            <a:off x="3285328" y="3886529"/>
            <a:ext cx="5162156" cy="837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Jim </a:t>
            </a:r>
            <a:r>
              <a:rPr lang="en-US" dirty="0" err="1">
                <a:solidFill>
                  <a:schemeClr val="bg1"/>
                </a:solidFill>
              </a:rPr>
              <a:t>Yeck</a:t>
            </a:r>
            <a:r>
              <a:rPr lang="en-US" dirty="0">
                <a:solidFill>
                  <a:schemeClr val="bg1"/>
                </a:solidFill>
              </a:rPr>
              <a:t>, EIC Project Director</a:t>
            </a:r>
          </a:p>
        </p:txBody>
      </p:sp>
    </p:spTree>
    <p:extLst>
      <p:ext uri="{BB962C8B-B14F-4D97-AF65-F5344CB8AC3E}">
        <p14:creationId xmlns:p14="http://schemas.microsoft.com/office/powerpoint/2010/main" val="4209089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34D8-F280-4D6F-A38B-0C6B4C2C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7"/>
            <a:ext cx="8286750" cy="521978"/>
          </a:xfrm>
        </p:spPr>
        <p:txBody>
          <a:bodyPr>
            <a:normAutofit fontScale="90000"/>
          </a:bodyPr>
          <a:lstStyle/>
          <a:p>
            <a:r>
              <a:rPr lang="en-US" dirty="0"/>
              <a:t>Boards and Advisory Committees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36CA0-6E12-446F-8B6C-DA85E00B3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05F22-7730-41C9-95F4-A7E457498787}"/>
              </a:ext>
            </a:extLst>
          </p:cNvPr>
          <p:cNvSpPr txBox="1"/>
          <p:nvPr/>
        </p:nvSpPr>
        <p:spPr>
          <a:xfrm>
            <a:off x="378843" y="4500714"/>
            <a:ext cx="8580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DOE, BNL, and JLab envision an EIC facility that is “fully international in character.”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International EIC Advisory Board provides oversight and advice on the construction of the facility, focusing on the accelerator: ANL, BNL, LBNL, TJNAF, TRIUMF - Canada, IN2P3 and CEA - France, STFC - UK, INFN - Italy.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International EIC Resource Review Board provides oversight of experiments, 1</a:t>
            </a:r>
            <a:r>
              <a:rPr lang="en-US" sz="1600" baseline="30000" dirty="0"/>
              <a:t>st</a:t>
            </a:r>
            <a:r>
              <a:rPr lang="en-US" sz="1600" dirty="0"/>
              <a:t> meeting April 2023.  Delegates from Africa, Asia, Europe, North and South America.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International EIC Project Advisory Committee provides advice on the successful delivery of the DOE Project including management, scope, schedule, cost, and performance.</a:t>
            </a:r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A8EB42C4-2A05-4843-A679-D4E4B958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4" y="1178230"/>
            <a:ext cx="8697950" cy="3154567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65A2287-C3AC-5FBE-AB7B-A7FAEBE53D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592" y="751344"/>
            <a:ext cx="4798112" cy="5355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9730A-6FFA-3434-DD97-28C542CAF2D4}"/>
              </a:ext>
            </a:extLst>
          </p:cNvPr>
          <p:cNvSpPr txBox="1"/>
          <p:nvPr/>
        </p:nvSpPr>
        <p:spPr>
          <a:xfrm>
            <a:off x="5387876" y="5568253"/>
            <a:ext cx="26740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John Lajoie</a:t>
            </a:r>
            <a:r>
              <a:rPr lang="en-US" sz="1200" dirty="0"/>
              <a:t>, Spokesperson</a:t>
            </a:r>
          </a:p>
          <a:p>
            <a:pPr algn="ctr"/>
            <a:r>
              <a:rPr lang="en-US" sz="1200" b="1" dirty="0"/>
              <a:t>Silvia Dalla Torre</a:t>
            </a:r>
            <a:r>
              <a:rPr lang="en-US" sz="1200" dirty="0"/>
              <a:t>, Deputy Spokesperson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C1976-35D4-A717-BC69-94150D818591}"/>
              </a:ext>
            </a:extLst>
          </p:cNvPr>
          <p:cNvSpPr txBox="1"/>
          <p:nvPr/>
        </p:nvSpPr>
        <p:spPr>
          <a:xfrm>
            <a:off x="5150369" y="2057097"/>
            <a:ext cx="853119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      D. </a:t>
            </a:r>
            <a:r>
              <a:rPr lang="en-US" sz="1200" b="1" dirty="0" err="1"/>
              <a:t>Bettoni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768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44BFD-E59A-41B0-813B-531862DBD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E76BB04-A4CF-4F73-9CB1-F987A5776440}"/>
              </a:ext>
            </a:extLst>
          </p:cNvPr>
          <p:cNvSpPr txBox="1">
            <a:spLocks/>
          </p:cNvSpPr>
          <p:nvPr/>
        </p:nvSpPr>
        <p:spPr>
          <a:xfrm>
            <a:off x="4294172" y="6454925"/>
            <a:ext cx="431940" cy="274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6EF47-D24A-4E86-9D43-B8DE3F657A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473" y="226031"/>
            <a:ext cx="5426198" cy="35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4D7EB-DCB9-4BC3-96F3-956B16DE076A}"/>
              </a:ext>
            </a:extLst>
          </p:cNvPr>
          <p:cNvSpPr txBox="1"/>
          <p:nvPr/>
        </p:nvSpPr>
        <p:spPr>
          <a:xfrm>
            <a:off x="3650406" y="226031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2D9F50-7301-4484-9CD8-C9F42F500292}"/>
              </a:ext>
            </a:extLst>
          </p:cNvPr>
          <p:cNvSpPr txBox="1">
            <a:spLocks/>
          </p:cNvSpPr>
          <p:nvPr/>
        </p:nvSpPr>
        <p:spPr>
          <a:xfrm>
            <a:off x="370936" y="1218397"/>
            <a:ext cx="3177950" cy="19974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800" dirty="0"/>
              <a:t>Formed in 2016, Currently: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1361 collaborators,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36 countries,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267 institutions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s-IS" sz="1800" dirty="0">
              <a:solidFill>
                <a:srgbClr val="0000FF"/>
              </a:solidFill>
            </a:endParaRPr>
          </a:p>
          <a:p>
            <a:r>
              <a:rPr lang="is-IS" sz="1600" dirty="0">
                <a:solidFill>
                  <a:srgbClr val="0000FF"/>
                </a:solidFill>
              </a:rPr>
              <a:t>International Participation</a:t>
            </a:r>
          </a:p>
          <a:p>
            <a:r>
              <a:rPr lang="is-IS" sz="1600" dirty="0">
                <a:solidFill>
                  <a:srgbClr val="0000FF"/>
                </a:solidFill>
              </a:rPr>
              <a:t>Growing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CAACD5-CD54-4DF0-8893-F3C22F03C1BE}"/>
              </a:ext>
            </a:extLst>
          </p:cNvPr>
          <p:cNvSpPr/>
          <p:nvPr/>
        </p:nvSpPr>
        <p:spPr>
          <a:xfrm>
            <a:off x="622918" y="403076"/>
            <a:ext cx="2673986" cy="646331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 Group: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https://eicug.github.io/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8119A-9721-43A1-BE30-504F23794F70}"/>
              </a:ext>
            </a:extLst>
          </p:cNvPr>
          <p:cNvSpPr txBox="1"/>
          <p:nvPr/>
        </p:nvSpPr>
        <p:spPr>
          <a:xfrm>
            <a:off x="3638473" y="3879640"/>
            <a:ext cx="242543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2018 CUA, Washington, DC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VUU, VA  &amp; UCR, CA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2022 Stony Brook U, NY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Warsaw, Poland</a:t>
            </a:r>
          </a:p>
        </p:txBody>
      </p:sp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D873BCA0-974E-4C8C-B410-6EB780856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908" y="3879640"/>
            <a:ext cx="2973816" cy="2565721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E9CA761-E515-43E1-AE66-32EF015680F8}"/>
              </a:ext>
            </a:extLst>
          </p:cNvPr>
          <p:cNvGraphicFramePr>
            <a:graphicFrameLocks/>
          </p:cNvGraphicFramePr>
          <p:nvPr/>
        </p:nvGraphicFramePr>
        <p:xfrm>
          <a:off x="249080" y="3215810"/>
          <a:ext cx="3421662" cy="301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49114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DEEC8-2713-403F-B408-8EFCD2BE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45457"/>
            <a:ext cx="8286750" cy="754271"/>
          </a:xfrm>
        </p:spPr>
        <p:txBody>
          <a:bodyPr>
            <a:normAutofit/>
          </a:bodyPr>
          <a:lstStyle/>
          <a:p>
            <a:r>
              <a:rPr lang="en-US" dirty="0"/>
              <a:t>DOE EIC Funding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B1535-8E74-47D7-B772-EF7E2348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9843D-7C24-AEB2-52C8-3D809453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1" y="913744"/>
            <a:ext cx="8710232" cy="3678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159976-1FE4-5B8C-9BC5-4B112821EF0B}"/>
              </a:ext>
            </a:extLst>
          </p:cNvPr>
          <p:cNvSpPr txBox="1"/>
          <p:nvPr/>
        </p:nvSpPr>
        <p:spPr>
          <a:xfrm>
            <a:off x="341301" y="4700729"/>
            <a:ext cx="8635439" cy="15696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DOE Inflation Reduction Act funding of $138M allocated in September 2022.  Actual FY2023 funding is $70M.  DOE request for FY2024 is $98M.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RHIC shut down planned for June 2025.  Significant RHIC Operations funding will be redirected to EIC construction starting in FY2025 and reaching ~$150M/year in FY2026.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 funding supports DOE CD-3A, Long Lead Procurement Approval, in January 2024.  Long lead procurement mitigate risks:  technical, supply chain, inflation, and schedule.</a:t>
            </a:r>
          </a:p>
        </p:txBody>
      </p:sp>
    </p:spTree>
    <p:extLst>
      <p:ext uri="{BB962C8B-B14F-4D97-AF65-F5344CB8AC3E}">
        <p14:creationId xmlns:p14="http://schemas.microsoft.com/office/powerpoint/2010/main" val="3308919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2715-E82E-4022-9D0E-FAB12D23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18" y="176279"/>
            <a:ext cx="8286750" cy="685752"/>
          </a:xfrm>
        </p:spPr>
        <p:txBody>
          <a:bodyPr>
            <a:normAutofit fontScale="90000"/>
          </a:bodyPr>
          <a:lstStyle/>
          <a:p>
            <a:r>
              <a:rPr lang="en-US" dirty="0"/>
              <a:t>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59E36-B7B4-401D-AE10-FC9E57045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EC5E6-3A28-445C-998D-A2EE9040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862031"/>
            <a:ext cx="8429086" cy="56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2074-BAB4-4199-AC00-9B7661E9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77" y="176279"/>
            <a:ext cx="8286750" cy="726695"/>
          </a:xfrm>
        </p:spPr>
        <p:txBody>
          <a:bodyPr>
            <a:noAutofit/>
          </a:bodyPr>
          <a:lstStyle/>
          <a:p>
            <a:r>
              <a:rPr lang="en-US" sz="2800" dirty="0"/>
              <a:t>Reference Schedule for 2</a:t>
            </a:r>
            <a:r>
              <a:rPr lang="en-US" sz="2800" baseline="30000" dirty="0"/>
              <a:t>nd</a:t>
            </a:r>
            <a:r>
              <a:rPr lang="en-US" sz="2800" dirty="0"/>
              <a:t> IR and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B5ECD0-D243-48E9-9C2D-084A07C81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5E53D-D7D9-47B5-82E6-90D10A2B3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801384"/>
            <a:ext cx="8305329" cy="58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71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967EAA-45C4-48B5-8BD8-90475BE175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6357">
            <a:off x="7404787" y="665648"/>
            <a:ext cx="1619250" cy="209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70" y="67865"/>
            <a:ext cx="9144000" cy="55398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Preparing the EIC Experimental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02AD-0106-551D-8091-7E2AF30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73624"/>
            <a:ext cx="2057400" cy="282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0769AD-C469-483B-80D6-B81101D5ED6C}"/>
              </a:ext>
            </a:extLst>
          </p:cNvPr>
          <p:cNvSpPr txBox="1">
            <a:spLocks/>
          </p:cNvSpPr>
          <p:nvPr/>
        </p:nvSpPr>
        <p:spPr>
          <a:xfrm>
            <a:off x="392366" y="619077"/>
            <a:ext cx="6122852" cy="11606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Year-long EIC User Group driven EIC Yellow Report activity (December 2019 – February 2021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Science Requirements and Detector Concepts for the EIC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arXiv:2103.05419 &amp; Nucl. Phys. A 1026 (2022) 122447 – 488 citations (03/31/2023)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244B18-5252-4E41-A1FC-7715999AE7C3}"/>
              </a:ext>
            </a:extLst>
          </p:cNvPr>
          <p:cNvGraphicFramePr>
            <a:graphicFrameLocks noGrp="1"/>
          </p:cNvGraphicFramePr>
          <p:nvPr/>
        </p:nvGraphicFramePr>
        <p:xfrm>
          <a:off x="254001" y="1918547"/>
          <a:ext cx="7185307" cy="482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44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4841474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776389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2540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Efforts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Towards Experimental Program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Expressions of Interest (EOI)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https://www.bnl.gov/eic/EOI.php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4008569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 Responses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414576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EOI Responses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96475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https://www.bnl.gov/eic/CFC.php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254027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 – baseline “ECCE”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to consolidate ECCE &amp; ATHENA to the EIC Project Detector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6286075"/>
                  </a:ext>
                </a:extLst>
              </a:tr>
              <a:tr h="340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Collaboration* Formed – 160 institutions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2420548"/>
                  </a:ext>
                </a:extLst>
              </a:tr>
              <a:tr h="15621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Charter ratified &amp; elected Leadership Team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701210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Resources Review Board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863059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Detector remaining technology choices made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02846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A1EBBE6-E6AC-839C-F0D1-D21B4D9D6B93}"/>
              </a:ext>
            </a:extLst>
          </p:cNvPr>
          <p:cNvSpPr txBox="1"/>
          <p:nvPr/>
        </p:nvSpPr>
        <p:spPr>
          <a:xfrm>
            <a:off x="7439308" y="2983178"/>
            <a:ext cx="170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Remains ongoing until formal agreements are in place – it originally led to confirmation that in-kind level assumed for the EIC detector was in range.</a:t>
            </a:r>
          </a:p>
        </p:txBody>
      </p:sp>
    </p:spTree>
    <p:extLst>
      <p:ext uri="{BB962C8B-B14F-4D97-AF65-F5344CB8AC3E}">
        <p14:creationId xmlns:p14="http://schemas.microsoft.com/office/powerpoint/2010/main" val="1374255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7FD314-50F8-4B4E-9481-D80A068E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88684"/>
            <a:ext cx="2057400" cy="282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2F4E5-1490-FB4E-A685-DABCEDBF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17" y="104330"/>
            <a:ext cx="8286750" cy="875870"/>
          </a:xfrm>
        </p:spPr>
        <p:txBody>
          <a:bodyPr/>
          <a:lstStyle/>
          <a:p>
            <a:r>
              <a:rPr lang="en-US" dirty="0"/>
              <a:t>Interaction Region Layout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4F67262-95BC-BD4B-A27D-30AD8995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1327"/>
            <a:ext cx="9080056" cy="4001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400B0-48C4-CD4D-A789-E0E1A4D1DF7A}"/>
              </a:ext>
            </a:extLst>
          </p:cNvPr>
          <p:cNvSpPr txBox="1"/>
          <p:nvPr/>
        </p:nvSpPr>
        <p:spPr>
          <a:xfrm>
            <a:off x="567367" y="5803265"/>
            <a:ext cx="828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00FF"/>
                </a:solidFill>
                <a:latin typeface="+mj-lt"/>
              </a:rPr>
              <a:t>Every cm counts </a:t>
            </a:r>
            <a:r>
              <a:rPr lang="en-US" b="1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 and integration and communication with accelerator team is crucial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6F0BE-B5FF-5D40-80ED-10739C9AA48A}"/>
              </a:ext>
            </a:extLst>
          </p:cNvPr>
          <p:cNvSpPr txBox="1"/>
          <p:nvPr/>
        </p:nvSpPr>
        <p:spPr>
          <a:xfrm>
            <a:off x="3885644" y="4676708"/>
            <a:ext cx="1150784" cy="5539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RCS</a:t>
            </a:r>
          </a:p>
          <a:p>
            <a:r>
              <a:rPr lang="en-US" sz="900" i="1" dirty="0"/>
              <a:t>With Detector Bypass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BF6BDF-E658-1C45-8E58-3C172EF6E917}"/>
              </a:ext>
            </a:extLst>
          </p:cNvPr>
          <p:cNvCxnSpPr>
            <a:cxnSpLocks/>
          </p:cNvCxnSpPr>
          <p:nvPr/>
        </p:nvCxnSpPr>
        <p:spPr>
          <a:xfrm flipH="1" flipV="1">
            <a:off x="3393668" y="4031948"/>
            <a:ext cx="532497" cy="6295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AFD7ED-C55C-9E47-A170-C40FA06BF58B}"/>
              </a:ext>
            </a:extLst>
          </p:cNvPr>
          <p:cNvSpPr txBox="1"/>
          <p:nvPr/>
        </p:nvSpPr>
        <p:spPr>
          <a:xfrm>
            <a:off x="7414284" y="1958314"/>
            <a:ext cx="98067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Injection 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AE8BB7-1C76-5949-9EA5-4537381F7EB4}"/>
              </a:ext>
            </a:extLst>
          </p:cNvPr>
          <p:cNvCxnSpPr>
            <a:cxnSpLocks/>
          </p:cNvCxnSpPr>
          <p:nvPr/>
        </p:nvCxnSpPr>
        <p:spPr>
          <a:xfrm flipH="1" flipV="1">
            <a:off x="1286395" y="4812443"/>
            <a:ext cx="248262" cy="4693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E9056F-EFA3-E049-ADF5-184F35A6D9A1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152112" y="1049513"/>
            <a:ext cx="242601" cy="4601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4DFAA4-FA23-D84D-A95C-4951145538A1}"/>
              </a:ext>
            </a:extLst>
          </p:cNvPr>
          <p:cNvSpPr txBox="1"/>
          <p:nvPr/>
        </p:nvSpPr>
        <p:spPr>
          <a:xfrm>
            <a:off x="5742533" y="911013"/>
            <a:ext cx="1409579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Forward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C8EFE-1BF9-234B-957F-C4B2D1146ED4}"/>
              </a:ext>
            </a:extLst>
          </p:cNvPr>
          <p:cNvSpPr txBox="1"/>
          <p:nvPr/>
        </p:nvSpPr>
        <p:spPr>
          <a:xfrm>
            <a:off x="6794895" y="2871496"/>
            <a:ext cx="155176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Forward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366254-B33F-144E-84BF-D33724D2424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99381" y="2226880"/>
            <a:ext cx="495514" cy="783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1156E5-CB8D-8C44-A667-60E9CE0237DB}"/>
              </a:ext>
            </a:extLst>
          </p:cNvPr>
          <p:cNvCxnSpPr>
            <a:cxnSpLocks/>
          </p:cNvCxnSpPr>
          <p:nvPr/>
        </p:nvCxnSpPr>
        <p:spPr>
          <a:xfrm flipV="1">
            <a:off x="8383066" y="1220977"/>
            <a:ext cx="193792" cy="7421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C0AC50-996A-9844-9F9D-7726268CA07C}"/>
              </a:ext>
            </a:extLst>
          </p:cNvPr>
          <p:cNvSpPr txBox="1"/>
          <p:nvPr/>
        </p:nvSpPr>
        <p:spPr>
          <a:xfrm>
            <a:off x="3127700" y="1549349"/>
            <a:ext cx="1506089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Forward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5354DD-1EDA-9A4C-B654-DA895632911D}"/>
              </a:ext>
            </a:extLst>
          </p:cNvPr>
          <p:cNvCxnSpPr>
            <a:cxnSpLocks/>
          </p:cNvCxnSpPr>
          <p:nvPr/>
        </p:nvCxnSpPr>
        <p:spPr>
          <a:xfrm>
            <a:off x="4642338" y="1969477"/>
            <a:ext cx="334201" cy="7966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5AE691-C347-494E-A311-47025EC11E6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598113" y="2983684"/>
            <a:ext cx="688611" cy="6419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B5B822-03C0-0E49-A571-0FA477A4F35D}"/>
              </a:ext>
            </a:extLst>
          </p:cNvPr>
          <p:cNvSpPr txBox="1"/>
          <p:nvPr/>
        </p:nvSpPr>
        <p:spPr>
          <a:xfrm>
            <a:off x="1023105" y="2750982"/>
            <a:ext cx="1575008" cy="46540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Rear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F55696-F703-DE4F-A65F-6CEC6CCDB10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556383" y="2305844"/>
            <a:ext cx="266207" cy="633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2B2CFE-9983-CA4F-A678-D4D1468A033F}"/>
              </a:ext>
            </a:extLst>
          </p:cNvPr>
          <p:cNvSpPr txBox="1"/>
          <p:nvPr/>
        </p:nvSpPr>
        <p:spPr>
          <a:xfrm>
            <a:off x="2316259" y="2167344"/>
            <a:ext cx="124012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Central Detector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1B89F-55A3-4440-B337-5A6B0CDF04FA}"/>
              </a:ext>
            </a:extLst>
          </p:cNvPr>
          <p:cNvSpPr txBox="1"/>
          <p:nvPr/>
        </p:nvSpPr>
        <p:spPr>
          <a:xfrm>
            <a:off x="1427854" y="5282791"/>
            <a:ext cx="971842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Rear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ABFC5-6C31-1449-B2EB-598F1F778C5C}"/>
              </a:ext>
            </a:extLst>
          </p:cNvPr>
          <p:cNvSpPr txBox="1"/>
          <p:nvPr/>
        </p:nvSpPr>
        <p:spPr>
          <a:xfrm>
            <a:off x="174678" y="3897350"/>
            <a:ext cx="1010110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</a:t>
            </a:r>
          </a:p>
          <a:p>
            <a:r>
              <a:rPr lang="en-US" sz="1200" dirty="0"/>
              <a:t>Rear Side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A7A334-21B7-7940-933D-09059498F87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84788" y="4128183"/>
            <a:ext cx="380543" cy="3577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E16A58-5F3D-C849-923E-310CBFAD0E82}"/>
              </a:ext>
            </a:extLst>
          </p:cNvPr>
          <p:cNvSpPr txBox="1"/>
          <p:nvPr/>
        </p:nvSpPr>
        <p:spPr>
          <a:xfrm>
            <a:off x="6711636" y="3754534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HSR: Hadron Storage Ring</a:t>
            </a:r>
          </a:p>
          <a:p>
            <a:pPr algn="l"/>
            <a:r>
              <a:rPr lang="en-US" sz="1200" dirty="0">
                <a:latin typeface="+mj-lt"/>
              </a:rPr>
              <a:t>ESR: Electron Storage Ring</a:t>
            </a:r>
          </a:p>
          <a:p>
            <a:pPr algn="l"/>
            <a:r>
              <a:rPr lang="en-US" sz="1200" dirty="0">
                <a:latin typeface="+mj-lt"/>
              </a:rPr>
              <a:t>RCS: Rapid Cycling Synchrotron</a:t>
            </a:r>
          </a:p>
          <a:p>
            <a:pPr algn="l"/>
            <a:r>
              <a:rPr lang="en-US" sz="1200" dirty="0">
                <a:latin typeface="+mj-lt"/>
              </a:rPr>
              <a:t>  SC: Superconducting</a:t>
            </a:r>
          </a:p>
        </p:txBody>
      </p:sp>
    </p:spTree>
    <p:extLst>
      <p:ext uri="{BB962C8B-B14F-4D97-AF65-F5344CB8AC3E}">
        <p14:creationId xmlns:p14="http://schemas.microsoft.com/office/powerpoint/2010/main" val="161892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1371"/>
            <a:ext cx="8308322" cy="582845"/>
          </a:xfrm>
        </p:spPr>
        <p:txBody>
          <a:bodyPr>
            <a:normAutofit/>
          </a:bodyPr>
          <a:lstStyle/>
          <a:p>
            <a:r>
              <a:rPr lang="en-US" sz="3200" dirty="0"/>
              <a:t>International Interest &amp; In-Kind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88684"/>
            <a:ext cx="2057400" cy="282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114026-9A77-0998-8F23-006321648102}"/>
              </a:ext>
            </a:extLst>
          </p:cNvPr>
          <p:cNvGraphicFramePr>
            <a:graphicFrameLocks noGrp="1"/>
          </p:cNvGraphicFramePr>
          <p:nvPr/>
        </p:nvGraphicFramePr>
        <p:xfrm>
          <a:off x="246185" y="515815"/>
          <a:ext cx="8866809" cy="637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125">
                  <a:extLst>
                    <a:ext uri="{9D8B030D-6E8A-4147-A177-3AD203B41FA5}">
                      <a16:colId xmlns:a16="http://schemas.microsoft.com/office/drawing/2014/main" val="1371435365"/>
                    </a:ext>
                  </a:extLst>
                </a:gridCol>
                <a:gridCol w="7088684">
                  <a:extLst>
                    <a:ext uri="{9D8B030D-6E8A-4147-A177-3AD203B41FA5}">
                      <a16:colId xmlns:a16="http://schemas.microsoft.com/office/drawing/2014/main" val="1383690832"/>
                    </a:ext>
                  </a:extLst>
                </a:gridCol>
              </a:tblGrid>
              <a:tr h="31352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 and Important Facts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96269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NSF-MSRI pre-proposal submitted by 10 US universities – aims at full scope of backward EM calorimetry (eECal). Armenia, Czech, France/IN2P3 as unfunded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contributors. Invited to submit proposal.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952053"/>
                  </a:ext>
                </a:extLst>
              </a:tr>
              <a:tr h="24071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Contributions, mainly labor to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eECal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many EM calorimetry and particle id detectors component tests.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58277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 included 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Canadian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Subatomic Physics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Long-Range Plan; Interested in Compton Polarimetry, Electromagnetic Calorimetry and 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669715"/>
                  </a:ext>
                </a:extLst>
              </a:tr>
              <a:tr h="24071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EM Calorimeter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486615"/>
                  </a:ext>
                </a:extLst>
              </a:tr>
              <a:tr h="321668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with funding agency; Interested in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eECal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(PbWO4 crystals and glass) and Silicon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93005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France/IRFU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 in SC magnet design, electronics and MPGD/tracking.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Saclay/IRFU provided 30% design work for magnet as in-kind,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contributions to 60% and ongoing 90% design.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812410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France/IN2P3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contribution to backward EM calorimetry (including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in-kind design)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to readout electronics (e.g., ASICs for AC-LGAD detectors and Calorimetry). IRFU &amp; IN2P3 discussing together for higher-level contributions.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565651"/>
                  </a:ext>
                </a:extLst>
              </a:tr>
              <a:tr h="54159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Consortium is working with Funding agency; Interested in detector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oftware (non-project scientific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contribution),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contributions to DAQ/slow controls, and PID –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ToF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hardware (investigating Forward AC-LGAD to make links with Si plants).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117097"/>
                  </a:ext>
                </a:extLst>
              </a:tr>
              <a:tr h="54159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Italy/INFN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with INFN since a while; Aims at major scope of forward particle identification detector (dRICH), at (part of) the Si/MAPS tracker scope, and at photo-sensor contributions. Further investigating possible interest in EIC detector magnet scope.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24923"/>
                  </a:ext>
                </a:extLst>
              </a:tr>
              <a:tr h="25154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 Detectors (Si tracking and PbWO4)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413477"/>
                  </a:ext>
                </a:extLst>
              </a:tr>
              <a:tr h="50738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a US-Japan agreement; Aims at full scope of Zero-Degree Calorimeter in collaboration with Taiwan/Korea. Pursuit of full scope of barrel AC-LGAD detector as EIC-Asia consortium. Contribution to DAQ/streaming. Possible aerogel.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486306"/>
                  </a:ext>
                </a:extLst>
              </a:tr>
              <a:tr h="54159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Fiber-based EM calorimetry (barrel and/or hadronic ZDC),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Small work package for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barrel AC-LGAD as part of EIC-Asia consortium (includes also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Japan,Taiwan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collaboration on Si tracking detector (backward Si disks)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Si-based hadronic calorimetry for ZDC.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002649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Actively working with ministry/funding agency; Interested in detectors along the beam line (luminosity detector, Roman Pots)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921962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Pursuit of full scope of barrel AC-LGAD as part of EIC-Asia consortium. LYSO-based EM calorimeter for ZDC, Also optical readout/fiber. Possible later interest in PCBs. Computing.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182557"/>
                  </a:ext>
                </a:extLst>
              </a:tr>
              <a:tr h="473576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STFC seed funding for UK detector R&amp;D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(3M£). Interest in Si/MAPS tracker, polarimetry and detectors along the beams (Low-Q2/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TimePix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Follow-up grant request for 5-7 years submitted early 2023 (includes accelerator part).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068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161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3ABFA-2992-D502-1E54-7857006A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941"/>
            <a:ext cx="7886700" cy="1007761"/>
          </a:xfrm>
        </p:spPr>
        <p:txBody>
          <a:bodyPr/>
          <a:lstStyle/>
          <a:p>
            <a:r>
              <a:rPr lang="en-US" dirty="0"/>
              <a:t>Perspective on 2</a:t>
            </a:r>
            <a:r>
              <a:rPr lang="en-US" baseline="30000" dirty="0"/>
              <a:t>nd</a:t>
            </a:r>
            <a:r>
              <a:rPr lang="en-US" dirty="0"/>
              <a:t>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949EC-5139-96BA-384A-A1B5B22A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8A6E10D-4B84-D795-2393-3ED9E582A70D}"/>
              </a:ext>
            </a:extLst>
          </p:cNvPr>
          <p:cNvSpPr txBox="1">
            <a:spLocks/>
          </p:cNvSpPr>
          <p:nvPr/>
        </p:nvSpPr>
        <p:spPr>
          <a:xfrm>
            <a:off x="628649" y="1079702"/>
            <a:ext cx="8313469" cy="48105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Project Design Goals</a:t>
            </a:r>
          </a:p>
          <a:p>
            <a:pPr lvl="1"/>
            <a:r>
              <a:rPr lang="en-US" sz="2000" b="1" dirty="0"/>
              <a:t>Accommodate a Second Interaction Region (IR)</a:t>
            </a:r>
          </a:p>
          <a:p>
            <a:r>
              <a:rPr lang="en-US" sz="2000" dirty="0"/>
              <a:t>DOE, and BNL and </a:t>
            </a:r>
            <a:r>
              <a:rPr lang="en-US" sz="2000" dirty="0" err="1"/>
              <a:t>JLab</a:t>
            </a:r>
            <a:r>
              <a:rPr lang="en-US" sz="2000" dirty="0"/>
              <a:t> as the Host Labs, are establishing a governance structure intended to support the EIC.  This includes the construction of a 2</a:t>
            </a:r>
            <a:r>
              <a:rPr lang="en-US" sz="2000" baseline="30000" dirty="0"/>
              <a:t>nd</a:t>
            </a:r>
            <a:r>
              <a:rPr lang="en-US" sz="2000" dirty="0"/>
              <a:t> IR and detector.</a:t>
            </a:r>
          </a:p>
          <a:p>
            <a:pPr lvl="1"/>
            <a:r>
              <a:rPr lang="en-US" sz="2000" dirty="0"/>
              <a:t>EAB, RRB, DOE International Agreements</a:t>
            </a:r>
          </a:p>
          <a:p>
            <a:r>
              <a:rPr lang="en-US" sz="2000" dirty="0"/>
              <a:t>Successful delivery of the EIC Project will be a major challenge, and the priority of the EIC project leadership team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IR and Detector will be </a:t>
            </a:r>
            <a:r>
              <a:rPr lang="en-US" sz="2000" b="1" dirty="0"/>
              <a:t>installed after the EIC project </a:t>
            </a:r>
            <a:r>
              <a:rPr lang="en-US" sz="2000" dirty="0"/>
              <a:t>is complete</a:t>
            </a:r>
          </a:p>
          <a:p>
            <a:pPr lvl="1"/>
            <a:r>
              <a:rPr lang="en-US" sz="2000" dirty="0"/>
              <a:t>Science case must be compelling given resources required</a:t>
            </a:r>
          </a:p>
          <a:p>
            <a:pPr lvl="1"/>
            <a:r>
              <a:rPr lang="en-US" sz="2000" dirty="0"/>
              <a:t>IR and detector technologies should be state of the art</a:t>
            </a:r>
          </a:p>
          <a:p>
            <a:pPr lvl="1"/>
            <a:r>
              <a:rPr lang="en-US" sz="2000" dirty="0"/>
              <a:t>International engagement should be significant</a:t>
            </a:r>
          </a:p>
          <a:p>
            <a:r>
              <a:rPr lang="en-US" sz="2000" dirty="0"/>
              <a:t>Organized effort needed now to prepare plans and build support for the 2</a:t>
            </a:r>
            <a:r>
              <a:rPr lang="en-US" sz="2000" baseline="30000" dirty="0"/>
              <a:t>nd</a:t>
            </a:r>
            <a:r>
              <a:rPr lang="en-US" sz="2000" dirty="0"/>
              <a:t> IR and Detector</a:t>
            </a:r>
          </a:p>
          <a:p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4725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5588-52CC-7C7E-43BC-8C1ACBB9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44A269-20E0-15EE-F7F4-D98329B4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7"/>
            <a:ext cx="8286750" cy="586596"/>
          </a:xfrm>
        </p:spPr>
        <p:txBody>
          <a:bodyPr>
            <a:normAutofit fontScale="90000"/>
          </a:bodyPr>
          <a:lstStyle/>
          <a:p>
            <a:r>
              <a:rPr lang="en-US" dirty="0"/>
              <a:t>EIC Project Requirements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222310"/>
            <a:ext cx="6783833" cy="4810501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sz="2000" dirty="0"/>
              <a:t>Project Design Goals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High Luminosity: L= 10</a:t>
            </a:r>
            <a:r>
              <a:rPr lang="en-US" sz="1800" baseline="30000" dirty="0"/>
              <a:t>33</a:t>
            </a:r>
            <a:r>
              <a:rPr lang="en-US" sz="1800" dirty="0"/>
              <a:t> – 10</a:t>
            </a:r>
            <a:r>
              <a:rPr lang="en-US" sz="1800" baseline="30000" dirty="0"/>
              <a:t>34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sec</a:t>
            </a:r>
            <a:r>
              <a:rPr lang="en-US" sz="1800" baseline="30000" dirty="0"/>
              <a:t>-1</a:t>
            </a:r>
            <a:r>
              <a:rPr lang="en-US" sz="1800" dirty="0"/>
              <a:t>, 10 – 100 fb</a:t>
            </a:r>
            <a:r>
              <a:rPr lang="en-US" sz="1800" baseline="30000" dirty="0"/>
              <a:t>-1</a:t>
            </a:r>
            <a:r>
              <a:rPr lang="en-US" sz="1800" dirty="0"/>
              <a:t>/year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Highly Polarized Beams:  70%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Center of Mass Energy Range: E</a:t>
            </a:r>
            <a:r>
              <a:rPr lang="en-US" sz="1800" baseline="-25000" dirty="0"/>
              <a:t>cm</a:t>
            </a:r>
            <a:r>
              <a:rPr lang="en-US" sz="1800" dirty="0"/>
              <a:t> = 20 – 140 GeV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Ion Species Range:  protons – Uranium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Detector Acceptance and Good Background Conditions</a:t>
            </a:r>
          </a:p>
          <a:p>
            <a:pPr>
              <a:tabLst>
                <a:tab pos="6454775" algn="r"/>
              </a:tabLst>
            </a:pPr>
            <a:r>
              <a:rPr lang="en-US" sz="1800" b="1" dirty="0"/>
              <a:t>Accommodate a Second Interaction Region (IR)</a:t>
            </a:r>
          </a:p>
          <a:p>
            <a:pPr marL="0" indent="0"/>
            <a:endParaRPr lang="en-US" sz="1800" dirty="0"/>
          </a:p>
          <a:p>
            <a:pPr marL="0" indent="0">
              <a:spcBef>
                <a:spcPts val="0"/>
              </a:spcBef>
            </a:pPr>
            <a:r>
              <a:rPr lang="en-US" sz="1800" dirty="0"/>
              <a:t>Conceptual design scope and expected performance </a:t>
            </a:r>
          </a:p>
          <a:p>
            <a:pPr marL="0" indent="0">
              <a:spcBef>
                <a:spcPts val="0"/>
              </a:spcBef>
            </a:pPr>
            <a:r>
              <a:rPr lang="en-US" sz="1800" dirty="0"/>
              <a:t>meets or exceed NSAC Long Range Plan (2015) and </a:t>
            </a:r>
          </a:p>
          <a:p>
            <a:pPr marL="0" indent="0">
              <a:spcBef>
                <a:spcPts val="0"/>
              </a:spcBef>
            </a:pPr>
            <a:r>
              <a:rPr lang="en-US" sz="1800" dirty="0"/>
              <a:t>the EIC White Paper requirements endorsed by NAS (2018).</a:t>
            </a:r>
          </a:p>
          <a:p>
            <a:pPr marL="0" indent="0">
              <a:spcBef>
                <a:spcPts val="0"/>
              </a:spcBef>
            </a:pPr>
            <a:endParaRPr lang="en-US" sz="1800" dirty="0"/>
          </a:p>
          <a:p>
            <a:pPr marL="0" indent="0"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EIC is a unique, high-energy, high-luminosity, polarized beam collider that will be one of the most challenging and exciting accelerator complexes ever built -- only new collider constructed in next decade(s).</a:t>
            </a:r>
          </a:p>
          <a:p>
            <a:pPr marL="0" indent="0">
              <a:spcBef>
                <a:spcPts val="0"/>
              </a:spcBef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3C379-7B6B-4A6B-B4FF-BC78A9B6BD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951" y="176279"/>
            <a:ext cx="201445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11349-5D5B-4638-9735-720B689D6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951" y="2377225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87172-0F49-4921-B2BC-7F83178398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951" y="4519587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D90330-CC4C-410C-924F-3986B749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39" y="365124"/>
            <a:ext cx="7743122" cy="47026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761AC-56FA-438D-B2CD-6F2D1BB3E596}"/>
              </a:ext>
            </a:extLst>
          </p:cNvPr>
          <p:cNvSpPr txBox="1"/>
          <p:nvPr/>
        </p:nvSpPr>
        <p:spPr>
          <a:xfrm>
            <a:off x="1108553" y="5227067"/>
            <a:ext cx="6926893" cy="10895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/>
              </a:rPr>
              <a:t>EIC Double Ring Design</a:t>
            </a:r>
          </a:p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/>
              </a:rPr>
              <a:t>Based on Existing RHIC Facility</a:t>
            </a:r>
          </a:p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/>
              </a:rPr>
              <a:t>RHIC Operations Concludes in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EC38F4-F5A9-4D53-9BD9-7A8175EA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9" y="365123"/>
            <a:ext cx="774312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4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1222D-1D4B-4D70-9593-0D72A000D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26193"/>
          </a:xfrm>
        </p:spPr>
        <p:txBody>
          <a:bodyPr>
            <a:normAutofit fontScale="90000"/>
          </a:bodyPr>
          <a:lstStyle/>
          <a:p>
            <a:r>
              <a:rPr lang="en-US" dirty="0"/>
              <a:t>RHIC Infrastructure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C5D20-6C97-477B-85C2-F6CC17CCA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7C3C279-47FA-49C0-AF2C-DB64B76E2A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25"/>
          <a:stretch/>
        </p:blipFill>
        <p:spPr>
          <a:xfrm>
            <a:off x="252792" y="758244"/>
            <a:ext cx="6140100" cy="555835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5" name="Picture 4" descr="A group of people in a roller coaster&#10;&#10;Description automatically generated with low confidence">
            <a:extLst>
              <a:ext uri="{FF2B5EF4-FFF2-40B4-BE49-F238E27FC236}">
                <a16:creationId xmlns:a16="http://schemas.microsoft.com/office/drawing/2014/main" id="{61D18862-4E87-4F08-856A-E9DF57CBF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40"/>
          <a:stretch/>
        </p:blipFill>
        <p:spPr>
          <a:xfrm>
            <a:off x="3794064" y="758244"/>
            <a:ext cx="5349936" cy="555835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95798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A2C160D-8DCE-D0A7-9E5E-4EC1AFDEC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8" y="15389"/>
            <a:ext cx="9145908" cy="6271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0F198-7ED4-46CF-7352-BABED389D7A2}"/>
              </a:ext>
            </a:extLst>
          </p:cNvPr>
          <p:cNvSpPr txBox="1"/>
          <p:nvPr/>
        </p:nvSpPr>
        <p:spPr>
          <a:xfrm>
            <a:off x="0" y="6244855"/>
            <a:ext cx="91459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0519D"/>
                </a:solidFill>
                <a:latin typeface="+mj-lt"/>
              </a:rPr>
              <a:t>New York State will provide new EIC support buildings ($100M).</a:t>
            </a:r>
          </a:p>
          <a:p>
            <a:pPr algn="l"/>
            <a:endParaRPr lang="en-US" sz="2000" b="1" dirty="0">
              <a:solidFill>
                <a:srgbClr val="30519D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BD970-FCFF-359E-2F4C-EBC9E9B18666}"/>
              </a:ext>
            </a:extLst>
          </p:cNvPr>
          <p:cNvSpPr txBox="1"/>
          <p:nvPr/>
        </p:nvSpPr>
        <p:spPr>
          <a:xfrm>
            <a:off x="2546360" y="0"/>
            <a:ext cx="4049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0519D"/>
                </a:solidFill>
                <a:latin typeface="+mj-lt"/>
              </a:rPr>
              <a:t>New Infrastructure Planned</a:t>
            </a:r>
          </a:p>
        </p:txBody>
      </p:sp>
    </p:spTree>
    <p:extLst>
      <p:ext uri="{BB962C8B-B14F-4D97-AF65-F5344CB8AC3E}">
        <p14:creationId xmlns:p14="http://schemas.microsoft.com/office/powerpoint/2010/main" val="267452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AD735-68AD-4182-B391-C517BF69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7"/>
            <a:ext cx="8286750" cy="794934"/>
          </a:xfrm>
        </p:spPr>
        <p:txBody>
          <a:bodyPr>
            <a:noAutofit/>
          </a:bodyPr>
          <a:lstStyle/>
          <a:p>
            <a:r>
              <a:rPr lang="en-US" sz="3200" dirty="0"/>
              <a:t>Accelerator Science and Technology-Design and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5DCB8-89DA-45AA-9AA1-9333A9A90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746E2-7401-4549-9A00-073C7D21B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29" y="1452324"/>
            <a:ext cx="6400813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5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4E6998E-2838-AC5E-A77E-E91F55EE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91" y="20660"/>
            <a:ext cx="3943350" cy="1325563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pic>
        <p:nvPicPr>
          <p:cNvPr id="3" name="Picture 2" descr="A model of a building&#10;&#10;Description automatically generated with low confidence">
            <a:extLst>
              <a:ext uri="{FF2B5EF4-FFF2-40B4-BE49-F238E27FC236}">
                <a16:creationId xmlns:a16="http://schemas.microsoft.com/office/drawing/2014/main" id="{E09DB553-F35A-6CA9-E505-65D29731CB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213" y="1077039"/>
            <a:ext cx="3632559" cy="2356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CB664-7536-241F-50D1-1AD9E7057C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715" y="3723411"/>
            <a:ext cx="3137690" cy="2370198"/>
          </a:xfrm>
          <a:prstGeom prst="rect">
            <a:avLst/>
          </a:prstGeom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290034-49ED-6515-E822-A9D2214E0CC2}"/>
              </a:ext>
            </a:extLst>
          </p:cNvPr>
          <p:cNvCxnSpPr>
            <a:cxnSpLocks/>
          </p:cNvCxnSpPr>
          <p:nvPr/>
        </p:nvCxnSpPr>
        <p:spPr>
          <a:xfrm flipV="1">
            <a:off x="7138325" y="3063905"/>
            <a:ext cx="1304724" cy="740551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B419C4-999B-B2B1-13FD-DC85D8ADBD84}"/>
              </a:ext>
            </a:extLst>
          </p:cNvPr>
          <p:cNvCxnSpPr>
            <a:cxnSpLocks/>
          </p:cNvCxnSpPr>
          <p:nvPr/>
        </p:nvCxnSpPr>
        <p:spPr>
          <a:xfrm flipH="1" flipV="1">
            <a:off x="5519375" y="3468165"/>
            <a:ext cx="1407554" cy="357947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9BAD7F7-BDB9-FD28-F17D-876A4197BBCD}"/>
              </a:ext>
            </a:extLst>
          </p:cNvPr>
          <p:cNvSpPr/>
          <p:nvPr/>
        </p:nvSpPr>
        <p:spPr>
          <a:xfrm>
            <a:off x="6883613" y="3804455"/>
            <a:ext cx="263603" cy="3696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6AC947-4ED2-1B8B-6B9A-0475632818DD}"/>
              </a:ext>
            </a:extLst>
          </p:cNvPr>
          <p:cNvSpPr/>
          <p:nvPr/>
        </p:nvSpPr>
        <p:spPr>
          <a:xfrm>
            <a:off x="6708090" y="5318093"/>
            <a:ext cx="989680" cy="377420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srgbClr val="9437FF"/>
              </a:solidFill>
              <a:latin typeface="Times New Roman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573179-2324-AB05-BD4D-4F4232E19CDE}"/>
              </a:ext>
            </a:extLst>
          </p:cNvPr>
          <p:cNvSpPr/>
          <p:nvPr/>
        </p:nvSpPr>
        <p:spPr>
          <a:xfrm rot="19397371">
            <a:off x="5898820" y="5297264"/>
            <a:ext cx="704129" cy="224455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srgbClr val="9437FF"/>
              </a:solidFill>
              <a:latin typeface="Times New Roman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D31888-6EC8-D606-7F15-E8B7E5BACA13}"/>
              </a:ext>
            </a:extLst>
          </p:cNvPr>
          <p:cNvSpPr/>
          <p:nvPr/>
        </p:nvSpPr>
        <p:spPr>
          <a:xfrm rot="16200000">
            <a:off x="7743278" y="4960502"/>
            <a:ext cx="599090" cy="377420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srgbClr val="9437FF"/>
              </a:solidFill>
              <a:latin typeface="Times New Roman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0EC074-4D4B-E509-9520-1D152D048E8A}"/>
              </a:ext>
            </a:extLst>
          </p:cNvPr>
          <p:cNvSpPr/>
          <p:nvPr/>
        </p:nvSpPr>
        <p:spPr>
          <a:xfrm rot="20691698">
            <a:off x="6017319" y="4733741"/>
            <a:ext cx="599090" cy="249284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srgbClr val="9437FF"/>
              </a:solidFill>
              <a:latin typeface="Times New Roman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2DC4C9-D09E-8559-B62E-09B9136C70EF}"/>
              </a:ext>
            </a:extLst>
          </p:cNvPr>
          <p:cNvSpPr/>
          <p:nvPr/>
        </p:nvSpPr>
        <p:spPr>
          <a:xfrm>
            <a:off x="6498800" y="5067152"/>
            <a:ext cx="639525" cy="19428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srgbClr val="9437FF"/>
              </a:solidFill>
              <a:latin typeface="Times New Roman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6AA5CE-82A0-8884-0736-3E1482A8E74A}"/>
              </a:ext>
            </a:extLst>
          </p:cNvPr>
          <p:cNvCxnSpPr>
            <a:cxnSpLocks/>
          </p:cNvCxnSpPr>
          <p:nvPr/>
        </p:nvCxnSpPr>
        <p:spPr>
          <a:xfrm flipV="1">
            <a:off x="5486405" y="2977278"/>
            <a:ext cx="3021614" cy="35943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861C7A-12FB-A026-B512-C135BACF971E}"/>
              </a:ext>
            </a:extLst>
          </p:cNvPr>
          <p:cNvSpPr txBox="1"/>
          <p:nvPr/>
        </p:nvSpPr>
        <p:spPr>
          <a:xfrm>
            <a:off x="6851704" y="3133977"/>
            <a:ext cx="617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9.5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7E1B0-A870-3059-D4FA-65A08E241B14}"/>
              </a:ext>
            </a:extLst>
          </p:cNvPr>
          <p:cNvSpPr txBox="1"/>
          <p:nvPr/>
        </p:nvSpPr>
        <p:spPr>
          <a:xfrm>
            <a:off x="792043" y="1186819"/>
            <a:ext cx="4120289" cy="507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45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 an asymmetric detector Barrel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with electron and hadron endcap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 9.5 m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Tracking, particle identification, EM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calorimetry and hadronic calorimetry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functionality in all directions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very compact detector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Integration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will be key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sz="7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14313" indent="-214313">
              <a:spcAft>
                <a:spcPts val="45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science program with protons and nuclei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specialized detectors         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integrated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Interaction Region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over 80 m </a:t>
            </a:r>
          </a:p>
          <a:p>
            <a:pPr>
              <a:buClr>
                <a:srgbClr val="0000FF"/>
              </a:buClr>
            </a:pPr>
            <a:endParaRPr lang="en-US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spcAft>
                <a:spcPts val="45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program required momentum resolution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a large bore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2T magnet </a:t>
            </a:r>
          </a:p>
          <a:p>
            <a:pPr>
              <a:buClr>
                <a:srgbClr val="0000FF"/>
              </a:buClr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(1.7 T magnet operation point, stretch goal 2T) </a:t>
            </a:r>
          </a:p>
          <a:p>
            <a:pPr>
              <a:buClr>
                <a:srgbClr val="0000FF"/>
              </a:buClr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that has same geometry as the BaBAR magnet.</a:t>
            </a:r>
          </a:p>
          <a:p>
            <a:pPr>
              <a:buClr>
                <a:srgbClr val="0000FF"/>
              </a:buClr>
            </a:pPr>
            <a:endParaRPr lang="en-US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spcAft>
                <a:spcPts val="45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readout electronics model</a:t>
            </a:r>
          </a:p>
          <a:p>
            <a:pPr lvl="1">
              <a:spcAft>
                <a:spcPts val="450"/>
              </a:spcAft>
              <a:buClr>
                <a:srgbClr val="0000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highest scientific flexibility</a:t>
            </a:r>
          </a:p>
        </p:txBody>
      </p:sp>
    </p:spTree>
    <p:extLst>
      <p:ext uri="{BB962C8B-B14F-4D97-AF65-F5344CB8AC3E}">
        <p14:creationId xmlns:p14="http://schemas.microsoft.com/office/powerpoint/2010/main" val="167750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9B6E-280A-4F4B-9063-54522232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3174"/>
            <a:ext cx="8320950" cy="1325563"/>
          </a:xfrm>
        </p:spPr>
        <p:txBody>
          <a:bodyPr/>
          <a:lstStyle/>
          <a:p>
            <a:r>
              <a:rPr lang="en-US" dirty="0"/>
              <a:t>BNL/TJNAF Special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EBFD0-87B9-4947-926C-1ACFD5A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4911948"/>
            <a:ext cx="8248951" cy="151443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BNL/JLab partnership established in early 2020</a:t>
            </a:r>
          </a:p>
          <a:p>
            <a:r>
              <a:rPr lang="en-US" sz="2400" dirty="0"/>
              <a:t>Integrated project management and scope</a:t>
            </a:r>
          </a:p>
          <a:p>
            <a:r>
              <a:rPr lang="en-US" sz="2400" b="1" dirty="0"/>
              <a:t>Serving together as hosts for the EIC experimental program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D8386E-E72E-DD44-9697-697B568FE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790" y="1188835"/>
            <a:ext cx="5058486" cy="338617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B0FC08-CC32-594B-9EC2-C18DD6A2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6380" y="6312579"/>
            <a:ext cx="423219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2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630B8-BA10-4D51-862A-1D188CA45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D514345-1B84-4E54-B9B3-98DB47FA5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4" y="1993239"/>
            <a:ext cx="7601268" cy="2756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6B06B-C413-4E40-8B8D-F38F2D1CDD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512" y="4738053"/>
            <a:ext cx="1250883" cy="161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FCBBC-89A7-4FDC-A431-C9BDB6B3A2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816" y="4709888"/>
            <a:ext cx="1251023" cy="1646461"/>
          </a:xfrm>
          <a:prstGeom prst="rect">
            <a:avLst/>
          </a:prstGeom>
        </p:spPr>
      </p:pic>
      <p:pic>
        <p:nvPicPr>
          <p:cNvPr id="9" name="image36.jpeg" descr="James Yeck">
            <a:extLst>
              <a:ext uri="{FF2B5EF4-FFF2-40B4-BE49-F238E27FC236}">
                <a16:creationId xmlns:a16="http://schemas.microsoft.com/office/drawing/2014/main" id="{6F0FFE50-5E5E-450D-B217-A9B9791674CE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1615" y="4738053"/>
            <a:ext cx="1202017" cy="1618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B5C395-383B-4EE8-BED8-2B306FD1D7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575" y="294893"/>
            <a:ext cx="1146377" cy="1563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E14DE-26A4-4A65-BA82-A598852743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6" b="-3882"/>
          <a:stretch/>
        </p:blipFill>
        <p:spPr>
          <a:xfrm>
            <a:off x="4196512" y="235074"/>
            <a:ext cx="1053548" cy="16936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17CBA-E52B-4AFA-9A02-0E069944A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573" y="4709889"/>
            <a:ext cx="1251023" cy="1646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DB439C-C93E-4CA8-8FEA-BC05D4582A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75" y="4709889"/>
            <a:ext cx="1154880" cy="1646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A8B45-A00A-4BBE-B4C3-50A595B323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595" y="281951"/>
            <a:ext cx="1235298" cy="15998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57D95C-B5DF-456F-BA07-3E5C593AEC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161" y="281952"/>
            <a:ext cx="1244108" cy="1599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452808-C9BC-479E-8A26-FF4FF84BE3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"/>
          <a:stretch/>
        </p:blipFill>
        <p:spPr>
          <a:xfrm>
            <a:off x="2964784" y="306660"/>
            <a:ext cx="1148213" cy="15442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360D6C-5F25-4160-9F93-5FED685123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294" y="306660"/>
            <a:ext cx="1164603" cy="1533502"/>
          </a:xfrm>
          <a:prstGeom prst="rect">
            <a:avLst/>
          </a:prstGeom>
        </p:spPr>
      </p:pic>
      <p:pic>
        <p:nvPicPr>
          <p:cNvPr id="18" name="Picture 17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2E4F86B5-ED33-4664-96E2-F0AD5DC7900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13" y="4738053"/>
            <a:ext cx="2178884" cy="1600372"/>
          </a:xfrm>
          <a:prstGeom prst="rect">
            <a:avLst/>
          </a:prstGeom>
        </p:spPr>
      </p:pic>
      <p:pic>
        <p:nvPicPr>
          <p:cNvPr id="4" name="Picture 3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0CAF00C7-C295-F7F2-DEBE-882FE103C9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1289" y="313479"/>
            <a:ext cx="1288657" cy="153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22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43247e-8d7f-4cff-a9ba-5f4d23375e9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ADECB340160469430AC0F4EA775FA" ma:contentTypeVersion="13" ma:contentTypeDescription="Create a new document." ma:contentTypeScope="" ma:versionID="3562c4d649b9b89362efb7e3eab1f4f3">
  <xsd:schema xmlns:xsd="http://www.w3.org/2001/XMLSchema" xmlns:xs="http://www.w3.org/2001/XMLSchema" xmlns:p="http://schemas.microsoft.com/office/2006/metadata/properties" xmlns:ns3="3243247e-8d7f-4cff-a9ba-5f4d23375e99" xmlns:ns4="50e8a399-bf5a-4ab5-aaed-678af10ca500" targetNamespace="http://schemas.microsoft.com/office/2006/metadata/properties" ma:root="true" ma:fieldsID="efea0a6f2ef2199d93660bb12f8873dd" ns3:_="" ns4:_="">
    <xsd:import namespace="3243247e-8d7f-4cff-a9ba-5f4d23375e99"/>
    <xsd:import namespace="50e8a399-bf5a-4ab5-aaed-678af10ca5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3247e-8d7f-4cff-a9ba-5f4d23375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a399-bf5a-4ab5-aaed-678af10ca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E98C05-5760-4FD2-B85E-2A9CB1A90B2B}">
  <ds:schemaRefs>
    <ds:schemaRef ds:uri="3243247e-8d7f-4cff-a9ba-5f4d23375e99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50e8a399-bf5a-4ab5-aaed-678af10ca500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90CB9C3-F393-4522-8D41-A52E1030BA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3247e-8d7f-4cff-a9ba-5f4d23375e99"/>
    <ds:schemaRef ds:uri="50e8a399-bf5a-4ab5-aaed-678af10ca5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F5CC8D-D5D4-46AE-BC87-A9F5EE92E8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30595</TotalTime>
  <Words>1565</Words>
  <Application>Microsoft Macintosh PowerPoint</Application>
  <PresentationFormat>On-screen Show (4:3)</PresentationFormat>
  <Paragraphs>210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EIC Project Requirements </vt:lpstr>
      <vt:lpstr>PowerPoint Presentation</vt:lpstr>
      <vt:lpstr>RHIC Infrastructure </vt:lpstr>
      <vt:lpstr>PowerPoint Presentation</vt:lpstr>
      <vt:lpstr>Accelerator Science and Technology-Design and R&amp;D</vt:lpstr>
      <vt:lpstr>ePIC Detector</vt:lpstr>
      <vt:lpstr>BNL/TJNAF Special Partnership</vt:lpstr>
      <vt:lpstr>PowerPoint Presentation</vt:lpstr>
      <vt:lpstr>Boards and Advisory Committees</vt:lpstr>
      <vt:lpstr>PowerPoint Presentation</vt:lpstr>
      <vt:lpstr>DOE EIC Funding Plans</vt:lpstr>
      <vt:lpstr>Schedule</vt:lpstr>
      <vt:lpstr>Reference Schedule for 2nd IR and Detector</vt:lpstr>
      <vt:lpstr>Preparing the EIC Experimental Program</vt:lpstr>
      <vt:lpstr>Interaction Region Layout</vt:lpstr>
      <vt:lpstr>International Interest &amp; In-Kind</vt:lpstr>
      <vt:lpstr>Perspective on 2nd Detector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Preparations for DOE CD-1 Approval</dc:title>
  <dc:subject/>
  <dc:creator>Hatton, Diane</dc:creator>
  <cp:keywords/>
  <dc:description/>
  <cp:lastModifiedBy>Yeck, Jim</cp:lastModifiedBy>
  <cp:revision>255</cp:revision>
  <cp:lastPrinted>2023-04-03T11:35:43Z</cp:lastPrinted>
  <dcterms:created xsi:type="dcterms:W3CDTF">2020-08-19T22:06:35Z</dcterms:created>
  <dcterms:modified xsi:type="dcterms:W3CDTF">2023-05-17T11:06:26Z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0x0101001B8ADECB340160469430AC0F4EA775FA</vt:lpwstr>
  </property>
  <property fmtid="{D5CDD505-2E9C-101B-9397-08002B2CF9AE}" pid="3" name="Order">
    <vt:r8>43800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Presenter">
    <vt:lpwstr/>
  </property>
</Properties>
</file>