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3" r:id="rId2"/>
    <p:sldId id="314" r:id="rId3"/>
    <p:sldId id="275" r:id="rId4"/>
    <p:sldId id="276" r:id="rId5"/>
    <p:sldId id="278" r:id="rId6"/>
    <p:sldId id="283" r:id="rId7"/>
    <p:sldId id="300" r:id="rId8"/>
    <p:sldId id="280" r:id="rId9"/>
    <p:sldId id="281" r:id="rId10"/>
    <p:sldId id="311" r:id="rId11"/>
    <p:sldId id="295" r:id="rId12"/>
    <p:sldId id="296" r:id="rId13"/>
    <p:sldId id="297" r:id="rId14"/>
    <p:sldId id="301" r:id="rId15"/>
    <p:sldId id="298" r:id="rId16"/>
    <p:sldId id="303" r:id="rId17"/>
    <p:sldId id="299" r:id="rId18"/>
    <p:sldId id="313" r:id="rId19"/>
    <p:sldId id="302" r:id="rId20"/>
    <p:sldId id="305" r:id="rId21"/>
    <p:sldId id="306" r:id="rId22"/>
    <p:sldId id="307" r:id="rId23"/>
    <p:sldId id="308" r:id="rId24"/>
    <p:sldId id="309" r:id="rId25"/>
    <p:sldId id="310" r:id="rId26"/>
    <p:sldId id="312"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C5EF60-8E25-49F6-BA1C-BB62EBADF6A5}">
          <p14:sldIdLst>
            <p14:sldId id="273"/>
            <p14:sldId id="314"/>
            <p14:sldId id="275"/>
            <p14:sldId id="276"/>
            <p14:sldId id="278"/>
            <p14:sldId id="283"/>
            <p14:sldId id="300"/>
            <p14:sldId id="280"/>
            <p14:sldId id="281"/>
            <p14:sldId id="311"/>
            <p14:sldId id="295"/>
            <p14:sldId id="296"/>
            <p14:sldId id="297"/>
            <p14:sldId id="301"/>
            <p14:sldId id="298"/>
            <p14:sldId id="303"/>
            <p14:sldId id="299"/>
            <p14:sldId id="313"/>
            <p14:sldId id="302"/>
            <p14:sldId id="305"/>
            <p14:sldId id="306"/>
            <p14:sldId id="307"/>
            <p14:sldId id="308"/>
            <p14:sldId id="309"/>
            <p14:sldId id="310"/>
            <p14:sldId id="312"/>
          </p14:sldIdLst>
        </p14:section>
        <p14:section name="Untitled Section" id="{89D3608C-1E78-4F53-93DD-8B852C16968D}">
          <p14:sldIdLst/>
        </p14:section>
        <p14:section name="Untitled Section" id="{E5D7DA5C-477D-4E2A-8834-348406AC047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nis" initials="p" lastIdx="1" clrIdx="0">
    <p:extLst>
      <p:ext uri="{19B8F6BF-5375-455C-9EA6-DF929625EA0E}">
        <p15:presenceInfo xmlns:p15="http://schemas.microsoft.com/office/powerpoint/2012/main" userId="gran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CCFF"/>
    <a:srgbClr val="CCECFF"/>
    <a:srgbClr val="FF6600"/>
    <a:srgbClr val="FFFF00"/>
    <a:srgbClr val="FF9933"/>
    <a:srgbClr val="0000FF"/>
    <a:srgbClr val="3399FF"/>
    <a:srgbClr val="00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236" autoAdjust="0"/>
    <p:restoredTop sz="94645" autoAdjust="0"/>
  </p:normalViewPr>
  <p:slideViewPr>
    <p:cSldViewPr snapToGrid="0">
      <p:cViewPr varScale="1">
        <p:scale>
          <a:sx n="74" d="100"/>
          <a:sy n="74" d="100"/>
        </p:scale>
        <p:origin x="760" y="64"/>
      </p:cViewPr>
      <p:guideLst/>
    </p:cSldViewPr>
  </p:slideViewPr>
  <p:outlineViewPr>
    <p:cViewPr>
      <p:scale>
        <a:sx n="33" d="100"/>
        <a:sy n="33" d="100"/>
      </p:scale>
      <p:origin x="0" y="-618"/>
    </p:cViewPr>
  </p:outlineViewPr>
  <p:notesTextViewPr>
    <p:cViewPr>
      <p:scale>
        <a:sx n="1" d="1"/>
        <a:sy n="1" d="1"/>
      </p:scale>
      <p:origin x="0" y="0"/>
    </p:cViewPr>
  </p:notesTextViewPr>
  <p:sorterViewPr>
    <p:cViewPr>
      <p:scale>
        <a:sx n="100" d="100"/>
        <a:sy n="100" d="100"/>
      </p:scale>
      <p:origin x="0" y="-97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FF0818A-5DCF-495B-8920-3C0AA6C67223}" type="datetimeFigureOut">
              <a:rPr lang="en-US" smtClean="0"/>
              <a:t>5/14/2023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4171ED0-13A2-4897-99EE-A2689260D45C}" type="slidenum">
              <a:rPr lang="en-US" smtClean="0"/>
              <a:t>‹#›</a:t>
            </a:fld>
            <a:endParaRPr lang="en-US"/>
          </a:p>
        </p:txBody>
      </p:sp>
    </p:spTree>
    <p:extLst>
      <p:ext uri="{BB962C8B-B14F-4D97-AF65-F5344CB8AC3E}">
        <p14:creationId xmlns:p14="http://schemas.microsoft.com/office/powerpoint/2010/main" val="34576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1</a:t>
            </a:fld>
            <a:endParaRPr lang="en-US"/>
          </a:p>
        </p:txBody>
      </p:sp>
    </p:spTree>
    <p:extLst>
      <p:ext uri="{BB962C8B-B14F-4D97-AF65-F5344CB8AC3E}">
        <p14:creationId xmlns:p14="http://schemas.microsoft.com/office/powerpoint/2010/main" val="212845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3</a:t>
            </a:fld>
            <a:endParaRPr lang="en-US"/>
          </a:p>
        </p:txBody>
      </p:sp>
    </p:spTree>
    <p:extLst>
      <p:ext uri="{BB962C8B-B14F-4D97-AF65-F5344CB8AC3E}">
        <p14:creationId xmlns:p14="http://schemas.microsoft.com/office/powerpoint/2010/main" val="112873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4</a:t>
            </a:fld>
            <a:endParaRPr lang="en-US"/>
          </a:p>
        </p:txBody>
      </p:sp>
    </p:spTree>
    <p:extLst>
      <p:ext uri="{BB962C8B-B14F-4D97-AF65-F5344CB8AC3E}">
        <p14:creationId xmlns:p14="http://schemas.microsoft.com/office/powerpoint/2010/main" val="9453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5</a:t>
            </a:fld>
            <a:endParaRPr lang="en-US"/>
          </a:p>
        </p:txBody>
      </p:sp>
    </p:spTree>
    <p:extLst>
      <p:ext uri="{BB962C8B-B14F-4D97-AF65-F5344CB8AC3E}">
        <p14:creationId xmlns:p14="http://schemas.microsoft.com/office/powerpoint/2010/main" val="378809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6</a:t>
            </a:fld>
            <a:endParaRPr lang="en-US"/>
          </a:p>
        </p:txBody>
      </p:sp>
    </p:spTree>
    <p:extLst>
      <p:ext uri="{BB962C8B-B14F-4D97-AF65-F5344CB8AC3E}">
        <p14:creationId xmlns:p14="http://schemas.microsoft.com/office/powerpoint/2010/main" val="178132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8</a:t>
            </a:fld>
            <a:endParaRPr lang="en-US"/>
          </a:p>
        </p:txBody>
      </p:sp>
    </p:spTree>
    <p:extLst>
      <p:ext uri="{BB962C8B-B14F-4D97-AF65-F5344CB8AC3E}">
        <p14:creationId xmlns:p14="http://schemas.microsoft.com/office/powerpoint/2010/main" val="179408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1ED0-13A2-4897-99EE-A2689260D45C}" type="slidenum">
              <a:rPr lang="en-US" smtClean="0"/>
              <a:t>9</a:t>
            </a:fld>
            <a:endParaRPr lang="en-US"/>
          </a:p>
        </p:txBody>
      </p:sp>
    </p:spTree>
    <p:extLst>
      <p:ext uri="{BB962C8B-B14F-4D97-AF65-F5344CB8AC3E}">
        <p14:creationId xmlns:p14="http://schemas.microsoft.com/office/powerpoint/2010/main" val="66221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73C753-ECEC-4F6B-A8F0-C7B537A964D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21889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8CFA71-649B-AF01-80F4-922AD2340E2F}"/>
              </a:ext>
            </a:extLst>
          </p:cNvPr>
          <p:cNvSpPr>
            <a:spLocks noGrp="1"/>
          </p:cNvSpPr>
          <p:nvPr>
            <p:ph type="dt" sz="half" idx="10"/>
          </p:nvPr>
        </p:nvSpPr>
        <p:spPr/>
        <p:txBody>
          <a:bodyPr/>
          <a:lstStyle/>
          <a:p>
            <a:fld id="{0573C753-ECEC-4F6B-A8F0-C7B537A964DB}" type="datetimeFigureOut">
              <a:rPr lang="en-US" smtClean="0"/>
              <a:t>5/14/2023</a:t>
            </a:fld>
            <a:endParaRPr lang="en-US"/>
          </a:p>
        </p:txBody>
      </p:sp>
      <p:sp>
        <p:nvSpPr>
          <p:cNvPr id="4" name="Footer Placeholder 3">
            <a:extLst>
              <a:ext uri="{FF2B5EF4-FFF2-40B4-BE49-F238E27FC236}">
                <a16:creationId xmlns:a16="http://schemas.microsoft.com/office/drawing/2014/main" id="{6BE07EC5-7FAF-001C-35E3-A640D54ED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0A121-78B8-63FE-F29C-6E3104494210}"/>
              </a:ext>
            </a:extLst>
          </p:cNvPr>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31633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3C753-ECEC-4F6B-A8F0-C7B537A964D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32579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3C753-ECEC-4F6B-A8F0-C7B537A964D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424377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3C753-ECEC-4F6B-A8F0-C7B537A964D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7290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3C753-ECEC-4F6B-A8F0-C7B537A964D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55621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3C753-ECEC-4F6B-A8F0-C7B537A964D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67864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73C753-ECEC-4F6B-A8F0-C7B537A964D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86859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73C753-ECEC-4F6B-A8F0-C7B537A964D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35466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3C753-ECEC-4F6B-A8F0-C7B537A964DB}"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6581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3C753-ECEC-4F6B-A8F0-C7B537A964DB}"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16951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E591A-8660-0B9D-99FE-E1571886D2AE}"/>
              </a:ext>
            </a:extLst>
          </p:cNvPr>
          <p:cNvSpPr>
            <a:spLocks noGrp="1"/>
          </p:cNvSpPr>
          <p:nvPr>
            <p:ph type="dt" sz="half" idx="10"/>
          </p:nvPr>
        </p:nvSpPr>
        <p:spPr/>
        <p:txBody>
          <a:bodyPr/>
          <a:lstStyle/>
          <a:p>
            <a:fld id="{0573C753-ECEC-4F6B-A8F0-C7B537A964DB}" type="datetimeFigureOut">
              <a:rPr lang="en-US" smtClean="0"/>
              <a:t>5/14/2023</a:t>
            </a:fld>
            <a:endParaRPr lang="en-US"/>
          </a:p>
        </p:txBody>
      </p:sp>
      <p:sp>
        <p:nvSpPr>
          <p:cNvPr id="3" name="Footer Placeholder 2">
            <a:extLst>
              <a:ext uri="{FF2B5EF4-FFF2-40B4-BE49-F238E27FC236}">
                <a16:creationId xmlns:a16="http://schemas.microsoft.com/office/drawing/2014/main" id="{6180FD77-E891-6645-181C-1AF954BDF829}"/>
              </a:ext>
            </a:extLst>
          </p:cNvPr>
          <p:cNvSpPr>
            <a:spLocks noGrp="1"/>
          </p:cNvSpPr>
          <p:nvPr>
            <p:ph type="ftr" sz="quarter" idx="11"/>
          </p:nvPr>
        </p:nvSpPr>
        <p:spPr/>
        <p:txBody>
          <a:bodyPr/>
          <a:lstStyle/>
          <a:p>
            <a:r>
              <a:rPr lang="en-US" dirty="0"/>
              <a:t>2 Detectors</a:t>
            </a:r>
          </a:p>
        </p:txBody>
      </p:sp>
      <p:sp>
        <p:nvSpPr>
          <p:cNvPr id="4" name="Slide Number Placeholder 3">
            <a:extLst>
              <a:ext uri="{FF2B5EF4-FFF2-40B4-BE49-F238E27FC236}">
                <a16:creationId xmlns:a16="http://schemas.microsoft.com/office/drawing/2014/main" id="{EEED2CC9-2F1F-7DD8-AE70-DEFF3D8DE06E}"/>
              </a:ext>
            </a:extLst>
          </p:cNvPr>
          <p:cNvSpPr>
            <a:spLocks noGrp="1"/>
          </p:cNvSpPr>
          <p:nvPr>
            <p:ph type="sldNum" sz="quarter" idx="12"/>
          </p:nvPr>
        </p:nvSpPr>
        <p:spPr/>
        <p:txBody>
          <a:bodyPr/>
          <a:lstStyle/>
          <a:p>
            <a:fld id="{DE30252A-6B42-4B28-84F1-C57C5093A721}" type="slidenum">
              <a:rPr lang="en-US" smtClean="0"/>
              <a:t>‹#›</a:t>
            </a:fld>
            <a:endParaRPr lang="en-US" dirty="0"/>
          </a:p>
        </p:txBody>
      </p:sp>
    </p:spTree>
    <p:extLst>
      <p:ext uri="{BB962C8B-B14F-4D97-AF65-F5344CB8AC3E}">
        <p14:creationId xmlns:p14="http://schemas.microsoft.com/office/powerpoint/2010/main" val="356777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9994B9-6793-37DD-3302-847EA822AA6B}"/>
              </a:ext>
            </a:extLst>
          </p:cNvPr>
          <p:cNvSpPr>
            <a:spLocks noGrp="1"/>
          </p:cNvSpPr>
          <p:nvPr>
            <p:ph type="dt" sz="half" idx="10"/>
          </p:nvPr>
        </p:nvSpPr>
        <p:spPr/>
        <p:txBody>
          <a:bodyPr/>
          <a:lstStyle/>
          <a:p>
            <a:fld id="{0573C753-ECEC-4F6B-A8F0-C7B537A964DB}" type="datetimeFigureOut">
              <a:rPr lang="en-US" smtClean="0"/>
              <a:t>5/14/2023</a:t>
            </a:fld>
            <a:endParaRPr lang="en-US"/>
          </a:p>
        </p:txBody>
      </p:sp>
      <p:sp>
        <p:nvSpPr>
          <p:cNvPr id="4" name="Footer Placeholder 3">
            <a:extLst>
              <a:ext uri="{FF2B5EF4-FFF2-40B4-BE49-F238E27FC236}">
                <a16:creationId xmlns:a16="http://schemas.microsoft.com/office/drawing/2014/main" id="{77926AF0-FE04-D1E0-F6C0-EA2C2AFB02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5A959-505C-C036-791D-876B2FD70B9A}"/>
              </a:ext>
            </a:extLst>
          </p:cNvPr>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200786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2A5061-54A5-B197-43F7-148731FC149A}"/>
              </a:ext>
            </a:extLst>
          </p:cNvPr>
          <p:cNvSpPr>
            <a:spLocks noGrp="1"/>
          </p:cNvSpPr>
          <p:nvPr>
            <p:ph type="dt" sz="half" idx="10"/>
          </p:nvPr>
        </p:nvSpPr>
        <p:spPr/>
        <p:txBody>
          <a:bodyPr/>
          <a:lstStyle/>
          <a:p>
            <a:fld id="{0573C753-ECEC-4F6B-A8F0-C7B537A964DB}" type="datetimeFigureOut">
              <a:rPr lang="en-US" smtClean="0"/>
              <a:t>5/14/2023</a:t>
            </a:fld>
            <a:endParaRPr lang="en-US"/>
          </a:p>
        </p:txBody>
      </p:sp>
      <p:sp>
        <p:nvSpPr>
          <p:cNvPr id="4" name="Footer Placeholder 3">
            <a:extLst>
              <a:ext uri="{FF2B5EF4-FFF2-40B4-BE49-F238E27FC236}">
                <a16:creationId xmlns:a16="http://schemas.microsoft.com/office/drawing/2014/main" id="{08BB4BC3-9397-7B5D-B20E-865B63FF4A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BE265-6958-C94E-BEA4-81FBFA6AC46E}"/>
              </a:ext>
            </a:extLst>
          </p:cNvPr>
          <p:cNvSpPr>
            <a:spLocks noGrp="1"/>
          </p:cNvSpPr>
          <p:nvPr>
            <p:ph type="sldNum" sz="quarter" idx="12"/>
          </p:nvPr>
        </p:nvSpPr>
        <p:spPr/>
        <p:txBody>
          <a:bodyPr/>
          <a:lstStyle/>
          <a:p>
            <a:fld id="{DE30252A-6B42-4B28-84F1-C57C5093A721}" type="slidenum">
              <a:rPr lang="en-US" smtClean="0"/>
              <a:t>‹#›</a:t>
            </a:fld>
            <a:endParaRPr lang="en-US"/>
          </a:p>
        </p:txBody>
      </p:sp>
    </p:spTree>
    <p:extLst>
      <p:ext uri="{BB962C8B-B14F-4D97-AF65-F5344CB8AC3E}">
        <p14:creationId xmlns:p14="http://schemas.microsoft.com/office/powerpoint/2010/main" val="410686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3C753-ECEC-4F6B-A8F0-C7B537A964DB}" type="datetimeFigureOut">
              <a:rPr lang="en-US" smtClean="0"/>
              <a:t>5/14/2023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0252A-6B42-4B28-84F1-C57C5093A721}" type="slidenum">
              <a:rPr lang="en-US" smtClean="0"/>
              <a:t>‹#›</a:t>
            </a:fld>
            <a:endParaRPr lang="en-US"/>
          </a:p>
        </p:txBody>
      </p:sp>
    </p:spTree>
    <p:extLst>
      <p:ext uri="{BB962C8B-B14F-4D97-AF65-F5344CB8AC3E}">
        <p14:creationId xmlns:p14="http://schemas.microsoft.com/office/powerpoint/2010/main" val="24351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60"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DEAE3-8625-42D0-4800-172E9A570786}"/>
              </a:ext>
            </a:extLst>
          </p:cNvPr>
          <p:cNvSpPr txBox="1"/>
          <p:nvPr/>
        </p:nvSpPr>
        <p:spPr>
          <a:xfrm>
            <a:off x="854015" y="854015"/>
            <a:ext cx="7435969" cy="646331"/>
          </a:xfrm>
          <a:prstGeom prst="rect">
            <a:avLst/>
          </a:prstGeom>
          <a:solidFill>
            <a:schemeClr val="tx1"/>
          </a:solidFill>
          <a:ln w="28575">
            <a:solidFill>
              <a:srgbClr val="FF0000"/>
            </a:solidFill>
          </a:ln>
        </p:spPr>
        <p:txBody>
          <a:bodyPr wrap="square" rtlCol="0">
            <a:spAutoFit/>
          </a:bodyPr>
          <a:lstStyle/>
          <a:p>
            <a:pPr algn="ctr"/>
            <a:r>
              <a:rPr lang="en-US" sz="3600" dirty="0">
                <a:solidFill>
                  <a:srgbClr val="FFFF00"/>
                </a:solidFill>
                <a:highlight>
                  <a:srgbClr val="000000"/>
                </a:highlight>
              </a:rPr>
              <a:t>Why Two Detectors for Colliders?</a:t>
            </a:r>
          </a:p>
        </p:txBody>
      </p:sp>
      <p:sp>
        <p:nvSpPr>
          <p:cNvPr id="4" name="TextBox 3">
            <a:extLst>
              <a:ext uri="{FF2B5EF4-FFF2-40B4-BE49-F238E27FC236}">
                <a16:creationId xmlns:a16="http://schemas.microsoft.com/office/drawing/2014/main" id="{5B10B852-0DE2-6796-8B07-DE2BF4FC0876}"/>
              </a:ext>
            </a:extLst>
          </p:cNvPr>
          <p:cNvSpPr txBox="1"/>
          <p:nvPr/>
        </p:nvSpPr>
        <p:spPr>
          <a:xfrm>
            <a:off x="5969479" y="5805577"/>
            <a:ext cx="3053751" cy="923330"/>
          </a:xfrm>
          <a:prstGeom prst="rect">
            <a:avLst/>
          </a:prstGeom>
          <a:noFill/>
        </p:spPr>
        <p:txBody>
          <a:bodyPr wrap="square" rtlCol="0">
            <a:spAutoFit/>
          </a:bodyPr>
          <a:lstStyle/>
          <a:p>
            <a:r>
              <a:rPr lang="en-US" dirty="0">
                <a:solidFill>
                  <a:srgbClr val="FFFF00"/>
                </a:solidFill>
              </a:rPr>
              <a:t>Paul Grannis</a:t>
            </a:r>
          </a:p>
          <a:p>
            <a:r>
              <a:rPr lang="en-US" dirty="0">
                <a:solidFill>
                  <a:srgbClr val="FFFF00"/>
                </a:solidFill>
              </a:rPr>
              <a:t>Stony Brook University</a:t>
            </a:r>
          </a:p>
          <a:p>
            <a:r>
              <a:rPr lang="en-US" dirty="0">
                <a:solidFill>
                  <a:srgbClr val="FFFF00"/>
                </a:solidFill>
              </a:rPr>
              <a:t>May 17, 2023</a:t>
            </a:r>
          </a:p>
        </p:txBody>
      </p:sp>
      <p:pic>
        <p:nvPicPr>
          <p:cNvPr id="5" name="Picture 4">
            <a:extLst>
              <a:ext uri="{FF2B5EF4-FFF2-40B4-BE49-F238E27FC236}">
                <a16:creationId xmlns:a16="http://schemas.microsoft.com/office/drawing/2014/main" id="{5E1C8A09-49A8-4E28-173A-9EA80F014A07}"/>
              </a:ext>
            </a:extLst>
          </p:cNvPr>
          <p:cNvPicPr>
            <a:picLocks noChangeAspect="1"/>
          </p:cNvPicPr>
          <p:nvPr/>
        </p:nvPicPr>
        <p:blipFill rotWithShape="1">
          <a:blip r:embed="rId3">
            <a:extLst>
              <a:ext uri="{28A0092B-C50C-407E-A947-70E740481C1C}">
                <a14:useLocalDpi xmlns:a14="http://schemas.microsoft.com/office/drawing/2010/main" val="0"/>
              </a:ext>
            </a:extLst>
          </a:blip>
          <a:srcRect t="7011" b="34422"/>
          <a:stretch/>
        </p:blipFill>
        <p:spPr>
          <a:xfrm>
            <a:off x="1078911" y="2377440"/>
            <a:ext cx="7142505" cy="2103120"/>
          </a:xfrm>
          <a:prstGeom prst="rect">
            <a:avLst/>
          </a:prstGeom>
        </p:spPr>
      </p:pic>
      <p:sp>
        <p:nvSpPr>
          <p:cNvPr id="6" name="Explosion: 8 Points 5">
            <a:extLst>
              <a:ext uri="{FF2B5EF4-FFF2-40B4-BE49-F238E27FC236}">
                <a16:creationId xmlns:a16="http://schemas.microsoft.com/office/drawing/2014/main" id="{4DC83110-37B3-FB37-A077-55E26BEE2803}"/>
              </a:ext>
            </a:extLst>
          </p:cNvPr>
          <p:cNvSpPr/>
          <p:nvPr/>
        </p:nvSpPr>
        <p:spPr>
          <a:xfrm>
            <a:off x="4322359" y="3795623"/>
            <a:ext cx="327804" cy="41406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8 Points 6">
            <a:extLst>
              <a:ext uri="{FF2B5EF4-FFF2-40B4-BE49-F238E27FC236}">
                <a16:creationId xmlns:a16="http://schemas.microsoft.com/office/drawing/2014/main" id="{16710044-C415-1F61-43CB-165713C065D6}"/>
              </a:ext>
            </a:extLst>
          </p:cNvPr>
          <p:cNvSpPr/>
          <p:nvPr/>
        </p:nvSpPr>
        <p:spPr>
          <a:xfrm>
            <a:off x="2361295" y="3620227"/>
            <a:ext cx="327804" cy="4140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BCEE86-1A17-2478-57F5-9FBCD1F740F0}"/>
              </a:ext>
            </a:extLst>
          </p:cNvPr>
          <p:cNvSpPr txBox="1"/>
          <p:nvPr/>
        </p:nvSpPr>
        <p:spPr>
          <a:xfrm>
            <a:off x="2674190" y="3554087"/>
            <a:ext cx="603849" cy="523220"/>
          </a:xfrm>
          <a:prstGeom prst="rect">
            <a:avLst/>
          </a:prstGeom>
          <a:noFill/>
        </p:spPr>
        <p:txBody>
          <a:bodyPr wrap="square" rtlCol="0">
            <a:spAutoFit/>
          </a:bodyPr>
          <a:lstStyle/>
          <a:p>
            <a:r>
              <a:rPr lang="en-US" sz="2800" dirty="0">
                <a:solidFill>
                  <a:srgbClr val="FFFF00"/>
                </a:solidFill>
              </a:rPr>
              <a:t>?</a:t>
            </a:r>
          </a:p>
        </p:txBody>
      </p:sp>
      <p:sp>
        <p:nvSpPr>
          <p:cNvPr id="9" name="TextBox 8">
            <a:extLst>
              <a:ext uri="{FF2B5EF4-FFF2-40B4-BE49-F238E27FC236}">
                <a16:creationId xmlns:a16="http://schemas.microsoft.com/office/drawing/2014/main" id="{FA21828B-9000-0E77-EC04-E670A13F9812}"/>
              </a:ext>
            </a:extLst>
          </p:cNvPr>
          <p:cNvSpPr txBox="1"/>
          <p:nvPr/>
        </p:nvSpPr>
        <p:spPr>
          <a:xfrm>
            <a:off x="569346" y="4891180"/>
            <a:ext cx="8074324" cy="400110"/>
          </a:xfrm>
          <a:prstGeom prst="rect">
            <a:avLst/>
          </a:prstGeom>
          <a:noFill/>
        </p:spPr>
        <p:txBody>
          <a:bodyPr wrap="square" rtlCol="0">
            <a:spAutoFit/>
          </a:bodyPr>
          <a:lstStyle/>
          <a:p>
            <a:pPr algn="ctr"/>
            <a:r>
              <a:rPr lang="en-US" sz="2000" dirty="0">
                <a:solidFill>
                  <a:srgbClr val="FFFF00"/>
                </a:solidFill>
              </a:rPr>
              <a:t>1</a:t>
            </a:r>
            <a:r>
              <a:rPr lang="en-US" sz="2000" baseline="30000" dirty="0">
                <a:solidFill>
                  <a:srgbClr val="FFFF00"/>
                </a:solidFill>
              </a:rPr>
              <a:t>st</a:t>
            </a:r>
            <a:r>
              <a:rPr lang="en-US" sz="2000" dirty="0">
                <a:solidFill>
                  <a:srgbClr val="FFFF00"/>
                </a:solidFill>
              </a:rPr>
              <a:t> International Workshop on a 2</a:t>
            </a:r>
            <a:r>
              <a:rPr lang="en-US" sz="2000" baseline="30000" dirty="0">
                <a:solidFill>
                  <a:srgbClr val="FFFF00"/>
                </a:solidFill>
              </a:rPr>
              <a:t>nd</a:t>
            </a:r>
            <a:r>
              <a:rPr lang="en-US" sz="2000" dirty="0">
                <a:solidFill>
                  <a:srgbClr val="FFFF00"/>
                </a:solidFill>
              </a:rPr>
              <a:t> Detector for the EIC </a:t>
            </a:r>
          </a:p>
        </p:txBody>
      </p:sp>
    </p:spTree>
    <p:extLst>
      <p:ext uri="{BB962C8B-B14F-4D97-AF65-F5344CB8AC3E}">
        <p14:creationId xmlns:p14="http://schemas.microsoft.com/office/powerpoint/2010/main" val="177856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B74515-180F-2889-CA45-5167C7D01B8C}"/>
              </a:ext>
            </a:extLst>
          </p:cNvPr>
          <p:cNvSpPr txBox="1"/>
          <p:nvPr/>
        </p:nvSpPr>
        <p:spPr>
          <a:xfrm>
            <a:off x="228729" y="3429000"/>
            <a:ext cx="7884543" cy="2246769"/>
          </a:xfrm>
          <a:prstGeom prst="rect">
            <a:avLst/>
          </a:prstGeom>
          <a:noFill/>
        </p:spPr>
        <p:txBody>
          <a:bodyPr wrap="square" rtlCol="0">
            <a:spAutoFit/>
          </a:bodyPr>
          <a:lstStyle/>
          <a:p>
            <a:r>
              <a:rPr lang="en-US" sz="2000" dirty="0">
                <a:solidFill>
                  <a:srgbClr val="FFFF00"/>
                </a:solidFill>
              </a:rPr>
              <a:t>The single top production cross section is ~1/2 that of </a:t>
            </a:r>
            <a:r>
              <a:rPr lang="en-US" sz="2000" dirty="0" err="1">
                <a:solidFill>
                  <a:srgbClr val="FFFF00"/>
                </a:solidFill>
              </a:rPr>
              <a:t>tt</a:t>
            </a:r>
            <a:r>
              <a:rPr lang="en-US" sz="2000" dirty="0">
                <a:solidFill>
                  <a:srgbClr val="FFFF00"/>
                </a:solidFill>
              </a:rPr>
              <a:t> production.  There are fewer final state objects than in </a:t>
            </a:r>
            <a:r>
              <a:rPr lang="en-US" sz="2000" dirty="0" err="1">
                <a:solidFill>
                  <a:srgbClr val="FFFF00"/>
                </a:solidFill>
              </a:rPr>
              <a:t>tt</a:t>
            </a:r>
            <a:r>
              <a:rPr lang="en-US" sz="2000" dirty="0">
                <a:solidFill>
                  <a:srgbClr val="FFFF00"/>
                </a:solidFill>
              </a:rPr>
              <a:t>, and the backgrounds are larger so digging the signal out was a </a:t>
            </a:r>
            <a:r>
              <a:rPr lang="en-US" sz="2000" i="1" dirty="0">
                <a:solidFill>
                  <a:srgbClr val="FFFF00"/>
                </a:solidFill>
              </a:rPr>
              <a:t>tour de force </a:t>
            </a:r>
            <a:r>
              <a:rPr lang="en-US" sz="2000" dirty="0">
                <a:solidFill>
                  <a:srgbClr val="FFFF00"/>
                </a:solidFill>
              </a:rPr>
              <a:t>of multivariate analyses.   The CDF and D0 analyses were similar this time.</a:t>
            </a:r>
          </a:p>
          <a:p>
            <a:endParaRPr lang="en-US" sz="2000" dirty="0">
              <a:solidFill>
                <a:srgbClr val="FFFF00"/>
              </a:solidFill>
            </a:endParaRPr>
          </a:p>
          <a:p>
            <a:r>
              <a:rPr lang="en-US" sz="2000" dirty="0">
                <a:solidFill>
                  <a:srgbClr val="FFFF00"/>
                </a:solidFill>
              </a:rPr>
              <a:t>Using Run II data, both CDF and D0 observed the t-channel process individually, but had only evidence for smaller s-channel signal.</a:t>
            </a:r>
          </a:p>
        </p:txBody>
      </p:sp>
      <p:sp>
        <p:nvSpPr>
          <p:cNvPr id="3" name="TextBox 2">
            <a:extLst>
              <a:ext uri="{FF2B5EF4-FFF2-40B4-BE49-F238E27FC236}">
                <a16:creationId xmlns:a16="http://schemas.microsoft.com/office/drawing/2014/main" id="{A7673FE4-BACA-8F6F-4BDC-A6CA9329F769}"/>
              </a:ext>
            </a:extLst>
          </p:cNvPr>
          <p:cNvSpPr txBox="1"/>
          <p:nvPr/>
        </p:nvSpPr>
        <p:spPr>
          <a:xfrm>
            <a:off x="245984" y="227893"/>
            <a:ext cx="4682248"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Single top quark observation</a:t>
            </a:r>
          </a:p>
        </p:txBody>
      </p:sp>
      <p:pic>
        <p:nvPicPr>
          <p:cNvPr id="6" name="Picture 5">
            <a:extLst>
              <a:ext uri="{FF2B5EF4-FFF2-40B4-BE49-F238E27FC236}">
                <a16:creationId xmlns:a16="http://schemas.microsoft.com/office/drawing/2014/main" id="{950D41C0-0F81-249E-8D1D-3254E075F5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07" b="4535"/>
          <a:stretch/>
        </p:blipFill>
        <p:spPr>
          <a:xfrm>
            <a:off x="116675" y="1203069"/>
            <a:ext cx="4811557" cy="1780275"/>
          </a:xfrm>
          <a:prstGeom prst="rect">
            <a:avLst/>
          </a:prstGeom>
        </p:spPr>
      </p:pic>
      <p:sp>
        <p:nvSpPr>
          <p:cNvPr id="7" name="TextBox 6">
            <a:extLst>
              <a:ext uri="{FF2B5EF4-FFF2-40B4-BE49-F238E27FC236}">
                <a16:creationId xmlns:a16="http://schemas.microsoft.com/office/drawing/2014/main" id="{F11CCDEA-573F-E957-C78D-424230065542}"/>
              </a:ext>
            </a:extLst>
          </p:cNvPr>
          <p:cNvSpPr txBox="1"/>
          <p:nvPr/>
        </p:nvSpPr>
        <p:spPr>
          <a:xfrm>
            <a:off x="5052290" y="1253173"/>
            <a:ext cx="3901141" cy="1631216"/>
          </a:xfrm>
          <a:prstGeom prst="rect">
            <a:avLst/>
          </a:prstGeom>
          <a:noFill/>
        </p:spPr>
        <p:txBody>
          <a:bodyPr wrap="square" rtlCol="0">
            <a:spAutoFit/>
          </a:bodyPr>
          <a:lstStyle/>
          <a:p>
            <a:r>
              <a:rPr lang="en-US" sz="2000" dirty="0">
                <a:solidFill>
                  <a:srgbClr val="FFFF00"/>
                </a:solidFill>
              </a:rPr>
              <a:t>Single top quarks are produced by the EW interaction through the </a:t>
            </a:r>
            <a:r>
              <a:rPr lang="en-US" sz="2000" dirty="0" err="1">
                <a:solidFill>
                  <a:srgbClr val="FFFF00"/>
                </a:solidFill>
              </a:rPr>
              <a:t>Wtb</a:t>
            </a:r>
            <a:r>
              <a:rPr lang="en-US" sz="2000" dirty="0">
                <a:solidFill>
                  <a:srgbClr val="FFFF00"/>
                </a:solidFill>
              </a:rPr>
              <a:t> coupling.   Both            s-channel and t-channel processes are relevant at the Tevatron.</a:t>
            </a:r>
          </a:p>
        </p:txBody>
      </p:sp>
      <p:sp>
        <p:nvSpPr>
          <p:cNvPr id="8" name="TextBox 7">
            <a:extLst>
              <a:ext uri="{FF2B5EF4-FFF2-40B4-BE49-F238E27FC236}">
                <a16:creationId xmlns:a16="http://schemas.microsoft.com/office/drawing/2014/main" id="{23F7DF38-43A0-0D6A-27C7-D850F24A310E}"/>
              </a:ext>
            </a:extLst>
          </p:cNvPr>
          <p:cNvSpPr txBox="1"/>
          <p:nvPr/>
        </p:nvSpPr>
        <p:spPr>
          <a:xfrm>
            <a:off x="162856" y="889100"/>
            <a:ext cx="1930400" cy="369332"/>
          </a:xfrm>
          <a:prstGeom prst="rect">
            <a:avLst/>
          </a:prstGeom>
          <a:noFill/>
        </p:spPr>
        <p:txBody>
          <a:bodyPr wrap="square" rtlCol="0">
            <a:spAutoFit/>
          </a:bodyPr>
          <a:lstStyle/>
          <a:p>
            <a:r>
              <a:rPr lang="en-US" dirty="0">
                <a:solidFill>
                  <a:schemeClr val="bg1"/>
                </a:solidFill>
              </a:rPr>
              <a:t>s-channel</a:t>
            </a:r>
          </a:p>
        </p:txBody>
      </p:sp>
      <p:sp>
        <p:nvSpPr>
          <p:cNvPr id="9" name="TextBox 8">
            <a:extLst>
              <a:ext uri="{FF2B5EF4-FFF2-40B4-BE49-F238E27FC236}">
                <a16:creationId xmlns:a16="http://schemas.microsoft.com/office/drawing/2014/main" id="{742A9F81-A94F-AC43-49A4-08644A0BFD64}"/>
              </a:ext>
            </a:extLst>
          </p:cNvPr>
          <p:cNvSpPr txBox="1"/>
          <p:nvPr/>
        </p:nvSpPr>
        <p:spPr>
          <a:xfrm>
            <a:off x="3076925" y="884482"/>
            <a:ext cx="1930400" cy="369332"/>
          </a:xfrm>
          <a:prstGeom prst="rect">
            <a:avLst/>
          </a:prstGeom>
          <a:noFill/>
        </p:spPr>
        <p:txBody>
          <a:bodyPr wrap="square" rtlCol="0">
            <a:spAutoFit/>
          </a:bodyPr>
          <a:lstStyle/>
          <a:p>
            <a:r>
              <a:rPr lang="en-US" dirty="0">
                <a:solidFill>
                  <a:schemeClr val="bg1"/>
                </a:solidFill>
              </a:rPr>
              <a:t>t-channel</a:t>
            </a:r>
          </a:p>
        </p:txBody>
      </p:sp>
      <p:sp>
        <p:nvSpPr>
          <p:cNvPr id="10" name="TextBox 9">
            <a:extLst>
              <a:ext uri="{FF2B5EF4-FFF2-40B4-BE49-F238E27FC236}">
                <a16:creationId xmlns:a16="http://schemas.microsoft.com/office/drawing/2014/main" id="{99BF2F12-11C2-1BD7-6556-D10C3C24D79C}"/>
              </a:ext>
            </a:extLst>
          </p:cNvPr>
          <p:cNvSpPr txBox="1"/>
          <p:nvPr/>
        </p:nvSpPr>
        <p:spPr>
          <a:xfrm>
            <a:off x="6314536" y="3209034"/>
            <a:ext cx="336430" cy="369332"/>
          </a:xfrm>
          <a:prstGeom prst="rect">
            <a:avLst/>
          </a:prstGeom>
          <a:noFill/>
        </p:spPr>
        <p:txBody>
          <a:bodyPr wrap="square" rtlCol="0">
            <a:spAutoFit/>
          </a:bodyPr>
          <a:lstStyle/>
          <a:p>
            <a:r>
              <a:rPr lang="en-US" dirty="0">
                <a:solidFill>
                  <a:srgbClr val="FFFF00"/>
                </a:solidFill>
              </a:rPr>
              <a:t>_</a:t>
            </a:r>
          </a:p>
        </p:txBody>
      </p:sp>
      <p:sp>
        <p:nvSpPr>
          <p:cNvPr id="11" name="TextBox 10">
            <a:extLst>
              <a:ext uri="{FF2B5EF4-FFF2-40B4-BE49-F238E27FC236}">
                <a16:creationId xmlns:a16="http://schemas.microsoft.com/office/drawing/2014/main" id="{0F22C61B-F68C-E556-D54D-152FC849B4A6}"/>
              </a:ext>
            </a:extLst>
          </p:cNvPr>
          <p:cNvSpPr txBox="1"/>
          <p:nvPr/>
        </p:nvSpPr>
        <p:spPr>
          <a:xfrm>
            <a:off x="4940052" y="3499456"/>
            <a:ext cx="336430" cy="369332"/>
          </a:xfrm>
          <a:prstGeom prst="rect">
            <a:avLst/>
          </a:prstGeom>
          <a:noFill/>
        </p:spPr>
        <p:txBody>
          <a:bodyPr wrap="square" rtlCol="0">
            <a:spAutoFit/>
          </a:bodyPr>
          <a:lstStyle/>
          <a:p>
            <a:r>
              <a:rPr lang="en-US" dirty="0">
                <a:solidFill>
                  <a:srgbClr val="FFFF00"/>
                </a:solidFill>
              </a:rPr>
              <a:t>_</a:t>
            </a:r>
          </a:p>
        </p:txBody>
      </p:sp>
      <p:sp>
        <p:nvSpPr>
          <p:cNvPr id="4" name="TextBox 3">
            <a:extLst>
              <a:ext uri="{FF2B5EF4-FFF2-40B4-BE49-F238E27FC236}">
                <a16:creationId xmlns:a16="http://schemas.microsoft.com/office/drawing/2014/main" id="{7957ECF5-C43F-2BFC-265B-757F7A615DD2}"/>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17</a:t>
            </a:r>
          </a:p>
        </p:txBody>
      </p:sp>
      <p:sp>
        <p:nvSpPr>
          <p:cNvPr id="5" name="TextBox 4">
            <a:extLst>
              <a:ext uri="{FF2B5EF4-FFF2-40B4-BE49-F238E27FC236}">
                <a16:creationId xmlns:a16="http://schemas.microsoft.com/office/drawing/2014/main" id="{0248F131-431C-CF2D-C33C-6073BF76C353}"/>
              </a:ext>
            </a:extLst>
          </p:cNvPr>
          <p:cNvSpPr txBox="1"/>
          <p:nvPr/>
        </p:nvSpPr>
        <p:spPr>
          <a:xfrm>
            <a:off x="1828797" y="5838388"/>
            <a:ext cx="5831457" cy="830997"/>
          </a:xfrm>
          <a:prstGeom prst="rect">
            <a:avLst/>
          </a:prstGeom>
          <a:solidFill>
            <a:schemeClr val="tx1"/>
          </a:solidFill>
          <a:ln w="28575">
            <a:solidFill>
              <a:srgbClr val="FF0000"/>
            </a:solidFill>
          </a:ln>
        </p:spPr>
        <p:txBody>
          <a:bodyPr wrap="square" rtlCol="0">
            <a:spAutoFit/>
          </a:bodyPr>
          <a:lstStyle/>
          <a:p>
            <a:r>
              <a:rPr lang="en-US" sz="2400" dirty="0">
                <a:solidFill>
                  <a:srgbClr val="66FFFF"/>
                </a:solidFill>
              </a:rPr>
              <a:t>Only by combining could CDF and D0 reach 5</a:t>
            </a:r>
            <a:r>
              <a:rPr lang="en-US" sz="2400" dirty="0">
                <a:solidFill>
                  <a:srgbClr val="66FFFF"/>
                </a:solidFill>
                <a:latin typeface="Symbol" panose="05050102010706020507" pitchFamily="18" charset="2"/>
              </a:rPr>
              <a:t>s </a:t>
            </a:r>
            <a:r>
              <a:rPr lang="en-US" sz="2400" dirty="0">
                <a:solidFill>
                  <a:srgbClr val="66FFFF"/>
                </a:solidFill>
              </a:rPr>
              <a:t>observation.</a:t>
            </a:r>
          </a:p>
        </p:txBody>
      </p:sp>
    </p:spTree>
    <p:extLst>
      <p:ext uri="{BB962C8B-B14F-4D97-AF65-F5344CB8AC3E}">
        <p14:creationId xmlns:p14="http://schemas.microsoft.com/office/powerpoint/2010/main" val="235248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84F85E-DB59-8700-62C2-195E96701BEC}"/>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t="3277" r="996" b="5560"/>
          <a:stretch/>
        </p:blipFill>
        <p:spPr>
          <a:xfrm>
            <a:off x="245984" y="1715688"/>
            <a:ext cx="2651838" cy="2757911"/>
          </a:xfrm>
          <a:prstGeom prst="rect">
            <a:avLst/>
          </a:prstGeom>
        </p:spPr>
      </p:pic>
      <p:pic>
        <p:nvPicPr>
          <p:cNvPr id="3" name="Picture 2">
            <a:extLst>
              <a:ext uri="{FF2B5EF4-FFF2-40B4-BE49-F238E27FC236}">
                <a16:creationId xmlns:a16="http://schemas.microsoft.com/office/drawing/2014/main" id="{ADD2B833-3EDA-E26D-7716-ADC02034F9A3}"/>
              </a:ext>
            </a:extLst>
          </p:cNvPr>
          <p:cNvPicPr>
            <a:picLocks noChangeAspect="1"/>
          </p:cNvPicPr>
          <p:nvPr/>
        </p:nvPicPr>
        <p:blipFill rotWithShape="1">
          <a:blip r:embed="rId3">
            <a:extLst>
              <a:ext uri="{28A0092B-C50C-407E-A947-70E740481C1C}">
                <a14:useLocalDpi xmlns:a14="http://schemas.microsoft.com/office/drawing/2010/main" val="0"/>
              </a:ext>
            </a:extLst>
          </a:blip>
          <a:srcRect l="16736" r="5019" b="5462"/>
          <a:stretch/>
        </p:blipFill>
        <p:spPr>
          <a:xfrm>
            <a:off x="5645949" y="3655989"/>
            <a:ext cx="3217563" cy="2757911"/>
          </a:xfrm>
          <a:prstGeom prst="rect">
            <a:avLst/>
          </a:prstGeom>
        </p:spPr>
      </p:pic>
      <p:sp>
        <p:nvSpPr>
          <p:cNvPr id="4" name="TextBox 3">
            <a:extLst>
              <a:ext uri="{FF2B5EF4-FFF2-40B4-BE49-F238E27FC236}">
                <a16:creationId xmlns:a16="http://schemas.microsoft.com/office/drawing/2014/main" id="{C6E6F80B-C734-11EF-C69A-409787DB8B41}"/>
              </a:ext>
            </a:extLst>
          </p:cNvPr>
          <p:cNvSpPr txBox="1"/>
          <p:nvPr/>
        </p:nvSpPr>
        <p:spPr>
          <a:xfrm>
            <a:off x="114365" y="746838"/>
            <a:ext cx="8474014" cy="707886"/>
          </a:xfrm>
          <a:prstGeom prst="rect">
            <a:avLst/>
          </a:prstGeom>
          <a:noFill/>
        </p:spPr>
        <p:txBody>
          <a:bodyPr wrap="square" rtlCol="0">
            <a:spAutoFit/>
          </a:bodyPr>
          <a:lstStyle/>
          <a:p>
            <a:r>
              <a:rPr lang="en-US" sz="2000" dirty="0">
                <a:solidFill>
                  <a:srgbClr val="FFFF00"/>
                </a:solidFill>
              </a:rPr>
              <a:t>At LHC, the two general purpose detectors adopted very different solutions for electromagnetic calorimetry:</a:t>
            </a:r>
          </a:p>
        </p:txBody>
      </p:sp>
      <p:sp>
        <p:nvSpPr>
          <p:cNvPr id="5" name="TextBox 4">
            <a:extLst>
              <a:ext uri="{FF2B5EF4-FFF2-40B4-BE49-F238E27FC236}">
                <a16:creationId xmlns:a16="http://schemas.microsoft.com/office/drawing/2014/main" id="{9AD5AD28-FB0E-DF43-5080-85A48D557078}"/>
              </a:ext>
            </a:extLst>
          </p:cNvPr>
          <p:cNvSpPr txBox="1"/>
          <p:nvPr/>
        </p:nvSpPr>
        <p:spPr>
          <a:xfrm>
            <a:off x="245984" y="227893"/>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LHC Higgs discovery</a:t>
            </a:r>
          </a:p>
        </p:txBody>
      </p:sp>
      <p:sp>
        <p:nvSpPr>
          <p:cNvPr id="6" name="TextBox 5">
            <a:extLst>
              <a:ext uri="{FF2B5EF4-FFF2-40B4-BE49-F238E27FC236}">
                <a16:creationId xmlns:a16="http://schemas.microsoft.com/office/drawing/2014/main" id="{6729FC3A-C66D-4B2F-C671-C8288B8951AD}"/>
              </a:ext>
            </a:extLst>
          </p:cNvPr>
          <p:cNvSpPr txBox="1"/>
          <p:nvPr/>
        </p:nvSpPr>
        <p:spPr>
          <a:xfrm>
            <a:off x="3349270" y="2146093"/>
            <a:ext cx="5239109" cy="1015663"/>
          </a:xfrm>
          <a:prstGeom prst="rect">
            <a:avLst/>
          </a:prstGeom>
          <a:noFill/>
        </p:spPr>
        <p:txBody>
          <a:bodyPr wrap="square" rtlCol="0">
            <a:spAutoFit/>
          </a:bodyPr>
          <a:lstStyle/>
          <a:p>
            <a:r>
              <a:rPr lang="en-US" sz="2000" dirty="0">
                <a:solidFill>
                  <a:srgbClr val="FFFF00"/>
                </a:solidFill>
              </a:rPr>
              <a:t>ATLAS employed </a:t>
            </a:r>
            <a:r>
              <a:rPr lang="en-US" sz="2000" dirty="0" err="1">
                <a:solidFill>
                  <a:srgbClr val="FFFF00"/>
                </a:solidFill>
              </a:rPr>
              <a:t>LAr</a:t>
            </a:r>
            <a:r>
              <a:rPr lang="en-US" sz="2000" dirty="0">
                <a:solidFill>
                  <a:srgbClr val="FFFF00"/>
                </a:solidFill>
              </a:rPr>
              <a:t> active sampling detectors with unit gain and stable response behind the solenoid magnet.</a:t>
            </a:r>
          </a:p>
        </p:txBody>
      </p:sp>
      <p:sp>
        <p:nvSpPr>
          <p:cNvPr id="7" name="TextBox 6">
            <a:extLst>
              <a:ext uri="{FF2B5EF4-FFF2-40B4-BE49-F238E27FC236}">
                <a16:creationId xmlns:a16="http://schemas.microsoft.com/office/drawing/2014/main" id="{4F88C3FE-3139-18BC-AD1B-98D22D861440}"/>
              </a:ext>
            </a:extLst>
          </p:cNvPr>
          <p:cNvSpPr txBox="1"/>
          <p:nvPr/>
        </p:nvSpPr>
        <p:spPr>
          <a:xfrm>
            <a:off x="299063" y="4922804"/>
            <a:ext cx="5161456" cy="1323439"/>
          </a:xfrm>
          <a:prstGeom prst="rect">
            <a:avLst/>
          </a:prstGeom>
          <a:noFill/>
        </p:spPr>
        <p:txBody>
          <a:bodyPr wrap="square" rtlCol="0">
            <a:spAutoFit/>
          </a:bodyPr>
          <a:lstStyle/>
          <a:p>
            <a:r>
              <a:rPr lang="en-US" sz="2000" dirty="0">
                <a:solidFill>
                  <a:srgbClr val="FFFF00"/>
                </a:solidFill>
              </a:rPr>
              <a:t>CMS chose lead tungstate crystals in front of the solenoid, with superior resolution for each block, but a difficult calibration for thousands of crystals.</a:t>
            </a:r>
          </a:p>
        </p:txBody>
      </p:sp>
      <p:sp>
        <p:nvSpPr>
          <p:cNvPr id="8" name="TextBox 7">
            <a:extLst>
              <a:ext uri="{FF2B5EF4-FFF2-40B4-BE49-F238E27FC236}">
                <a16:creationId xmlns:a16="http://schemas.microsoft.com/office/drawing/2014/main" id="{103AFCBF-98DB-816D-90BB-7B9BEC09E19A}"/>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16</a:t>
            </a:r>
          </a:p>
        </p:txBody>
      </p:sp>
    </p:spTree>
    <p:extLst>
      <p:ext uri="{BB962C8B-B14F-4D97-AF65-F5344CB8AC3E}">
        <p14:creationId xmlns:p14="http://schemas.microsoft.com/office/powerpoint/2010/main" val="47700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8C7875-9D77-A66B-56A1-9A1AA0C86DBC}"/>
              </a:ext>
            </a:extLst>
          </p:cNvPr>
          <p:cNvPicPr>
            <a:picLocks noChangeAspect="1"/>
          </p:cNvPicPr>
          <p:nvPr/>
        </p:nvPicPr>
        <p:blipFill rotWithShape="1">
          <a:blip r:embed="rId2">
            <a:extLst>
              <a:ext uri="{28A0092B-C50C-407E-A947-70E740481C1C}">
                <a14:useLocalDpi xmlns:a14="http://schemas.microsoft.com/office/drawing/2010/main" val="0"/>
              </a:ext>
            </a:extLst>
          </a:blip>
          <a:srcRect l="1421" t="7614" r="65721" b="5808"/>
          <a:stretch/>
        </p:blipFill>
        <p:spPr>
          <a:xfrm>
            <a:off x="83127" y="2240987"/>
            <a:ext cx="3017520" cy="4389120"/>
          </a:xfrm>
          <a:prstGeom prst="rect">
            <a:avLst/>
          </a:prstGeom>
        </p:spPr>
      </p:pic>
      <p:sp>
        <p:nvSpPr>
          <p:cNvPr id="3" name="TextBox 2">
            <a:extLst>
              <a:ext uri="{FF2B5EF4-FFF2-40B4-BE49-F238E27FC236}">
                <a16:creationId xmlns:a16="http://schemas.microsoft.com/office/drawing/2014/main" id="{D6DAAB80-E96C-81AD-31BF-C70DD04B5573}"/>
              </a:ext>
            </a:extLst>
          </p:cNvPr>
          <p:cNvSpPr txBox="1"/>
          <p:nvPr/>
        </p:nvSpPr>
        <p:spPr>
          <a:xfrm>
            <a:off x="245984" y="227893"/>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LHC Higgs discovery</a:t>
            </a:r>
          </a:p>
        </p:txBody>
      </p:sp>
      <p:pic>
        <p:nvPicPr>
          <p:cNvPr id="4" name="Picture 3">
            <a:extLst>
              <a:ext uri="{FF2B5EF4-FFF2-40B4-BE49-F238E27FC236}">
                <a16:creationId xmlns:a16="http://schemas.microsoft.com/office/drawing/2014/main" id="{9DDDF517-F229-6CEF-DE42-258DF0FE97C7}"/>
              </a:ext>
            </a:extLst>
          </p:cNvPr>
          <p:cNvPicPr>
            <a:picLocks noChangeAspect="1"/>
          </p:cNvPicPr>
          <p:nvPr/>
        </p:nvPicPr>
        <p:blipFill rotWithShape="1">
          <a:blip r:embed="rId2">
            <a:extLst>
              <a:ext uri="{28A0092B-C50C-407E-A947-70E740481C1C}">
                <a14:useLocalDpi xmlns:a14="http://schemas.microsoft.com/office/drawing/2010/main" val="0"/>
              </a:ext>
            </a:extLst>
          </a:blip>
          <a:srcRect l="48541" t="13026" r="12623" b="16629"/>
          <a:stretch/>
        </p:blipFill>
        <p:spPr>
          <a:xfrm>
            <a:off x="4644192" y="2158951"/>
            <a:ext cx="3566160" cy="3566160"/>
          </a:xfrm>
          <a:prstGeom prst="rect">
            <a:avLst/>
          </a:prstGeom>
        </p:spPr>
      </p:pic>
      <p:sp>
        <p:nvSpPr>
          <p:cNvPr id="5" name="TextBox 4">
            <a:extLst>
              <a:ext uri="{FF2B5EF4-FFF2-40B4-BE49-F238E27FC236}">
                <a16:creationId xmlns:a16="http://schemas.microsoft.com/office/drawing/2014/main" id="{9AAEC833-6ABA-4BCD-ADE7-8D38D06A8432}"/>
              </a:ext>
            </a:extLst>
          </p:cNvPr>
          <p:cNvSpPr txBox="1"/>
          <p:nvPr/>
        </p:nvSpPr>
        <p:spPr>
          <a:xfrm>
            <a:off x="245984" y="942113"/>
            <a:ext cx="8796416" cy="1015663"/>
          </a:xfrm>
          <a:prstGeom prst="rect">
            <a:avLst/>
          </a:prstGeom>
          <a:noFill/>
        </p:spPr>
        <p:txBody>
          <a:bodyPr wrap="square" rtlCol="0">
            <a:spAutoFit/>
          </a:bodyPr>
          <a:lstStyle/>
          <a:p>
            <a:r>
              <a:rPr lang="en-US" sz="2000" dirty="0">
                <a:solidFill>
                  <a:srgbClr val="FFFF00"/>
                </a:solidFill>
              </a:rPr>
              <a:t>The Higgs discovery was made in the decay channels H</a:t>
            </a:r>
            <a:r>
              <a:rPr lang="en-US" sz="2000" dirty="0">
                <a:solidFill>
                  <a:srgbClr val="FFFF00"/>
                </a:solidFill>
                <a:cs typeface="Calibri" panose="020F0502020204030204" pitchFamily="34" charset="0"/>
              </a:rPr>
              <a:t>→ZZ*→4 leptons and </a:t>
            </a:r>
            <a:r>
              <a:rPr lang="en-US" sz="2000" dirty="0" err="1">
                <a:solidFill>
                  <a:srgbClr val="FFFF00"/>
                </a:solidFill>
                <a:cs typeface="Calibri" panose="020F0502020204030204" pitchFamily="34" charset="0"/>
              </a:rPr>
              <a:t>H→</a:t>
            </a:r>
            <a:r>
              <a:rPr lang="en-US" sz="2000" dirty="0" err="1">
                <a:solidFill>
                  <a:srgbClr val="FFFF00"/>
                </a:solidFill>
                <a:latin typeface="Symbol" panose="05050102010706020507" pitchFamily="18" charset="2"/>
                <a:cs typeface="Calibri" panose="020F0502020204030204" pitchFamily="34" charset="0"/>
              </a:rPr>
              <a:t>gg</a:t>
            </a:r>
            <a:r>
              <a:rPr lang="en-US" sz="2000" dirty="0">
                <a:solidFill>
                  <a:srgbClr val="FFFF00"/>
                </a:solidFill>
                <a:latin typeface="Symbol" panose="05050102010706020507" pitchFamily="18" charset="2"/>
                <a:cs typeface="Calibri" panose="020F0502020204030204" pitchFamily="34" charset="0"/>
              </a:rPr>
              <a:t>,</a:t>
            </a:r>
            <a:r>
              <a:rPr lang="en-US" sz="2000" dirty="0">
                <a:solidFill>
                  <a:srgbClr val="FFFF00"/>
                </a:solidFill>
                <a:cs typeface="Calibri" panose="020F0502020204030204" pitchFamily="34" charset="0"/>
              </a:rPr>
              <a:t> using the EM calorimeters.   Despite the differences in technology and intrinsic resolution, the resulting </a:t>
            </a:r>
            <a:r>
              <a:rPr lang="en-US" sz="2000" dirty="0">
                <a:solidFill>
                  <a:srgbClr val="FFFF00"/>
                </a:solidFill>
                <a:latin typeface="Symbol" panose="05050102010706020507" pitchFamily="18" charset="2"/>
                <a:cs typeface="Calibri" panose="020F0502020204030204" pitchFamily="34" charset="0"/>
              </a:rPr>
              <a:t>gg</a:t>
            </a:r>
            <a:r>
              <a:rPr lang="en-US" sz="2000" dirty="0">
                <a:solidFill>
                  <a:srgbClr val="FFFF00"/>
                </a:solidFill>
                <a:cs typeface="Calibri" panose="020F0502020204030204" pitchFamily="34" charset="0"/>
              </a:rPr>
              <a:t> peaks were similar.</a:t>
            </a:r>
            <a:endParaRPr lang="en-US" sz="2000" dirty="0">
              <a:solidFill>
                <a:srgbClr val="FFFF00"/>
              </a:solidFill>
            </a:endParaRPr>
          </a:p>
        </p:txBody>
      </p:sp>
      <p:sp>
        <p:nvSpPr>
          <p:cNvPr id="6" name="TextBox 5">
            <a:extLst>
              <a:ext uri="{FF2B5EF4-FFF2-40B4-BE49-F238E27FC236}">
                <a16:creationId xmlns:a16="http://schemas.microsoft.com/office/drawing/2014/main" id="{7E016317-2C9C-FFB0-AF7F-65C75D7745EE}"/>
              </a:ext>
            </a:extLst>
          </p:cNvPr>
          <p:cNvSpPr txBox="1"/>
          <p:nvPr/>
        </p:nvSpPr>
        <p:spPr>
          <a:xfrm>
            <a:off x="3336599" y="5874531"/>
            <a:ext cx="5453720" cy="830997"/>
          </a:xfrm>
          <a:prstGeom prst="rect">
            <a:avLst/>
          </a:prstGeom>
          <a:solidFill>
            <a:schemeClr val="tx1"/>
          </a:solidFill>
          <a:ln w="28575">
            <a:solidFill>
              <a:srgbClr val="FF0000"/>
            </a:solidFill>
          </a:ln>
        </p:spPr>
        <p:txBody>
          <a:bodyPr wrap="square" rtlCol="0">
            <a:spAutoFit/>
          </a:bodyPr>
          <a:lstStyle/>
          <a:p>
            <a:r>
              <a:rPr lang="en-US" sz="2400" b="1" dirty="0">
                <a:solidFill>
                  <a:srgbClr val="66FFFF"/>
                </a:solidFill>
              </a:rPr>
              <a:t>The orthogonality of the detectors reinforced the solidity of the discovery.</a:t>
            </a:r>
          </a:p>
        </p:txBody>
      </p:sp>
      <p:sp>
        <p:nvSpPr>
          <p:cNvPr id="7" name="TextBox 6">
            <a:extLst>
              <a:ext uri="{FF2B5EF4-FFF2-40B4-BE49-F238E27FC236}">
                <a16:creationId xmlns:a16="http://schemas.microsoft.com/office/drawing/2014/main" id="{89EAC3E1-7F0B-AAD7-5E91-DE455FE19783}"/>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15</a:t>
            </a:r>
          </a:p>
        </p:txBody>
      </p:sp>
    </p:spTree>
    <p:extLst>
      <p:ext uri="{BB962C8B-B14F-4D97-AF65-F5344CB8AC3E}">
        <p14:creationId xmlns:p14="http://schemas.microsoft.com/office/powerpoint/2010/main" val="161285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90F29-AF95-E3CD-2167-F8E68463BCD7}"/>
              </a:ext>
            </a:extLst>
          </p:cNvPr>
          <p:cNvSpPr txBox="1"/>
          <p:nvPr/>
        </p:nvSpPr>
        <p:spPr>
          <a:xfrm>
            <a:off x="245984" y="227893"/>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Tevatron Higgs evidence</a:t>
            </a:r>
          </a:p>
        </p:txBody>
      </p:sp>
      <p:sp>
        <p:nvSpPr>
          <p:cNvPr id="3" name="TextBox 2">
            <a:extLst>
              <a:ext uri="{FF2B5EF4-FFF2-40B4-BE49-F238E27FC236}">
                <a16:creationId xmlns:a16="http://schemas.microsoft.com/office/drawing/2014/main" id="{823D71DA-2CFE-CACC-9CEC-B31C2B71A369}"/>
              </a:ext>
            </a:extLst>
          </p:cNvPr>
          <p:cNvSpPr txBox="1"/>
          <p:nvPr/>
        </p:nvSpPr>
        <p:spPr>
          <a:xfrm>
            <a:off x="103517" y="1310390"/>
            <a:ext cx="5065123" cy="1631216"/>
          </a:xfrm>
          <a:prstGeom prst="rect">
            <a:avLst/>
          </a:prstGeom>
          <a:noFill/>
        </p:spPr>
        <p:txBody>
          <a:bodyPr wrap="square" rtlCol="0">
            <a:spAutoFit/>
          </a:bodyPr>
          <a:lstStyle/>
          <a:p>
            <a:r>
              <a:rPr lang="en-US" sz="2000" dirty="0">
                <a:solidFill>
                  <a:srgbClr val="FFFF00"/>
                </a:solidFill>
              </a:rPr>
              <a:t>At the same time that the LHC experiments discovered the Higgs boson in rare bosonic decay modes, the Tevatron experiments combined their data on W/Z+H production with </a:t>
            </a:r>
            <a:r>
              <a:rPr lang="en-US" sz="2000" dirty="0" err="1">
                <a:solidFill>
                  <a:srgbClr val="FFFF00"/>
                </a:solidFill>
              </a:rPr>
              <a:t>H</a:t>
            </a:r>
            <a:r>
              <a:rPr lang="en-US" sz="2000" dirty="0" err="1">
                <a:solidFill>
                  <a:srgbClr val="FFFF00"/>
                </a:solidFill>
                <a:cs typeface="Calibri" panose="020F0502020204030204" pitchFamily="34" charset="0"/>
              </a:rPr>
              <a:t>→bb</a:t>
            </a:r>
            <a:r>
              <a:rPr lang="en-US" sz="2000" dirty="0">
                <a:solidFill>
                  <a:srgbClr val="FFFF00"/>
                </a:solidFill>
                <a:cs typeface="Calibri" panose="020F0502020204030204" pitchFamily="34" charset="0"/>
              </a:rPr>
              <a:t> – the dominant decay.</a:t>
            </a:r>
            <a:endParaRPr lang="en-US" sz="2000" dirty="0">
              <a:solidFill>
                <a:srgbClr val="FFFF00"/>
              </a:solidFill>
            </a:endParaRPr>
          </a:p>
        </p:txBody>
      </p:sp>
      <p:pic>
        <p:nvPicPr>
          <p:cNvPr id="4" name="Picture 3">
            <a:extLst>
              <a:ext uri="{FF2B5EF4-FFF2-40B4-BE49-F238E27FC236}">
                <a16:creationId xmlns:a16="http://schemas.microsoft.com/office/drawing/2014/main" id="{83B5AB94-8365-3DA1-AFD9-A7B590372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868" y="652710"/>
            <a:ext cx="3633615" cy="2511971"/>
          </a:xfrm>
          <a:prstGeom prst="rect">
            <a:avLst/>
          </a:prstGeom>
        </p:spPr>
      </p:pic>
      <p:sp>
        <p:nvSpPr>
          <p:cNvPr id="5" name="TextBox 4">
            <a:extLst>
              <a:ext uri="{FF2B5EF4-FFF2-40B4-BE49-F238E27FC236}">
                <a16:creationId xmlns:a16="http://schemas.microsoft.com/office/drawing/2014/main" id="{29799784-FB94-943C-81EE-A4ABBE9D2329}"/>
              </a:ext>
            </a:extLst>
          </p:cNvPr>
          <p:cNvSpPr txBox="1"/>
          <p:nvPr/>
        </p:nvSpPr>
        <p:spPr>
          <a:xfrm>
            <a:off x="245984" y="3705068"/>
            <a:ext cx="8347364" cy="707886"/>
          </a:xfrm>
          <a:prstGeom prst="rect">
            <a:avLst/>
          </a:prstGeom>
          <a:noFill/>
        </p:spPr>
        <p:txBody>
          <a:bodyPr wrap="square" rtlCol="0">
            <a:spAutoFit/>
          </a:bodyPr>
          <a:lstStyle/>
          <a:p>
            <a:r>
              <a:rPr lang="en-US" sz="2000" dirty="0">
                <a:solidFill>
                  <a:srgbClr val="FFFF00"/>
                </a:solidFill>
              </a:rPr>
              <a:t>Neither experiment could make a claim on their own,  Only when taken together could CDF and D0 reach 3</a:t>
            </a:r>
            <a:r>
              <a:rPr lang="en-US" sz="2000" dirty="0">
                <a:solidFill>
                  <a:srgbClr val="FFFF00"/>
                </a:solidFill>
                <a:latin typeface="Symbol" panose="05050102010706020507" pitchFamily="18" charset="2"/>
              </a:rPr>
              <a:t>s</a:t>
            </a:r>
            <a:r>
              <a:rPr lang="en-US" sz="2000" dirty="0">
                <a:solidFill>
                  <a:srgbClr val="FFFF00"/>
                </a:solidFill>
              </a:rPr>
              <a:t> evidence. </a:t>
            </a:r>
          </a:p>
        </p:txBody>
      </p:sp>
      <p:sp>
        <p:nvSpPr>
          <p:cNvPr id="7" name="TextBox 6">
            <a:extLst>
              <a:ext uri="{FF2B5EF4-FFF2-40B4-BE49-F238E27FC236}">
                <a16:creationId xmlns:a16="http://schemas.microsoft.com/office/drawing/2014/main" id="{43138EF9-A6E3-4753-1E26-854FA44067E8}"/>
              </a:ext>
            </a:extLst>
          </p:cNvPr>
          <p:cNvSpPr txBox="1"/>
          <p:nvPr/>
        </p:nvSpPr>
        <p:spPr>
          <a:xfrm>
            <a:off x="2760453" y="5690844"/>
            <a:ext cx="5972618" cy="830997"/>
          </a:xfrm>
          <a:prstGeom prst="rect">
            <a:avLst/>
          </a:prstGeom>
          <a:solidFill>
            <a:schemeClr val="tx1"/>
          </a:solidFill>
          <a:ln w="28575">
            <a:solidFill>
              <a:srgbClr val="FF0000"/>
            </a:solidFill>
          </a:ln>
        </p:spPr>
        <p:txBody>
          <a:bodyPr wrap="square" rtlCol="0">
            <a:spAutoFit/>
          </a:bodyPr>
          <a:lstStyle/>
          <a:p>
            <a:r>
              <a:rPr lang="en-US" sz="2400" b="1" dirty="0">
                <a:solidFill>
                  <a:srgbClr val="66FFFF"/>
                </a:solidFill>
              </a:rPr>
              <a:t>The combination of two detectors promoted a marginal result to Evidence.</a:t>
            </a:r>
          </a:p>
        </p:txBody>
      </p:sp>
      <p:cxnSp>
        <p:nvCxnSpPr>
          <p:cNvPr id="9" name="Straight Arrow Connector 8">
            <a:extLst>
              <a:ext uri="{FF2B5EF4-FFF2-40B4-BE49-F238E27FC236}">
                <a16:creationId xmlns:a16="http://schemas.microsoft.com/office/drawing/2014/main" id="{7DFB03A8-1415-DAAF-1BFF-F98A0EE94384}"/>
              </a:ext>
            </a:extLst>
          </p:cNvPr>
          <p:cNvCxnSpPr>
            <a:cxnSpLocks/>
          </p:cNvCxnSpPr>
          <p:nvPr/>
        </p:nvCxnSpPr>
        <p:spPr>
          <a:xfrm flipV="1">
            <a:off x="6086764" y="2290618"/>
            <a:ext cx="665018" cy="14357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4850E4-86F9-D739-7AB1-9906652D9234}"/>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14</a:t>
            </a:r>
          </a:p>
        </p:txBody>
      </p:sp>
    </p:spTree>
    <p:extLst>
      <p:ext uri="{BB962C8B-B14F-4D97-AF65-F5344CB8AC3E}">
        <p14:creationId xmlns:p14="http://schemas.microsoft.com/office/powerpoint/2010/main" val="26537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6A147-5F6F-FB7C-71CC-5FE2C64125CC}"/>
              </a:ext>
            </a:extLst>
          </p:cNvPr>
          <p:cNvSpPr txBox="1"/>
          <p:nvPr/>
        </p:nvSpPr>
        <p:spPr>
          <a:xfrm>
            <a:off x="1016266" y="1671781"/>
            <a:ext cx="6928666" cy="1954509"/>
          </a:xfrm>
          <a:prstGeom prst="rect">
            <a:avLst/>
          </a:prstGeom>
          <a:solidFill>
            <a:schemeClr val="tx1"/>
          </a:solidFill>
          <a:ln w="28575">
            <a:solidFill>
              <a:srgbClr val="FF0000"/>
            </a:solidFill>
          </a:ln>
        </p:spPr>
        <p:txBody>
          <a:bodyPr wrap="square" rtlCol="0">
            <a:spAutoFit/>
          </a:bodyPr>
          <a:lstStyle/>
          <a:p>
            <a:pPr algn="ctr">
              <a:lnSpc>
                <a:spcPct val="150000"/>
              </a:lnSpc>
            </a:pPr>
            <a:r>
              <a:rPr lang="en-US" sz="2800" dirty="0">
                <a:solidFill>
                  <a:srgbClr val="FFFF00"/>
                </a:solidFill>
              </a:rPr>
              <a:t>Instances where a second experiment corrected a mistaken observation by the other experiment</a:t>
            </a:r>
          </a:p>
        </p:txBody>
      </p:sp>
      <p:sp>
        <p:nvSpPr>
          <p:cNvPr id="3" name="TextBox 2">
            <a:extLst>
              <a:ext uri="{FF2B5EF4-FFF2-40B4-BE49-F238E27FC236}">
                <a16:creationId xmlns:a16="http://schemas.microsoft.com/office/drawing/2014/main" id="{8C65205C-1A9A-CCDC-A2D2-B7FCCE05C431}"/>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13</a:t>
            </a:r>
          </a:p>
        </p:txBody>
      </p:sp>
    </p:spTree>
    <p:extLst>
      <p:ext uri="{BB962C8B-B14F-4D97-AF65-F5344CB8AC3E}">
        <p14:creationId xmlns:p14="http://schemas.microsoft.com/office/powerpoint/2010/main" val="310203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606A8-A7E2-B0E4-C67B-8281403DA598}"/>
              </a:ext>
            </a:extLst>
          </p:cNvPr>
          <p:cNvSpPr txBox="1"/>
          <p:nvPr/>
        </p:nvSpPr>
        <p:spPr>
          <a:xfrm>
            <a:off x="280490" y="171867"/>
            <a:ext cx="4446786"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Inclusive jet production at high </a:t>
            </a:r>
            <a:r>
              <a:rPr lang="en-US" sz="2000" b="1" dirty="0" err="1">
                <a:solidFill>
                  <a:schemeClr val="bg1"/>
                </a:solidFill>
              </a:rPr>
              <a:t>p</a:t>
            </a:r>
            <a:r>
              <a:rPr lang="en-US" sz="2000" b="1" baseline="-25000" dirty="0" err="1">
                <a:solidFill>
                  <a:schemeClr val="bg1"/>
                </a:solidFill>
              </a:rPr>
              <a:t>T</a:t>
            </a:r>
            <a:endParaRPr lang="en-US" sz="2000" b="1" baseline="-25000" dirty="0">
              <a:solidFill>
                <a:schemeClr val="bg1"/>
              </a:solidFill>
            </a:endParaRPr>
          </a:p>
        </p:txBody>
      </p:sp>
      <p:pic>
        <p:nvPicPr>
          <p:cNvPr id="3" name="Picture 2">
            <a:extLst>
              <a:ext uri="{FF2B5EF4-FFF2-40B4-BE49-F238E27FC236}">
                <a16:creationId xmlns:a16="http://schemas.microsoft.com/office/drawing/2014/main" id="{75C9D6A3-E0D2-8437-6E42-7EEC6DFB5F40}"/>
              </a:ext>
            </a:extLst>
          </p:cNvPr>
          <p:cNvPicPr>
            <a:picLocks noChangeAspect="1"/>
          </p:cNvPicPr>
          <p:nvPr/>
        </p:nvPicPr>
        <p:blipFill rotWithShape="1">
          <a:blip r:embed="rId2">
            <a:extLst>
              <a:ext uri="{28A0092B-C50C-407E-A947-70E740481C1C}">
                <a14:useLocalDpi xmlns:a14="http://schemas.microsoft.com/office/drawing/2010/main" val="0"/>
              </a:ext>
            </a:extLst>
          </a:blip>
          <a:srcRect l="2022" r="4100"/>
          <a:stretch/>
        </p:blipFill>
        <p:spPr>
          <a:xfrm>
            <a:off x="496150" y="2927497"/>
            <a:ext cx="7930850" cy="3045278"/>
          </a:xfrm>
          <a:prstGeom prst="rect">
            <a:avLst/>
          </a:prstGeom>
        </p:spPr>
      </p:pic>
      <p:sp>
        <p:nvSpPr>
          <p:cNvPr id="4" name="TextBox 3">
            <a:extLst>
              <a:ext uri="{FF2B5EF4-FFF2-40B4-BE49-F238E27FC236}">
                <a16:creationId xmlns:a16="http://schemas.microsoft.com/office/drawing/2014/main" id="{E672D547-0902-7ACD-5CA9-86F1BB880212}"/>
              </a:ext>
            </a:extLst>
          </p:cNvPr>
          <p:cNvSpPr txBox="1"/>
          <p:nvPr/>
        </p:nvSpPr>
        <p:spPr>
          <a:xfrm>
            <a:off x="627131" y="1116515"/>
            <a:ext cx="7059003" cy="1015663"/>
          </a:xfrm>
          <a:prstGeom prst="rect">
            <a:avLst/>
          </a:prstGeom>
          <a:noFill/>
        </p:spPr>
        <p:txBody>
          <a:bodyPr wrap="square" rtlCol="0">
            <a:spAutoFit/>
          </a:bodyPr>
          <a:lstStyle/>
          <a:p>
            <a:r>
              <a:rPr lang="en-US" sz="2000" dirty="0">
                <a:solidFill>
                  <a:srgbClr val="FFFF00"/>
                </a:solidFill>
              </a:rPr>
              <a:t>In 1996, CDF reported an excess of jets at large </a:t>
            </a:r>
            <a:r>
              <a:rPr lang="en-US" sz="2000" dirty="0" err="1">
                <a:solidFill>
                  <a:srgbClr val="FFFF00"/>
                </a:solidFill>
              </a:rPr>
              <a:t>p</a:t>
            </a:r>
            <a:r>
              <a:rPr lang="en-US" sz="2000" baseline="-25000" dirty="0" err="1">
                <a:solidFill>
                  <a:srgbClr val="FFFF00"/>
                </a:solidFill>
              </a:rPr>
              <a:t>T</a:t>
            </a:r>
            <a:r>
              <a:rPr lang="en-US" sz="2000" dirty="0">
                <a:solidFill>
                  <a:srgbClr val="FFFF00"/>
                </a:solidFill>
              </a:rPr>
              <a:t> (as would be expected if quarks had substructure).   The subsequent D0 result showed good consistency with QCD prediction.</a:t>
            </a:r>
            <a:endParaRPr lang="en-US" sz="2000" dirty="0"/>
          </a:p>
        </p:txBody>
      </p:sp>
      <p:sp>
        <p:nvSpPr>
          <p:cNvPr id="5" name="TextBox 4">
            <a:extLst>
              <a:ext uri="{FF2B5EF4-FFF2-40B4-BE49-F238E27FC236}">
                <a16:creationId xmlns:a16="http://schemas.microsoft.com/office/drawing/2014/main" id="{A6691D80-8E09-1FDC-1FEE-ADB72A9A14BE}"/>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12</a:t>
            </a:r>
          </a:p>
        </p:txBody>
      </p:sp>
    </p:spTree>
    <p:extLst>
      <p:ext uri="{BB962C8B-B14F-4D97-AF65-F5344CB8AC3E}">
        <p14:creationId xmlns:p14="http://schemas.microsoft.com/office/powerpoint/2010/main" val="123828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A03B0-BF11-1F35-7200-C5D1CA546EB2}"/>
              </a:ext>
            </a:extLst>
          </p:cNvPr>
          <p:cNvSpPr txBox="1"/>
          <p:nvPr/>
        </p:nvSpPr>
        <p:spPr>
          <a:xfrm>
            <a:off x="772198" y="961776"/>
            <a:ext cx="6948446" cy="1938992"/>
          </a:xfrm>
          <a:prstGeom prst="rect">
            <a:avLst/>
          </a:prstGeom>
          <a:noFill/>
        </p:spPr>
        <p:txBody>
          <a:bodyPr wrap="square" rtlCol="0">
            <a:spAutoFit/>
          </a:bodyPr>
          <a:lstStyle/>
          <a:p>
            <a:r>
              <a:rPr lang="en-US" sz="2000" dirty="0">
                <a:solidFill>
                  <a:srgbClr val="FFFF00"/>
                </a:solidFill>
              </a:rPr>
              <a:t>D0 published observation of the </a:t>
            </a:r>
            <a:r>
              <a:rPr lang="en-US" sz="2000" dirty="0">
                <a:solidFill>
                  <a:srgbClr val="FFFF00"/>
                </a:solidFill>
                <a:latin typeface="Symbol" panose="05050102010706020507" pitchFamily="18" charset="2"/>
              </a:rPr>
              <a:t>W</a:t>
            </a:r>
            <a:r>
              <a:rPr lang="en-US" sz="2000" baseline="-25000" dirty="0">
                <a:solidFill>
                  <a:srgbClr val="FFFF00"/>
                </a:solidFill>
              </a:rPr>
              <a:t>b</a:t>
            </a:r>
            <a:r>
              <a:rPr lang="en-US" sz="2000" dirty="0">
                <a:solidFill>
                  <a:srgbClr val="FFFF00"/>
                </a:solidFill>
              </a:rPr>
              <a:t> baryon (</a:t>
            </a:r>
            <a:r>
              <a:rPr lang="en-US" sz="2000" dirty="0" err="1">
                <a:solidFill>
                  <a:srgbClr val="FFFF00"/>
                </a:solidFill>
              </a:rPr>
              <a:t>ssb</a:t>
            </a:r>
            <a:r>
              <a:rPr lang="en-US" sz="2000" dirty="0">
                <a:solidFill>
                  <a:srgbClr val="FFFF00"/>
                </a:solidFill>
              </a:rPr>
              <a:t>) with M=</a:t>
            </a:r>
            <a:r>
              <a:rPr lang="en-US" sz="2000" dirty="0">
                <a:solidFill>
                  <a:schemeClr val="bg1"/>
                </a:solidFill>
              </a:rPr>
              <a:t>6165 </a:t>
            </a:r>
            <a:r>
              <a:rPr lang="en-US" sz="2000" dirty="0">
                <a:solidFill>
                  <a:schemeClr val="bg1"/>
                </a:solidFill>
                <a:cs typeface="Calibri" panose="020F0502020204030204" pitchFamily="34" charset="0"/>
              </a:rPr>
              <a:t>± 16</a:t>
            </a:r>
            <a:r>
              <a:rPr lang="en-US" sz="2000" dirty="0">
                <a:solidFill>
                  <a:schemeClr val="bg1"/>
                </a:solidFill>
              </a:rPr>
              <a:t> </a:t>
            </a:r>
            <a:r>
              <a:rPr lang="en-US" sz="2000" dirty="0">
                <a:solidFill>
                  <a:srgbClr val="FFFF00"/>
                </a:solidFill>
              </a:rPr>
              <a:t>MeV.  With more data </a:t>
            </a:r>
            <a:r>
              <a:rPr lang="en-US" sz="2000" dirty="0">
                <a:solidFill>
                  <a:srgbClr val="FFFF00"/>
                </a:solidFill>
                <a:cs typeface="Calibri" panose="020F0502020204030204" pitchFamily="34" charset="0"/>
              </a:rPr>
              <a:t>CDF (and then </a:t>
            </a:r>
            <a:r>
              <a:rPr lang="en-US" sz="2000" dirty="0" err="1">
                <a:solidFill>
                  <a:srgbClr val="FFFF00"/>
                </a:solidFill>
                <a:cs typeface="Calibri" panose="020F0502020204030204" pitchFamily="34" charset="0"/>
              </a:rPr>
              <a:t>LHCb</a:t>
            </a:r>
            <a:r>
              <a:rPr lang="en-US" sz="2000" dirty="0">
                <a:solidFill>
                  <a:srgbClr val="FFFF00"/>
                </a:solidFill>
                <a:cs typeface="Calibri" panose="020F0502020204030204" pitchFamily="34" charset="0"/>
              </a:rPr>
              <a:t>) observed </a:t>
            </a:r>
            <a:r>
              <a:rPr lang="en-US" sz="2000" dirty="0">
                <a:solidFill>
                  <a:srgbClr val="FFFF00"/>
                </a:solidFill>
                <a:latin typeface="Symbol" panose="05050102010706020507" pitchFamily="18" charset="2"/>
              </a:rPr>
              <a:t>W</a:t>
            </a:r>
            <a:r>
              <a:rPr lang="en-US" sz="2000" baseline="-25000" dirty="0">
                <a:solidFill>
                  <a:srgbClr val="FFFF00"/>
                </a:solidFill>
              </a:rPr>
              <a:t>b</a:t>
            </a:r>
            <a:r>
              <a:rPr lang="en-US" sz="2000" dirty="0">
                <a:solidFill>
                  <a:srgbClr val="FFFF00"/>
                </a:solidFill>
                <a:cs typeface="Calibri" panose="020F0502020204030204" pitchFamily="34" charset="0"/>
              </a:rPr>
              <a:t> with M=</a:t>
            </a:r>
            <a:r>
              <a:rPr lang="en-US" sz="2000" dirty="0">
                <a:solidFill>
                  <a:schemeClr val="bg1"/>
                </a:solidFill>
                <a:cs typeface="Calibri" panose="020F0502020204030204" pitchFamily="34" charset="0"/>
              </a:rPr>
              <a:t>6048 ± 4 </a:t>
            </a:r>
            <a:r>
              <a:rPr lang="en-US" sz="2000" dirty="0">
                <a:solidFill>
                  <a:srgbClr val="FFFF00"/>
                </a:solidFill>
                <a:cs typeface="Calibri" panose="020F0502020204030204" pitchFamily="34" charset="0"/>
              </a:rPr>
              <a:t>MeV.</a:t>
            </a:r>
            <a:r>
              <a:rPr lang="en-US" sz="2000" dirty="0">
                <a:solidFill>
                  <a:srgbClr val="FFFF00"/>
                </a:solidFill>
              </a:rPr>
              <a:t>      With added data, D0 did not see the </a:t>
            </a:r>
            <a:r>
              <a:rPr lang="en-US" sz="2000" dirty="0">
                <a:solidFill>
                  <a:srgbClr val="FFFF00"/>
                </a:solidFill>
                <a:latin typeface="Symbol" panose="05050102010706020507" pitchFamily="18" charset="2"/>
              </a:rPr>
              <a:t>W</a:t>
            </a:r>
            <a:r>
              <a:rPr lang="en-US" sz="2000" baseline="-25000" dirty="0">
                <a:solidFill>
                  <a:srgbClr val="FFFF00"/>
                </a:solidFill>
              </a:rPr>
              <a:t>b </a:t>
            </a:r>
            <a:r>
              <a:rPr lang="en-US" sz="2000" dirty="0">
                <a:solidFill>
                  <a:srgbClr val="FFFF00"/>
                </a:solidFill>
              </a:rPr>
              <a:t>and produced a public note:  </a:t>
            </a:r>
          </a:p>
          <a:p>
            <a:r>
              <a:rPr lang="en-US" sz="2000" dirty="0">
                <a:solidFill>
                  <a:srgbClr val="FFFF00"/>
                </a:solidFill>
              </a:rPr>
              <a:t>  </a:t>
            </a:r>
            <a:r>
              <a:rPr lang="en-US" sz="2000" dirty="0">
                <a:solidFill>
                  <a:schemeClr val="bg1"/>
                </a:solidFill>
              </a:rPr>
              <a:t>We found no mistakes, but in view of CDF/</a:t>
            </a:r>
            <a:r>
              <a:rPr lang="en-US" sz="2000" dirty="0" err="1">
                <a:solidFill>
                  <a:schemeClr val="bg1"/>
                </a:solidFill>
              </a:rPr>
              <a:t>LHCb</a:t>
            </a:r>
            <a:r>
              <a:rPr lang="en-US" sz="2000" dirty="0">
                <a:solidFill>
                  <a:schemeClr val="bg1"/>
                </a:solidFill>
              </a:rPr>
              <a:t> results,</a:t>
            </a:r>
          </a:p>
          <a:p>
            <a:r>
              <a:rPr lang="en-US" sz="2000" dirty="0">
                <a:solidFill>
                  <a:schemeClr val="bg1"/>
                </a:solidFill>
              </a:rPr>
              <a:t>   our result should be disregarded.</a:t>
            </a:r>
          </a:p>
        </p:txBody>
      </p:sp>
      <p:pic>
        <p:nvPicPr>
          <p:cNvPr id="4" name="Picture 3">
            <a:extLst>
              <a:ext uri="{FF2B5EF4-FFF2-40B4-BE49-F238E27FC236}">
                <a16:creationId xmlns:a16="http://schemas.microsoft.com/office/drawing/2014/main" id="{6CBA2970-A46E-4AC4-8C16-1A71477F0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40" y="3478754"/>
            <a:ext cx="2152159" cy="2830693"/>
          </a:xfrm>
          <a:prstGeom prst="rect">
            <a:avLst/>
          </a:prstGeom>
        </p:spPr>
      </p:pic>
      <p:grpSp>
        <p:nvGrpSpPr>
          <p:cNvPr id="5" name="Group 4">
            <a:extLst>
              <a:ext uri="{FF2B5EF4-FFF2-40B4-BE49-F238E27FC236}">
                <a16:creationId xmlns:a16="http://schemas.microsoft.com/office/drawing/2014/main" id="{B09C99D6-246C-5280-F418-8DE664DA0FD2}"/>
              </a:ext>
            </a:extLst>
          </p:cNvPr>
          <p:cNvGrpSpPr/>
          <p:nvPr/>
        </p:nvGrpSpPr>
        <p:grpSpPr>
          <a:xfrm>
            <a:off x="3722171" y="3168204"/>
            <a:ext cx="4572000" cy="3451791"/>
            <a:chOff x="5178545" y="1632729"/>
            <a:chExt cx="3706255" cy="2506895"/>
          </a:xfrm>
        </p:grpSpPr>
        <p:pic>
          <p:nvPicPr>
            <p:cNvPr id="6" name="Picture 5">
              <a:extLst>
                <a:ext uri="{FF2B5EF4-FFF2-40B4-BE49-F238E27FC236}">
                  <a16:creationId xmlns:a16="http://schemas.microsoft.com/office/drawing/2014/main" id="{8D3AD7E7-F412-5CC4-6AB7-3613D80E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45" y="1632729"/>
              <a:ext cx="3706255" cy="2506895"/>
            </a:xfrm>
            <a:prstGeom prst="rect">
              <a:avLst/>
            </a:prstGeom>
          </p:spPr>
        </p:pic>
        <p:sp>
          <p:nvSpPr>
            <p:cNvPr id="7" name="Arrow: Right 6">
              <a:extLst>
                <a:ext uri="{FF2B5EF4-FFF2-40B4-BE49-F238E27FC236}">
                  <a16:creationId xmlns:a16="http://schemas.microsoft.com/office/drawing/2014/main" id="{14094B45-3F8F-68A2-DD38-5D7CB1B489E6}"/>
                </a:ext>
              </a:extLst>
            </p:cNvPr>
            <p:cNvSpPr/>
            <p:nvPr/>
          </p:nvSpPr>
          <p:spPr>
            <a:xfrm rot="16200000" flipH="1">
              <a:off x="7663558" y="3306435"/>
              <a:ext cx="696693" cy="174076"/>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3F3EF02-0A9B-D945-3FD6-D4D54D1E3404}"/>
                </a:ext>
              </a:extLst>
            </p:cNvPr>
            <p:cNvSpPr txBox="1"/>
            <p:nvPr/>
          </p:nvSpPr>
          <p:spPr>
            <a:xfrm>
              <a:off x="7694762" y="2700062"/>
              <a:ext cx="1190038" cy="369332"/>
            </a:xfrm>
            <a:prstGeom prst="rect">
              <a:avLst/>
            </a:prstGeom>
            <a:noFill/>
          </p:spPr>
          <p:txBody>
            <a:bodyPr wrap="square" rtlCol="0">
              <a:spAutoFit/>
            </a:bodyPr>
            <a:lstStyle/>
            <a:p>
              <a:r>
                <a:rPr lang="en-US" dirty="0">
                  <a:solidFill>
                    <a:srgbClr val="0000FF"/>
                  </a:solidFill>
                </a:rPr>
                <a:t>D0 claim</a:t>
              </a:r>
            </a:p>
          </p:txBody>
        </p:sp>
      </p:grpSp>
      <p:sp>
        <p:nvSpPr>
          <p:cNvPr id="9" name="TextBox 8">
            <a:extLst>
              <a:ext uri="{FF2B5EF4-FFF2-40B4-BE49-F238E27FC236}">
                <a16:creationId xmlns:a16="http://schemas.microsoft.com/office/drawing/2014/main" id="{DB195F99-0024-3913-A1B5-2665077193ED}"/>
              </a:ext>
            </a:extLst>
          </p:cNvPr>
          <p:cNvSpPr txBox="1"/>
          <p:nvPr/>
        </p:nvSpPr>
        <p:spPr>
          <a:xfrm>
            <a:off x="245984" y="163241"/>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Omega-b observation</a:t>
            </a:r>
          </a:p>
        </p:txBody>
      </p:sp>
      <p:sp>
        <p:nvSpPr>
          <p:cNvPr id="3" name="TextBox 2">
            <a:extLst>
              <a:ext uri="{FF2B5EF4-FFF2-40B4-BE49-F238E27FC236}">
                <a16:creationId xmlns:a16="http://schemas.microsoft.com/office/drawing/2014/main" id="{16423E56-C0EA-22A3-892D-C6F03CA1C0AB}"/>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11</a:t>
            </a:r>
          </a:p>
        </p:txBody>
      </p:sp>
    </p:spTree>
    <p:extLst>
      <p:ext uri="{BB962C8B-B14F-4D97-AF65-F5344CB8AC3E}">
        <p14:creationId xmlns:p14="http://schemas.microsoft.com/office/powerpoint/2010/main" val="317312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ABD7A-8DB8-1C73-A8EB-29B87CB4B7F9}"/>
              </a:ext>
            </a:extLst>
          </p:cNvPr>
          <p:cNvSpPr txBox="1"/>
          <p:nvPr/>
        </p:nvSpPr>
        <p:spPr>
          <a:xfrm>
            <a:off x="245984" y="227893"/>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Dijet resonance</a:t>
            </a:r>
          </a:p>
        </p:txBody>
      </p:sp>
      <p:sp>
        <p:nvSpPr>
          <p:cNvPr id="4" name="TextBox 3">
            <a:extLst>
              <a:ext uri="{FF2B5EF4-FFF2-40B4-BE49-F238E27FC236}">
                <a16:creationId xmlns:a16="http://schemas.microsoft.com/office/drawing/2014/main" id="{27607223-6D1C-0763-C387-395E54E21ECF}"/>
              </a:ext>
            </a:extLst>
          </p:cNvPr>
          <p:cNvSpPr txBox="1"/>
          <p:nvPr/>
        </p:nvSpPr>
        <p:spPr>
          <a:xfrm>
            <a:off x="69272" y="831274"/>
            <a:ext cx="8696037" cy="707886"/>
          </a:xfrm>
          <a:prstGeom prst="rect">
            <a:avLst/>
          </a:prstGeom>
          <a:noFill/>
        </p:spPr>
        <p:txBody>
          <a:bodyPr wrap="square" rtlCol="0">
            <a:spAutoFit/>
          </a:bodyPr>
          <a:lstStyle/>
          <a:p>
            <a:r>
              <a:rPr lang="en-US" sz="2000" dirty="0">
                <a:solidFill>
                  <a:srgbClr val="FFFF00"/>
                </a:solidFill>
              </a:rPr>
              <a:t>In 2011, CDF announced evidence for a </a:t>
            </a:r>
            <a:r>
              <a:rPr lang="en-US" sz="2000" dirty="0" err="1">
                <a:solidFill>
                  <a:srgbClr val="FFFF00"/>
                </a:solidFill>
              </a:rPr>
              <a:t>dijet</a:t>
            </a:r>
            <a:r>
              <a:rPr lang="en-US" sz="2000" dirty="0">
                <a:solidFill>
                  <a:srgbClr val="FFFF00"/>
                </a:solidFill>
              </a:rPr>
              <a:t> resonance at </a:t>
            </a:r>
            <a:r>
              <a:rPr lang="en-US" sz="2000" dirty="0" err="1">
                <a:solidFill>
                  <a:srgbClr val="FFFF00"/>
                </a:solidFill>
              </a:rPr>
              <a:t>M</a:t>
            </a:r>
            <a:r>
              <a:rPr lang="en-US" sz="2000" baseline="-25000" dirty="0" err="1">
                <a:solidFill>
                  <a:srgbClr val="FFFF00"/>
                </a:solidFill>
              </a:rPr>
              <a:t>jj</a:t>
            </a:r>
            <a:r>
              <a:rPr lang="en-US" sz="2000" dirty="0">
                <a:solidFill>
                  <a:srgbClr val="FFFF00"/>
                </a:solidFill>
              </a:rPr>
              <a:t> = 145 GeV produced in association with a W boson.</a:t>
            </a:r>
          </a:p>
        </p:txBody>
      </p:sp>
      <p:pic>
        <p:nvPicPr>
          <p:cNvPr id="5" name="Picture 4">
            <a:extLst>
              <a:ext uri="{FF2B5EF4-FFF2-40B4-BE49-F238E27FC236}">
                <a16:creationId xmlns:a16="http://schemas.microsoft.com/office/drawing/2014/main" id="{58EA78C2-BF4C-EA34-8F44-C0F57EEC2917}"/>
              </a:ext>
            </a:extLst>
          </p:cNvPr>
          <p:cNvPicPr>
            <a:picLocks noChangeAspect="1"/>
          </p:cNvPicPr>
          <p:nvPr/>
        </p:nvPicPr>
        <p:blipFill rotWithShape="1">
          <a:blip r:embed="rId2">
            <a:extLst>
              <a:ext uri="{28A0092B-C50C-407E-A947-70E740481C1C}">
                <a14:useLocalDpi xmlns:a14="http://schemas.microsoft.com/office/drawing/2010/main" val="0"/>
              </a:ext>
            </a:extLst>
          </a:blip>
          <a:srcRect l="26520" t="47701" r="49668" b="12489"/>
          <a:stretch/>
        </p:blipFill>
        <p:spPr>
          <a:xfrm>
            <a:off x="144869" y="1742431"/>
            <a:ext cx="3823282" cy="3641220"/>
          </a:xfrm>
          <a:prstGeom prst="rect">
            <a:avLst/>
          </a:prstGeom>
        </p:spPr>
      </p:pic>
      <p:pic>
        <p:nvPicPr>
          <p:cNvPr id="6" name="Picture 5">
            <a:extLst>
              <a:ext uri="{FF2B5EF4-FFF2-40B4-BE49-F238E27FC236}">
                <a16:creationId xmlns:a16="http://schemas.microsoft.com/office/drawing/2014/main" id="{BE1BD8EB-4CAB-1BFF-674B-CBFB5E877EEB}"/>
              </a:ext>
            </a:extLst>
          </p:cNvPr>
          <p:cNvPicPr>
            <a:picLocks noChangeAspect="1"/>
          </p:cNvPicPr>
          <p:nvPr/>
        </p:nvPicPr>
        <p:blipFill rotWithShape="1">
          <a:blip r:embed="rId2">
            <a:extLst>
              <a:ext uri="{28A0092B-C50C-407E-A947-70E740481C1C}">
                <a14:useLocalDpi xmlns:a14="http://schemas.microsoft.com/office/drawing/2010/main" val="0"/>
              </a:ext>
            </a:extLst>
          </a:blip>
          <a:srcRect l="61922" t="50733" r="2921" b="3487"/>
          <a:stretch/>
        </p:blipFill>
        <p:spPr>
          <a:xfrm>
            <a:off x="4341513" y="1979875"/>
            <a:ext cx="4587698" cy="3403776"/>
          </a:xfrm>
          <a:prstGeom prst="rect">
            <a:avLst/>
          </a:prstGeom>
        </p:spPr>
      </p:pic>
      <p:sp>
        <p:nvSpPr>
          <p:cNvPr id="7" name="TextBox 6">
            <a:extLst>
              <a:ext uri="{FF2B5EF4-FFF2-40B4-BE49-F238E27FC236}">
                <a16:creationId xmlns:a16="http://schemas.microsoft.com/office/drawing/2014/main" id="{45A4D237-EE19-47E2-B145-578253A05A84}"/>
              </a:ext>
            </a:extLst>
          </p:cNvPr>
          <p:cNvSpPr txBox="1"/>
          <p:nvPr/>
        </p:nvSpPr>
        <p:spPr>
          <a:xfrm>
            <a:off x="400387" y="5933686"/>
            <a:ext cx="8432800" cy="400110"/>
          </a:xfrm>
          <a:prstGeom prst="rect">
            <a:avLst/>
          </a:prstGeom>
          <a:noFill/>
        </p:spPr>
        <p:txBody>
          <a:bodyPr wrap="square" rtlCol="0">
            <a:spAutoFit/>
          </a:bodyPr>
          <a:lstStyle/>
          <a:p>
            <a:r>
              <a:rPr lang="en-US" sz="2000" dirty="0">
                <a:solidFill>
                  <a:srgbClr val="FFFF00"/>
                </a:solidFill>
              </a:rPr>
              <a:t>A subsequent D0 analysis ruled out such a state at likelihood of &lt;10</a:t>
            </a:r>
            <a:r>
              <a:rPr lang="en-US" sz="2000" baseline="30000" dirty="0">
                <a:solidFill>
                  <a:srgbClr val="FFFF00"/>
                </a:solidFill>
                <a:latin typeface="Symbol" panose="05050102010706020507" pitchFamily="18" charset="2"/>
              </a:rPr>
              <a:t>-5</a:t>
            </a:r>
            <a:r>
              <a:rPr lang="en-US" sz="2000" dirty="0">
                <a:solidFill>
                  <a:srgbClr val="FFFF00"/>
                </a:solidFill>
              </a:rPr>
              <a:t> </a:t>
            </a:r>
          </a:p>
        </p:txBody>
      </p:sp>
      <p:sp>
        <p:nvSpPr>
          <p:cNvPr id="3" name="TextBox 2">
            <a:extLst>
              <a:ext uri="{FF2B5EF4-FFF2-40B4-BE49-F238E27FC236}">
                <a16:creationId xmlns:a16="http://schemas.microsoft.com/office/drawing/2014/main" id="{6EE54425-FE7F-2270-BDD5-2296E1707237}"/>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10</a:t>
            </a:r>
          </a:p>
        </p:txBody>
      </p:sp>
    </p:spTree>
    <p:extLst>
      <p:ext uri="{BB962C8B-B14F-4D97-AF65-F5344CB8AC3E}">
        <p14:creationId xmlns:p14="http://schemas.microsoft.com/office/powerpoint/2010/main" val="11758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21252-74AF-E756-1F0D-E4AE9FF96254}"/>
              </a:ext>
            </a:extLst>
          </p:cNvPr>
          <p:cNvSpPr txBox="1"/>
          <p:nvPr/>
        </p:nvSpPr>
        <p:spPr>
          <a:xfrm>
            <a:off x="245984" y="227893"/>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Ghost muons</a:t>
            </a:r>
          </a:p>
        </p:txBody>
      </p:sp>
      <p:sp>
        <p:nvSpPr>
          <p:cNvPr id="4" name="TextBox 3">
            <a:extLst>
              <a:ext uri="{FF2B5EF4-FFF2-40B4-BE49-F238E27FC236}">
                <a16:creationId xmlns:a16="http://schemas.microsoft.com/office/drawing/2014/main" id="{13CD5975-82E8-8BD3-6B78-38D22F95EE08}"/>
              </a:ext>
            </a:extLst>
          </p:cNvPr>
          <p:cNvSpPr txBox="1"/>
          <p:nvPr/>
        </p:nvSpPr>
        <p:spPr>
          <a:xfrm>
            <a:off x="491705" y="759128"/>
            <a:ext cx="7910423" cy="1323439"/>
          </a:xfrm>
          <a:prstGeom prst="rect">
            <a:avLst/>
          </a:prstGeom>
          <a:noFill/>
        </p:spPr>
        <p:txBody>
          <a:bodyPr wrap="square" rtlCol="0">
            <a:spAutoFit/>
          </a:bodyPr>
          <a:lstStyle/>
          <a:p>
            <a:r>
              <a:rPr lang="en-US" sz="2000" dirty="0">
                <a:solidFill>
                  <a:srgbClr val="FFFF00"/>
                </a:solidFill>
              </a:rPr>
              <a:t>CDF observed displaced dimuon events that left no tracks within    1.5 cm of the primary vertex that were in significant excess over what would be expected for SM QCD muon production,</a:t>
            </a:r>
            <a:r>
              <a:rPr lang="en-US" sz="2000" dirty="0">
                <a:solidFill>
                  <a:srgbClr val="FFFF00"/>
                </a:solidFill>
                <a:latin typeface="Symbol" panose="05050102010706020507" pitchFamily="18" charset="2"/>
              </a:rPr>
              <a:t> p</a:t>
            </a:r>
            <a:r>
              <a:rPr lang="en-US" sz="2000" dirty="0">
                <a:solidFill>
                  <a:srgbClr val="FFFF00"/>
                </a:solidFill>
              </a:rPr>
              <a:t>/K decays, hadronic </a:t>
            </a:r>
            <a:r>
              <a:rPr lang="en-US" sz="2000" dirty="0" err="1">
                <a:solidFill>
                  <a:srgbClr val="FFFF00"/>
                </a:solidFill>
              </a:rPr>
              <a:t>punchthrough</a:t>
            </a:r>
            <a:r>
              <a:rPr lang="en-US" sz="2000" dirty="0">
                <a:solidFill>
                  <a:srgbClr val="FFFF00"/>
                </a:solidFill>
              </a:rPr>
              <a:t>.</a:t>
            </a:r>
          </a:p>
        </p:txBody>
      </p:sp>
      <p:sp>
        <p:nvSpPr>
          <p:cNvPr id="7" name="TextBox 6">
            <a:extLst>
              <a:ext uri="{FF2B5EF4-FFF2-40B4-BE49-F238E27FC236}">
                <a16:creationId xmlns:a16="http://schemas.microsoft.com/office/drawing/2014/main" id="{E54F978F-B186-E700-F305-0DC29924BA2C}"/>
              </a:ext>
            </a:extLst>
          </p:cNvPr>
          <p:cNvSpPr txBox="1"/>
          <p:nvPr/>
        </p:nvSpPr>
        <p:spPr>
          <a:xfrm>
            <a:off x="224287" y="4787669"/>
            <a:ext cx="8902461" cy="707886"/>
          </a:xfrm>
          <a:prstGeom prst="rect">
            <a:avLst/>
          </a:prstGeom>
          <a:noFill/>
        </p:spPr>
        <p:txBody>
          <a:bodyPr wrap="square" rtlCol="0">
            <a:spAutoFit/>
          </a:bodyPr>
          <a:lstStyle/>
          <a:p>
            <a:r>
              <a:rPr lang="en-US" sz="2000" dirty="0">
                <a:solidFill>
                  <a:schemeClr val="bg1"/>
                </a:solidFill>
              </a:rPr>
              <a:t>D0’s analysis with similar selections found an insignificant excess (0.4</a:t>
            </a:r>
            <a:r>
              <a:rPr lang="en-US" sz="2000" dirty="0">
                <a:solidFill>
                  <a:schemeClr val="bg1"/>
                </a:solidFill>
                <a:cs typeface="Calibri" panose="020F0502020204030204" pitchFamily="34" charset="0"/>
              </a:rPr>
              <a:t>±0.6%) </a:t>
            </a:r>
            <a:r>
              <a:rPr lang="en-US" sz="2000" dirty="0">
                <a:solidFill>
                  <a:schemeClr val="bg1"/>
                </a:solidFill>
              </a:rPr>
              <a:t>of such events, consistent with expectations.</a:t>
            </a:r>
          </a:p>
        </p:txBody>
      </p:sp>
      <p:sp>
        <p:nvSpPr>
          <p:cNvPr id="11" name="TextBox 10">
            <a:extLst>
              <a:ext uri="{FF2B5EF4-FFF2-40B4-BE49-F238E27FC236}">
                <a16:creationId xmlns:a16="http://schemas.microsoft.com/office/drawing/2014/main" id="{178D7C66-668C-99EC-A347-1719EC87E94F}"/>
              </a:ext>
            </a:extLst>
          </p:cNvPr>
          <p:cNvSpPr txBox="1"/>
          <p:nvPr/>
        </p:nvSpPr>
        <p:spPr>
          <a:xfrm>
            <a:off x="1259457" y="5846441"/>
            <a:ext cx="7013275" cy="830997"/>
          </a:xfrm>
          <a:prstGeom prst="rect">
            <a:avLst/>
          </a:prstGeom>
          <a:solidFill>
            <a:schemeClr val="tx1"/>
          </a:solidFill>
          <a:ln w="28575">
            <a:solidFill>
              <a:srgbClr val="FF0000"/>
            </a:solidFill>
          </a:ln>
        </p:spPr>
        <p:txBody>
          <a:bodyPr wrap="square" rtlCol="0">
            <a:spAutoFit/>
          </a:bodyPr>
          <a:lstStyle/>
          <a:p>
            <a:pPr algn="ctr"/>
            <a:r>
              <a:rPr lang="en-US" sz="2400" b="1" dirty="0">
                <a:solidFill>
                  <a:srgbClr val="66FFFF"/>
                </a:solidFill>
              </a:rPr>
              <a:t>In several cases, independent measurements provided critical protection against incorrect results</a:t>
            </a:r>
          </a:p>
        </p:txBody>
      </p:sp>
      <p:pic>
        <p:nvPicPr>
          <p:cNvPr id="14" name="Picture 13">
            <a:extLst>
              <a:ext uri="{FF2B5EF4-FFF2-40B4-BE49-F238E27FC236}">
                <a16:creationId xmlns:a16="http://schemas.microsoft.com/office/drawing/2014/main" id="{6A692289-9F5C-9DAC-292E-60AD52734506}"/>
              </a:ext>
            </a:extLst>
          </p:cNvPr>
          <p:cNvPicPr>
            <a:picLocks noChangeAspect="1"/>
          </p:cNvPicPr>
          <p:nvPr/>
        </p:nvPicPr>
        <p:blipFill>
          <a:blip r:embed="rId2"/>
          <a:stretch>
            <a:fillRect/>
          </a:stretch>
        </p:blipFill>
        <p:spPr>
          <a:xfrm>
            <a:off x="2745904" y="2085984"/>
            <a:ext cx="4866795" cy="2594163"/>
          </a:xfrm>
          <a:prstGeom prst="rect">
            <a:avLst/>
          </a:prstGeom>
        </p:spPr>
      </p:pic>
      <p:sp>
        <p:nvSpPr>
          <p:cNvPr id="3" name="TextBox 2">
            <a:extLst>
              <a:ext uri="{FF2B5EF4-FFF2-40B4-BE49-F238E27FC236}">
                <a16:creationId xmlns:a16="http://schemas.microsoft.com/office/drawing/2014/main" id="{0689541A-0600-D526-6E0C-45E8B37988A1}"/>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9</a:t>
            </a:r>
          </a:p>
        </p:txBody>
      </p:sp>
    </p:spTree>
    <p:extLst>
      <p:ext uri="{BB962C8B-B14F-4D97-AF65-F5344CB8AC3E}">
        <p14:creationId xmlns:p14="http://schemas.microsoft.com/office/powerpoint/2010/main" val="278251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C7436-40C8-95F4-2942-21D30F766A13}"/>
              </a:ext>
            </a:extLst>
          </p:cNvPr>
          <p:cNvSpPr txBox="1"/>
          <p:nvPr/>
        </p:nvSpPr>
        <p:spPr>
          <a:xfrm>
            <a:off x="1086928" y="1671781"/>
            <a:ext cx="6865754" cy="1954509"/>
          </a:xfrm>
          <a:prstGeom prst="rect">
            <a:avLst/>
          </a:prstGeom>
          <a:solidFill>
            <a:schemeClr val="tx1"/>
          </a:solidFill>
          <a:ln w="28575">
            <a:solidFill>
              <a:srgbClr val="FF0000"/>
            </a:solidFill>
          </a:ln>
        </p:spPr>
        <p:txBody>
          <a:bodyPr wrap="square" rtlCol="0">
            <a:spAutoFit/>
          </a:bodyPr>
          <a:lstStyle/>
          <a:p>
            <a:pPr algn="ctr">
              <a:lnSpc>
                <a:spcPct val="150000"/>
              </a:lnSpc>
            </a:pPr>
            <a:r>
              <a:rPr lang="en-US" sz="2800" dirty="0">
                <a:solidFill>
                  <a:srgbClr val="FFFF00"/>
                </a:solidFill>
              </a:rPr>
              <a:t>Instances where a one experiment had a unique capability such that the second experiment could not corroborate</a:t>
            </a:r>
          </a:p>
        </p:txBody>
      </p:sp>
      <p:sp>
        <p:nvSpPr>
          <p:cNvPr id="3" name="TextBox 2">
            <a:extLst>
              <a:ext uri="{FF2B5EF4-FFF2-40B4-BE49-F238E27FC236}">
                <a16:creationId xmlns:a16="http://schemas.microsoft.com/office/drawing/2014/main" id="{2E3848E8-5BE4-7ADB-EC86-9BEED26481B3}"/>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8</a:t>
            </a:r>
          </a:p>
        </p:txBody>
      </p:sp>
    </p:spTree>
    <p:extLst>
      <p:ext uri="{BB962C8B-B14F-4D97-AF65-F5344CB8AC3E}">
        <p14:creationId xmlns:p14="http://schemas.microsoft.com/office/powerpoint/2010/main" val="399030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FD655-DC01-D6C7-BA87-F144EC4E1D1A}"/>
              </a:ext>
            </a:extLst>
          </p:cNvPr>
          <p:cNvSpPr txBox="1"/>
          <p:nvPr/>
        </p:nvSpPr>
        <p:spPr>
          <a:xfrm>
            <a:off x="638360" y="715997"/>
            <a:ext cx="8100204" cy="5078313"/>
          </a:xfrm>
          <a:prstGeom prst="rect">
            <a:avLst/>
          </a:prstGeom>
          <a:noFill/>
        </p:spPr>
        <p:txBody>
          <a:bodyPr wrap="square" rtlCol="0">
            <a:spAutoFit/>
          </a:bodyPr>
          <a:lstStyle/>
          <a:p>
            <a:r>
              <a:rPr lang="en-US" sz="2000" dirty="0">
                <a:solidFill>
                  <a:srgbClr val="FFFF00"/>
                </a:solidFill>
              </a:rPr>
              <a:t>In Dec. 2022, </a:t>
            </a:r>
            <a:r>
              <a:rPr lang="en-US" sz="2000" dirty="0">
                <a:solidFill>
                  <a:srgbClr val="FFFF00"/>
                </a:solidFill>
                <a:effectLst/>
              </a:rPr>
              <a:t>the Electron-Ion Collider User Group invited</a:t>
            </a:r>
            <a:r>
              <a:rPr lang="en-US" sz="2000" dirty="0">
                <a:solidFill>
                  <a:srgbClr val="FFFF00"/>
                </a:solidFill>
              </a:rPr>
              <a:t> Hugh Montgomery to discuss the motivation for a second detector at the Electron Ion Collider.  </a:t>
            </a:r>
          </a:p>
          <a:p>
            <a:endParaRPr lang="en-US" sz="2000" dirty="0">
              <a:solidFill>
                <a:srgbClr val="FFFF00"/>
              </a:solidFill>
            </a:endParaRPr>
          </a:p>
          <a:p>
            <a:r>
              <a:rPr lang="en-US" sz="2000" dirty="0">
                <a:solidFill>
                  <a:srgbClr val="FFFF00"/>
                </a:solidFill>
              </a:rPr>
              <a:t>In that talk, Mont discussed some of our experiences with High Energy physics  experiments at the Tevatron (and LHC) which would illustrate these motivations</a:t>
            </a:r>
            <a:r>
              <a:rPr lang="en-US" sz="2000" dirty="0">
                <a:solidFill>
                  <a:srgbClr val="66FFFF"/>
                </a:solidFill>
              </a:rPr>
              <a:t>.         (https://indico.bnl.gov/event/17693/)</a:t>
            </a:r>
          </a:p>
          <a:p>
            <a:endParaRPr lang="en-US" sz="2000" dirty="0">
              <a:solidFill>
                <a:srgbClr val="FFFF00"/>
              </a:solidFill>
            </a:endParaRPr>
          </a:p>
          <a:p>
            <a:r>
              <a:rPr lang="en-US" sz="2000" dirty="0">
                <a:solidFill>
                  <a:srgbClr val="FFFF00"/>
                </a:solidFill>
              </a:rPr>
              <a:t>Subsequently we expanded his talk somewhat in the paper:</a:t>
            </a:r>
          </a:p>
          <a:p>
            <a:endParaRPr lang="en-US" sz="2000" dirty="0">
              <a:solidFill>
                <a:srgbClr val="FFFF00"/>
              </a:solidFill>
            </a:endParaRPr>
          </a:p>
          <a:p>
            <a:pPr algn="ctr"/>
            <a:r>
              <a:rPr lang="en-US" sz="2000" dirty="0">
                <a:solidFill>
                  <a:srgbClr val="FFFF00"/>
                </a:solidFill>
              </a:rPr>
              <a:t>“</a:t>
            </a:r>
            <a:r>
              <a:rPr lang="en-US" sz="2400" b="1" dirty="0">
                <a:solidFill>
                  <a:schemeClr val="bg1"/>
                </a:solidFill>
              </a:rPr>
              <a:t>Motivations for Two Detectors at a Particle Collider</a:t>
            </a:r>
            <a:r>
              <a:rPr lang="en-US" sz="2000" dirty="0">
                <a:solidFill>
                  <a:srgbClr val="FFFF00"/>
                </a:solidFill>
              </a:rPr>
              <a:t>”,</a:t>
            </a:r>
          </a:p>
          <a:p>
            <a:pPr algn="ctr"/>
            <a:r>
              <a:rPr lang="en-US" sz="2000" dirty="0">
                <a:solidFill>
                  <a:srgbClr val="FFFF00"/>
                </a:solidFill>
              </a:rPr>
              <a:t> </a:t>
            </a:r>
          </a:p>
          <a:p>
            <a:pPr algn="ctr"/>
            <a:r>
              <a:rPr lang="en-US" sz="2000" dirty="0">
                <a:solidFill>
                  <a:srgbClr val="FFFF00"/>
                </a:solidFill>
              </a:rPr>
              <a:t>Paul D. Grannis and Hugh E. Montgomery, </a:t>
            </a:r>
          </a:p>
          <a:p>
            <a:pPr algn="ctr"/>
            <a:r>
              <a:rPr lang="en-US" sz="2000" dirty="0">
                <a:solidFill>
                  <a:srgbClr val="66FFFF"/>
                </a:solidFill>
              </a:rPr>
              <a:t>arXiv:2303.08228 </a:t>
            </a:r>
          </a:p>
          <a:p>
            <a:pPr algn="ctr"/>
            <a:endParaRPr lang="en-US" sz="2000" dirty="0">
              <a:solidFill>
                <a:srgbClr val="FFFF00"/>
              </a:solidFill>
            </a:endParaRPr>
          </a:p>
          <a:p>
            <a:pPr algn="ctr"/>
            <a:r>
              <a:rPr lang="en-US" sz="2000" dirty="0">
                <a:solidFill>
                  <a:srgbClr val="FFFF00"/>
                </a:solidFill>
              </a:rPr>
              <a:t>This talk is based on that paper</a:t>
            </a:r>
          </a:p>
        </p:txBody>
      </p:sp>
      <p:sp>
        <p:nvSpPr>
          <p:cNvPr id="3" name="TextBox 2">
            <a:extLst>
              <a:ext uri="{FF2B5EF4-FFF2-40B4-BE49-F238E27FC236}">
                <a16:creationId xmlns:a16="http://schemas.microsoft.com/office/drawing/2014/main" id="{A4A6DB09-D6CE-15B4-FB17-FBA5A099F4E7}"/>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25</a:t>
            </a:r>
          </a:p>
        </p:txBody>
      </p:sp>
    </p:spTree>
    <p:extLst>
      <p:ext uri="{BB962C8B-B14F-4D97-AF65-F5344CB8AC3E}">
        <p14:creationId xmlns:p14="http://schemas.microsoft.com/office/powerpoint/2010/main" val="151695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A4E51-DE02-A660-F2BD-94073FF5C166}"/>
              </a:ext>
            </a:extLst>
          </p:cNvPr>
          <p:cNvSpPr txBox="1"/>
          <p:nvPr/>
        </p:nvSpPr>
        <p:spPr>
          <a:xfrm>
            <a:off x="245984" y="227893"/>
            <a:ext cx="499025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CP violation in B</a:t>
            </a:r>
            <a:r>
              <a:rPr lang="en-US" sz="2000" b="1" baseline="-25000" dirty="0">
                <a:solidFill>
                  <a:schemeClr val="bg1"/>
                </a:solidFill>
              </a:rPr>
              <a:t>d</a:t>
            </a:r>
            <a:r>
              <a:rPr lang="en-US" sz="2000" b="1" dirty="0">
                <a:solidFill>
                  <a:schemeClr val="bg1"/>
                </a:solidFill>
              </a:rPr>
              <a:t> and B</a:t>
            </a:r>
            <a:r>
              <a:rPr lang="en-US" sz="2000" b="1" baseline="-25000" dirty="0">
                <a:solidFill>
                  <a:schemeClr val="bg1"/>
                </a:solidFill>
              </a:rPr>
              <a:t>s</a:t>
            </a:r>
            <a:r>
              <a:rPr lang="en-US" sz="2000" b="1" dirty="0">
                <a:solidFill>
                  <a:schemeClr val="bg1"/>
                </a:solidFill>
              </a:rPr>
              <a:t> decays</a:t>
            </a:r>
          </a:p>
        </p:txBody>
      </p:sp>
      <p:pic>
        <p:nvPicPr>
          <p:cNvPr id="3" name="Picture 2">
            <a:extLst>
              <a:ext uri="{FF2B5EF4-FFF2-40B4-BE49-F238E27FC236}">
                <a16:creationId xmlns:a16="http://schemas.microsoft.com/office/drawing/2014/main" id="{7D27C631-2B85-40FC-2B32-1F86B4303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596" y="862643"/>
            <a:ext cx="3903487" cy="3792505"/>
          </a:xfrm>
          <a:prstGeom prst="rect">
            <a:avLst/>
          </a:prstGeom>
        </p:spPr>
      </p:pic>
      <p:sp>
        <p:nvSpPr>
          <p:cNvPr id="4" name="TextBox 3">
            <a:extLst>
              <a:ext uri="{FF2B5EF4-FFF2-40B4-BE49-F238E27FC236}">
                <a16:creationId xmlns:a16="http://schemas.microsoft.com/office/drawing/2014/main" id="{DCB9CE54-40B6-C077-2286-FF53D3F66988}"/>
              </a:ext>
            </a:extLst>
          </p:cNvPr>
          <p:cNvSpPr txBox="1"/>
          <p:nvPr/>
        </p:nvSpPr>
        <p:spPr>
          <a:xfrm>
            <a:off x="155275" y="862643"/>
            <a:ext cx="4891178" cy="2862322"/>
          </a:xfrm>
          <a:prstGeom prst="rect">
            <a:avLst/>
          </a:prstGeom>
          <a:noFill/>
        </p:spPr>
        <p:txBody>
          <a:bodyPr wrap="square" rtlCol="0">
            <a:spAutoFit/>
          </a:bodyPr>
          <a:lstStyle/>
          <a:p>
            <a:r>
              <a:rPr lang="en-US" sz="2000" dirty="0">
                <a:solidFill>
                  <a:srgbClr val="FFFF00"/>
                </a:solidFill>
              </a:rPr>
              <a:t>The asymmetry of positive and negative leptons in </a:t>
            </a:r>
            <a:r>
              <a:rPr lang="en-US" sz="2000" dirty="0" err="1">
                <a:solidFill>
                  <a:srgbClr val="FFFF00"/>
                </a:solidFill>
              </a:rPr>
              <a:t>semileptonic</a:t>
            </a:r>
            <a:r>
              <a:rPr lang="en-US" sz="2000" dirty="0">
                <a:solidFill>
                  <a:srgbClr val="FFFF00"/>
                </a:solidFill>
              </a:rPr>
              <a:t> decays of B</a:t>
            </a:r>
            <a:r>
              <a:rPr lang="en-US" sz="2000" baseline="-25000" dirty="0">
                <a:solidFill>
                  <a:srgbClr val="FFFF00"/>
                </a:solidFill>
              </a:rPr>
              <a:t>s</a:t>
            </a:r>
            <a:r>
              <a:rPr lang="en-US" sz="2000" dirty="0">
                <a:solidFill>
                  <a:srgbClr val="FFFF00"/>
                </a:solidFill>
              </a:rPr>
              <a:t> and B</a:t>
            </a:r>
            <a:r>
              <a:rPr lang="en-US" sz="2000" baseline="-25000" dirty="0">
                <a:solidFill>
                  <a:srgbClr val="FFFF00"/>
                </a:solidFill>
              </a:rPr>
              <a:t>d</a:t>
            </a:r>
            <a:r>
              <a:rPr lang="en-US" sz="2000" dirty="0">
                <a:solidFill>
                  <a:srgbClr val="FFFF00"/>
                </a:solidFill>
              </a:rPr>
              <a:t> is a measure of CP violation in the weak interaction.</a:t>
            </a:r>
          </a:p>
          <a:p>
            <a:endParaRPr lang="en-US" sz="2000" dirty="0">
              <a:solidFill>
                <a:srgbClr val="FFFF00"/>
              </a:solidFill>
            </a:endParaRPr>
          </a:p>
          <a:p>
            <a:r>
              <a:rPr lang="en-US" sz="2000" dirty="0">
                <a:solidFill>
                  <a:srgbClr val="FFFF00"/>
                </a:solidFill>
              </a:rPr>
              <a:t>A related CP observable is the asymmetry between </a:t>
            </a:r>
            <a:r>
              <a:rPr lang="en-US" sz="2000" dirty="0" err="1">
                <a:solidFill>
                  <a:srgbClr val="FFFF00"/>
                </a:solidFill>
                <a:latin typeface="Symbol" panose="05050102010706020507" pitchFamily="18" charset="2"/>
              </a:rPr>
              <a:t>m</a:t>
            </a:r>
            <a:r>
              <a:rPr lang="en-US" sz="2000" baseline="30000" dirty="0" err="1">
                <a:solidFill>
                  <a:srgbClr val="FFFF00"/>
                </a:solidFill>
                <a:latin typeface="Symbol" panose="05050102010706020507" pitchFamily="18" charset="2"/>
              </a:rPr>
              <a:t>+</a:t>
            </a:r>
            <a:r>
              <a:rPr lang="en-US" sz="2000" dirty="0" err="1">
                <a:solidFill>
                  <a:srgbClr val="FFFF00"/>
                </a:solidFill>
                <a:latin typeface="Symbol" panose="05050102010706020507" pitchFamily="18" charset="2"/>
              </a:rPr>
              <a:t>m</a:t>
            </a:r>
            <a:r>
              <a:rPr lang="en-US" sz="2000" baseline="30000" dirty="0">
                <a:solidFill>
                  <a:srgbClr val="FFFF00"/>
                </a:solidFill>
                <a:latin typeface="Symbol" panose="05050102010706020507" pitchFamily="18" charset="2"/>
              </a:rPr>
              <a:t>+</a:t>
            </a:r>
            <a:r>
              <a:rPr lang="en-US" sz="2000" dirty="0">
                <a:solidFill>
                  <a:srgbClr val="FFFF00"/>
                </a:solidFill>
              </a:rPr>
              <a:t> and </a:t>
            </a:r>
            <a:r>
              <a:rPr lang="en-US" sz="2000" dirty="0">
                <a:solidFill>
                  <a:srgbClr val="FFFF00"/>
                </a:solidFill>
                <a:latin typeface="Symbol" panose="05050102010706020507" pitchFamily="18" charset="2"/>
              </a:rPr>
              <a:t>m</a:t>
            </a:r>
            <a:r>
              <a:rPr lang="en-US" sz="2000" baseline="30000" dirty="0">
                <a:solidFill>
                  <a:srgbClr val="FFFF00"/>
                </a:solidFill>
                <a:latin typeface="Symbol" panose="05050102010706020507" pitchFamily="18" charset="2"/>
              </a:rPr>
              <a:t>-</a:t>
            </a:r>
            <a:r>
              <a:rPr lang="en-US" sz="2000" dirty="0">
                <a:solidFill>
                  <a:srgbClr val="FFFF00"/>
                </a:solidFill>
                <a:latin typeface="Symbol" panose="05050102010706020507" pitchFamily="18" charset="2"/>
              </a:rPr>
              <a:t>m</a:t>
            </a:r>
            <a:r>
              <a:rPr lang="en-US" sz="2000" baseline="30000" dirty="0">
                <a:solidFill>
                  <a:srgbClr val="FFFF00"/>
                </a:solidFill>
                <a:latin typeface="Symbol" panose="05050102010706020507" pitchFamily="18" charset="2"/>
              </a:rPr>
              <a:t>-</a:t>
            </a:r>
            <a:r>
              <a:rPr lang="en-US" sz="2000" dirty="0">
                <a:solidFill>
                  <a:srgbClr val="FFFF00"/>
                </a:solidFill>
              </a:rPr>
              <a:t> final states arising from BB production and mixing.</a:t>
            </a:r>
          </a:p>
          <a:p>
            <a:endParaRPr lang="en-US" sz="2000" dirty="0">
              <a:solidFill>
                <a:srgbClr val="FFFF00"/>
              </a:solidFill>
            </a:endParaRPr>
          </a:p>
        </p:txBody>
      </p:sp>
      <p:sp>
        <p:nvSpPr>
          <p:cNvPr id="5" name="TextBox 4">
            <a:extLst>
              <a:ext uri="{FF2B5EF4-FFF2-40B4-BE49-F238E27FC236}">
                <a16:creationId xmlns:a16="http://schemas.microsoft.com/office/drawing/2014/main" id="{D47088FB-9D90-4D4B-7207-FB4E3351B5A9}"/>
              </a:ext>
            </a:extLst>
          </p:cNvPr>
          <p:cNvSpPr txBox="1"/>
          <p:nvPr/>
        </p:nvSpPr>
        <p:spPr>
          <a:xfrm>
            <a:off x="923018" y="2769085"/>
            <a:ext cx="629728" cy="369332"/>
          </a:xfrm>
          <a:prstGeom prst="rect">
            <a:avLst/>
          </a:prstGeom>
          <a:noFill/>
        </p:spPr>
        <p:txBody>
          <a:bodyPr wrap="square" rtlCol="0">
            <a:spAutoFit/>
          </a:bodyPr>
          <a:lstStyle/>
          <a:p>
            <a:r>
              <a:rPr lang="en-US" dirty="0">
                <a:solidFill>
                  <a:srgbClr val="FFFF00"/>
                </a:solidFill>
              </a:rPr>
              <a:t>_</a:t>
            </a:r>
          </a:p>
        </p:txBody>
      </p:sp>
      <p:sp>
        <p:nvSpPr>
          <p:cNvPr id="6" name="TextBox 5">
            <a:extLst>
              <a:ext uri="{FF2B5EF4-FFF2-40B4-BE49-F238E27FC236}">
                <a16:creationId xmlns:a16="http://schemas.microsoft.com/office/drawing/2014/main" id="{62CEA4E9-BDC9-F79E-E8DC-93D771C0FD58}"/>
              </a:ext>
            </a:extLst>
          </p:cNvPr>
          <p:cNvSpPr txBox="1"/>
          <p:nvPr/>
        </p:nvSpPr>
        <p:spPr>
          <a:xfrm>
            <a:off x="159591" y="3512552"/>
            <a:ext cx="4632385" cy="1631216"/>
          </a:xfrm>
          <a:prstGeom prst="rect">
            <a:avLst/>
          </a:prstGeom>
          <a:noFill/>
        </p:spPr>
        <p:txBody>
          <a:bodyPr wrap="square" rtlCol="0">
            <a:spAutoFit/>
          </a:bodyPr>
          <a:lstStyle/>
          <a:p>
            <a:r>
              <a:rPr lang="en-US" sz="2000" dirty="0">
                <a:solidFill>
                  <a:srgbClr val="FFFF00"/>
                </a:solidFill>
              </a:rPr>
              <a:t>D0 was able to control  the systematic uncertainties by periodic reversal of both solenoid and muon toroid magnetic field polarities, thus cancelling most false asymmetries.   </a:t>
            </a:r>
          </a:p>
        </p:txBody>
      </p:sp>
      <p:sp>
        <p:nvSpPr>
          <p:cNvPr id="7" name="TextBox 6">
            <a:extLst>
              <a:ext uri="{FF2B5EF4-FFF2-40B4-BE49-F238E27FC236}">
                <a16:creationId xmlns:a16="http://schemas.microsoft.com/office/drawing/2014/main" id="{DD6AB546-573A-7CC8-1A89-53AB2D0082AA}"/>
              </a:ext>
            </a:extLst>
          </p:cNvPr>
          <p:cNvSpPr txBox="1"/>
          <p:nvPr/>
        </p:nvSpPr>
        <p:spPr>
          <a:xfrm>
            <a:off x="1746975" y="5569814"/>
            <a:ext cx="6646524" cy="1200329"/>
          </a:xfrm>
          <a:prstGeom prst="rect">
            <a:avLst/>
          </a:prstGeom>
          <a:solidFill>
            <a:schemeClr val="tx1"/>
          </a:solidFill>
          <a:ln w="28575">
            <a:solidFill>
              <a:srgbClr val="FF0000"/>
            </a:solidFill>
          </a:ln>
        </p:spPr>
        <p:txBody>
          <a:bodyPr wrap="square" rtlCol="0">
            <a:spAutoFit/>
          </a:bodyPr>
          <a:lstStyle/>
          <a:p>
            <a:pPr algn="ctr"/>
            <a:r>
              <a:rPr lang="en-US" sz="2400" b="1" dirty="0">
                <a:solidFill>
                  <a:srgbClr val="66FFFF"/>
                </a:solidFill>
              </a:rPr>
              <a:t>Without the magnet reversal the measurement was not possible for other experiments.  The </a:t>
            </a:r>
            <a:r>
              <a:rPr lang="en-US" sz="2400" b="1" dirty="0" err="1">
                <a:solidFill>
                  <a:srgbClr val="66FFFF"/>
                </a:solidFill>
              </a:rPr>
              <a:t>unconfiremed</a:t>
            </a:r>
            <a:r>
              <a:rPr lang="en-US" sz="2400" b="1" dirty="0">
                <a:solidFill>
                  <a:srgbClr val="66FFFF"/>
                </a:solidFill>
              </a:rPr>
              <a:t> result remains in limbo.</a:t>
            </a:r>
          </a:p>
        </p:txBody>
      </p:sp>
      <p:sp>
        <p:nvSpPr>
          <p:cNvPr id="8" name="TextBox 7">
            <a:extLst>
              <a:ext uri="{FF2B5EF4-FFF2-40B4-BE49-F238E27FC236}">
                <a16:creationId xmlns:a16="http://schemas.microsoft.com/office/drawing/2014/main" id="{83D041EF-8EEA-191C-DF51-BC363786702F}"/>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7</a:t>
            </a:r>
          </a:p>
        </p:txBody>
      </p:sp>
      <p:sp>
        <p:nvSpPr>
          <p:cNvPr id="9" name="TextBox 8">
            <a:extLst>
              <a:ext uri="{FF2B5EF4-FFF2-40B4-BE49-F238E27FC236}">
                <a16:creationId xmlns:a16="http://schemas.microsoft.com/office/drawing/2014/main" id="{AA9B2BF0-C0A7-C251-7E98-AC5FDCB3D1DC}"/>
              </a:ext>
            </a:extLst>
          </p:cNvPr>
          <p:cNvSpPr txBox="1"/>
          <p:nvPr/>
        </p:nvSpPr>
        <p:spPr>
          <a:xfrm>
            <a:off x="888518" y="5080959"/>
            <a:ext cx="5167223" cy="707886"/>
          </a:xfrm>
          <a:prstGeom prst="rect">
            <a:avLst/>
          </a:prstGeom>
          <a:noFill/>
        </p:spPr>
        <p:txBody>
          <a:bodyPr wrap="square" rtlCol="0">
            <a:spAutoFit/>
          </a:bodyPr>
          <a:lstStyle/>
          <a:p>
            <a:r>
              <a:rPr lang="en-US" sz="2000" dirty="0">
                <a:solidFill>
                  <a:schemeClr val="bg1"/>
                </a:solidFill>
              </a:rPr>
              <a:t>The resulting dimuon asymmetry was 3.6</a:t>
            </a:r>
            <a:r>
              <a:rPr lang="en-US" sz="2000" dirty="0">
                <a:solidFill>
                  <a:schemeClr val="bg1"/>
                </a:solidFill>
                <a:latin typeface="Symbol" panose="05050102010706020507" pitchFamily="18" charset="2"/>
              </a:rPr>
              <a:t>s</a:t>
            </a:r>
          </a:p>
          <a:p>
            <a:endParaRPr lang="en-US" sz="2000" dirty="0"/>
          </a:p>
        </p:txBody>
      </p:sp>
    </p:spTree>
    <p:extLst>
      <p:ext uri="{BB962C8B-B14F-4D97-AF65-F5344CB8AC3E}">
        <p14:creationId xmlns:p14="http://schemas.microsoft.com/office/powerpoint/2010/main" val="296196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EEB230-53F1-DE2F-23BE-C1D5F949FEA7}"/>
              </a:ext>
            </a:extLst>
          </p:cNvPr>
          <p:cNvSpPr txBox="1"/>
          <p:nvPr/>
        </p:nvSpPr>
        <p:spPr>
          <a:xfrm>
            <a:off x="245984" y="227893"/>
            <a:ext cx="499025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Sighting an exotic </a:t>
            </a:r>
            <a:r>
              <a:rPr lang="en-US" sz="2000" b="1" dirty="0" err="1">
                <a:solidFill>
                  <a:schemeClr val="bg1"/>
                </a:solidFill>
              </a:rPr>
              <a:t>bsud</a:t>
            </a:r>
            <a:r>
              <a:rPr lang="en-US" sz="2000" b="1" dirty="0">
                <a:solidFill>
                  <a:schemeClr val="bg1"/>
                </a:solidFill>
              </a:rPr>
              <a:t> meson</a:t>
            </a:r>
          </a:p>
        </p:txBody>
      </p:sp>
      <p:pic>
        <p:nvPicPr>
          <p:cNvPr id="3" name="Picture 2">
            <a:extLst>
              <a:ext uri="{FF2B5EF4-FFF2-40B4-BE49-F238E27FC236}">
                <a16:creationId xmlns:a16="http://schemas.microsoft.com/office/drawing/2014/main" id="{CB024C1F-4D13-15DB-DBBA-59F5C7C8F704}"/>
              </a:ext>
            </a:extLst>
          </p:cNvPr>
          <p:cNvPicPr>
            <a:picLocks noChangeAspect="1"/>
          </p:cNvPicPr>
          <p:nvPr/>
        </p:nvPicPr>
        <p:blipFill rotWithShape="1">
          <a:blip r:embed="rId2">
            <a:extLst>
              <a:ext uri="{28A0092B-C50C-407E-A947-70E740481C1C}">
                <a14:useLocalDpi xmlns:a14="http://schemas.microsoft.com/office/drawing/2010/main" val="0"/>
              </a:ext>
            </a:extLst>
          </a:blip>
          <a:srcRect t="12882" b="878"/>
          <a:stretch/>
        </p:blipFill>
        <p:spPr>
          <a:xfrm>
            <a:off x="220569" y="2286834"/>
            <a:ext cx="8561120" cy="2468880"/>
          </a:xfrm>
          <a:prstGeom prst="rect">
            <a:avLst/>
          </a:prstGeom>
        </p:spPr>
      </p:pic>
      <p:sp>
        <p:nvSpPr>
          <p:cNvPr id="4" name="TextBox 3">
            <a:extLst>
              <a:ext uri="{FF2B5EF4-FFF2-40B4-BE49-F238E27FC236}">
                <a16:creationId xmlns:a16="http://schemas.microsoft.com/office/drawing/2014/main" id="{5741359C-0913-B6D7-176C-C3392A0BF68D}"/>
              </a:ext>
            </a:extLst>
          </p:cNvPr>
          <p:cNvSpPr txBox="1"/>
          <p:nvPr/>
        </p:nvSpPr>
        <p:spPr>
          <a:xfrm>
            <a:off x="500333" y="655618"/>
            <a:ext cx="8229600" cy="1631216"/>
          </a:xfrm>
          <a:prstGeom prst="rect">
            <a:avLst/>
          </a:prstGeom>
          <a:noFill/>
        </p:spPr>
        <p:txBody>
          <a:bodyPr wrap="square" rtlCol="0">
            <a:spAutoFit/>
          </a:bodyPr>
          <a:lstStyle/>
          <a:p>
            <a:r>
              <a:rPr lang="en-US" sz="2000" dirty="0">
                <a:solidFill>
                  <a:srgbClr val="FFFF00"/>
                </a:solidFill>
              </a:rPr>
              <a:t>Both CDF and D0 (and B and Charm factories, LHC experiments) observed several exotic hadrons (e.g. mesons with </a:t>
            </a:r>
            <a:r>
              <a:rPr lang="en-US" sz="2000" dirty="0" err="1">
                <a:solidFill>
                  <a:srgbClr val="FFFF00"/>
                </a:solidFill>
              </a:rPr>
              <a:t>qqqq</a:t>
            </a:r>
            <a:r>
              <a:rPr lang="en-US" sz="2000" dirty="0">
                <a:solidFill>
                  <a:srgbClr val="FFFF00"/>
                </a:solidFill>
              </a:rPr>
              <a:t> content). </a:t>
            </a:r>
          </a:p>
          <a:p>
            <a:endParaRPr lang="en-US" sz="2000" dirty="0">
              <a:solidFill>
                <a:srgbClr val="FFFF00"/>
              </a:solidFill>
            </a:endParaRPr>
          </a:p>
          <a:p>
            <a:r>
              <a:rPr lang="en-US" sz="2000" dirty="0">
                <a:solidFill>
                  <a:srgbClr val="FFFF00"/>
                </a:solidFill>
              </a:rPr>
              <a:t>D0 reported observation of a (buds) exotic state X5568) in two distinct decay channels: X</a:t>
            </a:r>
            <a:r>
              <a:rPr lang="en-US" sz="2000" dirty="0">
                <a:solidFill>
                  <a:srgbClr val="FFFF00"/>
                </a:solidFill>
                <a:cs typeface="Calibri" panose="020F0502020204030204" pitchFamily="34" charset="0"/>
              </a:rPr>
              <a:t>→ B</a:t>
            </a:r>
            <a:r>
              <a:rPr lang="en-US" sz="2000" baseline="-25000" dirty="0">
                <a:solidFill>
                  <a:srgbClr val="FFFF00"/>
                </a:solidFill>
                <a:cs typeface="Calibri" panose="020F0502020204030204" pitchFamily="34" charset="0"/>
              </a:rPr>
              <a:t>s</a:t>
            </a:r>
            <a:r>
              <a:rPr lang="en-US" sz="2000" dirty="0">
                <a:solidFill>
                  <a:srgbClr val="FFFF00"/>
                </a:solidFill>
                <a:cs typeface="Calibri" panose="020F0502020204030204" pitchFamily="34" charset="0"/>
              </a:rPr>
              <a:t>(</a:t>
            </a:r>
            <a:r>
              <a:rPr lang="en-US" sz="2000" dirty="0">
                <a:solidFill>
                  <a:srgbClr val="FFFF00"/>
                </a:solidFill>
                <a:latin typeface="Symbol" panose="05050102010706020507" pitchFamily="18" charset="2"/>
                <a:cs typeface="Calibri" panose="020F0502020204030204" pitchFamily="34" charset="0"/>
              </a:rPr>
              <a:t>y f) p </a:t>
            </a:r>
            <a:r>
              <a:rPr lang="en-US" sz="2000" dirty="0">
                <a:solidFill>
                  <a:srgbClr val="FFFF00"/>
                </a:solidFill>
                <a:cs typeface="Calibri" panose="020F0502020204030204" pitchFamily="34" charset="0"/>
              </a:rPr>
              <a:t>and X→B</a:t>
            </a:r>
            <a:r>
              <a:rPr lang="en-US" sz="2000" baseline="-25000" dirty="0">
                <a:solidFill>
                  <a:srgbClr val="FFFF00"/>
                </a:solidFill>
                <a:cs typeface="Calibri" panose="020F0502020204030204" pitchFamily="34" charset="0"/>
              </a:rPr>
              <a:t>s</a:t>
            </a:r>
            <a:r>
              <a:rPr lang="en-US" sz="2000" dirty="0">
                <a:solidFill>
                  <a:srgbClr val="FFFF00"/>
                </a:solidFill>
                <a:cs typeface="Calibri" panose="020F0502020204030204" pitchFamily="34" charset="0"/>
              </a:rPr>
              <a:t>(</a:t>
            </a:r>
            <a:r>
              <a:rPr lang="en-US" sz="2000" dirty="0">
                <a:solidFill>
                  <a:srgbClr val="FFFF00"/>
                </a:solidFill>
                <a:latin typeface="Symbol" panose="05050102010706020507" pitchFamily="18" charset="2"/>
                <a:cs typeface="Calibri" panose="020F0502020204030204" pitchFamily="34" charset="0"/>
              </a:rPr>
              <a:t>m</a:t>
            </a:r>
            <a:r>
              <a:rPr lang="en-US" sz="2000" baseline="30000" dirty="0">
                <a:solidFill>
                  <a:srgbClr val="FFFF00"/>
                </a:solidFill>
                <a:latin typeface="Symbol" panose="05050102010706020507" pitchFamily="18" charset="2"/>
                <a:cs typeface="Calibri" panose="020F0502020204030204" pitchFamily="34" charset="0"/>
              </a:rPr>
              <a:t>+ </a:t>
            </a:r>
            <a:r>
              <a:rPr lang="en-US" sz="2000" dirty="0">
                <a:solidFill>
                  <a:srgbClr val="FFFF00"/>
                </a:solidFill>
                <a:latin typeface="Calibri" panose="020F0502020204030204" pitchFamily="34" charset="0"/>
                <a:cs typeface="Calibri" panose="020F0502020204030204" pitchFamily="34" charset="0"/>
              </a:rPr>
              <a:t>D</a:t>
            </a:r>
            <a:r>
              <a:rPr lang="en-US" sz="2000" baseline="-25000" dirty="0">
                <a:solidFill>
                  <a:srgbClr val="FFFF00"/>
                </a:solidFill>
                <a:latin typeface="Calibri" panose="020F0502020204030204" pitchFamily="34" charset="0"/>
                <a:cs typeface="Calibri" panose="020F0502020204030204" pitchFamily="34" charset="0"/>
              </a:rPr>
              <a:t>s</a:t>
            </a:r>
            <a:r>
              <a:rPr lang="en-US" sz="2000" baseline="30000" dirty="0">
                <a:solidFill>
                  <a:srgbClr val="FFFF00"/>
                </a:solidFill>
                <a:latin typeface="Symbol" panose="05050102010706020507" pitchFamily="18" charset="2"/>
                <a:cs typeface="Calibri" panose="020F0502020204030204" pitchFamily="34" charset="0"/>
              </a:rPr>
              <a:t>-</a:t>
            </a:r>
            <a:r>
              <a:rPr lang="en-US" sz="2000" dirty="0">
                <a:solidFill>
                  <a:srgbClr val="FFFF00"/>
                </a:solidFill>
                <a:latin typeface="Symbol" panose="05050102010706020507" pitchFamily="18" charset="2"/>
                <a:cs typeface="Calibri" panose="020F0502020204030204" pitchFamily="34" charset="0"/>
              </a:rPr>
              <a:t>)</a:t>
            </a:r>
            <a:r>
              <a:rPr lang="en-US" sz="2000" dirty="0">
                <a:solidFill>
                  <a:srgbClr val="FFFF00"/>
                </a:solidFill>
                <a:latin typeface="Calibri" panose="020F0502020204030204" pitchFamily="34" charset="0"/>
                <a:cs typeface="Calibri" panose="020F0502020204030204" pitchFamily="34" charset="0"/>
              </a:rPr>
              <a:t> </a:t>
            </a:r>
            <a:r>
              <a:rPr lang="en-US" sz="2000" dirty="0">
                <a:solidFill>
                  <a:srgbClr val="FFFF00"/>
                </a:solidFill>
                <a:latin typeface="Symbol" panose="05050102010706020507" pitchFamily="18" charset="2"/>
                <a:cs typeface="Calibri" panose="020F0502020204030204" pitchFamily="34" charset="0"/>
              </a:rPr>
              <a:t>p.  </a:t>
            </a:r>
            <a:r>
              <a:rPr lang="en-US" sz="2000" dirty="0">
                <a:solidFill>
                  <a:srgbClr val="FFFF00"/>
                </a:solidFill>
                <a:cs typeface="Calibri" panose="020F0502020204030204" pitchFamily="34" charset="0"/>
              </a:rPr>
              <a:t>It looked so solid – </a:t>
            </a:r>
            <a:endParaRPr lang="en-US" sz="2000" dirty="0">
              <a:solidFill>
                <a:srgbClr val="FFFF00"/>
              </a:solidFill>
              <a:latin typeface="Symbol" panose="05050102010706020507" pitchFamily="18" charset="2"/>
            </a:endParaRPr>
          </a:p>
        </p:txBody>
      </p:sp>
      <p:sp>
        <p:nvSpPr>
          <p:cNvPr id="5" name="TextBox 4">
            <a:extLst>
              <a:ext uri="{FF2B5EF4-FFF2-40B4-BE49-F238E27FC236}">
                <a16:creationId xmlns:a16="http://schemas.microsoft.com/office/drawing/2014/main" id="{7A60217C-1BFF-6372-0F88-D7EB1CF01918}"/>
              </a:ext>
            </a:extLst>
          </p:cNvPr>
          <p:cNvSpPr txBox="1"/>
          <p:nvPr/>
        </p:nvSpPr>
        <p:spPr>
          <a:xfrm>
            <a:off x="6418048" y="828141"/>
            <a:ext cx="1130060" cy="461665"/>
          </a:xfrm>
          <a:prstGeom prst="rect">
            <a:avLst/>
          </a:prstGeom>
          <a:noFill/>
        </p:spPr>
        <p:txBody>
          <a:bodyPr wrap="square" rtlCol="0">
            <a:spAutoFit/>
          </a:bodyPr>
          <a:lstStyle/>
          <a:p>
            <a:r>
              <a:rPr lang="en-US" sz="2400" dirty="0">
                <a:solidFill>
                  <a:srgbClr val="FFFF00"/>
                </a:solidFill>
              </a:rPr>
              <a:t>- - </a:t>
            </a:r>
          </a:p>
        </p:txBody>
      </p:sp>
      <p:sp>
        <p:nvSpPr>
          <p:cNvPr id="6" name="TextBox 5">
            <a:extLst>
              <a:ext uri="{FF2B5EF4-FFF2-40B4-BE49-F238E27FC236}">
                <a16:creationId xmlns:a16="http://schemas.microsoft.com/office/drawing/2014/main" id="{BF00B529-83A8-6D56-3996-9FFE3C76F0BB}"/>
              </a:ext>
            </a:extLst>
          </p:cNvPr>
          <p:cNvSpPr txBox="1"/>
          <p:nvPr/>
        </p:nvSpPr>
        <p:spPr>
          <a:xfrm>
            <a:off x="4249944" y="1377349"/>
            <a:ext cx="1130060" cy="461665"/>
          </a:xfrm>
          <a:prstGeom prst="rect">
            <a:avLst/>
          </a:prstGeom>
          <a:noFill/>
        </p:spPr>
        <p:txBody>
          <a:bodyPr wrap="square" rtlCol="0">
            <a:spAutoFit/>
          </a:bodyPr>
          <a:lstStyle/>
          <a:p>
            <a:r>
              <a:rPr lang="en-US" sz="2400" dirty="0">
                <a:solidFill>
                  <a:srgbClr val="FFFF00"/>
                </a:solidFill>
              </a:rPr>
              <a:t>-- </a:t>
            </a:r>
          </a:p>
        </p:txBody>
      </p:sp>
      <p:sp>
        <p:nvSpPr>
          <p:cNvPr id="7" name="TextBox 6">
            <a:extLst>
              <a:ext uri="{FF2B5EF4-FFF2-40B4-BE49-F238E27FC236}">
                <a16:creationId xmlns:a16="http://schemas.microsoft.com/office/drawing/2014/main" id="{2FD5F4B5-D4A9-0542-BF4A-D3E354562AA4}"/>
              </a:ext>
            </a:extLst>
          </p:cNvPr>
          <p:cNvSpPr txBox="1"/>
          <p:nvPr/>
        </p:nvSpPr>
        <p:spPr>
          <a:xfrm>
            <a:off x="500333" y="4804917"/>
            <a:ext cx="8229600" cy="1323439"/>
          </a:xfrm>
          <a:prstGeom prst="rect">
            <a:avLst/>
          </a:prstGeom>
          <a:noFill/>
        </p:spPr>
        <p:txBody>
          <a:bodyPr wrap="square" rtlCol="0">
            <a:spAutoFit/>
          </a:bodyPr>
          <a:lstStyle/>
          <a:p>
            <a:r>
              <a:rPr lang="en-US" sz="2000" dirty="0">
                <a:solidFill>
                  <a:schemeClr val="bg1"/>
                </a:solidFill>
              </a:rPr>
              <a:t>But CDF and LHC experiments did not see it.  There is evidence that the dense partonic environment in the LHC can evaporate exotic mesons, and CDF had no forward muon coverage where the D0 signal was strongest.</a:t>
            </a:r>
          </a:p>
        </p:txBody>
      </p:sp>
      <p:sp>
        <p:nvSpPr>
          <p:cNvPr id="8" name="TextBox 7">
            <a:extLst>
              <a:ext uri="{FF2B5EF4-FFF2-40B4-BE49-F238E27FC236}">
                <a16:creationId xmlns:a16="http://schemas.microsoft.com/office/drawing/2014/main" id="{66647E4D-20AF-16C7-1AE2-3850CBFDFC00}"/>
              </a:ext>
            </a:extLst>
          </p:cNvPr>
          <p:cNvSpPr txBox="1"/>
          <p:nvPr/>
        </p:nvSpPr>
        <p:spPr>
          <a:xfrm>
            <a:off x="500333" y="6128356"/>
            <a:ext cx="8229600" cy="461665"/>
          </a:xfrm>
          <a:prstGeom prst="rect">
            <a:avLst/>
          </a:prstGeom>
          <a:solidFill>
            <a:schemeClr val="tx1"/>
          </a:solidFill>
          <a:ln w="28575">
            <a:solidFill>
              <a:srgbClr val="FF0000"/>
            </a:solidFill>
          </a:ln>
        </p:spPr>
        <p:txBody>
          <a:bodyPr wrap="square" rtlCol="0">
            <a:spAutoFit/>
          </a:bodyPr>
          <a:lstStyle/>
          <a:p>
            <a:pPr algn="ctr"/>
            <a:r>
              <a:rPr lang="en-US" sz="2400" b="1" dirty="0">
                <a:solidFill>
                  <a:srgbClr val="66FFFF"/>
                </a:solidFill>
              </a:rPr>
              <a:t>But the inability to confirm leaves the X(5568) in question</a:t>
            </a:r>
            <a:endParaRPr lang="en-US" sz="2400" dirty="0">
              <a:solidFill>
                <a:srgbClr val="66FFFF"/>
              </a:solidFill>
            </a:endParaRPr>
          </a:p>
        </p:txBody>
      </p:sp>
      <p:sp>
        <p:nvSpPr>
          <p:cNvPr id="9" name="TextBox 8">
            <a:extLst>
              <a:ext uri="{FF2B5EF4-FFF2-40B4-BE49-F238E27FC236}">
                <a16:creationId xmlns:a16="http://schemas.microsoft.com/office/drawing/2014/main" id="{D671F431-78C5-BBED-337B-AAC622B8BB87}"/>
              </a:ext>
            </a:extLst>
          </p:cNvPr>
          <p:cNvSpPr txBox="1"/>
          <p:nvPr/>
        </p:nvSpPr>
        <p:spPr>
          <a:xfrm>
            <a:off x="2624930" y="2914530"/>
            <a:ext cx="1876199" cy="369332"/>
          </a:xfrm>
          <a:prstGeom prst="rect">
            <a:avLst/>
          </a:prstGeom>
          <a:noFill/>
        </p:spPr>
        <p:txBody>
          <a:bodyPr wrap="square" rtlCol="0">
            <a:spAutoFit/>
          </a:bodyPr>
          <a:lstStyle/>
          <a:p>
            <a:r>
              <a:rPr lang="en-US" dirty="0">
                <a:solidFill>
                  <a:srgbClr val="FF0000"/>
                </a:solidFill>
              </a:rPr>
              <a:t>Hadronic Bs</a:t>
            </a:r>
          </a:p>
        </p:txBody>
      </p:sp>
      <p:sp>
        <p:nvSpPr>
          <p:cNvPr id="10" name="TextBox 9">
            <a:extLst>
              <a:ext uri="{FF2B5EF4-FFF2-40B4-BE49-F238E27FC236}">
                <a16:creationId xmlns:a16="http://schemas.microsoft.com/office/drawing/2014/main" id="{2AFDB4AA-E08C-A6A5-0316-5249781A8B64}"/>
              </a:ext>
            </a:extLst>
          </p:cNvPr>
          <p:cNvSpPr txBox="1"/>
          <p:nvPr/>
        </p:nvSpPr>
        <p:spPr>
          <a:xfrm>
            <a:off x="5531714" y="3636066"/>
            <a:ext cx="1876199" cy="369332"/>
          </a:xfrm>
          <a:prstGeom prst="rect">
            <a:avLst/>
          </a:prstGeom>
          <a:noFill/>
        </p:spPr>
        <p:txBody>
          <a:bodyPr wrap="square" rtlCol="0">
            <a:spAutoFit/>
          </a:bodyPr>
          <a:lstStyle/>
          <a:p>
            <a:r>
              <a:rPr lang="en-US" dirty="0" err="1">
                <a:solidFill>
                  <a:srgbClr val="FF0000"/>
                </a:solidFill>
              </a:rPr>
              <a:t>Semileptonic</a:t>
            </a:r>
            <a:r>
              <a:rPr lang="en-US" dirty="0">
                <a:solidFill>
                  <a:srgbClr val="FF0000"/>
                </a:solidFill>
              </a:rPr>
              <a:t> Bs</a:t>
            </a:r>
          </a:p>
        </p:txBody>
      </p:sp>
      <p:sp>
        <p:nvSpPr>
          <p:cNvPr id="11" name="TextBox 10">
            <a:extLst>
              <a:ext uri="{FF2B5EF4-FFF2-40B4-BE49-F238E27FC236}">
                <a16:creationId xmlns:a16="http://schemas.microsoft.com/office/drawing/2014/main" id="{B934A86A-BCAF-573A-C4E9-16C8A24CE393}"/>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6</a:t>
            </a:r>
          </a:p>
        </p:txBody>
      </p:sp>
    </p:spTree>
    <p:extLst>
      <p:ext uri="{BB962C8B-B14F-4D97-AF65-F5344CB8AC3E}">
        <p14:creationId xmlns:p14="http://schemas.microsoft.com/office/powerpoint/2010/main" val="263665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DC518-ECC1-7B3C-4030-3EFC7CFB28FD}"/>
              </a:ext>
            </a:extLst>
          </p:cNvPr>
          <p:cNvSpPr txBox="1"/>
          <p:nvPr/>
        </p:nvSpPr>
        <p:spPr>
          <a:xfrm>
            <a:off x="245984" y="227893"/>
            <a:ext cx="3998125"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Divergent results on W mass </a:t>
            </a:r>
          </a:p>
        </p:txBody>
      </p:sp>
      <p:pic>
        <p:nvPicPr>
          <p:cNvPr id="3" name="Picture 2">
            <a:extLst>
              <a:ext uri="{FF2B5EF4-FFF2-40B4-BE49-F238E27FC236}">
                <a16:creationId xmlns:a16="http://schemas.microsoft.com/office/drawing/2014/main" id="{BF6C3726-7D63-714F-BA69-DC646EF6F5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24" t="5167" r="3115" b="3924"/>
          <a:stretch/>
        </p:blipFill>
        <p:spPr>
          <a:xfrm>
            <a:off x="4480560" y="2994858"/>
            <a:ext cx="4663440" cy="3436851"/>
          </a:xfrm>
          <a:prstGeom prst="rect">
            <a:avLst/>
          </a:prstGeom>
        </p:spPr>
      </p:pic>
      <p:sp>
        <p:nvSpPr>
          <p:cNvPr id="4" name="TextBox 3">
            <a:extLst>
              <a:ext uri="{FF2B5EF4-FFF2-40B4-BE49-F238E27FC236}">
                <a16:creationId xmlns:a16="http://schemas.microsoft.com/office/drawing/2014/main" id="{DC40BA29-BA4C-DC8E-CBC2-197BB3BBB2A9}"/>
              </a:ext>
            </a:extLst>
          </p:cNvPr>
          <p:cNvSpPr txBox="1"/>
          <p:nvPr/>
        </p:nvSpPr>
        <p:spPr>
          <a:xfrm>
            <a:off x="560717" y="929039"/>
            <a:ext cx="8238226" cy="1938992"/>
          </a:xfrm>
          <a:prstGeom prst="rect">
            <a:avLst/>
          </a:prstGeom>
          <a:noFill/>
        </p:spPr>
        <p:txBody>
          <a:bodyPr wrap="square" rtlCol="0">
            <a:spAutoFit/>
          </a:bodyPr>
          <a:lstStyle/>
          <a:p>
            <a:r>
              <a:rPr lang="en-US" sz="2000" dirty="0">
                <a:solidFill>
                  <a:srgbClr val="FFFF00"/>
                </a:solidFill>
              </a:rPr>
              <a:t>Prior to 2022, all precision measurements of W boson mass (LEP, CDF, D0 ATLAS, </a:t>
            </a:r>
            <a:r>
              <a:rPr lang="en-US" sz="2000" dirty="0" err="1">
                <a:solidFill>
                  <a:srgbClr val="FFFF00"/>
                </a:solidFill>
              </a:rPr>
              <a:t>LHCb</a:t>
            </a:r>
            <a:r>
              <a:rPr lang="en-US" sz="2000" dirty="0">
                <a:solidFill>
                  <a:srgbClr val="FFFF00"/>
                </a:solidFill>
              </a:rPr>
              <a:t>) were in good agreement.</a:t>
            </a:r>
          </a:p>
          <a:p>
            <a:endParaRPr lang="en-US" sz="2000" dirty="0">
              <a:solidFill>
                <a:srgbClr val="FFFF00"/>
              </a:solidFill>
            </a:endParaRPr>
          </a:p>
          <a:p>
            <a:r>
              <a:rPr lang="en-US" sz="2000" dirty="0">
                <a:solidFill>
                  <a:srgbClr val="FFFF00"/>
                </a:solidFill>
              </a:rPr>
              <a:t>But in 2022, CDF superseded its previous Run II result with a much more precise measurement that disagreed with the others at the level of 3 – 4</a:t>
            </a:r>
            <a:r>
              <a:rPr lang="en-US" sz="2000" dirty="0">
                <a:solidFill>
                  <a:srgbClr val="FFFF00"/>
                </a:solidFill>
                <a:latin typeface="Symbol" panose="05050102010706020507" pitchFamily="18" charset="2"/>
              </a:rPr>
              <a:t>s</a:t>
            </a:r>
            <a:r>
              <a:rPr lang="en-US" sz="2000" dirty="0">
                <a:solidFill>
                  <a:srgbClr val="FFFF00"/>
                </a:solidFill>
              </a:rPr>
              <a:t>.</a:t>
            </a:r>
          </a:p>
        </p:txBody>
      </p:sp>
      <p:sp>
        <p:nvSpPr>
          <p:cNvPr id="5" name="TextBox 4">
            <a:extLst>
              <a:ext uri="{FF2B5EF4-FFF2-40B4-BE49-F238E27FC236}">
                <a16:creationId xmlns:a16="http://schemas.microsoft.com/office/drawing/2014/main" id="{11068B5F-386F-9530-7091-E29CED09ACF3}"/>
              </a:ext>
            </a:extLst>
          </p:cNvPr>
          <p:cNvSpPr txBox="1"/>
          <p:nvPr/>
        </p:nvSpPr>
        <p:spPr>
          <a:xfrm>
            <a:off x="88966" y="3070304"/>
            <a:ext cx="4155143" cy="1323439"/>
          </a:xfrm>
          <a:prstGeom prst="rect">
            <a:avLst/>
          </a:prstGeom>
          <a:noFill/>
        </p:spPr>
        <p:txBody>
          <a:bodyPr wrap="square" rtlCol="0">
            <a:spAutoFit/>
          </a:bodyPr>
          <a:lstStyle/>
          <a:p>
            <a:r>
              <a:rPr lang="en-US" sz="2000" dirty="0">
                <a:solidFill>
                  <a:srgbClr val="FFFF00"/>
                </a:solidFill>
              </a:rPr>
              <a:t>New measurements of comparable precision for cross checking the CDF result are not likely until the advent of future </a:t>
            </a:r>
            <a:r>
              <a:rPr lang="en-US" sz="2000" dirty="0" err="1">
                <a:solidFill>
                  <a:srgbClr val="FFFF00"/>
                </a:solidFill>
              </a:rPr>
              <a:t>e</a:t>
            </a:r>
            <a:r>
              <a:rPr lang="en-US" sz="2000" baseline="30000" dirty="0" err="1">
                <a:solidFill>
                  <a:srgbClr val="FFFF00"/>
                </a:solidFill>
              </a:rPr>
              <a:t>+</a:t>
            </a:r>
            <a:r>
              <a:rPr lang="en-US" sz="2000" dirty="0" err="1">
                <a:solidFill>
                  <a:srgbClr val="FFFF00"/>
                </a:solidFill>
              </a:rPr>
              <a:t>e</a:t>
            </a:r>
            <a:r>
              <a:rPr lang="en-US" sz="2000" baseline="30000" dirty="0">
                <a:solidFill>
                  <a:srgbClr val="FFFF00"/>
                </a:solidFill>
                <a:latin typeface="Symbol" panose="05050102010706020507" pitchFamily="18" charset="2"/>
              </a:rPr>
              <a:t>-</a:t>
            </a:r>
            <a:r>
              <a:rPr lang="en-US" sz="2000" dirty="0">
                <a:solidFill>
                  <a:srgbClr val="FFFF00"/>
                </a:solidFill>
              </a:rPr>
              <a:t> colliders.</a:t>
            </a:r>
          </a:p>
        </p:txBody>
      </p:sp>
      <p:sp>
        <p:nvSpPr>
          <p:cNvPr id="6" name="TextBox 5">
            <a:extLst>
              <a:ext uri="{FF2B5EF4-FFF2-40B4-BE49-F238E27FC236}">
                <a16:creationId xmlns:a16="http://schemas.microsoft.com/office/drawing/2014/main" id="{A5CB3A35-A906-16B3-B292-A96D2ED5FF95}"/>
              </a:ext>
            </a:extLst>
          </p:cNvPr>
          <p:cNvSpPr txBox="1"/>
          <p:nvPr/>
        </p:nvSpPr>
        <p:spPr>
          <a:xfrm>
            <a:off x="175491" y="5449455"/>
            <a:ext cx="4225636" cy="1200329"/>
          </a:xfrm>
          <a:prstGeom prst="rect">
            <a:avLst/>
          </a:prstGeom>
          <a:solidFill>
            <a:schemeClr val="tx1"/>
          </a:solidFill>
          <a:ln w="28575">
            <a:solidFill>
              <a:srgbClr val="FF0000"/>
            </a:solidFill>
          </a:ln>
        </p:spPr>
        <p:txBody>
          <a:bodyPr wrap="square" rtlCol="0">
            <a:spAutoFit/>
          </a:bodyPr>
          <a:lstStyle/>
          <a:p>
            <a:r>
              <a:rPr lang="en-US" sz="2400" b="1" dirty="0">
                <a:solidFill>
                  <a:srgbClr val="66FFFF"/>
                </a:solidFill>
              </a:rPr>
              <a:t>Thus considerable uncertainty remains on how to interpret the new result </a:t>
            </a:r>
          </a:p>
        </p:txBody>
      </p:sp>
      <p:sp>
        <p:nvSpPr>
          <p:cNvPr id="7" name="TextBox 6">
            <a:extLst>
              <a:ext uri="{FF2B5EF4-FFF2-40B4-BE49-F238E27FC236}">
                <a16:creationId xmlns:a16="http://schemas.microsoft.com/office/drawing/2014/main" id="{6C017CDF-19E5-04BF-DF8F-15276A02B678}"/>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5</a:t>
            </a:r>
          </a:p>
        </p:txBody>
      </p:sp>
    </p:spTree>
    <p:extLst>
      <p:ext uri="{BB962C8B-B14F-4D97-AF65-F5344CB8AC3E}">
        <p14:creationId xmlns:p14="http://schemas.microsoft.com/office/powerpoint/2010/main" val="337393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0EC8E-124B-5992-C3CD-5F92643C3B51}"/>
              </a:ext>
            </a:extLst>
          </p:cNvPr>
          <p:cNvSpPr txBox="1"/>
          <p:nvPr/>
        </p:nvSpPr>
        <p:spPr>
          <a:xfrm>
            <a:off x="1496291" y="1697660"/>
            <a:ext cx="6151418" cy="523220"/>
          </a:xfrm>
          <a:prstGeom prst="rect">
            <a:avLst/>
          </a:prstGeom>
          <a:solidFill>
            <a:schemeClr val="tx1"/>
          </a:solidFill>
          <a:ln w="28575">
            <a:solidFill>
              <a:srgbClr val="FF0000"/>
            </a:solidFill>
          </a:ln>
        </p:spPr>
        <p:txBody>
          <a:bodyPr wrap="square" rtlCol="0">
            <a:spAutoFit/>
          </a:bodyPr>
          <a:lstStyle/>
          <a:p>
            <a:pPr algn="ctr"/>
            <a:r>
              <a:rPr lang="en-US" sz="2800" dirty="0">
                <a:solidFill>
                  <a:srgbClr val="FFFF00"/>
                </a:solidFill>
              </a:rPr>
              <a:t>Some summary comments</a:t>
            </a:r>
          </a:p>
        </p:txBody>
      </p:sp>
      <p:sp>
        <p:nvSpPr>
          <p:cNvPr id="3" name="TextBox 2">
            <a:extLst>
              <a:ext uri="{FF2B5EF4-FFF2-40B4-BE49-F238E27FC236}">
                <a16:creationId xmlns:a16="http://schemas.microsoft.com/office/drawing/2014/main" id="{EED29D5D-2CA1-2E8E-21C5-427D07FB40C1}"/>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4</a:t>
            </a:r>
          </a:p>
        </p:txBody>
      </p:sp>
    </p:spTree>
    <p:extLst>
      <p:ext uri="{BB962C8B-B14F-4D97-AF65-F5344CB8AC3E}">
        <p14:creationId xmlns:p14="http://schemas.microsoft.com/office/powerpoint/2010/main" val="376186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16E7D-6E4B-D1A6-F760-93B1924A1EC1}"/>
              </a:ext>
            </a:extLst>
          </p:cNvPr>
          <p:cNvSpPr txBox="1"/>
          <p:nvPr/>
        </p:nvSpPr>
        <p:spPr>
          <a:xfrm>
            <a:off x="301402" y="146480"/>
            <a:ext cx="8454410" cy="6740307"/>
          </a:xfrm>
          <a:prstGeom prst="rect">
            <a:avLst/>
          </a:prstGeom>
          <a:noFill/>
        </p:spPr>
        <p:txBody>
          <a:bodyPr wrap="square" rtlCol="0">
            <a:spAutoFit/>
          </a:bodyPr>
          <a:lstStyle/>
          <a:p>
            <a:pPr marL="285750" indent="-285750">
              <a:buClr>
                <a:srgbClr val="FF0000"/>
              </a:buClr>
              <a:buFont typeface="Wingdings" panose="05000000000000000000" pitchFamily="2" charset="2"/>
              <a:buChar char="v"/>
            </a:pPr>
            <a:r>
              <a:rPr lang="en-US" sz="2400" dirty="0">
                <a:solidFill>
                  <a:srgbClr val="FFFF00"/>
                </a:solidFill>
              </a:rPr>
              <a:t>Complementary technologies can be very important in verifying new discoveries.</a:t>
            </a:r>
          </a:p>
          <a:p>
            <a:pPr marL="285750" indent="-285750">
              <a:buClr>
                <a:srgbClr val="FF0000"/>
              </a:buClr>
              <a:buFont typeface="Wingdings" panose="05000000000000000000" pitchFamily="2" charset="2"/>
              <a:buChar char="v"/>
            </a:pPr>
            <a:endParaRPr lang="en-US" sz="2400" dirty="0">
              <a:solidFill>
                <a:srgbClr val="FFFF00"/>
              </a:solidFill>
            </a:endParaRPr>
          </a:p>
          <a:p>
            <a:pPr marL="285750" indent="-285750">
              <a:buClr>
                <a:srgbClr val="FF0000"/>
              </a:buClr>
              <a:buFont typeface="Wingdings" panose="05000000000000000000" pitchFamily="2" charset="2"/>
              <a:buChar char="v"/>
            </a:pPr>
            <a:r>
              <a:rPr lang="en-US" sz="2400" dirty="0">
                <a:solidFill>
                  <a:srgbClr val="FFFF00"/>
                </a:solidFill>
              </a:rPr>
              <a:t>Two competitive and independent collaborations make vigorous confirmation of each other’s new results and weed out erroneous claims.</a:t>
            </a:r>
          </a:p>
          <a:p>
            <a:pPr marL="285750" indent="-285750">
              <a:buClr>
                <a:srgbClr val="FF0000"/>
              </a:buClr>
              <a:buFont typeface="Wingdings" panose="05000000000000000000" pitchFamily="2" charset="2"/>
              <a:buChar char="v"/>
            </a:pPr>
            <a:endParaRPr lang="en-US" sz="2400" dirty="0">
              <a:solidFill>
                <a:srgbClr val="FFFF00"/>
              </a:solidFill>
            </a:endParaRPr>
          </a:p>
          <a:p>
            <a:pPr marL="285750" indent="-285750">
              <a:buClr>
                <a:srgbClr val="FF0000"/>
              </a:buClr>
              <a:buFont typeface="Wingdings" panose="05000000000000000000" pitchFamily="2" charset="2"/>
              <a:buChar char="v"/>
            </a:pPr>
            <a:r>
              <a:rPr lang="en-US" sz="2400" dirty="0">
                <a:solidFill>
                  <a:srgbClr val="FFFF00"/>
                </a:solidFill>
              </a:rPr>
              <a:t>Independent analyses and some degree of skepticism </a:t>
            </a:r>
            <a:r>
              <a:rPr lang="en-US" sz="2400" u="sng" dirty="0">
                <a:solidFill>
                  <a:srgbClr val="FFFF00"/>
                </a:solidFill>
              </a:rPr>
              <a:t>within a single collaboration </a:t>
            </a:r>
            <a:r>
              <a:rPr lang="en-US" sz="2400" dirty="0">
                <a:solidFill>
                  <a:srgbClr val="FFFF00"/>
                </a:solidFill>
              </a:rPr>
              <a:t>could be useful.   But the ethic of seeking a common voice within collaborations tends to suppress internal dissent.</a:t>
            </a:r>
          </a:p>
          <a:p>
            <a:pPr>
              <a:buClr>
                <a:srgbClr val="FF0000"/>
              </a:buClr>
            </a:pPr>
            <a:endParaRPr lang="en-US" sz="2400" dirty="0">
              <a:solidFill>
                <a:srgbClr val="FFFF00"/>
              </a:solidFill>
            </a:endParaRPr>
          </a:p>
          <a:p>
            <a:pPr marL="285750" indent="-285750">
              <a:buClr>
                <a:srgbClr val="FF0000"/>
              </a:buClr>
              <a:buFont typeface="Wingdings" panose="05000000000000000000" pitchFamily="2" charset="2"/>
              <a:buChar char="v"/>
            </a:pPr>
            <a:r>
              <a:rPr lang="en-US" sz="2400" dirty="0">
                <a:solidFill>
                  <a:srgbClr val="FFFF00"/>
                </a:solidFill>
              </a:rPr>
              <a:t>Perhaps the strongest benefit of two experiments is the complementarity and competitiveness of two groups of people, inventing new techniques, algorithms, etc.</a:t>
            </a:r>
          </a:p>
          <a:p>
            <a:pPr marL="285750" indent="-285750">
              <a:buClr>
                <a:srgbClr val="FF0000"/>
              </a:buClr>
              <a:buFont typeface="Wingdings" panose="05000000000000000000" pitchFamily="2" charset="2"/>
              <a:buChar char="v"/>
            </a:pPr>
            <a:endParaRPr lang="en-US" sz="2400" dirty="0">
              <a:solidFill>
                <a:srgbClr val="FFFF00"/>
              </a:solidFill>
            </a:endParaRPr>
          </a:p>
          <a:p>
            <a:pPr marL="285750" indent="-285750">
              <a:buClr>
                <a:srgbClr val="FF0000"/>
              </a:buClr>
              <a:buFont typeface="Wingdings" panose="05000000000000000000" pitchFamily="2" charset="2"/>
              <a:buChar char="v"/>
            </a:pPr>
            <a:r>
              <a:rPr lang="en-US" sz="2400" dirty="0">
                <a:solidFill>
                  <a:srgbClr val="FFFF00"/>
                </a:solidFill>
              </a:rPr>
              <a:t>A second detector a bit later than the first may be OK – the machine performance gains with time.</a:t>
            </a:r>
          </a:p>
        </p:txBody>
      </p:sp>
      <p:sp>
        <p:nvSpPr>
          <p:cNvPr id="3" name="TextBox 2">
            <a:extLst>
              <a:ext uri="{FF2B5EF4-FFF2-40B4-BE49-F238E27FC236}">
                <a16:creationId xmlns:a16="http://schemas.microsoft.com/office/drawing/2014/main" id="{7A7A0482-D4D5-094C-0616-8EEE84E76974}"/>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3</a:t>
            </a:r>
          </a:p>
        </p:txBody>
      </p:sp>
    </p:spTree>
    <p:extLst>
      <p:ext uri="{BB962C8B-B14F-4D97-AF65-F5344CB8AC3E}">
        <p14:creationId xmlns:p14="http://schemas.microsoft.com/office/powerpoint/2010/main" val="26115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A5348-C09D-CF5C-F1E0-88E65F156BAF}"/>
              </a:ext>
            </a:extLst>
          </p:cNvPr>
          <p:cNvSpPr txBox="1"/>
          <p:nvPr/>
        </p:nvSpPr>
        <p:spPr>
          <a:xfrm>
            <a:off x="211049" y="232389"/>
            <a:ext cx="8691418" cy="2677656"/>
          </a:xfrm>
          <a:prstGeom prst="rect">
            <a:avLst/>
          </a:prstGeom>
          <a:noFill/>
        </p:spPr>
        <p:txBody>
          <a:bodyPr wrap="square" rtlCol="0">
            <a:spAutoFit/>
          </a:bodyPr>
          <a:lstStyle/>
          <a:p>
            <a:pPr marL="342900" indent="-342900">
              <a:buClr>
                <a:srgbClr val="FF0000"/>
              </a:buClr>
              <a:buFont typeface="Wingdings" panose="05000000000000000000" pitchFamily="2" charset="2"/>
              <a:buChar char="v"/>
            </a:pPr>
            <a:r>
              <a:rPr lang="en-US" sz="2400" dirty="0">
                <a:solidFill>
                  <a:srgbClr val="FFFF00"/>
                </a:solidFill>
              </a:rPr>
              <a:t>I would suggest that even if two physical detectors cannot be afforded, having two independent collaborations –  each fed raw data from the single detector through a big Tee,  with each performing their own software development, calibrations, analysis methods etc. independently – would retain a large fraction of the benefit of having two experiments.</a:t>
            </a:r>
          </a:p>
        </p:txBody>
      </p:sp>
      <p:grpSp>
        <p:nvGrpSpPr>
          <p:cNvPr id="45" name="Group 44">
            <a:extLst>
              <a:ext uri="{FF2B5EF4-FFF2-40B4-BE49-F238E27FC236}">
                <a16:creationId xmlns:a16="http://schemas.microsoft.com/office/drawing/2014/main" id="{25627CEB-D10E-83ED-5D3D-BBE0F3C11AC7}"/>
              </a:ext>
            </a:extLst>
          </p:cNvPr>
          <p:cNvGrpSpPr/>
          <p:nvPr/>
        </p:nvGrpSpPr>
        <p:grpSpPr>
          <a:xfrm>
            <a:off x="1002156" y="3053221"/>
            <a:ext cx="7407564" cy="2097956"/>
            <a:chOff x="1283858" y="2604655"/>
            <a:chExt cx="7407564" cy="2097956"/>
          </a:xfrm>
        </p:grpSpPr>
        <p:grpSp>
          <p:nvGrpSpPr>
            <p:cNvPr id="28" name="Group 27">
              <a:extLst>
                <a:ext uri="{FF2B5EF4-FFF2-40B4-BE49-F238E27FC236}">
                  <a16:creationId xmlns:a16="http://schemas.microsoft.com/office/drawing/2014/main" id="{B64A1879-6821-CC2E-A3B3-CB4F4F6B559D}"/>
                </a:ext>
              </a:extLst>
            </p:cNvPr>
            <p:cNvGrpSpPr/>
            <p:nvPr/>
          </p:nvGrpSpPr>
          <p:grpSpPr>
            <a:xfrm rot="5400000">
              <a:off x="4976199" y="3589602"/>
              <a:ext cx="1312738" cy="123030"/>
              <a:chOff x="2761673" y="3401291"/>
              <a:chExt cx="1630224" cy="124407"/>
            </a:xfrm>
          </p:grpSpPr>
          <p:cxnSp>
            <p:nvCxnSpPr>
              <p:cNvPr id="29" name="Straight Connector 28">
                <a:extLst>
                  <a:ext uri="{FF2B5EF4-FFF2-40B4-BE49-F238E27FC236}">
                    <a16:creationId xmlns:a16="http://schemas.microsoft.com/office/drawing/2014/main" id="{5EAF8482-1479-F079-E873-BA3888235206}"/>
                  </a:ext>
                </a:extLst>
              </p:cNvPr>
              <p:cNvCxnSpPr>
                <a:cxnSpLocks/>
              </p:cNvCxnSpPr>
              <p:nvPr/>
            </p:nvCxnSpPr>
            <p:spPr>
              <a:xfrm>
                <a:off x="2761673" y="340129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A71E44-39A5-4BDB-1A4F-482A0BC32D9C}"/>
                  </a:ext>
                </a:extLst>
              </p:cNvPr>
              <p:cNvCxnSpPr>
                <a:cxnSpLocks/>
              </p:cNvCxnSpPr>
              <p:nvPr/>
            </p:nvCxnSpPr>
            <p:spPr>
              <a:xfrm>
                <a:off x="2766297" y="344228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D52EB2-E382-6702-B066-5B83E5FC2CFA}"/>
                  </a:ext>
                </a:extLst>
              </p:cNvPr>
              <p:cNvCxnSpPr>
                <a:cxnSpLocks/>
              </p:cNvCxnSpPr>
              <p:nvPr/>
            </p:nvCxnSpPr>
            <p:spPr>
              <a:xfrm>
                <a:off x="2766005" y="3481533"/>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74AFA6-2B20-F338-CB1E-3A0F78A38DBA}"/>
                  </a:ext>
                </a:extLst>
              </p:cNvPr>
              <p:cNvCxnSpPr>
                <a:cxnSpLocks/>
              </p:cNvCxnSpPr>
              <p:nvPr/>
            </p:nvCxnSpPr>
            <p:spPr>
              <a:xfrm>
                <a:off x="2764279" y="3525698"/>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Flowchart: Direct Access Storage 24">
              <a:extLst>
                <a:ext uri="{FF2B5EF4-FFF2-40B4-BE49-F238E27FC236}">
                  <a16:creationId xmlns:a16="http://schemas.microsoft.com/office/drawing/2014/main" id="{20E84D55-77BB-8DA6-BF14-E7EE0462EEE3}"/>
                </a:ext>
              </a:extLst>
            </p:cNvPr>
            <p:cNvSpPr/>
            <p:nvPr/>
          </p:nvSpPr>
          <p:spPr>
            <a:xfrm>
              <a:off x="5174676" y="3424667"/>
              <a:ext cx="450850" cy="39687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a:extLst>
                <a:ext uri="{FF2B5EF4-FFF2-40B4-BE49-F238E27FC236}">
                  <a16:creationId xmlns:a16="http://schemas.microsoft.com/office/drawing/2014/main" id="{73022289-5F43-C51A-6A55-956EB2330F7F}"/>
                </a:ext>
              </a:extLst>
            </p:cNvPr>
            <p:cNvSpPr/>
            <p:nvPr/>
          </p:nvSpPr>
          <p:spPr>
            <a:xfrm rot="10800000">
              <a:off x="5489001" y="3582060"/>
              <a:ext cx="282575" cy="4666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3ECCAA1-9D24-6D12-F06D-F67B5B56F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858" y="2907388"/>
              <a:ext cx="2847975" cy="1600200"/>
            </a:xfrm>
            <a:prstGeom prst="rect">
              <a:avLst/>
            </a:prstGeom>
          </p:spPr>
        </p:pic>
        <p:grpSp>
          <p:nvGrpSpPr>
            <p:cNvPr id="24" name="Group 23">
              <a:extLst>
                <a:ext uri="{FF2B5EF4-FFF2-40B4-BE49-F238E27FC236}">
                  <a16:creationId xmlns:a16="http://schemas.microsoft.com/office/drawing/2014/main" id="{2E6FB1E3-BC09-71BE-A4F7-39A8DA306DC6}"/>
                </a:ext>
              </a:extLst>
            </p:cNvPr>
            <p:cNvGrpSpPr/>
            <p:nvPr/>
          </p:nvGrpSpPr>
          <p:grpSpPr>
            <a:xfrm>
              <a:off x="3592949" y="3539833"/>
              <a:ext cx="1630224" cy="124407"/>
              <a:chOff x="2761673" y="3401291"/>
              <a:chExt cx="1630224" cy="124407"/>
            </a:xfrm>
          </p:grpSpPr>
          <p:cxnSp>
            <p:nvCxnSpPr>
              <p:cNvPr id="12" name="Straight Connector 11">
                <a:extLst>
                  <a:ext uri="{FF2B5EF4-FFF2-40B4-BE49-F238E27FC236}">
                    <a16:creationId xmlns:a16="http://schemas.microsoft.com/office/drawing/2014/main" id="{690B9926-F3B3-48D8-8BA8-C634ADBC0CC0}"/>
                  </a:ext>
                </a:extLst>
              </p:cNvPr>
              <p:cNvCxnSpPr>
                <a:cxnSpLocks/>
              </p:cNvCxnSpPr>
              <p:nvPr/>
            </p:nvCxnSpPr>
            <p:spPr>
              <a:xfrm>
                <a:off x="2761673" y="340129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611709-3F7D-2A83-8632-22F011EDD98F}"/>
                  </a:ext>
                </a:extLst>
              </p:cNvPr>
              <p:cNvCxnSpPr>
                <a:cxnSpLocks/>
              </p:cNvCxnSpPr>
              <p:nvPr/>
            </p:nvCxnSpPr>
            <p:spPr>
              <a:xfrm>
                <a:off x="2766297" y="344228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62860E-AA4D-589C-DCD3-4BB246BE7451}"/>
                  </a:ext>
                </a:extLst>
              </p:cNvPr>
              <p:cNvCxnSpPr>
                <a:cxnSpLocks/>
              </p:cNvCxnSpPr>
              <p:nvPr/>
            </p:nvCxnSpPr>
            <p:spPr>
              <a:xfrm>
                <a:off x="2766005" y="3481533"/>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9862D8-B430-47BF-DFEC-B5E8FA477A05}"/>
                  </a:ext>
                </a:extLst>
              </p:cNvPr>
              <p:cNvCxnSpPr>
                <a:cxnSpLocks/>
              </p:cNvCxnSpPr>
              <p:nvPr/>
            </p:nvCxnSpPr>
            <p:spPr>
              <a:xfrm>
                <a:off x="2764279" y="3525698"/>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6" name="Flowchart: Magnetic Disk 25">
              <a:extLst>
                <a:ext uri="{FF2B5EF4-FFF2-40B4-BE49-F238E27FC236}">
                  <a16:creationId xmlns:a16="http://schemas.microsoft.com/office/drawing/2014/main" id="{3A283F4A-8969-E9CD-228A-B080A6D21A49}"/>
                </a:ext>
              </a:extLst>
            </p:cNvPr>
            <p:cNvSpPr/>
            <p:nvPr/>
          </p:nvSpPr>
          <p:spPr>
            <a:xfrm>
              <a:off x="5485826" y="3182010"/>
              <a:ext cx="282575" cy="4666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CCA7642-DD9C-2A2A-AF6B-178806EC39D0}"/>
                </a:ext>
              </a:extLst>
            </p:cNvPr>
            <p:cNvGrpSpPr/>
            <p:nvPr/>
          </p:nvGrpSpPr>
          <p:grpSpPr>
            <a:xfrm>
              <a:off x="5544232" y="2883026"/>
              <a:ext cx="1312738" cy="123030"/>
              <a:chOff x="2761673" y="3401291"/>
              <a:chExt cx="1630224" cy="124407"/>
            </a:xfrm>
          </p:grpSpPr>
          <p:cxnSp>
            <p:nvCxnSpPr>
              <p:cNvPr id="34" name="Straight Connector 33">
                <a:extLst>
                  <a:ext uri="{FF2B5EF4-FFF2-40B4-BE49-F238E27FC236}">
                    <a16:creationId xmlns:a16="http://schemas.microsoft.com/office/drawing/2014/main" id="{F468CE63-1F9E-5059-53F4-5DCC0EE39E68}"/>
                  </a:ext>
                </a:extLst>
              </p:cNvPr>
              <p:cNvCxnSpPr>
                <a:cxnSpLocks/>
              </p:cNvCxnSpPr>
              <p:nvPr/>
            </p:nvCxnSpPr>
            <p:spPr>
              <a:xfrm>
                <a:off x="2761673" y="340129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31A175-5A6A-8195-9F92-4649BF80268F}"/>
                  </a:ext>
                </a:extLst>
              </p:cNvPr>
              <p:cNvCxnSpPr>
                <a:cxnSpLocks/>
              </p:cNvCxnSpPr>
              <p:nvPr/>
            </p:nvCxnSpPr>
            <p:spPr>
              <a:xfrm>
                <a:off x="2766297" y="344228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ED1D9E-231F-B17D-0499-272715C3BE1C}"/>
                  </a:ext>
                </a:extLst>
              </p:cNvPr>
              <p:cNvCxnSpPr>
                <a:cxnSpLocks/>
              </p:cNvCxnSpPr>
              <p:nvPr/>
            </p:nvCxnSpPr>
            <p:spPr>
              <a:xfrm>
                <a:off x="2766005" y="3481533"/>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9B3C794-2479-342D-6639-760C990BDA4B}"/>
                  </a:ext>
                </a:extLst>
              </p:cNvPr>
              <p:cNvCxnSpPr>
                <a:cxnSpLocks/>
              </p:cNvCxnSpPr>
              <p:nvPr/>
            </p:nvCxnSpPr>
            <p:spPr>
              <a:xfrm>
                <a:off x="2764279" y="3525698"/>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A0213E8-9C50-C36A-0165-05D696801CFE}"/>
                </a:ext>
              </a:extLst>
            </p:cNvPr>
            <p:cNvGrpSpPr/>
            <p:nvPr/>
          </p:nvGrpSpPr>
          <p:grpSpPr>
            <a:xfrm>
              <a:off x="5539620" y="4300803"/>
              <a:ext cx="1312738" cy="123030"/>
              <a:chOff x="2761673" y="3401291"/>
              <a:chExt cx="1630224" cy="124407"/>
            </a:xfrm>
          </p:grpSpPr>
          <p:cxnSp>
            <p:nvCxnSpPr>
              <p:cNvPr id="39" name="Straight Connector 38">
                <a:extLst>
                  <a:ext uri="{FF2B5EF4-FFF2-40B4-BE49-F238E27FC236}">
                    <a16:creationId xmlns:a16="http://schemas.microsoft.com/office/drawing/2014/main" id="{4655BC64-31EB-48C2-D0D4-4F1BD513AA13}"/>
                  </a:ext>
                </a:extLst>
              </p:cNvPr>
              <p:cNvCxnSpPr>
                <a:cxnSpLocks/>
              </p:cNvCxnSpPr>
              <p:nvPr/>
            </p:nvCxnSpPr>
            <p:spPr>
              <a:xfrm>
                <a:off x="2761673" y="340129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A64DFA-7AA1-CD19-CE56-0478E28B879C}"/>
                  </a:ext>
                </a:extLst>
              </p:cNvPr>
              <p:cNvCxnSpPr>
                <a:cxnSpLocks/>
              </p:cNvCxnSpPr>
              <p:nvPr/>
            </p:nvCxnSpPr>
            <p:spPr>
              <a:xfrm>
                <a:off x="2766297" y="3442281"/>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F172C4-5278-E8F8-B7D6-7B7FE8E89150}"/>
                  </a:ext>
                </a:extLst>
              </p:cNvPr>
              <p:cNvCxnSpPr>
                <a:cxnSpLocks/>
              </p:cNvCxnSpPr>
              <p:nvPr/>
            </p:nvCxnSpPr>
            <p:spPr>
              <a:xfrm>
                <a:off x="2766005" y="3481533"/>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A85B226-298A-D4AA-1651-CB3FB4F14AEC}"/>
                  </a:ext>
                </a:extLst>
              </p:cNvPr>
              <p:cNvCxnSpPr>
                <a:cxnSpLocks/>
              </p:cNvCxnSpPr>
              <p:nvPr/>
            </p:nvCxnSpPr>
            <p:spPr>
              <a:xfrm>
                <a:off x="2764279" y="3525698"/>
                <a:ext cx="16256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53CBC3B-7303-3DB7-AA6C-B32AE8A52BA6}"/>
                </a:ext>
              </a:extLst>
            </p:cNvPr>
            <p:cNvSpPr txBox="1"/>
            <p:nvPr/>
          </p:nvSpPr>
          <p:spPr>
            <a:xfrm>
              <a:off x="6890332" y="2604655"/>
              <a:ext cx="1801090" cy="707886"/>
            </a:xfrm>
            <a:prstGeom prst="rect">
              <a:avLst/>
            </a:prstGeom>
            <a:solidFill>
              <a:schemeClr val="tx1"/>
            </a:solidFill>
            <a:ln w="38100">
              <a:solidFill>
                <a:srgbClr val="66FFFF"/>
              </a:solidFill>
            </a:ln>
          </p:spPr>
          <p:txBody>
            <a:bodyPr wrap="square" rtlCol="0">
              <a:spAutoFit/>
            </a:bodyPr>
            <a:lstStyle/>
            <a:p>
              <a:pPr algn="ctr"/>
              <a:r>
                <a:rPr lang="en-US" sz="2000" dirty="0">
                  <a:solidFill>
                    <a:srgbClr val="66FFFF"/>
                  </a:solidFill>
                </a:rPr>
                <a:t>Collaboration</a:t>
              </a:r>
            </a:p>
            <a:p>
              <a:pPr algn="ctr"/>
              <a:r>
                <a:rPr lang="en-US" sz="2000" dirty="0">
                  <a:solidFill>
                    <a:srgbClr val="66FFFF"/>
                  </a:solidFill>
                </a:rPr>
                <a:t>ALPHA</a:t>
              </a:r>
            </a:p>
          </p:txBody>
        </p:sp>
        <p:sp>
          <p:nvSpPr>
            <p:cNvPr id="44" name="TextBox 43">
              <a:extLst>
                <a:ext uri="{FF2B5EF4-FFF2-40B4-BE49-F238E27FC236}">
                  <a16:creationId xmlns:a16="http://schemas.microsoft.com/office/drawing/2014/main" id="{9956EE41-E0B3-C64B-BE41-907CF5A571FA}"/>
                </a:ext>
              </a:extLst>
            </p:cNvPr>
            <p:cNvSpPr txBox="1"/>
            <p:nvPr/>
          </p:nvSpPr>
          <p:spPr>
            <a:xfrm>
              <a:off x="6885718" y="3994725"/>
              <a:ext cx="1801090" cy="707886"/>
            </a:xfrm>
            <a:prstGeom prst="rect">
              <a:avLst/>
            </a:prstGeom>
            <a:solidFill>
              <a:schemeClr val="tx1"/>
            </a:solidFill>
            <a:ln w="38100">
              <a:solidFill>
                <a:srgbClr val="FF6600"/>
              </a:solidFill>
            </a:ln>
          </p:spPr>
          <p:txBody>
            <a:bodyPr wrap="square" rtlCol="0">
              <a:spAutoFit/>
            </a:bodyPr>
            <a:lstStyle/>
            <a:p>
              <a:pPr algn="ctr"/>
              <a:r>
                <a:rPr lang="en-US" sz="2000" dirty="0">
                  <a:solidFill>
                    <a:srgbClr val="FF6600"/>
                  </a:solidFill>
                </a:rPr>
                <a:t>Collaboration</a:t>
              </a:r>
            </a:p>
            <a:p>
              <a:pPr algn="ctr"/>
              <a:r>
                <a:rPr lang="en-US" sz="2000" dirty="0">
                  <a:solidFill>
                    <a:srgbClr val="FF6600"/>
                  </a:solidFill>
                </a:rPr>
                <a:t>OMEGA</a:t>
              </a:r>
            </a:p>
          </p:txBody>
        </p:sp>
      </p:grpSp>
      <p:sp>
        <p:nvSpPr>
          <p:cNvPr id="3" name="TextBox 2">
            <a:extLst>
              <a:ext uri="{FF2B5EF4-FFF2-40B4-BE49-F238E27FC236}">
                <a16:creationId xmlns:a16="http://schemas.microsoft.com/office/drawing/2014/main" id="{421F7411-1D23-7526-BB09-FC4D42CA6461}"/>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a:t>
            </a:r>
          </a:p>
        </p:txBody>
      </p:sp>
      <p:sp>
        <p:nvSpPr>
          <p:cNvPr id="4" name="TextBox 3">
            <a:extLst>
              <a:ext uri="{FF2B5EF4-FFF2-40B4-BE49-F238E27FC236}">
                <a16:creationId xmlns:a16="http://schemas.microsoft.com/office/drawing/2014/main" id="{9B129AB7-76DC-EC68-FA2F-2D0DC072445B}"/>
              </a:ext>
            </a:extLst>
          </p:cNvPr>
          <p:cNvSpPr txBox="1"/>
          <p:nvPr/>
        </p:nvSpPr>
        <p:spPr>
          <a:xfrm>
            <a:off x="69015" y="5848714"/>
            <a:ext cx="9152626" cy="1015663"/>
          </a:xfrm>
          <a:prstGeom prst="rect">
            <a:avLst/>
          </a:prstGeom>
          <a:noFill/>
        </p:spPr>
        <p:txBody>
          <a:bodyPr wrap="square" rtlCol="0">
            <a:spAutoFit/>
          </a:bodyPr>
          <a:lstStyle/>
          <a:p>
            <a:r>
              <a:rPr lang="en-US" sz="2000" dirty="0">
                <a:solidFill>
                  <a:schemeClr val="bg1"/>
                </a:solidFill>
              </a:rPr>
              <a:t>(Such a scheme would have corrected the mistaken observations discussed above, and would have provided verifications of the discoveries to reasonable extent.)   </a:t>
            </a:r>
          </a:p>
        </p:txBody>
      </p:sp>
    </p:spTree>
    <p:extLst>
      <p:ext uri="{BB962C8B-B14F-4D97-AF65-F5344CB8AC3E}">
        <p14:creationId xmlns:p14="http://schemas.microsoft.com/office/powerpoint/2010/main" val="138950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3BE85E-723C-34F4-4C0D-91C522DA6DCC}"/>
              </a:ext>
            </a:extLst>
          </p:cNvPr>
          <p:cNvSpPr txBox="1"/>
          <p:nvPr/>
        </p:nvSpPr>
        <p:spPr>
          <a:xfrm>
            <a:off x="837374" y="2883426"/>
            <a:ext cx="7324873" cy="3539430"/>
          </a:xfrm>
          <a:prstGeom prst="rect">
            <a:avLst/>
          </a:prstGeom>
          <a:solidFill>
            <a:schemeClr val="tx1"/>
          </a:solidFill>
          <a:ln w="38100">
            <a:solidFill>
              <a:srgbClr val="FF0000"/>
            </a:solidFill>
          </a:ln>
        </p:spPr>
        <p:txBody>
          <a:bodyPr wrap="square" rtlCol="0">
            <a:spAutoFit/>
          </a:bodyPr>
          <a:lstStyle/>
          <a:p>
            <a:pPr algn="ctr">
              <a:buClr>
                <a:srgbClr val="FFFF00"/>
              </a:buClr>
            </a:pPr>
            <a:r>
              <a:rPr lang="en-US" sz="2800" dirty="0">
                <a:solidFill>
                  <a:srgbClr val="66FFFF"/>
                </a:solidFill>
              </a:rPr>
              <a:t>The benefit of two experiments is large. </a:t>
            </a:r>
          </a:p>
          <a:p>
            <a:pPr marL="457200" indent="-457200">
              <a:buClr>
                <a:srgbClr val="FFFF00"/>
              </a:buClr>
              <a:buFont typeface="Wingdings" panose="05000000000000000000" pitchFamily="2" charset="2"/>
              <a:buChar char="v"/>
            </a:pPr>
            <a:endParaRPr lang="en-US" sz="2800" dirty="0">
              <a:solidFill>
                <a:srgbClr val="66FFFF"/>
              </a:solidFill>
            </a:endParaRPr>
          </a:p>
          <a:p>
            <a:pPr marL="457200" indent="-457200">
              <a:buClr>
                <a:srgbClr val="FFFF00"/>
              </a:buClr>
              <a:buFont typeface="Wingdings" panose="05000000000000000000" pitchFamily="2" charset="2"/>
              <a:buChar char="v"/>
            </a:pPr>
            <a:endParaRPr lang="en-US" sz="2800" dirty="0">
              <a:solidFill>
                <a:srgbClr val="66FFFF"/>
              </a:solidFill>
            </a:endParaRPr>
          </a:p>
          <a:p>
            <a:pPr marL="457200" indent="-457200">
              <a:buClr>
                <a:srgbClr val="FFFF00"/>
              </a:buClr>
              <a:buFont typeface="Wingdings" panose="05000000000000000000" pitchFamily="2" charset="2"/>
              <a:buChar char="v"/>
            </a:pPr>
            <a:endParaRPr lang="en-US" sz="2800" dirty="0">
              <a:solidFill>
                <a:srgbClr val="66FFFF"/>
              </a:solidFill>
            </a:endParaRPr>
          </a:p>
          <a:p>
            <a:pPr marL="457200" indent="-457200">
              <a:buClr>
                <a:srgbClr val="FFFF00"/>
              </a:buClr>
              <a:buFont typeface="Wingdings" panose="05000000000000000000" pitchFamily="2" charset="2"/>
              <a:buChar char="v"/>
            </a:pPr>
            <a:endParaRPr lang="en-US" sz="2800" dirty="0">
              <a:solidFill>
                <a:srgbClr val="66FFFF"/>
              </a:solidFill>
            </a:endParaRPr>
          </a:p>
          <a:p>
            <a:pPr marL="457200" indent="-457200">
              <a:buClr>
                <a:srgbClr val="FFFF00"/>
              </a:buClr>
              <a:buFont typeface="Wingdings" panose="05000000000000000000" pitchFamily="2" charset="2"/>
              <a:buChar char="v"/>
            </a:pPr>
            <a:endParaRPr lang="en-US" sz="2800" dirty="0">
              <a:solidFill>
                <a:srgbClr val="66FFFF"/>
              </a:solidFill>
            </a:endParaRPr>
          </a:p>
          <a:p>
            <a:pPr marL="457200" indent="-457200">
              <a:buClr>
                <a:srgbClr val="FFFF00"/>
              </a:buClr>
              <a:buFont typeface="Wingdings" panose="05000000000000000000" pitchFamily="2" charset="2"/>
              <a:buChar char="v"/>
            </a:pPr>
            <a:endParaRPr lang="en-US" sz="2800" dirty="0">
              <a:solidFill>
                <a:srgbClr val="66FFFF"/>
              </a:solidFill>
            </a:endParaRPr>
          </a:p>
          <a:p>
            <a:pPr>
              <a:buClr>
                <a:srgbClr val="FFFF00"/>
              </a:buClr>
            </a:pPr>
            <a:r>
              <a:rPr lang="en-US" sz="2800" dirty="0">
                <a:solidFill>
                  <a:srgbClr val="66FFFF"/>
                </a:solidFill>
              </a:rPr>
              <a:t> </a:t>
            </a:r>
          </a:p>
        </p:txBody>
      </p:sp>
      <p:pic>
        <p:nvPicPr>
          <p:cNvPr id="4" name="Picture 3">
            <a:extLst>
              <a:ext uri="{FF2B5EF4-FFF2-40B4-BE49-F238E27FC236}">
                <a16:creationId xmlns:a16="http://schemas.microsoft.com/office/drawing/2014/main" id="{C0852702-8991-AAAD-63E8-6BD22BF2A0EF}"/>
              </a:ext>
            </a:extLst>
          </p:cNvPr>
          <p:cNvPicPr>
            <a:picLocks noChangeAspect="1"/>
          </p:cNvPicPr>
          <p:nvPr/>
        </p:nvPicPr>
        <p:blipFill rotWithShape="1">
          <a:blip r:embed="rId2">
            <a:extLst>
              <a:ext uri="{28A0092B-C50C-407E-A947-70E740481C1C}">
                <a14:useLocalDpi xmlns:a14="http://schemas.microsoft.com/office/drawing/2010/main" val="0"/>
              </a:ext>
            </a:extLst>
          </a:blip>
          <a:srcRect t="7011" b="34422"/>
          <a:stretch/>
        </p:blipFill>
        <p:spPr>
          <a:xfrm>
            <a:off x="940888" y="211288"/>
            <a:ext cx="7142505" cy="2103120"/>
          </a:xfrm>
          <a:prstGeom prst="rect">
            <a:avLst/>
          </a:prstGeom>
        </p:spPr>
      </p:pic>
      <p:sp>
        <p:nvSpPr>
          <p:cNvPr id="3" name="Explosion: 8 Points 2">
            <a:extLst>
              <a:ext uri="{FF2B5EF4-FFF2-40B4-BE49-F238E27FC236}">
                <a16:creationId xmlns:a16="http://schemas.microsoft.com/office/drawing/2014/main" id="{4087CA34-14C1-E903-810C-C4F2F717954B}"/>
              </a:ext>
            </a:extLst>
          </p:cNvPr>
          <p:cNvSpPr/>
          <p:nvPr/>
        </p:nvSpPr>
        <p:spPr>
          <a:xfrm>
            <a:off x="4322359" y="1647655"/>
            <a:ext cx="327804" cy="41406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291CEA5E-3415-2B51-4D56-1DA272DAFE81}"/>
              </a:ext>
            </a:extLst>
          </p:cNvPr>
          <p:cNvSpPr/>
          <p:nvPr/>
        </p:nvSpPr>
        <p:spPr>
          <a:xfrm>
            <a:off x="2361295" y="1472259"/>
            <a:ext cx="327804" cy="4140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6565EB-6027-41CC-6CA8-04009CFE57D1}"/>
              </a:ext>
            </a:extLst>
          </p:cNvPr>
          <p:cNvSpPr txBox="1"/>
          <p:nvPr/>
        </p:nvSpPr>
        <p:spPr>
          <a:xfrm>
            <a:off x="1268085" y="3519577"/>
            <a:ext cx="6685471" cy="2677656"/>
          </a:xfrm>
          <a:prstGeom prst="rect">
            <a:avLst/>
          </a:prstGeom>
          <a:noFill/>
        </p:spPr>
        <p:txBody>
          <a:bodyPr wrap="square" rtlCol="0">
            <a:spAutoFit/>
          </a:bodyPr>
          <a:lstStyle/>
          <a:p>
            <a:pPr marL="342900" indent="-342900">
              <a:buClr>
                <a:srgbClr val="FFFF00"/>
              </a:buClr>
              <a:buFont typeface="Wingdings" panose="05000000000000000000" pitchFamily="2" charset="2"/>
              <a:buChar char="§"/>
            </a:pPr>
            <a:r>
              <a:rPr lang="en-US" sz="2400" dirty="0">
                <a:solidFill>
                  <a:srgbClr val="66FFFF"/>
                </a:solidFill>
              </a:rPr>
              <a:t>Complementary results give needed confidence for validating discoveries or verifying unexpected results.  </a:t>
            </a:r>
          </a:p>
          <a:p>
            <a:pPr marL="342900" indent="-342900">
              <a:buClr>
                <a:srgbClr val="FFFF00"/>
              </a:buClr>
              <a:buFont typeface="Wingdings" panose="05000000000000000000" pitchFamily="2" charset="2"/>
              <a:buChar char="§"/>
            </a:pPr>
            <a:endParaRPr lang="en-US" sz="2400" dirty="0">
              <a:solidFill>
                <a:srgbClr val="66FFFF"/>
              </a:solidFill>
            </a:endParaRPr>
          </a:p>
          <a:p>
            <a:pPr marL="342900" indent="-342900">
              <a:buClr>
                <a:srgbClr val="FFFF00"/>
              </a:buClr>
              <a:buFont typeface="Wingdings" panose="05000000000000000000" pitchFamily="2" charset="2"/>
              <a:buChar char="§"/>
            </a:pPr>
            <a:r>
              <a:rPr lang="en-US" sz="2400" dirty="0">
                <a:solidFill>
                  <a:srgbClr val="66FFFF"/>
                </a:solidFill>
              </a:rPr>
              <a:t>Since any one experiment will be wrong some of the time, having only one detector compromises the program.</a:t>
            </a:r>
            <a:endParaRPr lang="en-US" sz="2400" dirty="0"/>
          </a:p>
        </p:txBody>
      </p:sp>
    </p:spTree>
    <p:extLst>
      <p:ext uri="{BB962C8B-B14F-4D97-AF65-F5344CB8AC3E}">
        <p14:creationId xmlns:p14="http://schemas.microsoft.com/office/powerpoint/2010/main" val="17364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E2991-9F77-9681-C6C3-FA3B2614DDC9}"/>
              </a:ext>
            </a:extLst>
          </p:cNvPr>
          <p:cNvSpPr txBox="1"/>
          <p:nvPr/>
        </p:nvSpPr>
        <p:spPr>
          <a:xfrm>
            <a:off x="215666" y="1250829"/>
            <a:ext cx="8307237" cy="5386090"/>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000" dirty="0">
                <a:solidFill>
                  <a:srgbClr val="FFFF00"/>
                </a:solidFill>
              </a:rPr>
              <a:t>Parity violation first seen by Wu et al. (</a:t>
            </a:r>
            <a:r>
              <a:rPr lang="en-US" sz="2000" dirty="0">
                <a:solidFill>
                  <a:srgbClr val="FFFF00"/>
                </a:solidFill>
                <a:latin typeface="Times New Roman" panose="02020603050405020304" pitchFamily="18" charset="0"/>
                <a:cs typeface="Times New Roman" panose="02020603050405020304" pitchFamily="18" charset="0"/>
              </a:rPr>
              <a:t>&lt;</a:t>
            </a:r>
            <a:r>
              <a:rPr lang="en-US" sz="2000" b="1" dirty="0" err="1">
                <a:solidFill>
                  <a:srgbClr val="FFFF00"/>
                </a:solidFill>
                <a:latin typeface="Times New Roman" panose="02020603050405020304" pitchFamily="18" charset="0"/>
                <a:cs typeface="Times New Roman" panose="02020603050405020304" pitchFamily="18" charset="0"/>
              </a:rPr>
              <a:t>p</a:t>
            </a:r>
            <a:r>
              <a:rPr lang="en-US" sz="2000" dirty="0" err="1">
                <a:solidFill>
                  <a:srgbClr val="FFFF00"/>
                </a:solidFill>
              </a:rPr>
              <a:t>•</a:t>
            </a:r>
            <a:r>
              <a:rPr lang="en-US" sz="2000" b="1" dirty="0" err="1">
                <a:solidFill>
                  <a:srgbClr val="FFFF00"/>
                </a:solidFill>
              </a:rPr>
              <a:t>B</a:t>
            </a:r>
            <a:r>
              <a:rPr lang="en-US" sz="2000" dirty="0">
                <a:solidFill>
                  <a:srgbClr val="FFFF00"/>
                </a:solidFill>
                <a:latin typeface="Times New Roman" panose="02020603050405020304" pitchFamily="18" charset="0"/>
                <a:cs typeface="Times New Roman" panose="02020603050405020304" pitchFamily="18" charset="0"/>
              </a:rPr>
              <a:t>&gt;</a:t>
            </a:r>
            <a:r>
              <a:rPr lang="en-US" sz="2000" dirty="0">
                <a:solidFill>
                  <a:srgbClr val="FFFF00"/>
                </a:solidFill>
              </a:rPr>
              <a:t>≠0 in Co</a:t>
            </a:r>
            <a:r>
              <a:rPr lang="en-US" sz="2000" baseline="30000" dirty="0">
                <a:solidFill>
                  <a:srgbClr val="FFFF00"/>
                </a:solidFill>
              </a:rPr>
              <a:t>60</a:t>
            </a:r>
            <a:r>
              <a:rPr lang="en-US" sz="2000" dirty="0">
                <a:solidFill>
                  <a:srgbClr val="FFFF00"/>
                </a:solidFill>
              </a:rPr>
              <a:t> </a:t>
            </a:r>
            <a:r>
              <a:rPr lang="en-US" sz="2000" dirty="0">
                <a:solidFill>
                  <a:srgbClr val="FFFF00"/>
                </a:solidFill>
                <a:latin typeface="Symbol" panose="05050102010706020507" pitchFamily="18" charset="2"/>
              </a:rPr>
              <a:t>b</a:t>
            </a:r>
            <a:r>
              <a:rPr lang="en-US" sz="2000" dirty="0">
                <a:solidFill>
                  <a:srgbClr val="FFFF00"/>
                </a:solidFill>
              </a:rPr>
              <a:t> decay), but rapidly also seen in </a:t>
            </a:r>
            <a:r>
              <a:rPr lang="en-US" sz="2000" dirty="0">
                <a:solidFill>
                  <a:srgbClr val="FFFF00"/>
                </a:solidFill>
                <a:latin typeface="Times New Roman" panose="02020603050405020304" pitchFamily="18" charset="0"/>
                <a:cs typeface="Times New Roman" panose="02020603050405020304" pitchFamily="18" charset="0"/>
              </a:rPr>
              <a:t>&lt;</a:t>
            </a:r>
            <a:r>
              <a:rPr lang="en-US" sz="2000" b="1" dirty="0" err="1">
                <a:solidFill>
                  <a:srgbClr val="FFFF00"/>
                </a:solidFill>
                <a:latin typeface="Symbol" panose="05050102010706020507" pitchFamily="18" charset="2"/>
              </a:rPr>
              <a:t>s</a:t>
            </a:r>
            <a:r>
              <a:rPr lang="en-US" sz="2000" dirty="0" err="1">
                <a:solidFill>
                  <a:srgbClr val="FFFF00"/>
                </a:solidFill>
              </a:rPr>
              <a:t>•</a:t>
            </a:r>
            <a:r>
              <a:rPr lang="en-US" sz="2000" b="1" dirty="0" err="1">
                <a:solidFill>
                  <a:srgbClr val="FFFF00"/>
                </a:solidFill>
              </a:rPr>
              <a:t>p</a:t>
            </a:r>
            <a:r>
              <a:rPr lang="en-US" sz="2000" dirty="0">
                <a:solidFill>
                  <a:srgbClr val="FFFF00"/>
                </a:solidFill>
                <a:latin typeface="Times New Roman" panose="02020603050405020304" pitchFamily="18" charset="0"/>
                <a:cs typeface="Times New Roman" panose="02020603050405020304" pitchFamily="18" charset="0"/>
              </a:rPr>
              <a:t>&gt;</a:t>
            </a:r>
            <a:r>
              <a:rPr lang="en-US" sz="2000" dirty="0">
                <a:solidFill>
                  <a:srgbClr val="FFFF00"/>
                </a:solidFill>
              </a:rPr>
              <a:t>≠0 in </a:t>
            </a:r>
            <a:r>
              <a:rPr lang="en-US" sz="2000" dirty="0">
                <a:solidFill>
                  <a:srgbClr val="FFFF00"/>
                </a:solidFill>
                <a:latin typeface="Symbol" panose="05050102010706020507" pitchFamily="18" charset="2"/>
              </a:rPr>
              <a:t>p-m-</a:t>
            </a:r>
            <a:r>
              <a:rPr lang="en-US" sz="2000" dirty="0">
                <a:solidFill>
                  <a:srgbClr val="FFFF00"/>
                </a:solidFill>
              </a:rPr>
              <a:t>e decay (</a:t>
            </a:r>
            <a:r>
              <a:rPr lang="en-US" sz="2000" dirty="0" err="1">
                <a:solidFill>
                  <a:srgbClr val="FFFF00"/>
                </a:solidFill>
              </a:rPr>
              <a:t>Garwin</a:t>
            </a:r>
            <a:r>
              <a:rPr lang="en-US" sz="2000" dirty="0">
                <a:solidFill>
                  <a:srgbClr val="FFFF00"/>
                </a:solidFill>
              </a:rPr>
              <a:t> et al.) and </a:t>
            </a:r>
            <a:r>
              <a:rPr lang="en-US" sz="2000" dirty="0">
                <a:solidFill>
                  <a:srgbClr val="FFFF00"/>
                </a:solidFill>
                <a:latin typeface="Times New Roman" panose="02020603050405020304" pitchFamily="18" charset="0"/>
                <a:cs typeface="Times New Roman" panose="02020603050405020304" pitchFamily="18" charset="0"/>
              </a:rPr>
              <a:t>the negative helicity of </a:t>
            </a:r>
            <a:r>
              <a:rPr lang="en-US" sz="2000" dirty="0">
                <a:solidFill>
                  <a:srgbClr val="FFFF00"/>
                </a:solidFill>
                <a:latin typeface="Symbol" panose="05050102010706020507" pitchFamily="18" charset="2"/>
              </a:rPr>
              <a:t>n</a:t>
            </a:r>
            <a:r>
              <a:rPr lang="en-US" sz="2000" baseline="-25000" dirty="0">
                <a:solidFill>
                  <a:srgbClr val="FFFF00"/>
                </a:solidFill>
              </a:rPr>
              <a:t>e</a:t>
            </a:r>
            <a:r>
              <a:rPr lang="en-US" sz="2000" dirty="0">
                <a:solidFill>
                  <a:srgbClr val="FFFF00"/>
                </a:solidFill>
              </a:rPr>
              <a:t> (Goldhaber et al. )</a:t>
            </a:r>
          </a:p>
          <a:p>
            <a:pPr marL="342900" indent="-342900">
              <a:buClr>
                <a:srgbClr val="FF0000"/>
              </a:buClr>
              <a:buFont typeface="Wingdings" panose="05000000000000000000" pitchFamily="2" charset="2"/>
              <a:buChar char="§"/>
            </a:pPr>
            <a:endParaRPr lang="en-US" sz="2000" dirty="0">
              <a:solidFill>
                <a:srgbClr val="FFFF00"/>
              </a:solidFill>
            </a:endParaRPr>
          </a:p>
          <a:p>
            <a:pPr marL="342900" indent="-342900">
              <a:buClr>
                <a:srgbClr val="FF0000"/>
              </a:buClr>
              <a:buFont typeface="Wingdings" panose="05000000000000000000" pitchFamily="2" charset="2"/>
              <a:buChar char="§"/>
            </a:pPr>
            <a:r>
              <a:rPr lang="en-US" sz="2000" dirty="0">
                <a:solidFill>
                  <a:srgbClr val="FFFF00"/>
                </a:solidFill>
              </a:rPr>
              <a:t>CPV (</a:t>
            </a:r>
            <a:r>
              <a:rPr lang="en-US" sz="2000" dirty="0" err="1">
                <a:solidFill>
                  <a:srgbClr val="FFFF00"/>
                </a:solidFill>
              </a:rPr>
              <a:t>Fitch,Cronin</a:t>
            </a:r>
            <a:r>
              <a:rPr lang="en-US" sz="2000" dirty="0">
                <a:solidFill>
                  <a:srgbClr val="FFFF00"/>
                </a:solidFill>
              </a:rPr>
              <a:t> et al.) in K</a:t>
            </a:r>
            <a:r>
              <a:rPr lang="en-US" sz="2000" baseline="-25000" dirty="0">
                <a:solidFill>
                  <a:srgbClr val="FFFF00"/>
                </a:solidFill>
              </a:rPr>
              <a:t>L</a:t>
            </a:r>
            <a:r>
              <a:rPr lang="en-US" sz="2000" dirty="0">
                <a:solidFill>
                  <a:srgbClr val="FFFF00"/>
                </a:solidFill>
              </a:rPr>
              <a:t> decays supported by </a:t>
            </a:r>
            <a:r>
              <a:rPr lang="en-US" sz="2000" dirty="0" err="1">
                <a:solidFill>
                  <a:srgbClr val="FFFF00"/>
                </a:solidFill>
              </a:rPr>
              <a:t>Abashian</a:t>
            </a:r>
            <a:r>
              <a:rPr lang="en-US" sz="2000" dirty="0">
                <a:solidFill>
                  <a:srgbClr val="FFFF00"/>
                </a:solidFill>
              </a:rPr>
              <a:t> et al. (at BNL) and confirmed by Manning et al. (at Rutherford Lab)</a:t>
            </a:r>
          </a:p>
          <a:p>
            <a:pPr marL="342900" indent="-342900">
              <a:buClr>
                <a:srgbClr val="FF0000"/>
              </a:buClr>
              <a:buFont typeface="Wingdings" panose="05000000000000000000" pitchFamily="2" charset="2"/>
              <a:buChar char="§"/>
            </a:pPr>
            <a:endParaRPr lang="en-US" sz="2000" dirty="0">
              <a:solidFill>
                <a:srgbClr val="FFFF00"/>
              </a:solidFill>
            </a:endParaRPr>
          </a:p>
          <a:p>
            <a:pPr marL="342900" indent="-342900">
              <a:buClr>
                <a:srgbClr val="FF0000"/>
              </a:buClr>
              <a:buFont typeface="Wingdings" panose="05000000000000000000" pitchFamily="2" charset="2"/>
              <a:buChar char="§"/>
            </a:pPr>
            <a:r>
              <a:rPr lang="en-US" sz="2000" dirty="0">
                <a:solidFill>
                  <a:srgbClr val="FFFF00"/>
                </a:solidFill>
              </a:rPr>
              <a:t>J/</a:t>
            </a:r>
            <a:r>
              <a:rPr lang="en-US" sz="2000" dirty="0">
                <a:solidFill>
                  <a:srgbClr val="FFFF00"/>
                </a:solidFill>
                <a:latin typeface="Symbol" panose="05050102010706020507" pitchFamily="18" charset="2"/>
              </a:rPr>
              <a:t>y</a:t>
            </a:r>
            <a:r>
              <a:rPr lang="en-US" sz="2000" dirty="0">
                <a:solidFill>
                  <a:srgbClr val="FFFF00"/>
                </a:solidFill>
              </a:rPr>
              <a:t> discovery by Richter et al. (SLAC Mark I) and Ting et al. (BNL)</a:t>
            </a:r>
          </a:p>
          <a:p>
            <a:pPr marL="342900" indent="-342900">
              <a:buClr>
                <a:srgbClr val="FF0000"/>
              </a:buClr>
              <a:buFont typeface="Wingdings" panose="05000000000000000000" pitchFamily="2" charset="2"/>
              <a:buChar char="§"/>
            </a:pPr>
            <a:endParaRPr lang="en-US" sz="2000" dirty="0">
              <a:solidFill>
                <a:srgbClr val="FFFF00"/>
              </a:solidFill>
            </a:endParaRPr>
          </a:p>
          <a:p>
            <a:pPr marL="342900" indent="-342900">
              <a:buClr>
                <a:srgbClr val="FF0000"/>
              </a:buClr>
              <a:buFont typeface="Wingdings" panose="05000000000000000000" pitchFamily="2" charset="2"/>
              <a:buChar char="§"/>
            </a:pPr>
            <a:r>
              <a:rPr lang="en-US" sz="2000" dirty="0">
                <a:solidFill>
                  <a:srgbClr val="FFFF00"/>
                </a:solidFill>
              </a:rPr>
              <a:t>Rising pp </a:t>
            </a:r>
            <a:r>
              <a:rPr lang="en-US" sz="2000" b="1" dirty="0" err="1">
                <a:solidFill>
                  <a:srgbClr val="FFFF00"/>
                </a:solidFill>
                <a:latin typeface="Symbol" panose="05050102010706020507" pitchFamily="18" charset="2"/>
              </a:rPr>
              <a:t>s</a:t>
            </a:r>
            <a:r>
              <a:rPr lang="en-US" sz="2000" baseline="-25000" dirty="0" err="1">
                <a:solidFill>
                  <a:srgbClr val="FFFF00"/>
                </a:solidFill>
              </a:rPr>
              <a:t>tot</a:t>
            </a:r>
            <a:r>
              <a:rPr lang="en-US" sz="2000" dirty="0">
                <a:solidFill>
                  <a:srgbClr val="FFFF00"/>
                </a:solidFill>
              </a:rPr>
              <a:t>   Pisa Stony Brook and CERN-Rome at ISR</a:t>
            </a:r>
          </a:p>
          <a:p>
            <a:pPr marL="342900" indent="-342900">
              <a:buClr>
                <a:srgbClr val="FF0000"/>
              </a:buClr>
              <a:buFont typeface="Wingdings" panose="05000000000000000000" pitchFamily="2" charset="2"/>
              <a:buChar char="§"/>
            </a:pPr>
            <a:endParaRPr lang="en-US" sz="2000" dirty="0">
              <a:solidFill>
                <a:srgbClr val="FFFF00"/>
              </a:solidFill>
            </a:endParaRPr>
          </a:p>
          <a:p>
            <a:pPr marL="342900" indent="-342900">
              <a:buClr>
                <a:srgbClr val="FF0000"/>
              </a:buClr>
              <a:buFont typeface="Wingdings" panose="05000000000000000000" pitchFamily="2" charset="2"/>
              <a:buChar char="§"/>
            </a:pPr>
            <a:r>
              <a:rPr lang="en-US" sz="2000" dirty="0">
                <a:solidFill>
                  <a:srgbClr val="FFFF00"/>
                </a:solidFill>
              </a:rPr>
              <a:t>Scaling in DIS:  </a:t>
            </a:r>
            <a:r>
              <a:rPr lang="en-US" sz="2000" dirty="0" err="1">
                <a:solidFill>
                  <a:srgbClr val="FFFF00"/>
                </a:solidFill>
              </a:rPr>
              <a:t>Brasse</a:t>
            </a:r>
            <a:r>
              <a:rPr lang="en-US" sz="2000" dirty="0">
                <a:solidFill>
                  <a:srgbClr val="FFFF00"/>
                </a:solidFill>
              </a:rPr>
              <a:t> et al. at DESY and Friedman et al. at SLAC</a:t>
            </a:r>
          </a:p>
          <a:p>
            <a:pPr marL="342900" indent="-342900">
              <a:buClr>
                <a:srgbClr val="FF0000"/>
              </a:buClr>
              <a:buFont typeface="Wingdings" panose="05000000000000000000" pitchFamily="2" charset="2"/>
              <a:buChar char="§"/>
            </a:pPr>
            <a:endParaRPr lang="en-US" sz="2000" dirty="0">
              <a:solidFill>
                <a:srgbClr val="FFFF00"/>
              </a:solidFill>
            </a:endParaRPr>
          </a:p>
          <a:p>
            <a:pPr marL="342900" indent="-342900">
              <a:buClr>
                <a:srgbClr val="FF0000"/>
              </a:buClr>
              <a:buFont typeface="Wingdings" panose="05000000000000000000" pitchFamily="2" charset="2"/>
              <a:buChar char="§"/>
            </a:pPr>
            <a:r>
              <a:rPr lang="en-US" sz="2000" dirty="0">
                <a:solidFill>
                  <a:srgbClr val="FFFF00"/>
                </a:solidFill>
              </a:rPr>
              <a:t>Neutrino oscillations (massive neutrinos) </a:t>
            </a:r>
            <a:r>
              <a:rPr lang="en-US" sz="2000" dirty="0" err="1">
                <a:solidFill>
                  <a:srgbClr val="FFFF00"/>
                </a:solidFill>
              </a:rPr>
              <a:t>SuperK</a:t>
            </a:r>
            <a:r>
              <a:rPr lang="en-US" sz="2000" dirty="0">
                <a:solidFill>
                  <a:srgbClr val="FFFF00"/>
                </a:solidFill>
              </a:rPr>
              <a:t>, SNO, </a:t>
            </a:r>
            <a:r>
              <a:rPr lang="en-US" sz="2000" dirty="0" err="1">
                <a:solidFill>
                  <a:srgbClr val="FFFF00"/>
                </a:solidFill>
              </a:rPr>
              <a:t>KamLand</a:t>
            </a:r>
            <a:r>
              <a:rPr lang="en-US" sz="2000" dirty="0">
                <a:solidFill>
                  <a:srgbClr val="FFFF00"/>
                </a:solidFill>
              </a:rPr>
              <a:t>   </a:t>
            </a:r>
            <a:r>
              <a:rPr lang="en-US" sz="2400" dirty="0">
                <a:solidFill>
                  <a:srgbClr val="FFFF00"/>
                </a:solidFill>
              </a:rPr>
              <a:t>…</a:t>
            </a:r>
          </a:p>
          <a:p>
            <a:endParaRPr lang="en-US" sz="2000" dirty="0">
              <a:solidFill>
                <a:srgbClr val="FFFF00"/>
              </a:solidFill>
            </a:endParaRPr>
          </a:p>
          <a:p>
            <a:r>
              <a:rPr lang="en-US" sz="2000" dirty="0">
                <a:solidFill>
                  <a:srgbClr val="CCECFF"/>
                </a:solidFill>
              </a:rPr>
              <a:t>Conversely, unexpected results from just one experiment are treated with </a:t>
            </a:r>
            <a:r>
              <a:rPr lang="en-US" sz="2000" dirty="0" err="1">
                <a:solidFill>
                  <a:srgbClr val="CCECFF"/>
                </a:solidFill>
              </a:rPr>
              <a:t>skepticsm</a:t>
            </a:r>
            <a:r>
              <a:rPr lang="en-US" sz="2000" dirty="0">
                <a:solidFill>
                  <a:srgbClr val="CCECFF"/>
                </a:solidFill>
              </a:rPr>
              <a:t>:  e.g. DAMA Dark Matter;  sterile neutrinos suggested by LSND</a:t>
            </a:r>
          </a:p>
        </p:txBody>
      </p:sp>
      <p:sp>
        <p:nvSpPr>
          <p:cNvPr id="3" name="TextBox 2">
            <a:extLst>
              <a:ext uri="{FF2B5EF4-FFF2-40B4-BE49-F238E27FC236}">
                <a16:creationId xmlns:a16="http://schemas.microsoft.com/office/drawing/2014/main" id="{9382D2A6-A87C-36A7-7BD2-4A178BEB8CFC}"/>
              </a:ext>
            </a:extLst>
          </p:cNvPr>
          <p:cNvSpPr txBox="1"/>
          <p:nvPr/>
        </p:nvSpPr>
        <p:spPr>
          <a:xfrm>
            <a:off x="293298" y="163909"/>
            <a:ext cx="8436629" cy="1015663"/>
          </a:xfrm>
          <a:prstGeom prst="rect">
            <a:avLst/>
          </a:prstGeom>
          <a:solidFill>
            <a:schemeClr val="tx1"/>
          </a:solidFill>
          <a:ln w="28575">
            <a:solidFill>
              <a:srgbClr val="FF0000"/>
            </a:solidFill>
          </a:ln>
        </p:spPr>
        <p:txBody>
          <a:bodyPr wrap="square" rtlCol="0">
            <a:spAutoFit/>
          </a:bodyPr>
          <a:lstStyle/>
          <a:p>
            <a:r>
              <a:rPr lang="en-US" sz="2000" b="1" dirty="0">
                <a:solidFill>
                  <a:schemeClr val="bg1"/>
                </a:solidFill>
              </a:rPr>
              <a:t>The scientific norm is that our knowledge derives from observations and that such observations must be reproducible.  In earlier simpler days that came from other experiments …</a:t>
            </a:r>
          </a:p>
        </p:txBody>
      </p:sp>
      <p:sp>
        <p:nvSpPr>
          <p:cNvPr id="4" name="TextBox 3">
            <a:extLst>
              <a:ext uri="{FF2B5EF4-FFF2-40B4-BE49-F238E27FC236}">
                <a16:creationId xmlns:a16="http://schemas.microsoft.com/office/drawing/2014/main" id="{95CF16C3-B861-C741-EBB1-A5C6A90D1544}"/>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24</a:t>
            </a:r>
          </a:p>
        </p:txBody>
      </p:sp>
    </p:spTree>
    <p:extLst>
      <p:ext uri="{BB962C8B-B14F-4D97-AF65-F5344CB8AC3E}">
        <p14:creationId xmlns:p14="http://schemas.microsoft.com/office/powerpoint/2010/main" val="159878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10033-E36C-BEC9-2163-91A8416662AD}"/>
              </a:ext>
            </a:extLst>
          </p:cNvPr>
          <p:cNvSpPr txBox="1"/>
          <p:nvPr/>
        </p:nvSpPr>
        <p:spPr>
          <a:xfrm>
            <a:off x="250167" y="1649283"/>
            <a:ext cx="8022566" cy="3095976"/>
          </a:xfrm>
          <a:prstGeom prst="rect">
            <a:avLst/>
          </a:prstGeom>
          <a:noFill/>
        </p:spPr>
        <p:txBody>
          <a:bodyPr wrap="square" rtlCol="0">
            <a:spAutoFit/>
          </a:bodyPr>
          <a:lstStyle/>
          <a:p>
            <a:pPr marL="342900" indent="-342900">
              <a:lnSpc>
                <a:spcPts val="1800"/>
              </a:lnSpc>
              <a:buClr>
                <a:srgbClr val="FF0000"/>
              </a:buClr>
              <a:buFont typeface="Wingdings" panose="05000000000000000000" pitchFamily="2" charset="2"/>
              <a:buChar char="§"/>
            </a:pPr>
            <a:r>
              <a:rPr lang="en-US" sz="2000" b="1" dirty="0" err="1">
                <a:solidFill>
                  <a:srgbClr val="FFFF00"/>
                </a:solidFill>
              </a:rPr>
              <a:t>SppS</a:t>
            </a:r>
            <a:r>
              <a:rPr lang="en-US" sz="2000" dirty="0">
                <a:solidFill>
                  <a:srgbClr val="FFFF00"/>
                </a:solidFill>
              </a:rPr>
              <a:t>:   UA1 and UA2</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err="1">
                <a:solidFill>
                  <a:srgbClr val="FFFF00"/>
                </a:solidFill>
              </a:rPr>
              <a:t>e</a:t>
            </a:r>
            <a:r>
              <a:rPr lang="en-US" sz="2000" b="1" baseline="30000" dirty="0" err="1">
                <a:solidFill>
                  <a:srgbClr val="FFFF00"/>
                </a:solidFill>
              </a:rPr>
              <a:t>+</a:t>
            </a:r>
            <a:r>
              <a:rPr lang="en-US" sz="2000" b="1" dirty="0" err="1">
                <a:solidFill>
                  <a:srgbClr val="FFFF00"/>
                </a:solidFill>
              </a:rPr>
              <a:t>e</a:t>
            </a:r>
            <a:r>
              <a:rPr lang="en-US" sz="2000" b="1" baseline="30000" dirty="0">
                <a:solidFill>
                  <a:srgbClr val="FFFF00"/>
                </a:solidFill>
                <a:latin typeface="Symbol" panose="05050102010706020507" pitchFamily="18" charset="2"/>
              </a:rPr>
              <a:t>-</a:t>
            </a:r>
            <a:r>
              <a:rPr lang="en-US" sz="2000" b="1" dirty="0">
                <a:solidFill>
                  <a:srgbClr val="FFFF00"/>
                </a:solidFill>
              </a:rPr>
              <a:t> </a:t>
            </a:r>
            <a:r>
              <a:rPr lang="en-US" sz="2000" dirty="0">
                <a:solidFill>
                  <a:srgbClr val="FFFF00"/>
                </a:solidFill>
              </a:rPr>
              <a:t>: Mark II, SLD at SLC  and  ALEPH, DELPHI, L3, OPAL at LEP</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a:solidFill>
                  <a:srgbClr val="FFFF00"/>
                </a:solidFill>
              </a:rPr>
              <a:t>HERA</a:t>
            </a:r>
            <a:r>
              <a:rPr lang="en-US" sz="2000" dirty="0">
                <a:solidFill>
                  <a:srgbClr val="FFFF00"/>
                </a:solidFill>
              </a:rPr>
              <a:t>:  H1 and ZEUS</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a:solidFill>
                  <a:srgbClr val="FFFF00"/>
                </a:solidFill>
              </a:rPr>
              <a:t>Tevatron</a:t>
            </a:r>
            <a:r>
              <a:rPr lang="en-US" sz="2000" dirty="0">
                <a:solidFill>
                  <a:srgbClr val="FFFF00"/>
                </a:solidFill>
              </a:rPr>
              <a:t>:  CDF and D0</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a:solidFill>
                  <a:srgbClr val="FFFF00"/>
                </a:solidFill>
              </a:rPr>
              <a:t>RHIC</a:t>
            </a:r>
            <a:r>
              <a:rPr lang="en-US" sz="2000" dirty="0">
                <a:solidFill>
                  <a:srgbClr val="FFFF00"/>
                </a:solidFill>
              </a:rPr>
              <a:t>:  PHENIX and STAR</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a:solidFill>
                  <a:srgbClr val="FFFF00"/>
                </a:solidFill>
              </a:rPr>
              <a:t>B factory</a:t>
            </a:r>
            <a:r>
              <a:rPr lang="en-US" sz="2000" dirty="0">
                <a:solidFill>
                  <a:srgbClr val="FFFF00"/>
                </a:solidFill>
              </a:rPr>
              <a:t>:   </a:t>
            </a:r>
            <a:r>
              <a:rPr lang="en-US" sz="2000" dirty="0" err="1">
                <a:solidFill>
                  <a:srgbClr val="FFFF00"/>
                </a:solidFill>
              </a:rPr>
              <a:t>BaBar</a:t>
            </a:r>
            <a:r>
              <a:rPr lang="en-US" sz="2000" dirty="0">
                <a:solidFill>
                  <a:srgbClr val="FFFF00"/>
                </a:solidFill>
              </a:rPr>
              <a:t> at PEP II  and  BELLE at KEK-B</a:t>
            </a:r>
          </a:p>
          <a:p>
            <a:pPr marL="342900" indent="-342900">
              <a:lnSpc>
                <a:spcPts val="1800"/>
              </a:lnSpc>
              <a:buClr>
                <a:srgbClr val="FF0000"/>
              </a:buClr>
              <a:buFont typeface="Wingdings" panose="05000000000000000000" pitchFamily="2" charset="2"/>
              <a:buChar char="§"/>
            </a:pPr>
            <a:endParaRPr lang="en-US" sz="2000" dirty="0">
              <a:solidFill>
                <a:srgbClr val="FFFF00"/>
              </a:solidFill>
            </a:endParaRPr>
          </a:p>
          <a:p>
            <a:pPr marL="342900" indent="-342900">
              <a:lnSpc>
                <a:spcPts val="1800"/>
              </a:lnSpc>
              <a:buClr>
                <a:srgbClr val="FF0000"/>
              </a:buClr>
              <a:buFont typeface="Wingdings" panose="05000000000000000000" pitchFamily="2" charset="2"/>
              <a:buChar char="§"/>
            </a:pPr>
            <a:r>
              <a:rPr lang="en-US" sz="2000" b="1" dirty="0">
                <a:solidFill>
                  <a:srgbClr val="FFFF00"/>
                </a:solidFill>
              </a:rPr>
              <a:t>LHC</a:t>
            </a:r>
            <a:r>
              <a:rPr lang="en-US" sz="2000" dirty="0">
                <a:solidFill>
                  <a:srgbClr val="FFFF00"/>
                </a:solidFill>
              </a:rPr>
              <a:t>:  ATLAS and CMS</a:t>
            </a:r>
          </a:p>
        </p:txBody>
      </p:sp>
      <p:sp>
        <p:nvSpPr>
          <p:cNvPr id="4" name="TextBox 3">
            <a:extLst>
              <a:ext uri="{FF2B5EF4-FFF2-40B4-BE49-F238E27FC236}">
                <a16:creationId xmlns:a16="http://schemas.microsoft.com/office/drawing/2014/main" id="{5FA3DE32-0843-83A5-D210-27A29BE13D7A}"/>
              </a:ext>
            </a:extLst>
          </p:cNvPr>
          <p:cNvSpPr txBox="1"/>
          <p:nvPr/>
        </p:nvSpPr>
        <p:spPr>
          <a:xfrm>
            <a:off x="405442" y="345057"/>
            <a:ext cx="8151962" cy="1015663"/>
          </a:xfrm>
          <a:prstGeom prst="rect">
            <a:avLst/>
          </a:prstGeom>
          <a:solidFill>
            <a:schemeClr val="tx1"/>
          </a:solidFill>
          <a:ln w="28575">
            <a:solidFill>
              <a:srgbClr val="FF0000"/>
            </a:solidFill>
          </a:ln>
        </p:spPr>
        <p:txBody>
          <a:bodyPr wrap="square" rtlCol="0">
            <a:spAutoFit/>
          </a:bodyPr>
          <a:lstStyle/>
          <a:p>
            <a:r>
              <a:rPr lang="en-US" sz="2000" dirty="0">
                <a:solidFill>
                  <a:schemeClr val="bg1"/>
                </a:solidFill>
              </a:rPr>
              <a:t>In the collider era, experiments became more complex, but the need for confirmation still dictated two general purpose experiments at the same or complementary colliders:</a:t>
            </a:r>
          </a:p>
        </p:txBody>
      </p:sp>
      <p:sp>
        <p:nvSpPr>
          <p:cNvPr id="2" name="TextBox 1">
            <a:extLst>
              <a:ext uri="{FF2B5EF4-FFF2-40B4-BE49-F238E27FC236}">
                <a16:creationId xmlns:a16="http://schemas.microsoft.com/office/drawing/2014/main" id="{0B60680F-7CF4-C3B3-DF32-73F754A535EA}"/>
              </a:ext>
            </a:extLst>
          </p:cNvPr>
          <p:cNvSpPr txBox="1"/>
          <p:nvPr/>
        </p:nvSpPr>
        <p:spPr>
          <a:xfrm>
            <a:off x="250167" y="5305245"/>
            <a:ext cx="8686799" cy="1015663"/>
          </a:xfrm>
          <a:prstGeom prst="rect">
            <a:avLst/>
          </a:prstGeom>
          <a:noFill/>
        </p:spPr>
        <p:txBody>
          <a:bodyPr wrap="square" rtlCol="0">
            <a:spAutoFit/>
          </a:bodyPr>
          <a:lstStyle/>
          <a:p>
            <a:pPr>
              <a:lnSpc>
                <a:spcPts val="2400"/>
              </a:lnSpc>
            </a:pPr>
            <a:r>
              <a:rPr lang="en-US" sz="2000" dirty="0">
                <a:solidFill>
                  <a:schemeClr val="bg1"/>
                </a:solidFill>
              </a:rPr>
              <a:t>But there are pressures on the 2 detector model – because of funding shortfalls, or the need to share only one interaction region (e.g. linear colliders) </a:t>
            </a:r>
          </a:p>
        </p:txBody>
      </p:sp>
      <p:sp>
        <p:nvSpPr>
          <p:cNvPr id="5" name="TextBox 4">
            <a:extLst>
              <a:ext uri="{FF2B5EF4-FFF2-40B4-BE49-F238E27FC236}">
                <a16:creationId xmlns:a16="http://schemas.microsoft.com/office/drawing/2014/main" id="{E858ECE0-3420-D807-5663-9A0421DA8A72}"/>
              </a:ext>
            </a:extLst>
          </p:cNvPr>
          <p:cNvSpPr txBox="1"/>
          <p:nvPr/>
        </p:nvSpPr>
        <p:spPr>
          <a:xfrm>
            <a:off x="879908" y="1380233"/>
            <a:ext cx="862642" cy="369332"/>
          </a:xfrm>
          <a:prstGeom prst="rect">
            <a:avLst/>
          </a:prstGeom>
          <a:noFill/>
        </p:spPr>
        <p:txBody>
          <a:bodyPr wrap="square" rtlCol="0">
            <a:spAutoFit/>
          </a:bodyPr>
          <a:lstStyle/>
          <a:p>
            <a:r>
              <a:rPr lang="en-US" dirty="0">
                <a:solidFill>
                  <a:srgbClr val="FFFF00"/>
                </a:solidFill>
              </a:rPr>
              <a:t>_</a:t>
            </a:r>
          </a:p>
        </p:txBody>
      </p:sp>
      <p:sp>
        <p:nvSpPr>
          <p:cNvPr id="6" name="TextBox 5">
            <a:extLst>
              <a:ext uri="{FF2B5EF4-FFF2-40B4-BE49-F238E27FC236}">
                <a16:creationId xmlns:a16="http://schemas.microsoft.com/office/drawing/2014/main" id="{451C32E3-4317-E653-0D55-7762FA6FD3C5}"/>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23</a:t>
            </a:r>
          </a:p>
        </p:txBody>
      </p:sp>
    </p:spTree>
    <p:extLst>
      <p:ext uri="{BB962C8B-B14F-4D97-AF65-F5344CB8AC3E}">
        <p14:creationId xmlns:p14="http://schemas.microsoft.com/office/powerpoint/2010/main" val="307017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251306-86A9-CC3E-5032-D867205781AD}"/>
              </a:ext>
            </a:extLst>
          </p:cNvPr>
          <p:cNvSpPr txBox="1"/>
          <p:nvPr/>
        </p:nvSpPr>
        <p:spPr>
          <a:xfrm>
            <a:off x="156813" y="1030755"/>
            <a:ext cx="4650121" cy="2246769"/>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2000" dirty="0">
                <a:solidFill>
                  <a:srgbClr val="FFFF00"/>
                </a:solidFill>
              </a:rPr>
              <a:t>Solenoid magnet for good momentum resolution</a:t>
            </a:r>
          </a:p>
          <a:p>
            <a:pPr marL="285750" indent="-285750">
              <a:buClr>
                <a:srgbClr val="FF0000"/>
              </a:buClr>
              <a:buFont typeface="Wingdings" panose="05000000000000000000" pitchFamily="2" charset="2"/>
              <a:buChar char="§"/>
            </a:pPr>
            <a:r>
              <a:rPr lang="en-US" sz="2000" dirty="0">
                <a:solidFill>
                  <a:srgbClr val="FFFF00"/>
                </a:solidFill>
              </a:rPr>
              <a:t>Most analyses </a:t>
            </a:r>
            <a:r>
              <a:rPr lang="en-US" sz="2000" dirty="0" err="1">
                <a:solidFill>
                  <a:srgbClr val="FFFF00"/>
                </a:solidFill>
                <a:latin typeface="Symbol" panose="05050102010706020507" pitchFamily="18" charset="2"/>
              </a:rPr>
              <a:t>h</a:t>
            </a:r>
            <a:r>
              <a:rPr lang="en-US" sz="2000" baseline="-25000" dirty="0" err="1">
                <a:solidFill>
                  <a:srgbClr val="FFFF00"/>
                </a:solidFill>
              </a:rPr>
              <a:t>CAL</a:t>
            </a:r>
            <a:r>
              <a:rPr lang="en-US" sz="2000" dirty="0">
                <a:solidFill>
                  <a:srgbClr val="FFFF00"/>
                </a:solidFill>
              </a:rPr>
              <a:t> &lt; 1</a:t>
            </a:r>
          </a:p>
          <a:p>
            <a:pPr marL="285750" indent="-285750">
              <a:buClr>
                <a:srgbClr val="FF0000"/>
              </a:buClr>
              <a:buFont typeface="Wingdings" panose="05000000000000000000" pitchFamily="2" charset="2"/>
              <a:buChar char="§"/>
            </a:pPr>
            <a:r>
              <a:rPr lang="en-US" sz="2000" dirty="0">
                <a:solidFill>
                  <a:srgbClr val="FFFF00"/>
                </a:solidFill>
              </a:rPr>
              <a:t>Muons to </a:t>
            </a:r>
            <a:r>
              <a:rPr lang="en-US" sz="2000" dirty="0">
                <a:solidFill>
                  <a:srgbClr val="FFFF00"/>
                </a:solidFill>
                <a:latin typeface="Symbol" panose="05050102010706020507" pitchFamily="18" charset="2"/>
              </a:rPr>
              <a:t>h </a:t>
            </a:r>
            <a:r>
              <a:rPr lang="en-US" sz="2000" dirty="0">
                <a:solidFill>
                  <a:srgbClr val="FFFF00"/>
                </a:solidFill>
              </a:rPr>
              <a:t>= 1</a:t>
            </a:r>
          </a:p>
          <a:p>
            <a:pPr marL="285750" indent="-285750">
              <a:buClr>
                <a:srgbClr val="FF0000"/>
              </a:buClr>
              <a:buFont typeface="Wingdings" panose="05000000000000000000" pitchFamily="2" charset="2"/>
              <a:buChar char="§"/>
            </a:pPr>
            <a:r>
              <a:rPr lang="en-US" sz="2000" dirty="0">
                <a:solidFill>
                  <a:srgbClr val="FFFF00"/>
                </a:solidFill>
              </a:rPr>
              <a:t>Si vertex detector added for Run I</a:t>
            </a:r>
          </a:p>
          <a:p>
            <a:pPr marL="285750" indent="-285750">
              <a:buClr>
                <a:srgbClr val="FF0000"/>
              </a:buClr>
              <a:buFont typeface="Wingdings" panose="05000000000000000000" pitchFamily="2" charset="2"/>
              <a:buChar char="§"/>
            </a:pPr>
            <a:r>
              <a:rPr lang="en-US" sz="2000" dirty="0">
                <a:solidFill>
                  <a:srgbClr val="FFFF00"/>
                </a:solidFill>
              </a:rPr>
              <a:t>Main ring lifted above detector –  shines on muon system</a:t>
            </a:r>
          </a:p>
        </p:txBody>
      </p:sp>
      <p:pic>
        <p:nvPicPr>
          <p:cNvPr id="6" name="Picture 5">
            <a:extLst>
              <a:ext uri="{FF2B5EF4-FFF2-40B4-BE49-F238E27FC236}">
                <a16:creationId xmlns:a16="http://schemas.microsoft.com/office/drawing/2014/main" id="{4530E487-D4A4-CA47-C584-7E040F896D6A}"/>
              </a:ext>
            </a:extLst>
          </p:cNvPr>
          <p:cNvPicPr>
            <a:picLocks noChangeAspect="1"/>
          </p:cNvPicPr>
          <p:nvPr/>
        </p:nvPicPr>
        <p:blipFill rotWithShape="1">
          <a:blip r:embed="rId3"/>
          <a:srcRect l="14819" r="7382"/>
          <a:stretch/>
        </p:blipFill>
        <p:spPr>
          <a:xfrm>
            <a:off x="4660274" y="854415"/>
            <a:ext cx="4293637" cy="3077399"/>
          </a:xfrm>
          <a:prstGeom prst="rect">
            <a:avLst/>
          </a:prstGeom>
        </p:spPr>
      </p:pic>
      <p:sp>
        <p:nvSpPr>
          <p:cNvPr id="10" name="TextBox 9">
            <a:extLst>
              <a:ext uri="{FF2B5EF4-FFF2-40B4-BE49-F238E27FC236}">
                <a16:creationId xmlns:a16="http://schemas.microsoft.com/office/drawing/2014/main" id="{6C9055EF-4538-0E4E-1D7D-E24BBA490227}"/>
              </a:ext>
            </a:extLst>
          </p:cNvPr>
          <p:cNvSpPr txBox="1"/>
          <p:nvPr/>
        </p:nvSpPr>
        <p:spPr>
          <a:xfrm>
            <a:off x="405442" y="181163"/>
            <a:ext cx="8151962" cy="461665"/>
          </a:xfrm>
          <a:prstGeom prst="rect">
            <a:avLst/>
          </a:prstGeom>
          <a:solidFill>
            <a:schemeClr val="tx1"/>
          </a:solidFill>
          <a:ln w="28575">
            <a:solidFill>
              <a:srgbClr val="FF0000"/>
            </a:solidFill>
          </a:ln>
        </p:spPr>
        <p:txBody>
          <a:bodyPr wrap="square" rtlCol="0">
            <a:spAutoFit/>
          </a:bodyPr>
          <a:lstStyle/>
          <a:p>
            <a:pPr algn="ctr"/>
            <a:r>
              <a:rPr lang="en-US" sz="2400" b="1" dirty="0">
                <a:solidFill>
                  <a:schemeClr val="bg1"/>
                </a:solidFill>
              </a:rPr>
              <a:t>Tevatron Run I   </a:t>
            </a:r>
            <a:r>
              <a:rPr lang="en-US" sz="2000" dirty="0">
                <a:solidFill>
                  <a:schemeClr val="bg1"/>
                </a:solidFill>
              </a:rPr>
              <a:t>pp collisions at 1.80 </a:t>
            </a:r>
            <a:r>
              <a:rPr lang="en-US" sz="2000" dirty="0" err="1">
                <a:solidFill>
                  <a:schemeClr val="bg1"/>
                </a:solidFill>
              </a:rPr>
              <a:t>TeV</a:t>
            </a:r>
            <a:r>
              <a:rPr lang="en-US" sz="2000" dirty="0">
                <a:solidFill>
                  <a:schemeClr val="bg1"/>
                </a:solidFill>
              </a:rPr>
              <a:t>     100 pb</a:t>
            </a:r>
            <a:r>
              <a:rPr lang="en-US" sz="2000" baseline="30000" dirty="0">
                <a:solidFill>
                  <a:schemeClr val="bg1"/>
                </a:solidFill>
                <a:latin typeface="Symbol" panose="05050102010706020507" pitchFamily="18" charset="2"/>
              </a:rPr>
              <a:t>-1</a:t>
            </a:r>
            <a:r>
              <a:rPr lang="en-US" sz="2000" dirty="0">
                <a:solidFill>
                  <a:schemeClr val="bg1"/>
                </a:solidFill>
              </a:rPr>
              <a:t>  1992 – 2000 </a:t>
            </a:r>
          </a:p>
        </p:txBody>
      </p:sp>
      <p:sp>
        <p:nvSpPr>
          <p:cNvPr id="11" name="TextBox 10">
            <a:extLst>
              <a:ext uri="{FF2B5EF4-FFF2-40B4-BE49-F238E27FC236}">
                <a16:creationId xmlns:a16="http://schemas.microsoft.com/office/drawing/2014/main" id="{A86E6BBF-87A2-906E-16FD-31A2139F3296}"/>
              </a:ext>
            </a:extLst>
          </p:cNvPr>
          <p:cNvSpPr txBox="1"/>
          <p:nvPr/>
        </p:nvSpPr>
        <p:spPr>
          <a:xfrm>
            <a:off x="2898473" y="25893"/>
            <a:ext cx="534838" cy="369332"/>
          </a:xfrm>
          <a:prstGeom prst="rect">
            <a:avLst/>
          </a:prstGeom>
          <a:noFill/>
        </p:spPr>
        <p:txBody>
          <a:bodyPr wrap="square" rtlCol="0">
            <a:spAutoFit/>
          </a:bodyPr>
          <a:lstStyle/>
          <a:p>
            <a:r>
              <a:rPr lang="en-US" b="1" dirty="0">
                <a:solidFill>
                  <a:schemeClr val="bg1"/>
                </a:solidFill>
              </a:rPr>
              <a:t>_</a:t>
            </a:r>
          </a:p>
        </p:txBody>
      </p:sp>
      <p:pic>
        <p:nvPicPr>
          <p:cNvPr id="3" name="Picture 2">
            <a:extLst>
              <a:ext uri="{FF2B5EF4-FFF2-40B4-BE49-F238E27FC236}">
                <a16:creationId xmlns:a16="http://schemas.microsoft.com/office/drawing/2014/main" id="{371BF798-241D-22F3-0FDF-2169EFD97D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14986"/>
          <a:stretch/>
        </p:blipFill>
        <p:spPr>
          <a:xfrm>
            <a:off x="118684" y="3996028"/>
            <a:ext cx="3881451" cy="2638336"/>
          </a:xfrm>
          <a:prstGeom prst="rect">
            <a:avLst/>
          </a:prstGeom>
        </p:spPr>
      </p:pic>
      <p:sp>
        <p:nvSpPr>
          <p:cNvPr id="4" name="TextBox 3">
            <a:extLst>
              <a:ext uri="{FF2B5EF4-FFF2-40B4-BE49-F238E27FC236}">
                <a16:creationId xmlns:a16="http://schemas.microsoft.com/office/drawing/2014/main" id="{56E37DDA-FC47-62C7-1184-DBD6D05E195D}"/>
              </a:ext>
            </a:extLst>
          </p:cNvPr>
          <p:cNvSpPr txBox="1"/>
          <p:nvPr/>
        </p:nvSpPr>
        <p:spPr>
          <a:xfrm>
            <a:off x="1367248" y="3971381"/>
            <a:ext cx="2632887" cy="400110"/>
          </a:xfrm>
          <a:prstGeom prst="rect">
            <a:avLst/>
          </a:prstGeom>
          <a:solidFill>
            <a:schemeClr val="bg1"/>
          </a:solidFill>
        </p:spPr>
        <p:txBody>
          <a:bodyPr wrap="square" rtlCol="0">
            <a:spAutoFit/>
          </a:bodyPr>
          <a:lstStyle/>
          <a:p>
            <a:r>
              <a:rPr lang="en-US" sz="2000" b="1" dirty="0">
                <a:solidFill>
                  <a:srgbClr val="FF0000"/>
                </a:solidFill>
              </a:rPr>
              <a:t>D0 Run I Detector</a:t>
            </a:r>
          </a:p>
        </p:txBody>
      </p:sp>
      <p:sp>
        <p:nvSpPr>
          <p:cNvPr id="5" name="TextBox 4">
            <a:extLst>
              <a:ext uri="{FF2B5EF4-FFF2-40B4-BE49-F238E27FC236}">
                <a16:creationId xmlns:a16="http://schemas.microsoft.com/office/drawing/2014/main" id="{91E585A2-A659-7FD2-748F-FFADCF4B6E4C}"/>
              </a:ext>
            </a:extLst>
          </p:cNvPr>
          <p:cNvSpPr txBox="1"/>
          <p:nvPr/>
        </p:nvSpPr>
        <p:spPr>
          <a:xfrm>
            <a:off x="4234880" y="4366958"/>
            <a:ext cx="4897975" cy="1938992"/>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000" dirty="0">
                <a:solidFill>
                  <a:srgbClr val="FFFF00"/>
                </a:solidFill>
              </a:rPr>
              <a:t>No central magnetic field</a:t>
            </a:r>
          </a:p>
          <a:p>
            <a:pPr marL="342900" indent="-342900">
              <a:buClr>
                <a:srgbClr val="FF0000"/>
              </a:buClr>
              <a:buFont typeface="Wingdings" panose="05000000000000000000" pitchFamily="2" charset="2"/>
              <a:buChar char="§"/>
            </a:pPr>
            <a:r>
              <a:rPr lang="en-US" sz="2000" dirty="0">
                <a:solidFill>
                  <a:srgbClr val="FFFF00"/>
                </a:solidFill>
              </a:rPr>
              <a:t>Small tracking region</a:t>
            </a:r>
          </a:p>
          <a:p>
            <a:pPr marL="342900" indent="-342900">
              <a:buClr>
                <a:srgbClr val="FF0000"/>
              </a:buClr>
              <a:buFont typeface="Wingdings" panose="05000000000000000000" pitchFamily="2" charset="2"/>
              <a:buChar char="§"/>
            </a:pPr>
            <a:r>
              <a:rPr lang="en-US" sz="2000" dirty="0">
                <a:solidFill>
                  <a:srgbClr val="FFFF00"/>
                </a:solidFill>
              </a:rPr>
              <a:t>Calorimetry to </a:t>
            </a:r>
            <a:r>
              <a:rPr lang="en-US" sz="2000" dirty="0">
                <a:solidFill>
                  <a:srgbClr val="FFFF00"/>
                </a:solidFill>
                <a:latin typeface="Symbol" panose="05050102010706020507" pitchFamily="18" charset="2"/>
              </a:rPr>
              <a:t>h</a:t>
            </a:r>
            <a:r>
              <a:rPr lang="en-US" sz="2000" dirty="0">
                <a:solidFill>
                  <a:srgbClr val="FFFF00"/>
                </a:solidFill>
              </a:rPr>
              <a:t>~4</a:t>
            </a:r>
          </a:p>
          <a:p>
            <a:pPr marL="342900" indent="-342900">
              <a:buClr>
                <a:srgbClr val="FF0000"/>
              </a:buClr>
              <a:buFont typeface="Wingdings" panose="05000000000000000000" pitchFamily="2" charset="2"/>
              <a:buChar char="§"/>
            </a:pPr>
            <a:r>
              <a:rPr lang="en-US" sz="2000" dirty="0">
                <a:solidFill>
                  <a:srgbClr val="FFFF00"/>
                </a:solidFill>
              </a:rPr>
              <a:t>Muons to </a:t>
            </a:r>
            <a:r>
              <a:rPr lang="en-US" sz="2000" dirty="0">
                <a:solidFill>
                  <a:srgbClr val="FFFF00"/>
                </a:solidFill>
                <a:latin typeface="Symbol" panose="05050102010706020507" pitchFamily="18" charset="2"/>
              </a:rPr>
              <a:t>h~</a:t>
            </a:r>
            <a:r>
              <a:rPr lang="en-US" sz="2000" dirty="0">
                <a:solidFill>
                  <a:srgbClr val="FFFF00"/>
                </a:solidFill>
              </a:rPr>
              <a:t>3</a:t>
            </a:r>
          </a:p>
          <a:p>
            <a:pPr marL="342900" indent="-342900">
              <a:buClr>
                <a:srgbClr val="FF0000"/>
              </a:buClr>
              <a:buFont typeface="Wingdings" panose="05000000000000000000" pitchFamily="2" charset="2"/>
              <a:buChar char="§"/>
            </a:pPr>
            <a:r>
              <a:rPr lang="en-US" sz="2000" dirty="0">
                <a:solidFill>
                  <a:srgbClr val="FFFF00"/>
                </a:solidFill>
              </a:rPr>
              <a:t>Main ring went through calorimeters – no data during MR passage</a:t>
            </a:r>
          </a:p>
        </p:txBody>
      </p:sp>
      <p:sp>
        <p:nvSpPr>
          <p:cNvPr id="9" name="TextBox 8">
            <a:extLst>
              <a:ext uri="{FF2B5EF4-FFF2-40B4-BE49-F238E27FC236}">
                <a16:creationId xmlns:a16="http://schemas.microsoft.com/office/drawing/2014/main" id="{33F434F9-C279-2FFC-D3C7-F44E3D7E4F63}"/>
              </a:ext>
            </a:extLst>
          </p:cNvPr>
          <p:cNvSpPr txBox="1"/>
          <p:nvPr/>
        </p:nvSpPr>
        <p:spPr>
          <a:xfrm>
            <a:off x="5842952" y="860577"/>
            <a:ext cx="2978732" cy="400110"/>
          </a:xfrm>
          <a:prstGeom prst="rect">
            <a:avLst/>
          </a:prstGeom>
          <a:solidFill>
            <a:schemeClr val="bg1"/>
          </a:solidFill>
        </p:spPr>
        <p:txBody>
          <a:bodyPr wrap="square" rtlCol="0">
            <a:spAutoFit/>
          </a:bodyPr>
          <a:lstStyle/>
          <a:p>
            <a:r>
              <a:rPr lang="en-US" sz="2000" b="1" dirty="0">
                <a:solidFill>
                  <a:srgbClr val="FF0000"/>
                </a:solidFill>
              </a:rPr>
              <a:t>CDF Run I Detector</a:t>
            </a:r>
          </a:p>
        </p:txBody>
      </p:sp>
      <p:cxnSp>
        <p:nvCxnSpPr>
          <p:cNvPr id="13" name="Straight Arrow Connector 12">
            <a:extLst>
              <a:ext uri="{FF2B5EF4-FFF2-40B4-BE49-F238E27FC236}">
                <a16:creationId xmlns:a16="http://schemas.microsoft.com/office/drawing/2014/main" id="{1C334D55-916F-211E-1623-3DDDC8D30B08}"/>
              </a:ext>
            </a:extLst>
          </p:cNvPr>
          <p:cNvCxnSpPr>
            <a:cxnSpLocks/>
          </p:cNvCxnSpPr>
          <p:nvPr/>
        </p:nvCxnSpPr>
        <p:spPr>
          <a:xfrm flipH="1" flipV="1">
            <a:off x="3473911" y="5135952"/>
            <a:ext cx="760969" cy="574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7028DF-7A01-77E9-878B-192A47D4B5CC}"/>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22</a:t>
            </a:r>
          </a:p>
        </p:txBody>
      </p:sp>
    </p:spTree>
    <p:extLst>
      <p:ext uri="{BB962C8B-B14F-4D97-AF65-F5344CB8AC3E}">
        <p14:creationId xmlns:p14="http://schemas.microsoft.com/office/powerpoint/2010/main" val="267614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2261AF-54D6-47D0-F21D-065AA7BF5637}"/>
              </a:ext>
            </a:extLst>
          </p:cNvPr>
          <p:cNvSpPr txBox="1"/>
          <p:nvPr/>
        </p:nvSpPr>
        <p:spPr>
          <a:xfrm>
            <a:off x="405442" y="243461"/>
            <a:ext cx="8151962" cy="461665"/>
          </a:xfrm>
          <a:prstGeom prst="rect">
            <a:avLst/>
          </a:prstGeom>
          <a:solidFill>
            <a:schemeClr val="tx1"/>
          </a:solidFill>
          <a:ln w="28575">
            <a:solidFill>
              <a:srgbClr val="FF0000"/>
            </a:solidFill>
          </a:ln>
        </p:spPr>
        <p:txBody>
          <a:bodyPr wrap="square" rtlCol="0">
            <a:spAutoFit/>
          </a:bodyPr>
          <a:lstStyle/>
          <a:p>
            <a:pPr algn="ctr"/>
            <a:r>
              <a:rPr lang="en-US" sz="2400" b="1" dirty="0">
                <a:solidFill>
                  <a:schemeClr val="bg1"/>
                </a:solidFill>
              </a:rPr>
              <a:t>Tevatron Run II   </a:t>
            </a:r>
            <a:r>
              <a:rPr lang="en-US" sz="2000" dirty="0">
                <a:solidFill>
                  <a:schemeClr val="bg1"/>
                </a:solidFill>
              </a:rPr>
              <a:t>pp collisions at 1.96 </a:t>
            </a:r>
            <a:r>
              <a:rPr lang="en-US" sz="2000" dirty="0" err="1">
                <a:solidFill>
                  <a:schemeClr val="bg1"/>
                </a:solidFill>
              </a:rPr>
              <a:t>TeV</a:t>
            </a:r>
            <a:r>
              <a:rPr lang="en-US" sz="2000" dirty="0">
                <a:solidFill>
                  <a:schemeClr val="bg1"/>
                </a:solidFill>
              </a:rPr>
              <a:t>     10 fb</a:t>
            </a:r>
            <a:r>
              <a:rPr lang="en-US" sz="2000" baseline="30000" dirty="0">
                <a:solidFill>
                  <a:schemeClr val="bg1"/>
                </a:solidFill>
                <a:latin typeface="Symbol" panose="05050102010706020507" pitchFamily="18" charset="2"/>
              </a:rPr>
              <a:t>-1</a:t>
            </a:r>
            <a:r>
              <a:rPr lang="en-US" sz="2000" dirty="0">
                <a:solidFill>
                  <a:schemeClr val="bg1"/>
                </a:solidFill>
              </a:rPr>
              <a:t>  2001 – 2011 </a:t>
            </a:r>
          </a:p>
        </p:txBody>
      </p:sp>
      <p:pic>
        <p:nvPicPr>
          <p:cNvPr id="6" name="Picture 5">
            <a:extLst>
              <a:ext uri="{FF2B5EF4-FFF2-40B4-BE49-F238E27FC236}">
                <a16:creationId xmlns:a16="http://schemas.microsoft.com/office/drawing/2014/main" id="{9999CD63-F10D-DC07-BDF4-F9488D8A1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9" y="1450519"/>
            <a:ext cx="3165541" cy="2590459"/>
          </a:xfrm>
          <a:prstGeom prst="rect">
            <a:avLst/>
          </a:prstGeom>
        </p:spPr>
      </p:pic>
      <p:sp>
        <p:nvSpPr>
          <p:cNvPr id="7" name="TextBox 6">
            <a:extLst>
              <a:ext uri="{FF2B5EF4-FFF2-40B4-BE49-F238E27FC236}">
                <a16:creationId xmlns:a16="http://schemas.microsoft.com/office/drawing/2014/main" id="{F2A1F164-FBB8-3D17-B758-81E50674510A}"/>
              </a:ext>
            </a:extLst>
          </p:cNvPr>
          <p:cNvSpPr txBox="1"/>
          <p:nvPr/>
        </p:nvSpPr>
        <p:spPr>
          <a:xfrm>
            <a:off x="165132" y="4272292"/>
            <a:ext cx="4919052" cy="1323439"/>
          </a:xfrm>
          <a:prstGeom prst="rect">
            <a:avLst/>
          </a:prstGeom>
          <a:noFill/>
        </p:spPr>
        <p:txBody>
          <a:bodyPr wrap="square" rtlCol="0">
            <a:spAutoFit/>
          </a:bodyPr>
          <a:lstStyle/>
          <a:p>
            <a:r>
              <a:rPr lang="en-US" sz="2000" dirty="0">
                <a:solidFill>
                  <a:srgbClr val="FFFF00"/>
                </a:solidFill>
              </a:rPr>
              <a:t>CDF replaced its tracking chamber and forward calorimeter, added some muon detectors and installed a new silicon vertex detector</a:t>
            </a:r>
          </a:p>
        </p:txBody>
      </p:sp>
      <p:sp>
        <p:nvSpPr>
          <p:cNvPr id="8" name="TextBox 7">
            <a:extLst>
              <a:ext uri="{FF2B5EF4-FFF2-40B4-BE49-F238E27FC236}">
                <a16:creationId xmlns:a16="http://schemas.microsoft.com/office/drawing/2014/main" id="{C75B9E5A-6846-94EA-5B86-F7DBFE2CD15E}"/>
              </a:ext>
            </a:extLst>
          </p:cNvPr>
          <p:cNvSpPr txBox="1"/>
          <p:nvPr/>
        </p:nvSpPr>
        <p:spPr>
          <a:xfrm>
            <a:off x="3502326" y="1408965"/>
            <a:ext cx="5382882" cy="1631216"/>
          </a:xfrm>
          <a:prstGeom prst="rect">
            <a:avLst/>
          </a:prstGeom>
          <a:noFill/>
        </p:spPr>
        <p:txBody>
          <a:bodyPr wrap="square" rtlCol="0">
            <a:spAutoFit/>
          </a:bodyPr>
          <a:lstStyle/>
          <a:p>
            <a:r>
              <a:rPr lang="en-US" sz="2000" dirty="0">
                <a:solidFill>
                  <a:srgbClr val="FFFF00"/>
                </a:solidFill>
              </a:rPr>
              <a:t>D0 completely rebuilt the tracking with silicon strip vertex detector, scintillating fiber and </a:t>
            </a:r>
            <a:r>
              <a:rPr lang="en-US" sz="2000" dirty="0" err="1">
                <a:solidFill>
                  <a:srgbClr val="FFFF00"/>
                </a:solidFill>
              </a:rPr>
              <a:t>preshower</a:t>
            </a:r>
            <a:r>
              <a:rPr lang="en-US" sz="2000" dirty="0">
                <a:solidFill>
                  <a:srgbClr val="FFFF00"/>
                </a:solidFill>
              </a:rPr>
              <a:t> detectors inside a new 2T solenoid, and replaced its forward muon chambers and trigger planes (not shown).</a:t>
            </a:r>
          </a:p>
        </p:txBody>
      </p:sp>
      <p:sp>
        <p:nvSpPr>
          <p:cNvPr id="9" name="TextBox 8">
            <a:extLst>
              <a:ext uri="{FF2B5EF4-FFF2-40B4-BE49-F238E27FC236}">
                <a16:creationId xmlns:a16="http://schemas.microsoft.com/office/drawing/2014/main" id="{CAF3D1EF-ED5F-D963-2589-89587710C4B8}"/>
              </a:ext>
            </a:extLst>
          </p:cNvPr>
          <p:cNvSpPr txBox="1"/>
          <p:nvPr/>
        </p:nvSpPr>
        <p:spPr>
          <a:xfrm>
            <a:off x="126525" y="6314537"/>
            <a:ext cx="5368504" cy="461665"/>
          </a:xfrm>
          <a:prstGeom prst="rect">
            <a:avLst/>
          </a:prstGeom>
          <a:solidFill>
            <a:schemeClr val="tx1"/>
          </a:solidFill>
          <a:ln w="28575">
            <a:solidFill>
              <a:srgbClr val="FF0000"/>
            </a:solidFill>
          </a:ln>
        </p:spPr>
        <p:txBody>
          <a:bodyPr wrap="square" rtlCol="0">
            <a:spAutoFit/>
          </a:bodyPr>
          <a:lstStyle/>
          <a:p>
            <a:pPr algn="ctr"/>
            <a:r>
              <a:rPr lang="en-US" sz="2400" b="1" dirty="0">
                <a:solidFill>
                  <a:srgbClr val="66FFFF"/>
                </a:solidFill>
              </a:rPr>
              <a:t>The experiments became more similar </a:t>
            </a:r>
          </a:p>
        </p:txBody>
      </p:sp>
      <p:sp>
        <p:nvSpPr>
          <p:cNvPr id="10" name="TextBox 9">
            <a:extLst>
              <a:ext uri="{FF2B5EF4-FFF2-40B4-BE49-F238E27FC236}">
                <a16:creationId xmlns:a16="http://schemas.microsoft.com/office/drawing/2014/main" id="{3B017070-7222-2266-9B4B-C38A1697A2F1}"/>
              </a:ext>
            </a:extLst>
          </p:cNvPr>
          <p:cNvSpPr txBox="1"/>
          <p:nvPr/>
        </p:nvSpPr>
        <p:spPr>
          <a:xfrm>
            <a:off x="3088249" y="103527"/>
            <a:ext cx="534838" cy="369332"/>
          </a:xfrm>
          <a:prstGeom prst="rect">
            <a:avLst/>
          </a:prstGeom>
          <a:noFill/>
        </p:spPr>
        <p:txBody>
          <a:bodyPr wrap="square" rtlCol="0">
            <a:spAutoFit/>
          </a:bodyPr>
          <a:lstStyle/>
          <a:p>
            <a:r>
              <a:rPr lang="en-US" b="1" dirty="0">
                <a:solidFill>
                  <a:schemeClr val="bg1"/>
                </a:solidFill>
              </a:rPr>
              <a:t>_</a:t>
            </a:r>
          </a:p>
        </p:txBody>
      </p:sp>
      <p:pic>
        <p:nvPicPr>
          <p:cNvPr id="12" name="Picture 11">
            <a:extLst>
              <a:ext uri="{FF2B5EF4-FFF2-40B4-BE49-F238E27FC236}">
                <a16:creationId xmlns:a16="http://schemas.microsoft.com/office/drawing/2014/main" id="{E26C9193-B243-5739-0F92-C65EE9650801}"/>
              </a:ext>
            </a:extLst>
          </p:cNvPr>
          <p:cNvPicPr>
            <a:picLocks noChangeAspect="1"/>
          </p:cNvPicPr>
          <p:nvPr/>
        </p:nvPicPr>
        <p:blipFill rotWithShape="1">
          <a:blip r:embed="rId4">
            <a:extLst>
              <a:ext uri="{28A0092B-C50C-407E-A947-70E740481C1C}">
                <a14:useLocalDpi xmlns:a14="http://schemas.microsoft.com/office/drawing/2010/main" val="0"/>
              </a:ext>
            </a:extLst>
          </a:blip>
          <a:srcRect t="-762" b="762"/>
          <a:stretch/>
        </p:blipFill>
        <p:spPr>
          <a:xfrm>
            <a:off x="4934881" y="3149979"/>
            <a:ext cx="3841979" cy="3215130"/>
          </a:xfrm>
          <a:prstGeom prst="rect">
            <a:avLst/>
          </a:prstGeom>
        </p:spPr>
      </p:pic>
      <p:sp>
        <p:nvSpPr>
          <p:cNvPr id="13" name="TextBox 12">
            <a:extLst>
              <a:ext uri="{FF2B5EF4-FFF2-40B4-BE49-F238E27FC236}">
                <a16:creationId xmlns:a16="http://schemas.microsoft.com/office/drawing/2014/main" id="{771FEEAA-194F-E6A3-1CF1-4A53E66A04D4}"/>
              </a:ext>
            </a:extLst>
          </p:cNvPr>
          <p:cNvSpPr txBox="1"/>
          <p:nvPr/>
        </p:nvSpPr>
        <p:spPr>
          <a:xfrm>
            <a:off x="-89132" y="1363060"/>
            <a:ext cx="3289180" cy="400110"/>
          </a:xfrm>
          <a:prstGeom prst="rect">
            <a:avLst/>
          </a:prstGeom>
          <a:solidFill>
            <a:schemeClr val="bg1"/>
          </a:solidFill>
        </p:spPr>
        <p:txBody>
          <a:bodyPr wrap="square" rtlCol="0">
            <a:spAutoFit/>
          </a:bodyPr>
          <a:lstStyle/>
          <a:p>
            <a:pPr algn="r"/>
            <a:r>
              <a:rPr lang="en-US" sz="2000" b="1" dirty="0">
                <a:solidFill>
                  <a:srgbClr val="FF0000"/>
                </a:solidFill>
              </a:rPr>
              <a:t>D0 Run II Tracking</a:t>
            </a:r>
          </a:p>
        </p:txBody>
      </p:sp>
      <p:sp>
        <p:nvSpPr>
          <p:cNvPr id="15" name="Rectangle 14">
            <a:extLst>
              <a:ext uri="{FF2B5EF4-FFF2-40B4-BE49-F238E27FC236}">
                <a16:creationId xmlns:a16="http://schemas.microsoft.com/office/drawing/2014/main" id="{C26D9CF4-742D-B3D1-A8F6-9AE7D4481124}"/>
              </a:ext>
            </a:extLst>
          </p:cNvPr>
          <p:cNvSpPr/>
          <p:nvPr/>
        </p:nvSpPr>
        <p:spPr>
          <a:xfrm>
            <a:off x="7850042" y="3875778"/>
            <a:ext cx="903595" cy="601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4E3766-DEBF-8160-84E5-BAC9EEA4939D}"/>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21</a:t>
            </a:r>
          </a:p>
        </p:txBody>
      </p:sp>
      <p:sp>
        <p:nvSpPr>
          <p:cNvPr id="14" name="TextBox 13">
            <a:extLst>
              <a:ext uri="{FF2B5EF4-FFF2-40B4-BE49-F238E27FC236}">
                <a16:creationId xmlns:a16="http://schemas.microsoft.com/office/drawing/2014/main" id="{EC94BA92-5B2C-FA13-3F96-12D2BAD38A86}"/>
              </a:ext>
            </a:extLst>
          </p:cNvPr>
          <p:cNvSpPr txBox="1"/>
          <p:nvPr/>
        </p:nvSpPr>
        <p:spPr>
          <a:xfrm>
            <a:off x="5473079" y="3175105"/>
            <a:ext cx="3289180" cy="400110"/>
          </a:xfrm>
          <a:prstGeom prst="rect">
            <a:avLst/>
          </a:prstGeom>
          <a:noFill/>
        </p:spPr>
        <p:txBody>
          <a:bodyPr wrap="square" rtlCol="0">
            <a:spAutoFit/>
          </a:bodyPr>
          <a:lstStyle/>
          <a:p>
            <a:pPr algn="r"/>
            <a:r>
              <a:rPr lang="en-US" sz="2000" b="1" dirty="0">
                <a:solidFill>
                  <a:srgbClr val="FF0000"/>
                </a:solidFill>
              </a:rPr>
              <a:t>CDF Run II</a:t>
            </a:r>
          </a:p>
        </p:txBody>
      </p:sp>
      <p:sp>
        <p:nvSpPr>
          <p:cNvPr id="3" name="TextBox 2">
            <a:extLst>
              <a:ext uri="{FF2B5EF4-FFF2-40B4-BE49-F238E27FC236}">
                <a16:creationId xmlns:a16="http://schemas.microsoft.com/office/drawing/2014/main" id="{E7664559-7AC5-DDB1-1325-2CD9047001AA}"/>
              </a:ext>
            </a:extLst>
          </p:cNvPr>
          <p:cNvSpPr txBox="1"/>
          <p:nvPr/>
        </p:nvSpPr>
        <p:spPr>
          <a:xfrm>
            <a:off x="3269406" y="722038"/>
            <a:ext cx="4019914" cy="400110"/>
          </a:xfrm>
          <a:prstGeom prst="rect">
            <a:avLst/>
          </a:prstGeom>
          <a:noFill/>
        </p:spPr>
        <p:txBody>
          <a:bodyPr wrap="square" rtlCol="0">
            <a:spAutoFit/>
          </a:bodyPr>
          <a:lstStyle/>
          <a:p>
            <a:pPr algn="ctr"/>
            <a:r>
              <a:rPr lang="en-US" sz="2000" dirty="0">
                <a:solidFill>
                  <a:schemeClr val="bg1"/>
                </a:solidFill>
              </a:rPr>
              <a:t>(The Main Ring disappeared!)</a:t>
            </a:r>
          </a:p>
        </p:txBody>
      </p:sp>
    </p:spTree>
    <p:extLst>
      <p:ext uri="{BB962C8B-B14F-4D97-AF65-F5344CB8AC3E}">
        <p14:creationId xmlns:p14="http://schemas.microsoft.com/office/powerpoint/2010/main" val="10683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AFDFE-AB71-6592-859B-BC8B33BB09D2}"/>
              </a:ext>
            </a:extLst>
          </p:cNvPr>
          <p:cNvSpPr txBox="1"/>
          <p:nvPr/>
        </p:nvSpPr>
        <p:spPr>
          <a:xfrm>
            <a:off x="1542473" y="1671781"/>
            <a:ext cx="6530109" cy="1954509"/>
          </a:xfrm>
          <a:prstGeom prst="rect">
            <a:avLst/>
          </a:prstGeom>
          <a:solidFill>
            <a:schemeClr val="tx1"/>
          </a:solidFill>
          <a:ln w="28575">
            <a:solidFill>
              <a:srgbClr val="FF0000"/>
            </a:solidFill>
          </a:ln>
        </p:spPr>
        <p:txBody>
          <a:bodyPr wrap="square" rtlCol="0">
            <a:spAutoFit/>
          </a:bodyPr>
          <a:lstStyle/>
          <a:p>
            <a:pPr algn="ctr">
              <a:lnSpc>
                <a:spcPct val="150000"/>
              </a:lnSpc>
            </a:pPr>
            <a:r>
              <a:rPr lang="en-US" sz="2800" dirty="0">
                <a:solidFill>
                  <a:srgbClr val="FFFF00"/>
                </a:solidFill>
              </a:rPr>
              <a:t>Instances where two independent experiments were critical for confirmation of major new discoveries. </a:t>
            </a:r>
          </a:p>
        </p:txBody>
      </p:sp>
      <p:sp>
        <p:nvSpPr>
          <p:cNvPr id="3" name="TextBox 2">
            <a:extLst>
              <a:ext uri="{FF2B5EF4-FFF2-40B4-BE49-F238E27FC236}">
                <a16:creationId xmlns:a16="http://schemas.microsoft.com/office/drawing/2014/main" id="{6EEE94B0-EEA9-266C-D59E-BC9DCC5FDFDD}"/>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20</a:t>
            </a:r>
          </a:p>
        </p:txBody>
      </p:sp>
    </p:spTree>
    <p:extLst>
      <p:ext uri="{BB962C8B-B14F-4D97-AF65-F5344CB8AC3E}">
        <p14:creationId xmlns:p14="http://schemas.microsoft.com/office/powerpoint/2010/main" val="289083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0DBCE3-8331-B0E4-9EA7-6B2C4173B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4678" y="2398237"/>
            <a:ext cx="1617662"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a:extLst>
              <a:ext uri="{FF2B5EF4-FFF2-40B4-BE49-F238E27FC236}">
                <a16:creationId xmlns:a16="http://schemas.microsoft.com/office/drawing/2014/main" id="{36B930A5-D749-0F7E-61E9-A07C184F6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340" y="2395062"/>
            <a:ext cx="1617663"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8">
            <a:extLst>
              <a:ext uri="{FF2B5EF4-FFF2-40B4-BE49-F238E27FC236}">
                <a16:creationId xmlns:a16="http://schemas.microsoft.com/office/drawing/2014/main" id="{826EBD39-FBC6-319C-771A-76624AB378B3}"/>
              </a:ext>
            </a:extLst>
          </p:cNvPr>
          <p:cNvSpPr txBox="1">
            <a:spLocks noChangeArrowheads="1"/>
          </p:cNvSpPr>
          <p:nvPr/>
        </p:nvSpPr>
        <p:spPr bwMode="auto">
          <a:xfrm>
            <a:off x="6635140" y="2945924"/>
            <a:ext cx="1524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400">
                <a:solidFill>
                  <a:srgbClr val="FF0000"/>
                </a:solidFill>
              </a:rPr>
              <a:t>background</a:t>
            </a:r>
          </a:p>
        </p:txBody>
      </p:sp>
      <p:sp>
        <p:nvSpPr>
          <p:cNvPr id="5" name="Line 19">
            <a:extLst>
              <a:ext uri="{FF2B5EF4-FFF2-40B4-BE49-F238E27FC236}">
                <a16:creationId xmlns:a16="http://schemas.microsoft.com/office/drawing/2014/main" id="{0C1BE3D9-666A-7470-477E-E5AEF70E600C}"/>
              </a:ext>
            </a:extLst>
          </p:cNvPr>
          <p:cNvSpPr>
            <a:spLocks noChangeShapeType="1"/>
          </p:cNvSpPr>
          <p:nvPr/>
        </p:nvSpPr>
        <p:spPr bwMode="auto">
          <a:xfrm flipH="1">
            <a:off x="6254140" y="3098324"/>
            <a:ext cx="4572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20">
            <a:extLst>
              <a:ext uri="{FF2B5EF4-FFF2-40B4-BE49-F238E27FC236}">
                <a16:creationId xmlns:a16="http://schemas.microsoft.com/office/drawing/2014/main" id="{80AF45D1-A4E6-5000-DDAC-023F36A7D599}"/>
              </a:ext>
            </a:extLst>
          </p:cNvPr>
          <p:cNvSpPr>
            <a:spLocks noChangeShapeType="1"/>
          </p:cNvSpPr>
          <p:nvPr/>
        </p:nvSpPr>
        <p:spPr bwMode="auto">
          <a:xfrm>
            <a:off x="7701940" y="3098324"/>
            <a:ext cx="609600" cy="609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26">
            <a:extLst>
              <a:ext uri="{FF2B5EF4-FFF2-40B4-BE49-F238E27FC236}">
                <a16:creationId xmlns:a16="http://schemas.microsoft.com/office/drawing/2014/main" id="{E39D2C7F-5432-A11A-AA23-6C91681B8440}"/>
              </a:ext>
            </a:extLst>
          </p:cNvPr>
          <p:cNvSpPr txBox="1">
            <a:spLocks noChangeArrowheads="1"/>
          </p:cNvSpPr>
          <p:nvPr/>
        </p:nvSpPr>
        <p:spPr bwMode="auto">
          <a:xfrm>
            <a:off x="5796940" y="2336324"/>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400">
                <a:solidFill>
                  <a:schemeClr val="tx1"/>
                </a:solidFill>
              </a:rPr>
              <a:t>no b-tag</a:t>
            </a:r>
          </a:p>
        </p:txBody>
      </p:sp>
      <p:sp>
        <p:nvSpPr>
          <p:cNvPr id="8" name="Text Box 27">
            <a:extLst>
              <a:ext uri="{FF2B5EF4-FFF2-40B4-BE49-F238E27FC236}">
                <a16:creationId xmlns:a16="http://schemas.microsoft.com/office/drawing/2014/main" id="{BAA7B77D-3841-4445-CF71-03A3CA09858B}"/>
              </a:ext>
            </a:extLst>
          </p:cNvPr>
          <p:cNvSpPr txBox="1">
            <a:spLocks noChangeArrowheads="1"/>
          </p:cNvSpPr>
          <p:nvPr/>
        </p:nvSpPr>
        <p:spPr bwMode="auto">
          <a:xfrm>
            <a:off x="7625740" y="2336324"/>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400">
                <a:solidFill>
                  <a:schemeClr val="tx1"/>
                </a:solidFill>
              </a:rPr>
              <a:t>b-tag</a:t>
            </a:r>
          </a:p>
        </p:txBody>
      </p:sp>
      <p:sp>
        <p:nvSpPr>
          <p:cNvPr id="10" name="TextBox 9">
            <a:extLst>
              <a:ext uri="{FF2B5EF4-FFF2-40B4-BE49-F238E27FC236}">
                <a16:creationId xmlns:a16="http://schemas.microsoft.com/office/drawing/2014/main" id="{BA288A7F-B0F5-827E-EDFF-F15B5D049861}"/>
              </a:ext>
            </a:extLst>
          </p:cNvPr>
          <p:cNvSpPr txBox="1"/>
          <p:nvPr/>
        </p:nvSpPr>
        <p:spPr>
          <a:xfrm>
            <a:off x="61258" y="2419348"/>
            <a:ext cx="5686262" cy="1323439"/>
          </a:xfrm>
          <a:prstGeom prst="rect">
            <a:avLst/>
          </a:prstGeom>
          <a:noFill/>
        </p:spPr>
        <p:txBody>
          <a:bodyPr wrap="square" rtlCol="0">
            <a:spAutoFit/>
          </a:bodyPr>
          <a:lstStyle/>
          <a:p>
            <a:r>
              <a:rPr lang="en-US" sz="2000" dirty="0">
                <a:solidFill>
                  <a:schemeClr val="bg1"/>
                </a:solidFill>
              </a:rPr>
              <a:t>CDF relied heavily on its displaced vertex capability.  They saw 6 dilepton events and 43 single lepton events, all with tagged b-jets by either displaced vertex or semi-muonic decay.</a:t>
            </a:r>
          </a:p>
        </p:txBody>
      </p:sp>
      <p:sp>
        <p:nvSpPr>
          <p:cNvPr id="12" name="TextBox 11">
            <a:extLst>
              <a:ext uri="{FF2B5EF4-FFF2-40B4-BE49-F238E27FC236}">
                <a16:creationId xmlns:a16="http://schemas.microsoft.com/office/drawing/2014/main" id="{2DA042CF-8CAF-F09A-3CA2-C91EAB0A3111}"/>
              </a:ext>
            </a:extLst>
          </p:cNvPr>
          <p:cNvSpPr txBox="1"/>
          <p:nvPr/>
        </p:nvSpPr>
        <p:spPr>
          <a:xfrm>
            <a:off x="3539883" y="4631032"/>
            <a:ext cx="5686262" cy="1938992"/>
          </a:xfrm>
          <a:prstGeom prst="rect">
            <a:avLst/>
          </a:prstGeom>
          <a:noFill/>
        </p:spPr>
        <p:txBody>
          <a:bodyPr wrap="square" rtlCol="0">
            <a:spAutoFit/>
          </a:bodyPr>
          <a:lstStyle/>
          <a:p>
            <a:r>
              <a:rPr lang="en-US" sz="2000" dirty="0">
                <a:solidFill>
                  <a:srgbClr val="FFFF00"/>
                </a:solidFill>
              </a:rPr>
              <a:t>D0 with no momentum or displaced vertex measurement, relied upon calorimeter and topological variables (</a:t>
            </a:r>
            <a:r>
              <a:rPr lang="en-US" sz="2000" dirty="0" err="1">
                <a:solidFill>
                  <a:srgbClr val="FFFF00"/>
                </a:solidFill>
              </a:rPr>
              <a:t>aplanarity</a:t>
            </a:r>
            <a:r>
              <a:rPr lang="en-US" sz="2000" dirty="0">
                <a:solidFill>
                  <a:srgbClr val="FFFF00"/>
                </a:solidFill>
              </a:rPr>
              <a:t> and H</a:t>
            </a:r>
            <a:r>
              <a:rPr lang="en-US" sz="2000" baseline="-25000" dirty="0">
                <a:solidFill>
                  <a:srgbClr val="FFFF00"/>
                </a:solidFill>
              </a:rPr>
              <a:t>T</a:t>
            </a:r>
            <a:r>
              <a:rPr lang="en-US" sz="2000" dirty="0">
                <a:solidFill>
                  <a:srgbClr val="FFFF00"/>
                </a:solidFill>
              </a:rPr>
              <a:t>=scalar sum of jet E</a:t>
            </a:r>
            <a:r>
              <a:rPr lang="en-US" sz="2000" baseline="-25000" dirty="0">
                <a:solidFill>
                  <a:srgbClr val="FFFF00"/>
                </a:solidFill>
              </a:rPr>
              <a:t>T</a:t>
            </a:r>
            <a:r>
              <a:rPr lang="en-US" sz="2000" dirty="0">
                <a:solidFill>
                  <a:srgbClr val="FFFF00"/>
                </a:solidFill>
              </a:rPr>
              <a:t>).  They saw 3 dilepton events, 8 with single lepton with topological tag and 6 with semi-muonic tag.</a:t>
            </a:r>
          </a:p>
        </p:txBody>
      </p:sp>
      <p:grpSp>
        <p:nvGrpSpPr>
          <p:cNvPr id="23" name="Group 22">
            <a:extLst>
              <a:ext uri="{FF2B5EF4-FFF2-40B4-BE49-F238E27FC236}">
                <a16:creationId xmlns:a16="http://schemas.microsoft.com/office/drawing/2014/main" id="{373B0610-6C90-1FF0-E2C5-F21958CAFFDB}"/>
              </a:ext>
            </a:extLst>
          </p:cNvPr>
          <p:cNvGrpSpPr/>
          <p:nvPr/>
        </p:nvGrpSpPr>
        <p:grpSpPr>
          <a:xfrm>
            <a:off x="368058" y="4934945"/>
            <a:ext cx="3048000" cy="1676400"/>
            <a:chOff x="152400" y="5181600"/>
            <a:chExt cx="3048000" cy="1676400"/>
          </a:xfrm>
        </p:grpSpPr>
        <p:pic>
          <p:nvPicPr>
            <p:cNvPr id="13" name="Picture 6">
              <a:extLst>
                <a:ext uri="{FF2B5EF4-FFF2-40B4-BE49-F238E27FC236}">
                  <a16:creationId xmlns:a16="http://schemas.microsoft.com/office/drawing/2014/main" id="{AAC4D28A-32F9-499B-05DA-C4ACDF86D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77" t="4056" r="6555" b="24335"/>
            <a:stretch>
              <a:fillRect/>
            </a:stretch>
          </p:blipFill>
          <p:spPr bwMode="auto">
            <a:xfrm>
              <a:off x="152400" y="5241925"/>
              <a:ext cx="29432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7">
              <a:extLst>
                <a:ext uri="{FF2B5EF4-FFF2-40B4-BE49-F238E27FC236}">
                  <a16:creationId xmlns:a16="http://schemas.microsoft.com/office/drawing/2014/main" id="{B6E76947-3B19-DA09-1F81-F1BEAC0BCE2D}"/>
                </a:ext>
              </a:extLst>
            </p:cNvPr>
            <p:cNvSpPr txBox="1">
              <a:spLocks noChangeArrowheads="1"/>
            </p:cNvSpPr>
            <p:nvPr/>
          </p:nvSpPr>
          <p:spPr bwMode="auto">
            <a:xfrm>
              <a:off x="838200" y="5181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200" b="1">
                  <a:solidFill>
                    <a:srgbClr val="FF0000"/>
                  </a:solidFill>
                </a:rPr>
                <a:t>Standard cuts</a:t>
              </a:r>
            </a:p>
          </p:txBody>
        </p:sp>
        <p:sp>
          <p:nvSpPr>
            <p:cNvPr id="15" name="Text Box 18">
              <a:extLst>
                <a:ext uri="{FF2B5EF4-FFF2-40B4-BE49-F238E27FC236}">
                  <a16:creationId xmlns:a16="http://schemas.microsoft.com/office/drawing/2014/main" id="{D5870837-35CF-E0BA-FDF3-26B468B5A974}"/>
                </a:ext>
              </a:extLst>
            </p:cNvPr>
            <p:cNvSpPr txBox="1">
              <a:spLocks noChangeArrowheads="1"/>
            </p:cNvSpPr>
            <p:nvPr/>
          </p:nvSpPr>
          <p:spPr bwMode="auto">
            <a:xfrm>
              <a:off x="2286000" y="5181600"/>
              <a:ext cx="914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200" b="1">
                  <a:solidFill>
                    <a:srgbClr val="FF0000"/>
                  </a:solidFill>
                </a:rPr>
                <a:t>Relaxed A,HT cuts</a:t>
              </a:r>
            </a:p>
          </p:txBody>
        </p:sp>
        <p:sp>
          <p:nvSpPr>
            <p:cNvPr id="16" name="Text Box 19">
              <a:extLst>
                <a:ext uri="{FF2B5EF4-FFF2-40B4-BE49-F238E27FC236}">
                  <a16:creationId xmlns:a16="http://schemas.microsoft.com/office/drawing/2014/main" id="{4E4CD092-A729-B3B4-2D80-ADCD59D9824D}"/>
                </a:ext>
              </a:extLst>
            </p:cNvPr>
            <p:cNvSpPr txBox="1">
              <a:spLocks noChangeArrowheads="1"/>
            </p:cNvSpPr>
            <p:nvPr/>
          </p:nvSpPr>
          <p:spPr bwMode="auto">
            <a:xfrm>
              <a:off x="1371600" y="5638800"/>
              <a:ext cx="685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200" dirty="0" err="1">
                  <a:solidFill>
                    <a:srgbClr val="FF0000"/>
                  </a:solidFill>
                </a:rPr>
                <a:t>bknd</a:t>
              </a:r>
              <a:endParaRPr lang="en-US" altLang="en-US" sz="1200" dirty="0">
                <a:solidFill>
                  <a:srgbClr val="FF0000"/>
                </a:solidFill>
              </a:endParaRPr>
            </a:p>
          </p:txBody>
        </p:sp>
        <p:sp>
          <p:nvSpPr>
            <p:cNvPr id="17" name="Line 20">
              <a:extLst>
                <a:ext uri="{FF2B5EF4-FFF2-40B4-BE49-F238E27FC236}">
                  <a16:creationId xmlns:a16="http://schemas.microsoft.com/office/drawing/2014/main" id="{B1EC227C-DC45-BC29-D3A3-88F781857E60}"/>
                </a:ext>
              </a:extLst>
            </p:cNvPr>
            <p:cNvSpPr>
              <a:spLocks noChangeShapeType="1"/>
            </p:cNvSpPr>
            <p:nvPr/>
          </p:nvSpPr>
          <p:spPr bwMode="auto">
            <a:xfrm flipH="1">
              <a:off x="1066800" y="5791200"/>
              <a:ext cx="381000" cy="457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1">
              <a:extLst>
                <a:ext uri="{FF2B5EF4-FFF2-40B4-BE49-F238E27FC236}">
                  <a16:creationId xmlns:a16="http://schemas.microsoft.com/office/drawing/2014/main" id="{EA915B16-7C05-F1C6-8F81-20FBDD4827F8}"/>
                </a:ext>
              </a:extLst>
            </p:cNvPr>
            <p:cNvSpPr>
              <a:spLocks noChangeShapeType="1"/>
            </p:cNvSpPr>
            <p:nvPr/>
          </p:nvSpPr>
          <p:spPr bwMode="auto">
            <a:xfrm>
              <a:off x="1905000" y="5791200"/>
              <a:ext cx="228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2">
              <a:extLst>
                <a:ext uri="{FF2B5EF4-FFF2-40B4-BE49-F238E27FC236}">
                  <a16:creationId xmlns:a16="http://schemas.microsoft.com/office/drawing/2014/main" id="{0A80B6AE-F9AF-FEB6-0F24-C0C02AE2DA74}"/>
                </a:ext>
              </a:extLst>
            </p:cNvPr>
            <p:cNvSpPr txBox="1">
              <a:spLocks noChangeArrowheads="1"/>
            </p:cNvSpPr>
            <p:nvPr/>
          </p:nvSpPr>
          <p:spPr bwMode="auto">
            <a:xfrm>
              <a:off x="1524000" y="5943600"/>
              <a:ext cx="685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Comic Sans MS" panose="030F0702030302020204" pitchFamily="66" charset="0"/>
                </a:defRPr>
              </a:lvl1pPr>
              <a:lvl2pPr marL="742950" indent="-285750">
                <a:defRPr>
                  <a:solidFill>
                    <a:schemeClr val="bg1"/>
                  </a:solidFill>
                  <a:latin typeface="Comic Sans MS" panose="030F0702030302020204" pitchFamily="66" charset="0"/>
                </a:defRPr>
              </a:lvl2pPr>
              <a:lvl3pPr marL="1143000" indent="-228600">
                <a:defRPr>
                  <a:solidFill>
                    <a:schemeClr val="bg1"/>
                  </a:solidFill>
                  <a:latin typeface="Comic Sans MS" panose="030F0702030302020204" pitchFamily="66" charset="0"/>
                </a:defRPr>
              </a:lvl3pPr>
              <a:lvl4pPr marL="1600200" indent="-228600">
                <a:defRPr>
                  <a:solidFill>
                    <a:schemeClr val="bg1"/>
                  </a:solidFill>
                  <a:latin typeface="Comic Sans MS" panose="030F0702030302020204" pitchFamily="66" charset="0"/>
                </a:defRPr>
              </a:lvl4pPr>
              <a:lvl5pPr marL="2057400" indent="-228600">
                <a:defRPr>
                  <a:solidFill>
                    <a:schemeClr val="bg1"/>
                  </a:solidFill>
                  <a:latin typeface="Comic Sans MS" panose="030F0702030302020204" pitchFamily="66" charset="0"/>
                </a:defRPr>
              </a:lvl5pPr>
              <a:lvl6pPr marL="2514600" indent="-228600" eaLnBrk="0" fontAlgn="base" hangingPunct="0">
                <a:spcBef>
                  <a:spcPct val="0"/>
                </a:spcBef>
                <a:spcAft>
                  <a:spcPct val="0"/>
                </a:spcAft>
                <a:defRPr>
                  <a:solidFill>
                    <a:schemeClr val="bg1"/>
                  </a:solidFill>
                  <a:latin typeface="Comic Sans MS" panose="030F0702030302020204" pitchFamily="66" charset="0"/>
                </a:defRPr>
              </a:lvl6pPr>
              <a:lvl7pPr marL="2971800" indent="-228600" eaLnBrk="0" fontAlgn="base" hangingPunct="0">
                <a:spcBef>
                  <a:spcPct val="0"/>
                </a:spcBef>
                <a:spcAft>
                  <a:spcPct val="0"/>
                </a:spcAft>
                <a:defRPr>
                  <a:solidFill>
                    <a:schemeClr val="bg1"/>
                  </a:solidFill>
                  <a:latin typeface="Comic Sans MS" panose="030F0702030302020204" pitchFamily="66" charset="0"/>
                </a:defRPr>
              </a:lvl7pPr>
              <a:lvl8pPr marL="3429000" indent="-228600" eaLnBrk="0" fontAlgn="base" hangingPunct="0">
                <a:spcBef>
                  <a:spcPct val="0"/>
                </a:spcBef>
                <a:spcAft>
                  <a:spcPct val="0"/>
                </a:spcAft>
                <a:defRPr>
                  <a:solidFill>
                    <a:schemeClr val="bg1"/>
                  </a:solidFill>
                  <a:latin typeface="Comic Sans MS" panose="030F0702030302020204" pitchFamily="66" charset="0"/>
                </a:defRPr>
              </a:lvl8pPr>
              <a:lvl9pPr marL="3886200" indent="-228600" eaLnBrk="0" fontAlgn="base" hangingPunct="0">
                <a:spcBef>
                  <a:spcPct val="0"/>
                </a:spcBef>
                <a:spcAft>
                  <a:spcPct val="0"/>
                </a:spcAft>
                <a:defRPr>
                  <a:solidFill>
                    <a:schemeClr val="bg1"/>
                  </a:solidFill>
                  <a:latin typeface="Comic Sans MS" panose="030F0702030302020204" pitchFamily="66" charset="0"/>
                </a:defRPr>
              </a:lvl9pPr>
            </a:lstStyle>
            <a:p>
              <a:pPr>
                <a:spcBef>
                  <a:spcPct val="50000"/>
                </a:spcBef>
              </a:pPr>
              <a:r>
                <a:rPr lang="en-US" altLang="en-US" sz="1200">
                  <a:solidFill>
                    <a:srgbClr val="0099FF"/>
                  </a:solidFill>
                </a:rPr>
                <a:t>top</a:t>
              </a:r>
            </a:p>
          </p:txBody>
        </p:sp>
        <p:sp>
          <p:nvSpPr>
            <p:cNvPr id="20" name="Line 23">
              <a:extLst>
                <a:ext uri="{FF2B5EF4-FFF2-40B4-BE49-F238E27FC236}">
                  <a16:creationId xmlns:a16="http://schemas.microsoft.com/office/drawing/2014/main" id="{80B38261-39C3-F8FD-E2E9-C2CEE2090435}"/>
                </a:ext>
              </a:extLst>
            </p:cNvPr>
            <p:cNvSpPr>
              <a:spLocks noChangeShapeType="1"/>
            </p:cNvSpPr>
            <p:nvPr/>
          </p:nvSpPr>
          <p:spPr bwMode="auto">
            <a:xfrm flipH="1" flipV="1">
              <a:off x="1066800" y="5943600"/>
              <a:ext cx="457200" cy="1524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4">
              <a:extLst>
                <a:ext uri="{FF2B5EF4-FFF2-40B4-BE49-F238E27FC236}">
                  <a16:creationId xmlns:a16="http://schemas.microsoft.com/office/drawing/2014/main" id="{36963880-2C30-5430-B99B-326F14ABAE14}"/>
                </a:ext>
              </a:extLst>
            </p:cNvPr>
            <p:cNvSpPr>
              <a:spLocks noChangeShapeType="1"/>
            </p:cNvSpPr>
            <p:nvPr/>
          </p:nvSpPr>
          <p:spPr bwMode="auto">
            <a:xfrm flipV="1">
              <a:off x="1905000" y="5867400"/>
              <a:ext cx="60960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 name="TextBox 10">
            <a:extLst>
              <a:ext uri="{FF2B5EF4-FFF2-40B4-BE49-F238E27FC236}">
                <a16:creationId xmlns:a16="http://schemas.microsoft.com/office/drawing/2014/main" id="{391813BF-5801-5D03-380C-2E6BAD0027B2}"/>
              </a:ext>
            </a:extLst>
          </p:cNvPr>
          <p:cNvSpPr txBox="1"/>
          <p:nvPr/>
        </p:nvSpPr>
        <p:spPr>
          <a:xfrm>
            <a:off x="61258" y="80112"/>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Run I Top discovery</a:t>
            </a:r>
          </a:p>
        </p:txBody>
      </p:sp>
      <p:sp>
        <p:nvSpPr>
          <p:cNvPr id="33" name="TextBox 32">
            <a:extLst>
              <a:ext uri="{FF2B5EF4-FFF2-40B4-BE49-F238E27FC236}">
                <a16:creationId xmlns:a16="http://schemas.microsoft.com/office/drawing/2014/main" id="{297D018B-23CE-31B2-C72A-334DEBD9C131}"/>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19</a:t>
            </a:r>
          </a:p>
        </p:txBody>
      </p:sp>
      <p:sp>
        <p:nvSpPr>
          <p:cNvPr id="35" name="TextBox 34">
            <a:extLst>
              <a:ext uri="{FF2B5EF4-FFF2-40B4-BE49-F238E27FC236}">
                <a16:creationId xmlns:a16="http://schemas.microsoft.com/office/drawing/2014/main" id="{0A7A8D2B-BFF5-316A-4AA4-9AC26ABC5E76}"/>
              </a:ext>
            </a:extLst>
          </p:cNvPr>
          <p:cNvSpPr txBox="1"/>
          <p:nvPr/>
        </p:nvSpPr>
        <p:spPr>
          <a:xfrm>
            <a:off x="188753" y="763981"/>
            <a:ext cx="8765467" cy="1015663"/>
          </a:xfrm>
          <a:prstGeom prst="rect">
            <a:avLst/>
          </a:prstGeom>
          <a:noFill/>
        </p:spPr>
        <p:txBody>
          <a:bodyPr wrap="square" rtlCol="0">
            <a:spAutoFit/>
          </a:bodyPr>
          <a:lstStyle/>
          <a:p>
            <a:r>
              <a:rPr lang="en-US" sz="2000" dirty="0">
                <a:solidFill>
                  <a:srgbClr val="FFFF00"/>
                </a:solidFill>
              </a:rPr>
              <a:t>Seek </a:t>
            </a:r>
            <a:r>
              <a:rPr lang="en-US" sz="2000" dirty="0" err="1">
                <a:solidFill>
                  <a:srgbClr val="FFFF00"/>
                </a:solidFill>
              </a:rPr>
              <a:t>tt</a:t>
            </a:r>
            <a:r>
              <a:rPr lang="en-US" sz="2000" dirty="0">
                <a:solidFill>
                  <a:srgbClr val="FFFF00"/>
                </a:solidFill>
              </a:rPr>
              <a:t> production.   Each top decays to Wb and each W decays to </a:t>
            </a:r>
            <a:r>
              <a:rPr lang="en-US" sz="2000" dirty="0">
                <a:solidFill>
                  <a:srgbClr val="FFFF00"/>
                </a:solidFill>
                <a:latin typeface="Script MT Bold" panose="03040602040607080904" pitchFamily="66" charset="0"/>
              </a:rPr>
              <a:t>l</a:t>
            </a:r>
            <a:r>
              <a:rPr lang="en-US" sz="2000" dirty="0">
                <a:solidFill>
                  <a:srgbClr val="FFFF00"/>
                </a:solidFill>
                <a:latin typeface="Symbol" panose="05050102010706020507" pitchFamily="18" charset="2"/>
              </a:rPr>
              <a:t>n</a:t>
            </a:r>
            <a:r>
              <a:rPr lang="en-US" sz="2000" dirty="0">
                <a:solidFill>
                  <a:srgbClr val="FFFF00"/>
                </a:solidFill>
              </a:rPr>
              <a:t> or qq. Final states are (dilepton) </a:t>
            </a:r>
            <a:r>
              <a:rPr lang="en-US" sz="2000" dirty="0" err="1">
                <a:solidFill>
                  <a:srgbClr val="FFFF00"/>
                </a:solidFill>
                <a:latin typeface="Script MT Bold" panose="03040602040607080904" pitchFamily="66" charset="0"/>
              </a:rPr>
              <a:t>l</a:t>
            </a:r>
            <a:r>
              <a:rPr lang="en-US" sz="2000" baseline="30000" dirty="0" err="1">
                <a:solidFill>
                  <a:srgbClr val="FFFF00"/>
                </a:solidFill>
                <a:latin typeface="Symbol" panose="05050102010706020507" pitchFamily="18" charset="2"/>
              </a:rPr>
              <a:t>+</a:t>
            </a:r>
            <a:r>
              <a:rPr lang="en-US" sz="2000" dirty="0" err="1">
                <a:solidFill>
                  <a:srgbClr val="FFFF00"/>
                </a:solidFill>
              </a:rPr>
              <a:t>v</a:t>
            </a:r>
            <a:r>
              <a:rPr lang="en-US" sz="2000" dirty="0">
                <a:solidFill>
                  <a:srgbClr val="FFFF00"/>
                </a:solidFill>
              </a:rPr>
              <a:t> </a:t>
            </a:r>
            <a:r>
              <a:rPr lang="en-US" sz="2000" dirty="0">
                <a:solidFill>
                  <a:srgbClr val="FFFF00"/>
                </a:solidFill>
                <a:latin typeface="Script MT Bold" panose="03040602040607080904" pitchFamily="66" charset="0"/>
              </a:rPr>
              <a:t>l</a:t>
            </a:r>
            <a:r>
              <a:rPr lang="en-US" sz="2000" baseline="30000" dirty="0">
                <a:solidFill>
                  <a:srgbClr val="FFFF00"/>
                </a:solidFill>
                <a:latin typeface="Symbol" panose="05050102010706020507" pitchFamily="18" charset="2"/>
              </a:rPr>
              <a:t>-</a:t>
            </a:r>
            <a:r>
              <a:rPr lang="en-US" sz="2000" dirty="0">
                <a:solidFill>
                  <a:srgbClr val="FFFF00"/>
                </a:solidFill>
              </a:rPr>
              <a:t>v bb or (single lepton) </a:t>
            </a:r>
            <a:r>
              <a:rPr lang="en-US" sz="2000" dirty="0" err="1">
                <a:solidFill>
                  <a:srgbClr val="FFFF00"/>
                </a:solidFill>
                <a:latin typeface="Script MT Bold" panose="03040602040607080904" pitchFamily="66" charset="0"/>
              </a:rPr>
              <a:t>l</a:t>
            </a:r>
            <a:r>
              <a:rPr lang="en-US" sz="2000" baseline="30000" dirty="0" err="1">
                <a:solidFill>
                  <a:srgbClr val="FFFF00"/>
                </a:solidFill>
                <a:latin typeface="Calibri" panose="020F0502020204030204" pitchFamily="34" charset="0"/>
                <a:cs typeface="Calibri" panose="020F0502020204030204" pitchFamily="34" charset="0"/>
              </a:rPr>
              <a:t>±</a:t>
            </a:r>
            <a:r>
              <a:rPr lang="en-US" sz="2000" dirty="0" err="1">
                <a:solidFill>
                  <a:srgbClr val="FFFF00"/>
                </a:solidFill>
              </a:rPr>
              <a:t>v</a:t>
            </a:r>
            <a:r>
              <a:rPr lang="en-US" sz="2000" dirty="0">
                <a:solidFill>
                  <a:srgbClr val="FFFF00"/>
                </a:solidFill>
              </a:rPr>
              <a:t> </a:t>
            </a:r>
            <a:r>
              <a:rPr lang="en-US" sz="2000" dirty="0" err="1">
                <a:solidFill>
                  <a:srgbClr val="FFFF00"/>
                </a:solidFill>
              </a:rPr>
              <a:t>qq</a:t>
            </a:r>
            <a:r>
              <a:rPr lang="en-US" sz="2000" dirty="0">
                <a:solidFill>
                  <a:srgbClr val="FFFF00"/>
                </a:solidFill>
              </a:rPr>
              <a:t> bb.   b-quark tagging and jet topology are important for background suppression. </a:t>
            </a:r>
          </a:p>
        </p:txBody>
      </p:sp>
      <p:sp>
        <p:nvSpPr>
          <p:cNvPr id="36" name="TextBox 35">
            <a:extLst>
              <a:ext uri="{FF2B5EF4-FFF2-40B4-BE49-F238E27FC236}">
                <a16:creationId xmlns:a16="http://schemas.microsoft.com/office/drawing/2014/main" id="{3F33F7C6-85A2-CEF3-72A6-AEC13858D01C}"/>
              </a:ext>
            </a:extLst>
          </p:cNvPr>
          <p:cNvSpPr txBox="1"/>
          <p:nvPr/>
        </p:nvSpPr>
        <p:spPr>
          <a:xfrm>
            <a:off x="810893" y="531319"/>
            <a:ext cx="523325" cy="369332"/>
          </a:xfrm>
          <a:prstGeom prst="rect">
            <a:avLst/>
          </a:prstGeom>
          <a:noFill/>
        </p:spPr>
        <p:txBody>
          <a:bodyPr wrap="square" rtlCol="0">
            <a:spAutoFit/>
          </a:bodyPr>
          <a:lstStyle/>
          <a:p>
            <a:r>
              <a:rPr lang="en-US" dirty="0">
                <a:solidFill>
                  <a:srgbClr val="FFFF00"/>
                </a:solidFill>
              </a:rPr>
              <a:t>_</a:t>
            </a:r>
          </a:p>
        </p:txBody>
      </p:sp>
    </p:spTree>
    <p:extLst>
      <p:ext uri="{BB962C8B-B14F-4D97-AF65-F5344CB8AC3E}">
        <p14:creationId xmlns:p14="http://schemas.microsoft.com/office/powerpoint/2010/main" val="7031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DF452-75DB-9F66-9C69-D2B054AE52D9}"/>
              </a:ext>
            </a:extLst>
          </p:cNvPr>
          <p:cNvSpPr txBox="1"/>
          <p:nvPr/>
        </p:nvSpPr>
        <p:spPr>
          <a:xfrm>
            <a:off x="677174" y="874455"/>
            <a:ext cx="7789652" cy="2554545"/>
          </a:xfrm>
          <a:prstGeom prst="rect">
            <a:avLst/>
          </a:prstGeom>
          <a:noFill/>
        </p:spPr>
        <p:txBody>
          <a:bodyPr wrap="square" rtlCol="0">
            <a:spAutoFit/>
          </a:bodyPr>
          <a:lstStyle/>
          <a:p>
            <a:r>
              <a:rPr lang="en-US" sz="2000" dirty="0">
                <a:solidFill>
                  <a:srgbClr val="FFFF00"/>
                </a:solidFill>
              </a:rPr>
              <a:t>CDF initially measured </a:t>
            </a:r>
            <a:r>
              <a:rPr lang="en-US" sz="2000" dirty="0" err="1">
                <a:solidFill>
                  <a:srgbClr val="FFFF00"/>
                </a:solidFill>
                <a:latin typeface="Symbol" panose="05050102010706020507" pitchFamily="18" charset="2"/>
              </a:rPr>
              <a:t>s</a:t>
            </a:r>
            <a:r>
              <a:rPr lang="en-US" sz="2000" baseline="-25000" dirty="0" err="1">
                <a:solidFill>
                  <a:srgbClr val="FFFF00"/>
                </a:solidFill>
              </a:rPr>
              <a:t>tt</a:t>
            </a:r>
            <a:r>
              <a:rPr lang="en-US" sz="2000" dirty="0">
                <a:solidFill>
                  <a:srgbClr val="FFFF00"/>
                </a:solidFill>
              </a:rPr>
              <a:t> ~2xSM and D0 had m</a:t>
            </a:r>
            <a:r>
              <a:rPr lang="en-US" sz="2000" baseline="-25000" dirty="0">
                <a:solidFill>
                  <a:srgbClr val="FFFF00"/>
                </a:solidFill>
              </a:rPr>
              <a:t>t</a:t>
            </a:r>
            <a:r>
              <a:rPr lang="en-US" sz="2000" dirty="0">
                <a:solidFill>
                  <a:srgbClr val="FFFF00"/>
                </a:solidFill>
              </a:rPr>
              <a:t> about 25 GeV too high.   But the results were consistent within uncertainties and later evolved to common values.</a:t>
            </a:r>
          </a:p>
          <a:p>
            <a:endParaRPr lang="en-US" sz="2000" dirty="0">
              <a:solidFill>
                <a:srgbClr val="FFFF00"/>
              </a:solidFill>
            </a:endParaRPr>
          </a:p>
          <a:p>
            <a:r>
              <a:rPr lang="en-US" sz="2000" dirty="0">
                <a:solidFill>
                  <a:srgbClr val="FFFF00"/>
                </a:solidFill>
              </a:rPr>
              <a:t>The significance for fluctuation of backgrounds to give the number of signal events was 4.8</a:t>
            </a:r>
            <a:r>
              <a:rPr lang="en-US" sz="2000" dirty="0">
                <a:solidFill>
                  <a:srgbClr val="FFFF00"/>
                </a:solidFill>
                <a:latin typeface="Symbol" panose="05050102010706020507" pitchFamily="18" charset="2"/>
              </a:rPr>
              <a:t>s</a:t>
            </a:r>
            <a:r>
              <a:rPr lang="en-US" sz="2000" dirty="0">
                <a:solidFill>
                  <a:srgbClr val="FFFF00"/>
                </a:solidFill>
              </a:rPr>
              <a:t> for CDF and 4.6</a:t>
            </a:r>
            <a:r>
              <a:rPr lang="en-US" sz="2000" dirty="0">
                <a:solidFill>
                  <a:srgbClr val="FFFF00"/>
                </a:solidFill>
                <a:latin typeface="Symbol" panose="05050102010706020507" pitchFamily="18" charset="2"/>
              </a:rPr>
              <a:t>s</a:t>
            </a:r>
            <a:r>
              <a:rPr lang="en-US" sz="2000" dirty="0">
                <a:solidFill>
                  <a:srgbClr val="FFFF00"/>
                </a:solidFill>
              </a:rPr>
              <a:t> for D0.   (Neither achieved the gold standard 5</a:t>
            </a:r>
            <a:r>
              <a:rPr lang="en-US" sz="2000" dirty="0">
                <a:solidFill>
                  <a:srgbClr val="FFFF00"/>
                </a:solidFill>
                <a:latin typeface="Symbol" panose="05050102010706020507" pitchFamily="18" charset="2"/>
              </a:rPr>
              <a:t>s</a:t>
            </a:r>
            <a:r>
              <a:rPr lang="en-US" sz="2000" dirty="0">
                <a:solidFill>
                  <a:srgbClr val="FFFF00"/>
                </a:solidFill>
              </a:rPr>
              <a:t> on its own, so the mutual evidence was essential for discovery.)</a:t>
            </a:r>
          </a:p>
        </p:txBody>
      </p:sp>
      <p:sp>
        <p:nvSpPr>
          <p:cNvPr id="4" name="TextBox 3">
            <a:extLst>
              <a:ext uri="{FF2B5EF4-FFF2-40B4-BE49-F238E27FC236}">
                <a16:creationId xmlns:a16="http://schemas.microsoft.com/office/drawing/2014/main" id="{9DF3A048-40F7-93D8-687E-00884279AE3E}"/>
              </a:ext>
            </a:extLst>
          </p:cNvPr>
          <p:cNvSpPr txBox="1"/>
          <p:nvPr/>
        </p:nvSpPr>
        <p:spPr>
          <a:xfrm>
            <a:off x="61258" y="80112"/>
            <a:ext cx="3174520" cy="400110"/>
          </a:xfrm>
          <a:prstGeom prst="rect">
            <a:avLst/>
          </a:prstGeom>
          <a:solidFill>
            <a:schemeClr val="tx1"/>
          </a:solidFill>
          <a:ln w="28575">
            <a:solidFill>
              <a:srgbClr val="FF0000"/>
            </a:solidFill>
          </a:ln>
        </p:spPr>
        <p:txBody>
          <a:bodyPr wrap="square" rtlCol="0">
            <a:spAutoFit/>
          </a:bodyPr>
          <a:lstStyle/>
          <a:p>
            <a:pPr algn="ctr"/>
            <a:r>
              <a:rPr lang="en-US" sz="2000" b="1" dirty="0">
                <a:solidFill>
                  <a:schemeClr val="bg1"/>
                </a:solidFill>
              </a:rPr>
              <a:t>Tevatron Top discovery</a:t>
            </a:r>
          </a:p>
        </p:txBody>
      </p:sp>
      <p:sp>
        <p:nvSpPr>
          <p:cNvPr id="5" name="TextBox 4">
            <a:extLst>
              <a:ext uri="{FF2B5EF4-FFF2-40B4-BE49-F238E27FC236}">
                <a16:creationId xmlns:a16="http://schemas.microsoft.com/office/drawing/2014/main" id="{DE1C29DB-9590-33DE-36A0-855D924A8018}"/>
              </a:ext>
            </a:extLst>
          </p:cNvPr>
          <p:cNvSpPr txBox="1"/>
          <p:nvPr/>
        </p:nvSpPr>
        <p:spPr>
          <a:xfrm>
            <a:off x="1423356" y="4451231"/>
            <a:ext cx="7496355" cy="1200329"/>
          </a:xfrm>
          <a:prstGeom prst="rect">
            <a:avLst/>
          </a:prstGeom>
          <a:solidFill>
            <a:schemeClr val="tx1"/>
          </a:solidFill>
          <a:ln w="28575">
            <a:solidFill>
              <a:srgbClr val="FF0000"/>
            </a:solidFill>
          </a:ln>
        </p:spPr>
        <p:txBody>
          <a:bodyPr wrap="square" rtlCol="0">
            <a:spAutoFit/>
          </a:bodyPr>
          <a:lstStyle/>
          <a:p>
            <a:pPr algn="ctr"/>
            <a:r>
              <a:rPr lang="en-US" sz="2400" dirty="0">
                <a:solidFill>
                  <a:srgbClr val="66FFFF"/>
                </a:solidFill>
              </a:rPr>
              <a:t>Two independent measurements and the very different detector capabilities and analysis techniques gave added robustness to the claim for discovery.</a:t>
            </a:r>
          </a:p>
        </p:txBody>
      </p:sp>
      <p:sp>
        <p:nvSpPr>
          <p:cNvPr id="3" name="TextBox 2">
            <a:extLst>
              <a:ext uri="{FF2B5EF4-FFF2-40B4-BE49-F238E27FC236}">
                <a16:creationId xmlns:a16="http://schemas.microsoft.com/office/drawing/2014/main" id="{E2C6AE1D-AD0F-6BDB-083F-6D72572D99CB}"/>
              </a:ext>
            </a:extLst>
          </p:cNvPr>
          <p:cNvSpPr txBox="1"/>
          <p:nvPr/>
        </p:nvSpPr>
        <p:spPr>
          <a:xfrm>
            <a:off x="8409720" y="6426679"/>
            <a:ext cx="734280" cy="369332"/>
          </a:xfrm>
          <a:prstGeom prst="rect">
            <a:avLst/>
          </a:prstGeom>
          <a:noFill/>
        </p:spPr>
        <p:txBody>
          <a:bodyPr wrap="square" rtlCol="0">
            <a:spAutoFit/>
          </a:bodyPr>
          <a:lstStyle/>
          <a:p>
            <a:pPr algn="r"/>
            <a:r>
              <a:rPr lang="en-US" dirty="0">
                <a:solidFill>
                  <a:srgbClr val="CCECFF"/>
                </a:solidFill>
              </a:rPr>
              <a:t>18</a:t>
            </a:r>
          </a:p>
        </p:txBody>
      </p:sp>
    </p:spTree>
    <p:extLst>
      <p:ext uri="{BB962C8B-B14F-4D97-AF65-F5344CB8AC3E}">
        <p14:creationId xmlns:p14="http://schemas.microsoft.com/office/powerpoint/2010/main" val="3879886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32684</TotalTime>
  <Words>2070</Words>
  <Application>Microsoft Office PowerPoint</Application>
  <PresentationFormat>On-screen Show (4:3)</PresentationFormat>
  <Paragraphs>207</Paragraphs>
  <Slides>26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Comic Sans MS</vt:lpstr>
      <vt:lpstr>Maiandra GD</vt:lpstr>
      <vt:lpstr>Script MT Bold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Grannis</dc:creator>
  <cp:lastModifiedBy>grannis</cp:lastModifiedBy>
  <cp:revision>472</cp:revision>
  <cp:lastPrinted>2023-05-14T17:41:41Z</cp:lastPrinted>
  <dcterms:created xsi:type="dcterms:W3CDTF">2017-01-18T19:09:51Z</dcterms:created>
  <dcterms:modified xsi:type="dcterms:W3CDTF">2023-05-14T17:58:01Z</dcterms:modified>
</cp:coreProperties>
</file>