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tmp" ContentType="image/p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7"/>
    <p:restoredTop sz="94658"/>
  </p:normalViewPr>
  <p:slideViewPr>
    <p:cSldViewPr snapToGrid="0" snapToObjects="1" showGuides="1">
      <p:cViewPr>
        <p:scale>
          <a:sx n="63" d="100"/>
          <a:sy n="63" d="100"/>
        </p:scale>
        <p:origin x="960" y="920"/>
      </p:cViewPr>
      <p:guideLst>
        <p:guide orient="horz" pos="2160"/>
        <p:guide pos="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E3467-004E-9D42-BF89-9CEF7FB2F956}" type="datetimeFigureOut">
              <a:rPr lang="en-US" smtClean="0"/>
              <a:t>5/16/23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CC433-E678-964B-A998-EE605441A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3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4B72-E48A-004E-99BE-4620BFB3AB08}" type="datetimeFigureOut">
              <a:rPr lang="en-US" smtClean="0"/>
              <a:t>5/15/23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3FCE-3FA7-8A4A-B0A7-DB9FFE7FE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38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4B72-E48A-004E-99BE-4620BFB3AB08}" type="datetimeFigureOut">
              <a:rPr lang="en-US" smtClean="0"/>
              <a:t>5/15/23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3FCE-3FA7-8A4A-B0A7-DB9FFE7FE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07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4B72-E48A-004E-99BE-4620BFB3AB08}" type="datetimeFigureOut">
              <a:rPr lang="en-US" smtClean="0"/>
              <a:t>5/15/23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3FCE-3FA7-8A4A-B0A7-DB9FFE7FE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3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4B72-E48A-004E-99BE-4620BFB3AB08}" type="datetimeFigureOut">
              <a:rPr lang="en-US" smtClean="0"/>
              <a:t>5/15/23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3FCE-3FA7-8A4A-B0A7-DB9FFE7FE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4B72-E48A-004E-99BE-4620BFB3AB08}" type="datetimeFigureOut">
              <a:rPr lang="en-US" smtClean="0"/>
              <a:t>5/15/23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3FCE-3FA7-8A4A-B0A7-DB9FFE7FE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4B72-E48A-004E-99BE-4620BFB3AB08}" type="datetimeFigureOut">
              <a:rPr lang="en-US" smtClean="0"/>
              <a:t>5/15/23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3FCE-3FA7-8A4A-B0A7-DB9FFE7FE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4B72-E48A-004E-99BE-4620BFB3AB08}" type="datetimeFigureOut">
              <a:rPr lang="en-US" smtClean="0"/>
              <a:t>5/15/23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3FCE-3FA7-8A4A-B0A7-DB9FFE7FE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0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4B72-E48A-004E-99BE-4620BFB3AB08}" type="datetimeFigureOut">
              <a:rPr lang="en-US" smtClean="0"/>
              <a:t>5/15/23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3FCE-3FA7-8A4A-B0A7-DB9FFE7FE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59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4B72-E48A-004E-99BE-4620BFB3AB08}" type="datetimeFigureOut">
              <a:rPr lang="en-US" smtClean="0"/>
              <a:t>5/15/23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3FCE-3FA7-8A4A-B0A7-DB9FFE7FE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3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4B72-E48A-004E-99BE-4620BFB3AB08}" type="datetimeFigureOut">
              <a:rPr lang="en-US" smtClean="0"/>
              <a:t>5/15/23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3FCE-3FA7-8A4A-B0A7-DB9FFE7FE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4B72-E48A-004E-99BE-4620BFB3AB08}" type="datetimeFigureOut">
              <a:rPr lang="en-US" smtClean="0"/>
              <a:t>5/15/23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3FCE-3FA7-8A4A-B0A7-DB9FFE7FE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2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F4B72-E48A-004E-99BE-4620BFB3AB08}" type="datetimeFigureOut">
              <a:rPr lang="en-US" smtClean="0"/>
              <a:t>5/15/23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E3FCE-3FA7-8A4A-B0A7-DB9FFE7FE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5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4" Type="http://schemas.openxmlformats.org/officeDocument/2006/relationships/image" Target="../media/image5.tmp"/><Relationship Id="rId5" Type="http://schemas.openxmlformats.org/officeDocument/2006/relationships/image" Target="../media/image6.emf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4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Flash Talk: Rare Isotope Production and Detection at the EIC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rynna Moran</a:t>
            </a:r>
          </a:p>
          <a:p>
            <a:endParaRPr lang="en-US" sz="2000" dirty="0" smtClean="0"/>
          </a:p>
          <a:p>
            <a:r>
              <a:rPr lang="en-US" sz="2000" dirty="0" smtClean="0"/>
              <a:t>Other Collaborators: </a:t>
            </a:r>
            <a:r>
              <a:rPr lang="en-US" sz="2000" dirty="0" smtClean="0"/>
              <a:t>Barak </a:t>
            </a:r>
            <a:r>
              <a:rPr lang="en-US" sz="2000" dirty="0" err="1" smtClean="0"/>
              <a:t>Schmookler</a:t>
            </a:r>
            <a:r>
              <a:rPr lang="en-US" sz="2000" dirty="0" smtClean="0"/>
              <a:t>, </a:t>
            </a:r>
            <a:r>
              <a:rPr lang="en-US" sz="2000" dirty="0" smtClean="0"/>
              <a:t>Ben Collis, </a:t>
            </a:r>
            <a:r>
              <a:rPr lang="en-US" sz="2000" dirty="0" err="1" smtClean="0"/>
              <a:t>Abhay</a:t>
            </a:r>
            <a:r>
              <a:rPr lang="en-US" sz="2000" dirty="0" smtClean="0"/>
              <a:t> Deshpande, Zach Finger, </a:t>
            </a:r>
            <a:r>
              <a:rPr lang="en-US" sz="2000" dirty="0" err="1" smtClean="0"/>
              <a:t>Ciprian</a:t>
            </a:r>
            <a:r>
              <a:rPr lang="en-US" sz="2000" dirty="0" smtClean="0"/>
              <a:t> Gal, Mark Harvey, Isaiah Richardson, Oleg Tarasov, Pawel </a:t>
            </a:r>
            <a:r>
              <a:rPr lang="en-US" sz="2000" dirty="0" err="1" smtClean="0"/>
              <a:t>Nadel-Turonski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38" y="5842565"/>
            <a:ext cx="1019962" cy="8423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46240" y="6315631"/>
            <a:ext cx="593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smtClean="0"/>
              <a:t>International Workshop on a 2</a:t>
            </a:r>
            <a:r>
              <a:rPr lang="en-US" baseline="30000" smtClean="0"/>
              <a:t>nd</a:t>
            </a:r>
            <a:r>
              <a:rPr lang="en-US" smtClean="0"/>
              <a:t> Detector for the EIC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6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8"/>
          <a:stretch/>
        </p:blipFill>
        <p:spPr>
          <a:xfrm>
            <a:off x="2588136" y="1483667"/>
            <a:ext cx="8870609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 about rare isotopes?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760" y="2379762"/>
            <a:ext cx="11313306" cy="44782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Process: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ym typeface="Wingdings"/>
              </a:rPr>
              <a:t>            </a:t>
            </a:r>
            <a:endParaRPr lang="en-US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EIC energy scale means gamma decay of short-lived exotic nuclei will be detectable, unlike dedicated facilities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Survey-type experiment: aid in Abrasion-</a:t>
            </a:r>
            <a:r>
              <a:rPr lang="en-US" dirty="0" err="1" smtClean="0"/>
              <a:t>Ablasion</a:t>
            </a:r>
            <a:r>
              <a:rPr lang="en-US" dirty="0" smtClean="0"/>
              <a:t> models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Ex. Hadron formation time</a:t>
            </a:r>
            <a:endParaRPr lang="en-US" dirty="0" smtClean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ADBF1A1-68AA-42C8-B09A-0703F9365CB1}"/>
              </a:ext>
            </a:extLst>
          </p:cNvPr>
          <p:cNvSpPr txBox="1"/>
          <p:nvPr/>
        </p:nvSpPr>
        <p:spPr>
          <a:xfrm>
            <a:off x="9626138" y="1257270"/>
            <a:ext cx="19259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B0F0"/>
                </a:solidFill>
              </a:rPr>
              <a:t>Decay of radioactive isotopes</a:t>
            </a:r>
          </a:p>
        </p:txBody>
      </p:sp>
    </p:spTree>
    <p:extLst>
      <p:ext uri="{BB962C8B-B14F-4D97-AF65-F5344CB8AC3E}">
        <p14:creationId xmlns:p14="http://schemas.microsoft.com/office/powerpoint/2010/main" val="196923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so far: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977" y="1416368"/>
            <a:ext cx="4530416" cy="505073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Production studies with </a:t>
            </a:r>
            <a:r>
              <a:rPr lang="en-US" dirty="0" err="1" smtClean="0"/>
              <a:t>BeAGLE</a:t>
            </a:r>
            <a:r>
              <a:rPr lang="en-US" dirty="0" smtClean="0"/>
              <a:t> and FLUKA/ABLA07</a:t>
            </a:r>
          </a:p>
          <a:p>
            <a:pPr lvl="1"/>
            <a:r>
              <a:rPr lang="en-US" dirty="0" smtClean="0"/>
              <a:t>Rare isotopes are being created!</a:t>
            </a:r>
          </a:p>
          <a:p>
            <a:pPr lvl="1"/>
            <a:r>
              <a:rPr lang="en-US" dirty="0" smtClean="0"/>
              <a:t>From FLUKA -&gt; </a:t>
            </a:r>
            <a:r>
              <a:rPr lang="en-US" baseline="30000" dirty="0" smtClean="0"/>
              <a:t>207</a:t>
            </a:r>
            <a:r>
              <a:rPr lang="en-US" dirty="0" smtClean="0"/>
              <a:t>Th</a:t>
            </a:r>
          </a:p>
          <a:p>
            <a:r>
              <a:rPr lang="en-US" dirty="0" smtClean="0"/>
              <a:t>Initial </a:t>
            </a:r>
            <a:r>
              <a:rPr lang="en-US" dirty="0" err="1" smtClean="0"/>
              <a:t>BeAGLE</a:t>
            </a:r>
            <a:r>
              <a:rPr lang="en-US" dirty="0" smtClean="0"/>
              <a:t> Parameters: : 10 τ</a:t>
            </a:r>
            <a:r>
              <a:rPr lang="en-US" baseline="-25000" dirty="0" smtClean="0"/>
              <a:t>0</a:t>
            </a:r>
            <a:r>
              <a:rPr lang="en-US" dirty="0" smtClean="0"/>
              <a:t>, 10 Generations, 3 Shadowing</a:t>
            </a:r>
          </a:p>
          <a:p>
            <a:pPr marL="742950" lvl="1" indent="-285750">
              <a:buFont typeface="Arial" charset="0"/>
              <a:buChar char="•"/>
            </a:pPr>
            <a:endParaRPr lang="en-US" b="1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b="1" dirty="0" smtClean="0"/>
              <a:t>τ</a:t>
            </a:r>
            <a:r>
              <a:rPr lang="en-US" b="1" baseline="-25000" dirty="0" smtClean="0"/>
              <a:t>0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Hadron formation time (in femtoseconds)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b="1" dirty="0" smtClean="0"/>
              <a:t>Generations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If hadron forms inside nucleon, generation parameter describes how many times we allow for re-interaction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b="1" dirty="0" smtClean="0"/>
              <a:t>Shadowing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Describes the method software models nuclear shadowing (either models the DIS interaction as point-like or allowing multiple nucleons to be hit)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xmlns="" id="{7DC5E127-18A6-4DB5-B43B-FF87E37A9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393" y="471056"/>
            <a:ext cx="4057175" cy="27491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DFA44EC-961B-44B6-960E-0C9290343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482" y="-1"/>
            <a:ext cx="2603541" cy="17584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C17FC02-8755-476B-946C-9DA17894F4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482" y="1845636"/>
            <a:ext cx="2701988" cy="1752641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787" y="3748425"/>
            <a:ext cx="4158315" cy="28162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30" y="3958491"/>
            <a:ext cx="2653150" cy="24408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850568" y="3542993"/>
            <a:ext cx="33458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/>
              <a:t>Daughter fragments via FLUKA (top) and ABLA07 (bottom)</a:t>
            </a:r>
            <a:endParaRPr lang="en-US" sz="105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8206333" y="6492897"/>
            <a:ext cx="3990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Effect of changing </a:t>
            </a:r>
            <a:r>
              <a:rPr lang="en-US" sz="1600" i="1" dirty="0" err="1" smtClean="0"/>
              <a:t>BeAGLE</a:t>
            </a:r>
            <a:r>
              <a:rPr lang="en-US" sz="1600" i="1" dirty="0" smtClean="0"/>
              <a:t> initial parameters</a:t>
            </a:r>
            <a:endParaRPr lang="en-US" sz="16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93530" y="3312334"/>
            <a:ext cx="3588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Intermediate excited nucleus via </a:t>
            </a:r>
            <a:r>
              <a:rPr lang="en-US" sz="1600" i="1" dirty="0" err="1" smtClean="0"/>
              <a:t>BeAGLE</a:t>
            </a:r>
            <a:endParaRPr lang="en-US" sz="1600" i="1" dirty="0"/>
          </a:p>
        </p:txBody>
      </p:sp>
      <p:sp>
        <p:nvSpPr>
          <p:cNvPr id="14" name="Arrow: Right 8">
            <a:extLst>
              <a:ext uri="{FF2B5EF4-FFF2-40B4-BE49-F238E27FC236}">
                <a16:creationId xmlns:a16="http://schemas.microsoft.com/office/drawing/2014/main" xmlns="" id="{F34550BD-F0BF-4E6E-871E-27764D41FA53}"/>
              </a:ext>
            </a:extLst>
          </p:cNvPr>
          <p:cNvSpPr/>
          <p:nvPr/>
        </p:nvSpPr>
        <p:spPr>
          <a:xfrm rot="19975396">
            <a:off x="8666590" y="1179854"/>
            <a:ext cx="832013" cy="174527"/>
          </a:xfrm>
          <a:prstGeom prst="rightArrow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9">
            <a:extLst>
              <a:ext uri="{FF2B5EF4-FFF2-40B4-BE49-F238E27FC236}">
                <a16:creationId xmlns:a16="http://schemas.microsoft.com/office/drawing/2014/main" xmlns="" id="{84684927-8973-4443-9F6A-5284754A3C25}"/>
              </a:ext>
            </a:extLst>
          </p:cNvPr>
          <p:cNvSpPr/>
          <p:nvPr/>
        </p:nvSpPr>
        <p:spPr>
          <a:xfrm rot="1454810">
            <a:off x="8663922" y="2145976"/>
            <a:ext cx="837348" cy="138274"/>
          </a:xfrm>
          <a:prstGeom prst="rightArrow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32349A4-BF5F-4A3A-834B-37C0EA27A355}"/>
              </a:ext>
            </a:extLst>
          </p:cNvPr>
          <p:cNvSpPr txBox="1"/>
          <p:nvPr/>
        </p:nvSpPr>
        <p:spPr>
          <a:xfrm rot="20029118">
            <a:off x="8756224" y="926968"/>
            <a:ext cx="800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FLUKA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9029C3E-B295-4BAA-BC42-47B57872C143}"/>
              </a:ext>
            </a:extLst>
          </p:cNvPr>
          <p:cNvSpPr txBox="1"/>
          <p:nvPr/>
        </p:nvSpPr>
        <p:spPr>
          <a:xfrm rot="1464889">
            <a:off x="8486544" y="2230782"/>
            <a:ext cx="10802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ABLA07</a:t>
            </a:r>
          </a:p>
        </p:txBody>
      </p:sp>
    </p:spTree>
    <p:extLst>
      <p:ext uri="{BB962C8B-B14F-4D97-AF65-F5344CB8AC3E}">
        <p14:creationId xmlns:p14="http://schemas.microsoft.com/office/powerpoint/2010/main" val="76182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21" y="3521162"/>
            <a:ext cx="5861684" cy="2930842"/>
          </a:xfrm>
          <a:prstGeom prst="rect">
            <a:avLst/>
          </a:prstGeom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xmlns="" id="{F33FEF10-BB2D-4413-A373-766F94835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740" y="116177"/>
            <a:ext cx="5459841" cy="3149021"/>
          </a:xfrm>
          <a:prstGeom prst="rect">
            <a:avLst/>
          </a:prstGeom>
        </p:spPr>
      </p:pic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xmlns="" id="{6C038A9B-906F-4715-BA96-4B2DCE044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740" y="3521162"/>
            <a:ext cx="5459841" cy="311498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so far: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7229" y="1640287"/>
            <a:ext cx="4842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Detection in Far Forward Region with Fun4ALL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A determined by Roman Pots, Z by Cherenkov detector,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𝛾 decay from ZDC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focus allows us to identify these </a:t>
            </a: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fragments</a:t>
            </a:r>
            <a:endParaRPr lang="en-US" sz="2000" dirty="0" smtClean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632E9A-5432-4E69-A40D-3A3A31E027B5}"/>
              </a:ext>
            </a:extLst>
          </p:cNvPr>
          <p:cNvSpPr txBox="1"/>
          <p:nvPr/>
        </p:nvSpPr>
        <p:spPr>
          <a:xfrm>
            <a:off x="5659173" y="151548"/>
            <a:ext cx="1852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IR6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7C26506-C2EA-4DB3-874C-B5A04B97ED5B}"/>
              </a:ext>
            </a:extLst>
          </p:cNvPr>
          <p:cNvSpPr txBox="1"/>
          <p:nvPr/>
        </p:nvSpPr>
        <p:spPr>
          <a:xfrm>
            <a:off x="5795433" y="3455417"/>
            <a:ext cx="1852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IR8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59033" y="6333083"/>
            <a:ext cx="4336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IP8 Far Forward Region layout we used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590983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detection studies in IP6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now redo in IP8!</a:t>
            </a:r>
          </a:p>
          <a:p>
            <a:endParaRPr lang="en-US" dirty="0"/>
          </a:p>
          <a:p>
            <a:r>
              <a:rPr lang="en-US" dirty="0" smtClean="0"/>
              <a:t>ZDC Energy resolution </a:t>
            </a:r>
            <a:r>
              <a:rPr lang="en-US" dirty="0" smtClean="0">
                <a:sym typeface="Wingdings"/>
              </a:rPr>
              <a:t> Work ongoing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/>
              <a:t>More work on residual nucleus excitation energy spectrum and production rates, including collaboration with experts from FRIB using the software LISE++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18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4274</TotalTime>
  <Words>292</Words>
  <Application>Microsoft Macintosh PowerPoint</Application>
  <PresentationFormat>Widescreen</PresentationFormat>
  <Paragraphs>48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Calibri Light</vt:lpstr>
      <vt:lpstr>Wingdings</vt:lpstr>
      <vt:lpstr>Arial</vt:lpstr>
      <vt:lpstr>Office Theme</vt:lpstr>
      <vt:lpstr>Flash Talk: Rare Isotope Production and Detection at the EIC</vt:lpstr>
      <vt:lpstr>Why do we care about rare isotopes?</vt:lpstr>
      <vt:lpstr>Work so far:</vt:lpstr>
      <vt:lpstr>Work so far:</vt:lpstr>
      <vt:lpstr>Next Steps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Flash Talk: Rare Isotope Production and Detection at the EIC</dc:title>
  <dc:creator>Moran, Brynna</dc:creator>
  <cp:lastModifiedBy>Moran, Brynna</cp:lastModifiedBy>
  <cp:revision>15</cp:revision>
  <dcterms:created xsi:type="dcterms:W3CDTF">2023-05-15T17:12:48Z</dcterms:created>
  <dcterms:modified xsi:type="dcterms:W3CDTF">2023-05-18T16:27:35Z</dcterms:modified>
</cp:coreProperties>
</file>