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860" r:id="rId2"/>
    <p:sldId id="822" r:id="rId3"/>
    <p:sldId id="809" r:id="rId4"/>
    <p:sldId id="770" r:id="rId5"/>
    <p:sldId id="831" r:id="rId6"/>
    <p:sldId id="858" r:id="rId7"/>
    <p:sldId id="887" r:id="rId8"/>
    <p:sldId id="870" r:id="rId9"/>
    <p:sldId id="888" r:id="rId10"/>
    <p:sldId id="814" r:id="rId11"/>
    <p:sldId id="886" r:id="rId12"/>
    <p:sldId id="869" r:id="rId13"/>
    <p:sldId id="884" r:id="rId14"/>
    <p:sldId id="385" r:id="rId15"/>
    <p:sldId id="383" r:id="rId16"/>
    <p:sldId id="806" r:id="rId17"/>
    <p:sldId id="885" r:id="rId18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0"/>
    <p:restoredTop sz="95859"/>
  </p:normalViewPr>
  <p:slideViewPr>
    <p:cSldViewPr snapToGrid="0">
      <p:cViewPr varScale="1">
        <p:scale>
          <a:sx n="113" d="100"/>
          <a:sy n="113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C5BEF-B744-2D4B-A413-3F4FD105FE23}" type="datetimeFigureOut">
              <a:rPr lang="en-IL" smtClean="0"/>
              <a:t>17/05/2023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A83BD-DF20-3748-8979-EC7DA40415CE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65723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C442-ADA9-E1DC-80BB-CF7161E51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B2C32-0C30-D486-0CDC-EA8FC7569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C8969-236A-4CB8-8D1D-B0D213D90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84F5C-563B-5873-C7C8-7517D27CA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E30F6-FAFC-7DF8-CC1F-19E3C9B4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22786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866C-13A8-29EF-0677-E46D2E40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57720-CED2-963C-5FF0-19ED5D29E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CFFCE-8CC8-6F03-1519-660749A7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9CB93-C4AA-83A0-692E-7FF5A6783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7EC1-424A-F07C-236F-7C06B4FF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9688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12D5E6-D8D6-79C7-3A62-9255FDF0F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02EA1-D386-F229-F9F6-B311E533E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035C0-F332-2DFD-4485-030CF97D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52395-4BC9-9219-62FC-BD051201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26EA-BBFA-8ED7-D7EB-1A12FC04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7346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F4CDC-1091-937F-34FA-80FB8F81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E894D-CEEE-097F-B47C-44181F3A3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63A7-1B85-D241-2684-F7A85A7E7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4C854-6C62-C7E2-9DAC-550C74A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E7832-6695-70A9-6D93-6195B7AE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1776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CB40A-DFCF-F884-CD36-34AADF27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6A61E-6D47-AAC0-EF72-1CF82E467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7BE3D-FA11-9E00-405E-E088B6F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C8971-27CB-5372-7BEF-49453377A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A695C-CE9B-DE75-B247-F5347A8E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4738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90FB-89AD-0A7B-193E-3EFBAE940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52E2E-6885-334E-FC6B-7E90B8444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092C5-4952-9F30-4D77-EF6E9E673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1715E-E395-A215-B0C9-16E86481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5E865-5AB9-3C8A-6132-C01C023E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DDE02-005C-F337-1C61-2670B2D2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1781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97886-86DF-2390-83B5-A8FFC923D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954F4-9702-F726-91C9-F3A66D5ED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06408-FB34-5AE5-C129-9D868597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C49A6-7616-BDDA-8F5B-813213882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3CF84-5CB8-7C7B-53C9-C7D164D6F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3DCE60-A152-93FD-A15B-252839EE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46D730-53F3-B911-CA7D-2211CF93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9C08F-C489-064B-D563-6CB6C897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5024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60D1-10CB-C3FB-9CC1-18527576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4B9EE-B6F1-76ED-51A0-0404914D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6FFD0-16BF-40AA-8DC6-3F4658F4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D698E-DD3A-1D12-7E28-E59BEBA9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4434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819B63-3452-1A52-64D9-51FF0DAB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9F07A-4A11-45E1-D513-F7FFDC16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8F091-F0D5-62A6-E648-43030DA54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1797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7D9A-07AC-3E3B-AE3D-0C0D04DF9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3508E-C45A-2C54-6017-745D3C7B2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E9664-1F67-2656-EF34-CAB3146E1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78AA6-D6DE-8D22-21B6-A70274E15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6FE7C-6EA0-CBF4-16AE-A8731528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B9212-3E69-6BDA-6D71-19E6A71B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7704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691E-A61C-5620-7C54-6BC3CCC0F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86220A-CCCC-C258-389E-E409968D4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B5ED0-C36E-1BF5-3E1A-E98E951E0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ADD2F-5E1D-AF8F-A711-0F1BF82B9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18 2023</a:t>
            </a:r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5619F-E9D3-72F3-9E99-3A9B5A51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 Shulga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0BF08-9F25-85DD-246E-F7DE7D49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8386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D86F3-06B1-340B-0E8A-CE33E2C3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7A1B8-7FF4-4FA7-FF6D-2F495DC5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7C98-9BEA-DB66-EFBF-07B8726E5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18 2023</a:t>
            </a:r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76ABE-76AE-44AC-31EC-8EE88F983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 Shulga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71EDE-5AAF-1987-0BEE-AA5378BF2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0D55-485C-2B4F-A341-39962595C3B9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3318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physics?searchtype=author&amp;query=Hemmick%2C+T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arxiv.org/search/physics?searchtype=author&amp;query=Garg%2C+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search/physics?searchtype=author&amp;query=Zakharov%2C+V" TargetMode="External"/><Relationship Id="rId5" Type="http://schemas.openxmlformats.org/officeDocument/2006/relationships/hyperlink" Target="https://arxiv.org/search/physics?searchtype=author&amp;query=Shulga%2C+E" TargetMode="External"/><Relationship Id="rId4" Type="http://schemas.openxmlformats.org/officeDocument/2006/relationships/hyperlink" Target="https://arxiv.org/abs/2007.13616" TargetMode="External"/><Relationship Id="rId9" Type="http://schemas.openxmlformats.org/officeDocument/2006/relationships/hyperlink" Target="https://arxiv.org/search/physics?searchtype=author&amp;query=Milov%2C+A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9279256" TargetMode="Externa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hyperlink" Target="https://arxiv.org/abs/2007.13616v2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016890028590807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4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3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7.13616v2" TargetMode="External"/><Relationship Id="rId5" Type="http://schemas.openxmlformats.org/officeDocument/2006/relationships/hyperlink" Target="https://ieeexplore.ieee.org/document/9279256" TargetMode="Externa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75C860-FAF8-78CA-61CB-8658045218AA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3FF6C-8C8E-1343-9DD7-184512241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37" y="2130886"/>
            <a:ext cx="11706725" cy="144505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Passive bi-Polar Grid for Ion Back-Flow suppression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A1073-2D7A-094B-91DC-F6AE5B8CA215}"/>
              </a:ext>
            </a:extLst>
          </p:cNvPr>
          <p:cNvSpPr/>
          <p:nvPr/>
        </p:nvSpPr>
        <p:spPr>
          <a:xfrm>
            <a:off x="1563941" y="3575937"/>
            <a:ext cx="9064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E. Shulga</a:t>
            </a:r>
          </a:p>
        </p:txBody>
      </p:sp>
      <p:pic>
        <p:nvPicPr>
          <p:cNvPr id="8" name="Picture 7" descr="A blue sky with white text&#10;&#10;Description automatically generated with low confidence">
            <a:extLst>
              <a:ext uri="{FF2B5EF4-FFF2-40B4-BE49-F238E27FC236}">
                <a16:creationId xmlns:a16="http://schemas.microsoft.com/office/drawing/2014/main" id="{7F993B86-F6F6-5564-C140-110CB2C73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271" y="126776"/>
            <a:ext cx="8215580" cy="1868642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EBB769F2-DF4C-EB58-B8F8-7C606705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137" y="5039260"/>
            <a:ext cx="3544053" cy="1242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FB23E-07C0-5D69-217C-AE0CFF9DC65F}"/>
              </a:ext>
            </a:extLst>
          </p:cNvPr>
          <p:cNvSpPr txBox="1"/>
          <p:nvPr/>
        </p:nvSpPr>
        <p:spPr>
          <a:xfrm>
            <a:off x="116115" y="4728600"/>
            <a:ext cx="622662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Lucida Grande" panose="020B06000405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arXiv:2007.13616</a:t>
            </a:r>
            <a:r>
              <a:rPr lang="en-US" b="1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Lucida Grande" panose="020B0600040502020204" pitchFamily="34" charset="0"/>
              </a:rPr>
              <a:t>, IEEE:9279256</a:t>
            </a:r>
          </a:p>
          <a:p>
            <a:pPr algn="just"/>
            <a:r>
              <a:rPr lang="en-US" b="1" i="0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</a:rPr>
              <a:t>Measurement of the ion blocking by the passive bi-polar grid</a:t>
            </a:r>
            <a:endParaRPr lang="en-US" b="0" i="0" u="none" strike="noStrike" dirty="0">
              <a:solidFill>
                <a:schemeClr val="bg2">
                  <a:lumMod val="75000"/>
                </a:schemeClr>
              </a:solidFill>
              <a:effectLst/>
              <a:latin typeface="Lucida Grande" panose="020B06000405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/>
            <a:r>
              <a:rPr lang="en-US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 Shulga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</a:rPr>
              <a:t> (1), </a:t>
            </a:r>
            <a:r>
              <a:rPr lang="en-US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Vladislav Zakharov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</a:rPr>
              <a:t> (2), </a:t>
            </a:r>
            <a:r>
              <a:rPr lang="en-US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Prakhar Garg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</a:rPr>
              <a:t> (2), </a:t>
            </a:r>
            <a:r>
              <a:rPr lang="en-US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 Hemmick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</a:rPr>
              <a:t> (2), </a:t>
            </a:r>
            <a:r>
              <a:rPr lang="en-US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Alexander Milov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</a:rPr>
              <a:t> (1) (1) Weizmann Institute of Science </a:t>
            </a:r>
          </a:p>
          <a:p>
            <a:pPr algn="just"/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latin typeface="Lucida Grande" panose="020B0600040502020204" pitchFamily="34" charset="0"/>
              </a:rPr>
              <a:t>(2) Stony Brook University</a:t>
            </a:r>
            <a:endParaRPr lang="en-I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84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ABFA6B23-271A-5E44-BAAF-84E3A9069619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A2B-889B-6843-A32A-8BF7EB5F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3719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10907A2-CE2F-1B5A-910C-B3C6BB6D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698509-04FC-D5EE-72C0-F35830C2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4DD1209-DA02-DA9B-C858-A994681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10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1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ABFA6B23-271A-5E44-BAAF-84E3A9069619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A2B-889B-6843-A32A-8BF7EB5F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Bi-polar grid: setup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BF1244-A9F7-BF46-845C-352496D21B40}"/>
              </a:ext>
            </a:extLst>
          </p:cNvPr>
          <p:cNvGrpSpPr/>
          <p:nvPr/>
        </p:nvGrpSpPr>
        <p:grpSpPr>
          <a:xfrm>
            <a:off x="769649" y="711296"/>
            <a:ext cx="4493079" cy="4572958"/>
            <a:chOff x="936171" y="1185585"/>
            <a:chExt cx="4493079" cy="45729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DA936C-8A5D-0D49-A0A4-1B66D6B42921}"/>
                </a:ext>
              </a:extLst>
            </p:cNvPr>
            <p:cNvSpPr/>
            <p:nvPr/>
          </p:nvSpPr>
          <p:spPr>
            <a:xfrm>
              <a:off x="936171" y="1185585"/>
              <a:ext cx="4493079" cy="457295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F68EEE9-F73C-3149-96CB-78AC1E4D41D5}"/>
                </a:ext>
              </a:extLst>
            </p:cNvPr>
            <p:cNvGrpSpPr/>
            <p:nvPr/>
          </p:nvGrpSpPr>
          <p:grpSpPr>
            <a:xfrm>
              <a:off x="1127551" y="1194627"/>
              <a:ext cx="4040937" cy="4563916"/>
              <a:chOff x="6251218" y="1029756"/>
              <a:chExt cx="2492146" cy="2980667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36DDF879-9FD8-F048-97A9-C61736499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51218" y="1029756"/>
                <a:ext cx="2492146" cy="29483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5A58BC01-36DF-7841-8C33-230F0C861316}"/>
                  </a:ext>
                </a:extLst>
              </p:cNvPr>
              <p:cNvSpPr txBox="1"/>
              <p:nvPr/>
            </p:nvSpPr>
            <p:spPr>
              <a:xfrm>
                <a:off x="7564874" y="3749113"/>
                <a:ext cx="113928" cy="261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endParaRPr lang="en-US" sz="2000" dirty="0">
                  <a:latin typeface="Garamond" panose="02020404030301010803" pitchFamily="18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33B31AE-76BE-764F-B39D-01012A56E262}"/>
              </a:ext>
            </a:extLst>
          </p:cNvPr>
          <p:cNvGrpSpPr/>
          <p:nvPr/>
        </p:nvGrpSpPr>
        <p:grpSpPr>
          <a:xfrm>
            <a:off x="5939619" y="711296"/>
            <a:ext cx="6029522" cy="4420355"/>
            <a:chOff x="127321" y="640536"/>
            <a:chExt cx="5521123" cy="3802087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4C74EFA8-845D-B34D-9410-2BC650681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6" t="11309" r="5832" b="18143"/>
            <a:stretch/>
          </p:blipFill>
          <p:spPr>
            <a:xfrm>
              <a:off x="127321" y="646331"/>
              <a:ext cx="5521123" cy="3796292"/>
            </a:xfrm>
            <a:prstGeom prst="rect">
              <a:avLst/>
            </a:prstGeom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F0E416C8-14A7-9E43-B5A3-BDC65237F909}"/>
                </a:ext>
              </a:extLst>
            </p:cNvPr>
            <p:cNvSpPr txBox="1"/>
            <p:nvPr/>
          </p:nvSpPr>
          <p:spPr>
            <a:xfrm>
              <a:off x="1123617" y="640536"/>
              <a:ext cx="2393637" cy="31767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  <a:latin typeface="Garamond" panose="02020404030301010803" pitchFamily="18" charset="0"/>
                </a:rPr>
                <a:t>Magnet vs. full setup inside</a:t>
              </a:r>
            </a:p>
          </p:txBody>
        </p: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B7EA95D-FC0A-924C-B198-AB9F7EC23CAB}"/>
              </a:ext>
            </a:extLst>
          </p:cNvPr>
          <p:cNvSpPr/>
          <p:nvPr/>
        </p:nvSpPr>
        <p:spPr>
          <a:xfrm>
            <a:off x="769649" y="5341851"/>
            <a:ext cx="111994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Magnetic field is up to 1.2 T</a:t>
            </a:r>
          </a:p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The magnet bore size is 32 mm and it was the main limiting factor in our setup</a:t>
            </a:r>
          </a:p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Operation of magnet, CAEN HV modules, MCA, preamplifiers,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amplifires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10907A2-CE2F-1B5A-910C-B3C6BB6D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698509-04FC-D5EE-72C0-F35830C2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4DD1209-DA02-DA9B-C858-A994681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11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4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ABFA6B23-271A-5E44-BAAF-84E3A9069619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A2B-889B-6843-A32A-8BF7EB5F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Bi-polar grid: setup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B7EA95D-FC0A-924C-B198-AB9F7EC23CAB}"/>
              </a:ext>
            </a:extLst>
          </p:cNvPr>
          <p:cNvSpPr/>
          <p:nvPr/>
        </p:nvSpPr>
        <p:spPr>
          <a:xfrm>
            <a:off x="769649" y="5583802"/>
            <a:ext cx="11199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10907A2-CE2F-1B5A-910C-B3C6BB6D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698509-04FC-D5EE-72C0-F35830C2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4DD1209-DA02-DA9B-C858-A994681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12</a:t>
            </a:fld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805F73-436E-D8B7-AD7E-0E4641A0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8" y="770563"/>
            <a:ext cx="5626799" cy="4440801"/>
          </a:xfrm>
          <a:prstGeom prst="rect">
            <a:avLst/>
          </a:prstGeom>
        </p:spPr>
      </p:pic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5A56F9E8-3FC2-D583-F0E0-9F9D3983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6060" y="12059"/>
            <a:ext cx="4468355" cy="5957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D0034E-F922-C6F5-5022-53698C464AD9}"/>
              </a:ext>
            </a:extLst>
          </p:cNvPr>
          <p:cNvSpPr/>
          <p:nvPr/>
        </p:nvSpPr>
        <p:spPr>
          <a:xfrm>
            <a:off x="769649" y="5340687"/>
            <a:ext cx="111994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Setup and calibration of gas mixing system</a:t>
            </a:r>
          </a:p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Wire grids winding/gluing/soldering</a:t>
            </a:r>
          </a:p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Design and production of setup, PCBs, readout electrode, HV setup </a:t>
            </a:r>
          </a:p>
        </p:txBody>
      </p:sp>
    </p:spTree>
    <p:extLst>
      <p:ext uri="{BB962C8B-B14F-4D97-AF65-F5344CB8AC3E}">
        <p14:creationId xmlns:p14="http://schemas.microsoft.com/office/powerpoint/2010/main" val="177418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EECD0-30DF-BA48-8922-0160D7AC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Ion Blocking by the Passive Bipolar Grid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BB033-85CF-C841-BB3E-E6053FE3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12" b="2565"/>
          <a:stretch/>
        </p:blipFill>
        <p:spPr>
          <a:xfrm>
            <a:off x="70967" y="794317"/>
            <a:ext cx="4869195" cy="46340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EE36CF-2661-5F4A-A4C0-FC8763D1996B}"/>
              </a:ext>
            </a:extLst>
          </p:cNvPr>
          <p:cNvSpPr/>
          <p:nvPr/>
        </p:nvSpPr>
        <p:spPr>
          <a:xfrm>
            <a:off x="5143255" y="3623349"/>
            <a:ext cx="6980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Results show that IBF can be suppressed down to 0 with a cost of 45% of primary electrons @ B≥1.2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Comparison to simulations have been performed, better measured gases provide better results, improvement could be obtained in the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Beam test is planned @ the Argon National Laboratory to increase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Garfield++ simulations have shown good results for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Ar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/CH4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F834D2-2F12-9541-9427-903FFE61F23D}"/>
              </a:ext>
            </a:extLst>
          </p:cNvPr>
          <p:cNvSpPr/>
          <p:nvPr/>
        </p:nvSpPr>
        <p:spPr>
          <a:xfrm>
            <a:off x="237876" y="5067455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hlinkClick r:id="rId3"/>
              </a:rPr>
              <a:t>IEEE:9279256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4831EC-4246-CB47-BAF5-D9F6A5FD7756}"/>
              </a:ext>
            </a:extLst>
          </p:cNvPr>
          <p:cNvSpPr/>
          <p:nvPr/>
        </p:nvSpPr>
        <p:spPr>
          <a:xfrm>
            <a:off x="237876" y="467278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arXiv:2007.13616</a:t>
            </a:r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C8984DC-3EDC-95B5-B0C6-41129274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1EE5F85-9759-E012-C948-8F7B36D6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03C971A-7B29-A6E3-175E-5517137A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13</a:t>
            </a:fld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B72D87-5F7D-4F76-38B0-DEF02D9A6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98080" y="308740"/>
            <a:ext cx="2530791" cy="3525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FA42D-2040-C1E1-DF17-ABF024D6A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077167" y="292195"/>
            <a:ext cx="2554545" cy="35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1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164BAA-0916-744E-8EFB-10CF1385C17A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DD9993-3C4E-7045-AC92-80B2FB0E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36000" y="-298800"/>
            <a:ext cx="4910455" cy="6840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8ABA20-A23C-BF4D-890C-0FDAC2E4D150}"/>
              </a:ext>
            </a:extLst>
          </p:cNvPr>
          <p:cNvSpPr txBox="1"/>
          <p:nvPr/>
        </p:nvSpPr>
        <p:spPr>
          <a:xfrm>
            <a:off x="984067" y="5610173"/>
            <a:ext cx="10223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Electron transparency of the grid is used to estimate energy resolution evaluation due to the presence of the grid above the amplification volume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880F64A-22E2-A64B-95F7-1B7E6051940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70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Energy resolution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BACDD68-C4F8-AE8B-366A-CC5642978387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F101667-04A6-0B81-F4F7-E11658B0F81A}"/>
              </a:ext>
            </a:extLst>
          </p:cNvPr>
          <p:cNvSpPr txBox="1">
            <a:spLocks/>
          </p:cNvSpPr>
          <p:nvPr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A53F46C-957B-42E5-36F5-9AC8D2798398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pPr/>
              <a:t>14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45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24A088-9083-2344-B42A-CE8799BF61EE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A2B-889B-6843-A32A-8BF7EB5F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Quad-GEM setup improvement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080F00-8095-F842-9173-D0EE00444A66}"/>
              </a:ext>
            </a:extLst>
          </p:cNvPr>
          <p:cNvSpPr txBox="1"/>
          <p:nvPr/>
        </p:nvSpPr>
        <p:spPr>
          <a:xfrm>
            <a:off x="984068" y="6029784"/>
            <a:ext cx="10223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4-GEM setup can be improved with Bi-polar grid installed in front of 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7812E5-C6F6-964B-AB64-2ADE8E42F80C}"/>
              </a:ext>
            </a:extLst>
          </p:cNvPr>
          <p:cNvGrpSpPr/>
          <p:nvPr/>
        </p:nvGrpSpPr>
        <p:grpSpPr>
          <a:xfrm>
            <a:off x="2992582" y="618375"/>
            <a:ext cx="6999316" cy="5383415"/>
            <a:chOff x="2992582" y="618375"/>
            <a:chExt cx="6999316" cy="53834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8279B6-428D-6E49-BE49-0B293D61DB64}"/>
                </a:ext>
              </a:extLst>
            </p:cNvPr>
            <p:cNvSpPr/>
            <p:nvPr/>
          </p:nvSpPr>
          <p:spPr>
            <a:xfrm>
              <a:off x="2992582" y="618375"/>
              <a:ext cx="6999316" cy="5383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9E943A-1092-0448-AABB-715C21E60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156" t="5964" r="4853" b="20507"/>
            <a:stretch/>
          </p:blipFill>
          <p:spPr>
            <a:xfrm>
              <a:off x="3874770" y="1485899"/>
              <a:ext cx="4823460" cy="286893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610044-6991-4C41-8791-83F086F4F4A8}"/>
                </a:ext>
              </a:extLst>
            </p:cNvPr>
            <p:cNvSpPr/>
            <p:nvPr/>
          </p:nvSpPr>
          <p:spPr>
            <a:xfrm>
              <a:off x="6846571" y="1485898"/>
              <a:ext cx="1165860" cy="13373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Garamond" panose="02020404030301010803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8C6D9FA-90D7-C844-A2BB-76EF1E827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10557" y="635000"/>
              <a:ext cx="6751899" cy="526606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F7E2396-BBCE-8F49-8A89-8832A476D5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4" t="16915" r="59141" b="64010"/>
          <a:stretch/>
        </p:blipFill>
        <p:spPr>
          <a:xfrm rot="5400000">
            <a:off x="10057708" y="3244272"/>
            <a:ext cx="1230282" cy="1361902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5AFDDFF-CD05-F916-4730-D9A65C57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0C0ECA5-9496-4F3B-8AE3-4D075F710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B5A9C7A-4A06-830D-CFC3-4E203AA9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15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16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114DB6-36F9-9847-914A-ED7C4926FAE4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A2B-889B-6843-A32A-8BF7EB5F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Quad-GEM setup improvement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080F00-8095-F842-9173-D0EE00444A66}"/>
              </a:ext>
            </a:extLst>
          </p:cNvPr>
          <p:cNvSpPr txBox="1"/>
          <p:nvPr/>
        </p:nvSpPr>
        <p:spPr>
          <a:xfrm>
            <a:off x="984068" y="5991613"/>
            <a:ext cx="10223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Any starting point could be improved with reasonable energy resolution loss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6ED47-F552-3540-BB96-F4A78F8B7B2A}"/>
              </a:ext>
            </a:extLst>
          </p:cNvPr>
          <p:cNvGrpSpPr/>
          <p:nvPr/>
        </p:nvGrpSpPr>
        <p:grpSpPr>
          <a:xfrm>
            <a:off x="2992582" y="618375"/>
            <a:ext cx="6999316" cy="5383415"/>
            <a:chOff x="2992582" y="635000"/>
            <a:chExt cx="6999316" cy="53834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7DD1E0-2CEF-A64B-A327-4A82341EB649}"/>
                </a:ext>
              </a:extLst>
            </p:cNvPr>
            <p:cNvSpPr/>
            <p:nvPr/>
          </p:nvSpPr>
          <p:spPr>
            <a:xfrm>
              <a:off x="2992582" y="635000"/>
              <a:ext cx="6999316" cy="5383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6FC5BF-815E-EF48-B7FE-2A3FA106FDA5}"/>
                </a:ext>
              </a:extLst>
            </p:cNvPr>
            <p:cNvGrpSpPr/>
            <p:nvPr/>
          </p:nvGrpSpPr>
          <p:grpSpPr>
            <a:xfrm>
              <a:off x="3110557" y="635000"/>
              <a:ext cx="6751899" cy="5266062"/>
              <a:chOff x="3110557" y="635000"/>
              <a:chExt cx="6751899" cy="526606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8C6D9FA-90D7-C844-A2BB-76EF1E827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110557" y="635000"/>
                <a:ext cx="6751899" cy="526606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C9E943A-1092-0448-AABB-715C21E60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4156" t="5964" r="4853" b="20507"/>
              <a:stretch/>
            </p:blipFill>
            <p:spPr>
              <a:xfrm>
                <a:off x="3794761" y="1028701"/>
                <a:ext cx="2114549" cy="309753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0B4FC52-F351-4344-8CEB-A63582C6D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l="29432" b="65392"/>
              <a:stretch/>
            </p:blipFill>
            <p:spPr>
              <a:xfrm>
                <a:off x="5097780" y="635000"/>
                <a:ext cx="4764676" cy="182245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854818D-FB4F-8C4D-BCCD-2ED5FC39AE12}"/>
                </a:ext>
              </a:extLst>
            </p:cNvPr>
            <p:cNvSpPr/>
            <p:nvPr/>
          </p:nvSpPr>
          <p:spPr>
            <a:xfrm>
              <a:off x="3840480" y="1120140"/>
              <a:ext cx="2026632" cy="2640330"/>
            </a:xfrm>
            <a:custGeom>
              <a:avLst/>
              <a:gdLst>
                <a:gd name="connsiteX0" fmla="*/ 1977390 w 2026632"/>
                <a:gd name="connsiteY0" fmla="*/ 2640330 h 2640330"/>
                <a:gd name="connsiteX1" fmla="*/ 1897380 w 2026632"/>
                <a:gd name="connsiteY1" fmla="*/ 2354580 h 2640330"/>
                <a:gd name="connsiteX2" fmla="*/ 868680 w 2026632"/>
                <a:gd name="connsiteY2" fmla="*/ 1108710 h 2640330"/>
                <a:gd name="connsiteX3" fmla="*/ 171450 w 2026632"/>
                <a:gd name="connsiteY3" fmla="*/ 411480 h 2640330"/>
                <a:gd name="connsiteX4" fmla="*/ 0 w 2026632"/>
                <a:gd name="connsiteY4" fmla="*/ 0 h 264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632" h="2640330">
                  <a:moveTo>
                    <a:pt x="1977390" y="2640330"/>
                  </a:moveTo>
                  <a:cubicBezTo>
                    <a:pt x="2029777" y="2625090"/>
                    <a:pt x="2082165" y="2609850"/>
                    <a:pt x="1897380" y="2354580"/>
                  </a:cubicBezTo>
                  <a:cubicBezTo>
                    <a:pt x="1712595" y="2099310"/>
                    <a:pt x="1156335" y="1432560"/>
                    <a:pt x="868680" y="1108710"/>
                  </a:cubicBezTo>
                  <a:cubicBezTo>
                    <a:pt x="581025" y="784860"/>
                    <a:pt x="316230" y="596265"/>
                    <a:pt x="171450" y="411480"/>
                  </a:cubicBezTo>
                  <a:cubicBezTo>
                    <a:pt x="26670" y="226695"/>
                    <a:pt x="36195" y="78105"/>
                    <a:pt x="0" y="0"/>
                  </a:cubicBezTo>
                </a:path>
              </a:pathLst>
            </a:custGeom>
            <a:noFill/>
            <a:ln w="38100">
              <a:solidFill>
                <a:srgbClr val="BA44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aramond" panose="02020404030301010803" pitchFamily="18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7BCF82E-AE38-9F47-BD89-0FC0806231C6}"/>
                </a:ext>
              </a:extLst>
            </p:cNvPr>
            <p:cNvSpPr/>
            <p:nvPr/>
          </p:nvSpPr>
          <p:spPr>
            <a:xfrm>
              <a:off x="3838719" y="1965960"/>
              <a:ext cx="2026632" cy="1794510"/>
            </a:xfrm>
            <a:custGeom>
              <a:avLst/>
              <a:gdLst>
                <a:gd name="connsiteX0" fmla="*/ 1977390 w 2026632"/>
                <a:gd name="connsiteY0" fmla="*/ 2640330 h 2640330"/>
                <a:gd name="connsiteX1" fmla="*/ 1897380 w 2026632"/>
                <a:gd name="connsiteY1" fmla="*/ 2354580 h 2640330"/>
                <a:gd name="connsiteX2" fmla="*/ 868680 w 2026632"/>
                <a:gd name="connsiteY2" fmla="*/ 1108710 h 2640330"/>
                <a:gd name="connsiteX3" fmla="*/ 171450 w 2026632"/>
                <a:gd name="connsiteY3" fmla="*/ 411480 h 2640330"/>
                <a:gd name="connsiteX4" fmla="*/ 0 w 2026632"/>
                <a:gd name="connsiteY4" fmla="*/ 0 h 264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632" h="2640330">
                  <a:moveTo>
                    <a:pt x="1977390" y="2640330"/>
                  </a:moveTo>
                  <a:cubicBezTo>
                    <a:pt x="2029777" y="2625090"/>
                    <a:pt x="2082165" y="2609850"/>
                    <a:pt x="1897380" y="2354580"/>
                  </a:cubicBezTo>
                  <a:cubicBezTo>
                    <a:pt x="1712595" y="2099310"/>
                    <a:pt x="1156335" y="1432560"/>
                    <a:pt x="868680" y="1108710"/>
                  </a:cubicBezTo>
                  <a:cubicBezTo>
                    <a:pt x="581025" y="784860"/>
                    <a:pt x="316230" y="596265"/>
                    <a:pt x="171450" y="411480"/>
                  </a:cubicBezTo>
                  <a:cubicBezTo>
                    <a:pt x="26670" y="226695"/>
                    <a:pt x="36195" y="78105"/>
                    <a:pt x="0" y="0"/>
                  </a:cubicBezTo>
                </a:path>
              </a:pathLst>
            </a:custGeom>
            <a:noFill/>
            <a:ln w="38100">
              <a:solidFill>
                <a:srgbClr val="443D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aramond" panose="02020404030301010803" pitchFamily="18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2E2F49C-C2BE-A848-AE30-1CFA3AF9D48B}"/>
                </a:ext>
              </a:extLst>
            </p:cNvPr>
            <p:cNvSpPr/>
            <p:nvPr/>
          </p:nvSpPr>
          <p:spPr>
            <a:xfrm>
              <a:off x="3794761" y="2228849"/>
              <a:ext cx="2026632" cy="1559209"/>
            </a:xfrm>
            <a:custGeom>
              <a:avLst/>
              <a:gdLst>
                <a:gd name="connsiteX0" fmla="*/ 1977390 w 2026632"/>
                <a:gd name="connsiteY0" fmla="*/ 2640330 h 2640330"/>
                <a:gd name="connsiteX1" fmla="*/ 1897380 w 2026632"/>
                <a:gd name="connsiteY1" fmla="*/ 2354580 h 2640330"/>
                <a:gd name="connsiteX2" fmla="*/ 868680 w 2026632"/>
                <a:gd name="connsiteY2" fmla="*/ 1108710 h 2640330"/>
                <a:gd name="connsiteX3" fmla="*/ 171450 w 2026632"/>
                <a:gd name="connsiteY3" fmla="*/ 411480 h 2640330"/>
                <a:gd name="connsiteX4" fmla="*/ 0 w 2026632"/>
                <a:gd name="connsiteY4" fmla="*/ 0 h 264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632" h="2640330">
                  <a:moveTo>
                    <a:pt x="1977390" y="2640330"/>
                  </a:moveTo>
                  <a:cubicBezTo>
                    <a:pt x="2029777" y="2625090"/>
                    <a:pt x="2082165" y="2609850"/>
                    <a:pt x="1897380" y="2354580"/>
                  </a:cubicBezTo>
                  <a:cubicBezTo>
                    <a:pt x="1712595" y="2099310"/>
                    <a:pt x="1156335" y="1432560"/>
                    <a:pt x="868680" y="1108710"/>
                  </a:cubicBezTo>
                  <a:cubicBezTo>
                    <a:pt x="581025" y="784860"/>
                    <a:pt x="316230" y="596265"/>
                    <a:pt x="171450" y="411480"/>
                  </a:cubicBezTo>
                  <a:cubicBezTo>
                    <a:pt x="26670" y="226695"/>
                    <a:pt x="36195" y="78105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Garamond" panose="02020404030301010803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2AD175F-FBA5-4647-BDC4-8F8E6C7EE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4" t="16915" r="59141" b="64010"/>
          <a:stretch/>
        </p:blipFill>
        <p:spPr>
          <a:xfrm rot="5400000">
            <a:off x="10057708" y="3244272"/>
            <a:ext cx="1230282" cy="1361902"/>
          </a:xfrm>
          <a:prstGeom prst="rect">
            <a:avLst/>
          </a:prstGeo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2FD36F4B-91D9-63DC-7416-CA28439D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2E1921D-F9E4-4C71-6C21-1C32ABA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6510E0A-1F96-58F8-4A3E-199E6554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16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32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4FB9F3-A41A-1836-8AD7-0B63D7070A2F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3F8D9-92C7-7474-BB61-EF0261ACC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" y="1077484"/>
            <a:ext cx="6054948" cy="4351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575B0-3DAE-C304-568E-F9BCD4F59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7483"/>
            <a:ext cx="6054949" cy="4351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489186-1CA3-3747-89DB-278F4E4A7A0C}"/>
              </a:ext>
            </a:extLst>
          </p:cNvPr>
          <p:cNvSpPr txBox="1"/>
          <p:nvPr/>
        </p:nvSpPr>
        <p:spPr>
          <a:xfrm>
            <a:off x="0" y="925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BPG effect on the drift of 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89297-AFD7-DA42-8BD4-DA5860A704C5}"/>
              </a:ext>
            </a:extLst>
          </p:cNvPr>
          <p:cNvSpPr txBox="1"/>
          <p:nvPr/>
        </p:nvSpPr>
        <p:spPr>
          <a:xfrm>
            <a:off x="1151762" y="677373"/>
            <a:ext cx="734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Garfield++ Simulations Ne/CF4 (90:10): 55 µm binning</a:t>
            </a:r>
          </a:p>
          <a:p>
            <a:endParaRPr lang="en-US" sz="2000" dirty="0">
              <a:solidFill>
                <a:schemeClr val="bg2">
                  <a:lumMod val="9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8A2A8-425B-0F41-98C4-472D430C8EF3}"/>
              </a:ext>
            </a:extLst>
          </p:cNvPr>
          <p:cNvSpPr txBox="1"/>
          <p:nvPr/>
        </p:nvSpPr>
        <p:spPr>
          <a:xfrm>
            <a:off x="1111809" y="5524836"/>
            <a:ext cx="9956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Linear bias corresponding to Lorentz angle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Designed a setup with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GridPix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 detector (from Bonn group) to measure the bias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4AECF5-9003-4443-9873-D664029164BD}"/>
              </a:ext>
            </a:extLst>
          </p:cNvPr>
          <p:cNvGrpSpPr/>
          <p:nvPr/>
        </p:nvGrpSpPr>
        <p:grpSpPr>
          <a:xfrm>
            <a:off x="1151761" y="1385259"/>
            <a:ext cx="6936921" cy="369332"/>
            <a:chOff x="2797458" y="956618"/>
            <a:chExt cx="6936921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F30F72-AF9B-5644-98D2-00E503EB540A}"/>
                </a:ext>
              </a:extLst>
            </p:cNvPr>
            <p:cNvSpPr txBox="1"/>
            <p:nvPr/>
          </p:nvSpPr>
          <p:spPr>
            <a:xfrm>
              <a:off x="2797458" y="956618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B=0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106267-8921-FA4B-BEAF-390E109064E5}"/>
                </a:ext>
              </a:extLst>
            </p:cNvPr>
            <p:cNvSpPr txBox="1"/>
            <p:nvPr/>
          </p:nvSpPr>
          <p:spPr>
            <a:xfrm>
              <a:off x="8852406" y="956618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B=1.2 T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94A0C-A360-F822-26C6-16E7F4EA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732ED52-0C5F-D654-DCC5-CD812038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ACBFC0-2505-A59F-7A99-A22B977F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17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02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2A533C-DC37-7E4B-B4DB-305ECE16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Space charge effects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FAEEC59-78A5-9640-A0B6-77F84709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3" y="893261"/>
            <a:ext cx="5954435" cy="403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A31B2B-4C04-8346-A531-10E093129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</a:blip>
          <a:srcRect l="22394" t="6526" r="14733" b="17263"/>
          <a:stretch/>
        </p:blipFill>
        <p:spPr>
          <a:xfrm rot="5400000">
            <a:off x="301857" y="2194209"/>
            <a:ext cx="2365438" cy="1182718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1CCF96-BD2E-0046-AFB3-3B587AE79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754" y="4033093"/>
            <a:ext cx="6438598" cy="24008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77917E-E20B-6041-8439-5ABFF05A7363}"/>
              </a:ext>
            </a:extLst>
          </p:cNvPr>
          <p:cNvSpPr txBox="1"/>
          <p:nvPr/>
        </p:nvSpPr>
        <p:spPr>
          <a:xfrm>
            <a:off x="6702603" y="3789304"/>
            <a:ext cx="433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ALICE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Pb-Pb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𝞅 distortion measurements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3574FA-9C96-3844-83B9-D7A6DDB23C9D}"/>
              </a:ext>
            </a:extLst>
          </p:cNvPr>
          <p:cNvSpPr txBox="1"/>
          <p:nvPr/>
        </p:nvSpPr>
        <p:spPr>
          <a:xfrm>
            <a:off x="6629882" y="1003199"/>
            <a:ext cx="44740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Space charge (SC) is formed in the TPC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Electric fields are distorted due to 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Tracking performance is affected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95 % of SC is Ion Backflow (IBF)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Minimization of IBF is our goal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BA2BDDF-5996-8BE6-E620-6946B958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1B4F90-4184-D9C5-33AD-E370F3E1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May 18 2023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66EC63F-CAC9-2543-8D44-2AB0C329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2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5345E-17 L 0.2599 -0.00185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60537DF-9AFA-0F4E-AB51-1839B7439E5C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9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0537F6-F7AB-B143-8210-DB98254C2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"/>
          <a:stretch/>
        </p:blipFill>
        <p:spPr>
          <a:xfrm>
            <a:off x="172233" y="1142009"/>
            <a:ext cx="6078938" cy="4522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F32A2B-889B-6843-A32A-8BF7EB5F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Gating grid: static mode</a:t>
            </a:r>
            <a:endParaRPr lang="en-US" sz="3600" b="1" dirty="0">
              <a:solidFill>
                <a:schemeClr val="bg2">
                  <a:lumMod val="90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0B111E-2715-D740-9BA0-4E2AB32517E1}"/>
              </a:ext>
            </a:extLst>
          </p:cNvPr>
          <p:cNvSpPr txBox="1"/>
          <p:nvPr/>
        </p:nvSpPr>
        <p:spPr>
          <a:xfrm>
            <a:off x="205483" y="655588"/>
            <a:ext cx="557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Standard approach: gating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5666DE-F6D1-8B42-ACF2-6BCC956BAABF}"/>
              </a:ext>
            </a:extLst>
          </p:cNvPr>
          <p:cNvSpPr txBox="1"/>
          <p:nvPr/>
        </p:nvSpPr>
        <p:spPr>
          <a:xfrm>
            <a:off x="607677" y="2732672"/>
            <a:ext cx="5208049" cy="2185214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However!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1985 it was shown that gating grid technique can be improved in case of high magnetic field: </a:t>
            </a:r>
          </a:p>
          <a:p>
            <a:pPr lvl="1"/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Amendolia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Blum et al “Influence of the magnetic field on the gating of a time projection chamber” </a:t>
            </a:r>
          </a:p>
          <a:p>
            <a:pPr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https://www.sciencedirect.com/science/article/pii/0168900285908071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4FFC04-EEB8-074D-8315-074056421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549" y="673244"/>
            <a:ext cx="4240427" cy="3600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0B139B-BAAD-8A4C-83B1-E3E00531E2B1}"/>
              </a:ext>
            </a:extLst>
          </p:cNvPr>
          <p:cNvSpPr txBox="1"/>
          <p:nvPr/>
        </p:nvSpPr>
        <p:spPr>
          <a:xfrm>
            <a:off x="6251171" y="5124402"/>
            <a:ext cx="5952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In the presence of magnetic field additional force appears. It is pushing electrons along and through the mesh wires. 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The mesh could be configured such, that majority of electrons pass through, and ions are blocked.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A36637-B37C-5D43-A595-8F8EFF15FEAE}"/>
                  </a:ext>
                </a:extLst>
              </p:cNvPr>
              <p:cNvSpPr txBox="1"/>
              <p:nvPr/>
            </p:nvSpPr>
            <p:spPr>
              <a:xfrm>
                <a:off x="6405592" y="4325230"/>
                <a:ext cx="5126340" cy="78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𝜔𝜏</m:t>
                          </m:r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𝑬𝑩</m:t>
                                  </m:r>
                                </m:e>
                              </m:d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A36637-B37C-5D43-A595-8F8EFF15F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592" y="4325230"/>
                <a:ext cx="5126340" cy="7838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405C753-D1F7-6DA1-F3D2-7F0B775D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046F4E4-BB51-838C-AA60-7EC33C96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7FB940A-FECA-110D-318E-1CA2F656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3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3E493C0-CF7F-E34C-B496-8621DE17A8DD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29CCB9-0CE0-5946-8B01-B9B6A0EA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315" y="1131407"/>
            <a:ext cx="5650212" cy="4344531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108E1C-FD6B-9043-B3FD-4DCC6F74709E}"/>
              </a:ext>
            </a:extLst>
          </p:cNvPr>
          <p:cNvGrpSpPr/>
          <p:nvPr/>
        </p:nvGrpSpPr>
        <p:grpSpPr>
          <a:xfrm>
            <a:off x="8592345" y="2926507"/>
            <a:ext cx="248753" cy="293474"/>
            <a:chOff x="457200" y="2695074"/>
            <a:chExt cx="336884" cy="33688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94F915F-26E4-5647-AB0D-C659695A2895}"/>
                </a:ext>
              </a:extLst>
            </p:cNvPr>
            <p:cNvCxnSpPr/>
            <p:nvPr/>
          </p:nvCxnSpPr>
          <p:spPr>
            <a:xfrm>
              <a:off x="625642" y="2695074"/>
              <a:ext cx="0" cy="336884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CDCBEE-E3C4-5448-B15E-88D46A7385AA}"/>
                </a:ext>
              </a:extLst>
            </p:cNvPr>
            <p:cNvCxnSpPr/>
            <p:nvPr/>
          </p:nvCxnSpPr>
          <p:spPr>
            <a:xfrm rot="5400000">
              <a:off x="625642" y="2702845"/>
              <a:ext cx="0" cy="336884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257058-A541-B640-AADB-67B781AB7AB1}"/>
              </a:ext>
            </a:extLst>
          </p:cNvPr>
          <p:cNvGrpSpPr/>
          <p:nvPr/>
        </p:nvGrpSpPr>
        <p:grpSpPr>
          <a:xfrm>
            <a:off x="10133266" y="2910178"/>
            <a:ext cx="248753" cy="293474"/>
            <a:chOff x="457200" y="2695074"/>
            <a:chExt cx="336884" cy="33688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A29FD3-041E-2D46-A2EB-A478A7B73753}"/>
                </a:ext>
              </a:extLst>
            </p:cNvPr>
            <p:cNvCxnSpPr/>
            <p:nvPr/>
          </p:nvCxnSpPr>
          <p:spPr>
            <a:xfrm>
              <a:off x="625642" y="2695074"/>
              <a:ext cx="0" cy="336884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BA9219-39DB-2A4F-920A-E7C8FB3C1353}"/>
                </a:ext>
              </a:extLst>
            </p:cNvPr>
            <p:cNvCxnSpPr/>
            <p:nvPr/>
          </p:nvCxnSpPr>
          <p:spPr>
            <a:xfrm rot="5400000">
              <a:off x="625642" y="2702845"/>
              <a:ext cx="0" cy="336884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523DD6-8AB0-6040-B0E7-9A74A201E216}"/>
              </a:ext>
            </a:extLst>
          </p:cNvPr>
          <p:cNvCxnSpPr>
            <a:cxnSpLocks/>
          </p:cNvCxnSpPr>
          <p:nvPr/>
        </p:nvCxnSpPr>
        <p:spPr>
          <a:xfrm>
            <a:off x="7781700" y="3067026"/>
            <a:ext cx="360000" cy="0"/>
          </a:xfrm>
          <a:prstGeom prst="line">
            <a:avLst/>
          </a:prstGeom>
          <a:ln w="38100" cmpd="sng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8BC80B-29F6-D949-B80E-82238D56C6B8}"/>
              </a:ext>
            </a:extLst>
          </p:cNvPr>
          <p:cNvCxnSpPr>
            <a:cxnSpLocks/>
          </p:cNvCxnSpPr>
          <p:nvPr/>
        </p:nvCxnSpPr>
        <p:spPr>
          <a:xfrm>
            <a:off x="9311858" y="3058133"/>
            <a:ext cx="360000" cy="0"/>
          </a:xfrm>
          <a:prstGeom prst="line">
            <a:avLst/>
          </a:prstGeom>
          <a:ln w="38100" cmpd="sng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A0C2B6-DCFC-C34F-B1F5-BFC91490D467}"/>
              </a:ext>
            </a:extLst>
          </p:cNvPr>
          <p:cNvCxnSpPr>
            <a:cxnSpLocks/>
          </p:cNvCxnSpPr>
          <p:nvPr/>
        </p:nvCxnSpPr>
        <p:spPr>
          <a:xfrm>
            <a:off x="10842661" y="3042104"/>
            <a:ext cx="360000" cy="0"/>
          </a:xfrm>
          <a:prstGeom prst="line">
            <a:avLst/>
          </a:prstGeom>
          <a:ln w="38100" cmpd="sng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F32A2B-889B-6843-A32A-8BF7EB5F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Gating grid: static mode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23767-D934-084D-AD95-6B50323A4B07}"/>
              </a:ext>
            </a:extLst>
          </p:cNvPr>
          <p:cNvSpPr txBox="1"/>
          <p:nvPr/>
        </p:nvSpPr>
        <p:spPr>
          <a:xfrm>
            <a:off x="364530" y="660717"/>
            <a:ext cx="57806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Gating grid can be optimized to collect ions and be transparent to electrons:</a:t>
            </a: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solidFill>
                <a:schemeClr val="bg2">
                  <a:lumMod val="90000"/>
                </a:schemeClr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A676E-F61B-8E49-AF54-194F8BF0F9C5}"/>
              </a:ext>
            </a:extLst>
          </p:cNvPr>
          <p:cNvSpPr txBox="1"/>
          <p:nvPr/>
        </p:nvSpPr>
        <p:spPr>
          <a:xfrm>
            <a:off x="7659526" y="770563"/>
            <a:ext cx="323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GARFIELD++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B23E998-B722-C34F-84BC-E26A995DB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821" t="6267" r="5799" b="16007"/>
          <a:stretch/>
        </p:blipFill>
        <p:spPr>
          <a:xfrm>
            <a:off x="7245351" y="1358900"/>
            <a:ext cx="4499491" cy="339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73D3CD-BE15-8A42-A7FA-BD132F4E21A5}"/>
                  </a:ext>
                </a:extLst>
              </p:cNvPr>
              <p:cNvSpPr txBox="1"/>
              <p:nvPr/>
            </p:nvSpPr>
            <p:spPr>
              <a:xfrm>
                <a:off x="492757" y="1745007"/>
                <a:ext cx="5746510" cy="399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𝜔𝜏</m:t>
                          </m:r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𝑬𝑩</m:t>
                                  </m:r>
                                </m:e>
                              </m:d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with</a:t>
                </a:r>
              </a:p>
              <a:p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µ = mobility,</a:t>
                </a:r>
              </a:p>
              <a:p>
                <a:endParaRPr lang="en-US" sz="2000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𝑚𝑐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 (cyclotron frequency),</a:t>
                </a:r>
              </a:p>
              <a:p>
                <a:endParaRPr lang="en-US" sz="2000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 (mean collision time),</a:t>
                </a:r>
              </a:p>
              <a:p>
                <a:endParaRPr lang="en-US" sz="2000" b="1" i="1" dirty="0">
                  <a:solidFill>
                    <a:schemeClr val="bg2">
                      <a:lumMod val="9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000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0,0,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1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.</a:t>
                </a:r>
              </a:p>
              <a:p>
                <a:endParaRPr lang="en-US" sz="2000" b="1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&gt;1 T is required (</a:t>
                </a:r>
                <a:r>
                  <a:rPr lang="en-US" sz="2000" dirty="0" err="1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sPHENIX</a:t>
                </a:r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future experiments)</a:t>
                </a:r>
                <a:endParaRPr lang="en-US" sz="2000" b="1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73D3CD-BE15-8A42-A7FA-BD132F4E2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57" y="1745007"/>
                <a:ext cx="5746510" cy="3997120"/>
              </a:xfrm>
              <a:prstGeom prst="rect">
                <a:avLst/>
              </a:prstGeom>
              <a:blipFill>
                <a:blip r:embed="rId4"/>
                <a:stretch>
                  <a:fillRect l="-1104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CA7A47-187F-0B4C-AD9D-9A4AC36580F3}"/>
                  </a:ext>
                </a:extLst>
              </p:cNvPr>
              <p:cNvSpPr txBox="1"/>
              <p:nvPr/>
            </p:nvSpPr>
            <p:spPr>
              <a:xfrm>
                <a:off x="3821547" y="3281902"/>
                <a:ext cx="2011641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C00000"/>
                                  </a:solidFill>
                                  <a:latin typeface="Garamond" panose="02020404030301010803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C00000"/>
                                  </a:solidFill>
                                  <a:latin typeface="Garamond" panose="02020404030301010803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C00000"/>
                                  </a:solidFill>
                                  <a:latin typeface="Garamond" panose="02020404030301010803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C00000"/>
                                  </a:solidFill>
                                  <a:latin typeface="Garamond" panose="02020404030301010803" pitchFamily="18" charset="0"/>
                                </a:rPr>
                                <m:t>ions</m:t>
                              </m:r>
                            </m:e>
                            <m:e>
                              <m:r>
                                <a:rPr lang="en-US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≳</m:t>
                              </m:r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2"/>
                                  </a:solidFill>
                                  <a:latin typeface="Garamond" panose="02020404030301010803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2"/>
                                  </a:solidFill>
                                  <a:latin typeface="Garamond" panose="02020404030301010803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2"/>
                                  </a:solidFill>
                                  <a:latin typeface="Garamond" panose="02020404030301010803" pitchFamily="18" charset="0"/>
                                </a:rPr>
                                <m:t>electrons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2"/>
                                  </a:solidFill>
                                  <a:latin typeface="Garamond" panose="02020404030301010803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CA7A47-187F-0B4C-AD9D-9A4AC3658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47" y="3281902"/>
                <a:ext cx="2011641" cy="710194"/>
              </a:xfrm>
              <a:prstGeom prst="rect">
                <a:avLst/>
              </a:prstGeom>
              <a:blipFill>
                <a:blip r:embed="rId5"/>
                <a:stretch>
                  <a:fillRect l="-50314" t="-189474" b="-277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1A11A4-D14A-B74E-8183-DA8D6E75E546}"/>
                  </a:ext>
                </a:extLst>
              </p:cNvPr>
              <p:cNvSpPr txBox="1"/>
              <p:nvPr/>
            </p:nvSpPr>
            <p:spPr>
              <a:xfrm>
                <a:off x="10503664" y="1563784"/>
                <a:ext cx="1223150" cy="31059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1A11A4-D14A-B74E-8183-DA8D6E75E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664" y="1563784"/>
                <a:ext cx="1223150" cy="3105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4BE422-5AB8-0446-937D-16298D326F1B}"/>
                  </a:ext>
                </a:extLst>
              </p:cNvPr>
              <p:cNvSpPr txBox="1"/>
              <p:nvPr/>
            </p:nvSpPr>
            <p:spPr>
              <a:xfrm>
                <a:off x="10503664" y="1563784"/>
                <a:ext cx="1223150" cy="31059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4BE422-5AB8-0446-937D-16298D326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664" y="1563784"/>
                <a:ext cx="1223150" cy="3105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A8C8CCC-1C72-E0E1-8B47-C0AE2E27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FFFD02-1B75-DE91-44B8-3FA8B5B1EB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95EAF1A-C769-D97D-2617-8B5AED0F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4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0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EECD0-30DF-BA48-8922-0160D7AC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Ion Blocking by the Passive Bipolar Grid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BB033-85CF-C841-BB3E-E6053FE3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12" b="2565"/>
          <a:stretch/>
        </p:blipFill>
        <p:spPr>
          <a:xfrm>
            <a:off x="70967" y="794317"/>
            <a:ext cx="4869195" cy="4634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DCE536-0519-5040-9B90-5428FCF4F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6977" y="288569"/>
            <a:ext cx="2572999" cy="3584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B609A9-C81C-9743-88EA-C3FBA4B8A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92541" y="288569"/>
            <a:ext cx="2572999" cy="35844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EE36CF-2661-5F4A-A4C0-FC8763D1996B}"/>
              </a:ext>
            </a:extLst>
          </p:cNvPr>
          <p:cNvSpPr/>
          <p:nvPr/>
        </p:nvSpPr>
        <p:spPr>
          <a:xfrm>
            <a:off x="5143255" y="3623349"/>
            <a:ext cx="6980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Results show that IBF can be suppressed down to 0 with a cost of 45% of primary electrons @ B≥1.2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Comparison to simulations have been performed, better measured gases provide better results, improvement could be obtained in the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Beam test is planned @ the Argon National Laboratory to increase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Garfield++ simulations have shown good results for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Ar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/CH4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F834D2-2F12-9541-9427-903FFE61F23D}"/>
              </a:ext>
            </a:extLst>
          </p:cNvPr>
          <p:cNvSpPr/>
          <p:nvPr/>
        </p:nvSpPr>
        <p:spPr>
          <a:xfrm>
            <a:off x="237876" y="5067455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hlinkClick r:id="rId5"/>
              </a:rPr>
              <a:t>IEEE:9279256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4831EC-4246-CB47-BAF5-D9F6A5FD7756}"/>
              </a:ext>
            </a:extLst>
          </p:cNvPr>
          <p:cNvSpPr/>
          <p:nvPr/>
        </p:nvSpPr>
        <p:spPr>
          <a:xfrm>
            <a:off x="237876" y="467278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arXiv:2007.13616</a:t>
            </a:r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C8984DC-3EDC-95B5-B0C6-41129274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1EE5F85-9759-E012-C948-8F7B36D6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03C971A-7B29-A6E3-175E-5517137A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5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7024DE-64AF-9827-16BC-2C4F80AB468F}"/>
              </a:ext>
            </a:extLst>
          </p:cNvPr>
          <p:cNvSpPr txBox="1"/>
          <p:nvPr/>
        </p:nvSpPr>
        <p:spPr>
          <a:xfrm rot="16200000">
            <a:off x="7655597" y="2012289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latin typeface="Arial" panose="020B0604020202020204" pitchFamily="34" charset="0"/>
                <a:cs typeface="Arial" panose="020B0604020202020204" pitchFamily="34" charset="0"/>
              </a:rPr>
              <a:t>Ion transparancy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F4FAC-0109-FDF1-BF5B-CF76F324FB07}"/>
              </a:ext>
            </a:extLst>
          </p:cNvPr>
          <p:cNvSpPr txBox="1"/>
          <p:nvPr/>
        </p:nvSpPr>
        <p:spPr>
          <a:xfrm rot="16200000">
            <a:off x="4192514" y="1657097"/>
            <a:ext cx="1785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>
                <a:latin typeface="Arial" panose="020B0604020202020204" pitchFamily="34" charset="0"/>
                <a:cs typeface="Arial" panose="020B0604020202020204" pitchFamily="34" charset="0"/>
              </a:rPr>
              <a:t>Transparancy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2AA27-8005-ED02-3DBB-FB535F26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36928" y="5480920"/>
            <a:ext cx="3501672" cy="6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3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4FB9F3-A41A-1836-8AD7-0B63D7070A2F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89186-1CA3-3747-89DB-278F4E4A7A0C}"/>
              </a:ext>
            </a:extLst>
          </p:cNvPr>
          <p:cNvSpPr txBox="1"/>
          <p:nvPr/>
        </p:nvSpPr>
        <p:spPr>
          <a:xfrm>
            <a:off x="0" y="925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BPG effect on the drift of 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89297-AFD7-DA42-8BD4-DA5860A704C5}"/>
              </a:ext>
            </a:extLst>
          </p:cNvPr>
          <p:cNvSpPr txBox="1"/>
          <p:nvPr/>
        </p:nvSpPr>
        <p:spPr>
          <a:xfrm>
            <a:off x="1151762" y="677373"/>
            <a:ext cx="734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Garfield++ Simulations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Ar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/CH</a:t>
            </a:r>
            <a:r>
              <a:rPr lang="en-US" sz="2000" baseline="-25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4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 (90:10): 55 µm binning</a:t>
            </a:r>
          </a:p>
          <a:p>
            <a:endParaRPr lang="en-US" sz="2000" dirty="0">
              <a:solidFill>
                <a:schemeClr val="bg2">
                  <a:lumMod val="9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8A2A8-425B-0F41-98C4-472D430C8EF3}"/>
              </a:ext>
            </a:extLst>
          </p:cNvPr>
          <p:cNvSpPr txBox="1"/>
          <p:nvPr/>
        </p:nvSpPr>
        <p:spPr>
          <a:xfrm>
            <a:off x="1111809" y="5466780"/>
            <a:ext cx="995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Linear bias corresponding to Lorentz angle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Produced BPG for the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sPHENIX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 TPC modules for testing @ ANL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Designed a setup with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GridPix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 detector (from Bonn group) to measure the bias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A00C0-5487-AF4E-8E89-61401DEF2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77481"/>
            <a:ext cx="6054952" cy="4351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9871C-4B61-414A-80C0-00C9238F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1" y="1077482"/>
            <a:ext cx="6054950" cy="43510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94AECF5-9003-4443-9873-D664029164BD}"/>
              </a:ext>
            </a:extLst>
          </p:cNvPr>
          <p:cNvGrpSpPr/>
          <p:nvPr/>
        </p:nvGrpSpPr>
        <p:grpSpPr>
          <a:xfrm>
            <a:off x="1151761" y="1385259"/>
            <a:ext cx="6936921" cy="369332"/>
            <a:chOff x="2797458" y="956618"/>
            <a:chExt cx="6936921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F30F72-AF9B-5644-98D2-00E503EB540A}"/>
                </a:ext>
              </a:extLst>
            </p:cNvPr>
            <p:cNvSpPr txBox="1"/>
            <p:nvPr/>
          </p:nvSpPr>
          <p:spPr>
            <a:xfrm>
              <a:off x="2797458" y="956618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B=0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106267-8921-FA4B-BEAF-390E109064E5}"/>
                </a:ext>
              </a:extLst>
            </p:cNvPr>
            <p:cNvSpPr txBox="1"/>
            <p:nvPr/>
          </p:nvSpPr>
          <p:spPr>
            <a:xfrm>
              <a:off x="8852406" y="956618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B=1.2 T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94A0C-A360-F822-26C6-16E7F4EA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732ED52-0C5F-D654-DCC5-CD812038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ACBFC0-2505-A59F-7A99-A22B977F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6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F854DF-C7AE-83B2-67BB-22A9B396A953}"/>
              </a:ext>
            </a:extLst>
          </p:cNvPr>
          <p:cNvSpPr txBox="1"/>
          <p:nvPr/>
        </p:nvSpPr>
        <p:spPr>
          <a:xfrm>
            <a:off x="3026345" y="4988782"/>
            <a:ext cx="6117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Garamond" panose="02020404030301010803" pitchFamily="18" charset="0"/>
              </a:rPr>
              <a:t>Garfield++</a:t>
            </a:r>
            <a:endParaRPr lang="en-IL" b="1" dirty="0"/>
          </a:p>
        </p:txBody>
      </p:sp>
    </p:spTree>
    <p:extLst>
      <p:ext uri="{BB962C8B-B14F-4D97-AF65-F5344CB8AC3E}">
        <p14:creationId xmlns:p14="http://schemas.microsoft.com/office/powerpoint/2010/main" val="98370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85538" y="8009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EECD0-30DF-BA48-8922-0160D7AC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ANL measurements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36CF-2661-5F4A-A4C0-FC8763D1996B}"/>
              </a:ext>
            </a:extLst>
          </p:cNvPr>
          <p:cNvSpPr/>
          <p:nvPr/>
        </p:nvSpPr>
        <p:spPr>
          <a:xfrm>
            <a:off x="5138025" y="5359625"/>
            <a:ext cx="6980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Measurements at ANL show that application of 𝚫V does not affect track reconstruction resolution using zig-zag pads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C8984DC-3EDC-95B5-B0C6-41129274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1EE5F85-9759-E012-C948-8F7B36D6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03C971A-7B29-A6E3-175E-5517137A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7</a:t>
            </a:fld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110" name="Picture 109" descr="A picture containing text, diagram, line, parallel&#10;&#10;Description automatically generated">
            <a:extLst>
              <a:ext uri="{FF2B5EF4-FFF2-40B4-BE49-F238E27FC236}">
                <a16:creationId xmlns:a16="http://schemas.microsoft.com/office/drawing/2014/main" id="{0CB076AC-0E1D-6F59-A1FD-764A0207E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" t="1429" r="2701" b="2514"/>
          <a:stretch/>
        </p:blipFill>
        <p:spPr>
          <a:xfrm>
            <a:off x="5334865" y="702483"/>
            <a:ext cx="6551470" cy="4515813"/>
          </a:xfrm>
          <a:prstGeom prst="rect">
            <a:avLst/>
          </a:prstGeom>
        </p:spPr>
      </p:pic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754CF0B-2960-FBBA-83D5-F5DE617A19AF}"/>
              </a:ext>
            </a:extLst>
          </p:cNvPr>
          <p:cNvGrpSpPr/>
          <p:nvPr/>
        </p:nvGrpSpPr>
        <p:grpSpPr>
          <a:xfrm>
            <a:off x="175721" y="703364"/>
            <a:ext cx="4737677" cy="5511145"/>
            <a:chOff x="175721" y="703364"/>
            <a:chExt cx="4737677" cy="5511145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B9478083-380E-B267-80B7-4B67C5BF357F}"/>
                </a:ext>
              </a:extLst>
            </p:cNvPr>
            <p:cNvGrpSpPr/>
            <p:nvPr/>
          </p:nvGrpSpPr>
          <p:grpSpPr>
            <a:xfrm>
              <a:off x="264169" y="703364"/>
              <a:ext cx="4649229" cy="5511145"/>
              <a:chOff x="265426" y="949019"/>
              <a:chExt cx="4649229" cy="551114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B791BF9-13C4-403C-85CD-567EF14D8274}"/>
                  </a:ext>
                </a:extLst>
              </p:cNvPr>
              <p:cNvSpPr/>
              <p:nvPr/>
            </p:nvSpPr>
            <p:spPr>
              <a:xfrm>
                <a:off x="265426" y="949019"/>
                <a:ext cx="4649229" cy="55111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dirty="0"/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9B9FE69-2989-5A4E-F1BF-B8DC7BCCEB2B}"/>
                  </a:ext>
                </a:extLst>
              </p:cNvPr>
              <p:cNvGrpSpPr/>
              <p:nvPr/>
            </p:nvGrpSpPr>
            <p:grpSpPr>
              <a:xfrm>
                <a:off x="311860" y="1150226"/>
                <a:ext cx="4602795" cy="5267075"/>
                <a:chOff x="4939021" y="-777538"/>
                <a:chExt cx="4602795" cy="7127802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938107E-4813-D949-157B-AE10F392293A}"/>
                    </a:ext>
                  </a:extLst>
                </p:cNvPr>
                <p:cNvSpPr/>
                <p:nvPr/>
              </p:nvSpPr>
              <p:spPr>
                <a:xfrm>
                  <a:off x="4961784" y="2004551"/>
                  <a:ext cx="4580032" cy="43457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L" dirty="0"/>
                </a:p>
              </p:txBody>
            </p:sp>
            <p:pic>
              <p:nvPicPr>
                <p:cNvPr id="12" name="Picture 11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718E19CC-5FDA-F1F6-7248-4493FD9991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2195" r="6170" b="19891"/>
                <a:stretch/>
              </p:blipFill>
              <p:spPr>
                <a:xfrm>
                  <a:off x="4986084" y="2518339"/>
                  <a:ext cx="4451049" cy="3831925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2443B738-8FD9-EB33-0047-38A08B642746}"/>
                    </a:ext>
                  </a:extLst>
                </p:cNvPr>
                <p:cNvGrpSpPr/>
                <p:nvPr/>
              </p:nvGrpSpPr>
              <p:grpSpPr>
                <a:xfrm>
                  <a:off x="4939021" y="-777538"/>
                  <a:ext cx="4602795" cy="5506875"/>
                  <a:chOff x="158677" y="-723351"/>
                  <a:chExt cx="4602795" cy="5506875"/>
                </a:xfrm>
              </p:grpSpPr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6D70FA2C-0893-13BA-C95E-61E002BECE12}"/>
                      </a:ext>
                    </a:extLst>
                  </p:cNvPr>
                  <p:cNvSpPr/>
                  <p:nvPr/>
                </p:nvSpPr>
                <p:spPr>
                  <a:xfrm>
                    <a:off x="158677" y="-723351"/>
                    <a:ext cx="2278180" cy="40011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dirty="0">
                        <a:latin typeface="Garamond" panose="02020404030301010803" pitchFamily="18" charset="0"/>
                      </a:rPr>
                      <a:t>𝐸</a:t>
                    </a:r>
                    <a:r>
                      <a:rPr lang="en-US" sz="2000" baseline="-25000" dirty="0">
                        <a:latin typeface="Garamond" panose="02020404030301010803" pitchFamily="18" charset="0"/>
                      </a:rPr>
                      <a:t>drift</a:t>
                    </a:r>
                    <a:r>
                      <a:rPr lang="en-US" sz="2000" dirty="0">
                        <a:latin typeface="Garamond" panose="02020404030301010803" pitchFamily="18" charset="0"/>
                      </a:rPr>
                      <a:t> = 400 V/cm 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F005DA3-1639-6664-6182-FA900CAE9665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897" y="2690897"/>
                    <a:ext cx="304892" cy="16312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1" dirty="0">
                        <a:latin typeface="Garamond" panose="02020404030301010803" pitchFamily="18" charset="0"/>
                      </a:rPr>
                      <a:t>1</a:t>
                    </a:r>
                  </a:p>
                  <a:p>
                    <a:endParaRPr lang="en-US" sz="2000" b="1" dirty="0">
                      <a:latin typeface="Garamond" panose="02020404030301010803" pitchFamily="18" charset="0"/>
                    </a:endParaRPr>
                  </a:p>
                  <a:p>
                    <a:r>
                      <a:rPr lang="en-US" sz="2000" b="1" dirty="0">
                        <a:latin typeface="Garamond" panose="02020404030301010803" pitchFamily="18" charset="0"/>
                      </a:rPr>
                      <a:t>2</a:t>
                    </a:r>
                  </a:p>
                  <a:p>
                    <a:endParaRPr lang="en-US" sz="2000" b="1" dirty="0">
                      <a:latin typeface="Garamond" panose="02020404030301010803" pitchFamily="18" charset="0"/>
                    </a:endParaRPr>
                  </a:p>
                  <a:p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EB60E432-35F2-10E8-A754-53628BFCAA7A}"/>
                      </a:ext>
                    </a:extLst>
                  </p:cNvPr>
                  <p:cNvSpPr/>
                  <p:nvPr/>
                </p:nvSpPr>
                <p:spPr>
                  <a:xfrm>
                    <a:off x="4351897" y="3860194"/>
                    <a:ext cx="409575" cy="92333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b="1" dirty="0">
                        <a:latin typeface="Garamond" panose="02020404030301010803" pitchFamily="18" charset="0"/>
                      </a:rPr>
                      <a:t>3</a:t>
                    </a:r>
                  </a:p>
                  <a:p>
                    <a:endParaRPr lang="en-US" b="1" dirty="0">
                      <a:latin typeface="Garamond" panose="02020404030301010803" pitchFamily="18" charset="0"/>
                    </a:endParaRPr>
                  </a:p>
                  <a:p>
                    <a:r>
                      <a:rPr lang="en-US" b="1" dirty="0">
                        <a:latin typeface="Garamond" panose="02020404030301010803" pitchFamily="18" charset="0"/>
                      </a:rPr>
                      <a:t>4</a:t>
                    </a:r>
                    <a:endParaRPr lang="en-US" dirty="0"/>
                  </a:p>
                </p:txBody>
              </p:sp>
            </p:grp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AFE561E0-F730-FD2E-9FDD-76872F93265C}"/>
                  </a:ext>
                </a:extLst>
              </p:cNvPr>
              <p:cNvGrpSpPr/>
              <p:nvPr/>
            </p:nvGrpSpPr>
            <p:grpSpPr>
              <a:xfrm>
                <a:off x="333859" y="2076188"/>
                <a:ext cx="3926856" cy="532837"/>
                <a:chOff x="333859" y="2519102"/>
                <a:chExt cx="3926856" cy="532837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3A17E33-65EB-7AF8-4F27-2CA2CCE501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581110" y="2519102"/>
                  <a:ext cx="1679605" cy="252004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5CECC184-40BC-7CC9-2B0A-121D92B73F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840164" y="2573077"/>
                  <a:ext cx="1679605" cy="252004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0086BD5D-F151-77C1-6FD5-CC67C98762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78153" y="2639749"/>
                  <a:ext cx="1679605" cy="252004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8ADFF6A9-3C3E-8AED-4D22-E5496553AA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3859" y="2720511"/>
                  <a:ext cx="1679605" cy="252004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217C723E-C997-70CD-7768-3F9BD9B8D6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3859" y="2943939"/>
                  <a:ext cx="849075" cy="1080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239BE3A-38D9-8A9E-7EDD-5B1B0D071BD5}"/>
                  </a:ext>
                </a:extLst>
              </p:cNvPr>
              <p:cNvSpPr/>
              <p:nvPr/>
            </p:nvSpPr>
            <p:spPr>
              <a:xfrm>
                <a:off x="311860" y="2961228"/>
                <a:ext cx="22781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Garamond" panose="02020404030301010803" pitchFamily="18" charset="0"/>
                  </a:rPr>
                  <a:t>𝐸</a:t>
                </a:r>
                <a:r>
                  <a:rPr lang="en-US" sz="2000" baseline="-25000" dirty="0">
                    <a:latin typeface="Garamond" panose="02020404030301010803" pitchFamily="18" charset="0"/>
                  </a:rPr>
                  <a:t>transfer</a:t>
                </a:r>
                <a:r>
                  <a:rPr lang="en-US" sz="2000" dirty="0">
                    <a:latin typeface="Garamond" panose="02020404030301010803" pitchFamily="18" charset="0"/>
                  </a:rPr>
                  <a:t> = 600 V/cm 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EC37FEA-7707-2F1E-4551-9EBE6904336B}"/>
                </a:ext>
              </a:extLst>
            </p:cNvPr>
            <p:cNvSpPr txBox="1"/>
            <p:nvPr/>
          </p:nvSpPr>
          <p:spPr>
            <a:xfrm>
              <a:off x="175721" y="1645094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b="1" dirty="0">
                  <a:solidFill>
                    <a:srgbClr val="C00000"/>
                  </a:solidFill>
                </a:rPr>
                <a:t>+𝚫V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AEB0805-59BC-26EB-E302-22DB3A503CEE}"/>
                </a:ext>
              </a:extLst>
            </p:cNvPr>
            <p:cNvSpPr txBox="1"/>
            <p:nvPr/>
          </p:nvSpPr>
          <p:spPr>
            <a:xfrm>
              <a:off x="911410" y="1613455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b="1" dirty="0">
                  <a:solidFill>
                    <a:schemeClr val="accent1">
                      <a:lumMod val="75000"/>
                    </a:schemeClr>
                  </a:solidFill>
                </a:rPr>
                <a:t>-𝚫V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1D60EBF-C8F3-96D1-116F-E8504B6CF5F1}"/>
                </a:ext>
              </a:extLst>
            </p:cNvPr>
            <p:cNvSpPr txBox="1"/>
            <p:nvPr/>
          </p:nvSpPr>
          <p:spPr>
            <a:xfrm>
              <a:off x="1655006" y="1526080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b="1" dirty="0">
                  <a:solidFill>
                    <a:srgbClr val="C00000"/>
                  </a:solidFill>
                </a:rPr>
                <a:t>+𝚫V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1121303-2F3A-E490-D528-3F9D57C878E6}"/>
                </a:ext>
              </a:extLst>
            </p:cNvPr>
            <p:cNvSpPr txBox="1"/>
            <p:nvPr/>
          </p:nvSpPr>
          <p:spPr>
            <a:xfrm>
              <a:off x="2390695" y="1494441"/>
              <a:ext cx="540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b="1" dirty="0">
                  <a:solidFill>
                    <a:schemeClr val="accent1">
                      <a:lumMod val="75000"/>
                    </a:schemeClr>
                  </a:solidFill>
                </a:rPr>
                <a:t>-𝚫V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3AAF1E20-9A01-0EE1-DFF2-B2B766FAB851}"/>
              </a:ext>
            </a:extLst>
          </p:cNvPr>
          <p:cNvSpPr txBox="1"/>
          <p:nvPr/>
        </p:nvSpPr>
        <p:spPr>
          <a:xfrm>
            <a:off x="2797845" y="5468582"/>
            <a:ext cx="2022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Z</a:t>
            </a:r>
            <a:r>
              <a:rPr lang="en-US" sz="1800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ig-zag readout</a:t>
            </a:r>
            <a:endParaRPr lang="en-IL" b="1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4035DD3-46D2-73C7-FFE3-5959250FE9B9}"/>
              </a:ext>
            </a:extLst>
          </p:cNvPr>
          <p:cNvSpPr txBox="1"/>
          <p:nvPr/>
        </p:nvSpPr>
        <p:spPr>
          <a:xfrm>
            <a:off x="3458768" y="3044387"/>
            <a:ext cx="1454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Quad-GEM</a:t>
            </a:r>
            <a:endParaRPr lang="en-IL" b="1" dirty="0"/>
          </a:p>
        </p:txBody>
      </p:sp>
    </p:spTree>
    <p:extLst>
      <p:ext uri="{BB962C8B-B14F-4D97-AF65-F5344CB8AC3E}">
        <p14:creationId xmlns:p14="http://schemas.microsoft.com/office/powerpoint/2010/main" val="140576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4FB9F3-A41A-1836-8AD7-0B63D7070A2F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89186-1CA3-3747-89DB-278F4E4A7A0C}"/>
              </a:ext>
            </a:extLst>
          </p:cNvPr>
          <p:cNvSpPr txBox="1"/>
          <p:nvPr/>
        </p:nvSpPr>
        <p:spPr>
          <a:xfrm>
            <a:off x="0" y="925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BPG effect on the drift of electrons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8A2A8-425B-0F41-98C4-472D430C8EF3}"/>
              </a:ext>
            </a:extLst>
          </p:cNvPr>
          <p:cNvSpPr txBox="1"/>
          <p:nvPr/>
        </p:nvSpPr>
        <p:spPr>
          <a:xfrm>
            <a:off x="1115987" y="5050702"/>
            <a:ext cx="995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Setup is at SBU (designed in collaboration with J. Kaminsky Bonn)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Setting up DAQ system (SRS) and calibrating the device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Plan to perform measurements in the next few months @ ANL 3 T magnet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E46A98-A5FB-3C1F-3372-CDE5ADC06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1" y="718943"/>
            <a:ext cx="5593645" cy="4195234"/>
          </a:xfrm>
          <a:prstGeom prst="rect">
            <a:avLst/>
          </a:prstGeom>
        </p:spPr>
      </p:pic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FE463B5-8E40-95D5-3A85-9F9AAC071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417AE82-34D4-F6EF-BD17-3F0C4C7F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D85C481-A518-3CF4-2C87-BBF90609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8</a:t>
            </a:fld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7" name="Picture 6" descr="A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DA1AEF75-9219-FCB4-6C85-116E12307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" t="20417" r="18394" b="10974"/>
          <a:stretch/>
        </p:blipFill>
        <p:spPr>
          <a:xfrm>
            <a:off x="5826257" y="761344"/>
            <a:ext cx="6299201" cy="399937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4880965-2C20-4F27-65BD-DD928E309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98" y="4024117"/>
            <a:ext cx="1866900" cy="736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8C9CF-27CD-86F0-5B6E-847012C2D26B}"/>
              </a:ext>
            </a:extLst>
          </p:cNvPr>
          <p:cNvSpPr txBox="1"/>
          <p:nvPr/>
        </p:nvSpPr>
        <p:spPr>
          <a:xfrm>
            <a:off x="259662" y="810412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b="1" dirty="0">
                <a:latin typeface="Garamond" panose="02020404030301010803" pitchFamily="18" charset="0"/>
              </a:rPr>
              <a:t>GridPix setup</a:t>
            </a:r>
          </a:p>
        </p:txBody>
      </p:sp>
    </p:spTree>
    <p:extLst>
      <p:ext uri="{BB962C8B-B14F-4D97-AF65-F5344CB8AC3E}">
        <p14:creationId xmlns:p14="http://schemas.microsoft.com/office/powerpoint/2010/main" val="2458390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4FB9F3-A41A-1836-8AD7-0B63D7070A2F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89186-1CA3-3747-89DB-278F4E4A7A0C}"/>
              </a:ext>
            </a:extLst>
          </p:cNvPr>
          <p:cNvSpPr txBox="1"/>
          <p:nvPr/>
        </p:nvSpPr>
        <p:spPr>
          <a:xfrm>
            <a:off x="0" y="3603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FE463B5-8E40-95D5-3A85-9F9AAC071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417AE82-34D4-F6EF-BD17-3F0C4C7F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May 18 2023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D85C481-A518-3CF4-2C87-BBF90609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9</a:t>
            </a:fld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6AF54-5476-657A-7741-B50125BAF6D9}"/>
              </a:ext>
            </a:extLst>
          </p:cNvPr>
          <p:cNvSpPr txBox="1"/>
          <p:nvPr/>
        </p:nvSpPr>
        <p:spPr>
          <a:xfrm>
            <a:off x="623619" y="1213141"/>
            <a:ext cx="109328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Results show that IBF can be suppressed down to 0 with a cost of 45% of primary electrons @ B≥1.2 T (for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Ar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/CH</a:t>
            </a:r>
            <a:r>
              <a:rPr lang="en-US" sz="2000" baseline="-25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90:10)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Recent results from ANL suggest that the resolution is not affected, more studies are planned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The Passive Bipolar grid can be used with any MPGD improving IBF, providing possibility for 0 IBF TPC in the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82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968</Words>
  <Application>Microsoft Macintosh PowerPoint</Application>
  <PresentationFormat>Widescreen</PresentationFormat>
  <Paragraphs>173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Garamond</vt:lpstr>
      <vt:lpstr>Lucida Grande</vt:lpstr>
      <vt:lpstr>Open Sans</vt:lpstr>
      <vt:lpstr>Office Theme</vt:lpstr>
      <vt:lpstr>Passive bi-Polar Grid for Ion Back-Flow suppression</vt:lpstr>
      <vt:lpstr>Space charge effects</vt:lpstr>
      <vt:lpstr>Gating grid: static mode</vt:lpstr>
      <vt:lpstr>Gating grid: static mode</vt:lpstr>
      <vt:lpstr>Ion Blocking by the Passive Bipolar Grid</vt:lpstr>
      <vt:lpstr>PowerPoint Presentation</vt:lpstr>
      <vt:lpstr>ANL measurements</vt:lpstr>
      <vt:lpstr>PowerPoint Presentation</vt:lpstr>
      <vt:lpstr>PowerPoint Presentation</vt:lpstr>
      <vt:lpstr>Backup</vt:lpstr>
      <vt:lpstr>Bi-polar grid: setup</vt:lpstr>
      <vt:lpstr>Bi-polar grid: setup</vt:lpstr>
      <vt:lpstr>Ion Blocking by the Passive Bipolar Grid</vt:lpstr>
      <vt:lpstr>PowerPoint Presentation</vt:lpstr>
      <vt:lpstr>Quad-GEM setup improvement</vt:lpstr>
      <vt:lpstr>Quad-GEM setup improvement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experience highlights</dc:title>
  <dc:creator>Evgeny Shulga</dc:creator>
  <cp:lastModifiedBy>Evgeny Shulga</cp:lastModifiedBy>
  <cp:revision>8</cp:revision>
  <dcterms:created xsi:type="dcterms:W3CDTF">2023-05-16T19:13:19Z</dcterms:created>
  <dcterms:modified xsi:type="dcterms:W3CDTF">2023-05-18T13:23:32Z</dcterms:modified>
</cp:coreProperties>
</file>