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316" r:id="rId5"/>
    <p:sldId id="257" r:id="rId6"/>
    <p:sldId id="259" r:id="rId7"/>
    <p:sldId id="2283" r:id="rId8"/>
    <p:sldId id="539" r:id="rId9"/>
    <p:sldId id="2306" r:id="rId10"/>
    <p:sldId id="2311" r:id="rId11"/>
    <p:sldId id="2312" r:id="rId12"/>
    <p:sldId id="268" r:id="rId13"/>
    <p:sldId id="2307" r:id="rId14"/>
    <p:sldId id="2298" r:id="rId15"/>
    <p:sldId id="2276" r:id="rId16"/>
    <p:sldId id="2281" r:id="rId17"/>
    <p:sldId id="2293" r:id="rId18"/>
    <p:sldId id="2284" r:id="rId19"/>
    <p:sldId id="2313" r:id="rId20"/>
    <p:sldId id="303" r:id="rId21"/>
    <p:sldId id="306" r:id="rId22"/>
    <p:sldId id="305" r:id="rId23"/>
    <p:sldId id="317" r:id="rId24"/>
    <p:sldId id="2310" r:id="rId25"/>
    <p:sldId id="308" r:id="rId26"/>
    <p:sldId id="309" r:id="rId27"/>
    <p:sldId id="310" r:id="rId28"/>
    <p:sldId id="2302"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tag, Christoph" initials="MC" lastIdx="4" clrIdx="0"/>
  <p:cmAuthor id="2" name="Schoefer, Vincent" initials="SV" lastIdx="1" clrIdx="1">
    <p:extLst>
      <p:ext uri="{19B8F6BF-5375-455C-9EA6-DF929625EA0E}">
        <p15:presenceInfo xmlns:p15="http://schemas.microsoft.com/office/powerpoint/2012/main" userId="S::schoefer@bnl.gov::3e25cf69-27c8-4b0a-841d-e10c2c8358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07B"/>
    <a:srgbClr val="0000FF"/>
    <a:srgbClr val="00B050"/>
    <a:srgbClr val="2F2FFF"/>
    <a:srgbClr val="305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1" autoAdjust="0"/>
    <p:restoredTop sz="95396" autoAdjust="0"/>
  </p:normalViewPr>
  <p:slideViewPr>
    <p:cSldViewPr snapToGrid="0" snapToObjects="1">
      <p:cViewPr varScale="1">
        <p:scale>
          <a:sx n="130" d="100"/>
          <a:sy n="130" d="100"/>
        </p:scale>
        <p:origin x="2088" y="192"/>
      </p:cViewPr>
      <p:guideLst/>
    </p:cSldViewPr>
  </p:slideViewPr>
  <p:notesTextViewPr>
    <p:cViewPr>
      <p:scale>
        <a:sx n="1" d="1"/>
        <a:sy n="1" d="1"/>
      </p:scale>
      <p:origin x="0" y="0"/>
    </p:cViewPr>
  </p:notesTextViewPr>
  <p:sorterViewPr>
    <p:cViewPr>
      <p:scale>
        <a:sx n="93" d="100"/>
        <a:sy n="93" d="100"/>
      </p:scale>
      <p:origin x="0" y="0"/>
    </p:cViewPr>
  </p:sorterViewPr>
  <p:notesViewPr>
    <p:cSldViewPr snapToGrid="0" snapToObjects="1">
      <p:cViewPr varScale="1">
        <p:scale>
          <a:sx n="96" d="100"/>
          <a:sy n="96" d="100"/>
        </p:scale>
        <p:origin x="430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7/6/23</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E9E52-26C7-774D-AD5B-1B0F4478791B}" type="slidenum">
              <a:rPr lang="en-US" smtClean="0"/>
              <a:t>12</a:t>
            </a:fld>
            <a:endParaRPr lang="en-US"/>
          </a:p>
        </p:txBody>
      </p:sp>
    </p:spTree>
    <p:extLst>
      <p:ext uri="{BB962C8B-B14F-4D97-AF65-F5344CB8AC3E}">
        <p14:creationId xmlns:p14="http://schemas.microsoft.com/office/powerpoint/2010/main" val="307977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xfrm>
            <a:off x="1341438" y="914400"/>
            <a:ext cx="4176712" cy="3133725"/>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6323" name="Text Box 3"/>
          <p:cNvSpPr>
            <a:spLocks noGrp="1" noChangeArrowheads="1"/>
          </p:cNvSpPr>
          <p:nvPr>
            <p:ph type="body" idx="1"/>
          </p:nvPr>
        </p:nvSpPr>
        <p:spPr>
          <a:xfrm>
            <a:off x="1046714" y="4353394"/>
            <a:ext cx="4770783" cy="347896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lIns="82035" tIns="41017" rIns="82035" bIns="41017" anchor="ctr"/>
          <a:lstStyle/>
          <a:p>
            <a:pPr defTabSz="448650"/>
            <a:endParaRPr lang="en-US">
              <a:latin typeface="Times New Roman" charset="0"/>
              <a:ea typeface="ＭＳ Ｐ明朝" charset="0"/>
            </a:endParaRPr>
          </a:p>
        </p:txBody>
      </p:sp>
    </p:spTree>
    <p:extLst>
      <p:ext uri="{BB962C8B-B14F-4D97-AF65-F5344CB8AC3E}">
        <p14:creationId xmlns:p14="http://schemas.microsoft.com/office/powerpoint/2010/main" val="2509595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7/6/23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7/6/23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300236-7FFA-2C4C-9DC3-0D04F3CC4D61}" type="datetimeFigureOut">
              <a:rPr lang="en-US" smtClean="0"/>
              <a:t>7/6/23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300236-7FFA-2C4C-9DC3-0D04F3CC4D61}" type="datetimeFigureOut">
              <a:rPr lang="en-US" smtClean="0"/>
              <a:t>7/6/23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300236-7FFA-2C4C-9DC3-0D04F3CC4D61}" type="datetimeFigureOut">
              <a:rPr lang="en-US" smtClean="0"/>
              <a:t>7/6/23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300236-7FFA-2C4C-9DC3-0D04F3CC4D61}" type="datetimeFigureOut">
              <a:rPr lang="en-US" smtClean="0"/>
              <a:t>7/6/23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300236-7FFA-2C4C-9DC3-0D04F3CC4D61}" type="datetimeFigureOut">
              <a:rPr lang="en-US" smtClean="0"/>
              <a:t>7/6/23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00236-7FFA-2C4C-9DC3-0D04F3CC4D61}" type="datetimeFigureOut">
              <a:rPr lang="en-US" smtClean="0"/>
              <a:t>7/6/23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00236-7FFA-2C4C-9DC3-0D04F3CC4D61}" type="datetimeFigureOut">
              <a:rPr lang="en-US" smtClean="0"/>
              <a:t>7/6/23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00236-7FFA-2C4C-9DC3-0D04F3CC4D61}" type="datetimeFigureOut">
              <a:rPr lang="en-US" smtClean="0"/>
              <a:t>7/6/23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B7300236-7FFA-2C4C-9DC3-0D04F3CC4D61}" type="datetimeFigureOut">
              <a:rPr lang="en-US" smtClean="0"/>
              <a:pPr/>
              <a:t>7/6/23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w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0.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291" y="1654052"/>
            <a:ext cx="8612486" cy="1109468"/>
          </a:xfrm>
        </p:spPr>
        <p:txBody>
          <a:bodyPr>
            <a:normAutofit fontScale="90000"/>
          </a:bodyPr>
          <a:lstStyle/>
          <a:p>
            <a:r>
              <a:rPr lang="en-US" dirty="0"/>
              <a:t>Current state and planning for EIC light ion polarization</a:t>
            </a:r>
            <a:endParaRPr lang="en-US" sz="2200" dirty="0">
              <a:solidFill>
                <a:srgbClr val="FF0000"/>
              </a:solidFill>
            </a:endParaRPr>
          </a:p>
        </p:txBody>
      </p:sp>
      <p:sp>
        <p:nvSpPr>
          <p:cNvPr id="3" name="Subtitle 2"/>
          <p:cNvSpPr>
            <a:spLocks noGrp="1"/>
          </p:cNvSpPr>
          <p:nvPr>
            <p:ph type="subTitle" idx="1"/>
          </p:nvPr>
        </p:nvSpPr>
        <p:spPr>
          <a:xfrm>
            <a:off x="4280747" y="3237653"/>
            <a:ext cx="4429760" cy="2533227"/>
          </a:xfrm>
        </p:spPr>
        <p:txBody>
          <a:bodyPr>
            <a:normAutofit/>
          </a:bodyPr>
          <a:lstStyle/>
          <a:p>
            <a:r>
              <a:rPr lang="en-US" sz="2000" dirty="0"/>
              <a:t>Haixin Huang (BNL) </a:t>
            </a:r>
          </a:p>
          <a:p>
            <a:r>
              <a:rPr lang="en-US" sz="2000" dirty="0"/>
              <a:t>on behalf of polarization design team</a:t>
            </a:r>
          </a:p>
          <a:p>
            <a:endParaRPr lang="en-US" sz="1600" dirty="0">
              <a:solidFill>
                <a:srgbClr val="FF0000"/>
              </a:solidFill>
            </a:endParaRPr>
          </a:p>
          <a:p>
            <a:endParaRPr lang="en-US" sz="1600" dirty="0">
              <a:solidFill>
                <a:srgbClr val="FF0000"/>
              </a:solidFill>
            </a:endParaRPr>
          </a:p>
          <a:p>
            <a:r>
              <a:rPr lang="en-US" sz="1600" dirty="0">
                <a:solidFill>
                  <a:srgbClr val="FF0000"/>
                </a:solidFill>
              </a:rPr>
              <a:t>Workshop: Electron-Nuclei Interaction at EIC</a:t>
            </a:r>
          </a:p>
          <a:p>
            <a:endParaRPr lang="en-US" dirty="0">
              <a:solidFill>
                <a:srgbClr val="FF0000"/>
              </a:solidFill>
            </a:endParaRPr>
          </a:p>
        </p:txBody>
      </p:sp>
      <p:sp>
        <p:nvSpPr>
          <p:cNvPr id="4" name="TextBox 3">
            <a:extLst>
              <a:ext uri="{FF2B5EF4-FFF2-40B4-BE49-F238E27FC236}">
                <a16:creationId xmlns:a16="http://schemas.microsoft.com/office/drawing/2014/main" id="{A0685C50-0407-1AAE-6579-46ADCAC2F3BE}"/>
              </a:ext>
            </a:extLst>
          </p:cNvPr>
          <p:cNvSpPr txBox="1"/>
          <p:nvPr/>
        </p:nvSpPr>
        <p:spPr>
          <a:xfrm>
            <a:off x="3807207" y="5203948"/>
            <a:ext cx="2016001" cy="523220"/>
          </a:xfrm>
          <a:prstGeom prst="rect">
            <a:avLst/>
          </a:prstGeom>
          <a:noFill/>
        </p:spPr>
        <p:txBody>
          <a:bodyPr wrap="none" rtlCol="0">
            <a:spAutoFit/>
          </a:bodyPr>
          <a:lstStyle/>
          <a:p>
            <a:r>
              <a:rPr lang="en-US" sz="2800" dirty="0">
                <a:solidFill>
                  <a:schemeClr val="bg1"/>
                </a:solidFill>
                <a:latin typeface="Times New Roman" panose="02020603050405020304" pitchFamily="18" charset="0"/>
                <a:cs typeface="Times New Roman" panose="02020603050405020304" pitchFamily="18" charset="0"/>
              </a:rPr>
              <a:t>July 7, 2023</a:t>
            </a:r>
          </a:p>
        </p:txBody>
      </p:sp>
    </p:spTree>
    <p:extLst>
      <p:ext uri="{BB962C8B-B14F-4D97-AF65-F5344CB8AC3E}">
        <p14:creationId xmlns:p14="http://schemas.microsoft.com/office/powerpoint/2010/main" val="70066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10</a:t>
            </a:fld>
            <a:endParaRPr lang="en-US" dirty="0"/>
          </a:p>
        </p:txBody>
      </p:sp>
      <p:sp>
        <p:nvSpPr>
          <p:cNvPr id="3" name="Title 3">
            <a:extLst>
              <a:ext uri="{FF2B5EF4-FFF2-40B4-BE49-F238E27FC236}">
                <a16:creationId xmlns:a16="http://schemas.microsoft.com/office/drawing/2014/main" id="{233BF0E1-A9C2-12BC-27CB-699C4CA0D643}"/>
              </a:ext>
            </a:extLst>
          </p:cNvPr>
          <p:cNvSpPr txBox="1">
            <a:spLocks/>
          </p:cNvSpPr>
          <p:nvPr/>
        </p:nvSpPr>
        <p:spPr>
          <a:xfrm>
            <a:off x="243878" y="245041"/>
            <a:ext cx="7886700" cy="55244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600" dirty="0">
                <a:solidFill>
                  <a:srgbClr val="FF0000"/>
                </a:solidFill>
                <a:latin typeface="Times New Roman" panose="02020603050405020304" pitchFamily="18" charset="0"/>
                <a:cs typeface="Times New Roman" panose="02020603050405020304" pitchFamily="18" charset="0"/>
              </a:rPr>
              <a:t>Overview of He-3 in the Booster</a:t>
            </a:r>
          </a:p>
        </p:txBody>
      </p:sp>
      <p:sp>
        <p:nvSpPr>
          <p:cNvPr id="5" name="Text Placeholder 4">
            <a:extLst>
              <a:ext uri="{FF2B5EF4-FFF2-40B4-BE49-F238E27FC236}">
                <a16:creationId xmlns:a16="http://schemas.microsoft.com/office/drawing/2014/main" id="{8202F44A-27B5-AD55-4401-FA73A5E5C170}"/>
              </a:ext>
            </a:extLst>
          </p:cNvPr>
          <p:cNvSpPr txBox="1">
            <a:spLocks/>
          </p:cNvSpPr>
          <p:nvPr/>
        </p:nvSpPr>
        <p:spPr>
          <a:xfrm>
            <a:off x="629842" y="3487340"/>
            <a:ext cx="3868340" cy="37068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dirty="0">
                <a:solidFill>
                  <a:srgbClr val="002060"/>
                </a:solidFill>
                <a:latin typeface="Times New Roman" panose="02020603050405020304" pitchFamily="18" charset="0"/>
                <a:cs typeface="Times New Roman" panose="02020603050405020304" pitchFamily="18" charset="0"/>
              </a:rPr>
              <a:t>Extraction at </a:t>
            </a:r>
            <a:r>
              <a:rPr lang="en-US" sz="2100" b="1" dirty="0">
                <a:solidFill>
                  <a:srgbClr val="002060"/>
                </a:solidFill>
                <a:latin typeface="Times New Roman" panose="02020603050405020304" pitchFamily="18" charset="0"/>
                <a:ea typeface="+mn-lt"/>
                <a:cs typeface="Times New Roman" panose="02020603050405020304" pitchFamily="18" charset="0"/>
              </a:rPr>
              <a:t>|</a:t>
            </a:r>
            <a:r>
              <a:rPr lang="en-US" sz="2100" b="1" dirty="0" err="1">
                <a:solidFill>
                  <a:srgbClr val="002060"/>
                </a:solidFill>
                <a:latin typeface="Times New Roman" panose="02020603050405020304" pitchFamily="18" charset="0"/>
                <a:ea typeface="+mn-lt"/>
                <a:cs typeface="Times New Roman" panose="02020603050405020304" pitchFamily="18" charset="0"/>
              </a:rPr>
              <a:t>G</a:t>
            </a:r>
            <a:r>
              <a:rPr lang="en-US" sz="2100" b="1" dirty="0" err="1">
                <a:solidFill>
                  <a:srgbClr val="002060"/>
                </a:solidFill>
                <a:latin typeface="Times New Roman" panose="02020603050405020304" pitchFamily="18" charset="0"/>
                <a:cs typeface="Times New Roman" panose="02020603050405020304" pitchFamily="18" charset="0"/>
              </a:rPr>
              <a:t>γ</a:t>
            </a:r>
            <a:r>
              <a:rPr lang="en-US" sz="2100" b="1" dirty="0">
                <a:solidFill>
                  <a:srgbClr val="002060"/>
                </a:solidFill>
                <a:latin typeface="Times New Roman" panose="02020603050405020304" pitchFamily="18" charset="0"/>
                <a:ea typeface="+mn-lt"/>
                <a:cs typeface="Times New Roman" panose="02020603050405020304" pitchFamily="18" charset="0"/>
              </a:rPr>
              <a:t>|=10.5</a:t>
            </a:r>
            <a:endParaRPr lang="en-US" sz="2100" b="1"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ontent Placeholder 10">
                <a:extLst>
                  <a:ext uri="{FF2B5EF4-FFF2-40B4-BE49-F238E27FC236}">
                    <a16:creationId xmlns:a16="http://schemas.microsoft.com/office/drawing/2014/main" id="{CFFD1C50-0606-5A8D-16F1-BFE1B7D25F89}"/>
                  </a:ext>
                </a:extLst>
              </p:cNvPr>
              <p:cNvSpPr txBox="1">
                <a:spLocks/>
              </p:cNvSpPr>
              <p:nvPr/>
            </p:nvSpPr>
            <p:spPr>
              <a:xfrm>
                <a:off x="624283" y="3993584"/>
                <a:ext cx="8008321" cy="232301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0000"/>
                  </a:buClr>
                </a:pPr>
                <a:r>
                  <a:rPr lang="en-US" sz="2000" dirty="0">
                    <a:solidFill>
                      <a:srgbClr val="002060"/>
                    </a:solidFill>
                    <a:latin typeface="Times New Roman" panose="02020603050405020304" pitchFamily="18" charset="0"/>
                    <a:cs typeface="Times New Roman" panose="02020603050405020304" pitchFamily="18" charset="0"/>
                  </a:rPr>
                  <a:t>Crosses </a:t>
                </a:r>
                <a:r>
                  <a:rPr lang="en-US" sz="2000" dirty="0">
                    <a:solidFill>
                      <a:srgbClr val="002060"/>
                    </a:solidFill>
                    <a:latin typeface="Times New Roman" panose="02020603050405020304" pitchFamily="18" charset="0"/>
                    <a:ea typeface="+mn-lt"/>
                    <a:cs typeface="Times New Roman" panose="02020603050405020304" pitchFamily="18" charset="0"/>
                  </a:rPr>
                  <a:t>|</a:t>
                </a:r>
                <a:r>
                  <a:rPr lang="en-US" sz="2000" dirty="0" err="1">
                    <a:solidFill>
                      <a:srgbClr val="002060"/>
                    </a:solidFill>
                    <a:latin typeface="Times New Roman" panose="02020603050405020304" pitchFamily="18" charset="0"/>
                    <a:ea typeface="+mn-lt"/>
                    <a:cs typeface="Times New Roman" panose="02020603050405020304" pitchFamily="18" charset="0"/>
                  </a:rPr>
                  <a:t>G</a:t>
                </a:r>
                <a:r>
                  <a:rPr lang="en-US" sz="2000" dirty="0" err="1">
                    <a:solidFill>
                      <a:srgbClr val="002060"/>
                    </a:solidFill>
                    <a:latin typeface="Times New Roman" panose="02020603050405020304" pitchFamily="18" charset="0"/>
                    <a:cs typeface="Times New Roman" panose="02020603050405020304" pitchFamily="18" charset="0"/>
                  </a:rPr>
                  <a:t>γ</a:t>
                </a:r>
                <a:r>
                  <a:rPr lang="en-US" sz="2000" dirty="0">
                    <a:solidFill>
                      <a:srgbClr val="002060"/>
                    </a:solidFill>
                    <a:latin typeface="Times New Roman" panose="02020603050405020304" pitchFamily="18" charset="0"/>
                    <a:ea typeface="+mn-lt"/>
                    <a:cs typeface="Times New Roman" panose="02020603050405020304" pitchFamily="18" charset="0"/>
                  </a:rPr>
                  <a:t>|=5 through 10 imperfection resonances</a:t>
                </a:r>
              </a:p>
              <a:p>
                <a:pPr>
                  <a:buClr>
                    <a:srgbClr val="FF0000"/>
                  </a:buClr>
                </a:pPr>
                <a:r>
                  <a:rPr lang="en-US" sz="2000" dirty="0">
                    <a:solidFill>
                      <a:srgbClr val="002060"/>
                    </a:solidFill>
                    <a:latin typeface="Times New Roman" panose="02020603050405020304" pitchFamily="18" charset="0"/>
                    <a:cs typeface="Times New Roman" panose="02020603050405020304" pitchFamily="18" charset="0"/>
                  </a:rPr>
                  <a:t>Crosses </a:t>
                </a:r>
                <a:r>
                  <a:rPr lang="en-US" sz="2000" dirty="0">
                    <a:solidFill>
                      <a:srgbClr val="002060"/>
                    </a:solidFill>
                    <a:latin typeface="Times New Roman" panose="02020603050405020304" pitchFamily="18" charset="0"/>
                    <a:ea typeface="+mn-lt"/>
                    <a:cs typeface="Times New Roman" panose="02020603050405020304" pitchFamily="18" charset="0"/>
                  </a:rPr>
                  <a:t>|</a:t>
                </a:r>
                <a:r>
                  <a:rPr lang="en-US" sz="2000" dirty="0" err="1">
                    <a:solidFill>
                      <a:srgbClr val="002060"/>
                    </a:solidFill>
                    <a:latin typeface="Times New Roman" panose="02020603050405020304" pitchFamily="18" charset="0"/>
                    <a:ea typeface="+mn-lt"/>
                    <a:cs typeface="Times New Roman" panose="02020603050405020304" pitchFamily="18" charset="0"/>
                  </a:rPr>
                  <a:t>G</a:t>
                </a:r>
                <a:r>
                  <a:rPr lang="en-US" sz="2000" dirty="0" err="1">
                    <a:solidFill>
                      <a:srgbClr val="002060"/>
                    </a:solidFill>
                    <a:latin typeface="Times New Roman" panose="02020603050405020304" pitchFamily="18" charset="0"/>
                    <a:cs typeface="Times New Roman" panose="02020603050405020304" pitchFamily="18" charset="0"/>
                  </a:rPr>
                  <a:t>γ</a:t>
                </a:r>
                <a:r>
                  <a:rPr lang="en-US" sz="2000" dirty="0">
                    <a:solidFill>
                      <a:srgbClr val="002060"/>
                    </a:solidFill>
                    <a:latin typeface="Times New Roman" panose="02020603050405020304" pitchFamily="18" charset="0"/>
                    <a:ea typeface="+mn-lt"/>
                    <a:cs typeface="Times New Roman" panose="02020603050405020304" pitchFamily="18" charset="0"/>
                  </a:rPr>
                  <a:t>|=12-</a:t>
                </a:r>
                <a14:m>
                  <m:oMath xmlns:m="http://schemas.openxmlformats.org/officeDocument/2006/math">
                    <m:sSub>
                      <m:sSubPr>
                        <m:ctrlPr>
                          <a:rPr lang="en-US" sz="2000" i="1" smtClean="0">
                            <a:solidFill>
                              <a:srgbClr val="002060"/>
                            </a:solidFill>
                            <a:latin typeface="Cambria Math" panose="02040503050406030204" pitchFamily="18" charset="0"/>
                            <a:ea typeface="+mn-lt"/>
                            <a:cs typeface="Times New Roman" panose="02020603050405020304" pitchFamily="18" charset="0"/>
                          </a:rPr>
                        </m:ctrlPr>
                      </m:sSubPr>
                      <m:e>
                        <m:r>
                          <a:rPr lang="en-US" sz="200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𝜈</m:t>
                        </m:r>
                      </m:e>
                      <m:sub>
                        <m:r>
                          <a:rPr lang="en-US" sz="2000" b="0" i="1" smtClean="0">
                            <a:solidFill>
                              <a:srgbClr val="002060"/>
                            </a:solidFill>
                            <a:latin typeface="Cambria Math" panose="02040503050406030204" pitchFamily="18" charset="0"/>
                            <a:ea typeface="+mn-lt"/>
                            <a:cs typeface="Times New Roman" panose="02020603050405020304" pitchFamily="18" charset="0"/>
                          </a:rPr>
                          <m:t>𝑦</m:t>
                        </m:r>
                      </m:sub>
                    </m:sSub>
                  </m:oMath>
                </a14:m>
                <a:r>
                  <a:rPr lang="en-US" sz="2000" dirty="0">
                    <a:solidFill>
                      <a:srgbClr val="002060"/>
                    </a:solidFill>
                    <a:latin typeface="Times New Roman" panose="02020603050405020304" pitchFamily="18" charset="0"/>
                    <a:ea typeface="+mn-lt"/>
                    <a:cs typeface="Times New Roman" panose="02020603050405020304" pitchFamily="18" charset="0"/>
                  </a:rPr>
                  <a:t>and |</a:t>
                </a:r>
                <a:r>
                  <a:rPr lang="en-US" sz="2000" dirty="0" err="1">
                    <a:solidFill>
                      <a:srgbClr val="002060"/>
                    </a:solidFill>
                    <a:latin typeface="Times New Roman" panose="02020603050405020304" pitchFamily="18" charset="0"/>
                    <a:ea typeface="+mn-lt"/>
                    <a:cs typeface="Times New Roman" panose="02020603050405020304" pitchFamily="18" charset="0"/>
                  </a:rPr>
                  <a:t>Gγ</a:t>
                </a:r>
                <a:r>
                  <a:rPr lang="en-US" sz="2000" dirty="0">
                    <a:solidFill>
                      <a:srgbClr val="002060"/>
                    </a:solidFill>
                    <a:latin typeface="Times New Roman" panose="02020603050405020304" pitchFamily="18" charset="0"/>
                    <a:ea typeface="+mn-lt"/>
                    <a:cs typeface="Times New Roman" panose="02020603050405020304" pitchFamily="18" charset="0"/>
                  </a:rPr>
                  <a:t>|=6+</a:t>
                </a:r>
                <a:r>
                  <a:rPr lang="en-US" sz="2000" dirty="0">
                    <a:solidFill>
                      <a:srgbClr val="002060"/>
                    </a:solidFill>
                    <a:ea typeface="+mn-lt"/>
                    <a:cs typeface="Times New Roman" panose="02020603050405020304" pitchFamily="18" charset="0"/>
                  </a:rPr>
                  <a:t> </a:t>
                </a:r>
                <a14:m>
                  <m:oMath xmlns:m="http://schemas.openxmlformats.org/officeDocument/2006/math">
                    <m:sSub>
                      <m:sSubPr>
                        <m:ctrlPr>
                          <a:rPr lang="en-US" sz="2000" i="1">
                            <a:solidFill>
                              <a:srgbClr val="002060"/>
                            </a:solidFill>
                            <a:latin typeface="Cambria Math" panose="02040503050406030204" pitchFamily="18" charset="0"/>
                            <a:ea typeface="+mn-lt"/>
                            <a:cs typeface="Times New Roman" panose="02020603050405020304" pitchFamily="18" charset="0"/>
                          </a:rPr>
                        </m:ctrlPr>
                      </m:sSubPr>
                      <m:e>
                        <m:r>
                          <a:rPr lang="en-US" sz="2000"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𝜈</m:t>
                        </m:r>
                      </m:e>
                      <m:sub>
                        <m:r>
                          <a:rPr lang="en-US" sz="2000" i="1">
                            <a:solidFill>
                              <a:srgbClr val="002060"/>
                            </a:solidFill>
                            <a:latin typeface="Cambria Math" panose="02040503050406030204" pitchFamily="18" charset="0"/>
                            <a:ea typeface="+mn-lt"/>
                            <a:cs typeface="Times New Roman" panose="02020603050405020304" pitchFamily="18" charset="0"/>
                          </a:rPr>
                          <m:t>𝑦</m:t>
                        </m:r>
                      </m:sub>
                    </m:sSub>
                  </m:oMath>
                </a14:m>
                <a:endParaRPr lang="en-US" sz="2000" baseline="-25000" dirty="0">
                  <a:solidFill>
                    <a:srgbClr val="002060"/>
                  </a:solidFill>
                  <a:latin typeface="Times New Roman" panose="02020603050405020304" pitchFamily="18" charset="0"/>
                  <a:ea typeface="+mn-lt"/>
                  <a:cs typeface="Times New Roman" panose="02020603050405020304" pitchFamily="18" charset="0"/>
                </a:endParaRPr>
              </a:p>
              <a:p>
                <a:pPr>
                  <a:buClr>
                    <a:srgbClr val="FF0000"/>
                  </a:buClr>
                </a:pPr>
                <a:r>
                  <a:rPr lang="en-US" sz="2000" dirty="0">
                    <a:solidFill>
                      <a:srgbClr val="002060"/>
                    </a:solidFill>
                    <a:latin typeface="Times New Roman" panose="02020603050405020304" pitchFamily="18" charset="0"/>
                    <a:cs typeface="Times New Roman" panose="02020603050405020304" pitchFamily="18" charset="0"/>
                  </a:rPr>
                  <a:t>Allows stronger snake settings in AGS</a:t>
                </a:r>
              </a:p>
              <a:p>
                <a:pPr>
                  <a:buClr>
                    <a:srgbClr val="FF0000"/>
                  </a:buClr>
                </a:pPr>
                <a:r>
                  <a:rPr lang="en-US" sz="2000" dirty="0">
                    <a:solidFill>
                      <a:srgbClr val="002060"/>
                    </a:solidFill>
                    <a:latin typeface="Times New Roman" panose="02020603050405020304" pitchFamily="18" charset="0"/>
                    <a:cs typeface="Times New Roman" panose="02020603050405020304" pitchFamily="18" charset="0"/>
                  </a:rPr>
                  <a:t>Minimizes optical defects from the AGS cold snake</a:t>
                </a:r>
              </a:p>
              <a:p>
                <a:pPr>
                  <a:buClr>
                    <a:srgbClr val="FF0000"/>
                  </a:buClr>
                </a:pPr>
                <a:r>
                  <a:rPr lang="en-US" sz="2000" dirty="0">
                    <a:solidFill>
                      <a:srgbClr val="002060"/>
                    </a:solidFill>
                    <a:latin typeface="Times New Roman" panose="02020603050405020304" pitchFamily="18" charset="0"/>
                    <a:cs typeface="Times New Roman" panose="02020603050405020304" pitchFamily="18" charset="0"/>
                  </a:rPr>
                  <a:t>The vertical tune can be placed inside the spin tune gap in AGS at injection</a:t>
                </a:r>
              </a:p>
            </p:txBody>
          </p:sp>
        </mc:Choice>
        <mc:Fallback xmlns="">
          <p:sp>
            <p:nvSpPr>
              <p:cNvPr id="6" name="Content Placeholder 10">
                <a:extLst>
                  <a:ext uri="{FF2B5EF4-FFF2-40B4-BE49-F238E27FC236}">
                    <a16:creationId xmlns:a16="http://schemas.microsoft.com/office/drawing/2014/main" id="{CFFD1C50-0606-5A8D-16F1-BFE1B7D25F89}"/>
                  </a:ext>
                </a:extLst>
              </p:cNvPr>
              <p:cNvSpPr txBox="1">
                <a:spLocks noRot="1" noChangeAspect="1" noMove="1" noResize="1" noEditPoints="1" noAdjustHandles="1" noChangeArrowheads="1" noChangeShapeType="1" noTextEdit="1"/>
              </p:cNvSpPr>
              <p:nvPr/>
            </p:nvSpPr>
            <p:spPr>
              <a:xfrm>
                <a:off x="624283" y="3993584"/>
                <a:ext cx="8008321" cy="2323011"/>
              </a:xfrm>
              <a:prstGeom prst="rect">
                <a:avLst/>
              </a:prstGeom>
              <a:blipFill>
                <a:blip r:embed="rId2"/>
                <a:stretch>
                  <a:fillRect l="-791" t="-2717" r="-949"/>
                </a:stretch>
              </a:blipFill>
            </p:spPr>
            <p:txBody>
              <a:bodyPr/>
              <a:lstStyle/>
              <a:p>
                <a:r>
                  <a:rPr lang="en-US">
                    <a:noFill/>
                  </a:rPr>
                  <a:t> </a:t>
                </a:r>
              </a:p>
            </p:txBody>
          </p:sp>
        </mc:Fallback>
      </mc:AlternateContent>
      <p:sp>
        <p:nvSpPr>
          <p:cNvPr id="8" name="Content Placeholder 13">
            <a:extLst>
              <a:ext uri="{FF2B5EF4-FFF2-40B4-BE49-F238E27FC236}">
                <a16:creationId xmlns:a16="http://schemas.microsoft.com/office/drawing/2014/main" id="{54A73187-8977-EEE9-B02B-E3380608B1AE}"/>
              </a:ext>
            </a:extLst>
          </p:cNvPr>
          <p:cNvSpPr txBox="1">
            <a:spLocks/>
          </p:cNvSpPr>
          <p:nvPr/>
        </p:nvSpPr>
        <p:spPr>
          <a:xfrm>
            <a:off x="4967288" y="1162362"/>
            <a:ext cx="3887391" cy="2763441"/>
          </a:xfrm>
          <a:prstGeom prst="rect">
            <a:avLst/>
          </a:prstGeom>
        </p:spPr>
        <p:txBody>
          <a:bodyPr vert="horz" lIns="68580" tIns="34290" rIns="68580" bIns="34290" rtlCol="0" anchor="t">
            <a:norm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7175" indent="-257175" algn="l">
              <a:buClr>
                <a:srgbClr val="FF0000"/>
              </a:buClr>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He-3 are injected into the Booster at |</a:t>
            </a:r>
            <a:r>
              <a:rPr lang="en-US" sz="2000" dirty="0" err="1">
                <a:solidFill>
                  <a:srgbClr val="002060"/>
                </a:solidFill>
                <a:latin typeface="Times New Roman" panose="02020603050405020304" pitchFamily="18" charset="0"/>
                <a:cs typeface="Times New Roman" panose="02020603050405020304" pitchFamily="18" charset="0"/>
              </a:rPr>
              <a:t>G</a:t>
            </a:r>
            <a:r>
              <a:rPr lang="en-US" sz="2000" dirty="0" err="1">
                <a:solidFill>
                  <a:srgbClr val="002060"/>
                </a:solidFill>
                <a:latin typeface="Times New Roman" panose="02020603050405020304" pitchFamily="18" charset="0"/>
                <a:ea typeface="+mn-lt"/>
                <a:cs typeface="Times New Roman" panose="02020603050405020304" pitchFamily="18" charset="0"/>
              </a:rPr>
              <a:t>γ</a:t>
            </a:r>
            <a:r>
              <a:rPr lang="en-US" sz="2000" dirty="0">
                <a:solidFill>
                  <a:srgbClr val="002060"/>
                </a:solidFill>
                <a:latin typeface="Times New Roman" panose="02020603050405020304" pitchFamily="18" charset="0"/>
                <a:cs typeface="Times New Roman" panose="02020603050405020304" pitchFamily="18" charset="0"/>
              </a:rPr>
              <a:t>|=4.19</a:t>
            </a:r>
          </a:p>
          <a:p>
            <a:pPr marL="257175" indent="-257175" algn="l">
              <a:buClr>
                <a:srgbClr val="FF0000"/>
              </a:buClr>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The injected intensity from EBIS is expected to be 2×10</a:t>
            </a:r>
            <a:r>
              <a:rPr lang="en-US" sz="2000" baseline="30000" dirty="0">
                <a:solidFill>
                  <a:srgbClr val="002060"/>
                </a:solidFill>
                <a:latin typeface="Times New Roman" panose="02020603050405020304" pitchFamily="18" charset="0"/>
                <a:cs typeface="Times New Roman" panose="02020603050405020304" pitchFamily="18" charset="0"/>
              </a:rPr>
              <a:t>11 </a:t>
            </a:r>
            <a:r>
              <a:rPr lang="en-US" sz="2000" dirty="0">
                <a:solidFill>
                  <a:srgbClr val="002060"/>
                </a:solidFill>
                <a:latin typeface="Times New Roman" panose="02020603050405020304" pitchFamily="18" charset="0"/>
                <a:cs typeface="Times New Roman" panose="02020603050405020304" pitchFamily="18" charset="0"/>
              </a:rPr>
              <a:t>with a polarization of 80%.</a:t>
            </a:r>
          </a:p>
          <a:p>
            <a:pPr marL="257175" indent="-257175" algn="l">
              <a:buClr>
                <a:srgbClr val="FF0000"/>
              </a:buClr>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Extraction is possible at </a:t>
            </a:r>
            <a:r>
              <a:rPr lang="en-US" sz="2000" dirty="0">
                <a:solidFill>
                  <a:srgbClr val="002060"/>
                </a:solidFill>
                <a:latin typeface="Times New Roman" panose="02020603050405020304" pitchFamily="18" charset="0"/>
                <a:ea typeface="+mn-lt"/>
                <a:cs typeface="Times New Roman" panose="02020603050405020304" pitchFamily="18" charset="0"/>
              </a:rPr>
              <a:t>|</a:t>
            </a:r>
            <a:r>
              <a:rPr lang="en-US" sz="2000" dirty="0" err="1">
                <a:solidFill>
                  <a:srgbClr val="002060"/>
                </a:solidFill>
                <a:latin typeface="Times New Roman" panose="02020603050405020304" pitchFamily="18" charset="0"/>
                <a:ea typeface="+mn-lt"/>
                <a:cs typeface="Times New Roman" panose="02020603050405020304" pitchFamily="18" charset="0"/>
              </a:rPr>
              <a:t>G</a:t>
            </a:r>
            <a:r>
              <a:rPr lang="en-US" sz="2000" dirty="0" err="1">
                <a:solidFill>
                  <a:srgbClr val="002060"/>
                </a:solidFill>
                <a:latin typeface="Times New Roman" panose="02020603050405020304" pitchFamily="18" charset="0"/>
                <a:cs typeface="Times New Roman" panose="02020603050405020304" pitchFamily="18" charset="0"/>
              </a:rPr>
              <a:t>γ</a:t>
            </a:r>
            <a:r>
              <a:rPr lang="en-US" sz="2000" dirty="0">
                <a:solidFill>
                  <a:srgbClr val="002060"/>
                </a:solidFill>
                <a:latin typeface="Times New Roman" panose="02020603050405020304" pitchFamily="18" charset="0"/>
                <a:ea typeface="+mn-lt"/>
                <a:cs typeface="Times New Roman" panose="02020603050405020304" pitchFamily="18" charset="0"/>
              </a:rPr>
              <a:t>|=7.5 and |</a:t>
            </a:r>
            <a:r>
              <a:rPr lang="en-US" sz="2000" dirty="0" err="1">
                <a:solidFill>
                  <a:srgbClr val="002060"/>
                </a:solidFill>
                <a:latin typeface="Times New Roman" panose="02020603050405020304" pitchFamily="18" charset="0"/>
                <a:ea typeface="+mn-lt"/>
                <a:cs typeface="Times New Roman" panose="02020603050405020304" pitchFamily="18" charset="0"/>
              </a:rPr>
              <a:t>Gγ</a:t>
            </a:r>
            <a:r>
              <a:rPr lang="en-US" sz="2000" dirty="0">
                <a:solidFill>
                  <a:srgbClr val="002060"/>
                </a:solidFill>
                <a:latin typeface="Times New Roman" panose="02020603050405020304" pitchFamily="18" charset="0"/>
                <a:ea typeface="+mn-lt"/>
                <a:cs typeface="Times New Roman" panose="02020603050405020304" pitchFamily="18" charset="0"/>
              </a:rPr>
              <a:t>|=10.5</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9" name="Picture 15" descr="Cycle2.png">
            <a:extLst>
              <a:ext uri="{FF2B5EF4-FFF2-40B4-BE49-F238E27FC236}">
                <a16:creationId xmlns:a16="http://schemas.microsoft.com/office/drawing/2014/main" id="{6AC350B2-25FA-220B-B660-82C47F4C6D8F}"/>
              </a:ext>
            </a:extLst>
          </p:cNvPr>
          <p:cNvPicPr>
            <a:picLocks noChangeAspect="1"/>
          </p:cNvPicPr>
          <p:nvPr/>
        </p:nvPicPr>
        <p:blipFill>
          <a:blip r:embed="rId3"/>
          <a:stretch>
            <a:fillRect/>
          </a:stretch>
        </p:blipFill>
        <p:spPr>
          <a:xfrm>
            <a:off x="160223" y="797488"/>
            <a:ext cx="4664696" cy="2330186"/>
          </a:xfrm>
          <a:prstGeom prst="rect">
            <a:avLst/>
          </a:prstGeom>
        </p:spPr>
      </p:pic>
    </p:spTree>
    <p:extLst>
      <p:ext uri="{BB962C8B-B14F-4D97-AF65-F5344CB8AC3E}">
        <p14:creationId xmlns:p14="http://schemas.microsoft.com/office/powerpoint/2010/main" val="3681362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chart, line chart&#10;&#10;Description automatically generated">
            <a:extLst>
              <a:ext uri="{FF2B5EF4-FFF2-40B4-BE49-F238E27FC236}">
                <a16:creationId xmlns:a16="http://schemas.microsoft.com/office/drawing/2014/main" id="{6D66C735-6D84-9A2D-588C-34AD9D73944A}"/>
              </a:ext>
            </a:extLst>
          </p:cNvPr>
          <p:cNvPicPr>
            <a:picLocks noChangeAspect="1"/>
          </p:cNvPicPr>
          <p:nvPr/>
        </p:nvPicPr>
        <p:blipFill>
          <a:blip r:embed="rId2"/>
          <a:stretch>
            <a:fillRect/>
          </a:stretch>
        </p:blipFill>
        <p:spPr>
          <a:xfrm>
            <a:off x="2463525" y="2655439"/>
            <a:ext cx="6486060" cy="3346311"/>
          </a:xfrm>
          <a:prstGeom prst="rect">
            <a:avLst/>
          </a:prstGeom>
        </p:spPr>
      </p:pic>
      <p:sp>
        <p:nvSpPr>
          <p:cNvPr id="6" name="Rectangle 2">
            <a:extLst>
              <a:ext uri="{FF2B5EF4-FFF2-40B4-BE49-F238E27FC236}">
                <a16:creationId xmlns:a16="http://schemas.microsoft.com/office/drawing/2014/main" id="{36872F90-94B0-DB4B-B2B6-36BBCF56A1C1}"/>
              </a:ext>
            </a:extLst>
          </p:cNvPr>
          <p:cNvSpPr>
            <a:spLocks noGrp="1" noChangeArrowheads="1"/>
          </p:cNvSpPr>
          <p:nvPr>
            <p:ph type="title"/>
          </p:nvPr>
        </p:nvSpPr>
        <p:spPr>
          <a:xfrm>
            <a:off x="0" y="111305"/>
            <a:ext cx="8328991" cy="461901"/>
          </a:xfrm>
        </p:spPr>
        <p:txBody>
          <a:bodyPr>
            <a:noAutofit/>
          </a:bodyPr>
          <a:lstStyle/>
          <a:p>
            <a:pPr eaLnBrk="1" hangingPunct="1"/>
            <a:r>
              <a:rPr lang="en-US" sz="3600" b="1" dirty="0">
                <a:solidFill>
                  <a:srgbClr val="FF0000"/>
                </a:solidFill>
                <a:latin typeface="Times New Roman" panose="02020603050405020304" pitchFamily="18" charset="0"/>
                <a:cs typeface="Times New Roman" panose="02020603050405020304" pitchFamily="18" charset="0"/>
              </a:rPr>
              <a:t>Booster  AC Dipole Beam Test</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35E3D01-79FD-F947-A162-8C217DA90818}"/>
                  </a:ext>
                </a:extLst>
              </p:cNvPr>
              <p:cNvSpPr txBox="1">
                <a:spLocks/>
              </p:cNvSpPr>
              <p:nvPr/>
            </p:nvSpPr>
            <p:spPr>
              <a:xfrm>
                <a:off x="0" y="652097"/>
                <a:ext cx="9143999" cy="5553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0000"/>
                  </a:buClr>
                </a:pPr>
                <a:r>
                  <a:rPr lang="en-US" sz="2400" dirty="0">
                    <a:solidFill>
                      <a:srgbClr val="002060"/>
                    </a:solidFill>
                    <a:latin typeface="Times New Roman" panose="02020603050405020304" pitchFamily="18" charset="0"/>
                    <a:cs typeface="Times New Roman" panose="02020603050405020304" pitchFamily="18" charset="0"/>
                  </a:rPr>
                  <a:t>The Booster AC dipole design strength is 25Gm. </a:t>
                </a:r>
              </a:p>
              <a:p>
                <a:pPr>
                  <a:buClr>
                    <a:srgbClr val="FF0000"/>
                  </a:buClr>
                </a:pPr>
                <a:r>
                  <a:rPr lang="en-US" sz="2400" dirty="0">
                    <a:solidFill>
                      <a:srgbClr val="002060"/>
                    </a:solidFill>
                    <a:latin typeface="Times New Roman" panose="02020603050405020304" pitchFamily="18" charset="0"/>
                    <a:cs typeface="Times New Roman" panose="02020603050405020304" pitchFamily="18" charset="0"/>
                  </a:rPr>
                  <a:t>Using a spare power amplifier from RHIC, AC dipole can reach 15Gm which is enough for the functionality test. </a:t>
                </a:r>
              </a:p>
              <a:p>
                <a:pPr>
                  <a:buClr>
                    <a:srgbClr val="FF0000"/>
                  </a:buClr>
                </a:pPr>
                <a:r>
                  <a:rPr lang="en-US" sz="2400" dirty="0">
                    <a:solidFill>
                      <a:srgbClr val="002060"/>
                    </a:solidFill>
                    <a:latin typeface="Times New Roman" panose="02020603050405020304" pitchFamily="18" charset="0"/>
                    <a:cs typeface="Times New Roman" panose="02020603050405020304" pitchFamily="18" charset="0"/>
                  </a:rPr>
                  <a:t>The function of the Booster AC dipole has been tested with polarized protons at 0+</a:t>
                </a:r>
                <a14:m>
                  <m:oMath xmlns:m="http://schemas.openxmlformats.org/officeDocument/2006/math">
                    <m:r>
                      <a:rPr lang="en-US" sz="2400"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𝜈</m:t>
                    </m:r>
                  </m:oMath>
                </a14:m>
                <a:r>
                  <a:rPr lang="en-US" sz="2400" baseline="-25000" dirty="0">
                    <a:solidFill>
                      <a:srgbClr val="002060"/>
                    </a:solidFill>
                    <a:latin typeface="Times New Roman" panose="02020603050405020304" pitchFamily="18" charset="0"/>
                    <a:cs typeface="Times New Roman" panose="02020603050405020304" pitchFamily="18" charset="0"/>
                  </a:rPr>
                  <a:t>y</a:t>
                </a:r>
                <a:r>
                  <a:rPr lang="en-US" sz="2400" dirty="0">
                    <a:solidFill>
                      <a:srgbClr val="002060"/>
                    </a:solidFill>
                    <a:latin typeface="Times New Roman" panose="02020603050405020304" pitchFamily="18" charset="0"/>
                    <a:cs typeface="Times New Roman" panose="02020603050405020304" pitchFamily="18" charset="0"/>
                  </a:rPr>
                  <a:t>. Full spin flip is achieved. Simulations show good agreement with measurements.</a:t>
                </a:r>
              </a:p>
              <a:p>
                <a:pPr>
                  <a:buClr>
                    <a:srgbClr val="FF0000"/>
                  </a:buClr>
                </a:pPr>
                <a:endParaRPr lang="en-US" sz="2600" dirty="0">
                  <a:solidFill>
                    <a:srgbClr val="002060"/>
                  </a:solidFill>
                  <a:latin typeface="Times New Roman" panose="02020603050405020304" pitchFamily="18" charset="0"/>
                  <a:cs typeface="Times New Roman" panose="02020603050405020304" pitchFamily="18" charset="0"/>
                </a:endParaRPr>
              </a:p>
              <a:p>
                <a:pPr marL="0" indent="0">
                  <a:buNone/>
                </a:pPr>
                <a:r>
                  <a:rPr lang="en-US" dirty="0">
                    <a:solidFill>
                      <a:srgbClr val="002060"/>
                    </a:solidFill>
                    <a:latin typeface="Times New Roman" panose="02020603050405020304" pitchFamily="18" charset="0"/>
                    <a:cs typeface="Times New Roman" panose="02020603050405020304" pitchFamily="18" charset="0"/>
                  </a:rPr>
                  <a:t> </a:t>
                </a:r>
              </a:p>
              <a:p>
                <a:endParaRPr lang="en-US"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Content Placeholder 2">
                <a:extLst>
                  <a:ext uri="{FF2B5EF4-FFF2-40B4-BE49-F238E27FC236}">
                    <a16:creationId xmlns:a16="http://schemas.microsoft.com/office/drawing/2014/main" id="{235E3D01-79FD-F947-A162-8C217DA90818}"/>
                  </a:ext>
                </a:extLst>
              </p:cNvPr>
              <p:cNvSpPr txBox="1">
                <a:spLocks noRot="1" noChangeAspect="1" noMove="1" noResize="1" noEditPoints="1" noAdjustHandles="1" noChangeArrowheads="1" noChangeShapeType="1" noTextEdit="1"/>
              </p:cNvSpPr>
              <p:nvPr/>
            </p:nvSpPr>
            <p:spPr>
              <a:xfrm>
                <a:off x="0" y="652097"/>
                <a:ext cx="9143999" cy="5553806"/>
              </a:xfrm>
              <a:prstGeom prst="rect">
                <a:avLst/>
              </a:prstGeom>
              <a:blipFill>
                <a:blip r:embed="rId3"/>
                <a:stretch>
                  <a:fillRect l="-972" t="-1598" r="-83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5E6C701-D435-D044-AC72-45E2C7FB850B}"/>
              </a:ext>
            </a:extLst>
          </p:cNvPr>
          <p:cNvSpPr txBox="1"/>
          <p:nvPr/>
        </p:nvSpPr>
        <p:spPr>
          <a:xfrm rot="19057106">
            <a:off x="6380227" y="3870701"/>
            <a:ext cx="2203271" cy="461665"/>
          </a:xfrm>
          <a:prstGeom prst="rect">
            <a:avLst/>
          </a:prstGeom>
          <a:noFill/>
          <a:effectLst>
            <a:outerShdw blurRad="133740" dist="50800" dir="5400000" sx="97000" sy="97000" algn="ctr" rotWithShape="0">
              <a:srgbClr val="000000">
                <a:alpha val="43617"/>
              </a:srgbClr>
            </a:outerShdw>
          </a:effectLst>
        </p:spPr>
        <p:txBody>
          <a:bodyPr wrap="square" rtlCol="0">
            <a:spAutoFit/>
          </a:bodyPr>
          <a:lstStyle/>
          <a:p>
            <a:r>
              <a:rPr lang="en-US" sz="2400" dirty="0">
                <a:latin typeface="Times New Roman" panose="02020603050405020304" pitchFamily="18" charset="0"/>
                <a:cs typeface="Times New Roman" panose="02020603050405020304" pitchFamily="18" charset="0"/>
              </a:rPr>
              <a:t>preliminary</a:t>
            </a:r>
          </a:p>
        </p:txBody>
      </p:sp>
    </p:spTree>
    <p:extLst>
      <p:ext uri="{BB962C8B-B14F-4D97-AF65-F5344CB8AC3E}">
        <p14:creationId xmlns:p14="http://schemas.microsoft.com/office/powerpoint/2010/main" val="193191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872F90-94B0-DB4B-B2B6-36BBCF56A1C1}"/>
              </a:ext>
            </a:extLst>
          </p:cNvPr>
          <p:cNvSpPr>
            <a:spLocks noGrp="1" noChangeArrowheads="1"/>
          </p:cNvSpPr>
          <p:nvPr>
            <p:ph type="title"/>
          </p:nvPr>
        </p:nvSpPr>
        <p:spPr>
          <a:xfrm>
            <a:off x="164378" y="237093"/>
            <a:ext cx="8328991" cy="637197"/>
          </a:xfrm>
        </p:spPr>
        <p:txBody>
          <a:bodyPr>
            <a:normAutofit/>
          </a:bodyPr>
          <a:lstStyle/>
          <a:p>
            <a:pPr eaLnBrk="1" hangingPunct="1"/>
            <a:r>
              <a:rPr lang="en-US" sz="3600" b="1" dirty="0">
                <a:solidFill>
                  <a:srgbClr val="FF0000"/>
                </a:solidFill>
                <a:latin typeface="Times New Roman"/>
                <a:cs typeface="Times New Roman"/>
              </a:rPr>
              <a:t>Polarized He-3 in Booster and AGS </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35E3D01-79FD-F947-A162-8C217DA90818}"/>
                  </a:ext>
                </a:extLst>
              </p:cNvPr>
              <p:cNvSpPr txBox="1">
                <a:spLocks/>
              </p:cNvSpPr>
              <p:nvPr/>
            </p:nvSpPr>
            <p:spPr>
              <a:xfrm>
                <a:off x="164378" y="874289"/>
                <a:ext cx="8815244" cy="3372592"/>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0000"/>
                  </a:buClr>
                </a:pPr>
                <a:r>
                  <a:rPr lang="en-US" sz="2000" dirty="0">
                    <a:solidFill>
                      <a:srgbClr val="002060"/>
                    </a:solidFill>
                    <a:latin typeface="Times New Roman" panose="02020603050405020304" pitchFamily="18" charset="0"/>
                    <a:cs typeface="Times New Roman" panose="02020603050405020304" pitchFamily="18" charset="0"/>
                  </a:rPr>
                  <a:t>Two options for Booster extraction: extraction at |G</a:t>
                </a:r>
                <a14:m>
                  <m:oMath xmlns:m="http://schemas.openxmlformats.org/officeDocument/2006/math">
                    <m:r>
                      <a:rPr lang="en-US" sz="2000"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𝛾</m:t>
                    </m:r>
                  </m:oMath>
                </a14:m>
                <a:r>
                  <a:rPr lang="en-US" sz="2000" dirty="0">
                    <a:solidFill>
                      <a:srgbClr val="002060"/>
                    </a:solidFill>
                    <a:latin typeface="Times New Roman" panose="02020603050405020304" pitchFamily="18" charset="0"/>
                    <a:cs typeface="Times New Roman" panose="02020603050405020304" pitchFamily="18" charset="0"/>
                  </a:rPr>
                  <a:t>|=7.5 or 10.5. |G</a:t>
                </a:r>
                <a14:m>
                  <m:oMath xmlns:m="http://schemas.openxmlformats.org/officeDocument/2006/math">
                    <m:r>
                      <a:rPr lang="en-US" sz="2000"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𝛾</m:t>
                    </m:r>
                  </m:oMath>
                </a14:m>
                <a:r>
                  <a:rPr lang="en-US" sz="2000" dirty="0">
                    <a:solidFill>
                      <a:srgbClr val="002060"/>
                    </a:solidFill>
                    <a:latin typeface="Times New Roman" panose="02020603050405020304" pitchFamily="18" charset="0"/>
                    <a:cs typeface="Times New Roman" panose="02020603050405020304" pitchFamily="18" charset="0"/>
                  </a:rPr>
                  <a:t>|= 7.5 is similar to B</a:t>
                </a:r>
                <a14:m>
                  <m:oMath xmlns:m="http://schemas.openxmlformats.org/officeDocument/2006/math">
                    <m:r>
                      <a:rPr lang="en-US" sz="200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𝜌</m:t>
                    </m:r>
                  </m:oMath>
                </a14:m>
                <a:r>
                  <a:rPr lang="en-US" sz="2000" dirty="0">
                    <a:solidFill>
                      <a:srgbClr val="002060"/>
                    </a:solidFill>
                    <a:latin typeface="Times New Roman" panose="02020603050405020304" pitchFamily="18" charset="0"/>
                    <a:cs typeface="Times New Roman" panose="02020603050405020304" pitchFamily="18" charset="0"/>
                  </a:rPr>
                  <a:t> of proton case. |G</a:t>
                </a:r>
                <a14:m>
                  <m:oMath xmlns:m="http://schemas.openxmlformats.org/officeDocument/2006/math">
                    <m:r>
                      <a:rPr lang="en-US" sz="2000"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𝛾</m:t>
                    </m:r>
                  </m:oMath>
                </a14:m>
                <a:r>
                  <a:rPr lang="en-US" sz="2000" dirty="0">
                    <a:solidFill>
                      <a:srgbClr val="002060"/>
                    </a:solidFill>
                    <a:latin typeface="Times New Roman" panose="02020603050405020304" pitchFamily="18" charset="0"/>
                    <a:cs typeface="Times New Roman" panose="02020603050405020304" pitchFamily="18" charset="0"/>
                  </a:rPr>
                  <a:t>|= 10.5 requires Booster extraction and AGS injection magnets upgrades. No constraint for |G</a:t>
                </a:r>
                <a14:m>
                  <m:oMath xmlns:m="http://schemas.openxmlformats.org/officeDocument/2006/math">
                    <m:r>
                      <a:rPr lang="en-US" sz="2000"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𝛾</m:t>
                    </m:r>
                  </m:oMath>
                </a14:m>
                <a:r>
                  <a:rPr lang="en-US" sz="2000" dirty="0">
                    <a:solidFill>
                      <a:srgbClr val="002060"/>
                    </a:solidFill>
                    <a:latin typeface="Times New Roman" panose="02020603050405020304" pitchFamily="18" charset="0"/>
                    <a:cs typeface="Times New Roman" panose="02020603050405020304" pitchFamily="18" charset="0"/>
                  </a:rPr>
                  <a:t>|=7.5 injection case.</a:t>
                </a:r>
              </a:p>
              <a:p>
                <a:pPr>
                  <a:buClr>
                    <a:srgbClr val="FF0000"/>
                  </a:buClr>
                </a:pPr>
                <a:r>
                  <a:rPr lang="en-US" sz="2000" dirty="0">
                    <a:solidFill>
                      <a:srgbClr val="002060"/>
                    </a:solidFill>
                    <a:latin typeface="Times New Roman" panose="02020603050405020304" pitchFamily="18" charset="0"/>
                    <a:cs typeface="Times New Roman" panose="02020603050405020304" pitchFamily="18" charset="0"/>
                  </a:rPr>
                  <a:t>Simulations show that the imperfection resonances up to |G</a:t>
                </a:r>
                <a14:m>
                  <m:oMath xmlns:m="http://schemas.openxmlformats.org/officeDocument/2006/math">
                    <m:r>
                      <a:rPr lang="en-US" sz="200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𝛾</m:t>
                    </m:r>
                  </m:oMath>
                </a14:m>
                <a:r>
                  <a:rPr lang="en-US" sz="2000" dirty="0">
                    <a:solidFill>
                      <a:srgbClr val="002060"/>
                    </a:solidFill>
                    <a:latin typeface="Times New Roman" panose="02020603050405020304" pitchFamily="18" charset="0"/>
                    <a:cs typeface="Times New Roman" panose="02020603050405020304" pitchFamily="18" charset="0"/>
                  </a:rPr>
                  <a:t>|=10 can be corrected by existing orbit correctors (25A maximum current).</a:t>
                </a:r>
              </a:p>
              <a:p>
                <a:pPr>
                  <a:buClr>
                    <a:srgbClr val="FF0000"/>
                  </a:buClr>
                </a:pPr>
                <a:r>
                  <a:rPr lang="en-US" sz="2000" dirty="0">
                    <a:solidFill>
                      <a:srgbClr val="002060"/>
                    </a:solidFill>
                    <a:latin typeface="Times New Roman" panose="02020603050405020304" pitchFamily="18" charset="0"/>
                    <a:cs typeface="Times New Roman" panose="02020603050405020304" pitchFamily="18" charset="0"/>
                  </a:rPr>
                  <a:t> AGS will run with two partial snakes, 25%+14% (due to larger |G| value, same B field gives stronger partial snake) and both </a:t>
                </a:r>
                <a:r>
                  <a:rPr lang="en-US" sz="2000" dirty="0" err="1">
                    <a:solidFill>
                      <a:srgbClr val="002060"/>
                    </a:solidFill>
                    <a:latin typeface="Times New Roman" panose="02020603050405020304" pitchFamily="18" charset="0"/>
                    <a:cs typeface="Times New Roman" panose="02020603050405020304" pitchFamily="18" charset="0"/>
                  </a:rPr>
                  <a:t>betatron</a:t>
                </a:r>
                <a:r>
                  <a:rPr lang="en-US" sz="2000" dirty="0">
                    <a:solidFill>
                      <a:srgbClr val="002060"/>
                    </a:solidFill>
                    <a:latin typeface="Times New Roman" panose="02020603050405020304" pitchFamily="18" charset="0"/>
                    <a:cs typeface="Times New Roman" panose="02020603050405020304" pitchFamily="18" charset="0"/>
                  </a:rPr>
                  <a:t> tunes will be put into spin tune gap(</a:t>
                </a:r>
                <a14:m>
                  <m:oMath xmlns:m="http://schemas.openxmlformats.org/officeDocument/2006/math">
                    <m:sSub>
                      <m:sSubPr>
                        <m:ctrlPr>
                          <a:rPr lang="en-US" sz="2000" i="1" smtClean="0">
                            <a:solidFill>
                              <a:srgbClr val="002060"/>
                            </a:solidFill>
                            <a:latin typeface="Cambria Math" panose="02040503050406030204" pitchFamily="18" charset="0"/>
                            <a:cs typeface="Times New Roman" panose="02020603050405020304" pitchFamily="18" charset="0"/>
                          </a:rPr>
                        </m:ctrlPr>
                      </m:sSubPr>
                      <m:e>
                        <m:r>
                          <a:rPr lang="en-US" sz="200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𝜈</m:t>
                        </m:r>
                      </m:e>
                      <m:sub>
                        <m:r>
                          <a:rPr lang="en-US" sz="2000" b="0" i="1" smtClean="0">
                            <a:solidFill>
                              <a:srgbClr val="002060"/>
                            </a:solidFill>
                            <a:latin typeface="Cambria Math" panose="02040503050406030204" pitchFamily="18" charset="0"/>
                            <a:cs typeface="Times New Roman" panose="02020603050405020304" pitchFamily="18" charset="0"/>
                          </a:rPr>
                          <m:t>𝑥</m:t>
                        </m:r>
                      </m:sub>
                    </m:sSub>
                    <m:r>
                      <a:rPr lang="en-US" sz="2000" b="0" i="1" smtClean="0">
                        <a:solidFill>
                          <a:srgbClr val="002060"/>
                        </a:solidFill>
                        <a:latin typeface="Cambria Math" panose="02040503050406030204" pitchFamily="18" charset="0"/>
                        <a:cs typeface="Times New Roman" panose="02020603050405020304" pitchFamily="18" charset="0"/>
                      </a:rPr>
                      <m:t>=8.95, </m:t>
                    </m:r>
                    <m:sSub>
                      <m:sSubPr>
                        <m:ctrlPr>
                          <a:rPr lang="en-US" sz="2000" b="0" i="1" smtClean="0">
                            <a:solidFill>
                              <a:srgbClr val="002060"/>
                            </a:solidFill>
                            <a:latin typeface="Cambria Math" panose="02040503050406030204" pitchFamily="18" charset="0"/>
                            <a:cs typeface="Times New Roman" panose="02020603050405020304" pitchFamily="18" charset="0"/>
                          </a:rPr>
                        </m:ctrlPr>
                      </m:sSubPr>
                      <m:e>
                        <m:r>
                          <a:rPr lang="en-US" sz="2000" b="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𝜈</m:t>
                        </m:r>
                      </m:e>
                      <m:sub>
                        <m:r>
                          <a:rPr lang="en-US" sz="2000" b="0" i="1" smtClean="0">
                            <a:solidFill>
                              <a:srgbClr val="002060"/>
                            </a:solidFill>
                            <a:latin typeface="Cambria Math" panose="02040503050406030204" pitchFamily="18" charset="0"/>
                            <a:cs typeface="Times New Roman" panose="02020603050405020304" pitchFamily="18" charset="0"/>
                          </a:rPr>
                          <m:t>𝑦</m:t>
                        </m:r>
                      </m:sub>
                    </m:sSub>
                    <m:r>
                      <a:rPr lang="en-US" sz="2000" b="0" i="0" smtClean="0">
                        <a:solidFill>
                          <a:srgbClr val="002060"/>
                        </a:solidFill>
                        <a:latin typeface="Cambria Math" panose="02040503050406030204" pitchFamily="18" charset="0"/>
                        <a:cs typeface="Times New Roman" panose="02020603050405020304" pitchFamily="18" charset="0"/>
                      </a:rPr>
                      <m:t>=8.98</m:t>
                    </m:r>
                  </m:oMath>
                </a14:m>
                <a:r>
                  <a:rPr lang="en-US" sz="2000" dirty="0">
                    <a:solidFill>
                      <a:srgbClr val="002060"/>
                    </a:solidFill>
                    <a:latin typeface="Times New Roman" panose="02020603050405020304" pitchFamily="18" charset="0"/>
                    <a:cs typeface="Times New Roman" panose="02020603050405020304" pitchFamily="18" charset="0"/>
                  </a:rPr>
                  <a:t>).</a:t>
                </a:r>
              </a:p>
              <a:p>
                <a:pPr>
                  <a:buClr>
                    <a:srgbClr val="FF0000"/>
                  </a:buClr>
                </a:pPr>
                <a:r>
                  <a:rPr lang="en-US" sz="2000" dirty="0">
                    <a:solidFill>
                      <a:srgbClr val="002060"/>
                    </a:solidFill>
                    <a:latin typeface="Times New Roman" panose="02020603050405020304" pitchFamily="18" charset="0"/>
                    <a:cs typeface="Times New Roman" panose="02020603050405020304" pitchFamily="18" charset="0"/>
                  </a:rPr>
                  <a:t>Tracking with 8 particles on the ellipse of 3*2.5 </a:t>
                </a:r>
                <a14:m>
                  <m:oMath xmlns:m="http://schemas.openxmlformats.org/officeDocument/2006/math">
                    <m:r>
                      <a:rPr lang="en-US" sz="2000" i="1">
                        <a:solidFill>
                          <a:srgbClr val="002060"/>
                        </a:solidFill>
                        <a:latin typeface="Cambria Math" panose="02040503050406030204" pitchFamily="18" charset="0"/>
                        <a:ea typeface="Cambria Math" panose="02040503050406030204" pitchFamily="18" charset="0"/>
                      </a:rPr>
                      <m:t>𝜇</m:t>
                    </m:r>
                  </m:oMath>
                </a14:m>
                <a:r>
                  <a:rPr lang="en-US" sz="2000" dirty="0">
                    <a:solidFill>
                      <a:srgbClr val="002060"/>
                    </a:solidFill>
                    <a:latin typeface="Times New Roman" panose="02020603050405020304" pitchFamily="18" charset="0"/>
                    <a:cs typeface="Times New Roman" panose="02020603050405020304" pitchFamily="18" charset="0"/>
                  </a:rPr>
                  <a:t>m</a:t>
                </a:r>
                <a14:m>
                  <m:oMath xmlns:m="http://schemas.openxmlformats.org/officeDocument/2006/math">
                    <m:r>
                      <a:rPr lang="en-US" sz="2000" i="1">
                        <a:solidFill>
                          <a:srgbClr val="002060"/>
                        </a:solidFill>
                        <a:latin typeface="Cambria Math" panose="02040503050406030204" pitchFamily="18" charset="0"/>
                        <a:ea typeface="Cambria Math" panose="02040503050406030204" pitchFamily="18" charset="0"/>
                      </a:rPr>
                      <m:t> </m:t>
                    </m:r>
                  </m:oMath>
                </a14:m>
                <a:r>
                  <a:rPr lang="en-US" sz="2000" dirty="0">
                    <a:solidFill>
                      <a:srgbClr val="002060"/>
                    </a:solidFill>
                    <a:latin typeface="Times New Roman" panose="02020603050405020304" pitchFamily="18" charset="0"/>
                    <a:cs typeface="Times New Roman" panose="02020603050405020304" pitchFamily="18" charset="0"/>
                  </a:rPr>
                  <a:t>emittance for 25%+14% partial snakes. Polarization is good before 60-</a:t>
                </a:r>
                <a14:m>
                  <m:oMath xmlns:m="http://schemas.openxmlformats.org/officeDocument/2006/math">
                    <m:r>
                      <a:rPr lang="en-US" sz="2000"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𝜈</m:t>
                    </m:r>
                  </m:oMath>
                </a14:m>
                <a:r>
                  <a:rPr lang="en-US" sz="2000" baseline="-25000" dirty="0">
                    <a:solidFill>
                      <a:srgbClr val="002060"/>
                    </a:solidFill>
                    <a:latin typeface="Times New Roman" panose="02020603050405020304" pitchFamily="18" charset="0"/>
                    <a:cs typeface="Times New Roman" panose="02020603050405020304" pitchFamily="18" charset="0"/>
                  </a:rPr>
                  <a:t>y.</a:t>
                </a:r>
                <a:endParaRPr lang="en-US" sz="2000" dirty="0">
                  <a:solidFill>
                    <a:srgbClr val="002060"/>
                  </a:solidFill>
                  <a:latin typeface="Times New Roman" panose="02020603050405020304" pitchFamily="18" charset="0"/>
                  <a:cs typeface="Times New Roman" panose="02020603050405020304" pitchFamily="18" charset="0"/>
                </a:endParaRPr>
              </a:p>
              <a:p>
                <a:pPr>
                  <a:buClr>
                    <a:srgbClr val="FF0000"/>
                  </a:buClr>
                </a:pPr>
                <a:endParaRPr lang="en-US" sz="2000"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Content Placeholder 2">
                <a:extLst>
                  <a:ext uri="{FF2B5EF4-FFF2-40B4-BE49-F238E27FC236}">
                    <a16:creationId xmlns:a16="http://schemas.microsoft.com/office/drawing/2014/main" id="{235E3D01-79FD-F947-A162-8C217DA90818}"/>
                  </a:ext>
                </a:extLst>
              </p:cNvPr>
              <p:cNvSpPr txBox="1">
                <a:spLocks noRot="1" noChangeAspect="1" noMove="1" noResize="1" noEditPoints="1" noAdjustHandles="1" noChangeArrowheads="1" noChangeShapeType="1" noTextEdit="1"/>
              </p:cNvSpPr>
              <p:nvPr/>
            </p:nvSpPr>
            <p:spPr>
              <a:xfrm>
                <a:off x="164378" y="874289"/>
                <a:ext cx="8815244" cy="3372592"/>
              </a:xfrm>
              <a:prstGeom prst="rect">
                <a:avLst/>
              </a:prstGeom>
              <a:blipFill>
                <a:blip r:embed="rId3"/>
                <a:stretch>
                  <a:fillRect l="-431" t="-1498" r="-718"/>
                </a:stretch>
              </a:blipFill>
            </p:spPr>
            <p:txBody>
              <a:bodyPr/>
              <a:lstStyle/>
              <a:p>
                <a:r>
                  <a:rPr lang="en-US">
                    <a:noFill/>
                  </a:rPr>
                  <a:t> </a:t>
                </a:r>
              </a:p>
            </p:txBody>
          </p:sp>
        </mc:Fallback>
      </mc:AlternateContent>
      <p:pic>
        <p:nvPicPr>
          <p:cNvPr id="3" name="Picture 2" descr="A picture containing text&#10;&#10;Description automatically generated">
            <a:extLst>
              <a:ext uri="{FF2B5EF4-FFF2-40B4-BE49-F238E27FC236}">
                <a16:creationId xmlns:a16="http://schemas.microsoft.com/office/drawing/2014/main" id="{5BA99F3B-3612-F84F-83B4-8484CA057C39}"/>
              </a:ext>
            </a:extLst>
          </p:cNvPr>
          <p:cNvPicPr>
            <a:picLocks noChangeAspect="1"/>
          </p:cNvPicPr>
          <p:nvPr/>
        </p:nvPicPr>
        <p:blipFill>
          <a:blip r:embed="rId4"/>
          <a:stretch>
            <a:fillRect/>
          </a:stretch>
        </p:blipFill>
        <p:spPr>
          <a:xfrm>
            <a:off x="5212080" y="4188836"/>
            <a:ext cx="3594100" cy="2500482"/>
          </a:xfrm>
          <a:prstGeom prst="rect">
            <a:avLst/>
          </a:prstGeom>
        </p:spPr>
      </p:pic>
      <p:sp>
        <p:nvSpPr>
          <p:cNvPr id="4" name="TextBox 3">
            <a:extLst>
              <a:ext uri="{FF2B5EF4-FFF2-40B4-BE49-F238E27FC236}">
                <a16:creationId xmlns:a16="http://schemas.microsoft.com/office/drawing/2014/main" id="{49A8ADC9-E4D8-CE4B-920B-FCA3CC3CD3C6}"/>
              </a:ext>
            </a:extLst>
          </p:cNvPr>
          <p:cNvSpPr txBox="1"/>
          <p:nvPr/>
        </p:nvSpPr>
        <p:spPr>
          <a:xfrm>
            <a:off x="337820" y="4681103"/>
            <a:ext cx="4579620" cy="1200329"/>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With the source available in 202</a:t>
            </a:r>
            <a:r>
              <a:rPr lang="en-US" altLang="zh-CN" dirty="0">
                <a:solidFill>
                  <a:srgbClr val="FF0000"/>
                </a:solidFill>
                <a:latin typeface="Times New Roman" panose="02020603050405020304" pitchFamily="18" charset="0"/>
                <a:cs typeface="Times New Roman" panose="02020603050405020304" pitchFamily="18" charset="0"/>
              </a:rPr>
              <a:t>5</a:t>
            </a:r>
            <a:r>
              <a:rPr lang="en-US" dirty="0">
                <a:solidFill>
                  <a:srgbClr val="FF0000"/>
                </a:solidFill>
                <a:latin typeface="Times New Roman" panose="02020603050405020304" pitchFamily="18" charset="0"/>
                <a:cs typeface="Times New Roman" panose="02020603050405020304" pitchFamily="18" charset="0"/>
              </a:rPr>
              <a:t>, polarized He-3 development is possible in the AGS behind last</a:t>
            </a:r>
            <a:r>
              <a:rPr lang="zh-CN" altLang="en-US"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RHIC run and during EIC construction. </a:t>
            </a: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77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9D9F-053E-F944-AD41-0389C2AF5F66}"/>
              </a:ext>
            </a:extLst>
          </p:cNvPr>
          <p:cNvSpPr>
            <a:spLocks noGrp="1"/>
          </p:cNvSpPr>
          <p:nvPr>
            <p:ph type="title"/>
          </p:nvPr>
        </p:nvSpPr>
        <p:spPr>
          <a:xfrm>
            <a:off x="366505" y="233954"/>
            <a:ext cx="7886700" cy="553048"/>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Polarized</a:t>
            </a:r>
            <a:r>
              <a:rPr lang="en-US" sz="3200" b="1" baseline="30000" dirty="0">
                <a:solidFill>
                  <a:srgbClr val="FF0000"/>
                </a:solidFill>
                <a:latin typeface="Times New Roman" panose="02020603050405020304" pitchFamily="18" charset="0"/>
                <a:cs typeface="Times New Roman" panose="02020603050405020304" pitchFamily="18" charset="0"/>
              </a:rPr>
              <a:t> 3</a:t>
            </a:r>
            <a:r>
              <a:rPr lang="en-US" sz="3200" b="1" dirty="0">
                <a:solidFill>
                  <a:srgbClr val="FF0000"/>
                </a:solidFill>
                <a:latin typeface="Times New Roman" panose="02020603050405020304" pitchFamily="18" charset="0"/>
                <a:cs typeface="Times New Roman" panose="02020603050405020304" pitchFamily="18" charset="0"/>
              </a:rPr>
              <a:t>He in Present RHIC</a:t>
            </a:r>
          </a:p>
        </p:txBody>
      </p:sp>
      <p:sp>
        <p:nvSpPr>
          <p:cNvPr id="3" name="Content Placeholder 2">
            <a:extLst>
              <a:ext uri="{FF2B5EF4-FFF2-40B4-BE49-F238E27FC236}">
                <a16:creationId xmlns:a16="http://schemas.microsoft.com/office/drawing/2014/main" id="{B26FA91F-DD51-CC45-A260-929F7F8B89C5}"/>
              </a:ext>
            </a:extLst>
          </p:cNvPr>
          <p:cNvSpPr>
            <a:spLocks noGrp="1"/>
          </p:cNvSpPr>
          <p:nvPr>
            <p:ph idx="1"/>
          </p:nvPr>
        </p:nvSpPr>
        <p:spPr>
          <a:xfrm>
            <a:off x="318346" y="787002"/>
            <a:ext cx="8507307" cy="4910350"/>
          </a:xfrm>
        </p:spPr>
        <p:txBody>
          <a:bodyPr>
            <a:noAutofit/>
          </a:bodyPr>
          <a:lstStyle/>
          <a:p>
            <a:pPr>
              <a:lnSpc>
                <a:spcPct val="100000"/>
              </a:lnSpc>
              <a:spcBef>
                <a:spcPts val="600"/>
              </a:spcBef>
              <a:buClr>
                <a:srgbClr val="FF0000"/>
              </a:buClr>
            </a:pPr>
            <a:r>
              <a:rPr lang="en-US" sz="2400" dirty="0">
                <a:solidFill>
                  <a:srgbClr val="0000FF"/>
                </a:solidFill>
                <a:latin typeface="Times New Roman" panose="02020603050405020304" pitchFamily="18" charset="0"/>
                <a:cs typeface="Times New Roman" panose="02020603050405020304" pitchFamily="18" charset="0"/>
              </a:rPr>
              <a:t>Existing</a:t>
            </a:r>
            <a:r>
              <a:rPr lang="en-US" sz="2400" dirty="0">
                <a:latin typeface="Times New Roman" panose="02020603050405020304" pitchFamily="18" charset="0"/>
                <a:cs typeface="Times New Roman" panose="02020603050405020304" pitchFamily="18" charset="0"/>
              </a:rPr>
              <a:t> Siberian </a:t>
            </a:r>
            <a:r>
              <a:rPr lang="en-US" sz="2400" dirty="0">
                <a:solidFill>
                  <a:srgbClr val="0000FF"/>
                </a:solidFill>
                <a:latin typeface="Times New Roman" panose="02020603050405020304" pitchFamily="18" charset="0"/>
                <a:cs typeface="Times New Roman" panose="02020603050405020304" pitchFamily="18" charset="0"/>
              </a:rPr>
              <a:t>snakes</a:t>
            </a:r>
            <a:r>
              <a:rPr lang="en-US" sz="2400" dirty="0">
                <a:latin typeface="Times New Roman" panose="02020603050405020304" pitchFamily="18" charset="0"/>
                <a:cs typeface="Times New Roman" panose="02020603050405020304" pitchFamily="18" charset="0"/>
              </a:rPr>
              <a:t> and </a:t>
            </a:r>
            <a:r>
              <a:rPr lang="en-US" sz="2400" dirty="0">
                <a:solidFill>
                  <a:srgbClr val="0000FF"/>
                </a:solidFill>
                <a:latin typeface="Times New Roman" panose="02020603050405020304" pitchFamily="18" charset="0"/>
                <a:cs typeface="Times New Roman" panose="02020603050405020304" pitchFamily="18" charset="0"/>
              </a:rPr>
              <a:t>spin</a:t>
            </a:r>
            <a:r>
              <a:rPr lang="en-US" sz="2400" dirty="0">
                <a:latin typeface="Times New Roman" panose="02020603050405020304" pitchFamily="18" charset="0"/>
                <a:cs typeface="Times New Roman" panose="02020603050405020304" pitchFamily="18" charset="0"/>
              </a:rPr>
              <a:t> rotators for </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He in RHIC</a:t>
            </a:r>
          </a:p>
          <a:p>
            <a:pPr>
              <a:lnSpc>
                <a:spcPct val="100000"/>
              </a:lnSpc>
              <a:spcBef>
                <a:spcPts val="600"/>
              </a:spcBef>
              <a:buClr>
                <a:srgbClr val="FF0000"/>
              </a:buClr>
            </a:pPr>
            <a:r>
              <a:rPr lang="en-US" sz="2400" dirty="0">
                <a:latin typeface="Times New Roman" panose="02020603050405020304" pitchFamily="18" charset="0"/>
                <a:cs typeface="Times New Roman" panose="02020603050405020304" pitchFamily="18" charset="0"/>
              </a:rPr>
              <a:t>Much stronger resonance strength requires more snakes.</a:t>
            </a:r>
          </a:p>
          <a:p>
            <a:pPr>
              <a:lnSpc>
                <a:spcPct val="100000"/>
              </a:lnSpc>
              <a:spcBef>
                <a:spcPts val="600"/>
              </a:spcBef>
              <a:buClr>
                <a:srgbClr val="FF0000"/>
              </a:buClr>
            </a:pPr>
            <a:r>
              <a:rPr lang="en-US" sz="2400" dirty="0">
                <a:latin typeface="Times New Roman" panose="02020603050405020304" pitchFamily="18" charset="0"/>
                <a:cs typeface="Times New Roman" panose="02020603050405020304" pitchFamily="18" charset="0"/>
              </a:rPr>
              <a:t>The snakes and spin rotators from the 2</a:t>
            </a:r>
            <a:r>
              <a:rPr lang="en-US" sz="2400" baseline="30000" dirty="0">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RHIC ring can be reconfigured as additional snakes.</a:t>
            </a:r>
          </a:p>
        </p:txBody>
      </p:sp>
      <p:sp>
        <p:nvSpPr>
          <p:cNvPr id="4" name="Slide Number Placeholder 3">
            <a:extLst>
              <a:ext uri="{FF2B5EF4-FFF2-40B4-BE49-F238E27FC236}">
                <a16:creationId xmlns:a16="http://schemas.microsoft.com/office/drawing/2014/main" id="{2D35D4C7-7A40-2C43-A783-54619106B196}"/>
              </a:ext>
            </a:extLst>
          </p:cNvPr>
          <p:cNvSpPr>
            <a:spLocks noGrp="1"/>
          </p:cNvSpPr>
          <p:nvPr>
            <p:ph type="sldNum" sz="quarter" idx="12"/>
          </p:nvPr>
        </p:nvSpPr>
        <p:spPr/>
        <p:txBody>
          <a:bodyPr/>
          <a:lstStyle/>
          <a:p>
            <a:fld id="{893C5830-40F3-F04E-B2E3-10E6672BA8FF}" type="slidenum">
              <a:rPr lang="en-US" smtClean="0"/>
              <a:pPr/>
              <a:t>13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525" y="2761525"/>
            <a:ext cx="5680671" cy="3932128"/>
          </a:xfrm>
          <a:prstGeom prst="rect">
            <a:avLst/>
          </a:prstGeom>
        </p:spPr>
      </p:pic>
      <p:graphicFrame>
        <p:nvGraphicFramePr>
          <p:cNvPr id="7" name="Group 44">
            <a:extLst>
              <a:ext uri="{FF2B5EF4-FFF2-40B4-BE49-F238E27FC236}">
                <a16:creationId xmlns:a16="http://schemas.microsoft.com/office/drawing/2014/main" id="{B5B98648-3AA7-3840-AE61-C95A48C6FAF2}"/>
              </a:ext>
            </a:extLst>
          </p:cNvPr>
          <p:cNvGraphicFramePr>
            <a:graphicFrameLocks noGrp="1"/>
          </p:cNvGraphicFramePr>
          <p:nvPr>
            <p:extLst>
              <p:ext uri="{D42A27DB-BD31-4B8C-83A1-F6EECF244321}">
                <p14:modId xmlns:p14="http://schemas.microsoft.com/office/powerpoint/2010/main" val="1542551275"/>
              </p:ext>
            </p:extLst>
          </p:nvPr>
        </p:nvGraphicFramePr>
        <p:xfrm>
          <a:off x="140834" y="2810049"/>
          <a:ext cx="2969691" cy="1463252"/>
        </p:xfrm>
        <a:graphic>
          <a:graphicData uri="http://schemas.openxmlformats.org/drawingml/2006/table">
            <a:tbl>
              <a:tblPr/>
              <a:tblGrid>
                <a:gridCol w="989897">
                  <a:extLst>
                    <a:ext uri="{9D8B030D-6E8A-4147-A177-3AD203B41FA5}">
                      <a16:colId xmlns:a16="http://schemas.microsoft.com/office/drawing/2014/main" val="20000"/>
                    </a:ext>
                  </a:extLst>
                </a:gridCol>
                <a:gridCol w="989897">
                  <a:extLst>
                    <a:ext uri="{9D8B030D-6E8A-4147-A177-3AD203B41FA5}">
                      <a16:colId xmlns:a16="http://schemas.microsoft.com/office/drawing/2014/main" val="20001"/>
                    </a:ext>
                  </a:extLst>
                </a:gridCol>
                <a:gridCol w="989897">
                  <a:extLst>
                    <a:ext uri="{9D8B030D-6E8A-4147-A177-3AD203B41FA5}">
                      <a16:colId xmlns:a16="http://schemas.microsoft.com/office/drawing/2014/main" val="20002"/>
                    </a:ext>
                  </a:extLst>
                </a:gridCol>
              </a:tblGrid>
              <a:tr h="274814">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30000" dirty="0">
                          <a:ln>
                            <a:noFill/>
                          </a:ln>
                          <a:solidFill>
                            <a:schemeClr val="tx1"/>
                          </a:solidFill>
                          <a:effectLst/>
                          <a:latin typeface="Arial" charset="0"/>
                          <a:ea typeface="ＭＳ Ｐゴシック" charset="-128"/>
                        </a:rPr>
                        <a:t>3</a:t>
                      </a:r>
                      <a:r>
                        <a:rPr kumimoji="0" lang="en-US" altLang="en-US" sz="1200" b="0" i="1" u="none" strike="noStrike" cap="none" normalizeH="0" baseline="0" dirty="0">
                          <a:ln>
                            <a:noFill/>
                          </a:ln>
                          <a:solidFill>
                            <a:schemeClr val="tx1"/>
                          </a:solidFill>
                          <a:effectLst/>
                          <a:latin typeface="Arial" charset="0"/>
                          <a:ea typeface="ＭＳ Ｐゴシック" charset="-128"/>
                        </a:rPr>
                        <a:t>He</a:t>
                      </a:r>
                      <a:r>
                        <a:rPr kumimoji="0" lang="en-US" altLang="en-US" sz="1200" b="0" i="1" u="none" strike="noStrike" cap="none" normalizeH="0" baseline="30000" dirty="0">
                          <a:ln>
                            <a:noFill/>
                          </a:ln>
                          <a:solidFill>
                            <a:schemeClr val="tx1"/>
                          </a:solidFill>
                          <a:effectLst/>
                          <a:latin typeface="Arial"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274814">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m, </a:t>
                      </a:r>
                      <a:r>
                        <a:rPr kumimoji="0" lang="en-US" altLang="en-US" sz="1200" b="0" i="1" u="none" strike="noStrike" cap="none" normalizeH="0" baseline="0" dirty="0" err="1">
                          <a:ln>
                            <a:noFill/>
                          </a:ln>
                          <a:solidFill>
                            <a:schemeClr val="tx1"/>
                          </a:solidFill>
                          <a:effectLst/>
                          <a:latin typeface="Arial" charset="0"/>
                          <a:ea typeface="ＭＳ Ｐゴシック" charset="-128"/>
                        </a:rPr>
                        <a:t>GeV</a:t>
                      </a:r>
                      <a:endParaRPr kumimoji="0" lang="en-US" altLang="en-US" sz="1200" b="0" i="1"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0.938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2.808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274814">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364490">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E/u, </a:t>
                      </a:r>
                      <a:r>
                        <a:rPr kumimoji="0" lang="en-US" altLang="en-US" sz="1200" b="0" i="1" u="none" strike="noStrike" cap="none" normalizeH="0" baseline="0" dirty="0" err="1">
                          <a:ln>
                            <a:noFill/>
                          </a:ln>
                          <a:solidFill>
                            <a:schemeClr val="tx1"/>
                          </a:solidFill>
                          <a:effectLst/>
                          <a:latin typeface="Arial" charset="0"/>
                          <a:ea typeface="ＭＳ Ｐゴシック" charset="-128"/>
                        </a:rPr>
                        <a:t>GeV</a:t>
                      </a:r>
                      <a:endParaRPr kumimoji="0" lang="en-US" altLang="en-US" sz="1200" b="0" i="1"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24-275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16-183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247324">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a:t>
                      </a:r>
                      <a:r>
                        <a:rPr kumimoji="0" lang="en-US" altLang="en-US" sz="1200" b="0" i="1" u="none" strike="noStrike" cap="none" normalizeH="0" baseline="0" dirty="0" err="1">
                          <a:ln>
                            <a:noFill/>
                          </a:ln>
                          <a:solidFill>
                            <a:schemeClr val="tx1"/>
                          </a:solidFill>
                          <a:effectLst/>
                          <a:latin typeface="Arial" charset="0"/>
                          <a:ea typeface="ＭＳ Ｐゴシック" charset="-128"/>
                        </a:rPr>
                        <a:t>G</a:t>
                      </a:r>
                      <a:r>
                        <a:rPr kumimoji="0" lang="en-US" altLang="en-US" sz="1200" b="0" i="1" u="none" strike="noStrike" cap="none" normalizeH="0" baseline="0" dirty="0" err="1">
                          <a:ln>
                            <a:noFill/>
                          </a:ln>
                          <a:solidFill>
                            <a:schemeClr val="tx1"/>
                          </a:solidFill>
                          <a:effectLst/>
                          <a:latin typeface="Symbol" charset="2"/>
                          <a:ea typeface="ＭＳ Ｐゴシック" charset="-128"/>
                        </a:rPr>
                        <a:t>g</a:t>
                      </a:r>
                      <a:r>
                        <a:rPr kumimoji="0" lang="en-US" altLang="en-US" sz="1200" b="0" i="1" u="none" strike="noStrike" cap="none" normalizeH="0" baseline="0" dirty="0">
                          <a:ln>
                            <a:noFill/>
                          </a:ln>
                          <a:solidFill>
                            <a:schemeClr val="tx1"/>
                          </a:solidFill>
                          <a:effectLst/>
                          <a:latin typeface="Symbol" charset="2"/>
                          <a:ea typeface="ＭＳ Ｐゴシック" charset="-128"/>
                        </a:rPr>
                        <a:t> </a:t>
                      </a:r>
                      <a:r>
                        <a:rPr kumimoji="0" lang="en-US" altLang="en-US" sz="1200" b="0" i="0" u="none" strike="noStrike" cap="none" normalizeH="0" baseline="0" dirty="0">
                          <a:ln>
                            <a:noFill/>
                          </a:ln>
                          <a:solidFill>
                            <a:schemeClr val="tx1"/>
                          </a:solidFill>
                          <a:effectLst/>
                          <a:latin typeface="Symbol" charset="2"/>
                          <a:ea typeface="ＭＳ Ｐゴシック"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46.5-525.5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charset="0"/>
                          <a:ea typeface="ＭＳ Ｐゴシック" charset="-128"/>
                        </a:rPr>
                        <a:t>72.6-819.4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094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444F-2202-994B-9B1E-1BE716DA06AF}"/>
              </a:ext>
            </a:extLst>
          </p:cNvPr>
          <p:cNvSpPr>
            <a:spLocks noGrp="1"/>
          </p:cNvSpPr>
          <p:nvPr>
            <p:ph type="title"/>
          </p:nvPr>
        </p:nvSpPr>
        <p:spPr>
          <a:xfrm>
            <a:off x="323385" y="174876"/>
            <a:ext cx="8184027" cy="723216"/>
          </a:xfrm>
        </p:spPr>
        <p:txBody>
          <a:bodyPr/>
          <a:lstStyle/>
          <a:p>
            <a:r>
              <a:rPr lang="en-US" b="1" dirty="0">
                <a:solidFill>
                  <a:srgbClr val="FF0000"/>
                </a:solidFill>
                <a:latin typeface="Times New Roman" panose="02020603050405020304" pitchFamily="18" charset="0"/>
                <a:cs typeface="Times New Roman" panose="02020603050405020304" pitchFamily="18" charset="0"/>
              </a:rPr>
              <a:t>Six Snakes</a:t>
            </a:r>
          </a:p>
        </p:txBody>
      </p:sp>
      <p:sp>
        <p:nvSpPr>
          <p:cNvPr id="3" name="Content Placeholder 2">
            <a:extLst>
              <a:ext uri="{FF2B5EF4-FFF2-40B4-BE49-F238E27FC236}">
                <a16:creationId xmlns:a16="http://schemas.microsoft.com/office/drawing/2014/main" id="{DAF1530B-F515-6544-9ACE-EE09A406A987}"/>
              </a:ext>
            </a:extLst>
          </p:cNvPr>
          <p:cNvSpPr>
            <a:spLocks noGrp="1"/>
          </p:cNvSpPr>
          <p:nvPr>
            <p:ph idx="1"/>
          </p:nvPr>
        </p:nvSpPr>
        <p:spPr>
          <a:xfrm>
            <a:off x="4363999" y="1236968"/>
            <a:ext cx="4634242" cy="2470062"/>
          </a:xfrm>
        </p:spPr>
        <p:txBody>
          <a:bodyPr>
            <a:normAutofit/>
          </a:bodyPr>
          <a:lstStyle/>
          <a:p>
            <a:r>
              <a:rPr lang="en-US" sz="2000" dirty="0">
                <a:solidFill>
                  <a:srgbClr val="002060"/>
                </a:solidFill>
                <a:latin typeface="Times New Roman" panose="02020603050405020304" pitchFamily="18" charset="0"/>
                <a:cs typeface="Times New Roman" panose="02020603050405020304" pitchFamily="18" charset="0"/>
              </a:rPr>
              <a:t>Number of Snakes will be increased from 2 to 6</a:t>
            </a:r>
          </a:p>
          <a:p>
            <a:r>
              <a:rPr lang="en-US" sz="2000" dirty="0">
                <a:solidFill>
                  <a:srgbClr val="002060"/>
                </a:solidFill>
                <a:latin typeface="Times New Roman" panose="02020603050405020304" pitchFamily="18" charset="0"/>
                <a:cs typeface="Times New Roman" panose="02020603050405020304" pitchFamily="18" charset="0"/>
              </a:rPr>
              <a:t>Snake arrangement is perfectly symmetric with 60 degree bending angle between Snakes.</a:t>
            </a:r>
          </a:p>
          <a:p>
            <a:r>
              <a:rPr lang="en-US" sz="2000" dirty="0">
                <a:solidFill>
                  <a:srgbClr val="002060"/>
                </a:solidFill>
                <a:latin typeface="Times New Roman" panose="02020603050405020304" pitchFamily="18" charset="0"/>
                <a:cs typeface="Times New Roman" panose="02020603050405020304" pitchFamily="18" charset="0"/>
              </a:rPr>
              <a:t>Additional Snakes are put in DU7 ”dummy” sections, free of magnets.</a:t>
            </a:r>
          </a:p>
        </p:txBody>
      </p:sp>
      <p:grpSp>
        <p:nvGrpSpPr>
          <p:cNvPr id="4" name="Group 12">
            <a:extLst>
              <a:ext uri="{FF2B5EF4-FFF2-40B4-BE49-F238E27FC236}">
                <a16:creationId xmlns:a16="http://schemas.microsoft.com/office/drawing/2014/main" id="{3F07B3EF-52DC-7644-B6B3-368F9E0FA707}"/>
              </a:ext>
            </a:extLst>
          </p:cNvPr>
          <p:cNvGrpSpPr>
            <a:grpSpLocks/>
          </p:cNvGrpSpPr>
          <p:nvPr/>
        </p:nvGrpSpPr>
        <p:grpSpPr bwMode="auto">
          <a:xfrm>
            <a:off x="501225" y="1298818"/>
            <a:ext cx="3951287" cy="3200400"/>
            <a:chOff x="4876800" y="2590800"/>
            <a:chExt cx="3950952" cy="3200399"/>
          </a:xfrm>
        </p:grpSpPr>
        <p:sp>
          <p:nvSpPr>
            <p:cNvPr id="5" name="Oval 12">
              <a:extLst>
                <a:ext uri="{FF2B5EF4-FFF2-40B4-BE49-F238E27FC236}">
                  <a16:creationId xmlns:a16="http://schemas.microsoft.com/office/drawing/2014/main" id="{3BE480B5-9AAE-A643-ABCD-B28D8CD99636}"/>
                </a:ext>
              </a:extLst>
            </p:cNvPr>
            <p:cNvSpPr>
              <a:spLocks noChangeArrowheads="1"/>
            </p:cNvSpPr>
            <p:nvPr/>
          </p:nvSpPr>
          <p:spPr bwMode="auto">
            <a:xfrm>
              <a:off x="5337176" y="3144059"/>
              <a:ext cx="2438400" cy="225621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2"/>
                  </a:solidFill>
                  <a:latin typeface="Times New Roman" panose="02020603050405020304" pitchFamily="18" charset="0"/>
                  <a:ea typeface="ＭＳ Ｐゴシック" panose="020B0600070205080204" pitchFamily="34" charset="-128"/>
                </a:defRPr>
              </a:lvl1pPr>
              <a:lvl2pPr marL="742950" indent="-285750" eaLnBrk="0" hangingPunct="0">
                <a:defRPr sz="2000" b="1">
                  <a:solidFill>
                    <a:schemeClr val="tx2"/>
                  </a:solidFill>
                  <a:latin typeface="Times New Roman" panose="02020603050405020304" pitchFamily="18" charset="0"/>
                  <a:ea typeface="ＭＳ Ｐゴシック" panose="020B0600070205080204" pitchFamily="34" charset="-128"/>
                </a:defRPr>
              </a:lvl2pPr>
              <a:lvl3pPr marL="1143000" indent="-228600" eaLnBrk="0" hangingPunct="0">
                <a:defRPr sz="2000" b="1">
                  <a:solidFill>
                    <a:schemeClr val="tx2"/>
                  </a:solidFill>
                  <a:latin typeface="Times New Roman" panose="02020603050405020304" pitchFamily="18" charset="0"/>
                  <a:ea typeface="ＭＳ Ｐゴシック" panose="020B0600070205080204" pitchFamily="34" charset="-128"/>
                </a:defRPr>
              </a:lvl3pPr>
              <a:lvl4pPr marL="1600200" indent="-228600" eaLnBrk="0" hangingPunct="0">
                <a:defRPr sz="2000" b="1">
                  <a:solidFill>
                    <a:schemeClr val="tx2"/>
                  </a:solidFill>
                  <a:latin typeface="Times New Roman" panose="02020603050405020304" pitchFamily="18" charset="0"/>
                  <a:ea typeface="ＭＳ Ｐゴシック" panose="020B0600070205080204" pitchFamily="34" charset="-128"/>
                </a:defRPr>
              </a:lvl4pPr>
              <a:lvl5pPr marL="2057400" indent="-228600" eaLnBrk="0" hangingPunct="0">
                <a:defRPr sz="2000" b="1">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2"/>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6" name="Line 14">
              <a:extLst>
                <a:ext uri="{FF2B5EF4-FFF2-40B4-BE49-F238E27FC236}">
                  <a16:creationId xmlns:a16="http://schemas.microsoft.com/office/drawing/2014/main" id="{7EA50424-7B1F-2842-A7CC-5A82B0FE69C9}"/>
                </a:ext>
              </a:extLst>
            </p:cNvPr>
            <p:cNvSpPr>
              <a:spLocks noChangeShapeType="1"/>
            </p:cNvSpPr>
            <p:nvPr/>
          </p:nvSpPr>
          <p:spPr bwMode="auto">
            <a:xfrm rot="16200000" flipV="1">
              <a:off x="5122480" y="3790226"/>
              <a:ext cx="423040" cy="914400"/>
            </a:xfrm>
            <a:prstGeom prst="line">
              <a:avLst/>
            </a:prstGeom>
            <a:noFill/>
            <a:ln w="9525">
              <a:solidFill>
                <a:srgbClr val="00009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24">
              <a:extLst>
                <a:ext uri="{FF2B5EF4-FFF2-40B4-BE49-F238E27FC236}">
                  <a16:creationId xmlns:a16="http://schemas.microsoft.com/office/drawing/2014/main" id="{A9C097C2-D0B3-0548-9CF2-D263D3FF99A1}"/>
                </a:ext>
              </a:extLst>
            </p:cNvPr>
            <p:cNvSpPr>
              <a:spLocks noChangeShapeType="1"/>
            </p:cNvSpPr>
            <p:nvPr/>
          </p:nvSpPr>
          <p:spPr bwMode="auto">
            <a:xfrm rot="14400000" flipV="1">
              <a:off x="5413463" y="4887951"/>
              <a:ext cx="1060265" cy="74623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26">
              <a:extLst>
                <a:ext uri="{FF2B5EF4-FFF2-40B4-BE49-F238E27FC236}">
                  <a16:creationId xmlns:a16="http://schemas.microsoft.com/office/drawing/2014/main" id="{9ED1FB6F-C6DD-FB45-BDE5-2E539390D32E}"/>
                </a:ext>
              </a:extLst>
            </p:cNvPr>
            <p:cNvSpPr>
              <a:spLocks noChangeShapeType="1"/>
            </p:cNvSpPr>
            <p:nvPr/>
          </p:nvSpPr>
          <p:spPr bwMode="auto">
            <a:xfrm rot="18000000" flipV="1">
              <a:off x="5832036" y="2728253"/>
              <a:ext cx="70729" cy="1096694"/>
            </a:xfrm>
            <a:prstGeom prst="line">
              <a:avLst/>
            </a:prstGeom>
            <a:noFill/>
            <a:ln w="9525">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9" name="Straight Arrow Connector 8">
              <a:extLst>
                <a:ext uri="{FF2B5EF4-FFF2-40B4-BE49-F238E27FC236}">
                  <a16:creationId xmlns:a16="http://schemas.microsoft.com/office/drawing/2014/main" id="{FF5D76EE-8A20-3E4C-A8B7-3C266C201E15}"/>
                </a:ext>
              </a:extLst>
            </p:cNvPr>
            <p:cNvCxnSpPr>
              <a:cxnSpLocks noChangeShapeType="1"/>
            </p:cNvCxnSpPr>
            <p:nvPr/>
          </p:nvCxnSpPr>
          <p:spPr bwMode="auto">
            <a:xfrm flipV="1">
              <a:off x="7314993" y="4037013"/>
              <a:ext cx="914322" cy="422275"/>
            </a:xfrm>
            <a:prstGeom prst="straightConnector1">
              <a:avLst/>
            </a:prstGeom>
            <a:noFill/>
            <a:ln w="9525">
              <a:solidFill>
                <a:srgbClr val="800000"/>
              </a:solidFill>
              <a:round/>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Arrow Connector 9">
              <a:extLst>
                <a:ext uri="{FF2B5EF4-FFF2-40B4-BE49-F238E27FC236}">
                  <a16:creationId xmlns:a16="http://schemas.microsoft.com/office/drawing/2014/main" id="{8DE6AF2F-F77F-6B44-87F4-150CD6628780}"/>
                </a:ext>
              </a:extLst>
            </p:cNvPr>
            <p:cNvCxnSpPr>
              <a:cxnSpLocks noChangeShapeType="1"/>
            </p:cNvCxnSpPr>
            <p:nvPr/>
          </p:nvCxnSpPr>
          <p:spPr bwMode="auto">
            <a:xfrm rot="10800000" flipV="1">
              <a:off x="6622902" y="2978150"/>
              <a:ext cx="996865" cy="635000"/>
            </a:xfrm>
            <a:prstGeom prst="straightConnector1">
              <a:avLst/>
            </a:prstGeom>
            <a:noFill/>
            <a:ln w="9525">
              <a:solidFill>
                <a:srgbClr val="000090"/>
              </a:solidFill>
              <a:round/>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Arrow Connector 10">
              <a:extLst>
                <a:ext uri="{FF2B5EF4-FFF2-40B4-BE49-F238E27FC236}">
                  <a16:creationId xmlns:a16="http://schemas.microsoft.com/office/drawing/2014/main" id="{197698B5-C48B-EF41-9581-45BA8F8CE193}"/>
                </a:ext>
              </a:extLst>
            </p:cNvPr>
            <p:cNvCxnSpPr>
              <a:cxnSpLocks noChangeShapeType="1"/>
            </p:cNvCxnSpPr>
            <p:nvPr/>
          </p:nvCxnSpPr>
          <p:spPr bwMode="auto">
            <a:xfrm rot="10800000" flipV="1">
              <a:off x="5337136" y="3008313"/>
              <a:ext cx="996865" cy="635000"/>
            </a:xfrm>
            <a:prstGeom prst="straightConnector1">
              <a:avLst/>
            </a:prstGeom>
            <a:noFill/>
            <a:ln w="9525">
              <a:solidFill>
                <a:srgbClr val="008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Arrow Connector 11">
              <a:extLst>
                <a:ext uri="{FF2B5EF4-FFF2-40B4-BE49-F238E27FC236}">
                  <a16:creationId xmlns:a16="http://schemas.microsoft.com/office/drawing/2014/main" id="{78FF84F8-FBE1-124B-BD38-4B11114EE921}"/>
                </a:ext>
              </a:extLst>
            </p:cNvPr>
            <p:cNvCxnSpPr>
              <a:cxnSpLocks noChangeShapeType="1"/>
            </p:cNvCxnSpPr>
            <p:nvPr/>
          </p:nvCxnSpPr>
          <p:spPr bwMode="auto">
            <a:xfrm rot="16200000" flipH="1">
              <a:off x="4837073" y="4268787"/>
              <a:ext cx="993775" cy="0"/>
            </a:xfrm>
            <a:prstGeom prst="straightConnector1">
              <a:avLst/>
            </a:prstGeom>
            <a:noFill/>
            <a:ln w="6350">
              <a:solidFill>
                <a:srgbClr val="008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Arrow Connector 12">
              <a:extLst>
                <a:ext uri="{FF2B5EF4-FFF2-40B4-BE49-F238E27FC236}">
                  <a16:creationId xmlns:a16="http://schemas.microsoft.com/office/drawing/2014/main" id="{30FAE834-6F22-2B44-98BB-18F48B817198}"/>
                </a:ext>
              </a:extLst>
            </p:cNvPr>
            <p:cNvCxnSpPr>
              <a:cxnSpLocks noChangeShapeType="1"/>
            </p:cNvCxnSpPr>
            <p:nvPr/>
          </p:nvCxnSpPr>
          <p:spPr bwMode="auto">
            <a:xfrm rot="16200000" flipH="1">
              <a:off x="5506945" y="5116521"/>
              <a:ext cx="939800" cy="238105"/>
            </a:xfrm>
            <a:prstGeom prst="straightConnector1">
              <a:avLst/>
            </a:prstGeom>
            <a:noFill/>
            <a:ln w="9525">
              <a:solidFill>
                <a:srgbClr val="800000"/>
              </a:solidFill>
              <a:round/>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Arrow Connector 13">
              <a:extLst>
                <a:ext uri="{FF2B5EF4-FFF2-40B4-BE49-F238E27FC236}">
                  <a16:creationId xmlns:a16="http://schemas.microsoft.com/office/drawing/2014/main" id="{66032B28-4653-A54B-81B3-D577970058E5}"/>
                </a:ext>
              </a:extLst>
            </p:cNvPr>
            <p:cNvCxnSpPr>
              <a:cxnSpLocks noChangeShapeType="1"/>
            </p:cNvCxnSpPr>
            <p:nvPr/>
          </p:nvCxnSpPr>
          <p:spPr bwMode="auto">
            <a:xfrm rot="5400000" flipH="1" flipV="1">
              <a:off x="6694294" y="5233986"/>
              <a:ext cx="939800" cy="3175"/>
            </a:xfrm>
            <a:prstGeom prst="straightConnector1">
              <a:avLst/>
            </a:prstGeom>
            <a:noFill/>
            <a:ln w="9525">
              <a:solidFill>
                <a:srgbClr val="000090"/>
              </a:solidFill>
              <a:round/>
              <a:headEnd type="triangle" w="med" len="me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TextBox 41">
              <a:extLst>
                <a:ext uri="{FF2B5EF4-FFF2-40B4-BE49-F238E27FC236}">
                  <a16:creationId xmlns:a16="http://schemas.microsoft.com/office/drawing/2014/main" id="{22B93086-83CB-E340-80AE-8523A2BE35FE}"/>
                </a:ext>
              </a:extLst>
            </p:cNvPr>
            <p:cNvSpPr txBox="1">
              <a:spLocks noChangeArrowheads="1"/>
            </p:cNvSpPr>
            <p:nvPr/>
          </p:nvSpPr>
          <p:spPr bwMode="auto">
            <a:xfrm>
              <a:off x="7620000" y="2590800"/>
              <a:ext cx="1207752" cy="68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panose="02020603050405020304" pitchFamily="18" charset="0"/>
                  <a:ea typeface="ＭＳ Ｐゴシック" panose="020B0600070205080204" pitchFamily="34" charset="-128"/>
                </a:defRPr>
              </a:lvl1pPr>
              <a:lvl2pPr marL="742950" indent="-285750" eaLnBrk="0" hangingPunct="0">
                <a:defRPr sz="2000" b="1">
                  <a:solidFill>
                    <a:schemeClr val="tx2"/>
                  </a:solidFill>
                  <a:latin typeface="Times New Roman" panose="02020603050405020304" pitchFamily="18" charset="0"/>
                  <a:ea typeface="ＭＳ Ｐゴシック" panose="020B0600070205080204" pitchFamily="34" charset="-128"/>
                </a:defRPr>
              </a:lvl2pPr>
              <a:lvl3pPr marL="1143000" indent="-228600" eaLnBrk="0" hangingPunct="0">
                <a:defRPr sz="2000" b="1">
                  <a:solidFill>
                    <a:schemeClr val="tx2"/>
                  </a:solidFill>
                  <a:latin typeface="Times New Roman" panose="02020603050405020304" pitchFamily="18" charset="0"/>
                  <a:ea typeface="ＭＳ Ｐゴシック" panose="020B0600070205080204" pitchFamily="34" charset="-128"/>
                </a:defRPr>
              </a:lvl3pPr>
              <a:lvl4pPr marL="1600200" indent="-228600" eaLnBrk="0" hangingPunct="0">
                <a:defRPr sz="2000" b="1">
                  <a:solidFill>
                    <a:schemeClr val="tx2"/>
                  </a:solidFill>
                  <a:latin typeface="Times New Roman" panose="02020603050405020304" pitchFamily="18" charset="0"/>
                  <a:ea typeface="ＭＳ Ｐゴシック" panose="020B0600070205080204" pitchFamily="34" charset="-128"/>
                </a:defRPr>
              </a:lvl4pPr>
              <a:lvl5pPr marL="2057400" indent="-228600" eaLnBrk="0" hangingPunct="0">
                <a:defRPr sz="2000" b="1">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2"/>
                  </a:solidFill>
                  <a:latin typeface="Times New Roman" panose="02020603050405020304" pitchFamily="18" charset="0"/>
                  <a:ea typeface="ＭＳ Ｐゴシック" panose="020B0600070205080204" pitchFamily="34" charset="-128"/>
                </a:defRPr>
              </a:lvl9pPr>
            </a:lstStyle>
            <a:p>
              <a:pPr eaLnBrk="1" hangingPunct="1"/>
              <a:r>
                <a:rPr lang="en-US" altLang="en-US" sz="1800">
                  <a:solidFill>
                    <a:srgbClr val="000090"/>
                  </a:solidFill>
                  <a:latin typeface="Arial" panose="020B0604020202020204" pitchFamily="34" charset="0"/>
                </a:rPr>
                <a:t>-45</a:t>
              </a:r>
              <a:r>
                <a:rPr lang="en-US" altLang="en-US" sz="1800" baseline="30000">
                  <a:solidFill>
                    <a:srgbClr val="000090"/>
                  </a:solidFill>
                  <a:latin typeface="Arial" panose="020B0604020202020204" pitchFamily="34" charset="0"/>
                </a:rPr>
                <a:t>o</a:t>
              </a:r>
            </a:p>
          </p:txBody>
        </p:sp>
        <p:cxnSp>
          <p:nvCxnSpPr>
            <p:cNvPr id="16" name="Straight Arrow Connector 15">
              <a:extLst>
                <a:ext uri="{FF2B5EF4-FFF2-40B4-BE49-F238E27FC236}">
                  <a16:creationId xmlns:a16="http://schemas.microsoft.com/office/drawing/2014/main" id="{46178387-DDC6-5747-939A-2EA1523D0282}"/>
                </a:ext>
              </a:extLst>
            </p:cNvPr>
            <p:cNvCxnSpPr>
              <a:cxnSpLocks noChangeShapeType="1"/>
            </p:cNvCxnSpPr>
            <p:nvPr/>
          </p:nvCxnSpPr>
          <p:spPr bwMode="auto">
            <a:xfrm>
              <a:off x="7772155" y="3657600"/>
              <a:ext cx="0" cy="1219200"/>
            </a:xfrm>
            <a:prstGeom prst="straightConnector1">
              <a:avLst/>
            </a:prstGeom>
            <a:noFill/>
            <a:ln w="9525">
              <a:solidFill>
                <a:srgbClr val="008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68AF28EE-0FD7-8D46-B612-41F4D838F7C5}"/>
                </a:ext>
              </a:extLst>
            </p:cNvPr>
            <p:cNvCxnSpPr>
              <a:cxnSpLocks noChangeShapeType="1"/>
            </p:cNvCxnSpPr>
            <p:nvPr/>
          </p:nvCxnSpPr>
          <p:spPr bwMode="auto">
            <a:xfrm rot="10800000" flipV="1">
              <a:off x="6629251" y="4952999"/>
              <a:ext cx="996865" cy="635000"/>
            </a:xfrm>
            <a:prstGeom prst="straightConnector1">
              <a:avLst/>
            </a:prstGeom>
            <a:noFill/>
            <a:ln w="9525">
              <a:solidFill>
                <a:srgbClr val="008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Arrow Connector 17">
              <a:extLst>
                <a:ext uri="{FF2B5EF4-FFF2-40B4-BE49-F238E27FC236}">
                  <a16:creationId xmlns:a16="http://schemas.microsoft.com/office/drawing/2014/main" id="{4A91EC70-D46E-5C4F-BD23-F0E1E051CBF5}"/>
                </a:ext>
              </a:extLst>
            </p:cNvPr>
            <p:cNvCxnSpPr>
              <a:cxnSpLocks noChangeShapeType="1"/>
            </p:cNvCxnSpPr>
            <p:nvPr/>
          </p:nvCxnSpPr>
          <p:spPr bwMode="auto">
            <a:xfrm flipH="1" flipV="1">
              <a:off x="6705445" y="2971800"/>
              <a:ext cx="914322" cy="609600"/>
            </a:xfrm>
            <a:prstGeom prst="straightConnector1">
              <a:avLst/>
            </a:prstGeom>
            <a:noFill/>
            <a:ln w="9525">
              <a:solidFill>
                <a:srgbClr val="008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9" name="Oval 18">
            <a:extLst>
              <a:ext uri="{FF2B5EF4-FFF2-40B4-BE49-F238E27FC236}">
                <a16:creationId xmlns:a16="http://schemas.microsoft.com/office/drawing/2014/main" id="{CA4B8224-BF58-2944-B0C9-C39E6A93831E}"/>
              </a:ext>
            </a:extLst>
          </p:cNvPr>
          <p:cNvSpPr/>
          <p:nvPr/>
        </p:nvSpPr>
        <p:spPr>
          <a:xfrm>
            <a:off x="3219746" y="2772629"/>
            <a:ext cx="342334" cy="3656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E2521FC-ED49-6B4F-947F-4A2F5FE48A8B}"/>
              </a:ext>
            </a:extLst>
          </p:cNvPr>
          <p:cNvSpPr/>
          <p:nvPr/>
        </p:nvSpPr>
        <p:spPr>
          <a:xfrm>
            <a:off x="779961" y="2799086"/>
            <a:ext cx="342334" cy="3656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EDDE1676-8EA5-0741-94ED-7EEA4886C28B}"/>
                  </a:ext>
                </a:extLst>
              </p:cNvPr>
              <p:cNvSpPr/>
              <p:nvPr/>
            </p:nvSpPr>
            <p:spPr>
              <a:xfrm>
                <a:off x="4461532" y="3628402"/>
                <a:ext cx="3789884" cy="8695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𝑠𝑝</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𝜋</m:t>
                          </m:r>
                        </m:den>
                      </m:f>
                      <m:nary>
                        <m:naryPr>
                          <m:chr m:val="∑"/>
                          <m:limLoc m:val="undOvr"/>
                          <m:ctrlPr>
                            <a:rPr lang="en-US" i="1">
                              <a:latin typeface="Cambria Math" panose="02040503050406030204" pitchFamily="18" charset="0"/>
                            </a:rPr>
                          </m:ctrlPr>
                        </m:naryPr>
                        <m:sub>
                          <m:r>
                            <a:rPr lang="en-US" i="0">
                              <a:latin typeface="Cambria Math" panose="02040503050406030204" pitchFamily="18" charset="0"/>
                            </a:rPr>
                            <m:t>1</m:t>
                          </m:r>
                        </m:sub>
                        <m:sup>
                          <m:r>
                            <a:rPr lang="en-US" i="0">
                              <a:latin typeface="Cambria Math" panose="02040503050406030204" pitchFamily="18" charset="0"/>
                            </a:rPr>
                            <m:t>6</m:t>
                          </m:r>
                        </m:sup>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𝜑</m:t>
                              </m:r>
                            </m:e>
                            <m:sub>
                              <m:r>
                                <a:rPr lang="en-US" i="1">
                                  <a:latin typeface="Cambria Math" panose="02040503050406030204" pitchFamily="18" charset="0"/>
                                </a:rPr>
                                <m:t>𝑘</m:t>
                              </m:r>
                            </m:sub>
                          </m:sSub>
                        </m:e>
                      </m:nary>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𝐺</m:t>
                          </m:r>
                          <m:r>
                            <a:rPr lang="en-US" i="1">
                              <a:latin typeface="Cambria Math" panose="02040503050406030204" pitchFamily="18" charset="0"/>
                            </a:rPr>
                            <m:t>𝛾</m:t>
                          </m:r>
                        </m:num>
                        <m:den>
                          <m:r>
                            <a:rPr lang="en-US" i="0">
                              <a:latin typeface="Cambria Math" panose="02040503050406030204" pitchFamily="18" charset="0"/>
                            </a:rPr>
                            <m:t>2</m:t>
                          </m:r>
                          <m:r>
                            <a:rPr lang="en-US" i="1">
                              <a:latin typeface="Cambria Math" panose="02040503050406030204" pitchFamily="18" charset="0"/>
                            </a:rPr>
                            <m:t>𝜋</m:t>
                          </m:r>
                        </m:den>
                      </m:f>
                      <m:nary>
                        <m:naryPr>
                          <m:chr m:val="∑"/>
                          <m:limLoc m:val="undOvr"/>
                          <m:ctrlPr>
                            <a:rPr lang="en-US" i="1">
                              <a:latin typeface="Cambria Math" panose="02040503050406030204" pitchFamily="18" charset="0"/>
                            </a:rPr>
                          </m:ctrlPr>
                        </m:naryPr>
                        <m:sub>
                          <m:r>
                            <a:rPr lang="en-US" i="0">
                              <a:latin typeface="Cambria Math" panose="02040503050406030204" pitchFamily="18" charset="0"/>
                            </a:rPr>
                            <m:t>1</m:t>
                          </m:r>
                        </m:sub>
                        <m:sup>
                          <m:r>
                            <a:rPr lang="en-US" i="0">
                              <a:latin typeface="Cambria Math" panose="02040503050406030204" pitchFamily="18" charset="0"/>
                            </a:rPr>
                            <m:t>6</m:t>
                          </m:r>
                        </m:sup>
                        <m:e>
                          <m:sSup>
                            <m:sSupPr>
                              <m:ctrlPr>
                                <a:rPr lang="en-US" i="1">
                                  <a:solidFill>
                                    <a:srgbClr val="836967"/>
                                  </a:solidFill>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−1</m:t>
                                  </m:r>
                                </m:e>
                              </m:d>
                            </m:e>
                            <m:sup>
                              <m:r>
                                <a:rPr lang="en-US" i="1">
                                  <a:latin typeface="Cambria Math" panose="02040503050406030204" pitchFamily="18" charset="0"/>
                                </a:rPr>
                                <m:t>𝑘</m:t>
                              </m:r>
                            </m:sup>
                          </m:sSup>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𝑘</m:t>
                              </m:r>
                              <m:r>
                                <a:rPr lang="en-US" i="0">
                                  <a:latin typeface="Cambria Math" panose="02040503050406030204" pitchFamily="18" charset="0"/>
                                </a:rPr>
                                <m:t>,</m:t>
                              </m:r>
                              <m:r>
                                <a:rPr lang="en-US" i="1">
                                  <a:latin typeface="Cambria Math" panose="02040503050406030204" pitchFamily="18" charset="0"/>
                                </a:rPr>
                                <m:t>𝑘</m:t>
                              </m:r>
                              <m:r>
                                <a:rPr lang="en-US" i="0">
                                  <a:latin typeface="Cambria Math" panose="02040503050406030204" pitchFamily="18" charset="0"/>
                                </a:rPr>
                                <m:t>+</m:t>
                              </m:r>
                              <m:r>
                                <a:rPr lang="en-US" b="0" i="1" smtClean="0">
                                  <a:latin typeface="Cambria Math" panose="02040503050406030204" pitchFamily="18" charset="0"/>
                                </a:rPr>
                                <m:t>1</m:t>
                              </m:r>
                            </m:sub>
                          </m:sSub>
                        </m:e>
                      </m:nary>
                    </m:oMath>
                  </m:oMathPara>
                </a14:m>
                <a:endParaRPr lang="en-US" dirty="0"/>
              </a:p>
            </p:txBody>
          </p:sp>
        </mc:Choice>
        <mc:Fallback xmlns="">
          <p:sp>
            <p:nvSpPr>
              <p:cNvPr id="21" name="Rectangle 20">
                <a:extLst>
                  <a:ext uri="{FF2B5EF4-FFF2-40B4-BE49-F238E27FC236}">
                    <a16:creationId xmlns:a16="http://schemas.microsoft.com/office/drawing/2014/main" id="{EDDE1676-8EA5-0741-94ED-7EEA4886C28B}"/>
                  </a:ext>
                </a:extLst>
              </p:cNvPr>
              <p:cNvSpPr>
                <a:spLocks noRot="1" noChangeAspect="1" noMove="1" noResize="1" noEditPoints="1" noAdjustHandles="1" noChangeArrowheads="1" noChangeShapeType="1" noTextEdit="1"/>
              </p:cNvSpPr>
              <p:nvPr/>
            </p:nvSpPr>
            <p:spPr>
              <a:xfrm>
                <a:off x="4461532" y="3628402"/>
                <a:ext cx="3789884" cy="869597"/>
              </a:xfrm>
              <a:prstGeom prst="rect">
                <a:avLst/>
              </a:prstGeom>
              <a:blipFill>
                <a:blip r:embed="rId2"/>
                <a:stretch>
                  <a:fillRect t="-94286" b="-148571"/>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286B75F8-ED2A-AF1D-5D27-A347752E8A6F}"/>
              </a:ext>
            </a:extLst>
          </p:cNvPr>
          <p:cNvSpPr txBox="1"/>
          <p:nvPr/>
        </p:nvSpPr>
        <p:spPr>
          <a:xfrm>
            <a:off x="78061" y="4609967"/>
            <a:ext cx="9053235" cy="1600438"/>
          </a:xfrm>
          <a:prstGeom prst="rect">
            <a:avLst/>
          </a:prstGeom>
          <a:noFill/>
        </p:spPr>
        <p:txBody>
          <a:bodyPr wrap="square" rtlCol="0">
            <a:spAutoFit/>
          </a:bodyPr>
          <a:lstStyle/>
          <a:p>
            <a:r>
              <a:rPr lang="en-US" sz="2000" dirty="0">
                <a:solidFill>
                  <a:srgbClr val="002060"/>
                </a:solidFill>
                <a:effectLst/>
                <a:latin typeface="Times New Roman" panose="02020603050405020304" pitchFamily="18" charset="0"/>
                <a:cs typeface="Times New Roman" panose="02020603050405020304" pitchFamily="18" charset="0"/>
              </a:rPr>
              <a:t>Due to the injection region constraint, the snake at IP6 can not be put into the desired place. The proposed snake locations are as following with counting starting at IP12: snake1 = 𝜙, snake2=𝜋/3 − 𝜙, snake3 = 2𝜋/3−𝜙, snake4 =𝜋+𝜙, snake5 = 4𝜋/3−𝜙, snake6= 5𝜋/3− 𝜙, where 𝜙 = 0.0435rad.</a:t>
            </a:r>
          </a:p>
          <a:p>
            <a:endParaRPr lang="en-US" dirty="0"/>
          </a:p>
        </p:txBody>
      </p:sp>
    </p:spTree>
    <p:extLst>
      <p:ext uri="{BB962C8B-B14F-4D97-AF65-F5344CB8AC3E}">
        <p14:creationId xmlns:p14="http://schemas.microsoft.com/office/powerpoint/2010/main" val="166201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9D9F-053E-F944-AD41-0389C2AF5F66}"/>
              </a:ext>
            </a:extLst>
          </p:cNvPr>
          <p:cNvSpPr>
            <a:spLocks noGrp="1"/>
          </p:cNvSpPr>
          <p:nvPr>
            <p:ph type="title"/>
          </p:nvPr>
        </p:nvSpPr>
        <p:spPr>
          <a:xfrm>
            <a:off x="139212" y="148942"/>
            <a:ext cx="7886700" cy="813434"/>
          </a:xfrm>
        </p:spPr>
        <p:txBody>
          <a:bodyPr>
            <a:normAutofit/>
          </a:bodyPr>
          <a:lstStyle/>
          <a:p>
            <a:r>
              <a:rPr lang="en-US" sz="3600" b="1" baseline="30000" dirty="0">
                <a:solidFill>
                  <a:srgbClr val="FF0000"/>
                </a:solidFill>
                <a:latin typeface="Times New Roman" panose="02020603050405020304" pitchFamily="18" charset="0"/>
                <a:cs typeface="Times New Roman" panose="02020603050405020304" pitchFamily="18" charset="0"/>
              </a:rPr>
              <a:t>3</a:t>
            </a:r>
            <a:r>
              <a:rPr lang="en-US" sz="3600" b="1" dirty="0">
                <a:solidFill>
                  <a:srgbClr val="FF0000"/>
                </a:solidFill>
                <a:latin typeface="Times New Roman" panose="02020603050405020304" pitchFamily="18" charset="0"/>
                <a:cs typeface="Times New Roman" panose="02020603050405020304" pitchFamily="18" charset="0"/>
              </a:rPr>
              <a:t>He Simulation Results</a:t>
            </a:r>
          </a:p>
        </p:txBody>
      </p:sp>
      <p:sp>
        <p:nvSpPr>
          <p:cNvPr id="4" name="Slide Number Placeholder 3">
            <a:extLst>
              <a:ext uri="{FF2B5EF4-FFF2-40B4-BE49-F238E27FC236}">
                <a16:creationId xmlns:a16="http://schemas.microsoft.com/office/drawing/2014/main" id="{2D35D4C7-7A40-2C43-A783-54619106B196}"/>
              </a:ext>
            </a:extLst>
          </p:cNvPr>
          <p:cNvSpPr>
            <a:spLocks noGrp="1"/>
          </p:cNvSpPr>
          <p:nvPr>
            <p:ph type="sldNum" sz="quarter" idx="12"/>
          </p:nvPr>
        </p:nvSpPr>
        <p:spPr/>
        <p:txBody>
          <a:bodyPr/>
          <a:lstStyle/>
          <a:p>
            <a:fld id="{893C5830-40F3-F04E-B2E3-10E6672BA8FF}" type="slidenum">
              <a:rPr lang="en-US" smtClean="0"/>
              <a:pPr/>
              <a:t>15</a:t>
            </a:fld>
            <a:endParaRPr lang="en-US"/>
          </a:p>
        </p:txBody>
      </p:sp>
      <p:cxnSp>
        <p:nvCxnSpPr>
          <p:cNvPr id="8" name="Straight Arrow Connector 7"/>
          <p:cNvCxnSpPr/>
          <p:nvPr/>
        </p:nvCxnSpPr>
        <p:spPr>
          <a:xfrm flipV="1">
            <a:off x="4958080" y="3099858"/>
            <a:ext cx="331893" cy="277706"/>
          </a:xfrm>
          <a:prstGeom prst="straightConnector1">
            <a:avLst/>
          </a:prstGeom>
          <a:ln w="15875">
            <a:solidFill>
              <a:schemeClr val="tx1"/>
            </a:solidFill>
            <a:headEnd type="stealth" w="med" len="lg"/>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89973" y="2815408"/>
            <a:ext cx="117211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10%/hour</a:t>
            </a:r>
          </a:p>
        </p:txBody>
      </p:sp>
      <p:sp>
        <p:nvSpPr>
          <p:cNvPr id="9" name="TextBox 8"/>
          <p:cNvSpPr txBox="1"/>
          <p:nvPr/>
        </p:nvSpPr>
        <p:spPr>
          <a:xfrm>
            <a:off x="49824" y="4791130"/>
            <a:ext cx="9004788" cy="1831271"/>
          </a:xfrm>
          <a:prstGeom prst="rect">
            <a:avLst/>
          </a:prstGeom>
          <a:noFill/>
        </p:spPr>
        <p:txBody>
          <a:bodyPr wrap="square" rtlCol="0">
            <a:spAutoFit/>
          </a:bodyPr>
          <a:lstStyle/>
          <a:p>
            <a:r>
              <a:rPr lang="en-US" dirty="0">
                <a:solidFill>
                  <a:srgbClr val="002060"/>
                </a:solidFill>
                <a:effectLst/>
                <a:latin typeface="Times New Roman" panose="02020603050405020304" pitchFamily="18" charset="0"/>
                <a:cs typeface="Times New Roman" panose="02020603050405020304" pitchFamily="18" charset="0"/>
              </a:rPr>
              <a:t>Simulations through</a:t>
            </a:r>
            <a:r>
              <a:rPr lang="en-US"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effectLst/>
                <a:latin typeface="Times New Roman" panose="02020603050405020304" pitchFamily="18" charset="0"/>
                <a:cs typeface="Times New Roman" panose="02020603050405020304" pitchFamily="18" charset="0"/>
              </a:rPr>
              <a:t>the strongest depolarizing resonances for 3He at 735−𝑄𝑦 and 717 + 𝑄𝑦 in RHIC lattice. The simulation was done for 1000 particles with Gaussian distributions in 6D phase space. The acceleration rate is about five times that of the proton acceleration rate in operation. The </a:t>
            </a:r>
            <a:r>
              <a:rPr lang="en-US" dirty="0" err="1">
                <a:solidFill>
                  <a:srgbClr val="002060"/>
                </a:solidFill>
                <a:effectLst/>
                <a:latin typeface="Times New Roman" panose="02020603050405020304" pitchFamily="18" charset="0"/>
                <a:cs typeface="Times New Roman" panose="02020603050405020304" pitchFamily="18" charset="0"/>
              </a:rPr>
              <a:t>betatron</a:t>
            </a:r>
            <a:r>
              <a:rPr lang="en-US" dirty="0">
                <a:solidFill>
                  <a:srgbClr val="002060"/>
                </a:solidFill>
                <a:effectLst/>
                <a:latin typeface="Times New Roman" panose="02020603050405020304" pitchFamily="18" charset="0"/>
                <a:cs typeface="Times New Roman" panose="02020603050405020304" pitchFamily="18" charset="0"/>
              </a:rPr>
              <a:t> tunes are 𝑄𝑦 = 28.685 and 𝑄𝑥 =29.673. The rms normalized emittance is 𝜀 = 1 𝜇m in both planes.</a:t>
            </a:r>
          </a:p>
          <a:p>
            <a:pPr>
              <a:spcBef>
                <a:spcPts val="600"/>
              </a:spcBef>
            </a:pPr>
            <a:endParaRPr lang="en-US" dirty="0">
              <a:latin typeface="Arial" panose="020B0604020202020204" pitchFamily="34" charset="0"/>
              <a:cs typeface="Arial" panose="020B0604020202020204" pitchFamily="34" charset="0"/>
            </a:endParaRPr>
          </a:p>
        </p:txBody>
      </p:sp>
      <p:pic>
        <p:nvPicPr>
          <p:cNvPr id="6" name="Picture 5" descr="A picture containing line, plot, diagram, text&#10;&#10;Description automatically generated">
            <a:extLst>
              <a:ext uri="{FF2B5EF4-FFF2-40B4-BE49-F238E27FC236}">
                <a16:creationId xmlns:a16="http://schemas.microsoft.com/office/drawing/2014/main" id="{40B010B6-B17C-99EA-AD86-A6D52A316ABF}"/>
              </a:ext>
            </a:extLst>
          </p:cNvPr>
          <p:cNvPicPr>
            <a:picLocks noChangeAspect="1"/>
          </p:cNvPicPr>
          <p:nvPr/>
        </p:nvPicPr>
        <p:blipFill>
          <a:blip r:embed="rId2"/>
          <a:stretch>
            <a:fillRect/>
          </a:stretch>
        </p:blipFill>
        <p:spPr>
          <a:xfrm>
            <a:off x="650953" y="764725"/>
            <a:ext cx="6085567" cy="4101365"/>
          </a:xfrm>
          <a:prstGeom prst="rect">
            <a:avLst/>
          </a:prstGeom>
        </p:spPr>
      </p:pic>
      <p:sp>
        <p:nvSpPr>
          <p:cNvPr id="12" name="TextBox 11">
            <a:extLst>
              <a:ext uri="{FF2B5EF4-FFF2-40B4-BE49-F238E27FC236}">
                <a16:creationId xmlns:a16="http://schemas.microsoft.com/office/drawing/2014/main" id="{19486B00-F37F-462E-BA87-8BF87049598E}"/>
              </a:ext>
            </a:extLst>
          </p:cNvPr>
          <p:cNvSpPr txBox="1"/>
          <p:nvPr/>
        </p:nvSpPr>
        <p:spPr>
          <a:xfrm>
            <a:off x="5542156" y="312234"/>
            <a:ext cx="2765629" cy="369332"/>
          </a:xfrm>
          <a:prstGeom prst="rect">
            <a:avLst/>
          </a:prstGeom>
          <a:noFill/>
        </p:spPr>
        <p:txBody>
          <a:bodyPr wrap="none" rtlCol="0">
            <a:spAutoFit/>
          </a:bodyPr>
          <a:lstStyle/>
          <a:p>
            <a:r>
              <a:rPr lang="en-US" dirty="0">
                <a:solidFill>
                  <a:srgbClr val="002060"/>
                </a:solidFill>
                <a:latin typeface="Times New Roman" panose="02020603050405020304" pitchFamily="18" charset="0"/>
                <a:cs typeface="Times New Roman" panose="02020603050405020304" pitchFamily="18" charset="0"/>
              </a:rPr>
              <a:t>(courtesy to Francois </a:t>
            </a:r>
            <a:r>
              <a:rPr lang="en-US" dirty="0" err="1">
                <a:solidFill>
                  <a:srgbClr val="002060"/>
                </a:solidFill>
                <a:latin typeface="Times New Roman" panose="02020603050405020304" pitchFamily="18" charset="0"/>
                <a:cs typeface="Times New Roman" panose="02020603050405020304" pitchFamily="18" charset="0"/>
              </a:rPr>
              <a:t>Meot</a:t>
            </a:r>
            <a:r>
              <a:rPr lang="en-US" dirty="0">
                <a:solidFill>
                  <a:srgbClr val="002060"/>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BAE92A55-5866-70FB-A8B0-9EE6928E592A}"/>
              </a:ext>
            </a:extLst>
          </p:cNvPr>
          <p:cNvSpPr txBox="1"/>
          <p:nvPr/>
        </p:nvSpPr>
        <p:spPr>
          <a:xfrm>
            <a:off x="267629" y="6356351"/>
            <a:ext cx="5408084" cy="461665"/>
          </a:xfrm>
          <a:prstGeom prst="rect">
            <a:avLst/>
          </a:prstGeom>
          <a:solidFill>
            <a:schemeClr val="bg1"/>
          </a:solid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Simulations with HSR lattice is underway.</a:t>
            </a:r>
          </a:p>
        </p:txBody>
      </p:sp>
    </p:spTree>
    <p:extLst>
      <p:ext uri="{BB962C8B-B14F-4D97-AF65-F5344CB8AC3E}">
        <p14:creationId xmlns:p14="http://schemas.microsoft.com/office/powerpoint/2010/main" val="1556458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365127"/>
            <a:ext cx="7886700" cy="673632"/>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1551305"/>
            <a:ext cx="7886700" cy="4351338"/>
          </a:xfrm>
        </p:spPr>
        <p:txBody>
          <a:bodyPr>
            <a:normAutofit/>
          </a:bodyPr>
          <a:lstStyle/>
          <a:p>
            <a:pPr>
              <a:buClr>
                <a:srgbClr val="FF0000"/>
              </a:buClr>
            </a:pPr>
            <a:r>
              <a:rPr lang="en-US" dirty="0">
                <a:solidFill>
                  <a:srgbClr val="002060"/>
                </a:solidFill>
                <a:latin typeface="Times New Roman" panose="02020603050405020304" pitchFamily="18" charset="0"/>
                <a:cs typeface="Times New Roman" panose="02020603050405020304" pitchFamily="18" charset="0"/>
              </a:rPr>
              <a:t>Proton polarization in EIC as Baseline</a:t>
            </a:r>
          </a:p>
          <a:p>
            <a:pPr>
              <a:buClr>
                <a:srgbClr val="FF0000"/>
              </a:buClr>
            </a:pPr>
            <a:r>
              <a:rPr lang="en-US" dirty="0">
                <a:solidFill>
                  <a:srgbClr val="002060"/>
                </a:solidFill>
                <a:latin typeface="Times New Roman" panose="02020603050405020304" pitchFamily="18" charset="0"/>
                <a:cs typeface="Times New Roman" panose="02020603050405020304" pitchFamily="18" charset="0"/>
              </a:rPr>
              <a:t>He-3 polarization in EIC and Snake upgrade</a:t>
            </a:r>
          </a:p>
          <a:p>
            <a:pPr>
              <a:buClr>
                <a:srgbClr val="FF0000"/>
              </a:buClr>
            </a:pPr>
            <a:r>
              <a:rPr lang="en-US" dirty="0">
                <a:solidFill>
                  <a:srgbClr val="FF0000"/>
                </a:solidFill>
                <a:latin typeface="Times New Roman" panose="02020603050405020304" pitchFamily="18" charset="0"/>
                <a:cs typeface="Times New Roman" panose="02020603050405020304" pitchFamily="18" charset="0"/>
              </a:rPr>
              <a:t>Potential for polarized deuterons</a:t>
            </a:r>
          </a:p>
          <a:p>
            <a:pPr>
              <a:buClr>
                <a:srgbClr val="FF0000"/>
              </a:buClr>
            </a:pPr>
            <a:r>
              <a:rPr lang="en-US" dirty="0">
                <a:solidFill>
                  <a:srgbClr val="002060"/>
                </a:solidFill>
                <a:latin typeface="Times New Roman" panose="02020603050405020304" pitchFamily="18" charset="0"/>
                <a:cs typeface="Times New Roman" panose="02020603050405020304" pitchFamily="18" charset="0"/>
              </a:rPr>
              <a:t>Conclusion</a:t>
            </a:r>
          </a:p>
          <a:p>
            <a:pPr marL="0" indent="0">
              <a:buNone/>
            </a:pPr>
            <a:endParaRPr lang="en-US"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16</a:t>
            </a:fld>
            <a:endParaRPr lang="en-US"/>
          </a:p>
        </p:txBody>
      </p:sp>
    </p:spTree>
    <p:extLst>
      <p:ext uri="{BB962C8B-B14F-4D97-AF65-F5344CB8AC3E}">
        <p14:creationId xmlns:p14="http://schemas.microsoft.com/office/powerpoint/2010/main" val="323618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225425" y="152400"/>
            <a:ext cx="8915400" cy="715963"/>
          </a:xfrm>
        </p:spPr>
        <p:txBody>
          <a:bodyPr/>
          <a:lstStyle/>
          <a:p>
            <a:r>
              <a:rPr lang="en-US" sz="3600" b="1" dirty="0">
                <a:solidFill>
                  <a:srgbClr val="FF0000"/>
                </a:solidFill>
                <a:latin typeface="Times New Roman" charset="0"/>
                <a:ea typeface="ＭＳ Ｐゴシック" charset="0"/>
              </a:rPr>
              <a:t>Polarized Deuterons in EIC</a:t>
            </a:r>
          </a:p>
        </p:txBody>
      </p:sp>
      <p:sp>
        <p:nvSpPr>
          <p:cNvPr id="3" name="Content Placeholder 2"/>
          <p:cNvSpPr>
            <a:spLocks noGrp="1"/>
          </p:cNvSpPr>
          <p:nvPr>
            <p:ph idx="1"/>
          </p:nvPr>
        </p:nvSpPr>
        <p:spPr>
          <a:xfrm>
            <a:off x="228600" y="914400"/>
            <a:ext cx="8763000" cy="1706137"/>
          </a:xfrm>
        </p:spPr>
        <p:txBody>
          <a:bodyPr>
            <a:normAutofit lnSpcReduction="10000"/>
          </a:bodyPr>
          <a:lstStyle/>
          <a:p>
            <a:pPr>
              <a:buSzPct val="67000"/>
              <a:defRPr/>
            </a:pPr>
            <a:r>
              <a:rPr lang="en-US" dirty="0" err="1">
                <a:solidFill>
                  <a:srgbClr val="000090"/>
                </a:solidFill>
                <a:latin typeface="Times New Roman"/>
                <a:cs typeface="Times New Roman"/>
              </a:rPr>
              <a:t>Unpolarized</a:t>
            </a:r>
            <a:r>
              <a:rPr lang="en-US" dirty="0">
                <a:solidFill>
                  <a:srgbClr val="000090"/>
                </a:solidFill>
                <a:latin typeface="Times New Roman"/>
                <a:cs typeface="Times New Roman"/>
              </a:rPr>
              <a:t> deuteron beam has been used in RHIC during ion physics program.</a:t>
            </a:r>
          </a:p>
          <a:p>
            <a:pPr>
              <a:buSzPct val="67000"/>
              <a:defRPr/>
            </a:pPr>
            <a:r>
              <a:rPr lang="en-US" dirty="0">
                <a:solidFill>
                  <a:srgbClr val="000090"/>
                </a:solidFill>
                <a:latin typeface="Times New Roman"/>
                <a:cs typeface="Times New Roman"/>
              </a:rPr>
              <a:t>Present EIC physics program does not include polarized deuterons.</a:t>
            </a:r>
          </a:p>
        </p:txBody>
      </p:sp>
      <p:sp>
        <p:nvSpPr>
          <p:cNvPr id="4" name="Slide Number Placeholder 3"/>
          <p:cNvSpPr>
            <a:spLocks noGrp="1"/>
          </p:cNvSpPr>
          <p:nvPr>
            <p:ph type="sldNum" sz="quarter" idx="12"/>
          </p:nvPr>
        </p:nvSpPr>
        <p:spPr/>
        <p:txBody>
          <a:bodyPr/>
          <a:lstStyle/>
          <a:p>
            <a:pPr>
              <a:defRPr/>
            </a:pPr>
            <a:fld id="{660A5264-69CB-AE45-8024-FE1577C1BE81}" type="slidenum">
              <a:rPr lang="en-US" smtClean="0">
                <a:solidFill>
                  <a:prstClr val="white"/>
                </a:solidFill>
              </a:rPr>
              <a:pPr>
                <a:defRPr/>
              </a:pPr>
              <a:t>17</a:t>
            </a:fld>
            <a:endParaRPr lang="en-US" dirty="0">
              <a:solidFill>
                <a:prstClr val="white"/>
              </a:solidFill>
            </a:endParaRPr>
          </a:p>
        </p:txBody>
      </p:sp>
      <p:graphicFrame>
        <p:nvGraphicFramePr>
          <p:cNvPr id="5" name="Group 44"/>
          <p:cNvGraphicFramePr>
            <a:graphicFrameLocks noGrp="1"/>
          </p:cNvGraphicFramePr>
          <p:nvPr>
            <p:extLst>
              <p:ext uri="{D42A27DB-BD31-4B8C-83A1-F6EECF244321}">
                <p14:modId xmlns:p14="http://schemas.microsoft.com/office/powerpoint/2010/main" val="4193149712"/>
              </p:ext>
            </p:extLst>
          </p:nvPr>
        </p:nvGraphicFramePr>
        <p:xfrm>
          <a:off x="225425" y="2877016"/>
          <a:ext cx="5374472" cy="2319612"/>
        </p:xfrm>
        <a:graphic>
          <a:graphicData uri="http://schemas.openxmlformats.org/drawingml/2006/table">
            <a:tbl>
              <a:tblPr/>
              <a:tblGrid>
                <a:gridCol w="1343618">
                  <a:extLst>
                    <a:ext uri="{9D8B030D-6E8A-4147-A177-3AD203B41FA5}">
                      <a16:colId xmlns:a16="http://schemas.microsoft.com/office/drawing/2014/main" val="20000"/>
                    </a:ext>
                  </a:extLst>
                </a:gridCol>
                <a:gridCol w="1343618">
                  <a:extLst>
                    <a:ext uri="{9D8B030D-6E8A-4147-A177-3AD203B41FA5}">
                      <a16:colId xmlns:a16="http://schemas.microsoft.com/office/drawing/2014/main" val="20001"/>
                    </a:ext>
                  </a:extLst>
                </a:gridCol>
                <a:gridCol w="1343618">
                  <a:extLst>
                    <a:ext uri="{9D8B030D-6E8A-4147-A177-3AD203B41FA5}">
                      <a16:colId xmlns:a16="http://schemas.microsoft.com/office/drawing/2014/main" val="20002"/>
                    </a:ext>
                  </a:extLst>
                </a:gridCol>
                <a:gridCol w="1343618">
                  <a:extLst>
                    <a:ext uri="{9D8B030D-6E8A-4147-A177-3AD203B41FA5}">
                      <a16:colId xmlns:a16="http://schemas.microsoft.com/office/drawing/2014/main" val="20003"/>
                    </a:ext>
                  </a:extLst>
                </a:gridCol>
              </a:tblGrid>
              <a:tr h="410360">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30000" dirty="0">
                          <a:ln>
                            <a:noFill/>
                          </a:ln>
                          <a:solidFill>
                            <a:schemeClr val="tx1"/>
                          </a:solidFill>
                          <a:effectLst/>
                          <a:latin typeface="Arial" charset="0"/>
                          <a:ea typeface="ＭＳ Ｐゴシック" charset="-128"/>
                        </a:rPr>
                        <a:t>3</a:t>
                      </a:r>
                      <a:r>
                        <a:rPr kumimoji="0" lang="en-US" altLang="en-US" sz="1800" b="0" i="1" u="none" strike="noStrike" cap="none" normalizeH="0" baseline="0" dirty="0">
                          <a:ln>
                            <a:noFill/>
                          </a:ln>
                          <a:solidFill>
                            <a:schemeClr val="tx1"/>
                          </a:solidFill>
                          <a:effectLst/>
                          <a:latin typeface="Arial" charset="0"/>
                          <a:ea typeface="ＭＳ Ｐゴシック" charset="-128"/>
                        </a:rPr>
                        <a:t>He</a:t>
                      </a:r>
                      <a:r>
                        <a:rPr kumimoji="0" lang="en-US" altLang="en-US" sz="1800" b="0" i="1" u="none" strike="noStrike" cap="none" normalizeH="0" baseline="30000" dirty="0">
                          <a:ln>
                            <a:noFill/>
                          </a:ln>
                          <a:solidFill>
                            <a:schemeClr val="tx1"/>
                          </a:solidFill>
                          <a:effectLst/>
                          <a:latin typeface="Arial"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extLst>
                  <a:ext uri="{0D108BD9-81ED-4DB2-BD59-A6C34878D82A}">
                    <a16:rowId xmlns:a16="http://schemas.microsoft.com/office/drawing/2014/main" val="10000"/>
                  </a:ext>
                </a:extLst>
              </a:tr>
              <a:tr h="410360">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m, </a:t>
                      </a:r>
                      <a:r>
                        <a:rPr kumimoji="0" lang="en-US" altLang="en-US" sz="1800" b="0" i="1" u="none" strike="noStrike" cap="none" normalizeH="0" baseline="0" dirty="0" err="1">
                          <a:ln>
                            <a:noFill/>
                          </a:ln>
                          <a:solidFill>
                            <a:schemeClr val="tx1"/>
                          </a:solidFill>
                          <a:effectLst/>
                          <a:latin typeface="Arial" charset="0"/>
                          <a:ea typeface="ＭＳ Ｐゴシック" charset="-128"/>
                        </a:rPr>
                        <a:t>GeV</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0.938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2.808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1.876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extLst>
                  <a:ext uri="{0D108BD9-81ED-4DB2-BD59-A6C34878D82A}">
                    <a16:rowId xmlns:a16="http://schemas.microsoft.com/office/drawing/2014/main" val="10001"/>
                  </a:ext>
                </a:extLst>
              </a:tr>
              <a:tr h="410360">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a:ln>
                            <a:noFill/>
                          </a:ln>
                          <a:solidFill>
                            <a:schemeClr val="tx1"/>
                          </a:solidFill>
                          <a:effectLst/>
                          <a:latin typeface="Arial" charset="0"/>
                          <a:ea typeface="ＭＳ Ｐゴシック"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a:ln>
                            <a:noFill/>
                          </a:ln>
                          <a:solidFill>
                            <a:schemeClr val="tx1"/>
                          </a:solidFill>
                          <a:effectLst/>
                          <a:latin typeface="Arial" charset="0"/>
                          <a:ea typeface="ＭＳ Ｐゴシック" charset="-128"/>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-0.143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extLst>
                  <a:ext uri="{0D108BD9-81ED-4DB2-BD59-A6C34878D82A}">
                    <a16:rowId xmlns:a16="http://schemas.microsoft.com/office/drawing/2014/main" val="10002"/>
                  </a:ext>
                </a:extLst>
              </a:tr>
              <a:tr h="544266">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E/u, </a:t>
                      </a:r>
                      <a:r>
                        <a:rPr kumimoji="0" lang="en-US" altLang="en-US" sz="1800" b="0" i="1" u="none" strike="noStrike" cap="none" normalizeH="0" baseline="0" dirty="0" err="1">
                          <a:ln>
                            <a:noFill/>
                          </a:ln>
                          <a:solidFill>
                            <a:schemeClr val="tx1"/>
                          </a:solidFill>
                          <a:effectLst/>
                          <a:latin typeface="Arial" charset="0"/>
                          <a:ea typeface="ＭＳ Ｐゴシック" charset="-128"/>
                        </a:rPr>
                        <a:t>GeV</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24-275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10-183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12-137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extLst>
                  <a:ext uri="{0D108BD9-81ED-4DB2-BD59-A6C34878D82A}">
                    <a16:rowId xmlns:a16="http://schemas.microsoft.com/office/drawing/2014/main" val="10003"/>
                  </a:ext>
                </a:extLst>
              </a:tr>
              <a:tr h="544266">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a:t>
                      </a:r>
                      <a:r>
                        <a:rPr kumimoji="0" lang="en-US" altLang="en-US" sz="1800" b="0" i="1" u="none" strike="noStrike" cap="none" normalizeH="0" baseline="0" dirty="0" err="1">
                          <a:ln>
                            <a:noFill/>
                          </a:ln>
                          <a:solidFill>
                            <a:schemeClr val="tx1"/>
                          </a:solidFill>
                          <a:effectLst/>
                          <a:latin typeface="Arial" charset="0"/>
                          <a:ea typeface="ＭＳ Ｐゴシック" charset="-128"/>
                        </a:rPr>
                        <a:t>G</a:t>
                      </a:r>
                      <a:r>
                        <a:rPr kumimoji="0" lang="en-US" altLang="en-US" sz="1800" b="0" i="1" u="none" strike="noStrike" cap="none" normalizeH="0" baseline="0" dirty="0" err="1">
                          <a:ln>
                            <a:noFill/>
                          </a:ln>
                          <a:solidFill>
                            <a:schemeClr val="tx1"/>
                          </a:solidFill>
                          <a:effectLst/>
                          <a:latin typeface="Symbol" charset="2"/>
                          <a:ea typeface="ＭＳ Ｐゴシック" charset="-128"/>
                        </a:rPr>
                        <a:t>g</a:t>
                      </a:r>
                      <a:r>
                        <a:rPr kumimoji="0" lang="en-US" altLang="en-US" sz="1800" b="0" i="1" u="none" strike="noStrike" cap="none" normalizeH="0" baseline="0" dirty="0">
                          <a:ln>
                            <a:noFill/>
                          </a:ln>
                          <a:solidFill>
                            <a:schemeClr val="tx1"/>
                          </a:solidFill>
                          <a:effectLst/>
                          <a:latin typeface="Symbol" charset="2"/>
                          <a:ea typeface="ＭＳ Ｐゴシック" charset="-128"/>
                        </a:rPr>
                        <a:t> </a:t>
                      </a:r>
                      <a:r>
                        <a:rPr kumimoji="0" lang="en-US" altLang="en-US" sz="1800" b="0" i="0" u="none" strike="noStrike" cap="none" normalizeH="0" baseline="0" dirty="0">
                          <a:ln>
                            <a:noFill/>
                          </a:ln>
                          <a:solidFill>
                            <a:schemeClr val="tx1"/>
                          </a:solidFill>
                          <a:effectLst/>
                          <a:latin typeface="Symbol" charset="2"/>
                          <a:ea typeface="ＭＳ Ｐゴシック"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45.5-525.5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48.5-818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1.6-20.9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5668963" y="2289770"/>
            <a:ext cx="3471862" cy="286232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buClr>
                <a:srgbClr val="FF0000"/>
              </a:buClr>
              <a:defRPr/>
            </a:pPr>
            <a:r>
              <a:rPr lang="en-US" b="0" dirty="0">
                <a:solidFill>
                  <a:srgbClr val="000090"/>
                </a:solidFill>
                <a:latin typeface="Times New Roman"/>
                <a:cs typeface="Times New Roman"/>
              </a:rPr>
              <a:t>Small deuteron G: </a:t>
            </a:r>
          </a:p>
          <a:p>
            <a:pPr marL="285750" indent="-285750">
              <a:buClr>
                <a:srgbClr val="FF0000"/>
              </a:buClr>
              <a:buFont typeface="Arial"/>
              <a:buChar char="•"/>
              <a:defRPr/>
            </a:pPr>
            <a:r>
              <a:rPr lang="en-US" b="0" dirty="0">
                <a:solidFill>
                  <a:srgbClr val="000090"/>
                </a:solidFill>
                <a:latin typeface="Times New Roman"/>
                <a:cs typeface="Times New Roman"/>
              </a:rPr>
              <a:t>Much higher magnetic field required for spin rotation</a:t>
            </a:r>
          </a:p>
          <a:p>
            <a:pPr>
              <a:buClr>
                <a:srgbClr val="FF0000"/>
              </a:buClr>
              <a:defRPr/>
            </a:pPr>
            <a:r>
              <a:rPr lang="en-US" b="0" i="1" dirty="0">
                <a:solidFill>
                  <a:srgbClr val="000090"/>
                </a:solidFill>
                <a:latin typeface="Times New Roman"/>
                <a:cs typeface="Times New Roman"/>
              </a:rPr>
              <a:t>(Siberian Snakes not feasible)</a:t>
            </a:r>
          </a:p>
          <a:p>
            <a:pPr marL="285750" indent="-285750">
              <a:buClr>
                <a:srgbClr val="FF0000"/>
              </a:buClr>
              <a:buFont typeface="Arial"/>
              <a:buChar char="•"/>
              <a:defRPr/>
            </a:pPr>
            <a:r>
              <a:rPr lang="en-US" b="0" dirty="0">
                <a:solidFill>
                  <a:srgbClr val="000090"/>
                </a:solidFill>
                <a:latin typeface="Times New Roman"/>
                <a:cs typeface="Times New Roman"/>
              </a:rPr>
              <a:t>But:</a:t>
            </a:r>
          </a:p>
          <a:p>
            <a:pPr marL="742950" lvl="1" indent="-285750">
              <a:buClr>
                <a:srgbClr val="FF0000"/>
              </a:buClr>
              <a:buFont typeface="Arial"/>
              <a:buChar char="•"/>
              <a:defRPr/>
            </a:pPr>
            <a:r>
              <a:rPr lang="en-US" b="0" dirty="0">
                <a:solidFill>
                  <a:srgbClr val="000090"/>
                </a:solidFill>
                <a:latin typeface="Times New Roman"/>
                <a:cs typeface="Times New Roman"/>
              </a:rPr>
              <a:t>Weaker resonances </a:t>
            </a:r>
          </a:p>
          <a:p>
            <a:pPr marL="742950" lvl="1" indent="-285750">
              <a:buClr>
                <a:srgbClr val="FF0000"/>
              </a:buClr>
              <a:buFont typeface="Arial"/>
              <a:buChar char="•"/>
              <a:defRPr/>
            </a:pPr>
            <a:r>
              <a:rPr lang="en-US" b="0" dirty="0">
                <a:solidFill>
                  <a:srgbClr val="000090"/>
                </a:solidFill>
                <a:latin typeface="Times New Roman"/>
                <a:cs typeface="Times New Roman"/>
              </a:rPr>
              <a:t>Small number of resonances</a:t>
            </a:r>
          </a:p>
          <a:p>
            <a:pPr lvl="1">
              <a:buClr>
                <a:srgbClr val="FF0000"/>
              </a:buClr>
              <a:defRPr/>
            </a:pPr>
            <a:r>
              <a:rPr lang="en-US" b="0" i="1" dirty="0">
                <a:solidFill>
                  <a:srgbClr val="000090"/>
                </a:solidFill>
                <a:latin typeface="Times New Roman"/>
                <a:cs typeface="Times New Roman"/>
              </a:rPr>
              <a:t>(makes it possible to deal with individual resonances</a:t>
            </a:r>
            <a:r>
              <a:rPr lang="en-US" b="0" i="1" dirty="0">
                <a:solidFill>
                  <a:srgbClr val="000090"/>
                </a:solidFill>
                <a:latin typeface="+mj-lt"/>
              </a:rPr>
              <a:t>)</a:t>
            </a:r>
          </a:p>
        </p:txBody>
      </p:sp>
      <p:sp>
        <p:nvSpPr>
          <p:cNvPr id="50182" name="TextBox 6"/>
          <p:cNvSpPr txBox="1">
            <a:spLocks noChangeArrowheads="1"/>
          </p:cNvSpPr>
          <p:nvPr/>
        </p:nvSpPr>
        <p:spPr bwMode="auto">
          <a:xfrm>
            <a:off x="1389243" y="2466519"/>
            <a:ext cx="232486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t>In EIC hadron ring</a:t>
            </a:r>
          </a:p>
        </p:txBody>
      </p:sp>
      <p:sp>
        <p:nvSpPr>
          <p:cNvPr id="2" name="TextBox 1">
            <a:extLst>
              <a:ext uri="{FF2B5EF4-FFF2-40B4-BE49-F238E27FC236}">
                <a16:creationId xmlns:a16="http://schemas.microsoft.com/office/drawing/2014/main" id="{9253A17A-584B-9884-EE62-9690E8BD4847}"/>
              </a:ext>
            </a:extLst>
          </p:cNvPr>
          <p:cNvSpPr txBox="1"/>
          <p:nvPr/>
        </p:nvSpPr>
        <p:spPr>
          <a:xfrm>
            <a:off x="89388" y="5218397"/>
            <a:ext cx="8535834" cy="1200329"/>
          </a:xfrm>
          <a:prstGeom prst="rect">
            <a:avLst/>
          </a:prstGeom>
          <a:noFill/>
        </p:spPr>
        <p:txBody>
          <a:bodyPr wrap="square" rtlCol="0">
            <a:spAutoFit/>
          </a:bodyPr>
          <a:lstStyle/>
          <a:p>
            <a:r>
              <a:rPr lang="en-US" b="1" dirty="0">
                <a:solidFill>
                  <a:srgbClr val="002060"/>
                </a:solidFill>
                <a:latin typeface="Times New Roman" panose="02020603050405020304" pitchFamily="18" charset="0"/>
                <a:cs typeface="Times New Roman" panose="02020603050405020304" pitchFamily="18" charset="0"/>
              </a:rPr>
              <a:t>H. Huang, F. </a:t>
            </a:r>
            <a:r>
              <a:rPr lang="en-US" b="1" dirty="0" err="1">
                <a:solidFill>
                  <a:srgbClr val="002060"/>
                </a:solidFill>
                <a:latin typeface="Times New Roman" panose="02020603050405020304" pitchFamily="18" charset="0"/>
                <a:cs typeface="Times New Roman" panose="02020603050405020304" pitchFamily="18" charset="0"/>
              </a:rPr>
              <a:t>Méot</a:t>
            </a:r>
            <a:r>
              <a:rPr lang="en-US" b="1" dirty="0">
                <a:solidFill>
                  <a:srgbClr val="002060"/>
                </a:solidFill>
                <a:latin typeface="Times New Roman" panose="02020603050405020304" pitchFamily="18" charset="0"/>
                <a:cs typeface="Times New Roman" panose="02020603050405020304" pitchFamily="18" charset="0"/>
              </a:rPr>
              <a:t>, V. </a:t>
            </a:r>
            <a:r>
              <a:rPr lang="en-US" b="1" dirty="0" err="1">
                <a:solidFill>
                  <a:srgbClr val="002060"/>
                </a:solidFill>
                <a:latin typeface="Times New Roman" panose="02020603050405020304" pitchFamily="18" charset="0"/>
                <a:cs typeface="Times New Roman" panose="02020603050405020304" pitchFamily="18" charset="0"/>
              </a:rPr>
              <a:t>Ptitsyn</a:t>
            </a:r>
            <a:r>
              <a:rPr lang="en-US" b="1" dirty="0">
                <a:solidFill>
                  <a:srgbClr val="002060"/>
                </a:solidFill>
                <a:latin typeface="Times New Roman" panose="02020603050405020304" pitchFamily="18" charset="0"/>
                <a:cs typeface="Times New Roman" panose="02020603050405020304" pitchFamily="18" charset="0"/>
              </a:rPr>
              <a:t>, V. </a:t>
            </a:r>
            <a:r>
              <a:rPr lang="en-US" b="1" dirty="0" err="1">
                <a:solidFill>
                  <a:srgbClr val="002060"/>
                </a:solidFill>
                <a:latin typeface="Times New Roman" panose="02020603050405020304" pitchFamily="18" charset="0"/>
                <a:cs typeface="Times New Roman" panose="02020603050405020304" pitchFamily="18" charset="0"/>
              </a:rPr>
              <a:t>Ranjbar</a:t>
            </a:r>
            <a:r>
              <a:rPr lang="en-US" b="1" dirty="0">
                <a:solidFill>
                  <a:srgbClr val="002060"/>
                </a:solidFill>
                <a:latin typeface="Times New Roman" panose="02020603050405020304" pitchFamily="18" charset="0"/>
                <a:cs typeface="Times New Roman" panose="02020603050405020304" pitchFamily="18" charset="0"/>
              </a:rPr>
              <a:t>, and T. Roser, Polarization preservation of polarized deuteron beams in the electron ion collider at Brookhaven National Laboratory, Phys. Rev. Accel. Beams 23, 021001(2020). </a:t>
            </a:r>
          </a:p>
          <a:p>
            <a:endParaRPr lang="en-US" dirty="0"/>
          </a:p>
        </p:txBody>
      </p:sp>
    </p:spTree>
    <p:extLst>
      <p:ext uri="{BB962C8B-B14F-4D97-AF65-F5344CB8AC3E}">
        <p14:creationId xmlns:p14="http://schemas.microsoft.com/office/powerpoint/2010/main" val="3999783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4294967295"/>
          </p:nvPr>
        </p:nvSpPr>
        <p:spPr>
          <a:xfrm>
            <a:off x="2276806" y="6413584"/>
            <a:ext cx="2514600" cy="228600"/>
          </a:xfrm>
          <a:prstGeom prst="rect">
            <a:avLst/>
          </a:prstGeom>
        </p:spPr>
        <p:txBody>
          <a:bodyPr/>
          <a:lstStyle/>
          <a:p>
            <a:pPr>
              <a:defRPr/>
            </a:pPr>
            <a:r>
              <a:rPr lang="ja-JP" altLang="en-US" dirty="0"/>
              <a:t>Haixin Huang</a:t>
            </a:r>
            <a:endParaRPr lang="en-US" altLang="ja-JP" dirty="0"/>
          </a:p>
        </p:txBody>
      </p:sp>
      <p:sp>
        <p:nvSpPr>
          <p:cNvPr id="26627" name="Slide Number Placeholder 3"/>
          <p:cNvSpPr>
            <a:spLocks noGrp="1"/>
          </p:cNvSpPr>
          <p:nvPr>
            <p:ph type="sldNum" sz="quarter" idx="12"/>
          </p:nvPr>
        </p:nvSpPr>
        <p:spPr/>
        <p:txBody>
          <a:bodyPr/>
          <a:lstStyle/>
          <a:p>
            <a:pPr>
              <a:defRPr/>
            </a:pPr>
            <a:fld id="{2B0E6227-38D4-1743-AB64-EB6830011567}" type="slidenum">
              <a:rPr lang="ja-JP" altLang="en-US"/>
              <a:pPr>
                <a:defRPr/>
              </a:pPr>
              <a:t>18</a:t>
            </a:fld>
            <a:endParaRPr lang="en-US" altLang="ja-JP" dirty="0"/>
          </a:p>
        </p:txBody>
      </p:sp>
      <p:sp>
        <p:nvSpPr>
          <p:cNvPr id="53251" name="Rectangle 2"/>
          <p:cNvSpPr>
            <a:spLocks noGrp="1" noChangeArrowheads="1"/>
          </p:cNvSpPr>
          <p:nvPr>
            <p:ph type="title" idx="4294967295"/>
          </p:nvPr>
        </p:nvSpPr>
        <p:spPr>
          <a:xfrm>
            <a:off x="152400" y="152400"/>
            <a:ext cx="8686800" cy="533400"/>
          </a:xfrm>
        </p:spPr>
        <p:txBody>
          <a:bodyPr>
            <a:normAutofit fontScale="90000"/>
          </a:bodyPr>
          <a:lstStyle/>
          <a:p>
            <a:pPr eaLnBrk="1" hangingPunct="1"/>
            <a:r>
              <a:rPr lang="en-US" sz="3400" b="1" dirty="0">
                <a:solidFill>
                  <a:srgbClr val="FF0000"/>
                </a:solidFill>
                <a:latin typeface="Times New Roman" charset="0"/>
                <a:ea typeface="ＭＳ Ｐゴシック" charset="0"/>
              </a:rPr>
              <a:t>Polarized Deuterons in EIC Hadron Ring</a:t>
            </a:r>
          </a:p>
        </p:txBody>
      </p:sp>
      <p:sp>
        <p:nvSpPr>
          <p:cNvPr id="53252" name="Rectangle 5"/>
          <p:cNvSpPr>
            <a:spLocks noChangeArrowheads="1"/>
          </p:cNvSpPr>
          <p:nvPr/>
        </p:nvSpPr>
        <p:spPr bwMode="auto">
          <a:xfrm>
            <a:off x="0" y="685799"/>
            <a:ext cx="9144000" cy="499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a:spcBef>
                <a:spcPct val="20000"/>
              </a:spcBef>
              <a:buClr>
                <a:srgbClr val="FF0000"/>
              </a:buClr>
              <a:buFontTx/>
              <a:buChar char="•"/>
            </a:pPr>
            <a:r>
              <a:rPr lang="en-US" sz="2800" b="0" dirty="0" err="1">
                <a:solidFill>
                  <a:srgbClr val="003399"/>
                </a:solidFill>
                <a:latin typeface="Times New Roman"/>
                <a:cs typeface="Times New Roman"/>
              </a:rPr>
              <a:t>Gγ</a:t>
            </a:r>
            <a:r>
              <a:rPr lang="en-US" sz="2800" b="0" dirty="0">
                <a:solidFill>
                  <a:srgbClr val="003399"/>
                </a:solidFill>
                <a:latin typeface="Times New Roman"/>
                <a:cs typeface="Times New Roman"/>
              </a:rPr>
              <a:t> range: -1.6 to -20.9. 19 imperfection resonances. With </a:t>
            </a:r>
            <a:r>
              <a:rPr lang="en-US" sz="2800" b="0" dirty="0" err="1">
                <a:solidFill>
                  <a:srgbClr val="003399"/>
                </a:solidFill>
                <a:latin typeface="Times New Roman"/>
                <a:cs typeface="Times New Roman"/>
              </a:rPr>
              <a:t>rms</a:t>
            </a:r>
            <a:r>
              <a:rPr lang="en-US" sz="2800" b="0" dirty="0">
                <a:solidFill>
                  <a:srgbClr val="003399"/>
                </a:solidFill>
                <a:latin typeface="Times New Roman"/>
                <a:cs typeface="Times New Roman"/>
              </a:rPr>
              <a:t> orbit error of 0.3mm, the strongest resonance strength is less than 0.0015. From the nominal ramp rate in RHIC d-Au run, the ramp rate is about </a:t>
            </a:r>
            <a:r>
              <a:rPr lang="en-US" sz="2800" b="0" dirty="0" err="1">
                <a:solidFill>
                  <a:srgbClr val="003399"/>
                </a:solidFill>
                <a:latin typeface="Times New Roman"/>
                <a:cs typeface="Times New Roman"/>
              </a:rPr>
              <a:t>dγ</a:t>
            </a:r>
            <a:r>
              <a:rPr lang="en-US" sz="2800" b="0" dirty="0">
                <a:solidFill>
                  <a:srgbClr val="003399"/>
                </a:solidFill>
                <a:latin typeface="Times New Roman"/>
                <a:cs typeface="Times New Roman"/>
              </a:rPr>
              <a:t>/</a:t>
            </a:r>
            <a:r>
              <a:rPr lang="en-US" sz="2800" b="0" dirty="0" err="1">
                <a:solidFill>
                  <a:srgbClr val="003399"/>
                </a:solidFill>
                <a:latin typeface="Times New Roman"/>
                <a:cs typeface="Times New Roman"/>
              </a:rPr>
              <a:t>dt</a:t>
            </a:r>
            <a:r>
              <a:rPr lang="en-US" sz="2800" b="0" dirty="0">
                <a:solidFill>
                  <a:srgbClr val="003399"/>
                </a:solidFill>
                <a:latin typeface="Times New Roman"/>
                <a:cs typeface="Times New Roman"/>
              </a:rPr>
              <a:t>=90/220s=&gt;resonance crossing rate α=1.2E-7.</a:t>
            </a:r>
          </a:p>
          <a:p>
            <a:pPr marL="469900" indent="-469900">
              <a:spcBef>
                <a:spcPct val="20000"/>
              </a:spcBef>
              <a:buClr>
                <a:srgbClr val="FF0000"/>
              </a:buClr>
              <a:buFontTx/>
              <a:buChar char="•"/>
            </a:pPr>
            <a:r>
              <a:rPr lang="en-US" sz="2800" b="0" dirty="0">
                <a:solidFill>
                  <a:srgbClr val="003399"/>
                </a:solidFill>
                <a:latin typeface="Times New Roman"/>
                <a:cs typeface="Times New Roman"/>
              </a:rPr>
              <a:t> A partial snake can be used to overcome these resonances. The required partial snake snake strength is 0.22%. The existing snake is not strong enough. Adding a solenoid is a solution. 15Tm warm solenoid (0.45% partial snake) should work. AGS Solenoid: 4.7Tm and 2.4m long. </a:t>
            </a:r>
          </a:p>
          <a:p>
            <a:pPr marL="469900" indent="-469900">
              <a:spcBef>
                <a:spcPct val="20000"/>
              </a:spcBef>
              <a:buClr>
                <a:srgbClr val="FF0000"/>
              </a:buClr>
              <a:buFontTx/>
              <a:buChar char="•"/>
            </a:pPr>
            <a:endParaRPr lang="en-US" sz="2400" b="0" dirty="0">
              <a:solidFill>
                <a:srgbClr val="003399"/>
              </a:solidFill>
            </a:endParaRPr>
          </a:p>
        </p:txBody>
      </p:sp>
    </p:spTree>
    <p:extLst>
      <p:ext uri="{BB962C8B-B14F-4D97-AF65-F5344CB8AC3E}">
        <p14:creationId xmlns:p14="http://schemas.microsoft.com/office/powerpoint/2010/main" val="437520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5" descr="resonance.jpg"/>
          <p:cNvPicPr>
            <a:picLocks noGrp="1" noChangeAspect="1"/>
          </p:cNvPicPr>
          <p:nvPr>
            <p:ph idx="1"/>
          </p:nvPr>
        </p:nvPicPr>
        <p:blipFill>
          <a:blip r:embed="rId2">
            <a:extLst>
              <a:ext uri="{28A0092B-C50C-407E-A947-70E740481C1C}">
                <a14:useLocalDpi xmlns:a14="http://schemas.microsoft.com/office/drawing/2010/main" val="0"/>
              </a:ext>
            </a:extLst>
          </a:blip>
          <a:srcRect l="-12553" r="-12553"/>
          <a:stretch>
            <a:fillRect/>
          </a:stretch>
        </p:blipFill>
        <p:spPr>
          <a:xfrm>
            <a:off x="-250105" y="0"/>
            <a:ext cx="10117138" cy="6248400"/>
          </a:xfrm>
        </p:spPr>
      </p:pic>
      <p:sp>
        <p:nvSpPr>
          <p:cNvPr id="52226" name="Title 1"/>
          <p:cNvSpPr>
            <a:spLocks noGrp="1"/>
          </p:cNvSpPr>
          <p:nvPr>
            <p:ph type="title"/>
          </p:nvPr>
        </p:nvSpPr>
        <p:spPr>
          <a:xfrm>
            <a:off x="0" y="152400"/>
            <a:ext cx="9144000" cy="533400"/>
          </a:xfrm>
        </p:spPr>
        <p:txBody>
          <a:bodyPr>
            <a:noAutofit/>
          </a:bodyPr>
          <a:lstStyle/>
          <a:p>
            <a:r>
              <a:rPr lang="en-US" sz="2600" b="1" dirty="0">
                <a:solidFill>
                  <a:srgbClr val="FF0000"/>
                </a:solidFill>
                <a:latin typeface="Times New Roman" charset="0"/>
                <a:ea typeface="ＭＳ Ｐゴシック" charset="0"/>
              </a:rPr>
              <a:t>Resonance Strength for Deuterons in Hadron Ring (DEPOL)</a:t>
            </a:r>
          </a:p>
        </p:txBody>
      </p:sp>
      <p:sp>
        <p:nvSpPr>
          <p:cNvPr id="4" name="Footer Placeholder 3"/>
          <p:cNvSpPr>
            <a:spLocks noGrp="1"/>
          </p:cNvSpPr>
          <p:nvPr>
            <p:ph type="ftr" sz="quarter" idx="4294967295"/>
          </p:nvPr>
        </p:nvSpPr>
        <p:spPr>
          <a:xfrm>
            <a:off x="1987618" y="6413584"/>
            <a:ext cx="2514600" cy="228600"/>
          </a:xfrm>
          <a:prstGeom prst="rect">
            <a:avLst/>
          </a:prstGeom>
        </p:spPr>
        <p:txBody>
          <a:bodyPr/>
          <a:lstStyle/>
          <a:p>
            <a:pPr>
              <a:defRPr/>
            </a:pPr>
            <a:r>
              <a:rPr lang="ja-JP" altLang="en-US" dirty="0"/>
              <a:t>Haixin Huang</a:t>
            </a: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19</a:t>
            </a:fld>
            <a:endParaRPr lang="en-US" altLang="ja-JP" dirty="0"/>
          </a:p>
        </p:txBody>
      </p:sp>
      <p:sp>
        <p:nvSpPr>
          <p:cNvPr id="52229" name="TextBox 8"/>
          <p:cNvSpPr txBox="1">
            <a:spLocks noChangeArrowheads="1"/>
          </p:cNvSpPr>
          <p:nvPr/>
        </p:nvSpPr>
        <p:spPr bwMode="auto">
          <a:xfrm>
            <a:off x="1950964" y="2059259"/>
            <a:ext cx="5715000" cy="16319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ltLang="zh-CN" dirty="0"/>
              <a:t>From the d-Au run in 2016, the expected </a:t>
            </a:r>
            <a:r>
              <a:rPr lang="en-US" altLang="zh-CN" dirty="0" err="1"/>
              <a:t>rms</a:t>
            </a:r>
            <a:r>
              <a:rPr lang="en-US" altLang="zh-CN" dirty="0"/>
              <a:t> emittance of  deuteron should be less than 2π. The </a:t>
            </a:r>
            <a:r>
              <a:rPr lang="en-US" altLang="zh-CN" dirty="0" err="1"/>
              <a:t>rms</a:t>
            </a:r>
            <a:r>
              <a:rPr lang="en-US" altLang="zh-CN" dirty="0"/>
              <a:t> orbit error should be under 0.3mm. The resonance  strengths are estimated with these beam conditions with run17 pp lattice (</a:t>
            </a:r>
            <a:r>
              <a:rPr lang="en-US" altLang="zh-CN" dirty="0" err="1"/>
              <a:t>Q</a:t>
            </a:r>
            <a:r>
              <a:rPr lang="en-US" altLang="zh-CN" baseline="-25000" dirty="0" err="1"/>
              <a:t>y</a:t>
            </a:r>
            <a:r>
              <a:rPr lang="en-US" altLang="zh-CN" dirty="0"/>
              <a:t>=29.673).</a:t>
            </a:r>
            <a:endParaRPr lang="en-US" dirty="0"/>
          </a:p>
        </p:txBody>
      </p:sp>
    </p:spTree>
    <p:extLst>
      <p:ext uri="{BB962C8B-B14F-4D97-AF65-F5344CB8AC3E}">
        <p14:creationId xmlns:p14="http://schemas.microsoft.com/office/powerpoint/2010/main" val="355985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365127"/>
            <a:ext cx="7886700" cy="673632"/>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1551305"/>
            <a:ext cx="7886700" cy="4351338"/>
          </a:xfrm>
        </p:spPr>
        <p:txBody>
          <a:bodyPr>
            <a:normAutofit/>
          </a:bodyPr>
          <a:lstStyle/>
          <a:p>
            <a:pPr>
              <a:buClr>
                <a:srgbClr val="FF0000"/>
              </a:buClr>
            </a:pPr>
            <a:r>
              <a:rPr lang="en-US" dirty="0">
                <a:solidFill>
                  <a:srgbClr val="002060"/>
                </a:solidFill>
                <a:latin typeface="Times New Roman" panose="02020603050405020304" pitchFamily="18" charset="0"/>
                <a:cs typeface="Times New Roman" panose="02020603050405020304" pitchFamily="18" charset="0"/>
              </a:rPr>
              <a:t>Proton polarization in EIC as Baseline</a:t>
            </a:r>
          </a:p>
          <a:p>
            <a:pPr>
              <a:buClr>
                <a:srgbClr val="FF0000"/>
              </a:buClr>
            </a:pPr>
            <a:r>
              <a:rPr lang="en-US" dirty="0">
                <a:solidFill>
                  <a:srgbClr val="002060"/>
                </a:solidFill>
                <a:latin typeface="Times New Roman" panose="02020603050405020304" pitchFamily="18" charset="0"/>
                <a:cs typeface="Times New Roman" panose="02020603050405020304" pitchFamily="18" charset="0"/>
              </a:rPr>
              <a:t>He-3 polarization in EIC and Snake upgrade</a:t>
            </a:r>
          </a:p>
          <a:p>
            <a:pPr>
              <a:buClr>
                <a:srgbClr val="FF0000"/>
              </a:buClr>
            </a:pPr>
            <a:r>
              <a:rPr lang="en-US" dirty="0">
                <a:solidFill>
                  <a:srgbClr val="002060"/>
                </a:solidFill>
                <a:latin typeface="Times New Roman" panose="02020603050405020304" pitchFamily="18" charset="0"/>
                <a:cs typeface="Times New Roman" panose="02020603050405020304" pitchFamily="18" charset="0"/>
              </a:rPr>
              <a:t>Potential for polarized deuterons</a:t>
            </a:r>
          </a:p>
          <a:p>
            <a:pPr>
              <a:buClr>
                <a:srgbClr val="FF0000"/>
              </a:buClr>
            </a:pPr>
            <a:r>
              <a:rPr lang="en-US" dirty="0">
                <a:solidFill>
                  <a:srgbClr val="002060"/>
                </a:solidFill>
                <a:latin typeface="Times New Roman" panose="02020603050405020304" pitchFamily="18" charset="0"/>
                <a:cs typeface="Times New Roman" panose="02020603050405020304" pitchFamily="18" charset="0"/>
              </a:rPr>
              <a:t>Conclusion</a:t>
            </a:r>
          </a:p>
          <a:p>
            <a:pPr marL="0" indent="0">
              <a:buNone/>
            </a:pPr>
            <a:endParaRPr lang="en-US"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2</a:t>
            </a:fld>
            <a:endParaRPr lang="en-US"/>
          </a:p>
        </p:txBody>
      </p:sp>
    </p:spTree>
    <p:extLst>
      <p:ext uri="{BB962C8B-B14F-4D97-AF65-F5344CB8AC3E}">
        <p14:creationId xmlns:p14="http://schemas.microsoft.com/office/powerpoint/2010/main" val="138768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CCE39D2-6137-EE43-9068-846DF56AEC2A}"/>
              </a:ext>
            </a:extLst>
          </p:cNvPr>
          <p:cNvPicPr>
            <a:picLocks noGrp="1" noChangeAspect="1"/>
          </p:cNvPicPr>
          <p:nvPr>
            <p:ph idx="1"/>
          </p:nvPr>
        </p:nvPicPr>
        <p:blipFill>
          <a:blip r:embed="rId2"/>
          <a:stretch>
            <a:fillRect/>
          </a:stretch>
        </p:blipFill>
        <p:spPr>
          <a:xfrm>
            <a:off x="317355" y="391114"/>
            <a:ext cx="8561602" cy="6032084"/>
          </a:xfrm>
        </p:spPr>
      </p:pic>
      <p:sp>
        <p:nvSpPr>
          <p:cNvPr id="52226" name="Title 1"/>
          <p:cNvSpPr>
            <a:spLocks noGrp="1"/>
          </p:cNvSpPr>
          <p:nvPr>
            <p:ph type="title"/>
          </p:nvPr>
        </p:nvSpPr>
        <p:spPr>
          <a:xfrm>
            <a:off x="0" y="152400"/>
            <a:ext cx="9144000" cy="533400"/>
          </a:xfrm>
        </p:spPr>
        <p:txBody>
          <a:bodyPr>
            <a:noAutofit/>
          </a:bodyPr>
          <a:lstStyle/>
          <a:p>
            <a:r>
              <a:rPr lang="en-US" sz="2600" b="1" dirty="0">
                <a:solidFill>
                  <a:srgbClr val="FF0000"/>
                </a:solidFill>
                <a:latin typeface="Times New Roman" charset="0"/>
                <a:ea typeface="ＭＳ Ｐゴシック" charset="0"/>
              </a:rPr>
              <a:t>Imperfection Resonance Strength for Three Lattices</a:t>
            </a:r>
          </a:p>
        </p:txBody>
      </p:sp>
      <p:sp>
        <p:nvSpPr>
          <p:cNvPr id="4" name="Footer Placeholder 3"/>
          <p:cNvSpPr>
            <a:spLocks noGrp="1"/>
          </p:cNvSpPr>
          <p:nvPr>
            <p:ph type="ftr" sz="quarter" idx="4294967295"/>
          </p:nvPr>
        </p:nvSpPr>
        <p:spPr>
          <a:xfrm>
            <a:off x="1987618" y="6413584"/>
            <a:ext cx="2514600" cy="228600"/>
          </a:xfrm>
          <a:prstGeom prst="rect">
            <a:avLst/>
          </a:prstGeom>
        </p:spPr>
        <p:txBody>
          <a:bodyPr/>
          <a:lstStyle/>
          <a:p>
            <a:pPr>
              <a:defRPr/>
            </a:pPr>
            <a:r>
              <a:rPr lang="ja-JP" altLang="en-US" dirty="0"/>
              <a:t>Haixin Huang</a:t>
            </a: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20</a:t>
            </a:fld>
            <a:endParaRPr lang="en-US" altLang="ja-JP" dirty="0"/>
          </a:p>
        </p:txBody>
      </p:sp>
      <p:sp>
        <p:nvSpPr>
          <p:cNvPr id="52229" name="TextBox 8"/>
          <p:cNvSpPr txBox="1">
            <a:spLocks noChangeArrowheads="1"/>
          </p:cNvSpPr>
          <p:nvPr/>
        </p:nvSpPr>
        <p:spPr bwMode="auto">
          <a:xfrm>
            <a:off x="265043" y="6066776"/>
            <a:ext cx="8613914"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t>The partial snake strength with single and two partial snakes.</a:t>
            </a:r>
          </a:p>
        </p:txBody>
      </p:sp>
    </p:spTree>
    <p:extLst>
      <p:ext uri="{BB962C8B-B14F-4D97-AF65-F5344CB8AC3E}">
        <p14:creationId xmlns:p14="http://schemas.microsoft.com/office/powerpoint/2010/main" val="484950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CCC55E2-9FC8-F14B-A08F-588314EE23C0}"/>
              </a:ext>
            </a:extLst>
          </p:cNvPr>
          <p:cNvPicPr>
            <a:picLocks noGrp="1" noChangeAspect="1"/>
          </p:cNvPicPr>
          <p:nvPr>
            <p:ph idx="1"/>
          </p:nvPr>
        </p:nvPicPr>
        <p:blipFill>
          <a:blip r:embed="rId2"/>
          <a:stretch>
            <a:fillRect/>
          </a:stretch>
        </p:blipFill>
        <p:spPr>
          <a:xfrm>
            <a:off x="208194" y="2464"/>
            <a:ext cx="8296742" cy="6411120"/>
          </a:xfrm>
        </p:spPr>
      </p:pic>
      <p:sp>
        <p:nvSpPr>
          <p:cNvPr id="52226" name="Title 1"/>
          <p:cNvSpPr>
            <a:spLocks noGrp="1"/>
          </p:cNvSpPr>
          <p:nvPr>
            <p:ph type="title"/>
          </p:nvPr>
        </p:nvSpPr>
        <p:spPr>
          <a:xfrm>
            <a:off x="0" y="152400"/>
            <a:ext cx="9144000" cy="533400"/>
          </a:xfrm>
        </p:spPr>
        <p:txBody>
          <a:bodyPr>
            <a:noAutofit/>
          </a:bodyPr>
          <a:lstStyle/>
          <a:p>
            <a:r>
              <a:rPr lang="en-US" sz="2600" b="1" dirty="0">
                <a:solidFill>
                  <a:srgbClr val="FF0000"/>
                </a:solidFill>
                <a:latin typeface="Times New Roman" charset="0"/>
                <a:ea typeface="ＭＳ Ｐゴシック" charset="0"/>
              </a:rPr>
              <a:t>Intrinsic Resonance Strength for Deuterons</a:t>
            </a:r>
          </a:p>
        </p:txBody>
      </p:sp>
      <p:sp>
        <p:nvSpPr>
          <p:cNvPr id="4" name="Footer Placeholder 3"/>
          <p:cNvSpPr>
            <a:spLocks noGrp="1"/>
          </p:cNvSpPr>
          <p:nvPr>
            <p:ph type="ftr" sz="quarter" idx="4294967295"/>
          </p:nvPr>
        </p:nvSpPr>
        <p:spPr>
          <a:xfrm>
            <a:off x="1987618" y="6413584"/>
            <a:ext cx="2514600" cy="228600"/>
          </a:xfrm>
          <a:prstGeom prst="rect">
            <a:avLst/>
          </a:prstGeom>
        </p:spPr>
        <p:txBody>
          <a:bodyPr/>
          <a:lstStyle/>
          <a:p>
            <a:pPr>
              <a:defRPr/>
            </a:pPr>
            <a:r>
              <a:rPr lang="ja-JP" altLang="en-US" dirty="0"/>
              <a:t>Haixin Huang</a:t>
            </a: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21</a:t>
            </a:fld>
            <a:endParaRPr lang="en-US" altLang="ja-JP" dirty="0"/>
          </a:p>
        </p:txBody>
      </p:sp>
      <p:sp>
        <p:nvSpPr>
          <p:cNvPr id="52229" name="TextBox 8"/>
          <p:cNvSpPr txBox="1">
            <a:spLocks noChangeArrowheads="1"/>
          </p:cNvSpPr>
          <p:nvPr/>
        </p:nvSpPr>
        <p:spPr bwMode="auto">
          <a:xfrm>
            <a:off x="387418" y="6363465"/>
            <a:ext cx="5715000"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t>Intrinsic resonances with three different tunes.</a:t>
            </a:r>
          </a:p>
        </p:txBody>
      </p:sp>
    </p:spTree>
    <p:extLst>
      <p:ext uri="{BB962C8B-B14F-4D97-AF65-F5344CB8AC3E}">
        <p14:creationId xmlns:p14="http://schemas.microsoft.com/office/powerpoint/2010/main" val="1597034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spintune_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9225"/>
            <a:ext cx="5916613"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8" name="Slide Number Placeholder 6"/>
          <p:cNvSpPr>
            <a:spLocks noGrp="1"/>
          </p:cNvSpPr>
          <p:nvPr>
            <p:ph type="sldNum" sz="quarter" idx="12"/>
          </p:nvPr>
        </p:nvSpPr>
        <p:spPr>
          <a:xfrm>
            <a:off x="2568614" y="6334812"/>
            <a:ext cx="20574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fld id="{A8404715-3B3C-0B45-9384-99664824ACE6}" type="slidenum">
              <a:rPr lang="ja-JP" altLang="en-US" sz="1400" b="0">
                <a:solidFill>
                  <a:schemeClr val="bg2"/>
                </a:solidFill>
                <a:latin typeface="Arial" charset="0"/>
              </a:rPr>
              <a:pPr/>
              <a:t>22</a:t>
            </a:fld>
            <a:endParaRPr lang="en-US" altLang="ja-JP" sz="1400" b="0">
              <a:solidFill>
                <a:schemeClr val="bg2"/>
              </a:solidFill>
              <a:latin typeface="Arial" charset="0"/>
            </a:endParaRPr>
          </a:p>
        </p:txBody>
      </p:sp>
      <p:sp>
        <p:nvSpPr>
          <p:cNvPr id="55299" name="Rectangle 2"/>
          <p:cNvSpPr>
            <a:spLocks noGrp="1" noChangeArrowheads="1"/>
          </p:cNvSpPr>
          <p:nvPr>
            <p:ph type="title"/>
          </p:nvPr>
        </p:nvSpPr>
        <p:spPr>
          <a:xfrm>
            <a:off x="0" y="31750"/>
            <a:ext cx="7772400" cy="533400"/>
          </a:xfrm>
        </p:spPr>
        <p:txBody>
          <a:bodyPr lIns="0" tIns="0" rIns="0" bIns="0" anchor="ct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3600" b="1">
                <a:solidFill>
                  <a:srgbClr val="FF0000"/>
                </a:solidFill>
                <a:latin typeface="Times New Roman" charset="0"/>
                <a:ea typeface="ＭＳ Ｐゴシック" charset="0"/>
              </a:rPr>
              <a:t>Modest Vertical Tune Jump</a:t>
            </a:r>
          </a:p>
        </p:txBody>
      </p:sp>
      <p:sp>
        <p:nvSpPr>
          <p:cNvPr id="55300" name="Text Box 3"/>
          <p:cNvSpPr txBox="1">
            <a:spLocks noChangeArrowheads="1"/>
          </p:cNvSpPr>
          <p:nvPr/>
        </p:nvSpPr>
        <p:spPr bwMode="auto">
          <a:xfrm>
            <a:off x="121798" y="4565097"/>
            <a:ext cx="8991600" cy="212365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cs typeface="ＭＳ Ｐゴシック"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9pPr>
          </a:lstStyle>
          <a:p>
            <a:pPr eaLnBrk="1" hangingPunct="1">
              <a:buClr>
                <a:srgbClr val="000000"/>
              </a:buClr>
              <a:buSzPct val="45000"/>
              <a:buFont typeface="StarSymbol" charset="0"/>
              <a:buNone/>
            </a:pPr>
            <a:r>
              <a:rPr lang="en-US" sz="2300" b="0" dirty="0">
                <a:solidFill>
                  <a:srgbClr val="003399"/>
                </a:solidFill>
              </a:rPr>
              <a:t>AGS tune jump system gives change of </a:t>
            </a:r>
            <a:r>
              <a:rPr lang="en-US" sz="2300" b="0" dirty="0" err="1">
                <a:solidFill>
                  <a:srgbClr val="003399"/>
                </a:solidFill>
                <a:latin typeface="Symbol" charset="0"/>
              </a:rPr>
              <a:t>n</a:t>
            </a:r>
            <a:r>
              <a:rPr lang="en-US" sz="2300" b="0" baseline="-25000" dirty="0" err="1">
                <a:solidFill>
                  <a:srgbClr val="003399"/>
                </a:solidFill>
              </a:rPr>
              <a:t>x</a:t>
            </a:r>
            <a:r>
              <a:rPr lang="en-US" sz="2300" b="0" dirty="0">
                <a:solidFill>
                  <a:srgbClr val="003399"/>
                </a:solidFill>
              </a:rPr>
              <a:t>  is 0.04 in 100 </a:t>
            </a:r>
            <a:r>
              <a:rPr lang="en-US" sz="2300" b="0" dirty="0" err="1">
                <a:solidFill>
                  <a:srgbClr val="003399"/>
                </a:solidFill>
                <a:latin typeface="Symbol" charset="0"/>
              </a:rPr>
              <a:t>m</a:t>
            </a:r>
            <a:r>
              <a:rPr lang="en-US" sz="2300" b="0" dirty="0" err="1">
                <a:solidFill>
                  <a:srgbClr val="003399"/>
                </a:solidFill>
              </a:rPr>
              <a:t>s.</a:t>
            </a:r>
            <a:r>
              <a:rPr lang="en-US" sz="2300" b="0" dirty="0">
                <a:solidFill>
                  <a:srgbClr val="003399"/>
                </a:solidFill>
              </a:rPr>
              <a:t>  If we use a similar  PS</a:t>
            </a:r>
            <a:r>
              <a:rPr lang="en-US" altLang="zh-CN" sz="2300" b="0" dirty="0">
                <a:solidFill>
                  <a:srgbClr val="003399"/>
                </a:solidFill>
              </a:rPr>
              <a:t> for about 11 times larger rigidity,  the expected tune change would be 0.04 in 1140μs or 0.013 in 380μs (30 turns). We actually will use a tune jump system with 0.04 in 50 </a:t>
            </a:r>
            <a:r>
              <a:rPr lang="en-US" altLang="zh-CN" sz="2300" b="0">
                <a:solidFill>
                  <a:srgbClr val="003399"/>
                </a:solidFill>
              </a:rPr>
              <a:t>turns. The </a:t>
            </a:r>
            <a:r>
              <a:rPr lang="en-US" altLang="zh-CN" sz="2300" b="0" dirty="0">
                <a:solidFill>
                  <a:srgbClr val="003399"/>
                </a:solidFill>
              </a:rPr>
              <a:t>resonance crossing speed would be 7E-5, which is 600 times faster than the regular ramp rate in RHIC. One possibility is to use </a:t>
            </a:r>
            <a:r>
              <a:rPr lang="en-US" altLang="zh-CN" sz="2300" b="0" dirty="0" err="1">
                <a:solidFill>
                  <a:srgbClr val="003399"/>
                </a:solidFill>
              </a:rPr>
              <a:t>γ</a:t>
            </a:r>
            <a:r>
              <a:rPr lang="en-US" altLang="zh-CN" sz="2300" b="0" baseline="-25000" dirty="0" err="1">
                <a:solidFill>
                  <a:srgbClr val="003399"/>
                </a:solidFill>
              </a:rPr>
              <a:t>tr</a:t>
            </a:r>
            <a:r>
              <a:rPr lang="en-US" altLang="zh-CN" sz="2300" b="0" dirty="0">
                <a:solidFill>
                  <a:srgbClr val="003399"/>
                </a:solidFill>
              </a:rPr>
              <a:t> quads.   </a:t>
            </a:r>
            <a:endParaRPr lang="en-GB" sz="2300" b="0" dirty="0">
              <a:solidFill>
                <a:srgbClr val="003399"/>
              </a:solidFill>
              <a:sym typeface="Symbol" charset="0"/>
            </a:endParaRPr>
          </a:p>
        </p:txBody>
      </p:sp>
      <p:graphicFrame>
        <p:nvGraphicFramePr>
          <p:cNvPr id="55301" name="Object 6"/>
          <p:cNvGraphicFramePr>
            <a:graphicFrameLocks noGrp="1" noChangeAspect="1"/>
          </p:cNvGraphicFramePr>
          <p:nvPr>
            <p:ph sz="half" idx="1"/>
            <p:extLst>
              <p:ext uri="{D42A27DB-BD31-4B8C-83A1-F6EECF244321}">
                <p14:modId xmlns:p14="http://schemas.microsoft.com/office/powerpoint/2010/main" val="3907083045"/>
              </p:ext>
            </p:extLst>
          </p:nvPr>
        </p:nvGraphicFramePr>
        <p:xfrm>
          <a:off x="6248400" y="1219200"/>
          <a:ext cx="2590800" cy="1216025"/>
        </p:xfrm>
        <a:graphic>
          <a:graphicData uri="http://schemas.openxmlformats.org/presentationml/2006/ole">
            <mc:AlternateContent xmlns:mc="http://schemas.openxmlformats.org/markup-compatibility/2006">
              <mc:Choice xmlns:v="urn:schemas-microsoft-com:vml" Requires="v">
                <p:oleObj name="Equation" r:id="rId4" imgW="1244600" imgH="584200" progId="Equation.3">
                  <p:embed/>
                </p:oleObj>
              </mc:Choice>
              <mc:Fallback>
                <p:oleObj name="Equation" r:id="rId4" imgW="1244600" imgH="584200" progId="Equation.3">
                  <p:embed/>
                  <p:pic>
                    <p:nvPicPr>
                      <p:cNvPr id="55301"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219200"/>
                        <a:ext cx="2590800" cy="1216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909356" name="Text Box 44"/>
          <p:cNvSpPr txBox="1">
            <a:spLocks noChangeArrowheads="1"/>
          </p:cNvSpPr>
          <p:nvPr/>
        </p:nvSpPr>
        <p:spPr bwMode="auto">
          <a:xfrm>
            <a:off x="6062663" y="609600"/>
            <a:ext cx="3081337" cy="417513"/>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defTabSz="828675">
              <a:defRPr sz="2400">
                <a:solidFill>
                  <a:schemeClr val="tx1"/>
                </a:solidFill>
                <a:latin typeface="Times New Roman" charset="0"/>
                <a:ea typeface="ＭＳ Ｐゴシック" charset="0"/>
                <a:cs typeface="ＭＳ Ｐゴシック" charset="0"/>
              </a:defRPr>
            </a:lvl1pPr>
            <a:lvl2pPr marL="414338" defTabSz="828675">
              <a:defRPr sz="2400">
                <a:solidFill>
                  <a:schemeClr val="tx1"/>
                </a:solidFill>
                <a:latin typeface="Times New Roman" charset="0"/>
                <a:ea typeface="ＭＳ Ｐゴシック" charset="0"/>
              </a:defRPr>
            </a:lvl2pPr>
            <a:lvl3pPr marL="828675" defTabSz="828675">
              <a:defRPr sz="2400">
                <a:solidFill>
                  <a:schemeClr val="tx1"/>
                </a:solidFill>
                <a:latin typeface="Times New Roman" charset="0"/>
                <a:ea typeface="ＭＳ Ｐゴシック" charset="0"/>
              </a:defRPr>
            </a:lvl3pPr>
            <a:lvl4pPr marL="1244600" defTabSz="828675">
              <a:defRPr sz="2400">
                <a:solidFill>
                  <a:schemeClr val="tx1"/>
                </a:solidFill>
                <a:latin typeface="Times New Roman" charset="0"/>
                <a:ea typeface="ＭＳ Ｐゴシック" charset="0"/>
              </a:defRPr>
            </a:lvl4pPr>
            <a:lvl5pPr marL="1658938" defTabSz="828675">
              <a:defRPr sz="2400">
                <a:solidFill>
                  <a:schemeClr val="tx1"/>
                </a:solidFill>
                <a:latin typeface="Times New Roman" charset="0"/>
                <a:ea typeface="ＭＳ Ｐゴシック" charset="0"/>
              </a:defRPr>
            </a:lvl5pPr>
            <a:lvl6pPr marL="2116138" defTabSz="828675" eaLnBrk="0" fontAlgn="base" hangingPunct="0">
              <a:spcBef>
                <a:spcPct val="0"/>
              </a:spcBef>
              <a:spcAft>
                <a:spcPct val="0"/>
              </a:spcAft>
              <a:defRPr sz="2400">
                <a:solidFill>
                  <a:schemeClr val="tx1"/>
                </a:solidFill>
                <a:latin typeface="Times New Roman" charset="0"/>
                <a:ea typeface="ＭＳ Ｐゴシック" charset="0"/>
              </a:defRPr>
            </a:lvl6pPr>
            <a:lvl7pPr marL="2573338" defTabSz="828675" eaLnBrk="0" fontAlgn="base" hangingPunct="0">
              <a:spcBef>
                <a:spcPct val="0"/>
              </a:spcBef>
              <a:spcAft>
                <a:spcPct val="0"/>
              </a:spcAft>
              <a:defRPr sz="2400">
                <a:solidFill>
                  <a:schemeClr val="tx1"/>
                </a:solidFill>
                <a:latin typeface="Times New Roman" charset="0"/>
                <a:ea typeface="ＭＳ Ｐゴシック" charset="0"/>
              </a:defRPr>
            </a:lvl7pPr>
            <a:lvl8pPr marL="3030538" defTabSz="828675" eaLnBrk="0" fontAlgn="base" hangingPunct="0">
              <a:spcBef>
                <a:spcPct val="0"/>
              </a:spcBef>
              <a:spcAft>
                <a:spcPct val="0"/>
              </a:spcAft>
              <a:defRPr sz="2400">
                <a:solidFill>
                  <a:schemeClr val="tx1"/>
                </a:solidFill>
                <a:latin typeface="Times New Roman" charset="0"/>
                <a:ea typeface="ＭＳ Ｐゴシック" charset="0"/>
              </a:defRPr>
            </a:lvl8pPr>
            <a:lvl9pPr marL="3487738" defTabSz="828675"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200" b="0" dirty="0"/>
              <a:t>For an isolated resonance,</a:t>
            </a:r>
          </a:p>
        </p:txBody>
      </p:sp>
      <p:graphicFrame>
        <p:nvGraphicFramePr>
          <p:cNvPr id="55303" name="Object 45"/>
          <p:cNvGraphicFramePr>
            <a:graphicFrameLocks noGrp="1" noChangeAspect="1"/>
          </p:cNvGraphicFramePr>
          <p:nvPr>
            <p:ph sz="half" idx="2"/>
            <p:extLst>
              <p:ext uri="{D42A27DB-BD31-4B8C-83A1-F6EECF244321}">
                <p14:modId xmlns:p14="http://schemas.microsoft.com/office/powerpoint/2010/main" val="3762574868"/>
              </p:ext>
            </p:extLst>
          </p:nvPr>
        </p:nvGraphicFramePr>
        <p:xfrm>
          <a:off x="6441558" y="3343229"/>
          <a:ext cx="2133600" cy="862013"/>
        </p:xfrm>
        <a:graphic>
          <a:graphicData uri="http://schemas.openxmlformats.org/presentationml/2006/ole">
            <mc:AlternateContent xmlns:mc="http://schemas.openxmlformats.org/markup-compatibility/2006">
              <mc:Choice xmlns:v="urn:schemas-microsoft-com:vml" Requires="v">
                <p:oleObj name="Equation" r:id="rId6" imgW="1066800" imgH="431800" progId="Equation.3">
                  <p:embed/>
                </p:oleObj>
              </mc:Choice>
              <mc:Fallback>
                <p:oleObj name="Equation" r:id="rId6" imgW="1066800" imgH="431800" progId="Equation.3">
                  <p:embed/>
                  <p:pic>
                    <p:nvPicPr>
                      <p:cNvPr id="55303" name="Object 4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1558" y="3343229"/>
                        <a:ext cx="2133600" cy="862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09358" name="Text Box 46"/>
          <p:cNvSpPr txBox="1">
            <a:spLocks noChangeArrowheads="1"/>
          </p:cNvSpPr>
          <p:nvPr/>
        </p:nvSpPr>
        <p:spPr bwMode="auto">
          <a:xfrm>
            <a:off x="6248400" y="2514600"/>
            <a:ext cx="26828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b="0" dirty="0">
                <a:latin typeface="Times New Roman"/>
                <a:cs typeface="Times New Roman"/>
              </a:rPr>
              <a:t>And resonance crossing rate is given by:</a:t>
            </a:r>
            <a:endParaRPr lang="en-US" dirty="0">
              <a:latin typeface="Times New Roman"/>
              <a:cs typeface="Times New Roman"/>
            </a:endParaRPr>
          </a:p>
        </p:txBody>
      </p:sp>
    </p:spTree>
    <p:extLst>
      <p:ext uri="{BB962C8B-B14F-4D97-AF65-F5344CB8AC3E}">
        <p14:creationId xmlns:p14="http://schemas.microsoft.com/office/powerpoint/2010/main" val="113313745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graph of a normal ramp&#10;&#10;Description automatically generated">
            <a:extLst>
              <a:ext uri="{FF2B5EF4-FFF2-40B4-BE49-F238E27FC236}">
                <a16:creationId xmlns:a16="http://schemas.microsoft.com/office/drawing/2014/main" id="{D03B5BD7-FCE9-F92C-8668-ECE56FA033EB}"/>
              </a:ext>
            </a:extLst>
          </p:cNvPr>
          <p:cNvPicPr>
            <a:picLocks noGrp="1" noChangeAspect="1"/>
          </p:cNvPicPr>
          <p:nvPr>
            <p:ph idx="1"/>
          </p:nvPr>
        </p:nvPicPr>
        <p:blipFill>
          <a:blip r:embed="rId2"/>
          <a:stretch>
            <a:fillRect/>
          </a:stretch>
        </p:blipFill>
        <p:spPr>
          <a:xfrm>
            <a:off x="220605" y="735593"/>
            <a:ext cx="8763000" cy="5893807"/>
          </a:xfrm>
        </p:spPr>
      </p:pic>
      <p:sp>
        <p:nvSpPr>
          <p:cNvPr id="57346" name="Title 1"/>
          <p:cNvSpPr>
            <a:spLocks noGrp="1"/>
          </p:cNvSpPr>
          <p:nvPr>
            <p:ph type="title"/>
          </p:nvPr>
        </p:nvSpPr>
        <p:spPr>
          <a:xfrm>
            <a:off x="152400" y="152400"/>
            <a:ext cx="8763000" cy="533400"/>
          </a:xfrm>
        </p:spPr>
        <p:txBody>
          <a:bodyPr>
            <a:normAutofit fontScale="90000"/>
          </a:bodyPr>
          <a:lstStyle/>
          <a:p>
            <a:r>
              <a:rPr lang="en-US" sz="3600" b="1">
                <a:solidFill>
                  <a:srgbClr val="FF0000"/>
                </a:solidFill>
                <a:latin typeface="Times New Roman" charset="0"/>
                <a:ea typeface="ＭＳ Ｐゴシック" charset="0"/>
              </a:rPr>
              <a:t>Polarization after Each Resonance</a:t>
            </a:r>
          </a:p>
        </p:txBody>
      </p:sp>
      <p:sp>
        <p:nvSpPr>
          <p:cNvPr id="4" name="Footer Placeholder 3"/>
          <p:cNvSpPr>
            <a:spLocks noGrp="1"/>
          </p:cNvSpPr>
          <p:nvPr>
            <p:ph type="ftr" sz="quarter" idx="4294967295"/>
          </p:nvPr>
        </p:nvSpPr>
        <p:spPr>
          <a:xfrm>
            <a:off x="2063058" y="6400800"/>
            <a:ext cx="2514600" cy="228600"/>
          </a:xfrm>
          <a:prstGeom prst="rect">
            <a:avLst/>
          </a:prstGeom>
        </p:spPr>
        <p:txBody>
          <a:bodyPr/>
          <a:lstStyle/>
          <a:p>
            <a:pPr>
              <a:defRPr/>
            </a:pPr>
            <a:r>
              <a:rPr lang="ja-JP" altLang="en-US" dirty="0"/>
              <a:t>Haixin Huang</a:t>
            </a:r>
            <a:endParaRPr lang="en-US" altLang="ja-JP" dirty="0"/>
          </a:p>
        </p:txBody>
      </p:sp>
      <p:sp>
        <p:nvSpPr>
          <p:cNvPr id="5" name="Slide Number Placeholder 4"/>
          <p:cNvSpPr>
            <a:spLocks noGrp="1"/>
          </p:cNvSpPr>
          <p:nvPr>
            <p:ph type="sldNum" sz="quarter" idx="12"/>
          </p:nvPr>
        </p:nvSpPr>
        <p:spPr/>
        <p:txBody>
          <a:bodyPr/>
          <a:lstStyle/>
          <a:p>
            <a:pPr>
              <a:defRPr/>
            </a:pPr>
            <a:fld id="{F55E1AA9-7CD8-7442-9B63-3B91CC8D4AD8}" type="slidenum">
              <a:rPr lang="ja-JP" altLang="en-US" smtClean="0"/>
              <a:pPr>
                <a:defRPr/>
              </a:pPr>
              <a:t>23</a:t>
            </a:fld>
            <a:endParaRPr lang="en-US" altLang="ja-JP" dirty="0"/>
          </a:p>
        </p:txBody>
      </p:sp>
      <p:sp>
        <p:nvSpPr>
          <p:cNvPr id="57349" name="TextBox 8"/>
          <p:cNvSpPr txBox="1">
            <a:spLocks noChangeArrowheads="1"/>
          </p:cNvSpPr>
          <p:nvPr/>
        </p:nvSpPr>
        <p:spPr bwMode="auto">
          <a:xfrm>
            <a:off x="1598341" y="1535917"/>
            <a:ext cx="2449551" cy="132343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t>At the strongest resonance, normal ramp is better than tune jump.</a:t>
            </a:r>
          </a:p>
        </p:txBody>
      </p:sp>
    </p:spTree>
    <p:extLst>
      <p:ext uri="{BB962C8B-B14F-4D97-AF65-F5344CB8AC3E}">
        <p14:creationId xmlns:p14="http://schemas.microsoft.com/office/powerpoint/2010/main" val="140213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4294967295"/>
          </p:nvPr>
        </p:nvSpPr>
        <p:spPr>
          <a:xfrm>
            <a:off x="2493213" y="6426409"/>
            <a:ext cx="2514600" cy="228600"/>
          </a:xfrm>
          <a:prstGeom prst="rect">
            <a:avLst/>
          </a:prstGeom>
        </p:spPr>
        <p:txBody>
          <a:bodyPr/>
          <a:lstStyle/>
          <a:p>
            <a:pPr>
              <a:defRPr/>
            </a:pPr>
            <a:r>
              <a:rPr lang="ja-JP" altLang="en-US" dirty="0"/>
              <a:t>Haixin Huang</a:t>
            </a:r>
            <a:endParaRPr lang="en-US" altLang="ja-JP" dirty="0"/>
          </a:p>
        </p:txBody>
      </p:sp>
      <p:sp>
        <p:nvSpPr>
          <p:cNvPr id="26627" name="Slide Number Placeholder 3"/>
          <p:cNvSpPr>
            <a:spLocks noGrp="1"/>
          </p:cNvSpPr>
          <p:nvPr>
            <p:ph type="sldNum" sz="quarter" idx="12"/>
          </p:nvPr>
        </p:nvSpPr>
        <p:spPr/>
        <p:txBody>
          <a:bodyPr/>
          <a:lstStyle/>
          <a:p>
            <a:pPr>
              <a:defRPr/>
            </a:pPr>
            <a:fld id="{638083C4-C4C1-1244-AA3C-A8B1D4742543}" type="slidenum">
              <a:rPr lang="ja-JP" altLang="en-US"/>
              <a:pPr>
                <a:defRPr/>
              </a:pPr>
              <a:t>24</a:t>
            </a:fld>
            <a:endParaRPr lang="en-US" altLang="ja-JP" dirty="0"/>
          </a:p>
        </p:txBody>
      </p:sp>
      <p:sp>
        <p:nvSpPr>
          <p:cNvPr id="58371" name="Rectangle 2"/>
          <p:cNvSpPr>
            <a:spLocks noGrp="1" noChangeArrowheads="1"/>
          </p:cNvSpPr>
          <p:nvPr>
            <p:ph type="title" idx="4294967295"/>
          </p:nvPr>
        </p:nvSpPr>
        <p:spPr>
          <a:xfrm>
            <a:off x="141346" y="102852"/>
            <a:ext cx="8610600" cy="533400"/>
          </a:xfrm>
        </p:spPr>
        <p:txBody>
          <a:bodyPr>
            <a:noAutofit/>
          </a:bodyPr>
          <a:lstStyle/>
          <a:p>
            <a:pPr eaLnBrk="1" hangingPunct="1"/>
            <a:r>
              <a:rPr lang="en-US" sz="3600" b="1" dirty="0">
                <a:solidFill>
                  <a:srgbClr val="FF0000"/>
                </a:solidFill>
                <a:latin typeface="Times New Roman" charset="0"/>
                <a:ea typeface="ＭＳ Ｐゴシック" charset="0"/>
              </a:rPr>
              <a:t>Summary</a:t>
            </a:r>
          </a:p>
        </p:txBody>
      </p:sp>
      <p:sp>
        <p:nvSpPr>
          <p:cNvPr id="58372" name="Rectangle 5"/>
          <p:cNvSpPr>
            <a:spLocks noChangeArrowheads="1"/>
          </p:cNvSpPr>
          <p:nvPr/>
        </p:nvSpPr>
        <p:spPr bwMode="auto">
          <a:xfrm>
            <a:off x="0" y="636252"/>
            <a:ext cx="9144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69900" indent="-469900">
              <a:spcBef>
                <a:spcPct val="20000"/>
              </a:spcBef>
              <a:buClr>
                <a:srgbClr val="FF0000"/>
              </a:buClr>
              <a:buFontTx/>
              <a:buChar char="•"/>
            </a:pPr>
            <a:r>
              <a:rPr lang="en-US" sz="2300" b="0" dirty="0">
                <a:solidFill>
                  <a:srgbClr val="003399"/>
                </a:solidFill>
                <a:latin typeface="Times New Roman"/>
                <a:cs typeface="Times New Roman"/>
              </a:rPr>
              <a:t>Currently, RHIC proton ring can deliver 60% polarization at 255GeV for collisions with 1.8*10</a:t>
            </a:r>
            <a:r>
              <a:rPr lang="en-US" sz="2300" b="0" baseline="30000" dirty="0">
                <a:solidFill>
                  <a:srgbClr val="003399"/>
                </a:solidFill>
                <a:latin typeface="Times New Roman"/>
                <a:cs typeface="Times New Roman"/>
              </a:rPr>
              <a:t>11</a:t>
            </a:r>
            <a:r>
              <a:rPr lang="en-US" sz="2300" b="0" dirty="0">
                <a:solidFill>
                  <a:srgbClr val="003399"/>
                </a:solidFill>
                <a:latin typeface="Times New Roman"/>
                <a:cs typeface="Times New Roman"/>
              </a:rPr>
              <a:t>  bunch intensity. </a:t>
            </a:r>
          </a:p>
          <a:p>
            <a:pPr marL="469900" indent="-469900">
              <a:spcBef>
                <a:spcPct val="20000"/>
              </a:spcBef>
              <a:buClr>
                <a:srgbClr val="FF0000"/>
              </a:buClr>
              <a:buFontTx/>
              <a:buChar char="•"/>
            </a:pPr>
            <a:r>
              <a:rPr lang="en-US" sz="2300" b="0" dirty="0">
                <a:solidFill>
                  <a:srgbClr val="003399"/>
                </a:solidFill>
                <a:latin typeface="Times New Roman"/>
                <a:cs typeface="Times New Roman"/>
              </a:rPr>
              <a:t>For the planned various </a:t>
            </a:r>
            <a:r>
              <a:rPr lang="en-US" sz="2300" dirty="0">
                <a:solidFill>
                  <a:srgbClr val="003399"/>
                </a:solidFill>
                <a:latin typeface="Times New Roman"/>
                <a:cs typeface="Times New Roman"/>
              </a:rPr>
              <a:t>E</a:t>
            </a:r>
            <a:r>
              <a:rPr lang="en-US" sz="2300" b="0" dirty="0">
                <a:solidFill>
                  <a:srgbClr val="003399"/>
                </a:solidFill>
                <a:latin typeface="Times New Roman"/>
                <a:cs typeface="Times New Roman"/>
              </a:rPr>
              <a:t>IC operation scenarios, AGS can deliver 67-70% polarization. Additional polarization gain would come from the newly installed pulsed skew quads system(will be tested in run24).</a:t>
            </a:r>
          </a:p>
          <a:p>
            <a:pPr marL="469900" indent="-469900">
              <a:spcBef>
                <a:spcPct val="20000"/>
              </a:spcBef>
              <a:buClr>
                <a:srgbClr val="FF0000"/>
              </a:buClr>
              <a:buFontTx/>
              <a:buChar char="•"/>
            </a:pPr>
            <a:r>
              <a:rPr lang="en-US" sz="2300" b="0" dirty="0">
                <a:solidFill>
                  <a:srgbClr val="003399"/>
                </a:solidFill>
                <a:latin typeface="Times New Roman"/>
                <a:cs typeface="Times New Roman"/>
              </a:rPr>
              <a:t>Polarized </a:t>
            </a:r>
            <a:r>
              <a:rPr lang="en-US" sz="2300" b="0" baseline="30000" dirty="0">
                <a:solidFill>
                  <a:srgbClr val="003399"/>
                </a:solidFill>
                <a:latin typeface="Times New Roman"/>
                <a:cs typeface="Times New Roman"/>
              </a:rPr>
              <a:t>3</a:t>
            </a:r>
            <a:r>
              <a:rPr lang="en-US" sz="2300" b="0" dirty="0">
                <a:solidFill>
                  <a:srgbClr val="003399"/>
                </a:solidFill>
                <a:latin typeface="Times New Roman"/>
                <a:cs typeface="Times New Roman"/>
              </a:rPr>
              <a:t>He</a:t>
            </a:r>
            <a:r>
              <a:rPr lang="en-US" sz="2300" b="0" baseline="30000" dirty="0">
                <a:solidFill>
                  <a:srgbClr val="003399"/>
                </a:solidFill>
                <a:latin typeface="Times New Roman"/>
                <a:cs typeface="Times New Roman"/>
              </a:rPr>
              <a:t>+2</a:t>
            </a:r>
            <a:r>
              <a:rPr lang="en-US" sz="2300" b="0" dirty="0">
                <a:solidFill>
                  <a:srgbClr val="003399"/>
                </a:solidFill>
                <a:latin typeface="Times New Roman"/>
                <a:cs typeface="Times New Roman"/>
              </a:rPr>
              <a:t> development is expected in about two years when the source is available. An AC dipole has been installed in the Booster and tested with polarized proton beam. </a:t>
            </a:r>
            <a:r>
              <a:rPr lang="en-US" sz="2300" dirty="0">
                <a:solidFill>
                  <a:srgbClr val="003399"/>
                </a:solidFill>
                <a:latin typeface="Times New Roman"/>
                <a:cs typeface="Times New Roman"/>
              </a:rPr>
              <a:t>I</a:t>
            </a:r>
            <a:r>
              <a:rPr lang="en-US" sz="2300" b="0" dirty="0">
                <a:solidFill>
                  <a:srgbClr val="003399"/>
                </a:solidFill>
                <a:latin typeface="Times New Roman"/>
                <a:cs typeface="Times New Roman"/>
              </a:rPr>
              <a:t>ts success opens possibility to increase AGS injection energy so that stronger partial snake can be used and more tune space will be available for putting both betatron tunes into spin tune gap.</a:t>
            </a:r>
          </a:p>
          <a:p>
            <a:pPr marL="469900" indent="-469900">
              <a:spcBef>
                <a:spcPct val="20000"/>
              </a:spcBef>
              <a:buClr>
                <a:srgbClr val="FF0000"/>
              </a:buClr>
              <a:buFontTx/>
              <a:buChar char="•"/>
            </a:pPr>
            <a:r>
              <a:rPr lang="en-US" sz="2300" b="0" dirty="0">
                <a:solidFill>
                  <a:srgbClr val="003399"/>
                </a:solidFill>
                <a:latin typeface="Times New Roman"/>
                <a:cs typeface="Times New Roman"/>
              </a:rPr>
              <a:t>Polarized deuteron possibility has been explored. The imperfection resonances can be overcome by a solenoid partial snake. The intrinsic resonance can be overcome with modest tune jump. If deuteron beam is determined to be needed, source development should start.</a:t>
            </a:r>
          </a:p>
        </p:txBody>
      </p:sp>
    </p:spTree>
    <p:extLst>
      <p:ext uri="{BB962C8B-B14F-4D97-AF65-F5344CB8AC3E}">
        <p14:creationId xmlns:p14="http://schemas.microsoft.com/office/powerpoint/2010/main" val="859887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9247" y="2892828"/>
            <a:ext cx="4088426" cy="1022333"/>
          </a:xfrm>
        </p:spPr>
        <p:txBody>
          <a:bodyPr>
            <a:normAutofit/>
          </a:bodyPr>
          <a:lstStyle/>
          <a:p>
            <a:r>
              <a:rPr lang="en-US" dirty="0">
                <a:latin typeface="Times New Roman" panose="02020603050405020304" pitchFamily="18" charset="0"/>
                <a:cs typeface="Times New Roman" panose="02020603050405020304" pitchFamily="18" charset="0"/>
              </a:rPr>
              <a:t>Backup Slides</a:t>
            </a:r>
          </a:p>
        </p:txBody>
      </p:sp>
    </p:spTree>
    <p:extLst>
      <p:ext uri="{BB962C8B-B14F-4D97-AF65-F5344CB8AC3E}">
        <p14:creationId xmlns:p14="http://schemas.microsoft.com/office/powerpoint/2010/main" val="287944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3</a:t>
            </a:fld>
            <a:endParaRPr lang="en-US" sz="750" dirty="0"/>
          </a:p>
        </p:txBody>
      </p:sp>
      <p:sp>
        <p:nvSpPr>
          <p:cNvPr id="7" name="Title 1">
            <a:extLst>
              <a:ext uri="{FF2B5EF4-FFF2-40B4-BE49-F238E27FC236}">
                <a16:creationId xmlns:a16="http://schemas.microsoft.com/office/drawing/2014/main" id="{551F63CC-5794-5C43-A9CA-85693A9C5BB8}"/>
              </a:ext>
            </a:extLst>
          </p:cNvPr>
          <p:cNvSpPr>
            <a:spLocks noGrp="1"/>
          </p:cNvSpPr>
          <p:nvPr>
            <p:ph type="title"/>
          </p:nvPr>
        </p:nvSpPr>
        <p:spPr>
          <a:xfrm>
            <a:off x="80653" y="169752"/>
            <a:ext cx="7886700" cy="74543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RHIC Polarized Beam Complex</a:t>
            </a:r>
          </a:p>
        </p:txBody>
      </p:sp>
      <p:sp>
        <p:nvSpPr>
          <p:cNvPr id="9" name="Oval 349">
            <a:extLst>
              <a:ext uri="{FF2B5EF4-FFF2-40B4-BE49-F238E27FC236}">
                <a16:creationId xmlns:a16="http://schemas.microsoft.com/office/drawing/2014/main" id="{180A2474-2FB6-FA4A-A021-9912F1C1B428}"/>
              </a:ext>
            </a:extLst>
          </p:cNvPr>
          <p:cNvSpPr>
            <a:spLocks noChangeArrowheads="1"/>
          </p:cNvSpPr>
          <p:nvPr/>
        </p:nvSpPr>
        <p:spPr bwMode="auto">
          <a:xfrm rot="18917990">
            <a:off x="8688872" y="3146280"/>
            <a:ext cx="171450" cy="95250"/>
          </a:xfrm>
          <a:prstGeom prst="ellipse">
            <a:avLst/>
          </a:prstGeom>
          <a:solidFill>
            <a:srgbClr val="FFCC00"/>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10" name="Line 350">
            <a:extLst>
              <a:ext uri="{FF2B5EF4-FFF2-40B4-BE49-F238E27FC236}">
                <a16:creationId xmlns:a16="http://schemas.microsoft.com/office/drawing/2014/main" id="{0271FFF7-C8AB-7743-9501-75C81EC20843}"/>
              </a:ext>
            </a:extLst>
          </p:cNvPr>
          <p:cNvSpPr>
            <a:spLocks noChangeShapeType="1"/>
          </p:cNvSpPr>
          <p:nvPr/>
        </p:nvSpPr>
        <p:spPr bwMode="auto">
          <a:xfrm>
            <a:off x="5757553" y="4525023"/>
            <a:ext cx="82153" cy="32147"/>
          </a:xfrm>
          <a:prstGeom prst="line">
            <a:avLst/>
          </a:prstGeom>
          <a:noFill/>
          <a:ln w="9525">
            <a:solidFill>
              <a:srgbClr val="FF0000"/>
            </a:solidFill>
            <a:round/>
            <a:headEnd/>
            <a:tailEnd/>
          </a:ln>
        </p:spPr>
        <p:txBody>
          <a:bodyPr wrap="none" anchor="ctr">
            <a:prstTxWarp prst="textNoShape">
              <a:avLst/>
            </a:prstTxWarp>
          </a:bodyPr>
          <a:lstStyle/>
          <a:p>
            <a:endParaRPr lang="en-US" sz="1350"/>
          </a:p>
        </p:txBody>
      </p:sp>
      <p:sp>
        <p:nvSpPr>
          <p:cNvPr id="11" name="Freeform 351">
            <a:extLst>
              <a:ext uri="{FF2B5EF4-FFF2-40B4-BE49-F238E27FC236}">
                <a16:creationId xmlns:a16="http://schemas.microsoft.com/office/drawing/2014/main" id="{3310A3F6-D891-2449-AAAF-B69F878B63B9}"/>
              </a:ext>
            </a:extLst>
          </p:cNvPr>
          <p:cNvSpPr>
            <a:spLocks/>
          </p:cNvSpPr>
          <p:nvPr/>
        </p:nvSpPr>
        <p:spPr bwMode="auto">
          <a:xfrm>
            <a:off x="8388835" y="3237958"/>
            <a:ext cx="347663" cy="292894"/>
          </a:xfrm>
          <a:custGeom>
            <a:avLst/>
            <a:gdLst>
              <a:gd name="T0" fmla="*/ 0 w 292"/>
              <a:gd name="T1" fmla="*/ 246 h 246"/>
              <a:gd name="T2" fmla="*/ 64 w 292"/>
              <a:gd name="T3" fmla="*/ 214 h 246"/>
              <a:gd name="T4" fmla="*/ 66 w 292"/>
              <a:gd name="T5" fmla="*/ 172 h 246"/>
              <a:gd name="T6" fmla="*/ 232 w 292"/>
              <a:gd name="T7" fmla="*/ 106 h 246"/>
              <a:gd name="T8" fmla="*/ 232 w 292"/>
              <a:gd name="T9" fmla="*/ 61 h 246"/>
              <a:gd name="T10" fmla="*/ 292 w 292"/>
              <a:gd name="T11" fmla="*/ 0 h 246"/>
              <a:gd name="T12" fmla="*/ 0 60000 65536"/>
              <a:gd name="T13" fmla="*/ 0 60000 65536"/>
              <a:gd name="T14" fmla="*/ 0 60000 65536"/>
              <a:gd name="T15" fmla="*/ 0 60000 65536"/>
              <a:gd name="T16" fmla="*/ 0 60000 65536"/>
              <a:gd name="T17" fmla="*/ 0 60000 65536"/>
              <a:gd name="T18" fmla="*/ 0 w 292"/>
              <a:gd name="T19" fmla="*/ 0 h 246"/>
              <a:gd name="T20" fmla="*/ 292 w 292"/>
              <a:gd name="T21" fmla="*/ 246 h 246"/>
            </a:gdLst>
            <a:ahLst/>
            <a:cxnLst>
              <a:cxn ang="T12">
                <a:pos x="T0" y="T1"/>
              </a:cxn>
              <a:cxn ang="T13">
                <a:pos x="T2" y="T3"/>
              </a:cxn>
              <a:cxn ang="T14">
                <a:pos x="T4" y="T5"/>
              </a:cxn>
              <a:cxn ang="T15">
                <a:pos x="T6" y="T7"/>
              </a:cxn>
              <a:cxn ang="T16">
                <a:pos x="T8" y="T9"/>
              </a:cxn>
              <a:cxn ang="T17">
                <a:pos x="T10" y="T11"/>
              </a:cxn>
            </a:cxnLst>
            <a:rect l="T18" t="T19" r="T20" b="T21"/>
            <a:pathLst>
              <a:path w="292" h="246">
                <a:moveTo>
                  <a:pt x="0" y="246"/>
                </a:moveTo>
                <a:lnTo>
                  <a:pt x="64" y="214"/>
                </a:lnTo>
                <a:lnTo>
                  <a:pt x="66" y="172"/>
                </a:lnTo>
                <a:lnTo>
                  <a:pt x="232" y="106"/>
                </a:lnTo>
                <a:lnTo>
                  <a:pt x="232" y="61"/>
                </a:lnTo>
                <a:lnTo>
                  <a:pt x="292" y="0"/>
                </a:lnTo>
              </a:path>
            </a:pathLst>
          </a:custGeom>
          <a:noFill/>
          <a:ln w="28575">
            <a:solidFill>
              <a:srgbClr val="FFCC00"/>
            </a:solidFill>
            <a:round/>
            <a:headEnd/>
            <a:tailEnd/>
          </a:ln>
        </p:spPr>
        <p:txBody>
          <a:bodyPr wrap="none" anchor="ctr">
            <a:prstTxWarp prst="textNoShape">
              <a:avLst/>
            </a:prstTxWarp>
          </a:bodyPr>
          <a:lstStyle/>
          <a:p>
            <a:endParaRPr lang="en-US" sz="1350">
              <a:latin typeface="Calibri" charset="0"/>
            </a:endParaRPr>
          </a:p>
        </p:txBody>
      </p:sp>
      <p:sp>
        <p:nvSpPr>
          <p:cNvPr id="12" name="Rectangle 352">
            <a:extLst>
              <a:ext uri="{FF2B5EF4-FFF2-40B4-BE49-F238E27FC236}">
                <a16:creationId xmlns:a16="http://schemas.microsoft.com/office/drawing/2014/main" id="{5E74CA2B-0420-8E43-BE7C-03DB2D2BE317}"/>
              </a:ext>
            </a:extLst>
          </p:cNvPr>
          <p:cNvSpPr>
            <a:spLocks noChangeArrowheads="1"/>
          </p:cNvSpPr>
          <p:nvPr/>
        </p:nvSpPr>
        <p:spPr bwMode="auto">
          <a:xfrm>
            <a:off x="8172141" y="2219973"/>
            <a:ext cx="1372791" cy="360759"/>
          </a:xfrm>
          <a:prstGeom prst="rect">
            <a:avLst/>
          </a:prstGeom>
          <a:noFill/>
          <a:ln w="9525">
            <a:noFill/>
            <a:miter lim="800000"/>
            <a:headEnd/>
            <a:tailEnd/>
          </a:ln>
        </p:spPr>
        <p:txBody>
          <a:bodyPr>
            <a:prstTxWarp prst="textNoShape">
              <a:avLst/>
            </a:prstTxWarp>
          </a:bodyPr>
          <a:lstStyle/>
          <a:p>
            <a:endParaRPr lang="en-US" sz="1350">
              <a:latin typeface="Calibri" charset="0"/>
            </a:endParaRPr>
          </a:p>
        </p:txBody>
      </p:sp>
      <p:sp>
        <p:nvSpPr>
          <p:cNvPr id="13" name="Rectangle 353">
            <a:extLst>
              <a:ext uri="{FF2B5EF4-FFF2-40B4-BE49-F238E27FC236}">
                <a16:creationId xmlns:a16="http://schemas.microsoft.com/office/drawing/2014/main" id="{59836370-2384-9A42-AC6A-8D6C767876A1}"/>
              </a:ext>
            </a:extLst>
          </p:cNvPr>
          <p:cNvSpPr>
            <a:spLocks noChangeArrowheads="1"/>
          </p:cNvSpPr>
          <p:nvPr/>
        </p:nvSpPr>
        <p:spPr bwMode="auto">
          <a:xfrm>
            <a:off x="8590051" y="3401073"/>
            <a:ext cx="765572" cy="207169"/>
          </a:xfrm>
          <a:prstGeom prst="rect">
            <a:avLst/>
          </a:prstGeom>
          <a:noFill/>
          <a:ln w="9525">
            <a:noFill/>
            <a:miter lim="800000"/>
            <a:headEnd/>
            <a:tailEnd/>
          </a:ln>
        </p:spPr>
        <p:txBody>
          <a:bodyPr>
            <a:prstTxWarp prst="textNoShape">
              <a:avLst/>
            </a:prstTxWarp>
          </a:bodyPr>
          <a:lstStyle/>
          <a:p>
            <a:endParaRPr lang="en-US" sz="1350">
              <a:latin typeface="Calibri" charset="0"/>
            </a:endParaRPr>
          </a:p>
        </p:txBody>
      </p:sp>
      <p:sp>
        <p:nvSpPr>
          <p:cNvPr id="14" name="Rectangle 354">
            <a:extLst>
              <a:ext uri="{FF2B5EF4-FFF2-40B4-BE49-F238E27FC236}">
                <a16:creationId xmlns:a16="http://schemas.microsoft.com/office/drawing/2014/main" id="{A5AFEE8D-FE6E-B845-B377-0317806B932D}"/>
              </a:ext>
            </a:extLst>
          </p:cNvPr>
          <p:cNvSpPr>
            <a:spLocks noChangeArrowheads="1"/>
          </p:cNvSpPr>
          <p:nvPr/>
        </p:nvSpPr>
        <p:spPr bwMode="auto">
          <a:xfrm>
            <a:off x="6907697" y="3711827"/>
            <a:ext cx="765572" cy="361950"/>
          </a:xfrm>
          <a:prstGeom prst="rect">
            <a:avLst/>
          </a:prstGeom>
          <a:noFill/>
          <a:ln w="9525">
            <a:noFill/>
            <a:miter lim="800000"/>
            <a:headEnd/>
            <a:tailEnd/>
          </a:ln>
        </p:spPr>
        <p:txBody>
          <a:bodyPr>
            <a:prstTxWarp prst="textNoShape">
              <a:avLst/>
            </a:prstTxWarp>
          </a:bodyPr>
          <a:lstStyle/>
          <a:p>
            <a:endParaRPr lang="en-US" sz="1350">
              <a:latin typeface="Calibri" charset="0"/>
            </a:endParaRPr>
          </a:p>
        </p:txBody>
      </p:sp>
      <p:sp>
        <p:nvSpPr>
          <p:cNvPr id="15" name="Rectangle 355">
            <a:extLst>
              <a:ext uri="{FF2B5EF4-FFF2-40B4-BE49-F238E27FC236}">
                <a16:creationId xmlns:a16="http://schemas.microsoft.com/office/drawing/2014/main" id="{D6B37A83-D47E-E74A-8DED-D45BAFF82A1F}"/>
              </a:ext>
            </a:extLst>
          </p:cNvPr>
          <p:cNvSpPr>
            <a:spLocks noChangeArrowheads="1"/>
          </p:cNvSpPr>
          <p:nvPr/>
        </p:nvSpPr>
        <p:spPr bwMode="auto">
          <a:xfrm>
            <a:off x="4653844" y="3574905"/>
            <a:ext cx="779859" cy="361950"/>
          </a:xfrm>
          <a:prstGeom prst="rect">
            <a:avLst/>
          </a:prstGeom>
          <a:noFill/>
          <a:ln w="9525">
            <a:noFill/>
            <a:miter lim="800000"/>
            <a:headEnd/>
            <a:tailEnd/>
          </a:ln>
        </p:spPr>
        <p:txBody>
          <a:bodyPr>
            <a:prstTxWarp prst="textNoShape">
              <a:avLst/>
            </a:prstTxWarp>
          </a:bodyPr>
          <a:lstStyle/>
          <a:p>
            <a:endParaRPr lang="en-US" sz="1350">
              <a:latin typeface="Calibri" charset="0"/>
            </a:endParaRPr>
          </a:p>
        </p:txBody>
      </p:sp>
      <p:sp>
        <p:nvSpPr>
          <p:cNvPr id="16" name="Rectangle 357">
            <a:extLst>
              <a:ext uri="{FF2B5EF4-FFF2-40B4-BE49-F238E27FC236}">
                <a16:creationId xmlns:a16="http://schemas.microsoft.com/office/drawing/2014/main" id="{59D337E1-C35F-6542-9586-4537F46DBF5E}"/>
              </a:ext>
            </a:extLst>
          </p:cNvPr>
          <p:cNvSpPr>
            <a:spLocks noChangeArrowheads="1"/>
          </p:cNvSpPr>
          <p:nvPr/>
        </p:nvSpPr>
        <p:spPr bwMode="auto">
          <a:xfrm>
            <a:off x="9250848" y="2353323"/>
            <a:ext cx="25003" cy="10716"/>
          </a:xfrm>
          <a:prstGeom prst="rect">
            <a:avLst/>
          </a:prstGeom>
          <a:solidFill>
            <a:srgbClr val="0000FF"/>
          </a:solidFill>
          <a:ln w="9525">
            <a:noFill/>
            <a:miter lim="800000"/>
            <a:headEnd/>
            <a:tailEnd/>
          </a:ln>
        </p:spPr>
        <p:txBody>
          <a:bodyPr>
            <a:prstTxWarp prst="textNoShape">
              <a:avLst/>
            </a:prstTxWarp>
          </a:bodyPr>
          <a:lstStyle/>
          <a:p>
            <a:endParaRPr lang="en-US" sz="1350">
              <a:latin typeface="Calibri" charset="0"/>
            </a:endParaRPr>
          </a:p>
        </p:txBody>
      </p:sp>
      <p:grpSp>
        <p:nvGrpSpPr>
          <p:cNvPr id="17" name="Group 359">
            <a:extLst>
              <a:ext uri="{FF2B5EF4-FFF2-40B4-BE49-F238E27FC236}">
                <a16:creationId xmlns:a16="http://schemas.microsoft.com/office/drawing/2014/main" id="{9B0DEB2A-77D4-CE4D-9D5F-B945D6F86F86}"/>
              </a:ext>
            </a:extLst>
          </p:cNvPr>
          <p:cNvGrpSpPr>
            <a:grpSpLocks/>
          </p:cNvGrpSpPr>
          <p:nvPr/>
        </p:nvGrpSpPr>
        <p:grpSpPr bwMode="auto">
          <a:xfrm>
            <a:off x="7004138" y="3377261"/>
            <a:ext cx="66675" cy="42862"/>
            <a:chOff x="3140" y="2171"/>
            <a:chExt cx="56" cy="36"/>
          </a:xfrm>
        </p:grpSpPr>
        <p:sp>
          <p:nvSpPr>
            <p:cNvPr id="149" name="Rectangle 360">
              <a:extLst>
                <a:ext uri="{FF2B5EF4-FFF2-40B4-BE49-F238E27FC236}">
                  <a16:creationId xmlns:a16="http://schemas.microsoft.com/office/drawing/2014/main" id="{A75DD92C-4629-E145-918C-139C9B205791}"/>
                </a:ext>
              </a:extLst>
            </p:cNvPr>
            <p:cNvSpPr>
              <a:spLocks noChangeArrowheads="1"/>
            </p:cNvSpPr>
            <p:nvPr/>
          </p:nvSpPr>
          <p:spPr bwMode="auto">
            <a:xfrm>
              <a:off x="3140" y="2184"/>
              <a:ext cx="21" cy="9"/>
            </a:xfrm>
            <a:prstGeom prst="rect">
              <a:avLst/>
            </a:prstGeom>
            <a:solidFill>
              <a:srgbClr val="0000FF"/>
            </a:solidFill>
            <a:ln w="9525">
              <a:noFill/>
              <a:miter lim="800000"/>
              <a:headEnd/>
              <a:tailEnd/>
            </a:ln>
          </p:spPr>
          <p:txBody>
            <a:bodyPr>
              <a:prstTxWarp prst="textNoShape">
                <a:avLst/>
              </a:prstTxWarp>
            </a:bodyPr>
            <a:lstStyle/>
            <a:p>
              <a:endParaRPr lang="en-US" sz="1350">
                <a:latin typeface="Calibri" charset="0"/>
              </a:endParaRPr>
            </a:p>
          </p:txBody>
        </p:sp>
        <p:sp>
          <p:nvSpPr>
            <p:cNvPr id="150" name="Freeform 361">
              <a:extLst>
                <a:ext uri="{FF2B5EF4-FFF2-40B4-BE49-F238E27FC236}">
                  <a16:creationId xmlns:a16="http://schemas.microsoft.com/office/drawing/2014/main" id="{168EEB56-3A32-234D-971D-B2F9724A112F}"/>
                </a:ext>
              </a:extLst>
            </p:cNvPr>
            <p:cNvSpPr>
              <a:spLocks/>
            </p:cNvSpPr>
            <p:nvPr/>
          </p:nvSpPr>
          <p:spPr bwMode="auto">
            <a:xfrm>
              <a:off x="3159" y="2171"/>
              <a:ext cx="37" cy="36"/>
            </a:xfrm>
            <a:custGeom>
              <a:avLst/>
              <a:gdLst>
                <a:gd name="T0" fmla="*/ 0 w 73"/>
                <a:gd name="T1" fmla="*/ 0 h 74"/>
                <a:gd name="T2" fmla="*/ 1 w 73"/>
                <a:gd name="T3" fmla="*/ 0 h 74"/>
                <a:gd name="T4" fmla="*/ 0 w 73"/>
                <a:gd name="T5" fmla="*/ 0 h 74"/>
                <a:gd name="T6" fmla="*/ 0 w 73"/>
                <a:gd name="T7" fmla="*/ 0 h 74"/>
                <a:gd name="T8" fmla="*/ 0 60000 65536"/>
                <a:gd name="T9" fmla="*/ 0 60000 65536"/>
                <a:gd name="T10" fmla="*/ 0 60000 65536"/>
                <a:gd name="T11" fmla="*/ 0 60000 65536"/>
                <a:gd name="T12" fmla="*/ 0 w 73"/>
                <a:gd name="T13" fmla="*/ 0 h 74"/>
                <a:gd name="T14" fmla="*/ 73 w 73"/>
                <a:gd name="T15" fmla="*/ 74 h 74"/>
              </a:gdLst>
              <a:ahLst/>
              <a:cxnLst>
                <a:cxn ang="T8">
                  <a:pos x="T0" y="T1"/>
                </a:cxn>
                <a:cxn ang="T9">
                  <a:pos x="T2" y="T3"/>
                </a:cxn>
                <a:cxn ang="T10">
                  <a:pos x="T4" y="T5"/>
                </a:cxn>
                <a:cxn ang="T11">
                  <a:pos x="T6" y="T7"/>
                </a:cxn>
              </a:cxnLst>
              <a:rect l="T12" t="T13" r="T14" b="T15"/>
              <a:pathLst>
                <a:path w="73" h="74">
                  <a:moveTo>
                    <a:pt x="0" y="74"/>
                  </a:moveTo>
                  <a:lnTo>
                    <a:pt x="73" y="36"/>
                  </a:lnTo>
                  <a:lnTo>
                    <a:pt x="0" y="0"/>
                  </a:lnTo>
                  <a:lnTo>
                    <a:pt x="0" y="74"/>
                  </a:lnTo>
                  <a:close/>
                </a:path>
              </a:pathLst>
            </a:custGeom>
            <a:solidFill>
              <a:srgbClr val="0000FF"/>
            </a:solidFill>
            <a:ln w="9525">
              <a:noFill/>
              <a:round/>
              <a:headEnd/>
              <a:tailEnd/>
            </a:ln>
          </p:spPr>
          <p:txBody>
            <a:bodyPr>
              <a:prstTxWarp prst="textNoShape">
                <a:avLst/>
              </a:prstTxWarp>
            </a:bodyPr>
            <a:lstStyle/>
            <a:p>
              <a:endParaRPr lang="en-US" sz="1350">
                <a:latin typeface="Calibri" charset="0"/>
              </a:endParaRPr>
            </a:p>
          </p:txBody>
        </p:sp>
      </p:grpSp>
      <p:sp>
        <p:nvSpPr>
          <p:cNvPr id="18" name="Rectangle 362">
            <a:extLst>
              <a:ext uri="{FF2B5EF4-FFF2-40B4-BE49-F238E27FC236}">
                <a16:creationId xmlns:a16="http://schemas.microsoft.com/office/drawing/2014/main" id="{4D95E702-23B9-4B47-85E2-8F08F847B03A}"/>
              </a:ext>
            </a:extLst>
          </p:cNvPr>
          <p:cNvSpPr>
            <a:spLocks noChangeArrowheads="1"/>
          </p:cNvSpPr>
          <p:nvPr/>
        </p:nvSpPr>
        <p:spPr bwMode="auto">
          <a:xfrm>
            <a:off x="5261063" y="3137945"/>
            <a:ext cx="516731" cy="161925"/>
          </a:xfrm>
          <a:prstGeom prst="rect">
            <a:avLst/>
          </a:prstGeom>
          <a:noFill/>
          <a:ln w="9525">
            <a:noFill/>
            <a:miter lim="800000"/>
            <a:headEnd/>
            <a:tailEnd/>
          </a:ln>
        </p:spPr>
        <p:txBody>
          <a:bodyPr wrap="none" lIns="0" tIns="0" rIns="0" bIns="0">
            <a:prstTxWarp prst="textNoShape">
              <a:avLst/>
            </a:prstTxWarp>
            <a:spAutoFit/>
          </a:bodyPr>
          <a:lstStyle/>
          <a:p>
            <a:r>
              <a:rPr lang="en-US" sz="1050" b="1" i="1" u="sng" dirty="0">
                <a:latin typeface="Times New Roman" charset="0"/>
              </a:rPr>
              <a:t>PHENIX</a:t>
            </a:r>
            <a:endParaRPr lang="en-US" dirty="0">
              <a:latin typeface="Times New Roman" charset="0"/>
            </a:endParaRPr>
          </a:p>
        </p:txBody>
      </p:sp>
      <p:grpSp>
        <p:nvGrpSpPr>
          <p:cNvPr id="19" name="Group 363">
            <a:extLst>
              <a:ext uri="{FF2B5EF4-FFF2-40B4-BE49-F238E27FC236}">
                <a16:creationId xmlns:a16="http://schemas.microsoft.com/office/drawing/2014/main" id="{AC09A897-7925-AC42-817D-2F67B4553DFA}"/>
              </a:ext>
            </a:extLst>
          </p:cNvPr>
          <p:cNvGrpSpPr>
            <a:grpSpLocks/>
          </p:cNvGrpSpPr>
          <p:nvPr/>
        </p:nvGrpSpPr>
        <p:grpSpPr bwMode="auto">
          <a:xfrm>
            <a:off x="5725406" y="3167711"/>
            <a:ext cx="67866" cy="44053"/>
            <a:chOff x="1391" y="2056"/>
            <a:chExt cx="57" cy="37"/>
          </a:xfrm>
        </p:grpSpPr>
        <p:sp>
          <p:nvSpPr>
            <p:cNvPr id="147" name="Rectangle 364">
              <a:extLst>
                <a:ext uri="{FF2B5EF4-FFF2-40B4-BE49-F238E27FC236}">
                  <a16:creationId xmlns:a16="http://schemas.microsoft.com/office/drawing/2014/main" id="{6FC76FAC-13E5-9045-A28A-D5189DCE9E6F}"/>
                </a:ext>
              </a:extLst>
            </p:cNvPr>
            <p:cNvSpPr>
              <a:spLocks noChangeArrowheads="1"/>
            </p:cNvSpPr>
            <p:nvPr/>
          </p:nvSpPr>
          <p:spPr bwMode="auto">
            <a:xfrm>
              <a:off x="1391" y="2069"/>
              <a:ext cx="21" cy="9"/>
            </a:xfrm>
            <a:prstGeom prst="rect">
              <a:avLst/>
            </a:prstGeom>
            <a:solidFill>
              <a:srgbClr val="0000FF"/>
            </a:solidFill>
            <a:ln w="9525">
              <a:noFill/>
              <a:miter lim="800000"/>
              <a:headEnd/>
              <a:tailEnd/>
            </a:ln>
          </p:spPr>
          <p:txBody>
            <a:bodyPr>
              <a:prstTxWarp prst="textNoShape">
                <a:avLst/>
              </a:prstTxWarp>
            </a:bodyPr>
            <a:lstStyle/>
            <a:p>
              <a:endParaRPr lang="en-US" sz="1350">
                <a:latin typeface="Calibri" charset="0"/>
              </a:endParaRPr>
            </a:p>
          </p:txBody>
        </p:sp>
        <p:sp>
          <p:nvSpPr>
            <p:cNvPr id="148" name="Freeform 365">
              <a:extLst>
                <a:ext uri="{FF2B5EF4-FFF2-40B4-BE49-F238E27FC236}">
                  <a16:creationId xmlns:a16="http://schemas.microsoft.com/office/drawing/2014/main" id="{38A6ED58-93D6-C244-9A2A-D29FDDD5A988}"/>
                </a:ext>
              </a:extLst>
            </p:cNvPr>
            <p:cNvSpPr>
              <a:spLocks/>
            </p:cNvSpPr>
            <p:nvPr/>
          </p:nvSpPr>
          <p:spPr bwMode="auto">
            <a:xfrm>
              <a:off x="1411" y="2056"/>
              <a:ext cx="37" cy="37"/>
            </a:xfrm>
            <a:custGeom>
              <a:avLst/>
              <a:gdLst>
                <a:gd name="T0" fmla="*/ 0 w 73"/>
                <a:gd name="T1" fmla="*/ 1 h 73"/>
                <a:gd name="T2" fmla="*/ 1 w 73"/>
                <a:gd name="T3" fmla="*/ 1 h 73"/>
                <a:gd name="T4" fmla="*/ 0 w 73"/>
                <a:gd name="T5" fmla="*/ 0 h 73"/>
                <a:gd name="T6" fmla="*/ 0 w 73"/>
                <a:gd name="T7" fmla="*/ 1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3"/>
                  </a:moveTo>
                  <a:lnTo>
                    <a:pt x="73" y="36"/>
                  </a:lnTo>
                  <a:lnTo>
                    <a:pt x="0" y="0"/>
                  </a:lnTo>
                  <a:lnTo>
                    <a:pt x="0" y="73"/>
                  </a:lnTo>
                  <a:close/>
                </a:path>
              </a:pathLst>
            </a:custGeom>
            <a:solidFill>
              <a:srgbClr val="0000FF"/>
            </a:solidFill>
            <a:ln w="9525">
              <a:noFill/>
              <a:round/>
              <a:headEnd/>
              <a:tailEnd/>
            </a:ln>
          </p:spPr>
          <p:txBody>
            <a:bodyPr>
              <a:prstTxWarp prst="textNoShape">
                <a:avLst/>
              </a:prstTxWarp>
            </a:bodyPr>
            <a:lstStyle/>
            <a:p>
              <a:endParaRPr lang="en-US" sz="1350">
                <a:latin typeface="Calibri" charset="0"/>
              </a:endParaRPr>
            </a:p>
          </p:txBody>
        </p:sp>
      </p:grpSp>
      <p:sp>
        <p:nvSpPr>
          <p:cNvPr id="20" name="Rectangle 366">
            <a:extLst>
              <a:ext uri="{FF2B5EF4-FFF2-40B4-BE49-F238E27FC236}">
                <a16:creationId xmlns:a16="http://schemas.microsoft.com/office/drawing/2014/main" id="{67D37F6C-B3DF-4845-A901-D1E2AF4D740D}"/>
              </a:ext>
            </a:extLst>
          </p:cNvPr>
          <p:cNvSpPr>
            <a:spLocks noChangeArrowheads="1"/>
          </p:cNvSpPr>
          <p:nvPr/>
        </p:nvSpPr>
        <p:spPr bwMode="auto">
          <a:xfrm>
            <a:off x="6488597" y="2843861"/>
            <a:ext cx="677466" cy="326231"/>
          </a:xfrm>
          <a:prstGeom prst="rect">
            <a:avLst/>
          </a:prstGeom>
          <a:noFill/>
          <a:ln w="9525">
            <a:noFill/>
            <a:miter lim="800000"/>
            <a:headEnd/>
            <a:tailEnd/>
          </a:ln>
        </p:spPr>
        <p:txBody>
          <a:bodyPr>
            <a:prstTxWarp prst="textNoShape">
              <a:avLst/>
            </a:prstTxWarp>
          </a:bodyPr>
          <a:lstStyle/>
          <a:p>
            <a:endParaRPr lang="en-US" sz="1350">
              <a:latin typeface="Calibri" charset="0"/>
            </a:endParaRPr>
          </a:p>
        </p:txBody>
      </p:sp>
      <p:sp>
        <p:nvSpPr>
          <p:cNvPr id="21" name="Rectangle 367">
            <a:extLst>
              <a:ext uri="{FF2B5EF4-FFF2-40B4-BE49-F238E27FC236}">
                <a16:creationId xmlns:a16="http://schemas.microsoft.com/office/drawing/2014/main" id="{A92E649F-41F1-AB43-9CC1-7B95DDC1343B}"/>
              </a:ext>
            </a:extLst>
          </p:cNvPr>
          <p:cNvSpPr>
            <a:spLocks noChangeArrowheads="1"/>
          </p:cNvSpPr>
          <p:nvPr/>
        </p:nvSpPr>
        <p:spPr bwMode="auto">
          <a:xfrm>
            <a:off x="6338578" y="4451205"/>
            <a:ext cx="398859" cy="223837"/>
          </a:xfrm>
          <a:prstGeom prst="rect">
            <a:avLst/>
          </a:prstGeom>
          <a:noFill/>
          <a:ln w="9525">
            <a:noFill/>
            <a:miter lim="800000"/>
            <a:headEnd/>
            <a:tailEnd/>
          </a:ln>
        </p:spPr>
        <p:txBody>
          <a:bodyPr>
            <a:prstTxWarp prst="textNoShape">
              <a:avLst/>
            </a:prstTxWarp>
          </a:bodyPr>
          <a:lstStyle/>
          <a:p>
            <a:endParaRPr lang="en-US" sz="1350">
              <a:latin typeface="Calibri" charset="0"/>
            </a:endParaRPr>
          </a:p>
        </p:txBody>
      </p:sp>
      <p:sp>
        <p:nvSpPr>
          <p:cNvPr id="22" name="Rectangle 368">
            <a:extLst>
              <a:ext uri="{FF2B5EF4-FFF2-40B4-BE49-F238E27FC236}">
                <a16:creationId xmlns:a16="http://schemas.microsoft.com/office/drawing/2014/main" id="{12324432-BA95-4947-A6BC-28BFBA85DAAC}"/>
              </a:ext>
            </a:extLst>
          </p:cNvPr>
          <p:cNvSpPr>
            <a:spLocks noChangeArrowheads="1"/>
          </p:cNvSpPr>
          <p:nvPr/>
        </p:nvSpPr>
        <p:spPr bwMode="auto">
          <a:xfrm>
            <a:off x="6462403" y="4526214"/>
            <a:ext cx="296466" cy="172641"/>
          </a:xfrm>
          <a:prstGeom prst="rect">
            <a:avLst/>
          </a:prstGeom>
          <a:noFill/>
          <a:ln w="9525">
            <a:noFill/>
            <a:miter lim="800000"/>
            <a:headEnd/>
            <a:tailEnd/>
          </a:ln>
        </p:spPr>
        <p:txBody>
          <a:bodyPr wrap="none" lIns="0" tIns="0" rIns="0" bIns="0">
            <a:prstTxWarp prst="textNoShape">
              <a:avLst/>
            </a:prstTxWarp>
            <a:spAutoFit/>
          </a:bodyPr>
          <a:lstStyle/>
          <a:p>
            <a:r>
              <a:rPr lang="en-US" sz="1125" b="1">
                <a:latin typeface="Times New Roman" charset="0"/>
              </a:rPr>
              <a:t>AGS</a:t>
            </a:r>
            <a:endParaRPr lang="en-US">
              <a:latin typeface="Times New Roman" charset="0"/>
            </a:endParaRPr>
          </a:p>
        </p:txBody>
      </p:sp>
      <p:sp>
        <p:nvSpPr>
          <p:cNvPr id="23" name="Rectangle 369">
            <a:extLst>
              <a:ext uri="{FF2B5EF4-FFF2-40B4-BE49-F238E27FC236}">
                <a16:creationId xmlns:a16="http://schemas.microsoft.com/office/drawing/2014/main" id="{28B96E3F-2F30-4940-AAEC-FB22E49A213B}"/>
              </a:ext>
            </a:extLst>
          </p:cNvPr>
          <p:cNvSpPr>
            <a:spLocks noChangeArrowheads="1"/>
          </p:cNvSpPr>
          <p:nvPr/>
        </p:nvSpPr>
        <p:spPr bwMode="auto">
          <a:xfrm>
            <a:off x="4874109" y="4372623"/>
            <a:ext cx="471488" cy="190500"/>
          </a:xfrm>
          <a:prstGeom prst="rect">
            <a:avLst/>
          </a:prstGeom>
          <a:noFill/>
          <a:ln w="9525">
            <a:noFill/>
            <a:miter lim="800000"/>
            <a:headEnd/>
            <a:tailEnd/>
          </a:ln>
        </p:spPr>
        <p:txBody>
          <a:bodyPr>
            <a:prstTxWarp prst="textNoShape">
              <a:avLst/>
            </a:prstTxWarp>
          </a:bodyPr>
          <a:lstStyle/>
          <a:p>
            <a:endParaRPr lang="en-US" sz="1350">
              <a:latin typeface="Calibri" charset="0"/>
            </a:endParaRPr>
          </a:p>
        </p:txBody>
      </p:sp>
      <p:sp>
        <p:nvSpPr>
          <p:cNvPr id="24" name="Rectangle 370">
            <a:extLst>
              <a:ext uri="{FF2B5EF4-FFF2-40B4-BE49-F238E27FC236}">
                <a16:creationId xmlns:a16="http://schemas.microsoft.com/office/drawing/2014/main" id="{764B7CD2-ECE8-ED43-83D8-A3517BDD7096}"/>
              </a:ext>
            </a:extLst>
          </p:cNvPr>
          <p:cNvSpPr>
            <a:spLocks noChangeArrowheads="1"/>
          </p:cNvSpPr>
          <p:nvPr/>
        </p:nvSpPr>
        <p:spPr bwMode="auto">
          <a:xfrm>
            <a:off x="5343216" y="4195220"/>
            <a:ext cx="308372" cy="115491"/>
          </a:xfrm>
          <a:prstGeom prst="rect">
            <a:avLst/>
          </a:prstGeom>
          <a:noFill/>
          <a:ln w="9525">
            <a:noFill/>
            <a:miter lim="800000"/>
            <a:headEnd/>
            <a:tailEnd/>
          </a:ln>
        </p:spPr>
        <p:txBody>
          <a:bodyPr wrap="none" lIns="0" tIns="0" rIns="0" bIns="0">
            <a:prstTxWarp prst="textNoShape">
              <a:avLst/>
            </a:prstTxWarp>
            <a:spAutoFit/>
          </a:bodyPr>
          <a:lstStyle/>
          <a:p>
            <a:r>
              <a:rPr lang="en-US" sz="750" b="1">
                <a:latin typeface="Times New Roman" charset="0"/>
              </a:rPr>
              <a:t>LINAC</a:t>
            </a:r>
            <a:endParaRPr lang="en-US" sz="600">
              <a:latin typeface="Times New Roman" charset="0"/>
            </a:endParaRPr>
          </a:p>
        </p:txBody>
      </p:sp>
      <p:sp>
        <p:nvSpPr>
          <p:cNvPr id="25" name="Rectangle 371">
            <a:extLst>
              <a:ext uri="{FF2B5EF4-FFF2-40B4-BE49-F238E27FC236}">
                <a16:creationId xmlns:a16="http://schemas.microsoft.com/office/drawing/2014/main" id="{6A7079E5-8FD5-4F45-A85D-4C23D8465CE8}"/>
              </a:ext>
            </a:extLst>
          </p:cNvPr>
          <p:cNvSpPr>
            <a:spLocks noChangeArrowheads="1"/>
          </p:cNvSpPr>
          <p:nvPr/>
        </p:nvSpPr>
        <p:spPr bwMode="auto">
          <a:xfrm>
            <a:off x="5771841" y="4263086"/>
            <a:ext cx="371475" cy="92869"/>
          </a:xfrm>
          <a:prstGeom prst="rect">
            <a:avLst/>
          </a:prstGeom>
          <a:noFill/>
          <a:ln w="9525">
            <a:noFill/>
            <a:miter lim="800000"/>
            <a:headEnd/>
            <a:tailEnd/>
          </a:ln>
        </p:spPr>
        <p:txBody>
          <a:bodyPr wrap="none" lIns="0" tIns="0" rIns="0" bIns="0">
            <a:prstTxWarp prst="textNoShape">
              <a:avLst/>
            </a:prstTxWarp>
            <a:spAutoFit/>
          </a:bodyPr>
          <a:lstStyle/>
          <a:p>
            <a:r>
              <a:rPr lang="en-US" sz="600" b="1">
                <a:solidFill>
                  <a:srgbClr val="000000"/>
                </a:solidFill>
                <a:latin typeface="Times New Roman" charset="0"/>
              </a:rPr>
              <a:t>BOOSTER</a:t>
            </a:r>
            <a:endParaRPr lang="en-US" sz="600">
              <a:latin typeface="Times New Roman" charset="0"/>
            </a:endParaRPr>
          </a:p>
        </p:txBody>
      </p:sp>
      <p:sp>
        <p:nvSpPr>
          <p:cNvPr id="26" name="Rectangle 372">
            <a:extLst>
              <a:ext uri="{FF2B5EF4-FFF2-40B4-BE49-F238E27FC236}">
                <a16:creationId xmlns:a16="http://schemas.microsoft.com/office/drawing/2014/main" id="{8D576F88-38F5-044E-B9CD-67386FE8EBA8}"/>
              </a:ext>
            </a:extLst>
          </p:cNvPr>
          <p:cNvSpPr>
            <a:spLocks noChangeArrowheads="1"/>
          </p:cNvSpPr>
          <p:nvPr/>
        </p:nvSpPr>
        <p:spPr bwMode="auto">
          <a:xfrm>
            <a:off x="5345597" y="3957095"/>
            <a:ext cx="746522" cy="190500"/>
          </a:xfrm>
          <a:prstGeom prst="rect">
            <a:avLst/>
          </a:prstGeom>
          <a:noFill/>
          <a:ln w="9525">
            <a:noFill/>
            <a:miter lim="800000"/>
            <a:headEnd/>
            <a:tailEnd/>
          </a:ln>
        </p:spPr>
        <p:txBody>
          <a:bodyPr>
            <a:prstTxWarp prst="textNoShape">
              <a:avLst/>
            </a:prstTxWarp>
          </a:bodyPr>
          <a:lstStyle/>
          <a:p>
            <a:endParaRPr lang="en-US" sz="1350">
              <a:latin typeface="Calibri" charset="0"/>
            </a:endParaRPr>
          </a:p>
        </p:txBody>
      </p:sp>
      <p:sp>
        <p:nvSpPr>
          <p:cNvPr id="27" name="Oval 373">
            <a:extLst>
              <a:ext uri="{FF2B5EF4-FFF2-40B4-BE49-F238E27FC236}">
                <a16:creationId xmlns:a16="http://schemas.microsoft.com/office/drawing/2014/main" id="{D3B7AF75-6024-B048-A689-19E0AD4C72D7}"/>
              </a:ext>
            </a:extLst>
          </p:cNvPr>
          <p:cNvSpPr>
            <a:spLocks noChangeArrowheads="1"/>
          </p:cNvSpPr>
          <p:nvPr/>
        </p:nvSpPr>
        <p:spPr bwMode="auto">
          <a:xfrm>
            <a:off x="5982581" y="4347620"/>
            <a:ext cx="1244203" cy="558403"/>
          </a:xfrm>
          <a:prstGeom prst="ellipse">
            <a:avLst/>
          </a:prstGeom>
          <a:noFill/>
          <a:ln w="28575">
            <a:solidFill>
              <a:srgbClr val="FF0000"/>
            </a:solidFill>
            <a:round/>
            <a:headEnd/>
            <a:tailEnd/>
          </a:ln>
        </p:spPr>
        <p:txBody>
          <a:bodyPr>
            <a:prstTxWarp prst="textNoShape">
              <a:avLst/>
            </a:prstTxWarp>
          </a:bodyPr>
          <a:lstStyle/>
          <a:p>
            <a:endParaRPr lang="en-US" sz="1350">
              <a:latin typeface="Calibri" charset="0"/>
            </a:endParaRPr>
          </a:p>
        </p:txBody>
      </p:sp>
      <p:sp>
        <p:nvSpPr>
          <p:cNvPr id="28" name="Arc 374">
            <a:extLst>
              <a:ext uri="{FF2B5EF4-FFF2-40B4-BE49-F238E27FC236}">
                <a16:creationId xmlns:a16="http://schemas.microsoft.com/office/drawing/2014/main" id="{2EA7287C-CF7D-C34F-BC21-C9A689A4C01D}"/>
              </a:ext>
            </a:extLst>
          </p:cNvPr>
          <p:cNvSpPr>
            <a:spLocks/>
          </p:cNvSpPr>
          <p:nvPr/>
        </p:nvSpPr>
        <p:spPr bwMode="auto">
          <a:xfrm flipH="1">
            <a:off x="5493234" y="2523583"/>
            <a:ext cx="1422797" cy="533400"/>
          </a:xfrm>
          <a:custGeom>
            <a:avLst/>
            <a:gdLst>
              <a:gd name="T0" fmla="*/ 0 w 15493"/>
              <a:gd name="T1" fmla="*/ 0 h 21120"/>
              <a:gd name="T2" fmla="*/ 0 w 15493"/>
              <a:gd name="T3" fmla="*/ 0 h 21120"/>
              <a:gd name="T4" fmla="*/ 0 w 15493"/>
              <a:gd name="T5" fmla="*/ 0 h 21120"/>
              <a:gd name="T6" fmla="*/ 0 60000 65536"/>
              <a:gd name="T7" fmla="*/ 0 60000 65536"/>
              <a:gd name="T8" fmla="*/ 0 60000 65536"/>
              <a:gd name="T9" fmla="*/ 0 w 15493"/>
              <a:gd name="T10" fmla="*/ 0 h 21120"/>
              <a:gd name="T11" fmla="*/ 15493 w 15493"/>
              <a:gd name="T12" fmla="*/ 21120 h 21120"/>
            </a:gdLst>
            <a:ahLst/>
            <a:cxnLst>
              <a:cxn ang="T6">
                <a:pos x="T0" y="T1"/>
              </a:cxn>
              <a:cxn ang="T7">
                <a:pos x="T2" y="T3"/>
              </a:cxn>
              <a:cxn ang="T8">
                <a:pos x="T4" y="T5"/>
              </a:cxn>
            </a:cxnLst>
            <a:rect l="T9" t="T10" r="T11" b="T12"/>
            <a:pathLst>
              <a:path w="15493" h="21120" fill="none" extrusionOk="0">
                <a:moveTo>
                  <a:pt x="4529" y="0"/>
                </a:moveTo>
                <a:cubicBezTo>
                  <a:pt x="8703" y="895"/>
                  <a:pt x="12518" y="3007"/>
                  <a:pt x="15492" y="6069"/>
                </a:cubicBezTo>
              </a:path>
              <a:path w="15493" h="21120" stroke="0" extrusionOk="0">
                <a:moveTo>
                  <a:pt x="4529" y="0"/>
                </a:moveTo>
                <a:cubicBezTo>
                  <a:pt x="8703" y="895"/>
                  <a:pt x="12518" y="3007"/>
                  <a:pt x="15492" y="6069"/>
                </a:cubicBezTo>
                <a:lnTo>
                  <a:pt x="0" y="21120"/>
                </a:lnTo>
                <a:close/>
              </a:path>
            </a:pathLst>
          </a:custGeom>
          <a:noFill/>
          <a:ln w="28575">
            <a:solidFill>
              <a:srgbClr val="FFCC00"/>
            </a:solidFill>
            <a:round/>
            <a:headEnd/>
            <a:tailEnd/>
          </a:ln>
        </p:spPr>
        <p:txBody>
          <a:bodyPr wrap="none" anchor="ctr">
            <a:prstTxWarp prst="textNoShape">
              <a:avLst/>
            </a:prstTxWarp>
          </a:bodyPr>
          <a:lstStyle/>
          <a:p>
            <a:endParaRPr lang="en-US" sz="1350">
              <a:latin typeface="Calibri" charset="0"/>
            </a:endParaRPr>
          </a:p>
        </p:txBody>
      </p:sp>
      <p:sp>
        <p:nvSpPr>
          <p:cNvPr id="29" name="Arc 375">
            <a:extLst>
              <a:ext uri="{FF2B5EF4-FFF2-40B4-BE49-F238E27FC236}">
                <a16:creationId xmlns:a16="http://schemas.microsoft.com/office/drawing/2014/main" id="{96BC9088-A9A4-8341-84F6-F456A9D057D6}"/>
              </a:ext>
            </a:extLst>
          </p:cNvPr>
          <p:cNvSpPr>
            <a:spLocks/>
          </p:cNvSpPr>
          <p:nvPr/>
        </p:nvSpPr>
        <p:spPr bwMode="auto">
          <a:xfrm flipH="1">
            <a:off x="4886016" y="2839098"/>
            <a:ext cx="1984772" cy="408384"/>
          </a:xfrm>
          <a:custGeom>
            <a:avLst/>
            <a:gdLst>
              <a:gd name="T0" fmla="*/ 0 w 21600"/>
              <a:gd name="T1" fmla="*/ 0 h 16156"/>
              <a:gd name="T2" fmla="*/ 0 w 21600"/>
              <a:gd name="T3" fmla="*/ 0 h 16156"/>
              <a:gd name="T4" fmla="*/ 0 w 21600"/>
              <a:gd name="T5" fmla="*/ 0 h 16156"/>
              <a:gd name="T6" fmla="*/ 0 60000 65536"/>
              <a:gd name="T7" fmla="*/ 0 60000 65536"/>
              <a:gd name="T8" fmla="*/ 0 60000 65536"/>
              <a:gd name="T9" fmla="*/ 0 w 21600"/>
              <a:gd name="T10" fmla="*/ 0 h 16156"/>
              <a:gd name="T11" fmla="*/ 21600 w 21600"/>
              <a:gd name="T12" fmla="*/ 16156 h 16156"/>
            </a:gdLst>
            <a:ahLst/>
            <a:cxnLst>
              <a:cxn ang="T6">
                <a:pos x="T0" y="T1"/>
              </a:cxn>
              <a:cxn ang="T7">
                <a:pos x="T2" y="T3"/>
              </a:cxn>
              <a:cxn ang="T8">
                <a:pos x="T4" y="T5"/>
              </a:cxn>
            </a:cxnLst>
            <a:rect l="T9" t="T10" r="T11" b="T12"/>
            <a:pathLst>
              <a:path w="21600" h="16156" fill="none" extrusionOk="0">
                <a:moveTo>
                  <a:pt x="19847" y="0"/>
                </a:moveTo>
                <a:cubicBezTo>
                  <a:pt x="21003" y="2692"/>
                  <a:pt x="21600" y="5591"/>
                  <a:pt x="21600" y="8522"/>
                </a:cubicBezTo>
                <a:cubicBezTo>
                  <a:pt x="21600" y="11129"/>
                  <a:pt x="21127" y="13716"/>
                  <a:pt x="20205" y="16155"/>
                </a:cubicBezTo>
              </a:path>
              <a:path w="21600" h="16156" stroke="0" extrusionOk="0">
                <a:moveTo>
                  <a:pt x="19847" y="0"/>
                </a:moveTo>
                <a:cubicBezTo>
                  <a:pt x="21003" y="2692"/>
                  <a:pt x="21600" y="5591"/>
                  <a:pt x="21600" y="8522"/>
                </a:cubicBezTo>
                <a:cubicBezTo>
                  <a:pt x="21600" y="11129"/>
                  <a:pt x="21127" y="13716"/>
                  <a:pt x="20205" y="16155"/>
                </a:cubicBezTo>
                <a:lnTo>
                  <a:pt x="0" y="8522"/>
                </a:lnTo>
                <a:close/>
              </a:path>
            </a:pathLst>
          </a:custGeom>
          <a:noFill/>
          <a:ln w="28575">
            <a:solidFill>
              <a:srgbClr val="0066FF"/>
            </a:solidFill>
            <a:round/>
            <a:headEnd/>
            <a:tailEnd/>
          </a:ln>
        </p:spPr>
        <p:txBody>
          <a:bodyPr wrap="none" anchor="ctr">
            <a:prstTxWarp prst="textNoShape">
              <a:avLst/>
            </a:prstTxWarp>
          </a:bodyPr>
          <a:lstStyle/>
          <a:p>
            <a:endParaRPr lang="en-US" sz="1350">
              <a:latin typeface="Calibri" charset="0"/>
            </a:endParaRPr>
          </a:p>
        </p:txBody>
      </p:sp>
      <p:sp>
        <p:nvSpPr>
          <p:cNvPr id="30" name="Arc 376">
            <a:extLst>
              <a:ext uri="{FF2B5EF4-FFF2-40B4-BE49-F238E27FC236}">
                <a16:creationId xmlns:a16="http://schemas.microsoft.com/office/drawing/2014/main" id="{50C3D03B-CEEB-7946-A780-5AFA977070CD}"/>
              </a:ext>
            </a:extLst>
          </p:cNvPr>
          <p:cNvSpPr>
            <a:spLocks/>
          </p:cNvSpPr>
          <p:nvPr/>
        </p:nvSpPr>
        <p:spPr bwMode="auto">
          <a:xfrm flipH="1">
            <a:off x="6868407" y="2834336"/>
            <a:ext cx="1984772" cy="403622"/>
          </a:xfrm>
          <a:custGeom>
            <a:avLst/>
            <a:gdLst>
              <a:gd name="T0" fmla="*/ 0 w 21600"/>
              <a:gd name="T1" fmla="*/ 0 h 15969"/>
              <a:gd name="T2" fmla="*/ 0 w 21600"/>
              <a:gd name="T3" fmla="*/ 0 h 15969"/>
              <a:gd name="T4" fmla="*/ 0 w 21600"/>
              <a:gd name="T5" fmla="*/ 0 h 15969"/>
              <a:gd name="T6" fmla="*/ 0 60000 65536"/>
              <a:gd name="T7" fmla="*/ 0 60000 65536"/>
              <a:gd name="T8" fmla="*/ 0 60000 65536"/>
              <a:gd name="T9" fmla="*/ 0 w 21600"/>
              <a:gd name="T10" fmla="*/ 0 h 15969"/>
              <a:gd name="T11" fmla="*/ 21600 w 21600"/>
              <a:gd name="T12" fmla="*/ 15969 h 15969"/>
            </a:gdLst>
            <a:ahLst/>
            <a:cxnLst>
              <a:cxn ang="T6">
                <a:pos x="T0" y="T1"/>
              </a:cxn>
              <a:cxn ang="T7">
                <a:pos x="T2" y="T3"/>
              </a:cxn>
              <a:cxn ang="T8">
                <a:pos x="T4" y="T5"/>
              </a:cxn>
            </a:cxnLst>
            <a:rect l="T9" t="T10" r="T11" b="T12"/>
            <a:pathLst>
              <a:path w="21600" h="15969" fill="none" extrusionOk="0">
                <a:moveTo>
                  <a:pt x="1306" y="15969"/>
                </a:moveTo>
                <a:cubicBezTo>
                  <a:pt x="442" y="13597"/>
                  <a:pt x="0" y="11093"/>
                  <a:pt x="0" y="8570"/>
                </a:cubicBezTo>
                <a:cubicBezTo>
                  <a:pt x="0" y="5622"/>
                  <a:pt x="603" y="2705"/>
                  <a:pt x="1772" y="-1"/>
                </a:cubicBezTo>
              </a:path>
              <a:path w="21600" h="15969" stroke="0" extrusionOk="0">
                <a:moveTo>
                  <a:pt x="1306" y="15969"/>
                </a:moveTo>
                <a:cubicBezTo>
                  <a:pt x="442" y="13597"/>
                  <a:pt x="0" y="11093"/>
                  <a:pt x="0" y="8570"/>
                </a:cubicBezTo>
                <a:cubicBezTo>
                  <a:pt x="0" y="5622"/>
                  <a:pt x="603" y="2705"/>
                  <a:pt x="1772" y="-1"/>
                </a:cubicBezTo>
                <a:lnTo>
                  <a:pt x="21600" y="8570"/>
                </a:lnTo>
                <a:close/>
              </a:path>
            </a:pathLst>
          </a:custGeom>
          <a:noFill/>
          <a:ln w="28575">
            <a:solidFill>
              <a:srgbClr val="FFCC00"/>
            </a:solidFill>
            <a:round/>
            <a:headEnd/>
            <a:tailEnd/>
          </a:ln>
        </p:spPr>
        <p:txBody>
          <a:bodyPr wrap="none" anchor="ctr">
            <a:prstTxWarp prst="textNoShape">
              <a:avLst/>
            </a:prstTxWarp>
          </a:bodyPr>
          <a:lstStyle/>
          <a:p>
            <a:endParaRPr lang="en-US" sz="1350">
              <a:latin typeface="Calibri" charset="0"/>
            </a:endParaRPr>
          </a:p>
        </p:txBody>
      </p:sp>
      <p:sp>
        <p:nvSpPr>
          <p:cNvPr id="31" name="Arc 377">
            <a:extLst>
              <a:ext uri="{FF2B5EF4-FFF2-40B4-BE49-F238E27FC236}">
                <a16:creationId xmlns:a16="http://schemas.microsoft.com/office/drawing/2014/main" id="{6B8E792F-D593-B847-9F8D-6BDABCFF8A04}"/>
              </a:ext>
            </a:extLst>
          </p:cNvPr>
          <p:cNvSpPr>
            <a:spLocks/>
          </p:cNvSpPr>
          <p:nvPr/>
        </p:nvSpPr>
        <p:spPr bwMode="auto">
          <a:xfrm flipH="1">
            <a:off x="6971991" y="2972448"/>
            <a:ext cx="1334691" cy="621506"/>
          </a:xfrm>
          <a:custGeom>
            <a:avLst/>
            <a:gdLst>
              <a:gd name="T0" fmla="*/ 0 w 14614"/>
              <a:gd name="T1" fmla="*/ 0 h 21395"/>
              <a:gd name="T2" fmla="*/ 0 w 14614"/>
              <a:gd name="T3" fmla="*/ 0 h 21395"/>
              <a:gd name="T4" fmla="*/ 0 w 14614"/>
              <a:gd name="T5" fmla="*/ 0 h 21395"/>
              <a:gd name="T6" fmla="*/ 0 60000 65536"/>
              <a:gd name="T7" fmla="*/ 0 60000 65536"/>
              <a:gd name="T8" fmla="*/ 0 60000 65536"/>
              <a:gd name="T9" fmla="*/ 0 w 14614"/>
              <a:gd name="T10" fmla="*/ 0 h 21395"/>
              <a:gd name="T11" fmla="*/ 14614 w 14614"/>
              <a:gd name="T12" fmla="*/ 21395 h 21395"/>
            </a:gdLst>
            <a:ahLst/>
            <a:cxnLst>
              <a:cxn ang="T6">
                <a:pos x="T0" y="T1"/>
              </a:cxn>
              <a:cxn ang="T7">
                <a:pos x="T2" y="T3"/>
              </a:cxn>
              <a:cxn ang="T8">
                <a:pos x="T4" y="T5"/>
              </a:cxn>
            </a:cxnLst>
            <a:rect l="T9" t="T10" r="T11" b="T12"/>
            <a:pathLst>
              <a:path w="14614" h="21395" fill="none" extrusionOk="0">
                <a:moveTo>
                  <a:pt x="11645" y="21395"/>
                </a:moveTo>
                <a:cubicBezTo>
                  <a:pt x="7296" y="20791"/>
                  <a:pt x="3233" y="18876"/>
                  <a:pt x="0" y="15905"/>
                </a:cubicBezTo>
              </a:path>
              <a:path w="14614" h="21395" stroke="0" extrusionOk="0">
                <a:moveTo>
                  <a:pt x="11645" y="21395"/>
                </a:moveTo>
                <a:cubicBezTo>
                  <a:pt x="7296" y="20791"/>
                  <a:pt x="3233" y="18876"/>
                  <a:pt x="0" y="15905"/>
                </a:cubicBezTo>
                <a:lnTo>
                  <a:pt x="14614" y="0"/>
                </a:lnTo>
                <a:close/>
              </a:path>
            </a:pathLst>
          </a:custGeom>
          <a:noFill/>
          <a:ln w="28575">
            <a:solidFill>
              <a:srgbClr val="0066FF"/>
            </a:solidFill>
            <a:round/>
            <a:headEnd/>
            <a:tailEnd/>
          </a:ln>
        </p:spPr>
        <p:txBody>
          <a:bodyPr wrap="none" anchor="ctr">
            <a:prstTxWarp prst="textNoShape">
              <a:avLst/>
            </a:prstTxWarp>
          </a:bodyPr>
          <a:lstStyle/>
          <a:p>
            <a:endParaRPr lang="en-US" sz="1350">
              <a:latin typeface="Calibri" charset="0"/>
            </a:endParaRPr>
          </a:p>
        </p:txBody>
      </p:sp>
      <p:sp>
        <p:nvSpPr>
          <p:cNvPr id="32" name="Arc 378">
            <a:extLst>
              <a:ext uri="{FF2B5EF4-FFF2-40B4-BE49-F238E27FC236}">
                <a16:creationId xmlns:a16="http://schemas.microsoft.com/office/drawing/2014/main" id="{AB14BDA5-3015-9242-8F03-9C6801C45A08}"/>
              </a:ext>
            </a:extLst>
          </p:cNvPr>
          <p:cNvSpPr>
            <a:spLocks/>
          </p:cNvSpPr>
          <p:nvPr/>
        </p:nvSpPr>
        <p:spPr bwMode="auto">
          <a:xfrm flipH="1">
            <a:off x="5476566" y="3115323"/>
            <a:ext cx="1477566" cy="473869"/>
          </a:xfrm>
          <a:custGeom>
            <a:avLst/>
            <a:gdLst>
              <a:gd name="T0" fmla="*/ 0 w 16143"/>
              <a:gd name="T1" fmla="*/ 0 h 21035"/>
              <a:gd name="T2" fmla="*/ 0 w 16143"/>
              <a:gd name="T3" fmla="*/ 0 h 21035"/>
              <a:gd name="T4" fmla="*/ 0 w 16143"/>
              <a:gd name="T5" fmla="*/ 0 h 21035"/>
              <a:gd name="T6" fmla="*/ 0 60000 65536"/>
              <a:gd name="T7" fmla="*/ 0 60000 65536"/>
              <a:gd name="T8" fmla="*/ 0 60000 65536"/>
              <a:gd name="T9" fmla="*/ 0 w 16143"/>
              <a:gd name="T10" fmla="*/ 0 h 21035"/>
              <a:gd name="T11" fmla="*/ 16143 w 16143"/>
              <a:gd name="T12" fmla="*/ 21035 h 21035"/>
            </a:gdLst>
            <a:ahLst/>
            <a:cxnLst>
              <a:cxn ang="T6">
                <a:pos x="T0" y="T1"/>
              </a:cxn>
              <a:cxn ang="T7">
                <a:pos x="T2" y="T3"/>
              </a:cxn>
              <a:cxn ang="T8">
                <a:pos x="T4" y="T5"/>
              </a:cxn>
            </a:cxnLst>
            <a:rect l="T9" t="T10" r="T11" b="T12"/>
            <a:pathLst>
              <a:path w="16143" h="21035" fill="none" extrusionOk="0">
                <a:moveTo>
                  <a:pt x="16143" y="14351"/>
                </a:moveTo>
                <a:cubicBezTo>
                  <a:pt x="13178" y="17686"/>
                  <a:pt x="9252" y="20021"/>
                  <a:pt x="4907" y="21035"/>
                </a:cubicBezTo>
              </a:path>
              <a:path w="16143" h="21035" stroke="0" extrusionOk="0">
                <a:moveTo>
                  <a:pt x="16143" y="14351"/>
                </a:moveTo>
                <a:cubicBezTo>
                  <a:pt x="13178" y="17686"/>
                  <a:pt x="9252" y="20021"/>
                  <a:pt x="4907" y="21035"/>
                </a:cubicBezTo>
                <a:lnTo>
                  <a:pt x="0" y="0"/>
                </a:lnTo>
                <a:close/>
              </a:path>
            </a:pathLst>
          </a:custGeom>
          <a:noFill/>
          <a:ln w="28575">
            <a:solidFill>
              <a:srgbClr val="FFCC00"/>
            </a:solidFill>
            <a:round/>
            <a:headEnd/>
            <a:tailEnd/>
          </a:ln>
        </p:spPr>
        <p:txBody>
          <a:bodyPr wrap="none" anchor="ctr">
            <a:prstTxWarp prst="textNoShape">
              <a:avLst/>
            </a:prstTxWarp>
          </a:bodyPr>
          <a:lstStyle/>
          <a:p>
            <a:endParaRPr lang="en-US" sz="1350">
              <a:latin typeface="Calibri" charset="0"/>
            </a:endParaRPr>
          </a:p>
        </p:txBody>
      </p:sp>
      <p:sp>
        <p:nvSpPr>
          <p:cNvPr id="33" name="Arc 379">
            <a:extLst>
              <a:ext uri="{FF2B5EF4-FFF2-40B4-BE49-F238E27FC236}">
                <a16:creationId xmlns:a16="http://schemas.microsoft.com/office/drawing/2014/main" id="{6DE5921F-74ED-ED46-9F9B-72B22D762C15}"/>
              </a:ext>
            </a:extLst>
          </p:cNvPr>
          <p:cNvSpPr>
            <a:spLocks/>
          </p:cNvSpPr>
          <p:nvPr/>
        </p:nvSpPr>
        <p:spPr bwMode="auto">
          <a:xfrm flipH="1">
            <a:off x="6863644" y="2528345"/>
            <a:ext cx="1389460" cy="525066"/>
          </a:xfrm>
          <a:custGeom>
            <a:avLst/>
            <a:gdLst>
              <a:gd name="T0" fmla="*/ 0 w 15115"/>
              <a:gd name="T1" fmla="*/ 0 h 21197"/>
              <a:gd name="T2" fmla="*/ 0 w 15115"/>
              <a:gd name="T3" fmla="*/ 0 h 21197"/>
              <a:gd name="T4" fmla="*/ 0 w 15115"/>
              <a:gd name="T5" fmla="*/ 0 h 21197"/>
              <a:gd name="T6" fmla="*/ 0 60000 65536"/>
              <a:gd name="T7" fmla="*/ 0 60000 65536"/>
              <a:gd name="T8" fmla="*/ 0 60000 65536"/>
              <a:gd name="T9" fmla="*/ 0 w 15115"/>
              <a:gd name="T10" fmla="*/ 0 h 21197"/>
              <a:gd name="T11" fmla="*/ 15115 w 15115"/>
              <a:gd name="T12" fmla="*/ 21197 h 21197"/>
            </a:gdLst>
            <a:ahLst/>
            <a:cxnLst>
              <a:cxn ang="T6">
                <a:pos x="T0" y="T1"/>
              </a:cxn>
              <a:cxn ang="T7">
                <a:pos x="T2" y="T3"/>
              </a:cxn>
              <a:cxn ang="T8">
                <a:pos x="T4" y="T5"/>
              </a:cxn>
            </a:cxnLst>
            <a:rect l="T9" t="T10" r="T11" b="T12"/>
            <a:pathLst>
              <a:path w="15115" h="21197" fill="none" extrusionOk="0">
                <a:moveTo>
                  <a:pt x="0" y="5766"/>
                </a:moveTo>
                <a:cubicBezTo>
                  <a:pt x="3013" y="2815"/>
                  <a:pt x="6824" y="810"/>
                  <a:pt x="10962" y="-1"/>
                </a:cubicBezTo>
              </a:path>
              <a:path w="15115" h="21197" stroke="0" extrusionOk="0">
                <a:moveTo>
                  <a:pt x="0" y="5766"/>
                </a:moveTo>
                <a:cubicBezTo>
                  <a:pt x="3013" y="2815"/>
                  <a:pt x="6824" y="810"/>
                  <a:pt x="10962" y="-1"/>
                </a:cubicBezTo>
                <a:lnTo>
                  <a:pt x="15115" y="21197"/>
                </a:lnTo>
                <a:close/>
              </a:path>
            </a:pathLst>
          </a:custGeom>
          <a:noFill/>
          <a:ln w="28575">
            <a:solidFill>
              <a:srgbClr val="0066FF"/>
            </a:solidFill>
            <a:round/>
            <a:headEnd/>
            <a:tailEnd/>
          </a:ln>
        </p:spPr>
        <p:txBody>
          <a:bodyPr wrap="none" anchor="ctr">
            <a:prstTxWarp prst="textNoShape">
              <a:avLst/>
            </a:prstTxWarp>
          </a:bodyPr>
          <a:lstStyle/>
          <a:p>
            <a:endParaRPr lang="en-US" sz="1350">
              <a:latin typeface="Calibri" charset="0"/>
            </a:endParaRPr>
          </a:p>
        </p:txBody>
      </p:sp>
      <p:sp>
        <p:nvSpPr>
          <p:cNvPr id="34" name="Arc 380">
            <a:extLst>
              <a:ext uri="{FF2B5EF4-FFF2-40B4-BE49-F238E27FC236}">
                <a16:creationId xmlns:a16="http://schemas.microsoft.com/office/drawing/2014/main" id="{F1EB84E0-8EF5-2244-BB63-68D1988F6B29}"/>
              </a:ext>
            </a:extLst>
          </p:cNvPr>
          <p:cNvSpPr>
            <a:spLocks/>
          </p:cNvSpPr>
          <p:nvPr/>
        </p:nvSpPr>
        <p:spPr bwMode="auto">
          <a:xfrm>
            <a:off x="6873169" y="3073652"/>
            <a:ext cx="1514475" cy="635794"/>
          </a:xfrm>
          <a:custGeom>
            <a:avLst/>
            <a:gdLst>
              <a:gd name="T0" fmla="*/ 0 w 15361"/>
              <a:gd name="T1" fmla="*/ 0 h 21244"/>
              <a:gd name="T2" fmla="*/ 0 w 15361"/>
              <a:gd name="T3" fmla="*/ 0 h 21244"/>
              <a:gd name="T4" fmla="*/ 0 w 15361"/>
              <a:gd name="T5" fmla="*/ 0 h 21244"/>
              <a:gd name="T6" fmla="*/ 0 60000 65536"/>
              <a:gd name="T7" fmla="*/ 0 60000 65536"/>
              <a:gd name="T8" fmla="*/ 0 60000 65536"/>
              <a:gd name="T9" fmla="*/ 0 w 15361"/>
              <a:gd name="T10" fmla="*/ 0 h 21244"/>
              <a:gd name="T11" fmla="*/ 15361 w 15361"/>
              <a:gd name="T12" fmla="*/ 21244 h 21244"/>
            </a:gdLst>
            <a:ahLst/>
            <a:cxnLst>
              <a:cxn ang="T6">
                <a:pos x="T0" y="T1"/>
              </a:cxn>
              <a:cxn ang="T7">
                <a:pos x="T2" y="T3"/>
              </a:cxn>
              <a:cxn ang="T8">
                <a:pos x="T4" y="T5"/>
              </a:cxn>
            </a:cxnLst>
            <a:rect l="T9" t="T10" r="T11" b="T12"/>
            <a:pathLst>
              <a:path w="15361" h="21244" fill="none" extrusionOk="0">
                <a:moveTo>
                  <a:pt x="15361" y="15185"/>
                </a:moveTo>
                <a:cubicBezTo>
                  <a:pt x="12253" y="18329"/>
                  <a:pt x="8255" y="20444"/>
                  <a:pt x="3906" y="21243"/>
                </a:cubicBezTo>
              </a:path>
              <a:path w="15361" h="21244" stroke="0" extrusionOk="0">
                <a:moveTo>
                  <a:pt x="15361" y="15185"/>
                </a:moveTo>
                <a:cubicBezTo>
                  <a:pt x="12253" y="18329"/>
                  <a:pt x="8255" y="20444"/>
                  <a:pt x="3906" y="21243"/>
                </a:cubicBezTo>
                <a:lnTo>
                  <a:pt x="0" y="0"/>
                </a:lnTo>
                <a:close/>
              </a:path>
            </a:pathLst>
          </a:custGeom>
          <a:noFill/>
          <a:ln w="28575">
            <a:solidFill>
              <a:srgbClr val="FFCC00"/>
            </a:solidFill>
            <a:round/>
            <a:headEnd/>
            <a:tailEnd/>
          </a:ln>
        </p:spPr>
        <p:txBody>
          <a:bodyPr wrap="none" anchor="ctr">
            <a:prstTxWarp prst="textNoShape">
              <a:avLst/>
            </a:prstTxWarp>
          </a:bodyPr>
          <a:lstStyle/>
          <a:p>
            <a:endParaRPr lang="en-US" sz="1350">
              <a:latin typeface="Calibri" charset="0"/>
            </a:endParaRPr>
          </a:p>
        </p:txBody>
      </p:sp>
      <p:sp>
        <p:nvSpPr>
          <p:cNvPr id="35" name="Arc 381">
            <a:extLst>
              <a:ext uri="{FF2B5EF4-FFF2-40B4-BE49-F238E27FC236}">
                <a16:creationId xmlns:a16="http://schemas.microsoft.com/office/drawing/2014/main" id="{2CB94E75-0BFF-6542-BE1E-FDA224322167}"/>
              </a:ext>
            </a:extLst>
          </p:cNvPr>
          <p:cNvSpPr>
            <a:spLocks/>
          </p:cNvSpPr>
          <p:nvPr/>
        </p:nvSpPr>
        <p:spPr bwMode="auto">
          <a:xfrm>
            <a:off x="5399175" y="3073652"/>
            <a:ext cx="1479947" cy="635794"/>
          </a:xfrm>
          <a:custGeom>
            <a:avLst/>
            <a:gdLst>
              <a:gd name="T0" fmla="*/ 0 w 15013"/>
              <a:gd name="T1" fmla="*/ 0 h 21246"/>
              <a:gd name="T2" fmla="*/ 0 w 15013"/>
              <a:gd name="T3" fmla="*/ 0 h 21246"/>
              <a:gd name="T4" fmla="*/ 0 w 15013"/>
              <a:gd name="T5" fmla="*/ 0 h 21246"/>
              <a:gd name="T6" fmla="*/ 0 60000 65536"/>
              <a:gd name="T7" fmla="*/ 0 60000 65536"/>
              <a:gd name="T8" fmla="*/ 0 60000 65536"/>
              <a:gd name="T9" fmla="*/ 0 w 15013"/>
              <a:gd name="T10" fmla="*/ 0 h 21246"/>
              <a:gd name="T11" fmla="*/ 15013 w 15013"/>
              <a:gd name="T12" fmla="*/ 21246 h 21246"/>
            </a:gdLst>
            <a:ahLst/>
            <a:cxnLst>
              <a:cxn ang="T6">
                <a:pos x="T0" y="T1"/>
              </a:cxn>
              <a:cxn ang="T7">
                <a:pos x="T2" y="T3"/>
              </a:cxn>
              <a:cxn ang="T8">
                <a:pos x="T4" y="T5"/>
              </a:cxn>
            </a:cxnLst>
            <a:rect l="T9" t="T10" r="T11" b="T12"/>
            <a:pathLst>
              <a:path w="15013" h="21246" fill="none" extrusionOk="0">
                <a:moveTo>
                  <a:pt x="11119" y="21246"/>
                </a:moveTo>
                <a:cubicBezTo>
                  <a:pt x="6930" y="20478"/>
                  <a:pt x="3062" y="18489"/>
                  <a:pt x="0" y="15529"/>
                </a:cubicBezTo>
              </a:path>
              <a:path w="15013" h="21246" stroke="0" extrusionOk="0">
                <a:moveTo>
                  <a:pt x="11119" y="21246"/>
                </a:moveTo>
                <a:cubicBezTo>
                  <a:pt x="6930" y="20478"/>
                  <a:pt x="3062" y="18489"/>
                  <a:pt x="0" y="15529"/>
                </a:cubicBezTo>
                <a:lnTo>
                  <a:pt x="15013" y="0"/>
                </a:lnTo>
                <a:close/>
              </a:path>
            </a:pathLst>
          </a:custGeom>
          <a:noFill/>
          <a:ln w="28575">
            <a:solidFill>
              <a:srgbClr val="0066FF"/>
            </a:solidFill>
            <a:round/>
            <a:headEnd/>
            <a:tailEnd/>
          </a:ln>
        </p:spPr>
        <p:txBody>
          <a:bodyPr wrap="none" anchor="ctr">
            <a:prstTxWarp prst="textNoShape">
              <a:avLst/>
            </a:prstTxWarp>
          </a:bodyPr>
          <a:lstStyle/>
          <a:p>
            <a:endParaRPr lang="en-US" sz="1350">
              <a:latin typeface="Calibri" charset="0"/>
            </a:endParaRPr>
          </a:p>
        </p:txBody>
      </p:sp>
      <p:sp>
        <p:nvSpPr>
          <p:cNvPr id="36" name="Arc 382">
            <a:extLst>
              <a:ext uri="{FF2B5EF4-FFF2-40B4-BE49-F238E27FC236}">
                <a16:creationId xmlns:a16="http://schemas.microsoft.com/office/drawing/2014/main" id="{BDCCE395-04FF-B24C-8FF4-7742DDF78C0D}"/>
              </a:ext>
            </a:extLst>
          </p:cNvPr>
          <p:cNvSpPr>
            <a:spLocks/>
          </p:cNvSpPr>
          <p:nvPr/>
        </p:nvSpPr>
        <p:spPr bwMode="auto">
          <a:xfrm>
            <a:off x="4751475" y="2797427"/>
            <a:ext cx="2128838" cy="528637"/>
          </a:xfrm>
          <a:custGeom>
            <a:avLst/>
            <a:gdLst>
              <a:gd name="T0" fmla="*/ 0 w 21600"/>
              <a:gd name="T1" fmla="*/ 0 h 17626"/>
              <a:gd name="T2" fmla="*/ 0 w 21600"/>
              <a:gd name="T3" fmla="*/ 0 h 17626"/>
              <a:gd name="T4" fmla="*/ 0 w 21600"/>
              <a:gd name="T5" fmla="*/ 0 h 17626"/>
              <a:gd name="T6" fmla="*/ 0 60000 65536"/>
              <a:gd name="T7" fmla="*/ 0 60000 65536"/>
              <a:gd name="T8" fmla="*/ 0 60000 65536"/>
              <a:gd name="T9" fmla="*/ 0 w 21600"/>
              <a:gd name="T10" fmla="*/ 0 h 17626"/>
              <a:gd name="T11" fmla="*/ 21600 w 21600"/>
              <a:gd name="T12" fmla="*/ 17626 h 17626"/>
            </a:gdLst>
            <a:ahLst/>
            <a:cxnLst>
              <a:cxn ang="T6">
                <a:pos x="T0" y="T1"/>
              </a:cxn>
              <a:cxn ang="T7">
                <a:pos x="T2" y="T3"/>
              </a:cxn>
              <a:cxn ang="T8">
                <a:pos x="T4" y="T5"/>
              </a:cxn>
            </a:cxnLst>
            <a:rect l="T9" t="T10" r="T11" b="T12"/>
            <a:pathLst>
              <a:path w="21600" h="17626" fill="none" extrusionOk="0">
                <a:moveTo>
                  <a:pt x="1688" y="17626"/>
                </a:moveTo>
                <a:cubicBezTo>
                  <a:pt x="574" y="14975"/>
                  <a:pt x="0" y="12128"/>
                  <a:pt x="0" y="9253"/>
                </a:cubicBezTo>
                <a:cubicBezTo>
                  <a:pt x="0" y="6052"/>
                  <a:pt x="711" y="2892"/>
                  <a:pt x="2082" y="0"/>
                </a:cubicBezTo>
              </a:path>
              <a:path w="21600" h="17626" stroke="0" extrusionOk="0">
                <a:moveTo>
                  <a:pt x="1688" y="17626"/>
                </a:moveTo>
                <a:cubicBezTo>
                  <a:pt x="574" y="14975"/>
                  <a:pt x="0" y="12128"/>
                  <a:pt x="0" y="9253"/>
                </a:cubicBezTo>
                <a:cubicBezTo>
                  <a:pt x="0" y="6052"/>
                  <a:pt x="711" y="2892"/>
                  <a:pt x="2082" y="0"/>
                </a:cubicBezTo>
                <a:lnTo>
                  <a:pt x="21600" y="9253"/>
                </a:lnTo>
                <a:close/>
              </a:path>
            </a:pathLst>
          </a:custGeom>
          <a:noFill/>
          <a:ln w="28575">
            <a:solidFill>
              <a:srgbClr val="FFCC00"/>
            </a:solidFill>
            <a:round/>
            <a:headEnd/>
            <a:tailEnd/>
          </a:ln>
        </p:spPr>
        <p:txBody>
          <a:bodyPr wrap="none" anchor="ctr">
            <a:prstTxWarp prst="textNoShape">
              <a:avLst/>
            </a:prstTxWarp>
          </a:bodyPr>
          <a:lstStyle/>
          <a:p>
            <a:endParaRPr lang="en-US" sz="1350">
              <a:latin typeface="Calibri" charset="0"/>
            </a:endParaRPr>
          </a:p>
        </p:txBody>
      </p:sp>
      <p:sp>
        <p:nvSpPr>
          <p:cNvPr id="37" name="Arc 383">
            <a:extLst>
              <a:ext uri="{FF2B5EF4-FFF2-40B4-BE49-F238E27FC236}">
                <a16:creationId xmlns:a16="http://schemas.microsoft.com/office/drawing/2014/main" id="{9D513002-5379-8D49-933B-AE0CB0098165}"/>
              </a:ext>
            </a:extLst>
          </p:cNvPr>
          <p:cNvSpPr>
            <a:spLocks/>
          </p:cNvSpPr>
          <p:nvPr/>
        </p:nvSpPr>
        <p:spPr bwMode="auto">
          <a:xfrm>
            <a:off x="5425369" y="2434286"/>
            <a:ext cx="1454944" cy="645319"/>
          </a:xfrm>
          <a:custGeom>
            <a:avLst/>
            <a:gdLst>
              <a:gd name="T0" fmla="*/ 0 w 14768"/>
              <a:gd name="T1" fmla="*/ 0 h 21256"/>
              <a:gd name="T2" fmla="*/ 0 w 14768"/>
              <a:gd name="T3" fmla="*/ 0 h 21256"/>
              <a:gd name="T4" fmla="*/ 0 w 14768"/>
              <a:gd name="T5" fmla="*/ 0 h 21256"/>
              <a:gd name="T6" fmla="*/ 0 60000 65536"/>
              <a:gd name="T7" fmla="*/ 0 60000 65536"/>
              <a:gd name="T8" fmla="*/ 0 60000 65536"/>
              <a:gd name="T9" fmla="*/ 0 w 14768"/>
              <a:gd name="T10" fmla="*/ 0 h 21256"/>
              <a:gd name="T11" fmla="*/ 14768 w 14768"/>
              <a:gd name="T12" fmla="*/ 21256 h 21256"/>
            </a:gdLst>
            <a:ahLst/>
            <a:cxnLst>
              <a:cxn ang="T6">
                <a:pos x="T0" y="T1"/>
              </a:cxn>
              <a:cxn ang="T7">
                <a:pos x="T2" y="T3"/>
              </a:cxn>
              <a:cxn ang="T8">
                <a:pos x="T4" y="T5"/>
              </a:cxn>
            </a:cxnLst>
            <a:rect l="T9" t="T10" r="T11" b="T12"/>
            <a:pathLst>
              <a:path w="14768" h="21256" fill="none" extrusionOk="0">
                <a:moveTo>
                  <a:pt x="0" y="5493"/>
                </a:moveTo>
                <a:cubicBezTo>
                  <a:pt x="3037" y="2647"/>
                  <a:pt x="6833" y="739"/>
                  <a:pt x="10929" y="-1"/>
                </a:cubicBezTo>
              </a:path>
              <a:path w="14768" h="21256" stroke="0" extrusionOk="0">
                <a:moveTo>
                  <a:pt x="0" y="5493"/>
                </a:moveTo>
                <a:cubicBezTo>
                  <a:pt x="3037" y="2647"/>
                  <a:pt x="6833" y="739"/>
                  <a:pt x="10929" y="-1"/>
                </a:cubicBezTo>
                <a:lnTo>
                  <a:pt x="14768" y="21256"/>
                </a:lnTo>
                <a:close/>
              </a:path>
            </a:pathLst>
          </a:custGeom>
          <a:noFill/>
          <a:ln w="28575">
            <a:solidFill>
              <a:srgbClr val="0066FF"/>
            </a:solidFill>
            <a:round/>
            <a:headEnd/>
            <a:tailEnd type="triangle" w="med" len="med"/>
          </a:ln>
        </p:spPr>
        <p:txBody>
          <a:bodyPr wrap="none" anchor="ctr">
            <a:prstTxWarp prst="textNoShape">
              <a:avLst/>
            </a:prstTxWarp>
          </a:bodyPr>
          <a:lstStyle/>
          <a:p>
            <a:endParaRPr lang="en-US" sz="1350">
              <a:latin typeface="Calibri" charset="0"/>
            </a:endParaRPr>
          </a:p>
        </p:txBody>
      </p:sp>
      <p:sp>
        <p:nvSpPr>
          <p:cNvPr id="38" name="Arc 384">
            <a:extLst>
              <a:ext uri="{FF2B5EF4-FFF2-40B4-BE49-F238E27FC236}">
                <a16:creationId xmlns:a16="http://schemas.microsoft.com/office/drawing/2014/main" id="{F9C49CD1-3B1A-6A4B-B43D-C6433E4BBB5A}"/>
              </a:ext>
            </a:extLst>
          </p:cNvPr>
          <p:cNvSpPr>
            <a:spLocks/>
          </p:cNvSpPr>
          <p:nvPr/>
        </p:nvSpPr>
        <p:spPr bwMode="auto">
          <a:xfrm>
            <a:off x="6873169" y="2437858"/>
            <a:ext cx="1443038" cy="640556"/>
          </a:xfrm>
          <a:custGeom>
            <a:avLst/>
            <a:gdLst>
              <a:gd name="T0" fmla="*/ 0 w 14647"/>
              <a:gd name="T1" fmla="*/ 0 h 21263"/>
              <a:gd name="T2" fmla="*/ 0 w 14647"/>
              <a:gd name="T3" fmla="*/ 0 h 21263"/>
              <a:gd name="T4" fmla="*/ 0 w 14647"/>
              <a:gd name="T5" fmla="*/ 0 h 21263"/>
              <a:gd name="T6" fmla="*/ 0 60000 65536"/>
              <a:gd name="T7" fmla="*/ 0 60000 65536"/>
              <a:gd name="T8" fmla="*/ 0 60000 65536"/>
              <a:gd name="T9" fmla="*/ 0 w 14647"/>
              <a:gd name="T10" fmla="*/ 0 h 21263"/>
              <a:gd name="T11" fmla="*/ 14647 w 14647"/>
              <a:gd name="T12" fmla="*/ 21263 h 21263"/>
            </a:gdLst>
            <a:ahLst/>
            <a:cxnLst>
              <a:cxn ang="T6">
                <a:pos x="T0" y="T1"/>
              </a:cxn>
              <a:cxn ang="T7">
                <a:pos x="T2" y="T3"/>
              </a:cxn>
              <a:cxn ang="T8">
                <a:pos x="T4" y="T5"/>
              </a:cxn>
            </a:cxnLst>
            <a:rect l="T9" t="T10" r="T11" b="T12"/>
            <a:pathLst>
              <a:path w="14647" h="21263" fill="none" extrusionOk="0">
                <a:moveTo>
                  <a:pt x="3802" y="0"/>
                </a:moveTo>
                <a:cubicBezTo>
                  <a:pt x="7857" y="725"/>
                  <a:pt x="11619" y="2594"/>
                  <a:pt x="14647" y="5387"/>
                </a:cubicBezTo>
              </a:path>
              <a:path w="14647" h="21263" stroke="0" extrusionOk="0">
                <a:moveTo>
                  <a:pt x="3802" y="0"/>
                </a:moveTo>
                <a:cubicBezTo>
                  <a:pt x="7857" y="725"/>
                  <a:pt x="11619" y="2594"/>
                  <a:pt x="14647" y="5387"/>
                </a:cubicBezTo>
                <a:lnTo>
                  <a:pt x="0" y="21263"/>
                </a:lnTo>
                <a:close/>
              </a:path>
            </a:pathLst>
          </a:custGeom>
          <a:noFill/>
          <a:ln w="28575">
            <a:solidFill>
              <a:srgbClr val="FFCC00"/>
            </a:solidFill>
            <a:round/>
            <a:headEnd type="triangle" w="med" len="med"/>
            <a:tailEnd/>
          </a:ln>
        </p:spPr>
        <p:txBody>
          <a:bodyPr wrap="none" anchor="ctr">
            <a:prstTxWarp prst="textNoShape">
              <a:avLst/>
            </a:prstTxWarp>
          </a:bodyPr>
          <a:lstStyle/>
          <a:p>
            <a:endParaRPr lang="en-US" sz="1350">
              <a:latin typeface="Calibri" charset="0"/>
            </a:endParaRPr>
          </a:p>
        </p:txBody>
      </p:sp>
      <p:sp>
        <p:nvSpPr>
          <p:cNvPr id="39" name="Arc 385">
            <a:extLst>
              <a:ext uri="{FF2B5EF4-FFF2-40B4-BE49-F238E27FC236}">
                <a16:creationId xmlns:a16="http://schemas.microsoft.com/office/drawing/2014/main" id="{B49B5FCC-0076-1843-B4B3-4F0DFA991B3D}"/>
              </a:ext>
            </a:extLst>
          </p:cNvPr>
          <p:cNvSpPr>
            <a:spLocks/>
          </p:cNvSpPr>
          <p:nvPr/>
        </p:nvSpPr>
        <p:spPr bwMode="auto">
          <a:xfrm>
            <a:off x="6873169" y="2786711"/>
            <a:ext cx="2128838" cy="536972"/>
          </a:xfrm>
          <a:custGeom>
            <a:avLst/>
            <a:gdLst>
              <a:gd name="T0" fmla="*/ 0 w 21600"/>
              <a:gd name="T1" fmla="*/ 0 h 17979"/>
              <a:gd name="T2" fmla="*/ 0 w 21600"/>
              <a:gd name="T3" fmla="*/ 0 h 17979"/>
              <a:gd name="T4" fmla="*/ 0 w 21600"/>
              <a:gd name="T5" fmla="*/ 0 h 17979"/>
              <a:gd name="T6" fmla="*/ 0 60000 65536"/>
              <a:gd name="T7" fmla="*/ 0 60000 65536"/>
              <a:gd name="T8" fmla="*/ 0 60000 65536"/>
              <a:gd name="T9" fmla="*/ 0 w 21600"/>
              <a:gd name="T10" fmla="*/ 0 h 17979"/>
              <a:gd name="T11" fmla="*/ 21600 w 21600"/>
              <a:gd name="T12" fmla="*/ 17979 h 17979"/>
            </a:gdLst>
            <a:ahLst/>
            <a:cxnLst>
              <a:cxn ang="T6">
                <a:pos x="T0" y="T1"/>
              </a:cxn>
              <a:cxn ang="T7">
                <a:pos x="T2" y="T3"/>
              </a:cxn>
              <a:cxn ang="T8">
                <a:pos x="T4" y="T5"/>
              </a:cxn>
            </a:cxnLst>
            <a:rect l="T9" t="T10" r="T11" b="T12"/>
            <a:pathLst>
              <a:path w="21600" h="17979" fill="none" extrusionOk="0">
                <a:moveTo>
                  <a:pt x="19360" y="0"/>
                </a:moveTo>
                <a:cubicBezTo>
                  <a:pt x="20833" y="2977"/>
                  <a:pt x="21600" y="6254"/>
                  <a:pt x="21600" y="9577"/>
                </a:cubicBezTo>
                <a:cubicBezTo>
                  <a:pt x="21600" y="12463"/>
                  <a:pt x="21021" y="15320"/>
                  <a:pt x="19898" y="17978"/>
                </a:cubicBezTo>
              </a:path>
              <a:path w="21600" h="17979" stroke="0" extrusionOk="0">
                <a:moveTo>
                  <a:pt x="19360" y="0"/>
                </a:moveTo>
                <a:cubicBezTo>
                  <a:pt x="20833" y="2977"/>
                  <a:pt x="21600" y="6254"/>
                  <a:pt x="21600" y="9577"/>
                </a:cubicBezTo>
                <a:cubicBezTo>
                  <a:pt x="21600" y="12463"/>
                  <a:pt x="21021" y="15320"/>
                  <a:pt x="19898" y="17978"/>
                </a:cubicBezTo>
                <a:lnTo>
                  <a:pt x="0" y="9577"/>
                </a:lnTo>
                <a:close/>
              </a:path>
            </a:pathLst>
          </a:custGeom>
          <a:noFill/>
          <a:ln w="28575">
            <a:solidFill>
              <a:srgbClr val="0066FF"/>
            </a:solidFill>
            <a:round/>
            <a:headEnd/>
            <a:tailEnd/>
          </a:ln>
        </p:spPr>
        <p:txBody>
          <a:bodyPr wrap="none" anchor="ctr">
            <a:prstTxWarp prst="textNoShape">
              <a:avLst/>
            </a:prstTxWarp>
          </a:bodyPr>
          <a:lstStyle/>
          <a:p>
            <a:endParaRPr lang="en-US" sz="1350">
              <a:latin typeface="Calibri" charset="0"/>
            </a:endParaRPr>
          </a:p>
        </p:txBody>
      </p:sp>
      <p:sp>
        <p:nvSpPr>
          <p:cNvPr id="40" name="Freeform 386">
            <a:extLst>
              <a:ext uri="{FF2B5EF4-FFF2-40B4-BE49-F238E27FC236}">
                <a16:creationId xmlns:a16="http://schemas.microsoft.com/office/drawing/2014/main" id="{14B4CC07-42AA-C945-9E70-1661206FE882}"/>
              </a:ext>
            </a:extLst>
          </p:cNvPr>
          <p:cNvSpPr>
            <a:spLocks/>
          </p:cNvSpPr>
          <p:nvPr/>
        </p:nvSpPr>
        <p:spPr bwMode="auto">
          <a:xfrm>
            <a:off x="6499313" y="3589192"/>
            <a:ext cx="760809" cy="117872"/>
          </a:xfrm>
          <a:custGeom>
            <a:avLst/>
            <a:gdLst>
              <a:gd name="T0" fmla="*/ 0 w 639"/>
              <a:gd name="T1" fmla="*/ 0 h 99"/>
              <a:gd name="T2" fmla="*/ 172 w 639"/>
              <a:gd name="T3" fmla="*/ 18 h 99"/>
              <a:gd name="T4" fmla="*/ 220 w 639"/>
              <a:gd name="T5" fmla="*/ 57 h 99"/>
              <a:gd name="T6" fmla="*/ 406 w 639"/>
              <a:gd name="T7" fmla="*/ 57 h 99"/>
              <a:gd name="T8" fmla="*/ 445 w 639"/>
              <a:gd name="T9" fmla="*/ 95 h 99"/>
              <a:gd name="T10" fmla="*/ 639 w 639"/>
              <a:gd name="T11" fmla="*/ 99 h 99"/>
              <a:gd name="T12" fmla="*/ 0 60000 65536"/>
              <a:gd name="T13" fmla="*/ 0 60000 65536"/>
              <a:gd name="T14" fmla="*/ 0 60000 65536"/>
              <a:gd name="T15" fmla="*/ 0 60000 65536"/>
              <a:gd name="T16" fmla="*/ 0 60000 65536"/>
              <a:gd name="T17" fmla="*/ 0 60000 65536"/>
              <a:gd name="T18" fmla="*/ 0 w 639"/>
              <a:gd name="T19" fmla="*/ 0 h 99"/>
              <a:gd name="T20" fmla="*/ 639 w 639"/>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639" h="99">
                <a:moveTo>
                  <a:pt x="0" y="0"/>
                </a:moveTo>
                <a:lnTo>
                  <a:pt x="172" y="18"/>
                </a:lnTo>
                <a:lnTo>
                  <a:pt x="220" y="57"/>
                </a:lnTo>
                <a:lnTo>
                  <a:pt x="406" y="57"/>
                </a:lnTo>
                <a:lnTo>
                  <a:pt x="445" y="95"/>
                </a:lnTo>
                <a:lnTo>
                  <a:pt x="639" y="99"/>
                </a:lnTo>
              </a:path>
            </a:pathLst>
          </a:custGeom>
          <a:noFill/>
          <a:ln w="28575">
            <a:solidFill>
              <a:srgbClr val="FFCC00"/>
            </a:solidFill>
            <a:round/>
            <a:headEnd/>
            <a:tailEnd/>
          </a:ln>
        </p:spPr>
        <p:txBody>
          <a:bodyPr wrap="none" anchor="ctr">
            <a:prstTxWarp prst="textNoShape">
              <a:avLst/>
            </a:prstTxWarp>
          </a:bodyPr>
          <a:lstStyle/>
          <a:p>
            <a:endParaRPr lang="en-US" sz="1350">
              <a:latin typeface="Calibri" charset="0"/>
            </a:endParaRPr>
          </a:p>
        </p:txBody>
      </p:sp>
      <p:sp>
        <p:nvSpPr>
          <p:cNvPr id="41" name="Freeform 387">
            <a:extLst>
              <a:ext uri="{FF2B5EF4-FFF2-40B4-BE49-F238E27FC236}">
                <a16:creationId xmlns:a16="http://schemas.microsoft.com/office/drawing/2014/main" id="{5DA7F161-2EE4-8343-B8E4-6890129AE31A}"/>
              </a:ext>
            </a:extLst>
          </p:cNvPr>
          <p:cNvSpPr>
            <a:spLocks/>
          </p:cNvSpPr>
          <p:nvPr/>
        </p:nvSpPr>
        <p:spPr bwMode="auto">
          <a:xfrm>
            <a:off x="6493360" y="3592764"/>
            <a:ext cx="750094" cy="115491"/>
          </a:xfrm>
          <a:custGeom>
            <a:avLst/>
            <a:gdLst>
              <a:gd name="T0" fmla="*/ 0 w 630"/>
              <a:gd name="T1" fmla="*/ 97 h 97"/>
              <a:gd name="T2" fmla="*/ 177 w 630"/>
              <a:gd name="T3" fmla="*/ 96 h 97"/>
              <a:gd name="T4" fmla="*/ 225 w 630"/>
              <a:gd name="T5" fmla="*/ 51 h 97"/>
              <a:gd name="T6" fmla="*/ 408 w 630"/>
              <a:gd name="T7" fmla="*/ 51 h 97"/>
              <a:gd name="T8" fmla="*/ 449 w 630"/>
              <a:gd name="T9" fmla="*/ 15 h 97"/>
              <a:gd name="T10" fmla="*/ 630 w 630"/>
              <a:gd name="T11" fmla="*/ 0 h 97"/>
              <a:gd name="T12" fmla="*/ 0 60000 65536"/>
              <a:gd name="T13" fmla="*/ 0 60000 65536"/>
              <a:gd name="T14" fmla="*/ 0 60000 65536"/>
              <a:gd name="T15" fmla="*/ 0 60000 65536"/>
              <a:gd name="T16" fmla="*/ 0 60000 65536"/>
              <a:gd name="T17" fmla="*/ 0 60000 65536"/>
              <a:gd name="T18" fmla="*/ 0 w 630"/>
              <a:gd name="T19" fmla="*/ 0 h 97"/>
              <a:gd name="T20" fmla="*/ 630 w 630"/>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630" h="97">
                <a:moveTo>
                  <a:pt x="0" y="97"/>
                </a:moveTo>
                <a:lnTo>
                  <a:pt x="177" y="96"/>
                </a:lnTo>
                <a:lnTo>
                  <a:pt x="225" y="51"/>
                </a:lnTo>
                <a:lnTo>
                  <a:pt x="408" y="51"/>
                </a:lnTo>
                <a:lnTo>
                  <a:pt x="449" y="15"/>
                </a:lnTo>
                <a:lnTo>
                  <a:pt x="630" y="0"/>
                </a:lnTo>
              </a:path>
            </a:pathLst>
          </a:custGeom>
          <a:noFill/>
          <a:ln w="28575">
            <a:solidFill>
              <a:srgbClr val="0066FF"/>
            </a:solidFill>
            <a:round/>
            <a:headEnd/>
            <a:tailEnd/>
          </a:ln>
        </p:spPr>
        <p:txBody>
          <a:bodyPr wrap="none" anchor="ctr">
            <a:prstTxWarp prst="textNoShape">
              <a:avLst/>
            </a:prstTxWarp>
          </a:bodyPr>
          <a:lstStyle/>
          <a:p>
            <a:endParaRPr lang="en-US" sz="1350">
              <a:latin typeface="Calibri" charset="0"/>
            </a:endParaRPr>
          </a:p>
        </p:txBody>
      </p:sp>
      <p:sp>
        <p:nvSpPr>
          <p:cNvPr id="42" name="Rectangle 388">
            <a:extLst>
              <a:ext uri="{FF2B5EF4-FFF2-40B4-BE49-F238E27FC236}">
                <a16:creationId xmlns:a16="http://schemas.microsoft.com/office/drawing/2014/main" id="{4BDA67C9-2EB4-7C49-94C5-50F2EA20F5A0}"/>
              </a:ext>
            </a:extLst>
          </p:cNvPr>
          <p:cNvSpPr>
            <a:spLocks noChangeArrowheads="1"/>
          </p:cNvSpPr>
          <p:nvPr/>
        </p:nvSpPr>
        <p:spPr bwMode="auto">
          <a:xfrm>
            <a:off x="6817210" y="3623720"/>
            <a:ext cx="113109" cy="69056"/>
          </a:xfrm>
          <a:prstGeom prst="rect">
            <a:avLst/>
          </a:prstGeom>
          <a:solidFill>
            <a:schemeClr val="accent1"/>
          </a:solidFill>
          <a:ln w="7938">
            <a:solidFill>
              <a:srgbClr val="000000"/>
            </a:solidFill>
            <a:miter lim="800000"/>
            <a:headEnd/>
            <a:tailEnd/>
          </a:ln>
        </p:spPr>
        <p:txBody>
          <a:bodyPr>
            <a:prstTxWarp prst="textNoShape">
              <a:avLst/>
            </a:prstTxWarp>
          </a:bodyPr>
          <a:lstStyle/>
          <a:p>
            <a:endParaRPr lang="en-US" sz="1350">
              <a:latin typeface="Calibri" charset="0"/>
            </a:endParaRPr>
          </a:p>
        </p:txBody>
      </p:sp>
      <p:sp>
        <p:nvSpPr>
          <p:cNvPr id="43" name="Arc 389">
            <a:extLst>
              <a:ext uri="{FF2B5EF4-FFF2-40B4-BE49-F238E27FC236}">
                <a16:creationId xmlns:a16="http://schemas.microsoft.com/office/drawing/2014/main" id="{D1D78EC0-EDB5-CA43-9249-C457A1BFB3B3}"/>
              </a:ext>
            </a:extLst>
          </p:cNvPr>
          <p:cNvSpPr>
            <a:spLocks/>
          </p:cNvSpPr>
          <p:nvPr/>
        </p:nvSpPr>
        <p:spPr bwMode="auto">
          <a:xfrm>
            <a:off x="6111169" y="3690395"/>
            <a:ext cx="763191" cy="369094"/>
          </a:xfrm>
          <a:custGeom>
            <a:avLst/>
            <a:gdLst>
              <a:gd name="T0" fmla="*/ 0 w 21600"/>
              <a:gd name="T1" fmla="*/ 0 h 21188"/>
              <a:gd name="T2" fmla="*/ 0 w 21600"/>
              <a:gd name="T3" fmla="*/ 0 h 21188"/>
              <a:gd name="T4" fmla="*/ 0 w 21600"/>
              <a:gd name="T5" fmla="*/ 0 h 21188"/>
              <a:gd name="T6" fmla="*/ 0 60000 65536"/>
              <a:gd name="T7" fmla="*/ 0 60000 65536"/>
              <a:gd name="T8" fmla="*/ 0 60000 65536"/>
              <a:gd name="T9" fmla="*/ 0 w 21600"/>
              <a:gd name="T10" fmla="*/ 0 h 21188"/>
              <a:gd name="T11" fmla="*/ 21600 w 21600"/>
              <a:gd name="T12" fmla="*/ 21188 h 21188"/>
            </a:gdLst>
            <a:ahLst/>
            <a:cxnLst>
              <a:cxn ang="T6">
                <a:pos x="T0" y="T1"/>
              </a:cxn>
              <a:cxn ang="T7">
                <a:pos x="T2" y="T3"/>
              </a:cxn>
              <a:cxn ang="T8">
                <a:pos x="T4" y="T5"/>
              </a:cxn>
            </a:cxnLst>
            <a:rect l="T9" t="T10" r="T11" b="T12"/>
            <a:pathLst>
              <a:path w="21600" h="21188" fill="none" extrusionOk="0">
                <a:moveTo>
                  <a:pt x="4198" y="-1"/>
                </a:moveTo>
                <a:cubicBezTo>
                  <a:pt x="14312" y="2003"/>
                  <a:pt x="21600" y="10877"/>
                  <a:pt x="21600" y="21188"/>
                </a:cubicBezTo>
              </a:path>
              <a:path w="21600" h="21188" stroke="0" extrusionOk="0">
                <a:moveTo>
                  <a:pt x="4198" y="-1"/>
                </a:moveTo>
                <a:cubicBezTo>
                  <a:pt x="14312" y="2003"/>
                  <a:pt x="21600" y="10877"/>
                  <a:pt x="21600" y="21188"/>
                </a:cubicBezTo>
                <a:lnTo>
                  <a:pt x="0" y="21188"/>
                </a:lnTo>
                <a:close/>
              </a:path>
            </a:pathLst>
          </a:custGeom>
          <a:noFill/>
          <a:ln w="28575">
            <a:solidFill>
              <a:srgbClr val="0066FF"/>
            </a:solidFill>
            <a:round/>
            <a:headEnd/>
            <a:tailEnd/>
          </a:ln>
        </p:spPr>
        <p:txBody>
          <a:bodyPr wrap="none" anchor="ctr">
            <a:prstTxWarp prst="textNoShape">
              <a:avLst/>
            </a:prstTxWarp>
          </a:bodyPr>
          <a:lstStyle/>
          <a:p>
            <a:endParaRPr lang="en-US" sz="1350">
              <a:latin typeface="Calibri" charset="0"/>
            </a:endParaRPr>
          </a:p>
        </p:txBody>
      </p:sp>
      <p:sp>
        <p:nvSpPr>
          <p:cNvPr id="44" name="Arc 390">
            <a:extLst>
              <a:ext uri="{FF2B5EF4-FFF2-40B4-BE49-F238E27FC236}">
                <a16:creationId xmlns:a16="http://schemas.microsoft.com/office/drawing/2014/main" id="{5130D77D-0F1F-D249-924B-DFF981EB2CBA}"/>
              </a:ext>
            </a:extLst>
          </p:cNvPr>
          <p:cNvSpPr>
            <a:spLocks/>
          </p:cNvSpPr>
          <p:nvPr/>
        </p:nvSpPr>
        <p:spPr bwMode="auto">
          <a:xfrm flipH="1">
            <a:off x="6877932" y="3690395"/>
            <a:ext cx="763191" cy="369094"/>
          </a:xfrm>
          <a:custGeom>
            <a:avLst/>
            <a:gdLst>
              <a:gd name="T0" fmla="*/ 0 w 21600"/>
              <a:gd name="T1" fmla="*/ 0 h 21188"/>
              <a:gd name="T2" fmla="*/ 0 w 21600"/>
              <a:gd name="T3" fmla="*/ 0 h 21188"/>
              <a:gd name="T4" fmla="*/ 0 w 21600"/>
              <a:gd name="T5" fmla="*/ 0 h 21188"/>
              <a:gd name="T6" fmla="*/ 0 60000 65536"/>
              <a:gd name="T7" fmla="*/ 0 60000 65536"/>
              <a:gd name="T8" fmla="*/ 0 60000 65536"/>
              <a:gd name="T9" fmla="*/ 0 w 21600"/>
              <a:gd name="T10" fmla="*/ 0 h 21188"/>
              <a:gd name="T11" fmla="*/ 21600 w 21600"/>
              <a:gd name="T12" fmla="*/ 21188 h 21188"/>
            </a:gdLst>
            <a:ahLst/>
            <a:cxnLst>
              <a:cxn ang="T6">
                <a:pos x="T0" y="T1"/>
              </a:cxn>
              <a:cxn ang="T7">
                <a:pos x="T2" y="T3"/>
              </a:cxn>
              <a:cxn ang="T8">
                <a:pos x="T4" y="T5"/>
              </a:cxn>
            </a:cxnLst>
            <a:rect l="T9" t="T10" r="T11" b="T12"/>
            <a:pathLst>
              <a:path w="21600" h="21188" fill="none" extrusionOk="0">
                <a:moveTo>
                  <a:pt x="4198" y="-1"/>
                </a:moveTo>
                <a:cubicBezTo>
                  <a:pt x="14312" y="2003"/>
                  <a:pt x="21600" y="10877"/>
                  <a:pt x="21600" y="21188"/>
                </a:cubicBezTo>
              </a:path>
              <a:path w="21600" h="21188" stroke="0" extrusionOk="0">
                <a:moveTo>
                  <a:pt x="4198" y="-1"/>
                </a:moveTo>
                <a:cubicBezTo>
                  <a:pt x="14312" y="2003"/>
                  <a:pt x="21600" y="10877"/>
                  <a:pt x="21600" y="21188"/>
                </a:cubicBezTo>
                <a:lnTo>
                  <a:pt x="0" y="21188"/>
                </a:lnTo>
                <a:close/>
              </a:path>
            </a:pathLst>
          </a:custGeom>
          <a:noFill/>
          <a:ln w="28575">
            <a:solidFill>
              <a:srgbClr val="FFCC00"/>
            </a:solidFill>
            <a:round/>
            <a:headEnd/>
            <a:tailEnd/>
          </a:ln>
        </p:spPr>
        <p:txBody>
          <a:bodyPr wrap="none" anchor="ctr">
            <a:prstTxWarp prst="textNoShape">
              <a:avLst/>
            </a:prstTxWarp>
          </a:bodyPr>
          <a:lstStyle/>
          <a:p>
            <a:endParaRPr lang="en-US" sz="1350">
              <a:latin typeface="Calibri" charset="0"/>
            </a:endParaRPr>
          </a:p>
        </p:txBody>
      </p:sp>
      <p:sp>
        <p:nvSpPr>
          <p:cNvPr id="45" name="Freeform 391">
            <a:extLst>
              <a:ext uri="{FF2B5EF4-FFF2-40B4-BE49-F238E27FC236}">
                <a16:creationId xmlns:a16="http://schemas.microsoft.com/office/drawing/2014/main" id="{5C8DB97B-9603-364C-B4BC-BAF9A2641C0E}"/>
              </a:ext>
            </a:extLst>
          </p:cNvPr>
          <p:cNvSpPr>
            <a:spLocks/>
          </p:cNvSpPr>
          <p:nvPr/>
        </p:nvSpPr>
        <p:spPr bwMode="auto">
          <a:xfrm>
            <a:off x="6495741" y="2434286"/>
            <a:ext cx="757238" cy="95250"/>
          </a:xfrm>
          <a:custGeom>
            <a:avLst/>
            <a:gdLst>
              <a:gd name="T0" fmla="*/ 0 w 636"/>
              <a:gd name="T1" fmla="*/ 0 h 80"/>
              <a:gd name="T2" fmla="*/ 172 w 636"/>
              <a:gd name="T3" fmla="*/ 2 h 80"/>
              <a:gd name="T4" fmla="*/ 222 w 636"/>
              <a:gd name="T5" fmla="*/ 32 h 80"/>
              <a:gd name="T6" fmla="*/ 400 w 636"/>
              <a:gd name="T7" fmla="*/ 30 h 80"/>
              <a:gd name="T8" fmla="*/ 446 w 636"/>
              <a:gd name="T9" fmla="*/ 68 h 80"/>
              <a:gd name="T10" fmla="*/ 636 w 636"/>
              <a:gd name="T11" fmla="*/ 80 h 80"/>
              <a:gd name="T12" fmla="*/ 0 60000 65536"/>
              <a:gd name="T13" fmla="*/ 0 60000 65536"/>
              <a:gd name="T14" fmla="*/ 0 60000 65536"/>
              <a:gd name="T15" fmla="*/ 0 60000 65536"/>
              <a:gd name="T16" fmla="*/ 0 60000 65536"/>
              <a:gd name="T17" fmla="*/ 0 60000 65536"/>
              <a:gd name="T18" fmla="*/ 0 w 636"/>
              <a:gd name="T19" fmla="*/ 0 h 80"/>
              <a:gd name="T20" fmla="*/ 636 w 63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636" h="80">
                <a:moveTo>
                  <a:pt x="0" y="0"/>
                </a:moveTo>
                <a:lnTo>
                  <a:pt x="172" y="2"/>
                </a:lnTo>
                <a:lnTo>
                  <a:pt x="222" y="32"/>
                </a:lnTo>
                <a:lnTo>
                  <a:pt x="400" y="30"/>
                </a:lnTo>
                <a:lnTo>
                  <a:pt x="446" y="68"/>
                </a:lnTo>
                <a:lnTo>
                  <a:pt x="636" y="80"/>
                </a:lnTo>
              </a:path>
            </a:pathLst>
          </a:custGeom>
          <a:noFill/>
          <a:ln w="28575">
            <a:solidFill>
              <a:srgbClr val="0066FF"/>
            </a:solidFill>
            <a:round/>
            <a:headEnd/>
            <a:tailEnd/>
          </a:ln>
        </p:spPr>
        <p:txBody>
          <a:bodyPr wrap="none" anchor="ctr">
            <a:prstTxWarp prst="textNoShape">
              <a:avLst/>
            </a:prstTxWarp>
          </a:bodyPr>
          <a:lstStyle/>
          <a:p>
            <a:endParaRPr lang="en-US" sz="1350">
              <a:latin typeface="Calibri" charset="0"/>
            </a:endParaRPr>
          </a:p>
        </p:txBody>
      </p:sp>
      <p:sp>
        <p:nvSpPr>
          <p:cNvPr id="46" name="Freeform 392">
            <a:extLst>
              <a:ext uri="{FF2B5EF4-FFF2-40B4-BE49-F238E27FC236}">
                <a16:creationId xmlns:a16="http://schemas.microsoft.com/office/drawing/2014/main" id="{CB97D867-5840-6D4B-86AB-FEB8DD671D63}"/>
              </a:ext>
            </a:extLst>
          </p:cNvPr>
          <p:cNvSpPr>
            <a:spLocks/>
          </p:cNvSpPr>
          <p:nvPr/>
        </p:nvSpPr>
        <p:spPr bwMode="auto">
          <a:xfrm>
            <a:off x="6493360" y="2431905"/>
            <a:ext cx="759619" cy="95250"/>
          </a:xfrm>
          <a:custGeom>
            <a:avLst/>
            <a:gdLst>
              <a:gd name="T0" fmla="*/ 0 w 638"/>
              <a:gd name="T1" fmla="*/ 80 h 80"/>
              <a:gd name="T2" fmla="*/ 178 w 638"/>
              <a:gd name="T3" fmla="*/ 74 h 80"/>
              <a:gd name="T4" fmla="*/ 222 w 638"/>
              <a:gd name="T5" fmla="*/ 32 h 80"/>
              <a:gd name="T6" fmla="*/ 398 w 638"/>
              <a:gd name="T7" fmla="*/ 32 h 80"/>
              <a:gd name="T8" fmla="*/ 452 w 638"/>
              <a:gd name="T9" fmla="*/ 0 h 80"/>
              <a:gd name="T10" fmla="*/ 638 w 638"/>
              <a:gd name="T11" fmla="*/ 4 h 80"/>
              <a:gd name="T12" fmla="*/ 0 60000 65536"/>
              <a:gd name="T13" fmla="*/ 0 60000 65536"/>
              <a:gd name="T14" fmla="*/ 0 60000 65536"/>
              <a:gd name="T15" fmla="*/ 0 60000 65536"/>
              <a:gd name="T16" fmla="*/ 0 60000 65536"/>
              <a:gd name="T17" fmla="*/ 0 60000 65536"/>
              <a:gd name="T18" fmla="*/ 0 w 638"/>
              <a:gd name="T19" fmla="*/ 0 h 80"/>
              <a:gd name="T20" fmla="*/ 638 w 638"/>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638" h="80">
                <a:moveTo>
                  <a:pt x="0" y="80"/>
                </a:moveTo>
                <a:lnTo>
                  <a:pt x="178" y="74"/>
                </a:lnTo>
                <a:lnTo>
                  <a:pt x="222" y="32"/>
                </a:lnTo>
                <a:lnTo>
                  <a:pt x="398" y="32"/>
                </a:lnTo>
                <a:lnTo>
                  <a:pt x="452" y="0"/>
                </a:lnTo>
                <a:lnTo>
                  <a:pt x="638" y="4"/>
                </a:lnTo>
              </a:path>
            </a:pathLst>
          </a:custGeom>
          <a:noFill/>
          <a:ln w="28575">
            <a:solidFill>
              <a:srgbClr val="FFCC00"/>
            </a:solidFill>
            <a:round/>
            <a:headEnd/>
            <a:tailEnd/>
          </a:ln>
        </p:spPr>
        <p:txBody>
          <a:bodyPr wrap="none" anchor="ctr">
            <a:prstTxWarp prst="textNoShape">
              <a:avLst/>
            </a:prstTxWarp>
          </a:bodyPr>
          <a:lstStyle/>
          <a:p>
            <a:endParaRPr lang="en-US" sz="1350">
              <a:latin typeface="Calibri" charset="0"/>
            </a:endParaRPr>
          </a:p>
        </p:txBody>
      </p:sp>
      <p:sp>
        <p:nvSpPr>
          <p:cNvPr id="47" name="Freeform 393">
            <a:extLst>
              <a:ext uri="{FF2B5EF4-FFF2-40B4-BE49-F238E27FC236}">
                <a16:creationId xmlns:a16="http://schemas.microsoft.com/office/drawing/2014/main" id="{25C929BD-F39F-2042-90A3-E1422418BF67}"/>
              </a:ext>
            </a:extLst>
          </p:cNvPr>
          <p:cNvSpPr>
            <a:spLocks/>
          </p:cNvSpPr>
          <p:nvPr/>
        </p:nvSpPr>
        <p:spPr bwMode="auto">
          <a:xfrm>
            <a:off x="4919353" y="3327255"/>
            <a:ext cx="559594" cy="114300"/>
          </a:xfrm>
          <a:custGeom>
            <a:avLst/>
            <a:gdLst>
              <a:gd name="T0" fmla="*/ 0 w 470"/>
              <a:gd name="T1" fmla="*/ 0 h 96"/>
              <a:gd name="T2" fmla="*/ 106 w 470"/>
              <a:gd name="T3" fmla="*/ 54 h 96"/>
              <a:gd name="T4" fmla="*/ 152 w 470"/>
              <a:gd name="T5" fmla="*/ 44 h 96"/>
              <a:gd name="T6" fmla="*/ 270 w 470"/>
              <a:gd name="T7" fmla="*/ 90 h 96"/>
              <a:gd name="T8" fmla="*/ 344 w 470"/>
              <a:gd name="T9" fmla="*/ 68 h 96"/>
              <a:gd name="T10" fmla="*/ 470 w 470"/>
              <a:gd name="T11" fmla="*/ 96 h 96"/>
              <a:gd name="T12" fmla="*/ 0 60000 65536"/>
              <a:gd name="T13" fmla="*/ 0 60000 65536"/>
              <a:gd name="T14" fmla="*/ 0 60000 65536"/>
              <a:gd name="T15" fmla="*/ 0 60000 65536"/>
              <a:gd name="T16" fmla="*/ 0 60000 65536"/>
              <a:gd name="T17" fmla="*/ 0 60000 65536"/>
              <a:gd name="T18" fmla="*/ 0 w 470"/>
              <a:gd name="T19" fmla="*/ 0 h 96"/>
              <a:gd name="T20" fmla="*/ 470 w 470"/>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470" h="96">
                <a:moveTo>
                  <a:pt x="0" y="0"/>
                </a:moveTo>
                <a:lnTo>
                  <a:pt x="106" y="54"/>
                </a:lnTo>
                <a:lnTo>
                  <a:pt x="152" y="44"/>
                </a:lnTo>
                <a:lnTo>
                  <a:pt x="270" y="90"/>
                </a:lnTo>
                <a:lnTo>
                  <a:pt x="344" y="68"/>
                </a:lnTo>
                <a:lnTo>
                  <a:pt x="470" y="96"/>
                </a:lnTo>
              </a:path>
            </a:pathLst>
          </a:custGeom>
          <a:noFill/>
          <a:ln w="28575">
            <a:solidFill>
              <a:srgbClr val="FFCC00"/>
            </a:solidFill>
            <a:round/>
            <a:headEnd/>
            <a:tailEnd/>
          </a:ln>
        </p:spPr>
        <p:txBody>
          <a:bodyPr wrap="none" anchor="ctr">
            <a:prstTxWarp prst="textNoShape">
              <a:avLst/>
            </a:prstTxWarp>
          </a:bodyPr>
          <a:lstStyle/>
          <a:p>
            <a:endParaRPr lang="en-US" sz="1350">
              <a:latin typeface="Calibri" charset="0"/>
            </a:endParaRPr>
          </a:p>
        </p:txBody>
      </p:sp>
      <p:sp>
        <p:nvSpPr>
          <p:cNvPr id="48" name="Freeform 394">
            <a:extLst>
              <a:ext uri="{FF2B5EF4-FFF2-40B4-BE49-F238E27FC236}">
                <a16:creationId xmlns:a16="http://schemas.microsoft.com/office/drawing/2014/main" id="{725EC6A4-C9A5-CD4B-8A01-9F472E14D9A4}"/>
              </a:ext>
            </a:extLst>
          </p:cNvPr>
          <p:cNvSpPr>
            <a:spLocks/>
          </p:cNvSpPr>
          <p:nvPr/>
        </p:nvSpPr>
        <p:spPr bwMode="auto">
          <a:xfrm>
            <a:off x="5012222" y="3246292"/>
            <a:ext cx="392906" cy="295275"/>
          </a:xfrm>
          <a:custGeom>
            <a:avLst/>
            <a:gdLst>
              <a:gd name="T0" fmla="*/ 0 w 330"/>
              <a:gd name="T1" fmla="*/ 0 h 248"/>
              <a:gd name="T2" fmla="*/ 68 w 330"/>
              <a:gd name="T3" fmla="*/ 46 h 248"/>
              <a:gd name="T4" fmla="*/ 78 w 330"/>
              <a:gd name="T5" fmla="*/ 110 h 248"/>
              <a:gd name="T6" fmla="*/ 192 w 330"/>
              <a:gd name="T7" fmla="*/ 156 h 248"/>
              <a:gd name="T8" fmla="*/ 196 w 330"/>
              <a:gd name="T9" fmla="*/ 202 h 248"/>
              <a:gd name="T10" fmla="*/ 330 w 330"/>
              <a:gd name="T11" fmla="*/ 248 h 248"/>
              <a:gd name="T12" fmla="*/ 0 60000 65536"/>
              <a:gd name="T13" fmla="*/ 0 60000 65536"/>
              <a:gd name="T14" fmla="*/ 0 60000 65536"/>
              <a:gd name="T15" fmla="*/ 0 60000 65536"/>
              <a:gd name="T16" fmla="*/ 0 60000 65536"/>
              <a:gd name="T17" fmla="*/ 0 60000 65536"/>
              <a:gd name="T18" fmla="*/ 0 w 330"/>
              <a:gd name="T19" fmla="*/ 0 h 248"/>
              <a:gd name="T20" fmla="*/ 330 w 330"/>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330" h="248">
                <a:moveTo>
                  <a:pt x="0" y="0"/>
                </a:moveTo>
                <a:lnTo>
                  <a:pt x="68" y="46"/>
                </a:lnTo>
                <a:lnTo>
                  <a:pt x="78" y="110"/>
                </a:lnTo>
                <a:lnTo>
                  <a:pt x="192" y="156"/>
                </a:lnTo>
                <a:lnTo>
                  <a:pt x="196" y="202"/>
                </a:lnTo>
                <a:lnTo>
                  <a:pt x="330" y="248"/>
                </a:lnTo>
              </a:path>
            </a:pathLst>
          </a:custGeom>
          <a:noFill/>
          <a:ln w="28575">
            <a:solidFill>
              <a:srgbClr val="3333FF"/>
            </a:solidFill>
            <a:round/>
            <a:headEnd/>
            <a:tailEnd/>
          </a:ln>
        </p:spPr>
        <p:txBody>
          <a:bodyPr wrap="none" anchor="ctr">
            <a:prstTxWarp prst="textNoShape">
              <a:avLst/>
            </a:prstTxWarp>
          </a:bodyPr>
          <a:lstStyle/>
          <a:p>
            <a:endParaRPr lang="en-US" sz="1350">
              <a:latin typeface="Calibri" charset="0"/>
            </a:endParaRPr>
          </a:p>
        </p:txBody>
      </p:sp>
      <p:sp>
        <p:nvSpPr>
          <p:cNvPr id="49" name="Rectangle 395">
            <a:extLst>
              <a:ext uri="{FF2B5EF4-FFF2-40B4-BE49-F238E27FC236}">
                <a16:creationId xmlns:a16="http://schemas.microsoft.com/office/drawing/2014/main" id="{F54B1816-46F6-B24D-B332-2C13603C5D5E}"/>
              </a:ext>
            </a:extLst>
          </p:cNvPr>
          <p:cNvSpPr>
            <a:spLocks noChangeArrowheads="1"/>
          </p:cNvSpPr>
          <p:nvPr/>
        </p:nvSpPr>
        <p:spPr bwMode="auto">
          <a:xfrm rot="1511052">
            <a:off x="5119378" y="3362973"/>
            <a:ext cx="113109" cy="69056"/>
          </a:xfrm>
          <a:prstGeom prst="rect">
            <a:avLst/>
          </a:prstGeom>
          <a:solidFill>
            <a:schemeClr val="accent1"/>
          </a:solidFill>
          <a:ln w="7938">
            <a:solidFill>
              <a:srgbClr val="000000"/>
            </a:solidFill>
            <a:miter lim="800000"/>
            <a:headEnd/>
            <a:tailEnd/>
          </a:ln>
        </p:spPr>
        <p:txBody>
          <a:bodyPr>
            <a:prstTxWarp prst="textNoShape">
              <a:avLst/>
            </a:prstTxWarp>
          </a:bodyPr>
          <a:lstStyle/>
          <a:p>
            <a:endParaRPr lang="en-US" sz="1350">
              <a:latin typeface="Calibri" charset="0"/>
            </a:endParaRPr>
          </a:p>
        </p:txBody>
      </p:sp>
      <p:sp>
        <p:nvSpPr>
          <p:cNvPr id="50" name="Freeform 396">
            <a:extLst>
              <a:ext uri="{FF2B5EF4-FFF2-40B4-BE49-F238E27FC236}">
                <a16:creationId xmlns:a16="http://schemas.microsoft.com/office/drawing/2014/main" id="{810E1D5A-5638-9A4D-9AF5-A1B6341EC369}"/>
              </a:ext>
            </a:extLst>
          </p:cNvPr>
          <p:cNvSpPr>
            <a:spLocks/>
          </p:cNvSpPr>
          <p:nvPr/>
        </p:nvSpPr>
        <p:spPr bwMode="auto">
          <a:xfrm>
            <a:off x="4955072" y="2672411"/>
            <a:ext cx="542925" cy="130969"/>
          </a:xfrm>
          <a:custGeom>
            <a:avLst/>
            <a:gdLst>
              <a:gd name="T0" fmla="*/ 0 w 456"/>
              <a:gd name="T1" fmla="*/ 110 h 110"/>
              <a:gd name="T2" fmla="*/ 80 w 456"/>
              <a:gd name="T3" fmla="*/ 70 h 110"/>
              <a:gd name="T4" fmla="*/ 136 w 456"/>
              <a:gd name="T5" fmla="*/ 68 h 110"/>
              <a:gd name="T6" fmla="*/ 296 w 456"/>
              <a:gd name="T7" fmla="*/ 2 h 110"/>
              <a:gd name="T8" fmla="*/ 348 w 456"/>
              <a:gd name="T9" fmla="*/ 22 h 110"/>
              <a:gd name="T10" fmla="*/ 456 w 456"/>
              <a:gd name="T11" fmla="*/ 0 h 110"/>
              <a:gd name="T12" fmla="*/ 0 60000 65536"/>
              <a:gd name="T13" fmla="*/ 0 60000 65536"/>
              <a:gd name="T14" fmla="*/ 0 60000 65536"/>
              <a:gd name="T15" fmla="*/ 0 60000 65536"/>
              <a:gd name="T16" fmla="*/ 0 60000 65536"/>
              <a:gd name="T17" fmla="*/ 0 60000 65536"/>
              <a:gd name="T18" fmla="*/ 0 w 456"/>
              <a:gd name="T19" fmla="*/ 0 h 110"/>
              <a:gd name="T20" fmla="*/ 456 w 456"/>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456" h="110">
                <a:moveTo>
                  <a:pt x="0" y="110"/>
                </a:moveTo>
                <a:lnTo>
                  <a:pt x="80" y="70"/>
                </a:lnTo>
                <a:lnTo>
                  <a:pt x="136" y="68"/>
                </a:lnTo>
                <a:lnTo>
                  <a:pt x="296" y="2"/>
                </a:lnTo>
                <a:lnTo>
                  <a:pt x="348" y="22"/>
                </a:lnTo>
                <a:lnTo>
                  <a:pt x="456" y="0"/>
                </a:lnTo>
              </a:path>
            </a:pathLst>
          </a:custGeom>
          <a:noFill/>
          <a:ln w="28575">
            <a:solidFill>
              <a:srgbClr val="FFCC00"/>
            </a:solidFill>
            <a:round/>
            <a:headEnd/>
            <a:tailEnd/>
          </a:ln>
        </p:spPr>
        <p:txBody>
          <a:bodyPr wrap="none" anchor="ctr">
            <a:prstTxWarp prst="textNoShape">
              <a:avLst/>
            </a:prstTxWarp>
          </a:bodyPr>
          <a:lstStyle/>
          <a:p>
            <a:endParaRPr lang="en-US" sz="1350">
              <a:latin typeface="Calibri" charset="0"/>
            </a:endParaRPr>
          </a:p>
        </p:txBody>
      </p:sp>
      <p:sp>
        <p:nvSpPr>
          <p:cNvPr id="51" name="Freeform 397">
            <a:extLst>
              <a:ext uri="{FF2B5EF4-FFF2-40B4-BE49-F238E27FC236}">
                <a16:creationId xmlns:a16="http://schemas.microsoft.com/office/drawing/2014/main" id="{D206F10A-CE65-F045-808E-357B627DB0D2}"/>
              </a:ext>
            </a:extLst>
          </p:cNvPr>
          <p:cNvSpPr>
            <a:spLocks/>
          </p:cNvSpPr>
          <p:nvPr/>
        </p:nvSpPr>
        <p:spPr bwMode="auto">
          <a:xfrm>
            <a:off x="5045559" y="2598592"/>
            <a:ext cx="383381" cy="242887"/>
          </a:xfrm>
          <a:custGeom>
            <a:avLst/>
            <a:gdLst>
              <a:gd name="T0" fmla="*/ 0 w 322"/>
              <a:gd name="T1" fmla="*/ 204 h 204"/>
              <a:gd name="T2" fmla="*/ 58 w 322"/>
              <a:gd name="T3" fmla="*/ 164 h 204"/>
              <a:gd name="T4" fmla="*/ 58 w 322"/>
              <a:gd name="T5" fmla="*/ 130 h 204"/>
              <a:gd name="T6" fmla="*/ 218 w 322"/>
              <a:gd name="T7" fmla="*/ 66 h 204"/>
              <a:gd name="T8" fmla="*/ 222 w 322"/>
              <a:gd name="T9" fmla="*/ 30 h 204"/>
              <a:gd name="T10" fmla="*/ 322 w 322"/>
              <a:gd name="T11" fmla="*/ 0 h 204"/>
              <a:gd name="T12" fmla="*/ 0 60000 65536"/>
              <a:gd name="T13" fmla="*/ 0 60000 65536"/>
              <a:gd name="T14" fmla="*/ 0 60000 65536"/>
              <a:gd name="T15" fmla="*/ 0 60000 65536"/>
              <a:gd name="T16" fmla="*/ 0 60000 65536"/>
              <a:gd name="T17" fmla="*/ 0 60000 65536"/>
              <a:gd name="T18" fmla="*/ 0 w 322"/>
              <a:gd name="T19" fmla="*/ 0 h 204"/>
              <a:gd name="T20" fmla="*/ 322 w 322"/>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322" h="204">
                <a:moveTo>
                  <a:pt x="0" y="204"/>
                </a:moveTo>
                <a:lnTo>
                  <a:pt x="58" y="164"/>
                </a:lnTo>
                <a:lnTo>
                  <a:pt x="58" y="130"/>
                </a:lnTo>
                <a:lnTo>
                  <a:pt x="218" y="66"/>
                </a:lnTo>
                <a:lnTo>
                  <a:pt x="222" y="30"/>
                </a:lnTo>
                <a:lnTo>
                  <a:pt x="322" y="0"/>
                </a:lnTo>
              </a:path>
            </a:pathLst>
          </a:custGeom>
          <a:noFill/>
          <a:ln w="28575">
            <a:solidFill>
              <a:srgbClr val="3333FF"/>
            </a:solidFill>
            <a:round/>
            <a:headEnd/>
            <a:tailEnd/>
          </a:ln>
        </p:spPr>
        <p:txBody>
          <a:bodyPr wrap="none" anchor="ctr">
            <a:prstTxWarp prst="textNoShape">
              <a:avLst/>
            </a:prstTxWarp>
          </a:bodyPr>
          <a:lstStyle/>
          <a:p>
            <a:endParaRPr lang="en-US" sz="1350">
              <a:latin typeface="Calibri" charset="0"/>
            </a:endParaRPr>
          </a:p>
        </p:txBody>
      </p:sp>
      <p:sp>
        <p:nvSpPr>
          <p:cNvPr id="52" name="Rectangle 398">
            <a:extLst>
              <a:ext uri="{FF2B5EF4-FFF2-40B4-BE49-F238E27FC236}">
                <a16:creationId xmlns:a16="http://schemas.microsoft.com/office/drawing/2014/main" id="{06809B5E-AE17-DC42-B4F2-CC99505C3C70}"/>
              </a:ext>
            </a:extLst>
          </p:cNvPr>
          <p:cNvSpPr>
            <a:spLocks noChangeArrowheads="1"/>
          </p:cNvSpPr>
          <p:nvPr/>
        </p:nvSpPr>
        <p:spPr bwMode="auto">
          <a:xfrm rot="20322718">
            <a:off x="5164622" y="2674792"/>
            <a:ext cx="113109" cy="69056"/>
          </a:xfrm>
          <a:prstGeom prst="rect">
            <a:avLst/>
          </a:prstGeom>
          <a:solidFill>
            <a:schemeClr val="accent1"/>
          </a:solidFill>
          <a:ln w="7938">
            <a:solidFill>
              <a:srgbClr val="000000"/>
            </a:solidFill>
            <a:miter lim="800000"/>
            <a:headEnd/>
            <a:tailEnd/>
          </a:ln>
        </p:spPr>
        <p:txBody>
          <a:bodyPr>
            <a:prstTxWarp prst="textNoShape">
              <a:avLst/>
            </a:prstTxWarp>
          </a:bodyPr>
          <a:lstStyle/>
          <a:p>
            <a:endParaRPr lang="en-US" sz="1350">
              <a:latin typeface="Calibri" charset="0"/>
            </a:endParaRPr>
          </a:p>
        </p:txBody>
      </p:sp>
      <p:sp>
        <p:nvSpPr>
          <p:cNvPr id="53" name="Freeform 399">
            <a:extLst>
              <a:ext uri="{FF2B5EF4-FFF2-40B4-BE49-F238E27FC236}">
                <a16:creationId xmlns:a16="http://schemas.microsoft.com/office/drawing/2014/main" id="{4067508C-7D25-BD45-80A4-E6D857496816}"/>
              </a:ext>
            </a:extLst>
          </p:cNvPr>
          <p:cNvSpPr>
            <a:spLocks/>
          </p:cNvSpPr>
          <p:nvPr/>
        </p:nvSpPr>
        <p:spPr bwMode="auto">
          <a:xfrm>
            <a:off x="8317397" y="2599783"/>
            <a:ext cx="376238" cy="234553"/>
          </a:xfrm>
          <a:custGeom>
            <a:avLst/>
            <a:gdLst>
              <a:gd name="T0" fmla="*/ 0 w 316"/>
              <a:gd name="T1" fmla="*/ 0 h 197"/>
              <a:gd name="T2" fmla="*/ 75 w 316"/>
              <a:gd name="T3" fmla="*/ 24 h 197"/>
              <a:gd name="T4" fmla="*/ 87 w 316"/>
              <a:gd name="T5" fmla="*/ 57 h 197"/>
              <a:gd name="T6" fmla="*/ 264 w 316"/>
              <a:gd name="T7" fmla="*/ 125 h 197"/>
              <a:gd name="T8" fmla="*/ 262 w 316"/>
              <a:gd name="T9" fmla="*/ 164 h 197"/>
              <a:gd name="T10" fmla="*/ 316 w 316"/>
              <a:gd name="T11" fmla="*/ 197 h 197"/>
              <a:gd name="T12" fmla="*/ 0 60000 65536"/>
              <a:gd name="T13" fmla="*/ 0 60000 65536"/>
              <a:gd name="T14" fmla="*/ 0 60000 65536"/>
              <a:gd name="T15" fmla="*/ 0 60000 65536"/>
              <a:gd name="T16" fmla="*/ 0 60000 65536"/>
              <a:gd name="T17" fmla="*/ 0 60000 65536"/>
              <a:gd name="T18" fmla="*/ 0 w 316"/>
              <a:gd name="T19" fmla="*/ 0 h 197"/>
              <a:gd name="T20" fmla="*/ 316 w 316"/>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316" h="197">
                <a:moveTo>
                  <a:pt x="0" y="0"/>
                </a:moveTo>
                <a:lnTo>
                  <a:pt x="75" y="24"/>
                </a:lnTo>
                <a:lnTo>
                  <a:pt x="87" y="57"/>
                </a:lnTo>
                <a:lnTo>
                  <a:pt x="264" y="125"/>
                </a:lnTo>
                <a:lnTo>
                  <a:pt x="262" y="164"/>
                </a:lnTo>
                <a:lnTo>
                  <a:pt x="316" y="197"/>
                </a:lnTo>
              </a:path>
            </a:pathLst>
          </a:custGeom>
          <a:noFill/>
          <a:ln w="28575">
            <a:solidFill>
              <a:srgbClr val="FFCC00"/>
            </a:solidFill>
            <a:round/>
            <a:headEnd/>
            <a:tailEnd/>
          </a:ln>
        </p:spPr>
        <p:txBody>
          <a:bodyPr wrap="none" anchor="ctr">
            <a:prstTxWarp prst="textNoShape">
              <a:avLst/>
            </a:prstTxWarp>
          </a:bodyPr>
          <a:lstStyle/>
          <a:p>
            <a:endParaRPr lang="en-US" sz="1350">
              <a:latin typeface="Calibri" charset="0"/>
            </a:endParaRPr>
          </a:p>
        </p:txBody>
      </p:sp>
      <p:sp>
        <p:nvSpPr>
          <p:cNvPr id="54" name="Freeform 400">
            <a:extLst>
              <a:ext uri="{FF2B5EF4-FFF2-40B4-BE49-F238E27FC236}">
                <a16:creationId xmlns:a16="http://schemas.microsoft.com/office/drawing/2014/main" id="{F1A6659E-93AD-0D41-9DAE-89544D90D753}"/>
              </a:ext>
            </a:extLst>
          </p:cNvPr>
          <p:cNvSpPr>
            <a:spLocks/>
          </p:cNvSpPr>
          <p:nvPr/>
        </p:nvSpPr>
        <p:spPr bwMode="auto">
          <a:xfrm>
            <a:off x="8303110" y="3323683"/>
            <a:ext cx="533400" cy="119062"/>
          </a:xfrm>
          <a:custGeom>
            <a:avLst/>
            <a:gdLst>
              <a:gd name="T0" fmla="*/ 0 w 448"/>
              <a:gd name="T1" fmla="*/ 110 h 99"/>
              <a:gd name="T2" fmla="*/ 93 w 448"/>
              <a:gd name="T3" fmla="*/ 91 h 99"/>
              <a:gd name="T4" fmla="*/ 141 w 448"/>
              <a:gd name="T5" fmla="*/ 118 h 99"/>
              <a:gd name="T6" fmla="*/ 304 w 448"/>
              <a:gd name="T7" fmla="*/ 33 h 99"/>
              <a:gd name="T8" fmla="*/ 354 w 448"/>
              <a:gd name="T9" fmla="*/ 70 h 99"/>
              <a:gd name="T10" fmla="*/ 448 w 448"/>
              <a:gd name="T11" fmla="*/ 0 h 99"/>
              <a:gd name="T12" fmla="*/ 0 60000 65536"/>
              <a:gd name="T13" fmla="*/ 0 60000 65536"/>
              <a:gd name="T14" fmla="*/ 0 60000 65536"/>
              <a:gd name="T15" fmla="*/ 0 60000 65536"/>
              <a:gd name="T16" fmla="*/ 0 60000 65536"/>
              <a:gd name="T17" fmla="*/ 0 60000 65536"/>
              <a:gd name="T18" fmla="*/ 0 w 448"/>
              <a:gd name="T19" fmla="*/ 0 h 99"/>
              <a:gd name="T20" fmla="*/ 448 w 448"/>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448" h="99">
                <a:moveTo>
                  <a:pt x="0" y="91"/>
                </a:moveTo>
                <a:lnTo>
                  <a:pt x="93" y="72"/>
                </a:lnTo>
                <a:lnTo>
                  <a:pt x="141" y="99"/>
                </a:lnTo>
                <a:lnTo>
                  <a:pt x="304" y="33"/>
                </a:lnTo>
                <a:lnTo>
                  <a:pt x="354" y="51"/>
                </a:lnTo>
                <a:lnTo>
                  <a:pt x="448" y="0"/>
                </a:lnTo>
              </a:path>
            </a:pathLst>
          </a:custGeom>
          <a:noFill/>
          <a:ln w="28575">
            <a:solidFill>
              <a:srgbClr val="3333FF"/>
            </a:solidFill>
            <a:round/>
            <a:headEnd/>
            <a:tailEnd/>
          </a:ln>
        </p:spPr>
        <p:txBody>
          <a:bodyPr wrap="none" anchor="ctr">
            <a:prstTxWarp prst="textNoShape">
              <a:avLst/>
            </a:prstTxWarp>
          </a:bodyPr>
          <a:lstStyle/>
          <a:p>
            <a:endParaRPr lang="en-US" sz="1350">
              <a:latin typeface="Calibri" charset="0"/>
            </a:endParaRPr>
          </a:p>
        </p:txBody>
      </p:sp>
      <p:sp>
        <p:nvSpPr>
          <p:cNvPr id="55" name="Freeform 401">
            <a:extLst>
              <a:ext uri="{FF2B5EF4-FFF2-40B4-BE49-F238E27FC236}">
                <a16:creationId xmlns:a16="http://schemas.microsoft.com/office/drawing/2014/main" id="{6ACF3915-9978-8F4E-8C17-A89CBB98F5F0}"/>
              </a:ext>
            </a:extLst>
          </p:cNvPr>
          <p:cNvSpPr>
            <a:spLocks/>
          </p:cNvSpPr>
          <p:nvPr/>
        </p:nvSpPr>
        <p:spPr bwMode="auto">
          <a:xfrm>
            <a:off x="8249532" y="2670030"/>
            <a:ext cx="534591" cy="120253"/>
          </a:xfrm>
          <a:custGeom>
            <a:avLst/>
            <a:gdLst>
              <a:gd name="T0" fmla="*/ 0 w 450"/>
              <a:gd name="T1" fmla="*/ 0 h 96"/>
              <a:gd name="T2" fmla="*/ 84 w 450"/>
              <a:gd name="T3" fmla="*/ 47 h 96"/>
              <a:gd name="T4" fmla="*/ 147 w 450"/>
              <a:gd name="T5" fmla="*/ 0 h 96"/>
              <a:gd name="T6" fmla="*/ 300 w 450"/>
              <a:gd name="T7" fmla="*/ 173 h 96"/>
              <a:gd name="T8" fmla="*/ 360 w 450"/>
              <a:gd name="T9" fmla="*/ 148 h 96"/>
              <a:gd name="T10" fmla="*/ 431 w 450"/>
              <a:gd name="T11" fmla="*/ 252 h 96"/>
              <a:gd name="T12" fmla="*/ 0 60000 65536"/>
              <a:gd name="T13" fmla="*/ 0 60000 65536"/>
              <a:gd name="T14" fmla="*/ 0 60000 65536"/>
              <a:gd name="T15" fmla="*/ 0 60000 65536"/>
              <a:gd name="T16" fmla="*/ 0 60000 65536"/>
              <a:gd name="T17" fmla="*/ 0 60000 65536"/>
              <a:gd name="T18" fmla="*/ 0 w 450"/>
              <a:gd name="T19" fmla="*/ 0 h 96"/>
              <a:gd name="T20" fmla="*/ 450 w 450"/>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450" h="96">
                <a:moveTo>
                  <a:pt x="0" y="0"/>
                </a:moveTo>
                <a:lnTo>
                  <a:pt x="84" y="19"/>
                </a:lnTo>
                <a:lnTo>
                  <a:pt x="147" y="0"/>
                </a:lnTo>
                <a:lnTo>
                  <a:pt x="319" y="66"/>
                </a:lnTo>
                <a:lnTo>
                  <a:pt x="379" y="57"/>
                </a:lnTo>
                <a:lnTo>
                  <a:pt x="450" y="96"/>
                </a:lnTo>
              </a:path>
            </a:pathLst>
          </a:custGeom>
          <a:noFill/>
          <a:ln w="28575">
            <a:solidFill>
              <a:srgbClr val="3333FF"/>
            </a:solidFill>
            <a:round/>
            <a:headEnd/>
            <a:tailEnd/>
          </a:ln>
        </p:spPr>
        <p:txBody>
          <a:bodyPr wrap="none" anchor="ctr">
            <a:prstTxWarp prst="textNoShape">
              <a:avLst/>
            </a:prstTxWarp>
          </a:bodyPr>
          <a:lstStyle/>
          <a:p>
            <a:endParaRPr lang="en-US" sz="1350">
              <a:latin typeface="Calibri" charset="0"/>
            </a:endParaRPr>
          </a:p>
        </p:txBody>
      </p:sp>
      <p:sp>
        <p:nvSpPr>
          <p:cNvPr id="56" name="Rectangle 402">
            <a:extLst>
              <a:ext uri="{FF2B5EF4-FFF2-40B4-BE49-F238E27FC236}">
                <a16:creationId xmlns:a16="http://schemas.microsoft.com/office/drawing/2014/main" id="{322F6D2D-2328-5543-8CF1-625A4BF3DCC3}"/>
              </a:ext>
            </a:extLst>
          </p:cNvPr>
          <p:cNvSpPr>
            <a:spLocks noChangeArrowheads="1"/>
          </p:cNvSpPr>
          <p:nvPr/>
        </p:nvSpPr>
        <p:spPr bwMode="auto">
          <a:xfrm rot="1511052">
            <a:off x="8473369" y="2673602"/>
            <a:ext cx="113109" cy="69056"/>
          </a:xfrm>
          <a:prstGeom prst="rect">
            <a:avLst/>
          </a:prstGeom>
          <a:solidFill>
            <a:schemeClr val="accent1"/>
          </a:solidFill>
          <a:ln w="7938">
            <a:solidFill>
              <a:srgbClr val="000000"/>
            </a:solidFill>
            <a:miter lim="800000"/>
            <a:headEnd/>
            <a:tailEnd/>
          </a:ln>
        </p:spPr>
        <p:txBody>
          <a:bodyPr>
            <a:prstTxWarp prst="textNoShape">
              <a:avLst/>
            </a:prstTxWarp>
          </a:bodyPr>
          <a:lstStyle/>
          <a:p>
            <a:endParaRPr lang="en-US" sz="1350">
              <a:latin typeface="Calibri" charset="0"/>
            </a:endParaRPr>
          </a:p>
        </p:txBody>
      </p:sp>
      <p:sp>
        <p:nvSpPr>
          <p:cNvPr id="57" name="Oval 403">
            <a:extLst>
              <a:ext uri="{FF2B5EF4-FFF2-40B4-BE49-F238E27FC236}">
                <a16:creationId xmlns:a16="http://schemas.microsoft.com/office/drawing/2014/main" id="{B0A5C826-5FDE-5C4B-955B-8BAE4C0C2646}"/>
              </a:ext>
            </a:extLst>
          </p:cNvPr>
          <p:cNvSpPr>
            <a:spLocks noChangeArrowheads="1"/>
          </p:cNvSpPr>
          <p:nvPr/>
        </p:nvSpPr>
        <p:spPr bwMode="auto">
          <a:xfrm rot="93880">
            <a:off x="7030332" y="3655867"/>
            <a:ext cx="171450" cy="95250"/>
          </a:xfrm>
          <a:prstGeom prst="ellipse">
            <a:avLst/>
          </a:prstGeom>
          <a:solidFill>
            <a:srgbClr val="FFCC00"/>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58" name="AutoShape 404">
            <a:extLst>
              <a:ext uri="{FF2B5EF4-FFF2-40B4-BE49-F238E27FC236}">
                <a16:creationId xmlns:a16="http://schemas.microsoft.com/office/drawing/2014/main" id="{0D66173C-689D-544D-B886-23A4ABA7A2E7}"/>
              </a:ext>
            </a:extLst>
          </p:cNvPr>
          <p:cNvSpPr>
            <a:spLocks noChangeArrowheads="1"/>
          </p:cNvSpPr>
          <p:nvPr/>
        </p:nvSpPr>
        <p:spPr bwMode="auto">
          <a:xfrm rot="245893">
            <a:off x="7073194" y="3668964"/>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59" name="Oval 405">
            <a:extLst>
              <a:ext uri="{FF2B5EF4-FFF2-40B4-BE49-F238E27FC236}">
                <a16:creationId xmlns:a16="http://schemas.microsoft.com/office/drawing/2014/main" id="{3C92248D-7144-AF4A-8BA7-E7F3F2AF31F2}"/>
              </a:ext>
            </a:extLst>
          </p:cNvPr>
          <p:cNvSpPr>
            <a:spLocks noChangeArrowheads="1"/>
          </p:cNvSpPr>
          <p:nvPr/>
        </p:nvSpPr>
        <p:spPr bwMode="auto">
          <a:xfrm rot="21394482">
            <a:off x="7024378" y="3549902"/>
            <a:ext cx="171450" cy="95250"/>
          </a:xfrm>
          <a:prstGeom prst="ellipse">
            <a:avLst/>
          </a:prstGeom>
          <a:solidFill>
            <a:srgbClr val="6699FF"/>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60" name="AutoShape 406">
            <a:extLst>
              <a:ext uri="{FF2B5EF4-FFF2-40B4-BE49-F238E27FC236}">
                <a16:creationId xmlns:a16="http://schemas.microsoft.com/office/drawing/2014/main" id="{F7DC07CA-F4F0-244E-B7E4-A85D93559CC0}"/>
              </a:ext>
            </a:extLst>
          </p:cNvPr>
          <p:cNvSpPr>
            <a:spLocks noChangeArrowheads="1"/>
          </p:cNvSpPr>
          <p:nvPr/>
        </p:nvSpPr>
        <p:spPr bwMode="auto">
          <a:xfrm rot="21546496">
            <a:off x="7067241" y="3558236"/>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61" name="Oval 407">
            <a:extLst>
              <a:ext uri="{FF2B5EF4-FFF2-40B4-BE49-F238E27FC236}">
                <a16:creationId xmlns:a16="http://schemas.microsoft.com/office/drawing/2014/main" id="{1CBE0C7B-71C7-824F-B2DF-4DACD34EACAC}"/>
              </a:ext>
            </a:extLst>
          </p:cNvPr>
          <p:cNvSpPr>
            <a:spLocks noChangeArrowheads="1"/>
          </p:cNvSpPr>
          <p:nvPr/>
        </p:nvSpPr>
        <p:spPr bwMode="auto">
          <a:xfrm rot="21394482">
            <a:off x="6537413" y="3653486"/>
            <a:ext cx="171450" cy="95250"/>
          </a:xfrm>
          <a:prstGeom prst="ellipse">
            <a:avLst/>
          </a:prstGeom>
          <a:solidFill>
            <a:srgbClr val="6699FF"/>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62" name="AutoShape 408">
            <a:extLst>
              <a:ext uri="{FF2B5EF4-FFF2-40B4-BE49-F238E27FC236}">
                <a16:creationId xmlns:a16="http://schemas.microsoft.com/office/drawing/2014/main" id="{39582710-75F1-0847-8BEC-4131CCE73C41}"/>
              </a:ext>
            </a:extLst>
          </p:cNvPr>
          <p:cNvSpPr>
            <a:spLocks noChangeArrowheads="1"/>
          </p:cNvSpPr>
          <p:nvPr/>
        </p:nvSpPr>
        <p:spPr bwMode="auto">
          <a:xfrm rot="21546496">
            <a:off x="6580275" y="3661820"/>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63" name="Oval 409">
            <a:extLst>
              <a:ext uri="{FF2B5EF4-FFF2-40B4-BE49-F238E27FC236}">
                <a16:creationId xmlns:a16="http://schemas.microsoft.com/office/drawing/2014/main" id="{8A4FB5FD-825E-E24B-A0ED-3BFA83A13F31}"/>
              </a:ext>
            </a:extLst>
          </p:cNvPr>
          <p:cNvSpPr>
            <a:spLocks noChangeArrowheads="1"/>
          </p:cNvSpPr>
          <p:nvPr/>
        </p:nvSpPr>
        <p:spPr bwMode="auto">
          <a:xfrm rot="93880">
            <a:off x="6532650" y="3547520"/>
            <a:ext cx="171450" cy="95250"/>
          </a:xfrm>
          <a:prstGeom prst="ellipse">
            <a:avLst/>
          </a:prstGeom>
          <a:solidFill>
            <a:srgbClr val="FFCC00"/>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64" name="AutoShape 410">
            <a:extLst>
              <a:ext uri="{FF2B5EF4-FFF2-40B4-BE49-F238E27FC236}">
                <a16:creationId xmlns:a16="http://schemas.microsoft.com/office/drawing/2014/main" id="{981B65C7-67C2-9547-BFB4-B280C3E38CCC}"/>
              </a:ext>
            </a:extLst>
          </p:cNvPr>
          <p:cNvSpPr>
            <a:spLocks noChangeArrowheads="1"/>
          </p:cNvSpPr>
          <p:nvPr/>
        </p:nvSpPr>
        <p:spPr bwMode="auto">
          <a:xfrm rot="245893">
            <a:off x="6575513" y="3560617"/>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65" name="Oval 411">
            <a:extLst>
              <a:ext uri="{FF2B5EF4-FFF2-40B4-BE49-F238E27FC236}">
                <a16:creationId xmlns:a16="http://schemas.microsoft.com/office/drawing/2014/main" id="{F18E4745-330F-C047-BFC0-9E0F976CF00C}"/>
              </a:ext>
            </a:extLst>
          </p:cNvPr>
          <p:cNvSpPr>
            <a:spLocks noChangeArrowheads="1"/>
          </p:cNvSpPr>
          <p:nvPr/>
        </p:nvSpPr>
        <p:spPr bwMode="auto">
          <a:xfrm rot="814006">
            <a:off x="5350359" y="3386786"/>
            <a:ext cx="171450" cy="95250"/>
          </a:xfrm>
          <a:prstGeom prst="ellipse">
            <a:avLst/>
          </a:prstGeom>
          <a:solidFill>
            <a:srgbClr val="FFCC00"/>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66" name="AutoShape 412">
            <a:extLst>
              <a:ext uri="{FF2B5EF4-FFF2-40B4-BE49-F238E27FC236}">
                <a16:creationId xmlns:a16="http://schemas.microsoft.com/office/drawing/2014/main" id="{5A5D180C-210C-E34D-BADA-7556B1173EDD}"/>
              </a:ext>
            </a:extLst>
          </p:cNvPr>
          <p:cNvSpPr>
            <a:spLocks noChangeArrowheads="1"/>
          </p:cNvSpPr>
          <p:nvPr/>
        </p:nvSpPr>
        <p:spPr bwMode="auto">
          <a:xfrm rot="966021">
            <a:off x="5392031" y="3401073"/>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67" name="Oval 413">
            <a:extLst>
              <a:ext uri="{FF2B5EF4-FFF2-40B4-BE49-F238E27FC236}">
                <a16:creationId xmlns:a16="http://schemas.microsoft.com/office/drawing/2014/main" id="{4A920A46-DB02-3149-A323-33DF41D03871}"/>
              </a:ext>
            </a:extLst>
          </p:cNvPr>
          <p:cNvSpPr>
            <a:spLocks noChangeArrowheads="1"/>
          </p:cNvSpPr>
          <p:nvPr/>
        </p:nvSpPr>
        <p:spPr bwMode="auto">
          <a:xfrm rot="1050912">
            <a:off x="5264634" y="3474892"/>
            <a:ext cx="171450" cy="95250"/>
          </a:xfrm>
          <a:prstGeom prst="ellipse">
            <a:avLst/>
          </a:prstGeom>
          <a:solidFill>
            <a:srgbClr val="6699FF"/>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68" name="AutoShape 414">
            <a:extLst>
              <a:ext uri="{FF2B5EF4-FFF2-40B4-BE49-F238E27FC236}">
                <a16:creationId xmlns:a16="http://schemas.microsoft.com/office/drawing/2014/main" id="{226D53E8-3076-4444-BEDF-E169C5441F1D}"/>
              </a:ext>
            </a:extLst>
          </p:cNvPr>
          <p:cNvSpPr>
            <a:spLocks noChangeArrowheads="1"/>
          </p:cNvSpPr>
          <p:nvPr/>
        </p:nvSpPr>
        <p:spPr bwMode="auto">
          <a:xfrm rot="1202926">
            <a:off x="5308688" y="3485608"/>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69" name="Oval 415">
            <a:extLst>
              <a:ext uri="{FF2B5EF4-FFF2-40B4-BE49-F238E27FC236}">
                <a16:creationId xmlns:a16="http://schemas.microsoft.com/office/drawing/2014/main" id="{C3AC8068-7A86-A04E-91B8-447270017F59}"/>
              </a:ext>
            </a:extLst>
          </p:cNvPr>
          <p:cNvSpPr>
            <a:spLocks noChangeArrowheads="1"/>
          </p:cNvSpPr>
          <p:nvPr/>
        </p:nvSpPr>
        <p:spPr bwMode="auto">
          <a:xfrm rot="1911330">
            <a:off x="4927688" y="3193905"/>
            <a:ext cx="171450" cy="95250"/>
          </a:xfrm>
          <a:prstGeom prst="ellipse">
            <a:avLst/>
          </a:prstGeom>
          <a:solidFill>
            <a:srgbClr val="6699FF"/>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70" name="AutoShape 416">
            <a:extLst>
              <a:ext uri="{FF2B5EF4-FFF2-40B4-BE49-F238E27FC236}">
                <a16:creationId xmlns:a16="http://schemas.microsoft.com/office/drawing/2014/main" id="{136AD9D9-E16F-FE43-8EF8-AB201F1B6AF7}"/>
              </a:ext>
            </a:extLst>
          </p:cNvPr>
          <p:cNvSpPr>
            <a:spLocks noChangeArrowheads="1"/>
          </p:cNvSpPr>
          <p:nvPr/>
        </p:nvSpPr>
        <p:spPr bwMode="auto">
          <a:xfrm rot="2063342">
            <a:off x="4971741" y="3207002"/>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71" name="Oval 417">
            <a:extLst>
              <a:ext uri="{FF2B5EF4-FFF2-40B4-BE49-F238E27FC236}">
                <a16:creationId xmlns:a16="http://schemas.microsoft.com/office/drawing/2014/main" id="{3468A58D-B9D4-B449-8196-22D0CD74B5F2}"/>
              </a:ext>
            </a:extLst>
          </p:cNvPr>
          <p:cNvSpPr>
            <a:spLocks noChangeArrowheads="1"/>
          </p:cNvSpPr>
          <p:nvPr/>
        </p:nvSpPr>
        <p:spPr bwMode="auto">
          <a:xfrm rot="1594986">
            <a:off x="4852678" y="3277248"/>
            <a:ext cx="171450" cy="95250"/>
          </a:xfrm>
          <a:prstGeom prst="ellipse">
            <a:avLst/>
          </a:prstGeom>
          <a:solidFill>
            <a:srgbClr val="FFCC00"/>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72" name="AutoShape 418">
            <a:extLst>
              <a:ext uri="{FF2B5EF4-FFF2-40B4-BE49-F238E27FC236}">
                <a16:creationId xmlns:a16="http://schemas.microsoft.com/office/drawing/2014/main" id="{19048C99-24F3-0F40-8496-D5C6635AE140}"/>
              </a:ext>
            </a:extLst>
          </p:cNvPr>
          <p:cNvSpPr>
            <a:spLocks noChangeArrowheads="1"/>
          </p:cNvSpPr>
          <p:nvPr/>
        </p:nvSpPr>
        <p:spPr bwMode="auto">
          <a:xfrm rot="1746998">
            <a:off x="4894350" y="3292727"/>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73" name="Oval 419">
            <a:extLst>
              <a:ext uri="{FF2B5EF4-FFF2-40B4-BE49-F238E27FC236}">
                <a16:creationId xmlns:a16="http://schemas.microsoft.com/office/drawing/2014/main" id="{FC5A002C-B06C-1744-9D58-B36AA446F8A1}"/>
              </a:ext>
            </a:extLst>
          </p:cNvPr>
          <p:cNvSpPr>
            <a:spLocks noChangeArrowheads="1"/>
          </p:cNvSpPr>
          <p:nvPr/>
        </p:nvSpPr>
        <p:spPr bwMode="auto">
          <a:xfrm rot="18949276">
            <a:off x="4766953" y="2828383"/>
            <a:ext cx="171450" cy="95250"/>
          </a:xfrm>
          <a:prstGeom prst="ellipse">
            <a:avLst/>
          </a:prstGeom>
          <a:solidFill>
            <a:srgbClr val="FFCC00"/>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74" name="AutoShape 420">
            <a:extLst>
              <a:ext uri="{FF2B5EF4-FFF2-40B4-BE49-F238E27FC236}">
                <a16:creationId xmlns:a16="http://schemas.microsoft.com/office/drawing/2014/main" id="{E4D8821A-1DD4-6443-9A11-79EBB211417D}"/>
              </a:ext>
            </a:extLst>
          </p:cNvPr>
          <p:cNvSpPr>
            <a:spLocks noChangeArrowheads="1"/>
          </p:cNvSpPr>
          <p:nvPr/>
        </p:nvSpPr>
        <p:spPr bwMode="auto">
          <a:xfrm rot="19101288">
            <a:off x="4807434" y="2835527"/>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75" name="Oval 421">
            <a:extLst>
              <a:ext uri="{FF2B5EF4-FFF2-40B4-BE49-F238E27FC236}">
                <a16:creationId xmlns:a16="http://schemas.microsoft.com/office/drawing/2014/main" id="{CE7584C9-FEC2-504A-A776-A4E64DD5FC72}"/>
              </a:ext>
            </a:extLst>
          </p:cNvPr>
          <p:cNvSpPr>
            <a:spLocks noChangeArrowheads="1"/>
          </p:cNvSpPr>
          <p:nvPr/>
        </p:nvSpPr>
        <p:spPr bwMode="auto">
          <a:xfrm rot="18880666">
            <a:off x="4881253" y="2864102"/>
            <a:ext cx="171450" cy="95250"/>
          </a:xfrm>
          <a:prstGeom prst="ellipse">
            <a:avLst/>
          </a:prstGeom>
          <a:solidFill>
            <a:srgbClr val="6699FF"/>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76" name="AutoShape 422">
            <a:extLst>
              <a:ext uri="{FF2B5EF4-FFF2-40B4-BE49-F238E27FC236}">
                <a16:creationId xmlns:a16="http://schemas.microsoft.com/office/drawing/2014/main" id="{139B7E72-28A6-5C49-BEE6-C0685AA66D89}"/>
              </a:ext>
            </a:extLst>
          </p:cNvPr>
          <p:cNvSpPr>
            <a:spLocks noChangeArrowheads="1"/>
          </p:cNvSpPr>
          <p:nvPr/>
        </p:nvSpPr>
        <p:spPr bwMode="auto">
          <a:xfrm rot="19032678">
            <a:off x="4918163" y="2868864"/>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77" name="Oval 423">
            <a:extLst>
              <a:ext uri="{FF2B5EF4-FFF2-40B4-BE49-F238E27FC236}">
                <a16:creationId xmlns:a16="http://schemas.microsoft.com/office/drawing/2014/main" id="{60863662-D9ED-E649-9C2F-534D2CFA9ADD}"/>
              </a:ext>
            </a:extLst>
          </p:cNvPr>
          <p:cNvSpPr>
            <a:spLocks noChangeArrowheads="1"/>
          </p:cNvSpPr>
          <p:nvPr/>
        </p:nvSpPr>
        <p:spPr bwMode="auto">
          <a:xfrm rot="18724546">
            <a:off x="8835319" y="3190333"/>
            <a:ext cx="171450" cy="95250"/>
          </a:xfrm>
          <a:prstGeom prst="ellipse">
            <a:avLst/>
          </a:prstGeom>
          <a:solidFill>
            <a:srgbClr val="6699FF"/>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78" name="AutoShape 424">
            <a:extLst>
              <a:ext uri="{FF2B5EF4-FFF2-40B4-BE49-F238E27FC236}">
                <a16:creationId xmlns:a16="http://schemas.microsoft.com/office/drawing/2014/main" id="{A30BA052-5789-CB4D-A09A-389AFA9893E3}"/>
              </a:ext>
            </a:extLst>
          </p:cNvPr>
          <p:cNvSpPr>
            <a:spLocks noChangeArrowheads="1"/>
          </p:cNvSpPr>
          <p:nvPr/>
        </p:nvSpPr>
        <p:spPr bwMode="auto">
          <a:xfrm rot="18876559">
            <a:off x="8872229" y="3193905"/>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79" name="Freeform 425">
            <a:extLst>
              <a:ext uri="{FF2B5EF4-FFF2-40B4-BE49-F238E27FC236}">
                <a16:creationId xmlns:a16="http://schemas.microsoft.com/office/drawing/2014/main" id="{B272DE78-747F-174F-ABBB-D7795CCC4703}"/>
              </a:ext>
            </a:extLst>
          </p:cNvPr>
          <p:cNvSpPr>
            <a:spLocks/>
          </p:cNvSpPr>
          <p:nvPr/>
        </p:nvSpPr>
        <p:spPr bwMode="auto">
          <a:xfrm>
            <a:off x="5571816" y="4421439"/>
            <a:ext cx="210741" cy="105966"/>
          </a:xfrm>
          <a:custGeom>
            <a:avLst/>
            <a:gdLst>
              <a:gd name="T0" fmla="*/ 177 w 177"/>
              <a:gd name="T1" fmla="*/ 0 h 89"/>
              <a:gd name="T2" fmla="*/ 138 w 177"/>
              <a:gd name="T3" fmla="*/ 44 h 89"/>
              <a:gd name="T4" fmla="*/ 155 w 177"/>
              <a:gd name="T5" fmla="*/ 89 h 89"/>
              <a:gd name="T6" fmla="*/ 0 w 177"/>
              <a:gd name="T7" fmla="*/ 36 h 89"/>
              <a:gd name="T8" fmla="*/ 0 60000 65536"/>
              <a:gd name="T9" fmla="*/ 0 60000 65536"/>
              <a:gd name="T10" fmla="*/ 0 60000 65536"/>
              <a:gd name="T11" fmla="*/ 0 60000 65536"/>
              <a:gd name="T12" fmla="*/ 0 w 177"/>
              <a:gd name="T13" fmla="*/ 0 h 89"/>
              <a:gd name="T14" fmla="*/ 177 w 177"/>
              <a:gd name="T15" fmla="*/ 89 h 89"/>
            </a:gdLst>
            <a:ahLst/>
            <a:cxnLst>
              <a:cxn ang="T8">
                <a:pos x="T0" y="T1"/>
              </a:cxn>
              <a:cxn ang="T9">
                <a:pos x="T2" y="T3"/>
              </a:cxn>
              <a:cxn ang="T10">
                <a:pos x="T4" y="T5"/>
              </a:cxn>
              <a:cxn ang="T11">
                <a:pos x="T6" y="T7"/>
              </a:cxn>
            </a:cxnLst>
            <a:rect l="T12" t="T13" r="T14" b="T15"/>
            <a:pathLst>
              <a:path w="177" h="89">
                <a:moveTo>
                  <a:pt x="177" y="0"/>
                </a:moveTo>
                <a:lnTo>
                  <a:pt x="138" y="44"/>
                </a:lnTo>
                <a:lnTo>
                  <a:pt x="155" y="89"/>
                </a:lnTo>
                <a:lnTo>
                  <a:pt x="0" y="36"/>
                </a:lnTo>
              </a:path>
            </a:pathLst>
          </a:custGeom>
          <a:noFill/>
          <a:ln w="28575">
            <a:solidFill>
              <a:srgbClr val="FF0000"/>
            </a:solidFill>
            <a:round/>
            <a:headEnd/>
            <a:tailEnd/>
          </a:ln>
        </p:spPr>
        <p:txBody>
          <a:bodyPr wrap="none" anchor="ctr">
            <a:prstTxWarp prst="textNoShape">
              <a:avLst/>
            </a:prstTxWarp>
          </a:bodyPr>
          <a:lstStyle/>
          <a:p>
            <a:endParaRPr lang="en-US" sz="1350">
              <a:latin typeface="Calibri" charset="0"/>
            </a:endParaRPr>
          </a:p>
        </p:txBody>
      </p:sp>
      <p:sp>
        <p:nvSpPr>
          <p:cNvPr id="80" name="Line 426">
            <a:extLst>
              <a:ext uri="{FF2B5EF4-FFF2-40B4-BE49-F238E27FC236}">
                <a16:creationId xmlns:a16="http://schemas.microsoft.com/office/drawing/2014/main" id="{3E3E6ECB-223D-0645-8A34-44C0219A7FEA}"/>
              </a:ext>
            </a:extLst>
          </p:cNvPr>
          <p:cNvSpPr>
            <a:spLocks noChangeShapeType="1"/>
          </p:cNvSpPr>
          <p:nvPr/>
        </p:nvSpPr>
        <p:spPr bwMode="auto">
          <a:xfrm>
            <a:off x="4962216" y="4253561"/>
            <a:ext cx="150019" cy="47625"/>
          </a:xfrm>
          <a:prstGeom prst="line">
            <a:avLst/>
          </a:prstGeom>
          <a:noFill/>
          <a:ln w="28575">
            <a:solidFill>
              <a:srgbClr val="FF0000"/>
            </a:solidFill>
            <a:round/>
            <a:headEnd/>
            <a:tailEnd/>
          </a:ln>
        </p:spPr>
        <p:txBody>
          <a:bodyPr wrap="none" anchor="ctr">
            <a:prstTxWarp prst="textNoShape">
              <a:avLst/>
            </a:prstTxWarp>
          </a:bodyPr>
          <a:lstStyle/>
          <a:p>
            <a:endParaRPr lang="en-US" sz="1350"/>
          </a:p>
        </p:txBody>
      </p:sp>
      <p:sp>
        <p:nvSpPr>
          <p:cNvPr id="81" name="Freeform 427">
            <a:extLst>
              <a:ext uri="{FF2B5EF4-FFF2-40B4-BE49-F238E27FC236}">
                <a16:creationId xmlns:a16="http://schemas.microsoft.com/office/drawing/2014/main" id="{DE038D1E-3D72-2749-8CCA-C030BCF89CBF}"/>
              </a:ext>
            </a:extLst>
          </p:cNvPr>
          <p:cNvSpPr>
            <a:spLocks/>
          </p:cNvSpPr>
          <p:nvPr/>
        </p:nvSpPr>
        <p:spPr bwMode="auto">
          <a:xfrm>
            <a:off x="4920544" y="4284517"/>
            <a:ext cx="122634" cy="108347"/>
          </a:xfrm>
          <a:custGeom>
            <a:avLst/>
            <a:gdLst>
              <a:gd name="T0" fmla="*/ 0 w 103"/>
              <a:gd name="T1" fmla="*/ 67 h 91"/>
              <a:gd name="T2" fmla="*/ 73 w 103"/>
              <a:gd name="T3" fmla="*/ 91 h 91"/>
              <a:gd name="T4" fmla="*/ 103 w 103"/>
              <a:gd name="T5" fmla="*/ 0 h 91"/>
              <a:gd name="T6" fmla="*/ 0 60000 65536"/>
              <a:gd name="T7" fmla="*/ 0 60000 65536"/>
              <a:gd name="T8" fmla="*/ 0 60000 65536"/>
              <a:gd name="T9" fmla="*/ 0 w 103"/>
              <a:gd name="T10" fmla="*/ 0 h 91"/>
              <a:gd name="T11" fmla="*/ 103 w 103"/>
              <a:gd name="T12" fmla="*/ 91 h 91"/>
            </a:gdLst>
            <a:ahLst/>
            <a:cxnLst>
              <a:cxn ang="T6">
                <a:pos x="T0" y="T1"/>
              </a:cxn>
              <a:cxn ang="T7">
                <a:pos x="T2" y="T3"/>
              </a:cxn>
              <a:cxn ang="T8">
                <a:pos x="T4" y="T5"/>
              </a:cxn>
            </a:cxnLst>
            <a:rect l="T9" t="T10" r="T11" b="T12"/>
            <a:pathLst>
              <a:path w="103" h="91">
                <a:moveTo>
                  <a:pt x="0" y="67"/>
                </a:moveTo>
                <a:lnTo>
                  <a:pt x="73" y="91"/>
                </a:lnTo>
                <a:lnTo>
                  <a:pt x="103" y="0"/>
                </a:lnTo>
              </a:path>
            </a:pathLst>
          </a:custGeom>
          <a:noFill/>
          <a:ln w="28575">
            <a:solidFill>
              <a:srgbClr val="FF0000"/>
            </a:solidFill>
            <a:round/>
            <a:headEnd/>
            <a:tailEnd/>
          </a:ln>
        </p:spPr>
        <p:txBody>
          <a:bodyPr wrap="none" anchor="ctr">
            <a:prstTxWarp prst="textNoShape">
              <a:avLst/>
            </a:prstTxWarp>
          </a:bodyPr>
          <a:lstStyle/>
          <a:p>
            <a:endParaRPr lang="en-US" sz="1350">
              <a:latin typeface="Calibri" charset="0"/>
            </a:endParaRPr>
          </a:p>
        </p:txBody>
      </p:sp>
      <p:sp>
        <p:nvSpPr>
          <p:cNvPr id="82" name="Freeform 428">
            <a:extLst>
              <a:ext uri="{FF2B5EF4-FFF2-40B4-BE49-F238E27FC236}">
                <a16:creationId xmlns:a16="http://schemas.microsoft.com/office/drawing/2014/main" id="{0699E917-773A-544A-8BE9-736507C31827}"/>
              </a:ext>
            </a:extLst>
          </p:cNvPr>
          <p:cNvSpPr>
            <a:spLocks/>
          </p:cNvSpPr>
          <p:nvPr/>
        </p:nvSpPr>
        <p:spPr bwMode="auto">
          <a:xfrm>
            <a:off x="5986153" y="4389292"/>
            <a:ext cx="60722" cy="200025"/>
          </a:xfrm>
          <a:custGeom>
            <a:avLst/>
            <a:gdLst>
              <a:gd name="T0" fmla="*/ 9 w 54"/>
              <a:gd name="T1" fmla="*/ 0 h 168"/>
              <a:gd name="T2" fmla="*/ 20 w 54"/>
              <a:gd name="T3" fmla="*/ 54 h 168"/>
              <a:gd name="T4" fmla="*/ 0 w 54"/>
              <a:gd name="T5" fmla="*/ 168 h 168"/>
              <a:gd name="T6" fmla="*/ 0 60000 65536"/>
              <a:gd name="T7" fmla="*/ 0 60000 65536"/>
              <a:gd name="T8" fmla="*/ 0 60000 65536"/>
              <a:gd name="T9" fmla="*/ 0 w 54"/>
              <a:gd name="T10" fmla="*/ 0 h 168"/>
              <a:gd name="T11" fmla="*/ 54 w 54"/>
              <a:gd name="T12" fmla="*/ 168 h 168"/>
            </a:gdLst>
            <a:ahLst/>
            <a:cxnLst>
              <a:cxn ang="T6">
                <a:pos x="T0" y="T1"/>
              </a:cxn>
              <a:cxn ang="T7">
                <a:pos x="T2" y="T3"/>
              </a:cxn>
              <a:cxn ang="T8">
                <a:pos x="T4" y="T5"/>
              </a:cxn>
            </a:cxnLst>
            <a:rect l="T9" t="T10" r="T11" b="T12"/>
            <a:pathLst>
              <a:path w="54" h="168">
                <a:moveTo>
                  <a:pt x="9" y="0"/>
                </a:moveTo>
                <a:lnTo>
                  <a:pt x="54" y="54"/>
                </a:lnTo>
                <a:lnTo>
                  <a:pt x="0" y="168"/>
                </a:lnTo>
              </a:path>
            </a:pathLst>
          </a:custGeom>
          <a:noFill/>
          <a:ln w="28575">
            <a:solidFill>
              <a:srgbClr val="FF0000"/>
            </a:solidFill>
            <a:round/>
            <a:headEnd/>
            <a:tailEnd/>
          </a:ln>
        </p:spPr>
        <p:txBody>
          <a:bodyPr wrap="none" anchor="ctr">
            <a:prstTxWarp prst="textNoShape">
              <a:avLst/>
            </a:prstTxWarp>
          </a:bodyPr>
          <a:lstStyle/>
          <a:p>
            <a:endParaRPr lang="en-US" sz="1350">
              <a:latin typeface="Calibri" charset="0"/>
            </a:endParaRPr>
          </a:p>
        </p:txBody>
      </p:sp>
      <p:sp>
        <p:nvSpPr>
          <p:cNvPr id="83" name="Oval 429">
            <a:extLst>
              <a:ext uri="{FF2B5EF4-FFF2-40B4-BE49-F238E27FC236}">
                <a16:creationId xmlns:a16="http://schemas.microsoft.com/office/drawing/2014/main" id="{44875ECA-8701-9042-B66F-9B8D96FA3E47}"/>
              </a:ext>
            </a:extLst>
          </p:cNvPr>
          <p:cNvSpPr>
            <a:spLocks noChangeArrowheads="1"/>
          </p:cNvSpPr>
          <p:nvPr/>
        </p:nvSpPr>
        <p:spPr bwMode="auto">
          <a:xfrm>
            <a:off x="5782556" y="4371433"/>
            <a:ext cx="241697" cy="128587"/>
          </a:xfrm>
          <a:prstGeom prst="ellipse">
            <a:avLst/>
          </a:prstGeom>
          <a:noFill/>
          <a:ln w="28575">
            <a:solidFill>
              <a:srgbClr val="FF0000"/>
            </a:solidFill>
            <a:round/>
            <a:headEnd/>
            <a:tailEnd/>
          </a:ln>
        </p:spPr>
        <p:txBody>
          <a:bodyPr>
            <a:prstTxWarp prst="textNoShape">
              <a:avLst/>
            </a:prstTxWarp>
          </a:bodyPr>
          <a:lstStyle/>
          <a:p>
            <a:endParaRPr lang="en-US" sz="1350">
              <a:latin typeface="Calibri" charset="0"/>
            </a:endParaRPr>
          </a:p>
        </p:txBody>
      </p:sp>
      <p:sp>
        <p:nvSpPr>
          <p:cNvPr id="84" name="Freeform 430">
            <a:extLst>
              <a:ext uri="{FF2B5EF4-FFF2-40B4-BE49-F238E27FC236}">
                <a16:creationId xmlns:a16="http://schemas.microsoft.com/office/drawing/2014/main" id="{0FBBBBDB-A6F7-6B41-9879-CB0EECACDA9F}"/>
              </a:ext>
            </a:extLst>
          </p:cNvPr>
          <p:cNvSpPr>
            <a:spLocks/>
          </p:cNvSpPr>
          <p:nvPr/>
        </p:nvSpPr>
        <p:spPr bwMode="auto">
          <a:xfrm>
            <a:off x="6875550" y="4049964"/>
            <a:ext cx="289322" cy="450056"/>
          </a:xfrm>
          <a:custGeom>
            <a:avLst/>
            <a:gdLst>
              <a:gd name="T0" fmla="*/ 243 w 243"/>
              <a:gd name="T1" fmla="*/ 378 h 378"/>
              <a:gd name="T2" fmla="*/ 90 w 243"/>
              <a:gd name="T3" fmla="*/ 252 h 378"/>
              <a:gd name="T4" fmla="*/ 42 w 243"/>
              <a:gd name="T5" fmla="*/ 180 h 378"/>
              <a:gd name="T6" fmla="*/ 0 w 243"/>
              <a:gd name="T7" fmla="*/ 0 h 378"/>
              <a:gd name="T8" fmla="*/ 0 60000 65536"/>
              <a:gd name="T9" fmla="*/ 0 60000 65536"/>
              <a:gd name="T10" fmla="*/ 0 60000 65536"/>
              <a:gd name="T11" fmla="*/ 0 60000 65536"/>
              <a:gd name="T12" fmla="*/ 0 w 243"/>
              <a:gd name="T13" fmla="*/ 0 h 378"/>
              <a:gd name="T14" fmla="*/ 243 w 243"/>
              <a:gd name="T15" fmla="*/ 378 h 378"/>
            </a:gdLst>
            <a:ahLst/>
            <a:cxnLst>
              <a:cxn ang="T8">
                <a:pos x="T0" y="T1"/>
              </a:cxn>
              <a:cxn ang="T9">
                <a:pos x="T2" y="T3"/>
              </a:cxn>
              <a:cxn ang="T10">
                <a:pos x="T4" y="T5"/>
              </a:cxn>
              <a:cxn ang="T11">
                <a:pos x="T6" y="T7"/>
              </a:cxn>
            </a:cxnLst>
            <a:rect l="T12" t="T13" r="T14" b="T15"/>
            <a:pathLst>
              <a:path w="243" h="378">
                <a:moveTo>
                  <a:pt x="243" y="378"/>
                </a:moveTo>
                <a:lnTo>
                  <a:pt x="90" y="252"/>
                </a:lnTo>
                <a:lnTo>
                  <a:pt x="42" y="180"/>
                </a:lnTo>
                <a:lnTo>
                  <a:pt x="0" y="0"/>
                </a:lnTo>
              </a:path>
            </a:pathLst>
          </a:custGeom>
          <a:noFill/>
          <a:ln w="28575">
            <a:solidFill>
              <a:srgbClr val="FF0000"/>
            </a:solidFill>
            <a:round/>
            <a:headEnd/>
            <a:tailEnd/>
          </a:ln>
        </p:spPr>
        <p:txBody>
          <a:bodyPr wrap="none" anchor="ctr">
            <a:prstTxWarp prst="textNoShape">
              <a:avLst/>
            </a:prstTxWarp>
          </a:bodyPr>
          <a:lstStyle/>
          <a:p>
            <a:endParaRPr lang="en-US" sz="1350">
              <a:latin typeface="Calibri" charset="0"/>
            </a:endParaRPr>
          </a:p>
        </p:txBody>
      </p:sp>
      <p:sp>
        <p:nvSpPr>
          <p:cNvPr id="85" name="Rectangle 431">
            <a:extLst>
              <a:ext uri="{FF2B5EF4-FFF2-40B4-BE49-F238E27FC236}">
                <a16:creationId xmlns:a16="http://schemas.microsoft.com/office/drawing/2014/main" id="{5F8299AF-3BEC-294C-8CF7-00AD07327CF6}"/>
              </a:ext>
            </a:extLst>
          </p:cNvPr>
          <p:cNvSpPr>
            <a:spLocks noChangeArrowheads="1"/>
          </p:cNvSpPr>
          <p:nvPr/>
        </p:nvSpPr>
        <p:spPr bwMode="auto">
          <a:xfrm rot="1147844">
            <a:off x="4788384" y="4302377"/>
            <a:ext cx="135731" cy="8215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86" name="Rectangle 432">
            <a:extLst>
              <a:ext uri="{FF2B5EF4-FFF2-40B4-BE49-F238E27FC236}">
                <a16:creationId xmlns:a16="http://schemas.microsoft.com/office/drawing/2014/main" id="{4F8B2D6E-E3B0-4B4E-9117-5844C9ABB640}"/>
              </a:ext>
            </a:extLst>
          </p:cNvPr>
          <p:cNvSpPr>
            <a:spLocks noChangeArrowheads="1"/>
          </p:cNvSpPr>
          <p:nvPr/>
        </p:nvSpPr>
        <p:spPr bwMode="auto">
          <a:xfrm rot="1147844">
            <a:off x="4828866" y="4190458"/>
            <a:ext cx="135731" cy="8215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87" name="Rectangle 433">
            <a:extLst>
              <a:ext uri="{FF2B5EF4-FFF2-40B4-BE49-F238E27FC236}">
                <a16:creationId xmlns:a16="http://schemas.microsoft.com/office/drawing/2014/main" id="{EA60CA0D-C537-4B4C-B2C8-4F90F490F84B}"/>
              </a:ext>
            </a:extLst>
          </p:cNvPr>
          <p:cNvSpPr>
            <a:spLocks noChangeArrowheads="1"/>
          </p:cNvSpPr>
          <p:nvPr/>
        </p:nvSpPr>
        <p:spPr bwMode="auto">
          <a:xfrm rot="1147844">
            <a:off x="5096756" y="4346430"/>
            <a:ext cx="509588" cy="8215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88" name="Rectangle 434">
            <a:extLst>
              <a:ext uri="{FF2B5EF4-FFF2-40B4-BE49-F238E27FC236}">
                <a16:creationId xmlns:a16="http://schemas.microsoft.com/office/drawing/2014/main" id="{DC05C6A2-EB8E-DC4E-BEA4-F8D72D08EDC2}"/>
              </a:ext>
            </a:extLst>
          </p:cNvPr>
          <p:cNvSpPr>
            <a:spLocks noChangeArrowheads="1"/>
          </p:cNvSpPr>
          <p:nvPr/>
        </p:nvSpPr>
        <p:spPr bwMode="auto">
          <a:xfrm>
            <a:off x="4024003" y="4367861"/>
            <a:ext cx="803672" cy="184547"/>
          </a:xfrm>
          <a:prstGeom prst="rect">
            <a:avLst/>
          </a:prstGeom>
          <a:noFill/>
          <a:ln w="9525">
            <a:noFill/>
            <a:miter lim="800000"/>
            <a:headEnd/>
            <a:tailEnd/>
          </a:ln>
        </p:spPr>
        <p:txBody>
          <a:bodyPr wrap="none" lIns="0" tIns="0" rIns="0" bIns="0">
            <a:prstTxWarp prst="textNoShape">
              <a:avLst/>
            </a:prstTxWarp>
            <a:spAutoFit/>
          </a:bodyPr>
          <a:lstStyle/>
          <a:p>
            <a:r>
              <a:rPr lang="en-US" sz="1050">
                <a:latin typeface="Times New Roman" charset="0"/>
              </a:rPr>
              <a:t>Pol. H</a:t>
            </a:r>
            <a:r>
              <a:rPr lang="en-US" baseline="30000">
                <a:latin typeface="Times New Roman" charset="0"/>
              </a:rPr>
              <a:t>-</a:t>
            </a:r>
            <a:r>
              <a:rPr lang="en-US" sz="1050">
                <a:latin typeface="Times New Roman" charset="0"/>
              </a:rPr>
              <a:t> Source</a:t>
            </a:r>
          </a:p>
        </p:txBody>
      </p:sp>
      <p:sp>
        <p:nvSpPr>
          <p:cNvPr id="94" name="Oval 444">
            <a:extLst>
              <a:ext uri="{FF2B5EF4-FFF2-40B4-BE49-F238E27FC236}">
                <a16:creationId xmlns:a16="http://schemas.microsoft.com/office/drawing/2014/main" id="{703BE445-EC5D-8440-95B0-2D4EA8BF1D79}"/>
              </a:ext>
            </a:extLst>
          </p:cNvPr>
          <p:cNvSpPr>
            <a:spLocks noChangeArrowheads="1"/>
          </p:cNvSpPr>
          <p:nvPr/>
        </p:nvSpPr>
        <p:spPr bwMode="auto">
          <a:xfrm rot="6499683">
            <a:off x="5830181" y="4536930"/>
            <a:ext cx="57150" cy="57150"/>
          </a:xfrm>
          <a:prstGeom prst="ellipse">
            <a:avLst/>
          </a:prstGeom>
          <a:solidFill>
            <a:srgbClr val="CC00CC"/>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95" name="Line 445">
            <a:extLst>
              <a:ext uri="{FF2B5EF4-FFF2-40B4-BE49-F238E27FC236}">
                <a16:creationId xmlns:a16="http://schemas.microsoft.com/office/drawing/2014/main" id="{6883443F-2F5D-164F-AED2-77EA72B9D6A0}"/>
              </a:ext>
            </a:extLst>
          </p:cNvPr>
          <p:cNvSpPr>
            <a:spLocks noChangeAspect="1" noChangeShapeType="1"/>
          </p:cNvSpPr>
          <p:nvPr/>
        </p:nvSpPr>
        <p:spPr bwMode="auto">
          <a:xfrm rot="6499683">
            <a:off x="5871853" y="4601223"/>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96" name="Line 446">
            <a:extLst>
              <a:ext uri="{FF2B5EF4-FFF2-40B4-BE49-F238E27FC236}">
                <a16:creationId xmlns:a16="http://schemas.microsoft.com/office/drawing/2014/main" id="{469A592D-1EA9-4B41-B70F-D07C3289D110}"/>
              </a:ext>
            </a:extLst>
          </p:cNvPr>
          <p:cNvSpPr>
            <a:spLocks noChangeAspect="1" noChangeShapeType="1"/>
          </p:cNvSpPr>
          <p:nvPr/>
        </p:nvSpPr>
        <p:spPr bwMode="auto">
          <a:xfrm rot="6499683">
            <a:off x="5886141" y="4628608"/>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97" name="Line 447">
            <a:extLst>
              <a:ext uri="{FF2B5EF4-FFF2-40B4-BE49-F238E27FC236}">
                <a16:creationId xmlns:a16="http://schemas.microsoft.com/office/drawing/2014/main" id="{DCD2A11D-7316-E04A-9DA6-FC8A2C5A6098}"/>
              </a:ext>
            </a:extLst>
          </p:cNvPr>
          <p:cNvSpPr>
            <a:spLocks noChangeAspect="1" noChangeShapeType="1"/>
          </p:cNvSpPr>
          <p:nvPr/>
        </p:nvSpPr>
        <p:spPr bwMode="auto">
          <a:xfrm rot="1099684">
            <a:off x="5898047" y="4534548"/>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98" name="Line 448">
            <a:extLst>
              <a:ext uri="{FF2B5EF4-FFF2-40B4-BE49-F238E27FC236}">
                <a16:creationId xmlns:a16="http://schemas.microsoft.com/office/drawing/2014/main" id="{8FCD446D-0B75-F94B-B344-8C0C6478398C}"/>
              </a:ext>
            </a:extLst>
          </p:cNvPr>
          <p:cNvSpPr>
            <a:spLocks noChangeAspect="1" noChangeShapeType="1"/>
          </p:cNvSpPr>
          <p:nvPr/>
        </p:nvSpPr>
        <p:spPr bwMode="auto">
          <a:xfrm rot="1099684">
            <a:off x="5925431" y="4521452"/>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99" name="Oval 449">
            <a:extLst>
              <a:ext uri="{FF2B5EF4-FFF2-40B4-BE49-F238E27FC236}">
                <a16:creationId xmlns:a16="http://schemas.microsoft.com/office/drawing/2014/main" id="{77C09697-6CCA-6E4C-A675-2CC90AE8B68C}"/>
              </a:ext>
            </a:extLst>
          </p:cNvPr>
          <p:cNvSpPr>
            <a:spLocks noChangeArrowheads="1"/>
          </p:cNvSpPr>
          <p:nvPr/>
        </p:nvSpPr>
        <p:spPr bwMode="auto">
          <a:xfrm rot="5400000">
            <a:off x="7094625" y="2490245"/>
            <a:ext cx="57150" cy="57150"/>
          </a:xfrm>
          <a:prstGeom prst="ellipse">
            <a:avLst/>
          </a:prstGeom>
          <a:solidFill>
            <a:srgbClr val="CC00CC"/>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100" name="Line 450">
            <a:extLst>
              <a:ext uri="{FF2B5EF4-FFF2-40B4-BE49-F238E27FC236}">
                <a16:creationId xmlns:a16="http://schemas.microsoft.com/office/drawing/2014/main" id="{AECBA59F-1A72-A943-B70C-5D53039A5627}"/>
              </a:ext>
            </a:extLst>
          </p:cNvPr>
          <p:cNvSpPr>
            <a:spLocks noChangeAspect="1" noChangeShapeType="1"/>
          </p:cNvSpPr>
          <p:nvPr/>
        </p:nvSpPr>
        <p:spPr bwMode="auto">
          <a:xfrm rot="5400000">
            <a:off x="7151775" y="2543823"/>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01" name="Line 451">
            <a:extLst>
              <a:ext uri="{FF2B5EF4-FFF2-40B4-BE49-F238E27FC236}">
                <a16:creationId xmlns:a16="http://schemas.microsoft.com/office/drawing/2014/main" id="{7FC3E93F-6489-D742-86D4-23936279CED2}"/>
              </a:ext>
            </a:extLst>
          </p:cNvPr>
          <p:cNvSpPr>
            <a:spLocks noChangeAspect="1" noChangeShapeType="1"/>
          </p:cNvSpPr>
          <p:nvPr/>
        </p:nvSpPr>
        <p:spPr bwMode="auto">
          <a:xfrm rot="5400000">
            <a:off x="7173207" y="2565255"/>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02" name="Line 452">
            <a:extLst>
              <a:ext uri="{FF2B5EF4-FFF2-40B4-BE49-F238E27FC236}">
                <a16:creationId xmlns:a16="http://schemas.microsoft.com/office/drawing/2014/main" id="{AEB65C54-AAE2-104E-94AC-526F727E6D9F}"/>
              </a:ext>
            </a:extLst>
          </p:cNvPr>
          <p:cNvSpPr>
            <a:spLocks noChangeAspect="1" noChangeShapeType="1"/>
          </p:cNvSpPr>
          <p:nvPr/>
        </p:nvSpPr>
        <p:spPr bwMode="auto">
          <a:xfrm>
            <a:off x="7155347" y="2472386"/>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03" name="Line 453">
            <a:extLst>
              <a:ext uri="{FF2B5EF4-FFF2-40B4-BE49-F238E27FC236}">
                <a16:creationId xmlns:a16="http://schemas.microsoft.com/office/drawing/2014/main" id="{CE349B46-D9F9-3F43-96DE-44142C768FD2}"/>
              </a:ext>
            </a:extLst>
          </p:cNvPr>
          <p:cNvSpPr>
            <a:spLocks noChangeAspect="1" noChangeShapeType="1"/>
          </p:cNvSpPr>
          <p:nvPr/>
        </p:nvSpPr>
        <p:spPr bwMode="auto">
          <a:xfrm>
            <a:off x="7176778" y="2450955"/>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04" name="Oval 454">
            <a:extLst>
              <a:ext uri="{FF2B5EF4-FFF2-40B4-BE49-F238E27FC236}">
                <a16:creationId xmlns:a16="http://schemas.microsoft.com/office/drawing/2014/main" id="{0AE117AF-DAE7-9840-9556-05E7591F24B7}"/>
              </a:ext>
            </a:extLst>
          </p:cNvPr>
          <p:cNvSpPr>
            <a:spLocks noChangeArrowheads="1"/>
          </p:cNvSpPr>
          <p:nvPr/>
        </p:nvSpPr>
        <p:spPr bwMode="auto">
          <a:xfrm rot="16200000">
            <a:off x="7077957" y="2405711"/>
            <a:ext cx="57150" cy="57150"/>
          </a:xfrm>
          <a:prstGeom prst="ellipse">
            <a:avLst/>
          </a:prstGeom>
          <a:solidFill>
            <a:srgbClr val="CC00CC"/>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105" name="Line 455">
            <a:extLst>
              <a:ext uri="{FF2B5EF4-FFF2-40B4-BE49-F238E27FC236}">
                <a16:creationId xmlns:a16="http://schemas.microsoft.com/office/drawing/2014/main" id="{902D4152-C690-FC48-BF13-91C6F3DC4455}"/>
              </a:ext>
            </a:extLst>
          </p:cNvPr>
          <p:cNvSpPr>
            <a:spLocks noChangeAspect="1" noChangeShapeType="1"/>
          </p:cNvSpPr>
          <p:nvPr/>
        </p:nvSpPr>
        <p:spPr bwMode="auto">
          <a:xfrm rot="16200000">
            <a:off x="7049382" y="2380708"/>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06" name="Line 456">
            <a:extLst>
              <a:ext uri="{FF2B5EF4-FFF2-40B4-BE49-F238E27FC236}">
                <a16:creationId xmlns:a16="http://schemas.microsoft.com/office/drawing/2014/main" id="{2FF7235B-7EA8-4E49-8E33-EEA44E810851}"/>
              </a:ext>
            </a:extLst>
          </p:cNvPr>
          <p:cNvSpPr>
            <a:spLocks noChangeAspect="1" noChangeShapeType="1"/>
          </p:cNvSpPr>
          <p:nvPr/>
        </p:nvSpPr>
        <p:spPr bwMode="auto">
          <a:xfrm rot="10800000">
            <a:off x="7045810" y="2452145"/>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07" name="Line 457">
            <a:extLst>
              <a:ext uri="{FF2B5EF4-FFF2-40B4-BE49-F238E27FC236}">
                <a16:creationId xmlns:a16="http://schemas.microsoft.com/office/drawing/2014/main" id="{4505E72F-6CC6-734E-B26E-F486C2BDEC12}"/>
              </a:ext>
            </a:extLst>
          </p:cNvPr>
          <p:cNvSpPr>
            <a:spLocks noChangeAspect="1" noChangeShapeType="1"/>
          </p:cNvSpPr>
          <p:nvPr/>
        </p:nvSpPr>
        <p:spPr bwMode="auto">
          <a:xfrm rot="10800000">
            <a:off x="7024378" y="2473577"/>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08" name="Rectangle 458">
            <a:extLst>
              <a:ext uri="{FF2B5EF4-FFF2-40B4-BE49-F238E27FC236}">
                <a16:creationId xmlns:a16="http://schemas.microsoft.com/office/drawing/2014/main" id="{268E7B3A-1F98-934B-9DE5-C4AEB3313071}"/>
              </a:ext>
            </a:extLst>
          </p:cNvPr>
          <p:cNvSpPr>
            <a:spLocks noChangeArrowheads="1"/>
          </p:cNvSpPr>
          <p:nvPr/>
        </p:nvSpPr>
        <p:spPr bwMode="auto">
          <a:xfrm>
            <a:off x="4428816" y="4596461"/>
            <a:ext cx="1171575" cy="161925"/>
          </a:xfrm>
          <a:prstGeom prst="rect">
            <a:avLst/>
          </a:prstGeom>
          <a:noFill/>
          <a:ln w="9525">
            <a:noFill/>
            <a:miter lim="800000"/>
            <a:headEnd/>
            <a:tailEnd/>
          </a:ln>
        </p:spPr>
        <p:txBody>
          <a:bodyPr wrap="none" lIns="0" tIns="0" rIns="0" bIns="0">
            <a:prstTxWarp prst="textNoShape">
              <a:avLst/>
            </a:prstTxWarp>
            <a:spAutoFit/>
          </a:bodyPr>
          <a:lstStyle/>
          <a:p>
            <a:r>
              <a:rPr lang="en-US" sz="1050">
                <a:latin typeface="Times New Roman" charset="0"/>
              </a:rPr>
              <a:t>200 MeV Polarimeter</a:t>
            </a:r>
          </a:p>
        </p:txBody>
      </p:sp>
      <p:sp>
        <p:nvSpPr>
          <p:cNvPr id="110" name="Line 460">
            <a:extLst>
              <a:ext uri="{FF2B5EF4-FFF2-40B4-BE49-F238E27FC236}">
                <a16:creationId xmlns:a16="http://schemas.microsoft.com/office/drawing/2014/main" id="{31698363-5001-814A-BC4A-5B64E3F6C00B}"/>
              </a:ext>
            </a:extLst>
          </p:cNvPr>
          <p:cNvSpPr>
            <a:spLocks noChangeShapeType="1"/>
          </p:cNvSpPr>
          <p:nvPr/>
        </p:nvSpPr>
        <p:spPr bwMode="auto">
          <a:xfrm flipV="1">
            <a:off x="5509903" y="4596461"/>
            <a:ext cx="228600" cy="2500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sz="1350"/>
          </a:p>
        </p:txBody>
      </p:sp>
      <p:sp>
        <p:nvSpPr>
          <p:cNvPr id="111" name="Oval 461">
            <a:extLst>
              <a:ext uri="{FF2B5EF4-FFF2-40B4-BE49-F238E27FC236}">
                <a16:creationId xmlns:a16="http://schemas.microsoft.com/office/drawing/2014/main" id="{D2348073-C0CB-4040-B661-280F55DB7C56}"/>
              </a:ext>
            </a:extLst>
          </p:cNvPr>
          <p:cNvSpPr>
            <a:spLocks noChangeArrowheads="1"/>
          </p:cNvSpPr>
          <p:nvPr/>
        </p:nvSpPr>
        <p:spPr bwMode="auto">
          <a:xfrm rot="8100306">
            <a:off x="6833878" y="2440239"/>
            <a:ext cx="57150" cy="57150"/>
          </a:xfrm>
          <a:prstGeom prst="ellipse">
            <a:avLst/>
          </a:prstGeom>
          <a:solidFill>
            <a:srgbClr val="CC00CC"/>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grpSp>
        <p:nvGrpSpPr>
          <p:cNvPr id="112" name="Group 462">
            <a:extLst>
              <a:ext uri="{FF2B5EF4-FFF2-40B4-BE49-F238E27FC236}">
                <a16:creationId xmlns:a16="http://schemas.microsoft.com/office/drawing/2014/main" id="{0A638F81-0CFB-AB4C-8F1D-D3D73EF11B96}"/>
              </a:ext>
            </a:extLst>
          </p:cNvPr>
          <p:cNvGrpSpPr>
            <a:grpSpLocks/>
          </p:cNvGrpSpPr>
          <p:nvPr/>
        </p:nvGrpSpPr>
        <p:grpSpPr bwMode="auto">
          <a:xfrm rot="2700306">
            <a:off x="6839832" y="2516439"/>
            <a:ext cx="48816" cy="48816"/>
            <a:chOff x="3936" y="1517"/>
            <a:chExt cx="41" cy="41"/>
          </a:xfrm>
        </p:grpSpPr>
        <p:sp>
          <p:nvSpPr>
            <p:cNvPr id="145" name="Line 463">
              <a:extLst>
                <a:ext uri="{FF2B5EF4-FFF2-40B4-BE49-F238E27FC236}">
                  <a16:creationId xmlns:a16="http://schemas.microsoft.com/office/drawing/2014/main" id="{7F7BED5C-7BC5-5F46-97AA-619DFC621484}"/>
                </a:ext>
              </a:extLst>
            </p:cNvPr>
            <p:cNvSpPr>
              <a:spLocks noChangeAspect="1" noChangeShapeType="1"/>
            </p:cNvSpPr>
            <p:nvPr/>
          </p:nvSpPr>
          <p:spPr bwMode="auto">
            <a:xfrm rot="5400000">
              <a:off x="3936" y="1517"/>
              <a:ext cx="23" cy="23"/>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46" name="Line 464">
              <a:extLst>
                <a:ext uri="{FF2B5EF4-FFF2-40B4-BE49-F238E27FC236}">
                  <a16:creationId xmlns:a16="http://schemas.microsoft.com/office/drawing/2014/main" id="{131C3C53-FC1F-5B49-8156-E7189B58CBAB}"/>
                </a:ext>
              </a:extLst>
            </p:cNvPr>
            <p:cNvSpPr>
              <a:spLocks noChangeAspect="1" noChangeShapeType="1"/>
            </p:cNvSpPr>
            <p:nvPr/>
          </p:nvSpPr>
          <p:spPr bwMode="auto">
            <a:xfrm rot="5400000">
              <a:off x="3954" y="1535"/>
              <a:ext cx="23" cy="23"/>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grpSp>
      <p:grpSp>
        <p:nvGrpSpPr>
          <p:cNvPr id="113" name="Group 465">
            <a:extLst>
              <a:ext uri="{FF2B5EF4-FFF2-40B4-BE49-F238E27FC236}">
                <a16:creationId xmlns:a16="http://schemas.microsoft.com/office/drawing/2014/main" id="{57BDBF76-CF4D-BB46-852C-2F922637D6F9}"/>
              </a:ext>
            </a:extLst>
          </p:cNvPr>
          <p:cNvGrpSpPr>
            <a:grpSpLocks/>
          </p:cNvGrpSpPr>
          <p:nvPr/>
        </p:nvGrpSpPr>
        <p:grpSpPr bwMode="auto">
          <a:xfrm rot="2700306">
            <a:off x="6841022" y="2379517"/>
            <a:ext cx="48816" cy="48816"/>
            <a:chOff x="3936" y="1517"/>
            <a:chExt cx="41" cy="41"/>
          </a:xfrm>
        </p:grpSpPr>
        <p:sp>
          <p:nvSpPr>
            <p:cNvPr id="143" name="Line 466">
              <a:extLst>
                <a:ext uri="{FF2B5EF4-FFF2-40B4-BE49-F238E27FC236}">
                  <a16:creationId xmlns:a16="http://schemas.microsoft.com/office/drawing/2014/main" id="{EFF65875-CB9D-1640-AD53-2AEEEE199062}"/>
                </a:ext>
              </a:extLst>
            </p:cNvPr>
            <p:cNvSpPr>
              <a:spLocks noChangeAspect="1" noChangeShapeType="1"/>
            </p:cNvSpPr>
            <p:nvPr/>
          </p:nvSpPr>
          <p:spPr bwMode="auto">
            <a:xfrm rot="5400000">
              <a:off x="3936" y="1517"/>
              <a:ext cx="23" cy="23"/>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44" name="Line 467">
              <a:extLst>
                <a:ext uri="{FF2B5EF4-FFF2-40B4-BE49-F238E27FC236}">
                  <a16:creationId xmlns:a16="http://schemas.microsoft.com/office/drawing/2014/main" id="{FB37729F-8B5C-C246-AC45-0D00C289ECB8}"/>
                </a:ext>
              </a:extLst>
            </p:cNvPr>
            <p:cNvSpPr>
              <a:spLocks noChangeAspect="1" noChangeShapeType="1"/>
            </p:cNvSpPr>
            <p:nvPr/>
          </p:nvSpPr>
          <p:spPr bwMode="auto">
            <a:xfrm rot="5400000">
              <a:off x="3954" y="1535"/>
              <a:ext cx="23" cy="23"/>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grpSp>
      <p:sp>
        <p:nvSpPr>
          <p:cNvPr id="114" name="Oval 470">
            <a:extLst>
              <a:ext uri="{FF2B5EF4-FFF2-40B4-BE49-F238E27FC236}">
                <a16:creationId xmlns:a16="http://schemas.microsoft.com/office/drawing/2014/main" id="{C5E8F9A8-A674-3F48-842C-53FA28921904}"/>
              </a:ext>
            </a:extLst>
          </p:cNvPr>
          <p:cNvSpPr>
            <a:spLocks noChangeArrowheads="1"/>
          </p:cNvSpPr>
          <p:nvPr/>
        </p:nvSpPr>
        <p:spPr bwMode="auto">
          <a:xfrm rot="3845359">
            <a:off x="6935082" y="4827442"/>
            <a:ext cx="57150" cy="57150"/>
          </a:xfrm>
          <a:prstGeom prst="ellipse">
            <a:avLst/>
          </a:prstGeom>
          <a:solidFill>
            <a:srgbClr val="CC00CC"/>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115" name="Line 471">
            <a:extLst>
              <a:ext uri="{FF2B5EF4-FFF2-40B4-BE49-F238E27FC236}">
                <a16:creationId xmlns:a16="http://schemas.microsoft.com/office/drawing/2014/main" id="{3AC21B85-49A0-C243-B462-90229F5C5684}"/>
              </a:ext>
            </a:extLst>
          </p:cNvPr>
          <p:cNvSpPr>
            <a:spLocks noChangeAspect="1" noChangeShapeType="1"/>
          </p:cNvSpPr>
          <p:nvPr/>
        </p:nvSpPr>
        <p:spPr bwMode="auto">
          <a:xfrm rot="3845359">
            <a:off x="7005328" y="4858398"/>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16" name="Line 472">
            <a:extLst>
              <a:ext uri="{FF2B5EF4-FFF2-40B4-BE49-F238E27FC236}">
                <a16:creationId xmlns:a16="http://schemas.microsoft.com/office/drawing/2014/main" id="{65DF9C53-4AA7-0E40-A6EB-4D49BB0310F5}"/>
              </a:ext>
            </a:extLst>
          </p:cNvPr>
          <p:cNvSpPr>
            <a:spLocks noChangeAspect="1" noChangeShapeType="1"/>
          </p:cNvSpPr>
          <p:nvPr/>
        </p:nvSpPr>
        <p:spPr bwMode="auto">
          <a:xfrm rot="3845359">
            <a:off x="7033903" y="4869114"/>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17" name="Line 473">
            <a:extLst>
              <a:ext uri="{FF2B5EF4-FFF2-40B4-BE49-F238E27FC236}">
                <a16:creationId xmlns:a16="http://schemas.microsoft.com/office/drawing/2014/main" id="{FA938926-20F2-2F4F-AA48-AAF6F8E4FFB8}"/>
              </a:ext>
            </a:extLst>
          </p:cNvPr>
          <p:cNvSpPr>
            <a:spLocks noChangeAspect="1" noChangeShapeType="1"/>
          </p:cNvSpPr>
          <p:nvPr/>
        </p:nvSpPr>
        <p:spPr bwMode="auto">
          <a:xfrm rot="20045359">
            <a:off x="6977944" y="4792914"/>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18" name="Line 474">
            <a:extLst>
              <a:ext uri="{FF2B5EF4-FFF2-40B4-BE49-F238E27FC236}">
                <a16:creationId xmlns:a16="http://schemas.microsoft.com/office/drawing/2014/main" id="{C40140AC-01D5-9B41-839D-56DC22F5FB1A}"/>
              </a:ext>
            </a:extLst>
          </p:cNvPr>
          <p:cNvSpPr>
            <a:spLocks noChangeAspect="1" noChangeShapeType="1"/>
          </p:cNvSpPr>
          <p:nvPr/>
        </p:nvSpPr>
        <p:spPr bwMode="auto">
          <a:xfrm rot="20045359">
            <a:off x="6987469" y="4764339"/>
            <a:ext cx="27384" cy="27384"/>
          </a:xfrm>
          <a:prstGeom prst="line">
            <a:avLst/>
          </a:prstGeom>
          <a:noFill/>
          <a:ln w="9525">
            <a:solidFill>
              <a:srgbClr val="CC00CC"/>
            </a:solidFill>
            <a:round/>
            <a:headEnd/>
            <a:tailEnd/>
          </a:ln>
        </p:spPr>
        <p:txBody>
          <a:bodyPr wrap="none" anchor="ctr">
            <a:prstTxWarp prst="textNoShape">
              <a:avLst/>
            </a:prstTxWarp>
          </a:bodyPr>
          <a:lstStyle/>
          <a:p>
            <a:endParaRPr lang="en-US" sz="1350"/>
          </a:p>
        </p:txBody>
      </p:sp>
      <p:sp>
        <p:nvSpPr>
          <p:cNvPr id="119" name="Oval 475">
            <a:extLst>
              <a:ext uri="{FF2B5EF4-FFF2-40B4-BE49-F238E27FC236}">
                <a16:creationId xmlns:a16="http://schemas.microsoft.com/office/drawing/2014/main" id="{468A4172-04C6-DD45-9999-91AB2FED2C30}"/>
              </a:ext>
            </a:extLst>
          </p:cNvPr>
          <p:cNvSpPr>
            <a:spLocks noChangeArrowheads="1"/>
          </p:cNvSpPr>
          <p:nvPr/>
        </p:nvSpPr>
        <p:spPr bwMode="auto">
          <a:xfrm rot="1733776">
            <a:off x="6132600" y="4792914"/>
            <a:ext cx="171450" cy="95250"/>
          </a:xfrm>
          <a:prstGeom prst="ellipse">
            <a:avLst/>
          </a:prstGeom>
          <a:solidFill>
            <a:srgbClr val="33CC33"/>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120" name="AutoShape 476">
            <a:extLst>
              <a:ext uri="{FF2B5EF4-FFF2-40B4-BE49-F238E27FC236}">
                <a16:creationId xmlns:a16="http://schemas.microsoft.com/office/drawing/2014/main" id="{892A021D-D775-B947-8005-9BF7467499FF}"/>
              </a:ext>
            </a:extLst>
          </p:cNvPr>
          <p:cNvSpPr>
            <a:spLocks noChangeArrowheads="1"/>
          </p:cNvSpPr>
          <p:nvPr/>
        </p:nvSpPr>
        <p:spPr bwMode="auto">
          <a:xfrm rot="21511475">
            <a:off x="6164747" y="4790533"/>
            <a:ext cx="98822" cy="69056"/>
          </a:xfrm>
          <a:prstGeom prst="curvedDownArrow">
            <a:avLst>
              <a:gd name="adj1" fmla="val 39035"/>
              <a:gd name="adj2" fmla="val 67656"/>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121" name="Oval 477">
            <a:extLst>
              <a:ext uri="{FF2B5EF4-FFF2-40B4-BE49-F238E27FC236}">
                <a16:creationId xmlns:a16="http://schemas.microsoft.com/office/drawing/2014/main" id="{C3C77E63-BF86-0642-9FAB-A8405AC3F1A8}"/>
              </a:ext>
            </a:extLst>
          </p:cNvPr>
          <p:cNvSpPr>
            <a:spLocks noChangeArrowheads="1"/>
          </p:cNvSpPr>
          <p:nvPr/>
        </p:nvSpPr>
        <p:spPr bwMode="auto">
          <a:xfrm rot="3438710">
            <a:off x="7095816" y="4496448"/>
            <a:ext cx="171450" cy="95250"/>
          </a:xfrm>
          <a:prstGeom prst="ellipse">
            <a:avLst/>
          </a:prstGeom>
          <a:solidFill>
            <a:srgbClr val="33CC33"/>
          </a:solidFill>
          <a:ln w="9525">
            <a:solidFill>
              <a:schemeClr val="tx1"/>
            </a:solidFill>
            <a:round/>
            <a:headEnd/>
            <a:tailEnd/>
          </a:ln>
        </p:spPr>
        <p:txBody>
          <a:bodyPr wrap="none" anchor="ctr">
            <a:prstTxWarp prst="textNoShape">
              <a:avLst/>
            </a:prstTxWarp>
          </a:bodyPr>
          <a:lstStyle/>
          <a:p>
            <a:endParaRPr lang="en-US" sz="1350">
              <a:latin typeface="Calibri" charset="0"/>
            </a:endParaRPr>
          </a:p>
        </p:txBody>
      </p:sp>
      <p:sp>
        <p:nvSpPr>
          <p:cNvPr id="122" name="AutoShape 478">
            <a:extLst>
              <a:ext uri="{FF2B5EF4-FFF2-40B4-BE49-F238E27FC236}">
                <a16:creationId xmlns:a16="http://schemas.microsoft.com/office/drawing/2014/main" id="{40DBF9EB-4860-E644-90CB-480A1C06C612}"/>
              </a:ext>
            </a:extLst>
          </p:cNvPr>
          <p:cNvSpPr>
            <a:spLocks noChangeArrowheads="1"/>
          </p:cNvSpPr>
          <p:nvPr/>
        </p:nvSpPr>
        <p:spPr bwMode="auto">
          <a:xfrm rot="3590724">
            <a:off x="7137488" y="4514308"/>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123" name="Text Box 479">
            <a:extLst>
              <a:ext uri="{FF2B5EF4-FFF2-40B4-BE49-F238E27FC236}">
                <a16:creationId xmlns:a16="http://schemas.microsoft.com/office/drawing/2014/main" id="{21187E69-3B05-1F4E-9026-009949329A85}"/>
              </a:ext>
            </a:extLst>
          </p:cNvPr>
          <p:cNvSpPr txBox="1">
            <a:spLocks noChangeArrowheads="1"/>
          </p:cNvSpPr>
          <p:nvPr/>
        </p:nvSpPr>
        <p:spPr bwMode="auto">
          <a:xfrm>
            <a:off x="7395854" y="4332142"/>
            <a:ext cx="1057275" cy="415528"/>
          </a:xfrm>
          <a:prstGeom prst="rect">
            <a:avLst/>
          </a:prstGeom>
          <a:noFill/>
          <a:ln w="9525">
            <a:noFill/>
            <a:miter lim="800000"/>
            <a:headEnd/>
            <a:tailEnd/>
          </a:ln>
        </p:spPr>
        <p:txBody>
          <a:bodyPr wrap="none">
            <a:prstTxWarp prst="textNoShape">
              <a:avLst/>
            </a:prstTxWarp>
            <a:spAutoFit/>
          </a:bodyPr>
          <a:lstStyle/>
          <a:p>
            <a:r>
              <a:rPr lang="en-US" sz="1050" b="1">
                <a:solidFill>
                  <a:schemeClr val="folHlink"/>
                </a:solidFill>
                <a:latin typeface="Times New Roman" charset="0"/>
              </a:rPr>
              <a:t>Helical Partial </a:t>
            </a:r>
          </a:p>
          <a:p>
            <a:r>
              <a:rPr lang="en-US" sz="1050" b="1">
                <a:solidFill>
                  <a:schemeClr val="folHlink"/>
                </a:solidFill>
                <a:latin typeface="Times New Roman" charset="0"/>
              </a:rPr>
              <a:t>Siberian Snake</a:t>
            </a:r>
          </a:p>
        </p:txBody>
      </p:sp>
      <p:sp>
        <p:nvSpPr>
          <p:cNvPr id="124" name="Line 480">
            <a:extLst>
              <a:ext uri="{FF2B5EF4-FFF2-40B4-BE49-F238E27FC236}">
                <a16:creationId xmlns:a16="http://schemas.microsoft.com/office/drawing/2014/main" id="{E4AF8E1A-B338-D040-BD2B-DC8FCE006823}"/>
              </a:ext>
            </a:extLst>
          </p:cNvPr>
          <p:cNvSpPr>
            <a:spLocks noChangeShapeType="1"/>
          </p:cNvSpPr>
          <p:nvPr/>
        </p:nvSpPr>
        <p:spPr bwMode="auto">
          <a:xfrm flipH="1">
            <a:off x="7263694" y="4471445"/>
            <a:ext cx="165497" cy="33337"/>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sz="1350"/>
          </a:p>
        </p:txBody>
      </p:sp>
      <p:sp>
        <p:nvSpPr>
          <p:cNvPr id="125" name="Text Box 481">
            <a:extLst>
              <a:ext uri="{FF2B5EF4-FFF2-40B4-BE49-F238E27FC236}">
                <a16:creationId xmlns:a16="http://schemas.microsoft.com/office/drawing/2014/main" id="{337B1E47-30F7-454B-B66E-132C097A15E7}"/>
              </a:ext>
            </a:extLst>
          </p:cNvPr>
          <p:cNvSpPr txBox="1">
            <a:spLocks noChangeArrowheads="1"/>
          </p:cNvSpPr>
          <p:nvPr/>
        </p:nvSpPr>
        <p:spPr bwMode="auto">
          <a:xfrm>
            <a:off x="6855310" y="3739211"/>
            <a:ext cx="1595438" cy="415528"/>
          </a:xfrm>
          <a:prstGeom prst="rect">
            <a:avLst/>
          </a:prstGeom>
          <a:noFill/>
          <a:ln w="9525">
            <a:noFill/>
            <a:miter lim="800000"/>
            <a:headEnd/>
            <a:tailEnd/>
          </a:ln>
        </p:spPr>
        <p:txBody>
          <a:bodyPr wrap="none">
            <a:prstTxWarp prst="textNoShape">
              <a:avLst/>
            </a:prstTxWarp>
            <a:spAutoFit/>
          </a:bodyPr>
          <a:lstStyle/>
          <a:p>
            <a:pPr algn="ctr"/>
            <a:r>
              <a:rPr lang="en-US" sz="1050">
                <a:latin typeface="Times New Roman" charset="0"/>
              </a:rPr>
              <a:t>Spin Rotators</a:t>
            </a:r>
          </a:p>
          <a:p>
            <a:pPr algn="ctr"/>
            <a:r>
              <a:rPr lang="en-US" sz="1050">
                <a:latin typeface="Times New Roman" charset="0"/>
              </a:rPr>
              <a:t>(longitudinal polarization)</a:t>
            </a:r>
          </a:p>
        </p:txBody>
      </p:sp>
      <p:sp>
        <p:nvSpPr>
          <p:cNvPr id="126" name="Rectangle 482">
            <a:extLst>
              <a:ext uri="{FF2B5EF4-FFF2-40B4-BE49-F238E27FC236}">
                <a16:creationId xmlns:a16="http://schemas.microsoft.com/office/drawing/2014/main" id="{A87D4311-0B76-7340-9EDA-433235491D6A}"/>
              </a:ext>
            </a:extLst>
          </p:cNvPr>
          <p:cNvSpPr>
            <a:spLocks noChangeArrowheads="1"/>
          </p:cNvSpPr>
          <p:nvPr/>
        </p:nvSpPr>
        <p:spPr bwMode="auto">
          <a:xfrm rot="20386961">
            <a:off x="8510279" y="3371308"/>
            <a:ext cx="113109" cy="69056"/>
          </a:xfrm>
          <a:prstGeom prst="rect">
            <a:avLst/>
          </a:prstGeom>
          <a:solidFill>
            <a:srgbClr val="33CC33"/>
          </a:solidFill>
          <a:ln w="7938">
            <a:solidFill>
              <a:srgbClr val="000000"/>
            </a:solidFill>
            <a:miter lim="800000"/>
            <a:headEnd/>
            <a:tailEnd/>
          </a:ln>
        </p:spPr>
        <p:txBody>
          <a:bodyPr>
            <a:prstTxWarp prst="textNoShape">
              <a:avLst/>
            </a:prstTxWarp>
          </a:bodyPr>
          <a:lstStyle/>
          <a:p>
            <a:endParaRPr lang="en-US" sz="1350">
              <a:latin typeface="Calibri" charset="0"/>
            </a:endParaRPr>
          </a:p>
        </p:txBody>
      </p:sp>
      <p:sp>
        <p:nvSpPr>
          <p:cNvPr id="127" name="Text Box 483">
            <a:extLst>
              <a:ext uri="{FF2B5EF4-FFF2-40B4-BE49-F238E27FC236}">
                <a16:creationId xmlns:a16="http://schemas.microsoft.com/office/drawing/2014/main" id="{EDE9942D-066B-B748-9121-00E96C064DA6}"/>
              </a:ext>
            </a:extLst>
          </p:cNvPr>
          <p:cNvSpPr txBox="1">
            <a:spLocks noChangeArrowheads="1"/>
          </p:cNvSpPr>
          <p:nvPr/>
        </p:nvSpPr>
        <p:spPr bwMode="auto">
          <a:xfrm>
            <a:off x="7262504" y="2034236"/>
            <a:ext cx="1401366" cy="253603"/>
          </a:xfrm>
          <a:prstGeom prst="rect">
            <a:avLst/>
          </a:prstGeom>
          <a:noFill/>
          <a:ln w="9525">
            <a:noFill/>
            <a:miter lim="800000"/>
            <a:headEnd/>
            <a:tailEnd/>
          </a:ln>
        </p:spPr>
        <p:txBody>
          <a:bodyPr wrap="none">
            <a:prstTxWarp prst="textNoShape">
              <a:avLst/>
            </a:prstTxWarp>
            <a:spAutoFit/>
          </a:bodyPr>
          <a:lstStyle/>
          <a:p>
            <a:r>
              <a:rPr lang="en-US" sz="1050" dirty="0">
                <a:latin typeface="Times New Roman" charset="0"/>
              </a:rPr>
              <a:t>2 Siberian Snakes/ring</a:t>
            </a:r>
          </a:p>
        </p:txBody>
      </p:sp>
      <p:sp>
        <p:nvSpPr>
          <p:cNvPr id="128" name="AutoShape 489">
            <a:extLst>
              <a:ext uri="{FF2B5EF4-FFF2-40B4-BE49-F238E27FC236}">
                <a16:creationId xmlns:a16="http://schemas.microsoft.com/office/drawing/2014/main" id="{7A0CD371-97EF-9F47-9866-8BE1A1CF861C}"/>
              </a:ext>
            </a:extLst>
          </p:cNvPr>
          <p:cNvSpPr>
            <a:spLocks noChangeArrowheads="1"/>
          </p:cNvSpPr>
          <p:nvPr/>
        </p:nvSpPr>
        <p:spPr bwMode="auto">
          <a:xfrm rot="19070003">
            <a:off x="8729354" y="3153423"/>
            <a:ext cx="98822" cy="69056"/>
          </a:xfrm>
          <a:prstGeom prst="curvedDownArrow">
            <a:avLst>
              <a:gd name="adj1" fmla="val 28621"/>
              <a:gd name="adj2" fmla="val 57241"/>
              <a:gd name="adj3" fmla="val 42009"/>
            </a:avLst>
          </a:prstGeom>
          <a:solidFill>
            <a:srgbClr val="FFFFFF"/>
          </a:solidFill>
          <a:ln w="3175">
            <a:solidFill>
              <a:schemeClr val="tx1"/>
            </a:solidFill>
            <a:miter lim="800000"/>
            <a:headEnd/>
            <a:tailEnd/>
          </a:ln>
        </p:spPr>
        <p:txBody>
          <a:bodyPr wrap="none" anchor="ctr">
            <a:prstTxWarp prst="textNoShape">
              <a:avLst/>
            </a:prstTxWarp>
          </a:bodyPr>
          <a:lstStyle/>
          <a:p>
            <a:endParaRPr lang="en-US" sz="1350">
              <a:latin typeface="Calibri" charset="0"/>
            </a:endParaRPr>
          </a:p>
        </p:txBody>
      </p:sp>
      <p:sp>
        <p:nvSpPr>
          <p:cNvPr id="129" name="Text Box 497">
            <a:extLst>
              <a:ext uri="{FF2B5EF4-FFF2-40B4-BE49-F238E27FC236}">
                <a16:creationId xmlns:a16="http://schemas.microsoft.com/office/drawing/2014/main" id="{026D6CAB-737C-A147-8D7E-C33F5958C878}"/>
              </a:ext>
            </a:extLst>
          </p:cNvPr>
          <p:cNvSpPr txBox="1">
            <a:spLocks noChangeArrowheads="1"/>
          </p:cNvSpPr>
          <p:nvPr/>
        </p:nvSpPr>
        <p:spPr bwMode="auto">
          <a:xfrm>
            <a:off x="4397859" y="3510611"/>
            <a:ext cx="1595438" cy="415528"/>
          </a:xfrm>
          <a:prstGeom prst="rect">
            <a:avLst/>
          </a:prstGeom>
          <a:noFill/>
          <a:ln w="9525">
            <a:noFill/>
            <a:miter lim="800000"/>
            <a:headEnd/>
            <a:tailEnd/>
          </a:ln>
        </p:spPr>
        <p:txBody>
          <a:bodyPr wrap="none">
            <a:prstTxWarp prst="textNoShape">
              <a:avLst/>
            </a:prstTxWarp>
            <a:spAutoFit/>
          </a:bodyPr>
          <a:lstStyle/>
          <a:p>
            <a:pPr algn="ctr"/>
            <a:r>
              <a:rPr lang="en-US" sz="1050" dirty="0">
                <a:latin typeface="Times New Roman" charset="0"/>
              </a:rPr>
              <a:t>Spin Rotators</a:t>
            </a:r>
          </a:p>
          <a:p>
            <a:pPr algn="ctr"/>
            <a:r>
              <a:rPr lang="en-US" sz="1050" dirty="0">
                <a:latin typeface="Times New Roman" charset="0"/>
              </a:rPr>
              <a:t>(longitudinal polarization)</a:t>
            </a:r>
          </a:p>
        </p:txBody>
      </p:sp>
      <p:sp>
        <p:nvSpPr>
          <p:cNvPr id="130" name="Line 498">
            <a:extLst>
              <a:ext uri="{FF2B5EF4-FFF2-40B4-BE49-F238E27FC236}">
                <a16:creationId xmlns:a16="http://schemas.microsoft.com/office/drawing/2014/main" id="{04287C94-774C-8840-ADCF-A0C9E5AD39DB}"/>
              </a:ext>
            </a:extLst>
          </p:cNvPr>
          <p:cNvSpPr>
            <a:spLocks noChangeShapeType="1"/>
          </p:cNvSpPr>
          <p:nvPr/>
        </p:nvSpPr>
        <p:spPr bwMode="auto">
          <a:xfrm flipH="1" flipV="1">
            <a:off x="4938403" y="3339161"/>
            <a:ext cx="64294" cy="2000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sz="1350"/>
          </a:p>
        </p:txBody>
      </p:sp>
      <p:sp>
        <p:nvSpPr>
          <p:cNvPr id="131" name="Line 499">
            <a:extLst>
              <a:ext uri="{FF2B5EF4-FFF2-40B4-BE49-F238E27FC236}">
                <a16:creationId xmlns:a16="http://schemas.microsoft.com/office/drawing/2014/main" id="{84EFE10C-ABFA-0D4E-B3FA-E0EB1A1B26B4}"/>
              </a:ext>
            </a:extLst>
          </p:cNvPr>
          <p:cNvSpPr>
            <a:spLocks noChangeShapeType="1"/>
          </p:cNvSpPr>
          <p:nvPr/>
        </p:nvSpPr>
        <p:spPr bwMode="auto">
          <a:xfrm flipV="1">
            <a:off x="5109853" y="3510611"/>
            <a:ext cx="171450" cy="571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sz="1350"/>
          </a:p>
        </p:txBody>
      </p:sp>
      <p:sp>
        <p:nvSpPr>
          <p:cNvPr id="132" name="Text Box 500">
            <a:extLst>
              <a:ext uri="{FF2B5EF4-FFF2-40B4-BE49-F238E27FC236}">
                <a16:creationId xmlns:a16="http://schemas.microsoft.com/office/drawing/2014/main" id="{BF4CE743-9DD2-CA40-B9C8-5433B2882D18}"/>
              </a:ext>
            </a:extLst>
          </p:cNvPr>
          <p:cNvSpPr txBox="1">
            <a:spLocks noChangeArrowheads="1"/>
          </p:cNvSpPr>
          <p:nvPr/>
        </p:nvSpPr>
        <p:spPr bwMode="auto">
          <a:xfrm>
            <a:off x="6538603" y="5053661"/>
            <a:ext cx="1271588" cy="253603"/>
          </a:xfrm>
          <a:prstGeom prst="rect">
            <a:avLst/>
          </a:prstGeom>
          <a:noFill/>
          <a:ln w="9525">
            <a:noFill/>
            <a:miter lim="800000"/>
            <a:headEnd/>
            <a:tailEnd/>
          </a:ln>
        </p:spPr>
        <p:txBody>
          <a:bodyPr wrap="none">
            <a:prstTxWarp prst="textNoShape">
              <a:avLst/>
            </a:prstTxWarp>
            <a:spAutoFit/>
          </a:bodyPr>
          <a:lstStyle/>
          <a:p>
            <a:r>
              <a:rPr lang="en-US" sz="1050" b="1">
                <a:solidFill>
                  <a:schemeClr val="bg1"/>
                </a:solidFill>
                <a:latin typeface="Times New Roman" charset="0"/>
              </a:rPr>
              <a:t>Strong AGS Snake</a:t>
            </a:r>
          </a:p>
        </p:txBody>
      </p:sp>
      <p:sp>
        <p:nvSpPr>
          <p:cNvPr id="133" name="Rectangle 501">
            <a:extLst>
              <a:ext uri="{FF2B5EF4-FFF2-40B4-BE49-F238E27FC236}">
                <a16:creationId xmlns:a16="http://schemas.microsoft.com/office/drawing/2014/main" id="{E6EEE5A4-34B7-3447-9E1A-95D83F678EC3}"/>
              </a:ext>
            </a:extLst>
          </p:cNvPr>
          <p:cNvSpPr>
            <a:spLocks noChangeArrowheads="1"/>
          </p:cNvSpPr>
          <p:nvPr/>
        </p:nvSpPr>
        <p:spPr bwMode="auto">
          <a:xfrm>
            <a:off x="7224404" y="2710511"/>
            <a:ext cx="1225153" cy="161925"/>
          </a:xfrm>
          <a:prstGeom prst="rect">
            <a:avLst/>
          </a:prstGeom>
          <a:noFill/>
          <a:ln w="9525">
            <a:noFill/>
            <a:miter lim="800000"/>
            <a:headEnd/>
            <a:tailEnd/>
          </a:ln>
        </p:spPr>
        <p:txBody>
          <a:bodyPr wrap="none" lIns="0" tIns="0" rIns="0" bIns="0">
            <a:prstTxWarp prst="textNoShape">
              <a:avLst/>
            </a:prstTxWarp>
            <a:spAutoFit/>
          </a:bodyPr>
          <a:lstStyle/>
          <a:p>
            <a:r>
              <a:rPr lang="en-US" sz="1050">
                <a:latin typeface="Times New Roman" charset="0"/>
              </a:rPr>
              <a:t>RHIC pC Polarimeters</a:t>
            </a:r>
          </a:p>
        </p:txBody>
      </p:sp>
      <p:sp>
        <p:nvSpPr>
          <p:cNvPr id="134" name="Rectangle 502">
            <a:extLst>
              <a:ext uri="{FF2B5EF4-FFF2-40B4-BE49-F238E27FC236}">
                <a16:creationId xmlns:a16="http://schemas.microsoft.com/office/drawing/2014/main" id="{DE4EEBF8-5AAF-3542-B052-642013FB4B8C}"/>
              </a:ext>
            </a:extLst>
          </p:cNvPr>
          <p:cNvSpPr>
            <a:spLocks noChangeArrowheads="1"/>
          </p:cNvSpPr>
          <p:nvPr/>
        </p:nvSpPr>
        <p:spPr bwMode="auto">
          <a:xfrm>
            <a:off x="5567053" y="2653361"/>
            <a:ext cx="1638300" cy="161925"/>
          </a:xfrm>
          <a:prstGeom prst="rect">
            <a:avLst/>
          </a:prstGeom>
          <a:noFill/>
          <a:ln w="9525">
            <a:noFill/>
            <a:miter lim="800000"/>
            <a:headEnd/>
            <a:tailEnd/>
          </a:ln>
        </p:spPr>
        <p:txBody>
          <a:bodyPr wrap="none" lIns="0" tIns="0" rIns="0" bIns="0">
            <a:prstTxWarp prst="textNoShape">
              <a:avLst/>
            </a:prstTxWarp>
            <a:spAutoFit/>
          </a:bodyPr>
          <a:lstStyle/>
          <a:p>
            <a:r>
              <a:rPr lang="en-US" sz="1050" b="1">
                <a:solidFill>
                  <a:schemeClr val="folHlink"/>
                </a:solidFill>
                <a:latin typeface="Times New Roman" charset="0"/>
              </a:rPr>
              <a:t>Absolute Polarimeter (H jet)</a:t>
            </a:r>
          </a:p>
        </p:txBody>
      </p:sp>
      <p:sp>
        <p:nvSpPr>
          <p:cNvPr id="135" name="Line 504">
            <a:extLst>
              <a:ext uri="{FF2B5EF4-FFF2-40B4-BE49-F238E27FC236}">
                <a16:creationId xmlns:a16="http://schemas.microsoft.com/office/drawing/2014/main" id="{70502AA6-0BF0-244B-A04C-90FF3F755687}"/>
              </a:ext>
            </a:extLst>
          </p:cNvPr>
          <p:cNvSpPr>
            <a:spLocks noChangeShapeType="1"/>
          </p:cNvSpPr>
          <p:nvPr/>
        </p:nvSpPr>
        <p:spPr bwMode="auto">
          <a:xfrm flipV="1">
            <a:off x="6710053" y="2481911"/>
            <a:ext cx="114300" cy="1714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sz="1350"/>
          </a:p>
        </p:txBody>
      </p:sp>
      <p:sp>
        <p:nvSpPr>
          <p:cNvPr id="136" name="Line 505">
            <a:extLst>
              <a:ext uri="{FF2B5EF4-FFF2-40B4-BE49-F238E27FC236}">
                <a16:creationId xmlns:a16="http://schemas.microsoft.com/office/drawing/2014/main" id="{E1CB801B-424F-B748-B7C4-F7FFFD6BB351}"/>
              </a:ext>
            </a:extLst>
          </p:cNvPr>
          <p:cNvSpPr>
            <a:spLocks noChangeShapeType="1"/>
          </p:cNvSpPr>
          <p:nvPr/>
        </p:nvSpPr>
        <p:spPr bwMode="auto">
          <a:xfrm flipH="1" flipV="1">
            <a:off x="7224404" y="2596211"/>
            <a:ext cx="171450" cy="1143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sz="1350"/>
          </a:p>
        </p:txBody>
      </p:sp>
      <p:sp>
        <p:nvSpPr>
          <p:cNvPr id="137" name="Rectangle 506">
            <a:extLst>
              <a:ext uri="{FF2B5EF4-FFF2-40B4-BE49-F238E27FC236}">
                <a16:creationId xmlns:a16="http://schemas.microsoft.com/office/drawing/2014/main" id="{B1DFFAD9-AC04-B548-8F31-48C03DB36985}"/>
              </a:ext>
            </a:extLst>
          </p:cNvPr>
          <p:cNvSpPr>
            <a:spLocks noChangeArrowheads="1"/>
          </p:cNvSpPr>
          <p:nvPr/>
        </p:nvSpPr>
        <p:spPr bwMode="auto">
          <a:xfrm>
            <a:off x="6670763" y="3377261"/>
            <a:ext cx="336947" cy="161925"/>
          </a:xfrm>
          <a:prstGeom prst="rect">
            <a:avLst/>
          </a:prstGeom>
          <a:noFill/>
          <a:ln w="9525">
            <a:noFill/>
            <a:miter lim="800000"/>
            <a:headEnd/>
            <a:tailEnd/>
          </a:ln>
        </p:spPr>
        <p:txBody>
          <a:bodyPr wrap="none" lIns="0" tIns="0" rIns="0" bIns="0">
            <a:prstTxWarp prst="textNoShape">
              <a:avLst/>
            </a:prstTxWarp>
            <a:spAutoFit/>
          </a:bodyPr>
          <a:lstStyle/>
          <a:p>
            <a:r>
              <a:rPr lang="en-US" sz="1050" b="1" i="1" u="sng" dirty="0">
                <a:latin typeface="Times New Roman" charset="0"/>
              </a:rPr>
              <a:t>STAR</a:t>
            </a:r>
            <a:endParaRPr lang="en-US" dirty="0">
              <a:latin typeface="Times New Roman" charset="0"/>
            </a:endParaRPr>
          </a:p>
        </p:txBody>
      </p:sp>
      <p:sp>
        <p:nvSpPr>
          <p:cNvPr id="138" name="Rectangle 509">
            <a:extLst>
              <a:ext uri="{FF2B5EF4-FFF2-40B4-BE49-F238E27FC236}">
                <a16:creationId xmlns:a16="http://schemas.microsoft.com/office/drawing/2014/main" id="{ECDD4639-AD49-234A-BF24-3383E4606B09}"/>
              </a:ext>
            </a:extLst>
          </p:cNvPr>
          <p:cNvSpPr>
            <a:spLocks noChangeArrowheads="1"/>
          </p:cNvSpPr>
          <p:nvPr/>
        </p:nvSpPr>
        <p:spPr bwMode="auto">
          <a:xfrm>
            <a:off x="7052953" y="4825061"/>
            <a:ext cx="929878" cy="161925"/>
          </a:xfrm>
          <a:prstGeom prst="rect">
            <a:avLst/>
          </a:prstGeom>
          <a:noFill/>
          <a:ln w="9525">
            <a:noFill/>
            <a:miter lim="800000"/>
            <a:headEnd/>
            <a:tailEnd/>
          </a:ln>
        </p:spPr>
        <p:txBody>
          <a:bodyPr wrap="none" lIns="0" tIns="0" rIns="0" bIns="0">
            <a:prstTxWarp prst="textNoShape">
              <a:avLst/>
            </a:prstTxWarp>
            <a:spAutoFit/>
          </a:bodyPr>
          <a:lstStyle/>
          <a:p>
            <a:r>
              <a:rPr lang="en-US" sz="1050" dirty="0">
                <a:latin typeface="Times New Roman" charset="0"/>
              </a:rPr>
              <a:t>AGS Polarimeter</a:t>
            </a:r>
          </a:p>
        </p:txBody>
      </p:sp>
      <p:sp>
        <p:nvSpPr>
          <p:cNvPr id="139" name="Text Box 510">
            <a:extLst>
              <a:ext uri="{FF2B5EF4-FFF2-40B4-BE49-F238E27FC236}">
                <a16:creationId xmlns:a16="http://schemas.microsoft.com/office/drawing/2014/main" id="{18FB2B61-0389-4D42-8E68-7A16C5E5EE9A}"/>
              </a:ext>
            </a:extLst>
          </p:cNvPr>
          <p:cNvSpPr txBox="1">
            <a:spLocks noChangeArrowheads="1"/>
          </p:cNvSpPr>
          <p:nvPr/>
        </p:nvSpPr>
        <p:spPr bwMode="auto">
          <a:xfrm>
            <a:off x="5167003" y="2253311"/>
            <a:ext cx="869156" cy="253603"/>
          </a:xfrm>
          <a:prstGeom prst="rect">
            <a:avLst/>
          </a:prstGeom>
          <a:noFill/>
          <a:ln w="9525">
            <a:noFill/>
            <a:miter lim="800000"/>
            <a:headEnd/>
            <a:tailEnd/>
          </a:ln>
        </p:spPr>
        <p:txBody>
          <a:bodyPr wrap="none">
            <a:prstTxWarp prst="textNoShape">
              <a:avLst/>
            </a:prstTxWarp>
            <a:spAutoFit/>
          </a:bodyPr>
          <a:lstStyle/>
          <a:p>
            <a:r>
              <a:rPr lang="en-US" sz="1050" b="1">
                <a:solidFill>
                  <a:srgbClr val="663300"/>
                </a:solidFill>
                <a:latin typeface="Times New Roman" charset="0"/>
              </a:rPr>
              <a:t>Spin flipper</a:t>
            </a:r>
          </a:p>
        </p:txBody>
      </p:sp>
      <p:sp>
        <p:nvSpPr>
          <p:cNvPr id="140" name="Line 511">
            <a:extLst>
              <a:ext uri="{FF2B5EF4-FFF2-40B4-BE49-F238E27FC236}">
                <a16:creationId xmlns:a16="http://schemas.microsoft.com/office/drawing/2014/main" id="{FD09BE0A-0CDF-644B-94F5-B9613234BD45}"/>
              </a:ext>
            </a:extLst>
          </p:cNvPr>
          <p:cNvSpPr>
            <a:spLocks noChangeShapeType="1"/>
          </p:cNvSpPr>
          <p:nvPr/>
        </p:nvSpPr>
        <p:spPr bwMode="auto">
          <a:xfrm flipH="1">
            <a:off x="5224153" y="2481911"/>
            <a:ext cx="57150" cy="1714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sz="1350"/>
          </a:p>
        </p:txBody>
      </p:sp>
      <p:sp>
        <p:nvSpPr>
          <p:cNvPr id="141" name="Line 512">
            <a:extLst>
              <a:ext uri="{FF2B5EF4-FFF2-40B4-BE49-F238E27FC236}">
                <a16:creationId xmlns:a16="http://schemas.microsoft.com/office/drawing/2014/main" id="{24E4EAE3-C91A-C24A-A137-2E5E50AB4202}"/>
              </a:ext>
            </a:extLst>
          </p:cNvPr>
          <p:cNvSpPr>
            <a:spLocks noChangeShapeType="1"/>
          </p:cNvSpPr>
          <p:nvPr/>
        </p:nvSpPr>
        <p:spPr bwMode="auto">
          <a:xfrm flipH="1" flipV="1">
            <a:off x="6652903" y="3739211"/>
            <a:ext cx="400050" cy="171450"/>
          </a:xfrm>
          <a:prstGeom prst="line">
            <a:avLst/>
          </a:prstGeom>
          <a:noFill/>
          <a:ln w="9525">
            <a:solidFill>
              <a:schemeClr val="tx1"/>
            </a:solidFill>
            <a:round/>
            <a:headEnd/>
            <a:tailEnd type="triangle" w="med" len="med"/>
          </a:ln>
        </p:spPr>
        <p:txBody>
          <a:bodyPr>
            <a:prstTxWarp prst="textNoShape">
              <a:avLst/>
            </a:prstTxWarp>
          </a:bodyPr>
          <a:lstStyle/>
          <a:p>
            <a:endParaRPr lang="en-US" sz="1350"/>
          </a:p>
        </p:txBody>
      </p:sp>
      <p:sp>
        <p:nvSpPr>
          <p:cNvPr id="142" name="Line 513">
            <a:extLst>
              <a:ext uri="{FF2B5EF4-FFF2-40B4-BE49-F238E27FC236}">
                <a16:creationId xmlns:a16="http://schemas.microsoft.com/office/drawing/2014/main" id="{132C72FD-BA32-C943-8ECD-6249E9ED6BAD}"/>
              </a:ext>
            </a:extLst>
          </p:cNvPr>
          <p:cNvSpPr>
            <a:spLocks noChangeShapeType="1"/>
          </p:cNvSpPr>
          <p:nvPr/>
        </p:nvSpPr>
        <p:spPr bwMode="auto">
          <a:xfrm flipH="1" flipV="1">
            <a:off x="7110103" y="3739211"/>
            <a:ext cx="57150" cy="171450"/>
          </a:xfrm>
          <a:prstGeom prst="line">
            <a:avLst/>
          </a:prstGeom>
          <a:noFill/>
          <a:ln w="9525">
            <a:solidFill>
              <a:schemeClr val="tx1"/>
            </a:solidFill>
            <a:round/>
            <a:headEnd/>
            <a:tailEnd type="triangle" w="med" len="med"/>
          </a:ln>
        </p:spPr>
        <p:txBody>
          <a:bodyPr>
            <a:prstTxWarp prst="textNoShape">
              <a:avLst/>
            </a:prstTxWarp>
          </a:bodyPr>
          <a:lstStyle/>
          <a:p>
            <a:endParaRPr lang="en-US" sz="1350"/>
          </a:p>
        </p:txBody>
      </p:sp>
      <p:graphicFrame>
        <p:nvGraphicFramePr>
          <p:cNvPr id="151" name="Table 150">
            <a:extLst>
              <a:ext uri="{FF2B5EF4-FFF2-40B4-BE49-F238E27FC236}">
                <a16:creationId xmlns:a16="http://schemas.microsoft.com/office/drawing/2014/main" id="{006F94BF-234C-D94C-BD5E-E7849C26721A}"/>
              </a:ext>
            </a:extLst>
          </p:cNvPr>
          <p:cNvGraphicFramePr>
            <a:graphicFrameLocks noGrp="1"/>
          </p:cNvGraphicFramePr>
          <p:nvPr>
            <p:extLst>
              <p:ext uri="{D42A27DB-BD31-4B8C-83A1-F6EECF244321}">
                <p14:modId xmlns:p14="http://schemas.microsoft.com/office/powerpoint/2010/main" val="3122485023"/>
              </p:ext>
            </p:extLst>
          </p:nvPr>
        </p:nvGraphicFramePr>
        <p:xfrm>
          <a:off x="43053" y="1550736"/>
          <a:ext cx="4506567" cy="1546860"/>
        </p:xfrm>
        <a:graphic>
          <a:graphicData uri="http://schemas.openxmlformats.org/drawingml/2006/table">
            <a:tbl>
              <a:tblPr firstRow="1" bandRow="1">
                <a:tableStyleId>{5C22544A-7EE6-4342-B048-85BDC9FD1C3A}</a:tableStyleId>
              </a:tblPr>
              <a:tblGrid>
                <a:gridCol w="1098234">
                  <a:extLst>
                    <a:ext uri="{9D8B030D-6E8A-4147-A177-3AD203B41FA5}">
                      <a16:colId xmlns:a16="http://schemas.microsoft.com/office/drawing/2014/main" val="4204005720"/>
                    </a:ext>
                  </a:extLst>
                </a:gridCol>
                <a:gridCol w="933767">
                  <a:extLst>
                    <a:ext uri="{9D8B030D-6E8A-4147-A177-3AD203B41FA5}">
                      <a16:colId xmlns:a16="http://schemas.microsoft.com/office/drawing/2014/main" val="1972124884"/>
                    </a:ext>
                  </a:extLst>
                </a:gridCol>
                <a:gridCol w="1016000">
                  <a:extLst>
                    <a:ext uri="{9D8B030D-6E8A-4147-A177-3AD203B41FA5}">
                      <a16:colId xmlns:a16="http://schemas.microsoft.com/office/drawing/2014/main" val="2170908918"/>
                    </a:ext>
                  </a:extLst>
                </a:gridCol>
                <a:gridCol w="1458566">
                  <a:extLst>
                    <a:ext uri="{9D8B030D-6E8A-4147-A177-3AD203B41FA5}">
                      <a16:colId xmlns:a16="http://schemas.microsoft.com/office/drawing/2014/main" val="1438622333"/>
                    </a:ext>
                  </a:extLst>
                </a:gridCol>
              </a:tblGrid>
              <a:tr h="434340">
                <a:tc>
                  <a:txBody>
                    <a:bodyPr/>
                    <a:lstStyle/>
                    <a:p>
                      <a:endParaRPr lang="en-US" sz="1200" dirty="0"/>
                    </a:p>
                  </a:txBody>
                  <a:tcPr marL="68580" marR="68580" marT="34290" marB="34290"/>
                </a:tc>
                <a:tc>
                  <a:txBody>
                    <a:bodyPr/>
                    <a:lstStyle/>
                    <a:p>
                      <a:r>
                        <a:rPr lang="en-US" sz="1200" dirty="0"/>
                        <a:t>Max Energy</a:t>
                      </a:r>
                    </a:p>
                    <a:p>
                      <a:r>
                        <a:rPr lang="en-US" sz="1200" dirty="0"/>
                        <a:t>[GeV]</a:t>
                      </a:r>
                    </a:p>
                  </a:txBody>
                  <a:tcPr marL="68580" marR="68580" marT="34290" marB="34290"/>
                </a:tc>
                <a:tc>
                  <a:txBody>
                    <a:bodyPr/>
                    <a:lstStyle/>
                    <a:p>
                      <a:r>
                        <a:rPr lang="en-US" sz="1200" dirty="0"/>
                        <a:t>Pol. At Max Energy [%]</a:t>
                      </a:r>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238166966"/>
                  </a:ext>
                </a:extLst>
              </a:tr>
              <a:tr h="278130">
                <a:tc>
                  <a:txBody>
                    <a:bodyPr/>
                    <a:lstStyle/>
                    <a:p>
                      <a:r>
                        <a:rPr lang="en-US" sz="1100" baseline="0" dirty="0"/>
                        <a:t>Source+Linac</a:t>
                      </a:r>
                    </a:p>
                  </a:txBody>
                  <a:tcPr marL="68580" marR="68580" marT="34290" marB="34290"/>
                </a:tc>
                <a:tc>
                  <a:txBody>
                    <a:bodyPr/>
                    <a:lstStyle/>
                    <a:p>
                      <a:r>
                        <a:rPr lang="en-US" sz="1200" dirty="0"/>
                        <a:t>0.2</a:t>
                      </a:r>
                    </a:p>
                  </a:txBody>
                  <a:tcPr marL="68580" marR="68580" marT="34290" marB="34290"/>
                </a:tc>
                <a:tc>
                  <a:txBody>
                    <a:bodyPr/>
                    <a:lstStyle/>
                    <a:p>
                      <a:pPr algn="ctr"/>
                      <a:r>
                        <a:rPr lang="en-US" sz="1200" dirty="0"/>
                        <a:t>82-84</a:t>
                      </a:r>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483134861"/>
                  </a:ext>
                </a:extLst>
              </a:tr>
              <a:tr h="278130">
                <a:tc>
                  <a:txBody>
                    <a:bodyPr/>
                    <a:lstStyle/>
                    <a:p>
                      <a:r>
                        <a:rPr lang="en-US" sz="1200" dirty="0"/>
                        <a:t>Booster</a:t>
                      </a:r>
                    </a:p>
                  </a:txBody>
                  <a:tcPr marL="68580" marR="68580" marT="34290" marB="34290"/>
                </a:tc>
                <a:tc>
                  <a:txBody>
                    <a:bodyPr/>
                    <a:lstStyle/>
                    <a:p>
                      <a:r>
                        <a:rPr lang="en-US" sz="1200" dirty="0"/>
                        <a:t>2.5</a:t>
                      </a:r>
                    </a:p>
                  </a:txBody>
                  <a:tcPr marL="68580" marR="68580" marT="34290" marB="34290"/>
                </a:tc>
                <a:tc>
                  <a:txBody>
                    <a:bodyPr/>
                    <a:lstStyle/>
                    <a:p>
                      <a:pPr algn="ctr"/>
                      <a:r>
                        <a:rPr lang="en-US" sz="1200" dirty="0"/>
                        <a:t>82-84</a:t>
                      </a:r>
                    </a:p>
                  </a:txBody>
                  <a:tcPr marL="68580" marR="68580" marT="34290" marB="34290"/>
                </a:tc>
                <a:tc>
                  <a:txBody>
                    <a:bodyPr/>
                    <a:lstStyle/>
                    <a:p>
                      <a:endParaRPr lang="en-US" sz="1200"/>
                    </a:p>
                  </a:txBody>
                  <a:tcPr marL="68580" marR="68580" marT="34290" marB="34290"/>
                </a:tc>
                <a:extLst>
                  <a:ext uri="{0D108BD9-81ED-4DB2-BD59-A6C34878D82A}">
                    <a16:rowId xmlns:a16="http://schemas.microsoft.com/office/drawing/2014/main" val="1747844666"/>
                  </a:ext>
                </a:extLst>
              </a:tr>
              <a:tr h="278130">
                <a:tc>
                  <a:txBody>
                    <a:bodyPr/>
                    <a:lstStyle/>
                    <a:p>
                      <a:r>
                        <a:rPr lang="en-US" sz="1200" dirty="0"/>
                        <a:t>AGS</a:t>
                      </a:r>
                    </a:p>
                  </a:txBody>
                  <a:tcPr marL="68580" marR="68580" marT="34290" marB="34290"/>
                </a:tc>
                <a:tc>
                  <a:txBody>
                    <a:bodyPr/>
                    <a:lstStyle/>
                    <a:p>
                      <a:r>
                        <a:rPr lang="en-US" sz="1200" dirty="0"/>
                        <a:t>23.8</a:t>
                      </a:r>
                    </a:p>
                  </a:txBody>
                  <a:tcPr marL="68580" marR="68580" marT="34290" marB="34290"/>
                </a:tc>
                <a:tc>
                  <a:txBody>
                    <a:bodyPr/>
                    <a:lstStyle/>
                    <a:p>
                      <a:pPr algn="ctr"/>
                      <a:r>
                        <a:rPr lang="en-US" sz="1200" dirty="0"/>
                        <a:t>67-70</a:t>
                      </a:r>
                    </a:p>
                  </a:txBody>
                  <a:tcPr marL="68580" marR="68580" marT="34290" marB="34290"/>
                </a:tc>
                <a:tc>
                  <a:txBody>
                    <a:bodyPr/>
                    <a:lstStyle/>
                    <a:p>
                      <a:r>
                        <a:rPr lang="en-US" sz="1200" dirty="0"/>
                        <a:t>p-Carbon</a:t>
                      </a:r>
                    </a:p>
                  </a:txBody>
                  <a:tcPr marL="68580" marR="68580" marT="34290" marB="34290"/>
                </a:tc>
                <a:extLst>
                  <a:ext uri="{0D108BD9-81ED-4DB2-BD59-A6C34878D82A}">
                    <a16:rowId xmlns:a16="http://schemas.microsoft.com/office/drawing/2014/main" val="1164327319"/>
                  </a:ext>
                </a:extLst>
              </a:tr>
              <a:tr h="278130">
                <a:tc>
                  <a:txBody>
                    <a:bodyPr/>
                    <a:lstStyle/>
                    <a:p>
                      <a:r>
                        <a:rPr lang="en-US" sz="1200" dirty="0"/>
                        <a:t>RHIC</a:t>
                      </a:r>
                    </a:p>
                  </a:txBody>
                  <a:tcPr marL="68580" marR="68580" marT="34290" marB="34290"/>
                </a:tc>
                <a:tc>
                  <a:txBody>
                    <a:bodyPr/>
                    <a:lstStyle/>
                    <a:p>
                      <a:r>
                        <a:rPr lang="en-US" sz="1200" dirty="0"/>
                        <a:t>255</a:t>
                      </a:r>
                    </a:p>
                  </a:txBody>
                  <a:tcPr marL="68580" marR="68580" marT="34290" marB="34290"/>
                </a:tc>
                <a:tc>
                  <a:txBody>
                    <a:bodyPr/>
                    <a:lstStyle/>
                    <a:p>
                      <a:pPr algn="ctr"/>
                      <a:r>
                        <a:rPr lang="en-US" sz="1200" dirty="0"/>
                        <a:t>55-60</a:t>
                      </a:r>
                    </a:p>
                  </a:txBody>
                  <a:tcPr marL="68580" marR="68580" marT="34290" marB="34290"/>
                </a:tc>
                <a:tc>
                  <a:txBody>
                    <a:bodyPr/>
                    <a:lstStyle/>
                    <a:p>
                      <a:r>
                        <a:rPr lang="en-US" sz="1200" dirty="0"/>
                        <a:t>Jet, full store avg*</a:t>
                      </a:r>
                    </a:p>
                  </a:txBody>
                  <a:tcPr marL="68580" marR="68580" marT="34290" marB="34290"/>
                </a:tc>
                <a:extLst>
                  <a:ext uri="{0D108BD9-81ED-4DB2-BD59-A6C34878D82A}">
                    <a16:rowId xmlns:a16="http://schemas.microsoft.com/office/drawing/2014/main" val="2939430243"/>
                  </a:ext>
                </a:extLst>
              </a:tr>
            </a:tbl>
          </a:graphicData>
        </a:graphic>
      </p:graphicFrame>
      <p:graphicFrame>
        <p:nvGraphicFramePr>
          <p:cNvPr id="152" name="Table 151">
            <a:extLst>
              <a:ext uri="{FF2B5EF4-FFF2-40B4-BE49-F238E27FC236}">
                <a16:creationId xmlns:a16="http://schemas.microsoft.com/office/drawing/2014/main" id="{25768613-F2C7-3F4F-B51D-EA4106DF53E2}"/>
              </a:ext>
            </a:extLst>
          </p:cNvPr>
          <p:cNvGraphicFramePr>
            <a:graphicFrameLocks noGrp="1"/>
          </p:cNvGraphicFramePr>
          <p:nvPr>
            <p:extLst>
              <p:ext uri="{D42A27DB-BD31-4B8C-83A1-F6EECF244321}">
                <p14:modId xmlns:p14="http://schemas.microsoft.com/office/powerpoint/2010/main" val="2241981302"/>
              </p:ext>
            </p:extLst>
          </p:nvPr>
        </p:nvGraphicFramePr>
        <p:xfrm>
          <a:off x="429301" y="3641312"/>
          <a:ext cx="3169351" cy="1272540"/>
        </p:xfrm>
        <a:graphic>
          <a:graphicData uri="http://schemas.openxmlformats.org/drawingml/2006/table">
            <a:tbl>
              <a:tblPr firstRow="1" bandRow="1">
                <a:tableStyleId>{5C22544A-7EE6-4342-B048-85BDC9FD1C3A}</a:tableStyleId>
              </a:tblPr>
              <a:tblGrid>
                <a:gridCol w="1195375">
                  <a:extLst>
                    <a:ext uri="{9D8B030D-6E8A-4147-A177-3AD203B41FA5}">
                      <a16:colId xmlns:a16="http://schemas.microsoft.com/office/drawing/2014/main" val="4204005720"/>
                    </a:ext>
                  </a:extLst>
                </a:gridCol>
                <a:gridCol w="1973976">
                  <a:extLst>
                    <a:ext uri="{9D8B030D-6E8A-4147-A177-3AD203B41FA5}">
                      <a16:colId xmlns:a16="http://schemas.microsoft.com/office/drawing/2014/main" val="1972124884"/>
                    </a:ext>
                  </a:extLst>
                </a:gridCol>
              </a:tblGrid>
              <a:tr h="685800">
                <a:tc>
                  <a:txBody>
                    <a:bodyPr/>
                    <a:lstStyle/>
                    <a:p>
                      <a:endParaRPr lang="en-US" sz="1400" dirty="0"/>
                    </a:p>
                  </a:txBody>
                  <a:tcPr marL="68580" marR="68580" marT="34290" marB="34290"/>
                </a:tc>
                <a:tc>
                  <a:txBody>
                    <a:bodyPr/>
                    <a:lstStyle/>
                    <a:p>
                      <a:r>
                        <a:rPr lang="en-US" sz="1400" dirty="0"/>
                        <a:t>Relative Ramp Polarization Loss</a:t>
                      </a:r>
                    </a:p>
                    <a:p>
                      <a:r>
                        <a:rPr lang="en-US" sz="1400" dirty="0"/>
                        <a:t> (Run 17, full run avg)</a:t>
                      </a:r>
                    </a:p>
                  </a:txBody>
                  <a:tcPr marL="68580" marR="68580" marT="34290" marB="34290"/>
                </a:tc>
                <a:extLst>
                  <a:ext uri="{0D108BD9-81ED-4DB2-BD59-A6C34878D82A}">
                    <a16:rowId xmlns:a16="http://schemas.microsoft.com/office/drawing/2014/main" val="238166966"/>
                  </a:ext>
                </a:extLst>
              </a:tr>
              <a:tr h="278130">
                <a:tc>
                  <a:txBody>
                    <a:bodyPr/>
                    <a:lstStyle/>
                    <a:p>
                      <a:r>
                        <a:rPr lang="en-US" sz="1400" dirty="0"/>
                        <a:t>AGS</a:t>
                      </a:r>
                    </a:p>
                  </a:txBody>
                  <a:tcPr marL="68580" marR="68580" marT="34290" marB="34290"/>
                </a:tc>
                <a:tc>
                  <a:txBody>
                    <a:bodyPr/>
                    <a:lstStyle/>
                    <a:p>
                      <a:r>
                        <a:rPr lang="en-US" sz="1400" dirty="0"/>
                        <a:t>17 % </a:t>
                      </a:r>
                    </a:p>
                  </a:txBody>
                  <a:tcPr marL="68580" marR="68580" marT="34290" marB="34290"/>
                </a:tc>
                <a:extLst>
                  <a:ext uri="{0D108BD9-81ED-4DB2-BD59-A6C34878D82A}">
                    <a16:rowId xmlns:a16="http://schemas.microsoft.com/office/drawing/2014/main" val="1164327319"/>
                  </a:ext>
                </a:extLst>
              </a:tr>
              <a:tr h="278130">
                <a:tc>
                  <a:txBody>
                    <a:bodyPr/>
                    <a:lstStyle/>
                    <a:p>
                      <a:r>
                        <a:rPr lang="en-US" sz="1400" dirty="0"/>
                        <a:t>RHIC</a:t>
                      </a:r>
                    </a:p>
                  </a:txBody>
                  <a:tcPr marL="68580" marR="68580" marT="34290" marB="34290"/>
                </a:tc>
                <a:tc>
                  <a:txBody>
                    <a:bodyPr/>
                    <a:lstStyle/>
                    <a:p>
                      <a:r>
                        <a:rPr lang="en-US" sz="1400" dirty="0"/>
                        <a:t>8 %</a:t>
                      </a:r>
                    </a:p>
                  </a:txBody>
                  <a:tcPr marL="68580" marR="68580" marT="34290" marB="34290"/>
                </a:tc>
                <a:extLst>
                  <a:ext uri="{0D108BD9-81ED-4DB2-BD59-A6C34878D82A}">
                    <a16:rowId xmlns:a16="http://schemas.microsoft.com/office/drawing/2014/main" val="2939430243"/>
                  </a:ext>
                </a:extLst>
              </a:tr>
            </a:tbl>
          </a:graphicData>
        </a:graphic>
      </p:graphicFrame>
      <p:sp>
        <p:nvSpPr>
          <p:cNvPr id="153" name="TextBox 152">
            <a:extLst>
              <a:ext uri="{FF2B5EF4-FFF2-40B4-BE49-F238E27FC236}">
                <a16:creationId xmlns:a16="http://schemas.microsoft.com/office/drawing/2014/main" id="{A71FE4FD-036F-1449-9571-2B90A0AF605A}"/>
              </a:ext>
            </a:extLst>
          </p:cNvPr>
          <p:cNvSpPr txBox="1"/>
          <p:nvPr/>
        </p:nvSpPr>
        <p:spPr>
          <a:xfrm>
            <a:off x="1195250" y="3290501"/>
            <a:ext cx="2478564" cy="253916"/>
          </a:xfrm>
          <a:prstGeom prst="rect">
            <a:avLst/>
          </a:prstGeom>
          <a:noFill/>
        </p:spPr>
        <p:txBody>
          <a:bodyPr wrap="none" rtlCol="0">
            <a:spAutoFit/>
          </a:bodyPr>
          <a:lstStyle/>
          <a:p>
            <a:r>
              <a:rPr lang="en-US" sz="1050" dirty="0"/>
              <a:t>* Includes both ramp loss and store decay</a:t>
            </a:r>
          </a:p>
        </p:txBody>
      </p:sp>
      <p:sp>
        <p:nvSpPr>
          <p:cNvPr id="154" name="Rectangle 153">
            <a:extLst>
              <a:ext uri="{FF2B5EF4-FFF2-40B4-BE49-F238E27FC236}">
                <a16:creationId xmlns:a16="http://schemas.microsoft.com/office/drawing/2014/main" id="{8565385B-A14E-3F4E-A0D5-74BAE3E1A6F1}"/>
              </a:ext>
            </a:extLst>
          </p:cNvPr>
          <p:cNvSpPr/>
          <p:nvPr/>
        </p:nvSpPr>
        <p:spPr>
          <a:xfrm>
            <a:off x="429300" y="4346397"/>
            <a:ext cx="2038709" cy="27802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75AECF11-0023-0CAF-5595-EA00C83C98EF}"/>
              </a:ext>
            </a:extLst>
          </p:cNvPr>
          <p:cNvSpPr txBox="1"/>
          <p:nvPr/>
        </p:nvSpPr>
        <p:spPr>
          <a:xfrm>
            <a:off x="361510" y="5048670"/>
            <a:ext cx="8640497"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With pulsed skew quads in the AGS (they will be tested for run24), the polarization loss in the AGS will be mostly eliminated.</a:t>
            </a:r>
          </a:p>
          <a:p>
            <a:r>
              <a:rPr lang="en-US" dirty="0">
                <a:latin typeface="Times New Roman" panose="02020603050405020304" pitchFamily="18" charset="0"/>
                <a:cs typeface="Times New Roman" panose="02020603050405020304" pitchFamily="18" charset="0"/>
              </a:rPr>
              <a:t>With precooler at injection and six snakes, it is expected that polarization will be preserved in Hadron Storage Ring (HSR) in EIC.</a:t>
            </a:r>
          </a:p>
        </p:txBody>
      </p:sp>
    </p:spTree>
    <p:extLst>
      <p:ext uri="{BB962C8B-B14F-4D97-AF65-F5344CB8AC3E}">
        <p14:creationId xmlns:p14="http://schemas.microsoft.com/office/powerpoint/2010/main" val="138798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9D9F-053E-F944-AD41-0389C2AF5F66}"/>
              </a:ext>
            </a:extLst>
          </p:cNvPr>
          <p:cNvSpPr>
            <a:spLocks noGrp="1"/>
          </p:cNvSpPr>
          <p:nvPr>
            <p:ph type="title"/>
          </p:nvPr>
        </p:nvSpPr>
        <p:spPr>
          <a:xfrm>
            <a:off x="180776" y="39542"/>
            <a:ext cx="7886700" cy="605619"/>
          </a:xfrm>
        </p:spPr>
        <p:txBody>
          <a:bodyPr>
            <a:normAutofit fontScale="90000"/>
          </a:bodyPr>
          <a:lstStyle/>
          <a:p>
            <a:r>
              <a:rPr lang="en-US" sz="3200" b="1" dirty="0">
                <a:solidFill>
                  <a:srgbClr val="FF0000"/>
                </a:solidFill>
                <a:latin typeface="Times New Roman" panose="02020603050405020304" pitchFamily="18" charset="0"/>
                <a:cs typeface="Times New Roman" panose="02020603050405020304" pitchFamily="18" charset="0"/>
              </a:rPr>
              <a:t>Depolarizing Resonance Strength Comparison</a:t>
            </a:r>
          </a:p>
        </p:txBody>
      </p:sp>
      <p:sp>
        <p:nvSpPr>
          <p:cNvPr id="4" name="Slide Number Placeholder 3">
            <a:extLst>
              <a:ext uri="{FF2B5EF4-FFF2-40B4-BE49-F238E27FC236}">
                <a16:creationId xmlns:a16="http://schemas.microsoft.com/office/drawing/2014/main" id="{2D35D4C7-7A40-2C43-A783-54619106B196}"/>
              </a:ext>
            </a:extLst>
          </p:cNvPr>
          <p:cNvSpPr>
            <a:spLocks noGrp="1"/>
          </p:cNvSpPr>
          <p:nvPr>
            <p:ph type="sldNum" sz="quarter" idx="12"/>
          </p:nvPr>
        </p:nvSpPr>
        <p:spPr/>
        <p:txBody>
          <a:bodyPr/>
          <a:lstStyle/>
          <a:p>
            <a:fld id="{893C5830-40F3-F04E-B2E3-10E6672BA8FF}" type="slidenum">
              <a:rPr lang="en-US" smtClean="0"/>
              <a:pPr/>
              <a:t>4</a:t>
            </a:fld>
            <a:endParaRPr lang="en-US"/>
          </a:p>
        </p:txBody>
      </p:sp>
      <p:pic>
        <p:nvPicPr>
          <p:cNvPr id="8" name="Content Placeholder 7" descr="A picture containing text, diagram, plot, screenshot&#10;&#10;Description automatically generated">
            <a:extLst>
              <a:ext uri="{FF2B5EF4-FFF2-40B4-BE49-F238E27FC236}">
                <a16:creationId xmlns:a16="http://schemas.microsoft.com/office/drawing/2014/main" id="{C1CF687C-FCF7-F352-56F2-CD460D42B948}"/>
              </a:ext>
            </a:extLst>
          </p:cNvPr>
          <p:cNvPicPr>
            <a:picLocks noGrp="1" noChangeAspect="1"/>
          </p:cNvPicPr>
          <p:nvPr>
            <p:ph idx="1"/>
          </p:nvPr>
        </p:nvPicPr>
        <p:blipFill>
          <a:blip r:embed="rId2"/>
          <a:stretch>
            <a:fillRect/>
          </a:stretch>
        </p:blipFill>
        <p:spPr>
          <a:xfrm>
            <a:off x="0" y="583386"/>
            <a:ext cx="4461748" cy="3282032"/>
          </a:xfrm>
        </p:spPr>
      </p:pic>
      <p:pic>
        <p:nvPicPr>
          <p:cNvPr id="10" name="Picture 9" descr="A picture containing text, screenshot, diagram, plot&#10;&#10;Description automatically generated">
            <a:extLst>
              <a:ext uri="{FF2B5EF4-FFF2-40B4-BE49-F238E27FC236}">
                <a16:creationId xmlns:a16="http://schemas.microsoft.com/office/drawing/2014/main" id="{54E2D21F-DBDF-FB0B-5D7A-D15E68CF4D49}"/>
              </a:ext>
            </a:extLst>
          </p:cNvPr>
          <p:cNvPicPr>
            <a:picLocks noChangeAspect="1"/>
          </p:cNvPicPr>
          <p:nvPr/>
        </p:nvPicPr>
        <p:blipFill>
          <a:blip r:embed="rId3"/>
          <a:stretch>
            <a:fillRect/>
          </a:stretch>
        </p:blipFill>
        <p:spPr>
          <a:xfrm>
            <a:off x="4357254" y="645161"/>
            <a:ext cx="4428259" cy="3466910"/>
          </a:xfrm>
          <a:prstGeom prst="rect">
            <a:avLst/>
          </a:prstGeom>
        </p:spPr>
      </p:pic>
      <p:sp>
        <p:nvSpPr>
          <p:cNvPr id="11" name="TextBox 10">
            <a:extLst>
              <a:ext uri="{FF2B5EF4-FFF2-40B4-BE49-F238E27FC236}">
                <a16:creationId xmlns:a16="http://schemas.microsoft.com/office/drawing/2014/main" id="{9EEBBDD1-714F-0418-A1BC-1CAC69396C20}"/>
              </a:ext>
            </a:extLst>
          </p:cNvPr>
          <p:cNvSpPr txBox="1"/>
          <p:nvPr/>
        </p:nvSpPr>
        <p:spPr>
          <a:xfrm>
            <a:off x="44694" y="4038029"/>
            <a:ext cx="9054612" cy="1754326"/>
          </a:xfrm>
          <a:prstGeom prst="rect">
            <a:avLst/>
          </a:prstGeom>
          <a:noFill/>
        </p:spPr>
        <p:txBody>
          <a:bodyPr wrap="square" rtlCol="0">
            <a:spAutoFit/>
          </a:bodyPr>
          <a:lstStyle/>
          <a:p>
            <a:r>
              <a:rPr lang="en-US" dirty="0">
                <a:solidFill>
                  <a:srgbClr val="002060"/>
                </a:solidFill>
                <a:effectLst/>
                <a:latin typeface="Times New Roman" panose="02020603050405020304" pitchFamily="18" charset="0"/>
                <a:cs typeface="Times New Roman" panose="02020603050405020304" pitchFamily="18" charset="0"/>
              </a:rPr>
              <a:t>Systematic resonances, located at 392+Qy, 412-Qy, 232+Qy, 250-Qy, appear weaker in HSR, compared to RHIC, the reverse occurs for non-systematic resonances, the latter effect could be an indication that the 3-periodicity of former RHIC lattice is in jeopardy in its HSR evolution.</a:t>
            </a:r>
          </a:p>
          <a:p>
            <a:r>
              <a:rPr lang="en-US" dirty="0">
                <a:solidFill>
                  <a:srgbClr val="002060"/>
                </a:solidFill>
                <a:effectLst/>
                <a:latin typeface="Times New Roman" panose="02020603050405020304" pitchFamily="18" charset="0"/>
                <a:cs typeface="Times New Roman" panose="02020603050405020304" pitchFamily="18" charset="0"/>
              </a:rPr>
              <a:t>A potential adverse configuration which results regarding resonance crossing, is the presence of wide non-systematic resonances in the direct vicinity of systematic resonances.</a:t>
            </a:r>
          </a:p>
          <a:p>
            <a:endParaRPr lang="en-US" dirty="0"/>
          </a:p>
        </p:txBody>
      </p:sp>
      <p:sp>
        <p:nvSpPr>
          <p:cNvPr id="12" name="TextBox 11">
            <a:extLst>
              <a:ext uri="{FF2B5EF4-FFF2-40B4-BE49-F238E27FC236}">
                <a16:creationId xmlns:a16="http://schemas.microsoft.com/office/drawing/2014/main" id="{945B933E-581A-3716-ECCA-ABA68D42A1B4}"/>
              </a:ext>
            </a:extLst>
          </p:cNvPr>
          <p:cNvSpPr txBox="1"/>
          <p:nvPr/>
        </p:nvSpPr>
        <p:spPr>
          <a:xfrm>
            <a:off x="7065819" y="522270"/>
            <a:ext cx="73609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RHIC</a:t>
            </a:r>
          </a:p>
        </p:txBody>
      </p:sp>
    </p:spTree>
    <p:extLst>
      <p:ext uri="{BB962C8B-B14F-4D97-AF65-F5344CB8AC3E}">
        <p14:creationId xmlns:p14="http://schemas.microsoft.com/office/powerpoint/2010/main" val="99938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2F52-5F0B-1C42-AF72-2AB74B171B23}"/>
              </a:ext>
            </a:extLst>
          </p:cNvPr>
          <p:cNvSpPr>
            <a:spLocks noGrp="1"/>
          </p:cNvSpPr>
          <p:nvPr>
            <p:ph type="title"/>
          </p:nvPr>
        </p:nvSpPr>
        <p:spPr>
          <a:xfrm>
            <a:off x="276816" y="435085"/>
            <a:ext cx="8468212" cy="497087"/>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Snake Resonances in RHIC and EIC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1FACE4-E760-EA4B-ABAB-1BA9D827CA55}"/>
                  </a:ext>
                </a:extLst>
              </p:cNvPr>
              <p:cNvSpPr>
                <a:spLocks noGrp="1"/>
              </p:cNvSpPr>
              <p:nvPr>
                <p:ph idx="1"/>
              </p:nvPr>
            </p:nvSpPr>
            <p:spPr>
              <a:xfrm>
                <a:off x="190813" y="1258102"/>
                <a:ext cx="4465269" cy="2661392"/>
              </a:xfrm>
            </p:spPr>
            <p:txBody>
              <a:bodyPr>
                <a:normAutofit fontScale="92500" lnSpcReduction="20000"/>
              </a:bodyPr>
              <a:lstStyle/>
              <a:p>
                <a:r>
                  <a:rPr lang="en-US" sz="2000" dirty="0">
                    <a:solidFill>
                      <a:srgbClr val="002060"/>
                    </a:solidFill>
                    <a:latin typeface="Times New Roman" panose="02020603050405020304" pitchFamily="18" charset="0"/>
                    <a:cs typeface="Times New Roman" panose="02020603050405020304" pitchFamily="18" charset="0"/>
                  </a:rPr>
                  <a:t>Depolarization can still happen at certain vertical </a:t>
                </a:r>
                <a:r>
                  <a:rPr lang="en-US" sz="2000" dirty="0" err="1">
                    <a:solidFill>
                      <a:srgbClr val="002060"/>
                    </a:solidFill>
                    <a:latin typeface="Times New Roman" panose="02020603050405020304" pitchFamily="18" charset="0"/>
                    <a:cs typeface="Times New Roman" panose="02020603050405020304" pitchFamily="18" charset="0"/>
                  </a:rPr>
                  <a:t>betatron</a:t>
                </a:r>
                <a:r>
                  <a:rPr lang="en-US" sz="2000" dirty="0">
                    <a:solidFill>
                      <a:srgbClr val="002060"/>
                    </a:solidFill>
                    <a:latin typeface="Times New Roman" panose="02020603050405020304" pitchFamily="18" charset="0"/>
                    <a:cs typeface="Times New Roman" panose="02020603050405020304" pitchFamily="18" charset="0"/>
                  </a:rPr>
                  <a:t> tunes due to higher order resonances:</a:t>
                </a:r>
              </a:p>
              <a:p>
                <a:pPr marL="0" indent="0">
                  <a:buNone/>
                </a:pPr>
                <a:r>
                  <a:rPr lang="en-US" sz="2000" dirty="0">
                    <a:solidFill>
                      <a:srgbClr val="002060"/>
                    </a:solidFill>
                    <a:latin typeface="Times New Roman" panose="02020603050405020304" pitchFamily="18" charset="0"/>
                    <a:cs typeface="Times New Roman" panose="02020603050405020304" pitchFamily="18" charset="0"/>
                  </a:rPr>
                  <a:t>     ½ =m +/- n</a:t>
                </a:r>
                <a14:m>
                  <m:oMath xmlns:m="http://schemas.openxmlformats.org/officeDocument/2006/math">
                    <m:sSub>
                      <m:sSubPr>
                        <m:ctrlPr>
                          <a:rPr lang="en-US" sz="2000" i="1" smtClean="0">
                            <a:solidFill>
                              <a:srgbClr val="002060"/>
                            </a:solidFill>
                            <a:latin typeface="Cambria Math" panose="02040503050406030204" pitchFamily="18" charset="0"/>
                            <a:cs typeface="Times New Roman" panose="02020603050405020304" pitchFamily="18" charset="0"/>
                          </a:rPr>
                        </m:ctrlPr>
                      </m:sSubPr>
                      <m:e>
                        <m:r>
                          <a:rPr lang="en-US" sz="2000" i="1"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𝜈</m:t>
                        </m:r>
                      </m:e>
                      <m:sub>
                        <m:r>
                          <a:rPr lang="en-US" sz="2000" b="0" i="1" smtClean="0">
                            <a:solidFill>
                              <a:srgbClr val="002060"/>
                            </a:solidFill>
                            <a:latin typeface="Cambria Math" panose="02040503050406030204" pitchFamily="18" charset="0"/>
                            <a:cs typeface="Times New Roman" panose="02020603050405020304" pitchFamily="18" charset="0"/>
                          </a:rPr>
                          <m:t>𝑦</m:t>
                        </m:r>
                      </m:sub>
                    </m:sSub>
                  </m:oMath>
                </a14:m>
                <a:r>
                  <a:rPr lang="en-US" sz="2000" dirty="0">
                    <a:solidFill>
                      <a:srgbClr val="002060"/>
                    </a:solidFill>
                    <a:latin typeface="Times New Roman" panose="02020603050405020304" pitchFamily="18" charset="0"/>
                    <a:cs typeface="Times New Roman" panose="02020603050405020304" pitchFamily="18" charset="0"/>
                  </a:rPr>
                  <a:t> </a:t>
                </a:r>
                <a:r>
                  <a:rPr lang="en-US" sz="2000" baseline="-25000" dirty="0">
                    <a:solidFill>
                      <a:srgbClr val="002060"/>
                    </a:solidFill>
                    <a:latin typeface="Times New Roman" panose="02020603050405020304" pitchFamily="18" charset="0"/>
                    <a:cs typeface="Times New Roman" panose="02020603050405020304" pitchFamily="18" charset="0"/>
                  </a:rPr>
                  <a:t>  </a:t>
                </a:r>
              </a:p>
              <a:p>
                <a:pPr marL="0" indent="0">
                  <a:buNone/>
                </a:pPr>
                <a:endParaRPr lang="en-US" sz="2000" baseline="-25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Far more tune space available in six snake configuration</a:t>
                </a:r>
              </a:p>
              <a:p>
                <a:pPr lvl="1"/>
                <a:r>
                  <a:rPr lang="en-US" sz="1800" dirty="0">
                    <a:solidFill>
                      <a:srgbClr val="002060"/>
                    </a:solidFill>
                    <a:latin typeface="Times New Roman" panose="02020603050405020304" pitchFamily="18" charset="0"/>
                    <a:cs typeface="Times New Roman" panose="02020603050405020304" pitchFamily="18" charset="0"/>
                  </a:rPr>
                  <a:t>Important for flexibility in the face of complicated beam dynamics (high peak currents, interaction with coolers, </a:t>
                </a:r>
                <a:r>
                  <a:rPr lang="en-US" sz="1800" dirty="0" err="1">
                    <a:solidFill>
                      <a:srgbClr val="002060"/>
                    </a:solidFill>
                    <a:latin typeface="Times New Roman" panose="02020603050405020304" pitchFamily="18" charset="0"/>
                    <a:cs typeface="Times New Roman" panose="02020603050405020304" pitchFamily="18" charset="0"/>
                  </a:rPr>
                  <a:t>etc</a:t>
                </a:r>
                <a:r>
                  <a:rPr lang="en-US" sz="1800" dirty="0">
                    <a:solidFill>
                      <a:srgbClr val="002060"/>
                    </a:solidFill>
                    <a:latin typeface="Times New Roman" panose="02020603050405020304" pitchFamily="18" charset="0"/>
                    <a:cs typeface="Times New Roman" panose="02020603050405020304" pitchFamily="18" charset="0"/>
                  </a:rPr>
                  <a:t>)</a:t>
                </a:r>
              </a:p>
            </p:txBody>
          </p:sp>
        </mc:Choice>
        <mc:Fallback xmlns="">
          <p:sp>
            <p:nvSpPr>
              <p:cNvPr id="3" name="Content Placeholder 2">
                <a:extLst>
                  <a:ext uri="{FF2B5EF4-FFF2-40B4-BE49-F238E27FC236}">
                    <a16:creationId xmlns:a16="http://schemas.microsoft.com/office/drawing/2014/main" id="{AF1FACE4-E760-EA4B-ABAB-1BA9D827CA55}"/>
                  </a:ext>
                </a:extLst>
              </p:cNvPr>
              <p:cNvSpPr>
                <a:spLocks noGrp="1" noRot="1" noChangeAspect="1" noMove="1" noResize="1" noEditPoints="1" noAdjustHandles="1" noChangeArrowheads="1" noChangeShapeType="1" noTextEdit="1"/>
              </p:cNvSpPr>
              <p:nvPr>
                <p:ph idx="1"/>
              </p:nvPr>
            </p:nvSpPr>
            <p:spPr>
              <a:xfrm>
                <a:off x="190813" y="1258102"/>
                <a:ext cx="4465269" cy="2661392"/>
              </a:xfrm>
              <a:blipFill>
                <a:blip r:embed="rId2"/>
                <a:stretch>
                  <a:fillRect l="-850" t="-3791" r="-226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B89D698-0676-3B48-80AC-762097B033FE}"/>
              </a:ext>
            </a:extLst>
          </p:cNvPr>
          <p:cNvSpPr>
            <a:spLocks noGrp="1"/>
          </p:cNvSpPr>
          <p:nvPr>
            <p:ph type="sldNum" sz="quarter" idx="12"/>
          </p:nvPr>
        </p:nvSpPr>
        <p:spPr/>
        <p:txBody>
          <a:bodyPr/>
          <a:lstStyle/>
          <a:p>
            <a:fld id="{893C5830-40F3-F04E-B2E3-10E6672BA8FF}" type="slidenum">
              <a:rPr lang="en-US" smtClean="0"/>
              <a:pPr/>
              <a:t>5</a:t>
            </a:fld>
            <a:endParaRPr lang="en-US" dirty="0"/>
          </a:p>
        </p:txBody>
      </p:sp>
      <p:pic>
        <p:nvPicPr>
          <p:cNvPr id="6" name="Picture 5" descr="A close up of a logo&#10;&#10;Description automatically generated">
            <a:extLst>
              <a:ext uri="{FF2B5EF4-FFF2-40B4-BE49-F238E27FC236}">
                <a16:creationId xmlns:a16="http://schemas.microsoft.com/office/drawing/2014/main" id="{577CB4EE-A4AC-7845-9145-730AB1FFB151}"/>
              </a:ext>
            </a:extLst>
          </p:cNvPr>
          <p:cNvPicPr>
            <a:picLocks noChangeAspect="1"/>
          </p:cNvPicPr>
          <p:nvPr/>
        </p:nvPicPr>
        <p:blipFill>
          <a:blip r:embed="rId3"/>
          <a:stretch>
            <a:fillRect/>
          </a:stretch>
        </p:blipFill>
        <p:spPr>
          <a:xfrm>
            <a:off x="816757" y="4354814"/>
            <a:ext cx="3403409" cy="2208086"/>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CA7213FC-6E7C-C140-990B-71A2038329AF}"/>
              </a:ext>
            </a:extLst>
          </p:cNvPr>
          <p:cNvPicPr>
            <a:picLocks noChangeAspect="1"/>
          </p:cNvPicPr>
          <p:nvPr/>
        </p:nvPicPr>
        <p:blipFill>
          <a:blip r:embed="rId4"/>
          <a:stretch>
            <a:fillRect/>
          </a:stretch>
        </p:blipFill>
        <p:spPr>
          <a:xfrm>
            <a:off x="5341620" y="4181967"/>
            <a:ext cx="3403408" cy="2175461"/>
          </a:xfrm>
          <a:prstGeom prst="rect">
            <a:avLst/>
          </a:prstGeom>
        </p:spPr>
      </p:pic>
      <p:sp>
        <p:nvSpPr>
          <p:cNvPr id="9" name="TextBox 8">
            <a:extLst>
              <a:ext uri="{FF2B5EF4-FFF2-40B4-BE49-F238E27FC236}">
                <a16:creationId xmlns:a16="http://schemas.microsoft.com/office/drawing/2014/main" id="{1FBEFBCC-C489-8248-8693-69B06F57A632}"/>
              </a:ext>
            </a:extLst>
          </p:cNvPr>
          <p:cNvSpPr txBox="1"/>
          <p:nvPr/>
        </p:nvSpPr>
        <p:spPr>
          <a:xfrm>
            <a:off x="661162" y="5162138"/>
            <a:ext cx="356572" cy="369332"/>
          </a:xfrm>
          <a:prstGeom prst="rect">
            <a:avLst/>
          </a:prstGeom>
          <a:solidFill>
            <a:schemeClr val="bg1"/>
          </a:solidFill>
          <a:ln>
            <a:solidFill>
              <a:schemeClr val="tx1"/>
            </a:solidFill>
          </a:ln>
        </p:spPr>
        <p:txBody>
          <a:bodyPr wrap="none" rtlCol="0">
            <a:spAutoFit/>
          </a:bodyPr>
          <a:lstStyle/>
          <a:p>
            <a:r>
              <a:rPr lang="en-US" dirty="0"/>
              <a:t>S</a:t>
            </a:r>
            <a:r>
              <a:rPr lang="en-US" baseline="-25000" dirty="0"/>
              <a:t>y</a:t>
            </a:r>
          </a:p>
        </p:txBody>
      </p:sp>
      <p:sp>
        <p:nvSpPr>
          <p:cNvPr id="10" name="TextBox 9">
            <a:extLst>
              <a:ext uri="{FF2B5EF4-FFF2-40B4-BE49-F238E27FC236}">
                <a16:creationId xmlns:a16="http://schemas.microsoft.com/office/drawing/2014/main" id="{B687F4DD-8323-C44B-9AEF-0215918A4F41}"/>
              </a:ext>
            </a:extLst>
          </p:cNvPr>
          <p:cNvSpPr txBox="1"/>
          <p:nvPr/>
        </p:nvSpPr>
        <p:spPr>
          <a:xfrm>
            <a:off x="5177346" y="4936200"/>
            <a:ext cx="356572" cy="369332"/>
          </a:xfrm>
          <a:prstGeom prst="rect">
            <a:avLst/>
          </a:prstGeom>
          <a:solidFill>
            <a:schemeClr val="bg1"/>
          </a:solidFill>
          <a:ln>
            <a:solidFill>
              <a:schemeClr val="tx1"/>
            </a:solidFill>
          </a:ln>
        </p:spPr>
        <p:txBody>
          <a:bodyPr wrap="none" rtlCol="0">
            <a:spAutoFit/>
          </a:bodyPr>
          <a:lstStyle/>
          <a:p>
            <a:r>
              <a:rPr lang="en-US" dirty="0"/>
              <a:t>S</a:t>
            </a:r>
            <a:r>
              <a:rPr lang="en-US" baseline="-25000" dirty="0"/>
              <a:t>y</a:t>
            </a:r>
          </a:p>
        </p:txBody>
      </p:sp>
      <p:sp>
        <p:nvSpPr>
          <p:cNvPr id="11" name="TextBox 10">
            <a:extLst>
              <a:ext uri="{FF2B5EF4-FFF2-40B4-BE49-F238E27FC236}">
                <a16:creationId xmlns:a16="http://schemas.microsoft.com/office/drawing/2014/main" id="{934AD492-C1DE-BB40-8177-BD12AE362565}"/>
              </a:ext>
            </a:extLst>
          </p:cNvPr>
          <p:cNvSpPr txBox="1"/>
          <p:nvPr/>
        </p:nvSpPr>
        <p:spPr>
          <a:xfrm>
            <a:off x="6972099" y="6123782"/>
            <a:ext cx="409086" cy="369332"/>
          </a:xfrm>
          <a:prstGeom prst="rect">
            <a:avLst/>
          </a:prstGeom>
          <a:solidFill>
            <a:schemeClr val="bg1"/>
          </a:solidFill>
          <a:ln>
            <a:solidFill>
              <a:schemeClr val="tx1"/>
            </a:solidFill>
          </a:ln>
        </p:spPr>
        <p:txBody>
          <a:bodyPr wrap="none" rtlCol="0">
            <a:spAutoFit/>
          </a:bodyPr>
          <a:lstStyle/>
          <a:p>
            <a:r>
              <a:rPr lang="en-US" dirty="0"/>
              <a:t>Q</a:t>
            </a:r>
            <a:r>
              <a:rPr lang="en-US" baseline="-25000" dirty="0"/>
              <a:t>y</a:t>
            </a:r>
          </a:p>
        </p:txBody>
      </p:sp>
      <p:cxnSp>
        <p:nvCxnSpPr>
          <p:cNvPr id="13" name="Straight Arrow Connector 12">
            <a:extLst>
              <a:ext uri="{FF2B5EF4-FFF2-40B4-BE49-F238E27FC236}">
                <a16:creationId xmlns:a16="http://schemas.microsoft.com/office/drawing/2014/main" id="{F5A25FD1-D5DC-344A-A618-B9399FF169EB}"/>
              </a:ext>
            </a:extLst>
          </p:cNvPr>
          <p:cNvCxnSpPr/>
          <p:nvPr/>
        </p:nvCxnSpPr>
        <p:spPr>
          <a:xfrm>
            <a:off x="2119778" y="4966200"/>
            <a:ext cx="213360"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8A00CCF-1846-0149-AB26-CF779CC08910}"/>
              </a:ext>
            </a:extLst>
          </p:cNvPr>
          <p:cNvSpPr txBox="1"/>
          <p:nvPr/>
        </p:nvSpPr>
        <p:spPr>
          <a:xfrm>
            <a:off x="1229127" y="5712130"/>
            <a:ext cx="1013419" cy="242374"/>
          </a:xfrm>
          <a:prstGeom prst="rect">
            <a:avLst/>
          </a:prstGeom>
          <a:solidFill>
            <a:schemeClr val="accent2">
              <a:lumMod val="40000"/>
              <a:lumOff val="60000"/>
            </a:schemeClr>
          </a:solidFill>
        </p:spPr>
        <p:txBody>
          <a:bodyPr wrap="none" rtlCol="0">
            <a:spAutoFit/>
          </a:bodyPr>
          <a:lstStyle/>
          <a:p>
            <a:r>
              <a:rPr lang="en-US" sz="975" dirty="0"/>
              <a:t>RHIC tune space</a:t>
            </a:r>
          </a:p>
        </p:txBody>
      </p:sp>
      <p:cxnSp>
        <p:nvCxnSpPr>
          <p:cNvPr id="16" name="Straight Arrow Connector 15">
            <a:extLst>
              <a:ext uri="{FF2B5EF4-FFF2-40B4-BE49-F238E27FC236}">
                <a16:creationId xmlns:a16="http://schemas.microsoft.com/office/drawing/2014/main" id="{B2529EF3-2C2C-4E4F-AA60-6E6FCF3E42D4}"/>
              </a:ext>
            </a:extLst>
          </p:cNvPr>
          <p:cNvCxnSpPr>
            <a:cxnSpLocks/>
            <a:stCxn id="14" idx="0"/>
          </p:cNvCxnSpPr>
          <p:nvPr/>
        </p:nvCxnSpPr>
        <p:spPr>
          <a:xfrm flipV="1">
            <a:off x="1735837" y="5022922"/>
            <a:ext cx="486195" cy="68920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B88D289-D4D0-3841-AE76-3571AB272DEF}"/>
              </a:ext>
            </a:extLst>
          </p:cNvPr>
          <p:cNvSpPr txBox="1"/>
          <p:nvPr/>
        </p:nvSpPr>
        <p:spPr>
          <a:xfrm>
            <a:off x="3410887" y="4039322"/>
            <a:ext cx="2073132" cy="300082"/>
          </a:xfrm>
          <a:prstGeom prst="rect">
            <a:avLst/>
          </a:prstGeom>
          <a:solidFill>
            <a:schemeClr val="accent1">
              <a:lumMod val="40000"/>
              <a:lumOff val="60000"/>
            </a:schemeClr>
          </a:solidFill>
          <a:ln>
            <a:solidFill>
              <a:schemeClr val="tx1"/>
            </a:solidFill>
          </a:ln>
        </p:spPr>
        <p:txBody>
          <a:bodyPr wrap="none" rtlCol="0">
            <a:spAutoFit/>
          </a:bodyPr>
          <a:lstStyle/>
          <a:p>
            <a:r>
              <a:rPr lang="en-US" sz="1350" dirty="0"/>
              <a:t>Snake resonance spectrum</a:t>
            </a:r>
          </a:p>
        </p:txBody>
      </p:sp>
      <p:sp>
        <p:nvSpPr>
          <p:cNvPr id="19" name="TextBox 18">
            <a:extLst>
              <a:ext uri="{FF2B5EF4-FFF2-40B4-BE49-F238E27FC236}">
                <a16:creationId xmlns:a16="http://schemas.microsoft.com/office/drawing/2014/main" id="{EF24A96E-1483-AF4F-9F60-D06AF012AAC4}"/>
              </a:ext>
            </a:extLst>
          </p:cNvPr>
          <p:cNvSpPr txBox="1"/>
          <p:nvPr/>
        </p:nvSpPr>
        <p:spPr>
          <a:xfrm>
            <a:off x="3224296" y="5939279"/>
            <a:ext cx="794641" cy="300082"/>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1350" dirty="0"/>
              <a:t>2-snakes</a:t>
            </a:r>
          </a:p>
        </p:txBody>
      </p:sp>
      <p:sp>
        <p:nvSpPr>
          <p:cNvPr id="20" name="TextBox 19">
            <a:extLst>
              <a:ext uri="{FF2B5EF4-FFF2-40B4-BE49-F238E27FC236}">
                <a16:creationId xmlns:a16="http://schemas.microsoft.com/office/drawing/2014/main" id="{11CF092A-A025-B94C-A197-05DE2050F079}"/>
              </a:ext>
            </a:extLst>
          </p:cNvPr>
          <p:cNvSpPr txBox="1"/>
          <p:nvPr/>
        </p:nvSpPr>
        <p:spPr>
          <a:xfrm>
            <a:off x="7688197" y="5690232"/>
            <a:ext cx="794641" cy="300082"/>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none" rtlCol="0">
            <a:spAutoFit/>
          </a:bodyPr>
          <a:lstStyle/>
          <a:p>
            <a:r>
              <a:rPr lang="en-US" sz="1350" dirty="0"/>
              <a:t>6-snakes</a:t>
            </a:r>
          </a:p>
        </p:txBody>
      </p:sp>
      <p:pic>
        <p:nvPicPr>
          <p:cNvPr id="5" name="Picture 4">
            <a:extLst>
              <a:ext uri="{FF2B5EF4-FFF2-40B4-BE49-F238E27FC236}">
                <a16:creationId xmlns:a16="http://schemas.microsoft.com/office/drawing/2014/main" id="{DB0B5DB9-A79D-4645-B5E9-98E92AB32548}"/>
              </a:ext>
            </a:extLst>
          </p:cNvPr>
          <p:cNvPicPr>
            <a:picLocks noChangeAspect="1"/>
          </p:cNvPicPr>
          <p:nvPr/>
        </p:nvPicPr>
        <p:blipFill>
          <a:blip r:embed="rId5"/>
          <a:stretch>
            <a:fillRect/>
          </a:stretch>
        </p:blipFill>
        <p:spPr>
          <a:xfrm rot="5400000">
            <a:off x="5658124" y="832589"/>
            <a:ext cx="2361482" cy="3812327"/>
          </a:xfrm>
          <a:prstGeom prst="rect">
            <a:avLst/>
          </a:prstGeom>
        </p:spPr>
      </p:pic>
      <p:sp>
        <p:nvSpPr>
          <p:cNvPr id="7" name="TextBox 6">
            <a:extLst>
              <a:ext uri="{FF2B5EF4-FFF2-40B4-BE49-F238E27FC236}">
                <a16:creationId xmlns:a16="http://schemas.microsoft.com/office/drawing/2014/main" id="{DE85DE46-3A8C-1A43-ACDC-8019F5E26398}"/>
              </a:ext>
            </a:extLst>
          </p:cNvPr>
          <p:cNvSpPr txBox="1"/>
          <p:nvPr/>
        </p:nvSpPr>
        <p:spPr>
          <a:xfrm>
            <a:off x="5755392" y="1076458"/>
            <a:ext cx="2373791" cy="523220"/>
          </a:xfrm>
          <a:prstGeom prst="rect">
            <a:avLst/>
          </a:prstGeom>
          <a:noFill/>
        </p:spPr>
        <p:txBody>
          <a:bodyPr wrap="none" rtlCol="0">
            <a:spAutoFit/>
          </a:bodyPr>
          <a:lstStyle/>
          <a:p>
            <a:r>
              <a:rPr lang="en-US" sz="1400" b="1" dirty="0"/>
              <a:t>Experimental observation  of </a:t>
            </a:r>
          </a:p>
          <a:p>
            <a:r>
              <a:rPr lang="en-US" sz="1400" b="1" dirty="0"/>
              <a:t>Snake Resonances in RHIC</a:t>
            </a:r>
          </a:p>
        </p:txBody>
      </p:sp>
      <p:cxnSp>
        <p:nvCxnSpPr>
          <p:cNvPr id="15" name="Straight Connector 14">
            <a:extLst>
              <a:ext uri="{FF2B5EF4-FFF2-40B4-BE49-F238E27FC236}">
                <a16:creationId xmlns:a16="http://schemas.microsoft.com/office/drawing/2014/main" id="{30796AF7-DF73-6148-8C48-62505C727835}"/>
              </a:ext>
            </a:extLst>
          </p:cNvPr>
          <p:cNvCxnSpPr/>
          <p:nvPr/>
        </p:nvCxnSpPr>
        <p:spPr>
          <a:xfrm>
            <a:off x="4656082" y="3953605"/>
            <a:ext cx="439853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504533-DB0A-CD42-AC74-2CF8F0D3ABE2}"/>
              </a:ext>
            </a:extLst>
          </p:cNvPr>
          <p:cNvSpPr txBox="1"/>
          <p:nvPr/>
        </p:nvSpPr>
        <p:spPr>
          <a:xfrm>
            <a:off x="1443104" y="4117787"/>
            <a:ext cx="1571905" cy="307777"/>
          </a:xfrm>
          <a:prstGeom prst="rect">
            <a:avLst/>
          </a:prstGeom>
          <a:noFill/>
        </p:spPr>
        <p:txBody>
          <a:bodyPr wrap="none" rtlCol="0">
            <a:spAutoFit/>
          </a:bodyPr>
          <a:lstStyle/>
          <a:p>
            <a:r>
              <a:rPr lang="en-US" sz="1400" dirty="0"/>
              <a:t>RHIC with 2 Snakes</a:t>
            </a:r>
          </a:p>
        </p:txBody>
      </p:sp>
      <p:sp>
        <p:nvSpPr>
          <p:cNvPr id="21" name="TextBox 20">
            <a:extLst>
              <a:ext uri="{FF2B5EF4-FFF2-40B4-BE49-F238E27FC236}">
                <a16:creationId xmlns:a16="http://schemas.microsoft.com/office/drawing/2014/main" id="{7F2B9307-BDC2-FE44-8411-039AB4F7063B}"/>
              </a:ext>
            </a:extLst>
          </p:cNvPr>
          <p:cNvSpPr txBox="1"/>
          <p:nvPr/>
        </p:nvSpPr>
        <p:spPr>
          <a:xfrm>
            <a:off x="5960924" y="4027194"/>
            <a:ext cx="2431435" cy="307777"/>
          </a:xfrm>
          <a:prstGeom prst="rect">
            <a:avLst/>
          </a:prstGeom>
          <a:noFill/>
        </p:spPr>
        <p:txBody>
          <a:bodyPr wrap="none" rtlCol="0">
            <a:spAutoFit/>
          </a:bodyPr>
          <a:lstStyle/>
          <a:p>
            <a:r>
              <a:rPr lang="en-US" sz="1400" dirty="0"/>
              <a:t>EIC Hadron Ring  with 6 Snakes</a:t>
            </a:r>
          </a:p>
        </p:txBody>
      </p:sp>
    </p:spTree>
    <p:extLst>
      <p:ext uri="{BB962C8B-B14F-4D97-AF65-F5344CB8AC3E}">
        <p14:creationId xmlns:p14="http://schemas.microsoft.com/office/powerpoint/2010/main" val="359115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9D9F-053E-F944-AD41-0389C2AF5F66}"/>
              </a:ext>
            </a:extLst>
          </p:cNvPr>
          <p:cNvSpPr>
            <a:spLocks noGrp="1"/>
          </p:cNvSpPr>
          <p:nvPr>
            <p:ph type="title"/>
          </p:nvPr>
        </p:nvSpPr>
        <p:spPr>
          <a:xfrm>
            <a:off x="352213" y="200584"/>
            <a:ext cx="8290560" cy="593131"/>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Crossing of Strongest Spin Resonance in EIC </a:t>
            </a:r>
          </a:p>
        </p:txBody>
      </p:sp>
      <p:sp>
        <p:nvSpPr>
          <p:cNvPr id="3" name="Content Placeholder 2">
            <a:extLst>
              <a:ext uri="{FF2B5EF4-FFF2-40B4-BE49-F238E27FC236}">
                <a16:creationId xmlns:a16="http://schemas.microsoft.com/office/drawing/2014/main" id="{B26FA91F-DD51-CC45-A260-929F7F8B89C5}"/>
              </a:ext>
            </a:extLst>
          </p:cNvPr>
          <p:cNvSpPr>
            <a:spLocks noGrp="1"/>
          </p:cNvSpPr>
          <p:nvPr>
            <p:ph idx="1"/>
          </p:nvPr>
        </p:nvSpPr>
        <p:spPr>
          <a:xfrm>
            <a:off x="352213" y="793715"/>
            <a:ext cx="8507307" cy="4910350"/>
          </a:xfrm>
        </p:spPr>
        <p:txBody>
          <a:bodyPr>
            <a:noAutofit/>
          </a:bodyPr>
          <a:lstStyle/>
          <a:p>
            <a:pPr>
              <a:lnSpc>
                <a:spcPct val="100000"/>
              </a:lnSpc>
            </a:pPr>
            <a:r>
              <a:rPr lang="en-US" sz="2400" dirty="0">
                <a:latin typeface="Times New Roman" panose="02020603050405020304" pitchFamily="18" charset="0"/>
                <a:cs typeface="Times New Roman" panose="02020603050405020304" pitchFamily="18" charset="0"/>
              </a:rPr>
              <a:t>EIC will have pre-cooling at injection. Vertical emittance is expected to be cooled down to 0.5-1mm-mrad. </a:t>
            </a:r>
          </a:p>
          <a:p>
            <a:pPr>
              <a:lnSpc>
                <a:spcPct val="100000"/>
              </a:lnSpc>
            </a:pPr>
            <a:r>
              <a:rPr lang="en-US" sz="2400" dirty="0">
                <a:latin typeface="Times New Roman" panose="02020603050405020304" pitchFamily="18" charset="0"/>
                <a:cs typeface="Times New Roman" panose="02020603050405020304" pitchFamily="18" charset="0"/>
              </a:rPr>
              <a:t>Simulations show that </a:t>
            </a:r>
            <a:r>
              <a:rPr lang="en-US" sz="2400" dirty="0">
                <a:solidFill>
                  <a:srgbClr val="0000FF"/>
                </a:solidFill>
                <a:latin typeface="Times New Roman" panose="02020603050405020304" pitchFamily="18" charset="0"/>
                <a:cs typeface="Times New Roman" panose="02020603050405020304" pitchFamily="18" charset="0"/>
              </a:rPr>
              <a:t>two snakes</a:t>
            </a:r>
            <a:r>
              <a:rPr lang="en-US" sz="2400" dirty="0">
                <a:latin typeface="Times New Roman" panose="02020603050405020304" pitchFamily="18" charset="0"/>
                <a:cs typeface="Times New Roman" panose="02020603050405020304" pitchFamily="18" charset="0"/>
              </a:rPr>
              <a:t> preserve proton polarization with cooled rms emittance of 1 mm-</a:t>
            </a:r>
            <a:r>
              <a:rPr lang="en-US" sz="2400" dirty="0" err="1">
                <a:latin typeface="Times New Roman" panose="02020603050405020304" pitchFamily="18" charset="0"/>
                <a:cs typeface="Times New Roman" panose="02020603050405020304" pitchFamily="18" charset="0"/>
              </a:rPr>
              <a:t>mrad</a:t>
            </a:r>
            <a:r>
              <a:rPr lang="en-US" sz="2400"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2D35D4C7-7A40-2C43-A783-54619106B196}"/>
              </a:ext>
            </a:extLst>
          </p:cNvPr>
          <p:cNvSpPr>
            <a:spLocks noGrp="1"/>
          </p:cNvSpPr>
          <p:nvPr>
            <p:ph type="sldNum" sz="quarter" idx="12"/>
          </p:nvPr>
        </p:nvSpPr>
        <p:spPr/>
        <p:txBody>
          <a:bodyPr/>
          <a:lstStyle/>
          <a:p>
            <a:fld id="{893C5830-40F3-F04E-B2E3-10E6672BA8FF}" type="slidenum">
              <a:rPr lang="en-US" smtClean="0"/>
              <a:pPr/>
              <a:t>6</a:t>
            </a:fld>
            <a:endParaRPr lang="en-US"/>
          </a:p>
        </p:txBody>
      </p:sp>
      <p:pic>
        <p:nvPicPr>
          <p:cNvPr id="10" name="Picture 9" descr="Chart, histogram&#10;&#10;Description automatically generated">
            <a:extLst>
              <a:ext uri="{FF2B5EF4-FFF2-40B4-BE49-F238E27FC236}">
                <a16:creationId xmlns:a16="http://schemas.microsoft.com/office/drawing/2014/main" id="{43542E75-6D07-1340-8FFA-A098AFB93AD0}"/>
              </a:ext>
            </a:extLst>
          </p:cNvPr>
          <p:cNvPicPr>
            <a:picLocks noChangeAspect="1"/>
          </p:cNvPicPr>
          <p:nvPr/>
        </p:nvPicPr>
        <p:blipFill>
          <a:blip r:embed="rId2"/>
          <a:stretch>
            <a:fillRect/>
          </a:stretch>
        </p:blipFill>
        <p:spPr>
          <a:xfrm>
            <a:off x="4011561" y="2435417"/>
            <a:ext cx="4608174" cy="315597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DCAEF66-88B4-B364-9679-E9A02606AB95}"/>
                  </a:ext>
                </a:extLst>
              </p:cNvPr>
              <p:cNvSpPr txBox="1"/>
              <p:nvPr/>
            </p:nvSpPr>
            <p:spPr>
              <a:xfrm>
                <a:off x="452284" y="3201496"/>
                <a:ext cx="3319492" cy="1200329"/>
              </a:xfrm>
              <a:prstGeom prst="rect">
                <a:avLst/>
              </a:prstGeom>
              <a:noFill/>
            </p:spPr>
            <p:txBody>
              <a:bodyPr wrap="square">
                <a:spAutoFit/>
              </a:bodyPr>
              <a:lstStyle/>
              <a:p>
                <a:r>
                  <a:rPr lang="en-US" sz="2400" dirty="0">
                    <a:effectLst/>
                    <a:latin typeface="Times New Roman" panose="02020603050405020304" pitchFamily="18" charset="0"/>
                    <a:cs typeface="Times New Roman" panose="02020603050405020304" pitchFamily="18" charset="0"/>
                  </a:rPr>
                  <a:t>A 1,000 particle bunch is tracked across 393+</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𝜈</m:t>
                    </m:r>
                  </m:oMath>
                </a14:m>
                <a:r>
                  <a:rPr lang="en-US" sz="2400" dirty="0">
                    <a:latin typeface="Times New Roman" panose="02020603050405020304" pitchFamily="18" charset="0"/>
                    <a:cs typeface="Times New Roman" panose="02020603050405020304" pitchFamily="18" charset="0"/>
                  </a:rPr>
                  <a:t> using ZGOUBI</a:t>
                </a:r>
                <a:r>
                  <a:rPr lang="en-US" sz="2400" baseline="300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DDCAEF66-88B4-B364-9679-E9A02606AB95}"/>
                  </a:ext>
                </a:extLst>
              </p:cNvPr>
              <p:cNvSpPr txBox="1">
                <a:spLocks noRot="1" noChangeAspect="1" noMove="1" noResize="1" noEditPoints="1" noAdjustHandles="1" noChangeArrowheads="1" noChangeShapeType="1" noTextEdit="1"/>
              </p:cNvSpPr>
              <p:nvPr/>
            </p:nvSpPr>
            <p:spPr>
              <a:xfrm>
                <a:off x="452284" y="3201496"/>
                <a:ext cx="3319492" cy="1200329"/>
              </a:xfrm>
              <a:prstGeom prst="rect">
                <a:avLst/>
              </a:prstGeom>
              <a:blipFill>
                <a:blip r:embed="rId3"/>
                <a:stretch>
                  <a:fillRect l="-3042" t="-4211" r="-2281" b="-1157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6D85986-F2AF-B503-0FEF-E9F3DE049605}"/>
              </a:ext>
            </a:extLst>
          </p:cNvPr>
          <p:cNvSpPr txBox="1"/>
          <p:nvPr/>
        </p:nvSpPr>
        <p:spPr>
          <a:xfrm>
            <a:off x="284480" y="5521147"/>
            <a:ext cx="8770132" cy="923330"/>
          </a:xfrm>
          <a:prstGeom prst="rect">
            <a:avLst/>
          </a:prstGeom>
          <a:noFill/>
        </p:spPr>
        <p:txBody>
          <a:bodyPr wrap="square">
            <a:spAutoFit/>
          </a:bodyPr>
          <a:lstStyle/>
          <a:p>
            <a:r>
              <a:rPr lang="en-US" b="1" dirty="0">
                <a:solidFill>
                  <a:srgbClr val="002060"/>
                </a:solidFill>
                <a:latin typeface="Times New Roman" panose="02020603050405020304" pitchFamily="18" charset="0"/>
                <a:cs typeface="Times New Roman" panose="02020603050405020304" pitchFamily="18" charset="0"/>
              </a:rPr>
              <a:t>* F. </a:t>
            </a:r>
            <a:r>
              <a:rPr lang="en-US" b="1" dirty="0" err="1">
                <a:solidFill>
                  <a:srgbClr val="002060"/>
                </a:solidFill>
                <a:latin typeface="Times New Roman" panose="02020603050405020304" pitchFamily="18" charset="0"/>
                <a:cs typeface="Times New Roman" panose="02020603050405020304" pitchFamily="18" charset="0"/>
              </a:rPr>
              <a:t>Méot</a:t>
            </a:r>
            <a:r>
              <a:rPr lang="en-US" b="1" dirty="0">
                <a:solidFill>
                  <a:srgbClr val="002060"/>
                </a:solidFill>
                <a:latin typeface="Times New Roman" panose="02020603050405020304" pitchFamily="18" charset="0"/>
                <a:cs typeface="Times New Roman" panose="02020603050405020304" pitchFamily="18" charset="0"/>
              </a:rPr>
              <a:t>, H. Huang, V. </a:t>
            </a:r>
            <a:r>
              <a:rPr lang="en-US" b="1" dirty="0" err="1">
                <a:solidFill>
                  <a:srgbClr val="002060"/>
                </a:solidFill>
                <a:latin typeface="Times New Roman" panose="02020603050405020304" pitchFamily="18" charset="0"/>
                <a:cs typeface="Times New Roman" panose="02020603050405020304" pitchFamily="18" charset="0"/>
              </a:rPr>
              <a:t>Ptitsyn</a:t>
            </a:r>
            <a:r>
              <a:rPr lang="en-US" b="1" dirty="0">
                <a:solidFill>
                  <a:srgbClr val="002060"/>
                </a:solidFill>
                <a:latin typeface="Times New Roman" panose="02020603050405020304" pitchFamily="18" charset="0"/>
                <a:cs typeface="Times New Roman" panose="02020603050405020304" pitchFamily="18" charset="0"/>
              </a:rPr>
              <a:t>, V. </a:t>
            </a:r>
            <a:r>
              <a:rPr lang="en-US" b="1" dirty="0" err="1">
                <a:solidFill>
                  <a:srgbClr val="002060"/>
                </a:solidFill>
                <a:latin typeface="Times New Roman" panose="02020603050405020304" pitchFamily="18" charset="0"/>
                <a:cs typeface="Times New Roman" panose="02020603050405020304" pitchFamily="18" charset="0"/>
              </a:rPr>
              <a:t>Ranjbar</a:t>
            </a:r>
            <a:r>
              <a:rPr lang="en-US" b="1" dirty="0">
                <a:solidFill>
                  <a:srgbClr val="002060"/>
                </a:solidFill>
                <a:latin typeface="Times New Roman" panose="02020603050405020304" pitchFamily="18" charset="0"/>
                <a:cs typeface="Times New Roman" panose="02020603050405020304" pitchFamily="18" charset="0"/>
              </a:rPr>
              <a:t>, G. Robert-</a:t>
            </a:r>
            <a:r>
              <a:rPr lang="en-US" b="1" dirty="0" err="1">
                <a:solidFill>
                  <a:srgbClr val="002060"/>
                </a:solidFill>
                <a:latin typeface="Times New Roman" panose="02020603050405020304" pitchFamily="18" charset="0"/>
                <a:cs typeface="Times New Roman" panose="02020603050405020304" pitchFamily="18" charset="0"/>
              </a:rPr>
              <a:t>Demolaize</a:t>
            </a:r>
            <a:r>
              <a:rPr lang="en-US" b="1" dirty="0">
                <a:solidFill>
                  <a:srgbClr val="002060"/>
                </a:solidFill>
                <a:latin typeface="Times New Roman" panose="02020603050405020304" pitchFamily="18" charset="0"/>
                <a:cs typeface="Times New Roman" panose="02020603050405020304" pitchFamily="18" charset="0"/>
              </a:rPr>
              <a:t>, V. </a:t>
            </a:r>
            <a:r>
              <a:rPr lang="en-US" b="1" dirty="0" err="1">
                <a:solidFill>
                  <a:srgbClr val="002060"/>
                </a:solidFill>
                <a:latin typeface="Times New Roman" panose="02020603050405020304" pitchFamily="18" charset="0"/>
                <a:cs typeface="Times New Roman" panose="02020603050405020304" pitchFamily="18" charset="0"/>
              </a:rPr>
              <a:t>Schoefer</a:t>
            </a:r>
            <a:r>
              <a:rPr lang="en-US" b="1" dirty="0">
                <a:solidFill>
                  <a:srgbClr val="002060"/>
                </a:solidFill>
                <a:latin typeface="Times New Roman" panose="02020603050405020304" pitchFamily="18" charset="0"/>
                <a:cs typeface="Times New Roman" panose="02020603050405020304" pitchFamily="18" charset="0"/>
              </a:rPr>
              <a:t>, and V. Morozov, RHIC optics and spin dynamics with snakes and rotators, Phys. Rev. Accel. Beams 25, 121002 (2022).</a:t>
            </a:r>
          </a:p>
        </p:txBody>
      </p:sp>
      <p:sp>
        <p:nvSpPr>
          <p:cNvPr id="5" name="TextBox 4">
            <a:extLst>
              <a:ext uri="{FF2B5EF4-FFF2-40B4-BE49-F238E27FC236}">
                <a16:creationId xmlns:a16="http://schemas.microsoft.com/office/drawing/2014/main" id="{6F464D35-FECF-F0A5-193C-CF1E36DB2657}"/>
              </a:ext>
            </a:extLst>
          </p:cNvPr>
          <p:cNvSpPr txBox="1"/>
          <p:nvPr/>
        </p:nvSpPr>
        <p:spPr>
          <a:xfrm>
            <a:off x="524265" y="4684195"/>
            <a:ext cx="2765629" cy="369332"/>
          </a:xfrm>
          <a:prstGeom prst="rect">
            <a:avLst/>
          </a:prstGeom>
          <a:noFill/>
        </p:spPr>
        <p:txBody>
          <a:bodyPr wrap="none" rtlCol="0">
            <a:spAutoFit/>
          </a:bodyPr>
          <a:lstStyle/>
          <a:p>
            <a:r>
              <a:rPr lang="en-US" dirty="0">
                <a:solidFill>
                  <a:srgbClr val="002060"/>
                </a:solidFill>
                <a:latin typeface="Times New Roman" panose="02020603050405020304" pitchFamily="18" charset="0"/>
                <a:cs typeface="Times New Roman" panose="02020603050405020304" pitchFamily="18" charset="0"/>
              </a:rPr>
              <a:t>(courtesy to Francois </a:t>
            </a:r>
            <a:r>
              <a:rPr lang="en-US" dirty="0" err="1">
                <a:solidFill>
                  <a:srgbClr val="002060"/>
                </a:solidFill>
                <a:latin typeface="Times New Roman" panose="02020603050405020304" pitchFamily="18" charset="0"/>
                <a:cs typeface="Times New Roman" panose="02020603050405020304" pitchFamily="18" charset="0"/>
              </a:rPr>
              <a:t>Meot</a:t>
            </a:r>
            <a:r>
              <a:rPr lang="en-US"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3212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9D9F-053E-F944-AD41-0389C2AF5F66}"/>
              </a:ext>
            </a:extLst>
          </p:cNvPr>
          <p:cNvSpPr>
            <a:spLocks noGrp="1"/>
          </p:cNvSpPr>
          <p:nvPr>
            <p:ph type="title"/>
          </p:nvPr>
        </p:nvSpPr>
        <p:spPr>
          <a:xfrm>
            <a:off x="352213" y="200584"/>
            <a:ext cx="8290560" cy="593131"/>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Crossing of Strongest Spin Resonance in EIC </a:t>
            </a:r>
          </a:p>
        </p:txBody>
      </p:sp>
      <p:sp>
        <p:nvSpPr>
          <p:cNvPr id="3" name="Content Placeholder 2">
            <a:extLst>
              <a:ext uri="{FF2B5EF4-FFF2-40B4-BE49-F238E27FC236}">
                <a16:creationId xmlns:a16="http://schemas.microsoft.com/office/drawing/2014/main" id="{B26FA91F-DD51-CC45-A260-929F7F8B89C5}"/>
              </a:ext>
            </a:extLst>
          </p:cNvPr>
          <p:cNvSpPr>
            <a:spLocks noGrp="1"/>
          </p:cNvSpPr>
          <p:nvPr>
            <p:ph idx="1"/>
          </p:nvPr>
        </p:nvSpPr>
        <p:spPr>
          <a:xfrm>
            <a:off x="352213" y="793715"/>
            <a:ext cx="8507307" cy="4910350"/>
          </a:xfrm>
        </p:spPr>
        <p:txBody>
          <a:bodyPr>
            <a:noAutofit/>
          </a:bodyPr>
          <a:lstStyle/>
          <a:p>
            <a:pPr>
              <a:lnSpc>
                <a:spcPct val="100000"/>
              </a:lnSpc>
            </a:pPr>
            <a:r>
              <a:rPr lang="en-US" sz="2400" dirty="0">
                <a:latin typeface="Times New Roman" panose="02020603050405020304" pitchFamily="18" charset="0"/>
                <a:cs typeface="Times New Roman" panose="02020603050405020304" pitchFamily="18" charset="0"/>
              </a:rPr>
              <a:t>EIC will have pre-cooling at injection. Vertical emittance is expected to be cooled down to 0.5-1mm-mrad. </a:t>
            </a:r>
          </a:p>
          <a:p>
            <a:pPr>
              <a:lnSpc>
                <a:spcPct val="100000"/>
              </a:lnSpc>
            </a:pPr>
            <a:r>
              <a:rPr lang="en-US" sz="2400" dirty="0">
                <a:latin typeface="Times New Roman" panose="02020603050405020304" pitchFamily="18" charset="0"/>
                <a:cs typeface="Times New Roman" panose="02020603050405020304" pitchFamily="18" charset="0"/>
              </a:rPr>
              <a:t>Simulations show that </a:t>
            </a:r>
            <a:r>
              <a:rPr lang="en-US" sz="2400" dirty="0">
                <a:solidFill>
                  <a:srgbClr val="0000FF"/>
                </a:solidFill>
                <a:latin typeface="Times New Roman" panose="02020603050405020304" pitchFamily="18" charset="0"/>
                <a:cs typeface="Times New Roman" panose="02020603050405020304" pitchFamily="18" charset="0"/>
              </a:rPr>
              <a:t>six snakes</a:t>
            </a:r>
            <a:r>
              <a:rPr lang="en-US" sz="2400" dirty="0">
                <a:latin typeface="Times New Roman" panose="02020603050405020304" pitchFamily="18" charset="0"/>
                <a:cs typeface="Times New Roman" panose="02020603050405020304" pitchFamily="18" charset="0"/>
              </a:rPr>
              <a:t> in HSR lattice preserve proton polarization with cooled rms emittance of 0.5 mm-</a:t>
            </a:r>
            <a:r>
              <a:rPr lang="en-US" sz="2400" dirty="0" err="1">
                <a:latin typeface="Times New Roman" panose="02020603050405020304" pitchFamily="18" charset="0"/>
                <a:cs typeface="Times New Roman" panose="02020603050405020304" pitchFamily="18" charset="0"/>
              </a:rPr>
              <a:t>mrad</a:t>
            </a:r>
            <a:r>
              <a:rPr lang="en-US" sz="2400"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2D35D4C7-7A40-2C43-A783-54619106B196}"/>
              </a:ext>
            </a:extLst>
          </p:cNvPr>
          <p:cNvSpPr>
            <a:spLocks noGrp="1"/>
          </p:cNvSpPr>
          <p:nvPr>
            <p:ph type="sldNum" sz="quarter" idx="12"/>
          </p:nvPr>
        </p:nvSpPr>
        <p:spPr/>
        <p:txBody>
          <a:bodyPr/>
          <a:lstStyle/>
          <a:p>
            <a:fld id="{893C5830-40F3-F04E-B2E3-10E6672BA8FF}" type="slidenum">
              <a:rPr lang="en-US" smtClean="0"/>
              <a:pPr/>
              <a:t>7</a:t>
            </a:fld>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DCAEF66-88B4-B364-9679-E9A02606AB95}"/>
                  </a:ext>
                </a:extLst>
              </p:cNvPr>
              <p:cNvSpPr txBox="1"/>
              <p:nvPr/>
            </p:nvSpPr>
            <p:spPr>
              <a:xfrm>
                <a:off x="452284" y="3201496"/>
                <a:ext cx="3319492" cy="1200329"/>
              </a:xfrm>
              <a:prstGeom prst="rect">
                <a:avLst/>
              </a:prstGeom>
              <a:noFill/>
            </p:spPr>
            <p:txBody>
              <a:bodyPr wrap="square">
                <a:spAutoFit/>
              </a:bodyPr>
              <a:lstStyle/>
              <a:p>
                <a:r>
                  <a:rPr lang="en-US" sz="2400" dirty="0">
                    <a:effectLst/>
                    <a:latin typeface="Times New Roman" panose="02020603050405020304" pitchFamily="18" charset="0"/>
                    <a:cs typeface="Times New Roman" panose="02020603050405020304" pitchFamily="18" charset="0"/>
                  </a:rPr>
                  <a:t>A 1,000 particle bunch is tracked across 393+</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𝜈</m:t>
                    </m:r>
                  </m:oMath>
                </a14:m>
                <a:r>
                  <a:rPr lang="en-US" sz="2400" dirty="0">
                    <a:latin typeface="Times New Roman" panose="02020603050405020304" pitchFamily="18" charset="0"/>
                    <a:cs typeface="Times New Roman" panose="02020603050405020304" pitchFamily="18" charset="0"/>
                  </a:rPr>
                  <a:t> using ZGOUBI</a:t>
                </a:r>
                <a:r>
                  <a:rPr lang="en-US" sz="2400" baseline="300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DDCAEF66-88B4-B364-9679-E9A02606AB95}"/>
                  </a:ext>
                </a:extLst>
              </p:cNvPr>
              <p:cNvSpPr txBox="1">
                <a:spLocks noRot="1" noChangeAspect="1" noMove="1" noResize="1" noEditPoints="1" noAdjustHandles="1" noChangeArrowheads="1" noChangeShapeType="1" noTextEdit="1"/>
              </p:cNvSpPr>
              <p:nvPr/>
            </p:nvSpPr>
            <p:spPr>
              <a:xfrm>
                <a:off x="452284" y="3201496"/>
                <a:ext cx="3319492" cy="1200329"/>
              </a:xfrm>
              <a:prstGeom prst="rect">
                <a:avLst/>
              </a:prstGeom>
              <a:blipFill>
                <a:blip r:embed="rId2"/>
                <a:stretch>
                  <a:fillRect l="-3042" t="-4211" r="-2281" b="-11579"/>
                </a:stretch>
              </a:blipFill>
            </p:spPr>
            <p:txBody>
              <a:bodyPr/>
              <a:lstStyle/>
              <a:p>
                <a:r>
                  <a:rPr lang="en-US">
                    <a:noFill/>
                  </a:rPr>
                  <a:t> </a:t>
                </a:r>
              </a:p>
            </p:txBody>
          </p:sp>
        </mc:Fallback>
      </mc:AlternateContent>
      <p:pic>
        <p:nvPicPr>
          <p:cNvPr id="9" name="Picture 8" descr="A picture containing text, plot, line, diagram&#10;&#10;Description automatically generated">
            <a:extLst>
              <a:ext uri="{FF2B5EF4-FFF2-40B4-BE49-F238E27FC236}">
                <a16:creationId xmlns:a16="http://schemas.microsoft.com/office/drawing/2014/main" id="{EC6D47D2-0F8B-4DB1-031C-4CB5EE9AD0DD}"/>
              </a:ext>
            </a:extLst>
          </p:cNvPr>
          <p:cNvPicPr>
            <a:picLocks noChangeAspect="1"/>
          </p:cNvPicPr>
          <p:nvPr/>
        </p:nvPicPr>
        <p:blipFill>
          <a:blip r:embed="rId3"/>
          <a:stretch>
            <a:fillRect/>
          </a:stretch>
        </p:blipFill>
        <p:spPr>
          <a:xfrm>
            <a:off x="3990108" y="2475196"/>
            <a:ext cx="4223327" cy="2911735"/>
          </a:xfrm>
          <a:prstGeom prst="rect">
            <a:avLst/>
          </a:prstGeom>
        </p:spPr>
      </p:pic>
      <p:sp>
        <p:nvSpPr>
          <p:cNvPr id="11" name="TextBox 10">
            <a:extLst>
              <a:ext uri="{FF2B5EF4-FFF2-40B4-BE49-F238E27FC236}">
                <a16:creationId xmlns:a16="http://schemas.microsoft.com/office/drawing/2014/main" id="{554060A4-A11D-93BE-54DB-1ED005F09C50}"/>
              </a:ext>
            </a:extLst>
          </p:cNvPr>
          <p:cNvSpPr txBox="1"/>
          <p:nvPr/>
        </p:nvSpPr>
        <p:spPr>
          <a:xfrm>
            <a:off x="452284" y="4810290"/>
            <a:ext cx="2371162" cy="369332"/>
          </a:xfrm>
          <a:prstGeom prst="rect">
            <a:avLst/>
          </a:prstGeom>
          <a:noFill/>
        </p:spPr>
        <p:txBody>
          <a:bodyPr wrap="none" rtlCol="0">
            <a:spAutoFit/>
          </a:bodyPr>
          <a:lstStyle/>
          <a:p>
            <a:r>
              <a:rPr lang="en-US" dirty="0">
                <a:solidFill>
                  <a:srgbClr val="002060"/>
                </a:solidFill>
                <a:latin typeface="Times New Roman" panose="02020603050405020304" pitchFamily="18" charset="0"/>
                <a:cs typeface="Times New Roman" panose="02020603050405020304" pitchFamily="18" charset="0"/>
              </a:rPr>
              <a:t>(courtesy to Kiel Hock)</a:t>
            </a:r>
          </a:p>
        </p:txBody>
      </p:sp>
    </p:spTree>
    <p:extLst>
      <p:ext uri="{BB962C8B-B14F-4D97-AF65-F5344CB8AC3E}">
        <p14:creationId xmlns:p14="http://schemas.microsoft.com/office/powerpoint/2010/main" val="3541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1FD-E817-4437-B00C-F4C1DA429865}"/>
              </a:ext>
            </a:extLst>
          </p:cNvPr>
          <p:cNvSpPr>
            <a:spLocks noGrp="1"/>
          </p:cNvSpPr>
          <p:nvPr>
            <p:ph type="title"/>
          </p:nvPr>
        </p:nvSpPr>
        <p:spPr>
          <a:xfrm>
            <a:off x="628650" y="365127"/>
            <a:ext cx="7886700" cy="673632"/>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713050FF-D63E-456B-92F0-D0DE01332DDD}"/>
              </a:ext>
            </a:extLst>
          </p:cNvPr>
          <p:cNvSpPr>
            <a:spLocks noGrp="1"/>
          </p:cNvSpPr>
          <p:nvPr>
            <p:ph idx="1"/>
          </p:nvPr>
        </p:nvSpPr>
        <p:spPr>
          <a:xfrm>
            <a:off x="589462" y="1551305"/>
            <a:ext cx="7886700" cy="4351338"/>
          </a:xfrm>
        </p:spPr>
        <p:txBody>
          <a:bodyPr>
            <a:normAutofit/>
          </a:bodyPr>
          <a:lstStyle/>
          <a:p>
            <a:pPr>
              <a:buClr>
                <a:srgbClr val="FF0000"/>
              </a:buClr>
            </a:pPr>
            <a:r>
              <a:rPr lang="en-US" dirty="0">
                <a:solidFill>
                  <a:srgbClr val="002060"/>
                </a:solidFill>
                <a:latin typeface="Times New Roman" panose="02020603050405020304" pitchFamily="18" charset="0"/>
                <a:cs typeface="Times New Roman" panose="02020603050405020304" pitchFamily="18" charset="0"/>
              </a:rPr>
              <a:t>Proton polarization in EIC as Baseline</a:t>
            </a:r>
          </a:p>
          <a:p>
            <a:pPr>
              <a:buClr>
                <a:srgbClr val="FF0000"/>
              </a:buClr>
            </a:pPr>
            <a:r>
              <a:rPr lang="en-US" dirty="0">
                <a:solidFill>
                  <a:srgbClr val="FF0000"/>
                </a:solidFill>
                <a:latin typeface="Times New Roman" panose="02020603050405020304" pitchFamily="18" charset="0"/>
                <a:cs typeface="Times New Roman" panose="02020603050405020304" pitchFamily="18" charset="0"/>
              </a:rPr>
              <a:t>He-3 polarization in EIC and Snake upgrade</a:t>
            </a:r>
          </a:p>
          <a:p>
            <a:pPr>
              <a:buClr>
                <a:srgbClr val="FF0000"/>
              </a:buClr>
            </a:pPr>
            <a:r>
              <a:rPr lang="en-US" dirty="0">
                <a:solidFill>
                  <a:srgbClr val="002060"/>
                </a:solidFill>
                <a:latin typeface="Times New Roman" panose="02020603050405020304" pitchFamily="18" charset="0"/>
                <a:cs typeface="Times New Roman" panose="02020603050405020304" pitchFamily="18" charset="0"/>
              </a:rPr>
              <a:t>Potential for polarized deuterons</a:t>
            </a:r>
          </a:p>
          <a:p>
            <a:pPr>
              <a:buClr>
                <a:srgbClr val="FF0000"/>
              </a:buClr>
            </a:pPr>
            <a:r>
              <a:rPr lang="en-US" dirty="0">
                <a:solidFill>
                  <a:srgbClr val="002060"/>
                </a:solidFill>
                <a:latin typeface="Times New Roman" panose="02020603050405020304" pitchFamily="18" charset="0"/>
                <a:cs typeface="Times New Roman" panose="02020603050405020304" pitchFamily="18" charset="0"/>
              </a:rPr>
              <a:t>Conclusion</a:t>
            </a:r>
          </a:p>
          <a:p>
            <a:pPr marL="0" indent="0">
              <a:buNone/>
            </a:pPr>
            <a:endParaRPr lang="en-US" dirty="0"/>
          </a:p>
        </p:txBody>
      </p:sp>
      <p:sp>
        <p:nvSpPr>
          <p:cNvPr id="4" name="Slide Number Placeholder 3">
            <a:extLst>
              <a:ext uri="{FF2B5EF4-FFF2-40B4-BE49-F238E27FC236}">
                <a16:creationId xmlns:a16="http://schemas.microsoft.com/office/drawing/2014/main" id="{90CFA533-5335-4038-99A9-F257F5C35B4C}"/>
              </a:ext>
            </a:extLst>
          </p:cNvPr>
          <p:cNvSpPr>
            <a:spLocks noGrp="1"/>
          </p:cNvSpPr>
          <p:nvPr>
            <p:ph type="sldNum" sz="quarter" idx="12"/>
          </p:nvPr>
        </p:nvSpPr>
        <p:spPr/>
        <p:txBody>
          <a:bodyPr/>
          <a:lstStyle/>
          <a:p>
            <a:fld id="{893C5830-40F3-F04E-B2E3-10E6672BA8FF}" type="slidenum">
              <a:rPr lang="en-US" smtClean="0"/>
              <a:pPr/>
              <a:t>8</a:t>
            </a:fld>
            <a:endParaRPr lang="en-US"/>
          </a:p>
        </p:txBody>
      </p:sp>
    </p:spTree>
    <p:extLst>
      <p:ext uri="{BB962C8B-B14F-4D97-AF65-F5344CB8AC3E}">
        <p14:creationId xmlns:p14="http://schemas.microsoft.com/office/powerpoint/2010/main" val="355099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296024"/>
            <a:ext cx="8830102" cy="624701"/>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Polarized He-3 source and Extended EBIS </a:t>
            </a:r>
          </a:p>
        </p:txBody>
      </p:sp>
      <p:sp>
        <p:nvSpPr>
          <p:cNvPr id="4" name="Slide Number Placeholder 3"/>
          <p:cNvSpPr>
            <a:spLocks noGrp="1"/>
          </p:cNvSpPr>
          <p:nvPr>
            <p:ph type="sldNum" sz="quarter" idx="12"/>
          </p:nvPr>
        </p:nvSpPr>
        <p:spPr/>
        <p:txBody>
          <a:bodyPr/>
          <a:lstStyle/>
          <a:p>
            <a:fld id="{893C5830-40F3-F04E-B2E3-10E6672BA8FF}" type="slidenum">
              <a:rPr lang="en-US" smtClean="0">
                <a:solidFill>
                  <a:prstClr val="white"/>
                </a:solidFill>
              </a:rPr>
              <a:pPr/>
              <a:t>9</a:t>
            </a:fld>
            <a:endParaRPr lang="en-US" dirty="0">
              <a:solidFill>
                <a:prstClr val="white"/>
              </a:solidFill>
            </a:endParaRPr>
          </a:p>
        </p:txBody>
      </p:sp>
      <p:sp>
        <p:nvSpPr>
          <p:cNvPr id="6" name="TextBox 5"/>
          <p:cNvSpPr txBox="1"/>
          <p:nvPr/>
        </p:nvSpPr>
        <p:spPr>
          <a:xfrm>
            <a:off x="4602936" y="3526696"/>
            <a:ext cx="3794001" cy="1569660"/>
          </a:xfrm>
          <a:prstGeom prst="rect">
            <a:avLst/>
          </a:prstGeom>
          <a:noFill/>
        </p:spPr>
        <p:txBody>
          <a:bodyPr wrap="square" rtlCol="0">
            <a:spAutoFit/>
          </a:bodyPr>
          <a:lstStyle/>
          <a:p>
            <a:pPr marL="214313" indent="-214313">
              <a:buFont typeface="Arial"/>
              <a:buChar char="•"/>
            </a:pPr>
            <a:r>
              <a:rPr lang="en-US" sz="1600" dirty="0">
                <a:latin typeface="Times New Roman" panose="02020603050405020304" pitchFamily="18" charset="0"/>
                <a:cs typeface="Times New Roman" panose="02020603050405020304" pitchFamily="18" charset="0"/>
              </a:rPr>
              <a:t>He-3 is polarized using Metastability Exchange Optical Pumping (MEOP) mechanism</a:t>
            </a:r>
          </a:p>
          <a:p>
            <a:pPr marL="214313" indent="-214313">
              <a:buFont typeface="Arial"/>
              <a:buChar char="•"/>
            </a:pPr>
            <a:r>
              <a:rPr lang="en-US" sz="1600" dirty="0">
                <a:latin typeface="Times New Roman" panose="02020603050405020304" pitchFamily="18" charset="0"/>
                <a:cs typeface="Times New Roman" panose="02020603050405020304" pitchFamily="18" charset="0"/>
              </a:rPr>
              <a:t>Ionized in the ionization cell using electron beam (up to 10A)</a:t>
            </a:r>
          </a:p>
          <a:p>
            <a:pPr marL="214313" indent="-214313">
              <a:buFont typeface="Arial"/>
              <a:buChar char="•"/>
            </a:pPr>
            <a:r>
              <a:rPr lang="en-US" sz="1600" dirty="0">
                <a:latin typeface="Times New Roman" panose="02020603050405020304" pitchFamily="18" charset="0"/>
                <a:cs typeface="Times New Roman" panose="02020603050405020304" pitchFamily="18" charset="0"/>
              </a:rPr>
              <a:t>High magnetic field   (5T solenoid) </a:t>
            </a:r>
          </a:p>
        </p:txBody>
      </p:sp>
      <mc:AlternateContent xmlns:mc="http://schemas.openxmlformats.org/markup-compatibility/2006" xmlns:a14="http://schemas.microsoft.com/office/drawing/2010/main">
        <mc:Choice Requires="a14">
          <p:sp>
            <p:nvSpPr>
              <p:cNvPr id="8" name="Rectangle 7"/>
              <p:cNvSpPr/>
              <p:nvPr/>
            </p:nvSpPr>
            <p:spPr>
              <a:xfrm>
                <a:off x="1610437" y="5285842"/>
                <a:ext cx="5428436" cy="830997"/>
              </a:xfrm>
              <a:prstGeom prst="rect">
                <a:avLst/>
              </a:prstGeom>
            </p:spPr>
            <p:txBody>
              <a:bodyPr wrap="square">
                <a:spAutoFit/>
              </a:bodyPr>
              <a:lstStyle/>
              <a:p>
                <a:pPr marL="214313" indent="-214313">
                  <a:lnSpc>
                    <a:spcPct val="80000"/>
                  </a:lnSpc>
                  <a:buFont typeface="Arial"/>
                  <a:buChar char="•"/>
                </a:pPr>
                <a:r>
                  <a:rPr lang="en-US" sz="2000" dirty="0">
                    <a:solidFill>
                      <a:srgbClr val="000066"/>
                    </a:solidFill>
                    <a:latin typeface="Times New Roman" panose="02020603050405020304" pitchFamily="18" charset="0"/>
                    <a:cs typeface="Times New Roman" panose="02020603050405020304" pitchFamily="18" charset="0"/>
                  </a:rPr>
                  <a:t>Intensity ~ 2∙10</a:t>
                </a:r>
                <a:r>
                  <a:rPr lang="en-US" sz="2000" baseline="30000" dirty="0">
                    <a:solidFill>
                      <a:srgbClr val="000066"/>
                    </a:solidFill>
                    <a:latin typeface="Times New Roman" panose="02020603050405020304" pitchFamily="18" charset="0"/>
                    <a:cs typeface="Times New Roman" panose="02020603050405020304" pitchFamily="18" charset="0"/>
                  </a:rPr>
                  <a:t>11</a:t>
                </a:r>
                <a:r>
                  <a:rPr lang="en-US" sz="2000" dirty="0">
                    <a:solidFill>
                      <a:srgbClr val="000066"/>
                    </a:solidFill>
                    <a:latin typeface="Times New Roman" panose="02020603050405020304" pitchFamily="18" charset="0"/>
                    <a:cs typeface="Times New Roman" panose="02020603050405020304" pitchFamily="18" charset="0"/>
                  </a:rPr>
                  <a:t> 3He</a:t>
                </a:r>
                <a:r>
                  <a:rPr lang="en-US" sz="2000" baseline="30000" dirty="0">
                    <a:solidFill>
                      <a:srgbClr val="000066"/>
                    </a:solidFill>
                    <a:latin typeface="Times New Roman" panose="02020603050405020304" pitchFamily="18" charset="0"/>
                    <a:cs typeface="Times New Roman" panose="02020603050405020304" pitchFamily="18" charset="0"/>
                  </a:rPr>
                  <a:t>++</a:t>
                </a:r>
                <a:r>
                  <a:rPr lang="en-US" sz="2000" dirty="0">
                    <a:solidFill>
                      <a:srgbClr val="000066"/>
                    </a:solidFill>
                    <a:latin typeface="Times New Roman" panose="02020603050405020304" pitchFamily="18" charset="0"/>
                    <a:cs typeface="Times New Roman" panose="02020603050405020304" pitchFamily="18" charset="0"/>
                  </a:rPr>
                  <a:t> ions in 10 </a:t>
                </a:r>
                <a14:m>
                  <m:oMath xmlns:m="http://schemas.openxmlformats.org/officeDocument/2006/math">
                    <m:r>
                      <a:rPr lang="en-US" sz="2000" i="1" dirty="0" smtClean="0">
                        <a:solidFill>
                          <a:srgbClr val="000066"/>
                        </a:solidFill>
                        <a:latin typeface="Cambria Math" panose="02040503050406030204" pitchFamily="18" charset="0"/>
                        <a:ea typeface="Cambria Math" panose="02040503050406030204" pitchFamily="18" charset="0"/>
                        <a:cs typeface="Times New Roman" panose="02020603050405020304" pitchFamily="18" charset="0"/>
                      </a:rPr>
                      <m:t>𝜇</m:t>
                    </m:r>
                  </m:oMath>
                </a14:m>
                <a:r>
                  <a:rPr lang="en-US" sz="2000" dirty="0">
                    <a:solidFill>
                      <a:srgbClr val="000066"/>
                    </a:solidFill>
                    <a:latin typeface="Times New Roman" panose="02020603050405020304" pitchFamily="18" charset="0"/>
                    <a:cs typeface="Times New Roman" panose="02020603050405020304" pitchFamily="18" charset="0"/>
                  </a:rPr>
                  <a:t>s pulse </a:t>
                </a:r>
              </a:p>
              <a:p>
                <a:pPr marL="214313" indent="-214313">
                  <a:lnSpc>
                    <a:spcPct val="80000"/>
                  </a:lnSpc>
                  <a:buFont typeface="Arial"/>
                  <a:buChar char="•"/>
                </a:pPr>
                <a:r>
                  <a:rPr lang="en-US" sz="2000" dirty="0">
                    <a:solidFill>
                      <a:srgbClr val="000066"/>
                    </a:solidFill>
                    <a:latin typeface="Times New Roman" panose="02020603050405020304" pitchFamily="18" charset="0"/>
                    <a:cs typeface="Times New Roman" panose="02020603050405020304" pitchFamily="18" charset="0"/>
                  </a:rPr>
                  <a:t>Maximum polarization &gt; 80%</a:t>
                </a:r>
              </a:p>
              <a:p>
                <a:pPr marL="214313" indent="-214313">
                  <a:lnSpc>
                    <a:spcPct val="80000"/>
                  </a:lnSpc>
                  <a:buFont typeface="Arial"/>
                  <a:buChar char="•"/>
                </a:pPr>
                <a:r>
                  <a:rPr lang="en-US" sz="2000" dirty="0">
                    <a:solidFill>
                      <a:srgbClr val="000066"/>
                    </a:solidFill>
                    <a:latin typeface="Times New Roman" panose="02020603050405020304" pitchFamily="18" charset="0"/>
                    <a:cs typeface="Times New Roman" panose="02020603050405020304" pitchFamily="18" charset="0"/>
                  </a:rPr>
                  <a:t>Polarized He3 source ready in 202</a:t>
                </a:r>
                <a:r>
                  <a:rPr lang="en-US" altLang="zh-CN" sz="2000" dirty="0">
                    <a:solidFill>
                      <a:srgbClr val="000066"/>
                    </a:solidFill>
                    <a:latin typeface="Times New Roman" panose="02020603050405020304" pitchFamily="18" charset="0"/>
                    <a:cs typeface="Times New Roman" panose="02020603050405020304" pitchFamily="18" charset="0"/>
                  </a:rPr>
                  <a:t>5</a:t>
                </a:r>
                <a:endParaRPr lang="en-US" sz="2000" dirty="0">
                  <a:solidFill>
                    <a:srgbClr val="000066"/>
                  </a:solidFill>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610437" y="5285842"/>
                <a:ext cx="5428436" cy="830997"/>
              </a:xfrm>
              <a:prstGeom prst="rect">
                <a:avLst/>
              </a:prstGeom>
              <a:blipFill>
                <a:blip r:embed="rId2"/>
                <a:stretch>
                  <a:fillRect l="-932" t="-10606" b="-1363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58C7B352-45D8-7140-B175-036E5C95C72B}"/>
              </a:ext>
            </a:extLst>
          </p:cNvPr>
          <p:cNvSpPr/>
          <p:nvPr/>
        </p:nvSpPr>
        <p:spPr>
          <a:xfrm>
            <a:off x="222395" y="3588252"/>
            <a:ext cx="4301838" cy="1477328"/>
          </a:xfrm>
          <a:prstGeom prst="rect">
            <a:avLst/>
          </a:prstGeom>
        </p:spPr>
        <p:txBody>
          <a:bodyPr wrap="square">
            <a:spAutoFit/>
          </a:bodyPr>
          <a:lstStyle/>
          <a:p>
            <a:pPr marL="214313" indent="-214313">
              <a:buFont typeface="Arial"/>
              <a:buChar char="•"/>
            </a:pPr>
            <a:r>
              <a:rPr lang="en-US" dirty="0">
                <a:solidFill>
                  <a:srgbClr val="002060"/>
                </a:solidFill>
                <a:latin typeface="Times New Roman" panose="02020603050405020304" pitchFamily="18" charset="0"/>
                <a:cs typeface="Times New Roman" panose="02020603050405020304" pitchFamily="18" charset="0"/>
              </a:rPr>
              <a:t>The He3 source is being realized as a part of an extension of existing EBIS </a:t>
            </a:r>
          </a:p>
          <a:p>
            <a:pPr marL="214313" indent="-214313">
              <a:buFont typeface="Arial"/>
              <a:buChar char="•"/>
            </a:pPr>
            <a:r>
              <a:rPr lang="en-US" dirty="0">
                <a:solidFill>
                  <a:srgbClr val="002060"/>
                </a:solidFill>
                <a:latin typeface="Times New Roman" panose="02020603050405020304" pitchFamily="18" charset="0"/>
                <a:cs typeface="Times New Roman" panose="02020603050405020304" pitchFamily="18" charset="0"/>
              </a:rPr>
              <a:t>Additional solenoid extends the trap length leading to 40-50% heavy ion intensity increase</a:t>
            </a:r>
          </a:p>
        </p:txBody>
      </p:sp>
      <p:sp>
        <p:nvSpPr>
          <p:cNvPr id="5" name="TextBox 4">
            <a:extLst>
              <a:ext uri="{FF2B5EF4-FFF2-40B4-BE49-F238E27FC236}">
                <a16:creationId xmlns:a16="http://schemas.microsoft.com/office/drawing/2014/main" id="{BCAC958C-5D5D-904A-BE89-37045EE230C4}"/>
              </a:ext>
            </a:extLst>
          </p:cNvPr>
          <p:cNvSpPr txBox="1"/>
          <p:nvPr/>
        </p:nvSpPr>
        <p:spPr>
          <a:xfrm>
            <a:off x="7038873" y="1203155"/>
            <a:ext cx="1358064" cy="30008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350" dirty="0"/>
              <a:t>Extended EBIS</a:t>
            </a:r>
          </a:p>
        </p:txBody>
      </p:sp>
      <p:pic>
        <p:nvPicPr>
          <p:cNvPr id="15" name="Picture 3" descr="Tandem_EBIS_Electron optics+_Ion extraction_Contour.wmf">
            <a:extLst>
              <a:ext uri="{FF2B5EF4-FFF2-40B4-BE49-F238E27FC236}">
                <a16:creationId xmlns:a16="http://schemas.microsoft.com/office/drawing/2014/main" id="{D85786A8-5070-994F-BCE3-BFBEC78FD3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68491" y="946796"/>
            <a:ext cx="6305264" cy="2511966"/>
          </a:xfrm>
          <a:prstGeom prst="rect">
            <a:avLst/>
          </a:prstGeom>
          <a:noFill/>
          <a:ln w="3175">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303247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176BEFC8DC7C4B9A2303C8CB47BABC" ma:contentTypeVersion="5" ma:contentTypeDescription="Create a new document." ma:contentTypeScope="" ma:versionID="745a2f968e27bf1df8db9981ada07181">
  <xsd:schema xmlns:xsd="http://www.w3.org/2001/XMLSchema" xmlns:xs="http://www.w3.org/2001/XMLSchema" xmlns:p="http://schemas.microsoft.com/office/2006/metadata/properties" xmlns:ns3="044ae1f2-ed8d-456f-9aad-c49fc5d202f7" xmlns:ns4="db13f367-cce8-4835-ba09-df0cdb443da0" targetNamespace="http://schemas.microsoft.com/office/2006/metadata/properties" ma:root="true" ma:fieldsID="d81d6d521822c63da89db7c964cc40d6" ns3:_="" ns4:_="">
    <xsd:import namespace="044ae1f2-ed8d-456f-9aad-c49fc5d202f7"/>
    <xsd:import namespace="db13f367-cce8-4835-ba09-df0cdb443da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4ae1f2-ed8d-456f-9aad-c49fc5d202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13f367-cce8-4835-ba09-df0cdb443d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5CC8D-D5D4-46AE-BC87-A9F5EE92E875}">
  <ds:schemaRefs>
    <ds:schemaRef ds:uri="http://schemas.microsoft.com/sharepoint/v3/contenttype/forms"/>
  </ds:schemaRefs>
</ds:datastoreItem>
</file>

<file path=customXml/itemProps2.xml><?xml version="1.0" encoding="utf-8"?>
<ds:datastoreItem xmlns:ds="http://schemas.openxmlformats.org/officeDocument/2006/customXml" ds:itemID="{DDE98C05-5760-4FD2-B85E-2A9CB1A90B2B}">
  <ds:schemaRefs>
    <ds:schemaRef ds:uri="044ae1f2-ed8d-456f-9aad-c49fc5d202f7"/>
    <ds:schemaRef ds:uri="http://purl.org/dc/terms/"/>
    <ds:schemaRef ds:uri="http://schemas.microsoft.com/office/2006/documentManagement/types"/>
    <ds:schemaRef ds:uri="http://schemas.microsoft.com/office/infopath/2007/PartnerControls"/>
    <ds:schemaRef ds:uri="db13f367-cce8-4835-ba09-df0cdb443da0"/>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313530D-2EFE-43C2-A69D-8EC1F4F36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4ae1f2-ed8d-456f-9aad-c49fc5d202f7"/>
    <ds:schemaRef ds:uri="db13f367-cce8-4835-ba09-df0cdb443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NP-BNL-TJNAF March 11 Meeting Templatev2</Template>
  <TotalTime>14307</TotalTime>
  <Words>2014</Words>
  <Application>Microsoft Macintosh PowerPoint</Application>
  <PresentationFormat>On-screen Show (4:3)</PresentationFormat>
  <Paragraphs>242</Paragraphs>
  <Slides>25</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StarSymbol</vt:lpstr>
      <vt:lpstr>Arial</vt:lpstr>
      <vt:lpstr>Calibri</vt:lpstr>
      <vt:lpstr>Calibri Light</vt:lpstr>
      <vt:lpstr>Cambria Math</vt:lpstr>
      <vt:lpstr>Symbol</vt:lpstr>
      <vt:lpstr>Times New Roman</vt:lpstr>
      <vt:lpstr>Office Theme</vt:lpstr>
      <vt:lpstr>Equation</vt:lpstr>
      <vt:lpstr>Current state and planning for EIC light ion polarization</vt:lpstr>
      <vt:lpstr>Outline</vt:lpstr>
      <vt:lpstr>RHIC Polarized Beam Complex</vt:lpstr>
      <vt:lpstr>Depolarizing Resonance Strength Comparison</vt:lpstr>
      <vt:lpstr>Snake Resonances in RHIC and EIC</vt:lpstr>
      <vt:lpstr>Crossing of Strongest Spin Resonance in EIC </vt:lpstr>
      <vt:lpstr>Crossing of Strongest Spin Resonance in EIC </vt:lpstr>
      <vt:lpstr>Outline</vt:lpstr>
      <vt:lpstr>Polarized He-3 source and Extended EBIS </vt:lpstr>
      <vt:lpstr>PowerPoint Presentation</vt:lpstr>
      <vt:lpstr>Booster  AC Dipole Beam Test</vt:lpstr>
      <vt:lpstr>Polarized He-3 in Booster and AGS </vt:lpstr>
      <vt:lpstr>Polarized 3He in Present RHIC</vt:lpstr>
      <vt:lpstr>Six Snakes</vt:lpstr>
      <vt:lpstr>3He Simulation Results</vt:lpstr>
      <vt:lpstr>Outline</vt:lpstr>
      <vt:lpstr>Polarized Deuterons in EIC</vt:lpstr>
      <vt:lpstr>Polarized Deuterons in EIC Hadron Ring</vt:lpstr>
      <vt:lpstr>Resonance Strength for Deuterons in Hadron Ring (DEPOL)</vt:lpstr>
      <vt:lpstr>Imperfection Resonance Strength for Three Lattices</vt:lpstr>
      <vt:lpstr>Intrinsic Resonance Strength for Deuterons</vt:lpstr>
      <vt:lpstr>Modest Vertical Tune Jump</vt:lpstr>
      <vt:lpstr>Polarization after Each Resonance</vt:lpstr>
      <vt:lpstr>Summary</vt:lpstr>
      <vt:lpstr>Backup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Ion Collider Planning Update NP-BNL-TJNAF</dc:title>
  <dc:creator>Hatton, Diane</dc:creator>
  <cp:lastModifiedBy>Huang, Haixin</cp:lastModifiedBy>
  <cp:revision>232</cp:revision>
  <cp:lastPrinted>2020-03-09T20:35:13Z</cp:lastPrinted>
  <dcterms:created xsi:type="dcterms:W3CDTF">2020-03-08T15:15:52Z</dcterms:created>
  <dcterms:modified xsi:type="dcterms:W3CDTF">2023-07-06T15:52:47Z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0x01010084176BEFC8DC7C4B9A2303C8CB47BABC</vt:lpwstr>
  </property>
</Properties>
</file>