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3915" r:id="rId2"/>
    <p:sldId id="1628" r:id="rId3"/>
    <p:sldId id="1627" r:id="rId4"/>
    <p:sldId id="1442" r:id="rId5"/>
    <p:sldId id="1470" r:id="rId6"/>
    <p:sldId id="5728" r:id="rId7"/>
    <p:sldId id="5730" r:id="rId8"/>
    <p:sldId id="5717" r:id="rId9"/>
    <p:sldId id="1449" r:id="rId10"/>
    <p:sldId id="5733" r:id="rId11"/>
    <p:sldId id="5714" r:id="rId12"/>
    <p:sldId id="5719" r:id="rId13"/>
    <p:sldId id="1464" r:id="rId14"/>
    <p:sldId id="5723" r:id="rId15"/>
    <p:sldId id="5732" r:id="rId16"/>
    <p:sldId id="1629" r:id="rId17"/>
    <p:sldId id="5721" r:id="rId18"/>
    <p:sldId id="1599" r:id="rId19"/>
    <p:sldId id="1460" r:id="rId20"/>
    <p:sldId id="1415" r:id="rId21"/>
    <p:sldId id="572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1"/>
    <p:restoredTop sz="94425"/>
  </p:normalViewPr>
  <p:slideViewPr>
    <p:cSldViewPr snapToGrid="0" snapToObjects="1">
      <p:cViewPr varScale="1">
        <p:scale>
          <a:sx n="88" d="100"/>
          <a:sy n="88" d="100"/>
        </p:scale>
        <p:origin x="672"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8C6E6-708F-4C43-9240-E29B5BF3252E}" type="datetimeFigureOut">
              <a:rPr lang="en-US" smtClean="0"/>
              <a:t>7/6/23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9A83B-94F2-E044-A11C-DD40E4DA8300}" type="slidenum">
              <a:rPr lang="en-US" smtClean="0"/>
              <a:t>‹#›</a:t>
            </a:fld>
            <a:endParaRPr lang="en-US"/>
          </a:p>
        </p:txBody>
      </p:sp>
    </p:spTree>
    <p:extLst>
      <p:ext uri="{BB962C8B-B14F-4D97-AF65-F5344CB8AC3E}">
        <p14:creationId xmlns:p14="http://schemas.microsoft.com/office/powerpoint/2010/main" val="20621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88EA-EC2F-5D42-B802-DC02B36CF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5ABFA1-FCAD-8141-A9E3-AE908C762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CB349D-1258-064A-B4EA-14DEEA9C85D6}"/>
              </a:ext>
            </a:extLst>
          </p:cNvPr>
          <p:cNvSpPr>
            <a:spLocks noGrp="1"/>
          </p:cNvSpPr>
          <p:nvPr>
            <p:ph type="dt" sz="half" idx="10"/>
          </p:nvPr>
        </p:nvSpPr>
        <p:spPr/>
        <p:txBody>
          <a:bodyPr/>
          <a:lstStyle/>
          <a:p>
            <a:fld id="{63469A36-A052-424D-AAD8-FF44C3893A4F}" type="datetime1">
              <a:rPr lang="en-US" smtClean="0"/>
              <a:t>7/6/23</a:t>
            </a:fld>
            <a:endParaRPr lang="en-US"/>
          </a:p>
        </p:txBody>
      </p:sp>
      <p:sp>
        <p:nvSpPr>
          <p:cNvPr id="5" name="Footer Placeholder 4">
            <a:extLst>
              <a:ext uri="{FF2B5EF4-FFF2-40B4-BE49-F238E27FC236}">
                <a16:creationId xmlns:a16="http://schemas.microsoft.com/office/drawing/2014/main" id="{D5E2C0DE-E83A-C942-9915-C8D6776C3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4DAF0-5401-8E45-9931-D84E5C6EA467}"/>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01563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5EA0-FBA2-B048-B7CE-502EF9AF76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25EF6-76A8-5147-BC31-EEC3AF5540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5DB2-C5E0-B040-B0EC-924E1C5DE2AF}"/>
              </a:ext>
            </a:extLst>
          </p:cNvPr>
          <p:cNvSpPr>
            <a:spLocks noGrp="1"/>
          </p:cNvSpPr>
          <p:nvPr>
            <p:ph type="dt" sz="half" idx="10"/>
          </p:nvPr>
        </p:nvSpPr>
        <p:spPr/>
        <p:txBody>
          <a:bodyPr/>
          <a:lstStyle/>
          <a:p>
            <a:fld id="{7EFCC79D-2D70-E54B-BC57-75D3C426AE9F}" type="datetime1">
              <a:rPr lang="en-US" smtClean="0"/>
              <a:t>7/6/23</a:t>
            </a:fld>
            <a:endParaRPr lang="en-US"/>
          </a:p>
        </p:txBody>
      </p:sp>
      <p:sp>
        <p:nvSpPr>
          <p:cNvPr id="5" name="Footer Placeholder 4">
            <a:extLst>
              <a:ext uri="{FF2B5EF4-FFF2-40B4-BE49-F238E27FC236}">
                <a16:creationId xmlns:a16="http://schemas.microsoft.com/office/drawing/2014/main" id="{384B389D-B179-554E-A8AD-409E9583D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635B1-5548-564A-A6C1-DEB57D1B2B9C}"/>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9056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A0E4A-C1FE-214E-AA11-35AC8A131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867CC-50E0-A54B-B63D-030EC09FAA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B9BE-797D-0147-B9F1-0FC83D3A9DC8}"/>
              </a:ext>
            </a:extLst>
          </p:cNvPr>
          <p:cNvSpPr>
            <a:spLocks noGrp="1"/>
          </p:cNvSpPr>
          <p:nvPr>
            <p:ph type="dt" sz="half" idx="10"/>
          </p:nvPr>
        </p:nvSpPr>
        <p:spPr/>
        <p:txBody>
          <a:bodyPr/>
          <a:lstStyle/>
          <a:p>
            <a:fld id="{ABB1A186-0D0E-2B40-BDA5-5C5D7847191A}" type="datetime1">
              <a:rPr lang="en-US" smtClean="0"/>
              <a:t>7/6/23</a:t>
            </a:fld>
            <a:endParaRPr lang="en-US"/>
          </a:p>
        </p:txBody>
      </p:sp>
      <p:sp>
        <p:nvSpPr>
          <p:cNvPr id="5" name="Footer Placeholder 4">
            <a:extLst>
              <a:ext uri="{FF2B5EF4-FFF2-40B4-BE49-F238E27FC236}">
                <a16:creationId xmlns:a16="http://schemas.microsoft.com/office/drawing/2014/main" id="{74168251-30D2-224F-95A5-B0B8A7822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28915-529E-EA41-98D3-3DC7D0883758}"/>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257405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A0EF-4740-8D48-9781-54A18D097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35F7-5C3F-8A41-A97F-F199C5CE20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1D278-691C-8549-BEAB-E3926870DD43}"/>
              </a:ext>
            </a:extLst>
          </p:cNvPr>
          <p:cNvSpPr>
            <a:spLocks noGrp="1"/>
          </p:cNvSpPr>
          <p:nvPr>
            <p:ph type="dt" sz="half" idx="10"/>
          </p:nvPr>
        </p:nvSpPr>
        <p:spPr/>
        <p:txBody>
          <a:bodyPr/>
          <a:lstStyle/>
          <a:p>
            <a:fld id="{9A5AA3B7-1273-0F49-9723-155DA4CA37E9}" type="datetime1">
              <a:rPr lang="en-US" smtClean="0"/>
              <a:t>7/6/23</a:t>
            </a:fld>
            <a:endParaRPr lang="en-US"/>
          </a:p>
        </p:txBody>
      </p:sp>
      <p:sp>
        <p:nvSpPr>
          <p:cNvPr id="5" name="Footer Placeholder 4">
            <a:extLst>
              <a:ext uri="{FF2B5EF4-FFF2-40B4-BE49-F238E27FC236}">
                <a16:creationId xmlns:a16="http://schemas.microsoft.com/office/drawing/2014/main" id="{B194C867-5B56-F040-ADAB-8A0A24610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62247-F79F-4444-B6B9-0BDA604AB183}"/>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80918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FD4F-1E70-7147-8166-E702805A4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D007DC-8D3A-4541-A6C0-CACA07F3E4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0F1FAE-C710-7148-800F-0DCCC17A5B55}"/>
              </a:ext>
            </a:extLst>
          </p:cNvPr>
          <p:cNvSpPr>
            <a:spLocks noGrp="1"/>
          </p:cNvSpPr>
          <p:nvPr>
            <p:ph type="dt" sz="half" idx="10"/>
          </p:nvPr>
        </p:nvSpPr>
        <p:spPr/>
        <p:txBody>
          <a:bodyPr/>
          <a:lstStyle/>
          <a:p>
            <a:fld id="{D1C26951-8F18-1242-B601-90F1F4F2D71B}" type="datetime1">
              <a:rPr lang="en-US" smtClean="0"/>
              <a:t>7/6/23</a:t>
            </a:fld>
            <a:endParaRPr lang="en-US"/>
          </a:p>
        </p:txBody>
      </p:sp>
      <p:sp>
        <p:nvSpPr>
          <p:cNvPr id="5" name="Footer Placeholder 4">
            <a:extLst>
              <a:ext uri="{FF2B5EF4-FFF2-40B4-BE49-F238E27FC236}">
                <a16:creationId xmlns:a16="http://schemas.microsoft.com/office/drawing/2014/main" id="{0412D7AE-E096-2242-A081-53BAA8AF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96711-CF83-E04B-889C-9C8CDAAD7A12}"/>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66942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9C80-1ECE-B34F-8543-28A14E232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46FD-19FF-D74B-9B2D-9B14290382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E7B70-9F1B-AC45-BC46-C5E1B6A502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66EB6-7B30-F64D-A11D-7DE61C47CFC0}"/>
              </a:ext>
            </a:extLst>
          </p:cNvPr>
          <p:cNvSpPr>
            <a:spLocks noGrp="1"/>
          </p:cNvSpPr>
          <p:nvPr>
            <p:ph type="dt" sz="half" idx="10"/>
          </p:nvPr>
        </p:nvSpPr>
        <p:spPr/>
        <p:txBody>
          <a:bodyPr/>
          <a:lstStyle/>
          <a:p>
            <a:fld id="{D63B9341-5EB2-4848-9F07-67E452C89DC4}" type="datetime1">
              <a:rPr lang="en-US" smtClean="0"/>
              <a:t>7/6/23</a:t>
            </a:fld>
            <a:endParaRPr lang="en-US"/>
          </a:p>
        </p:txBody>
      </p:sp>
      <p:sp>
        <p:nvSpPr>
          <p:cNvPr id="6" name="Footer Placeholder 5">
            <a:extLst>
              <a:ext uri="{FF2B5EF4-FFF2-40B4-BE49-F238E27FC236}">
                <a16:creationId xmlns:a16="http://schemas.microsoft.com/office/drawing/2014/main" id="{73D74433-1360-E243-8BFD-A9FCC6D49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30C2C-FC8F-3E43-A540-E4C208231856}"/>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39081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4A9B-9B88-CF45-B06A-9F6ECEFAA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9A67A-2571-0C4C-83CF-9A88CB295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20D2E8-3AE8-8948-A540-421FDC22AF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DA79A-61CE-C94F-9201-E26D9816A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F139CD-1478-9947-B0DA-097EB4F832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2D6B6-0C32-CB41-98F0-156804DDEF11}"/>
              </a:ext>
            </a:extLst>
          </p:cNvPr>
          <p:cNvSpPr>
            <a:spLocks noGrp="1"/>
          </p:cNvSpPr>
          <p:nvPr>
            <p:ph type="dt" sz="half" idx="10"/>
          </p:nvPr>
        </p:nvSpPr>
        <p:spPr/>
        <p:txBody>
          <a:bodyPr/>
          <a:lstStyle/>
          <a:p>
            <a:fld id="{B7FBED5E-BFC4-9E4C-A950-1376DA0F611E}" type="datetime1">
              <a:rPr lang="en-US" smtClean="0"/>
              <a:t>7/6/23</a:t>
            </a:fld>
            <a:endParaRPr lang="en-US"/>
          </a:p>
        </p:txBody>
      </p:sp>
      <p:sp>
        <p:nvSpPr>
          <p:cNvPr id="8" name="Footer Placeholder 7">
            <a:extLst>
              <a:ext uri="{FF2B5EF4-FFF2-40B4-BE49-F238E27FC236}">
                <a16:creationId xmlns:a16="http://schemas.microsoft.com/office/drawing/2014/main" id="{F0603CF1-FF17-134B-879E-72B6A5D1A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BECCB8-A9EE-9748-995D-BCF0FD8DE4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7219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0A3B-31E1-BB47-9DEB-D41A90EAAE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5615B3-1C6D-504B-8722-8ACD414D73BE}"/>
              </a:ext>
            </a:extLst>
          </p:cNvPr>
          <p:cNvSpPr>
            <a:spLocks noGrp="1"/>
          </p:cNvSpPr>
          <p:nvPr>
            <p:ph type="dt" sz="half" idx="10"/>
          </p:nvPr>
        </p:nvSpPr>
        <p:spPr/>
        <p:txBody>
          <a:bodyPr/>
          <a:lstStyle/>
          <a:p>
            <a:fld id="{86B9A3C2-AC53-EB4C-BDB0-122C0979973D}" type="datetime1">
              <a:rPr lang="en-US" smtClean="0"/>
              <a:t>7/6/23</a:t>
            </a:fld>
            <a:endParaRPr lang="en-US"/>
          </a:p>
        </p:txBody>
      </p:sp>
      <p:sp>
        <p:nvSpPr>
          <p:cNvPr id="4" name="Footer Placeholder 3">
            <a:extLst>
              <a:ext uri="{FF2B5EF4-FFF2-40B4-BE49-F238E27FC236}">
                <a16:creationId xmlns:a16="http://schemas.microsoft.com/office/drawing/2014/main" id="{B12C58D0-7229-9B45-8B62-EE4CF8065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E6C556-7842-6C44-9C37-B8840DABD6C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78240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224E7-0607-704F-8714-0403803801D2}"/>
              </a:ext>
            </a:extLst>
          </p:cNvPr>
          <p:cNvSpPr>
            <a:spLocks noGrp="1"/>
          </p:cNvSpPr>
          <p:nvPr>
            <p:ph type="dt" sz="half" idx="10"/>
          </p:nvPr>
        </p:nvSpPr>
        <p:spPr/>
        <p:txBody>
          <a:bodyPr/>
          <a:lstStyle/>
          <a:p>
            <a:fld id="{B584604B-1D0E-5240-8E74-D1A20CAABE09}" type="datetime1">
              <a:rPr lang="en-US" smtClean="0"/>
              <a:t>7/6/23</a:t>
            </a:fld>
            <a:endParaRPr lang="en-US"/>
          </a:p>
        </p:txBody>
      </p:sp>
      <p:sp>
        <p:nvSpPr>
          <p:cNvPr id="3" name="Footer Placeholder 2">
            <a:extLst>
              <a:ext uri="{FF2B5EF4-FFF2-40B4-BE49-F238E27FC236}">
                <a16:creationId xmlns:a16="http://schemas.microsoft.com/office/drawing/2014/main" id="{45E408BB-3D4A-BE4C-8F12-C39775707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5D0E5-BE26-DD48-95BD-9D21D438F95B}"/>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12194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F64-72D2-9245-8B30-12CDD814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D0B0A2-3ECB-8546-AD2A-5073FC2C3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589E5-0340-B545-9B3B-6D2A89EFB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DA7173-F93B-9B42-986F-526354C362A2}"/>
              </a:ext>
            </a:extLst>
          </p:cNvPr>
          <p:cNvSpPr>
            <a:spLocks noGrp="1"/>
          </p:cNvSpPr>
          <p:nvPr>
            <p:ph type="dt" sz="half" idx="10"/>
          </p:nvPr>
        </p:nvSpPr>
        <p:spPr/>
        <p:txBody>
          <a:bodyPr/>
          <a:lstStyle/>
          <a:p>
            <a:fld id="{7DEC91F9-F354-E14D-B30B-27CCAFBDAB81}" type="datetime1">
              <a:rPr lang="en-US" smtClean="0"/>
              <a:t>7/6/23</a:t>
            </a:fld>
            <a:endParaRPr lang="en-US"/>
          </a:p>
        </p:txBody>
      </p:sp>
      <p:sp>
        <p:nvSpPr>
          <p:cNvPr id="6" name="Footer Placeholder 5">
            <a:extLst>
              <a:ext uri="{FF2B5EF4-FFF2-40B4-BE49-F238E27FC236}">
                <a16:creationId xmlns:a16="http://schemas.microsoft.com/office/drawing/2014/main" id="{572E4E35-404A-234F-9000-3CAA33581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4424B-0448-244B-8123-0959F0547A2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62807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CC78-4E36-9144-A36E-3C1004B11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04355-AB3E-E04A-9BEC-1C0C2AF90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3F222-CB5E-7848-8FB6-BE0A0B8E5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D1E0A-C8DC-214F-8BE9-C08D7849F530}"/>
              </a:ext>
            </a:extLst>
          </p:cNvPr>
          <p:cNvSpPr>
            <a:spLocks noGrp="1"/>
          </p:cNvSpPr>
          <p:nvPr>
            <p:ph type="dt" sz="half" idx="10"/>
          </p:nvPr>
        </p:nvSpPr>
        <p:spPr/>
        <p:txBody>
          <a:bodyPr/>
          <a:lstStyle/>
          <a:p>
            <a:fld id="{91863462-0D5E-E340-92AC-355645D42DA4}" type="datetime1">
              <a:rPr lang="en-US" smtClean="0"/>
              <a:t>7/6/23</a:t>
            </a:fld>
            <a:endParaRPr lang="en-US"/>
          </a:p>
        </p:txBody>
      </p:sp>
      <p:sp>
        <p:nvSpPr>
          <p:cNvPr id="6" name="Footer Placeholder 5">
            <a:extLst>
              <a:ext uri="{FF2B5EF4-FFF2-40B4-BE49-F238E27FC236}">
                <a16:creationId xmlns:a16="http://schemas.microsoft.com/office/drawing/2014/main" id="{A131A5B6-B675-9040-B505-736134980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3DEF5-BA79-3249-BDEC-0271DD03B954}"/>
              </a:ext>
            </a:extLst>
          </p:cNvPr>
          <p:cNvSpPr>
            <a:spLocks noGrp="1"/>
          </p:cNvSpPr>
          <p:nvPr>
            <p:ph type="sldNum" sz="quarter" idx="12"/>
          </p:nvPr>
        </p:nvSpPr>
        <p:spPr/>
        <p:txBody>
          <a:bodyPr/>
          <a:lstStyle/>
          <a:p>
            <a:fld id="{4425E76C-CD05-464A-AAF1-8DC98718EE10}" type="slidenum">
              <a:rPr lang="en-US" smtClean="0"/>
              <a:t>‹#›</a:t>
            </a:fld>
            <a:endParaRPr lang="en-US"/>
          </a:p>
        </p:txBody>
      </p:sp>
    </p:spTree>
    <p:extLst>
      <p:ext uri="{BB962C8B-B14F-4D97-AF65-F5344CB8AC3E}">
        <p14:creationId xmlns:p14="http://schemas.microsoft.com/office/powerpoint/2010/main" val="133017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0148D-102E-EE46-9340-E0C550DC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C37A9D-B02E-5F43-B79C-469D9DD63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133B1-BD40-6347-9E65-60C16D07F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06366-3870-0946-A106-FA6209B37640}" type="datetime1">
              <a:rPr lang="en-US" smtClean="0"/>
              <a:t>7/6/23</a:t>
            </a:fld>
            <a:endParaRPr lang="en-US"/>
          </a:p>
        </p:txBody>
      </p:sp>
      <p:sp>
        <p:nvSpPr>
          <p:cNvPr id="5" name="Footer Placeholder 4">
            <a:extLst>
              <a:ext uri="{FF2B5EF4-FFF2-40B4-BE49-F238E27FC236}">
                <a16:creationId xmlns:a16="http://schemas.microsoft.com/office/drawing/2014/main" id="{E227BDAE-4622-0C44-9753-9F86720AD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C83945-2105-D74B-AE6A-499C049B61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5E76C-CD05-464A-AAF1-8DC98718EE10}" type="slidenum">
              <a:rPr lang="en-US" smtClean="0"/>
              <a:t>‹#›</a:t>
            </a:fld>
            <a:endParaRPr lang="en-US"/>
          </a:p>
        </p:txBody>
      </p:sp>
    </p:spTree>
    <p:extLst>
      <p:ext uri="{BB962C8B-B14F-4D97-AF65-F5344CB8AC3E}">
        <p14:creationId xmlns:p14="http://schemas.microsoft.com/office/powerpoint/2010/main" val="317113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tif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0.png"/><Relationship Id="rId7" Type="http://schemas.openxmlformats.org/officeDocument/2006/relationships/image" Target="../media/image9.emf"/><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120.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9FB58417-D7DB-6C46-BA73-A55E722BCBE2}"/>
              </a:ext>
            </a:extLst>
          </p:cNvPr>
          <p:cNvSpPr txBox="1">
            <a:spLocks noChangeArrowheads="1"/>
          </p:cNvSpPr>
          <p:nvPr/>
        </p:nvSpPr>
        <p:spPr bwMode="auto">
          <a:xfrm>
            <a:off x="873370" y="509210"/>
            <a:ext cx="8357717" cy="15088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algn="ctr"/>
            <a:r>
              <a:rPr lang="en-US" sz="3600" dirty="0">
                <a:solidFill>
                  <a:srgbClr val="006633"/>
                </a:solidFill>
                <a:latin typeface="Times New Roman" charset="0"/>
                <a:cs typeface="Arial" charset="0"/>
              </a:rPr>
              <a:t>Opportunities with the 2</a:t>
            </a:r>
            <a:r>
              <a:rPr lang="en-US" sz="3600" baseline="30000" dirty="0">
                <a:solidFill>
                  <a:srgbClr val="006633"/>
                </a:solidFill>
                <a:latin typeface="Times New Roman" charset="0"/>
                <a:cs typeface="Arial" charset="0"/>
              </a:rPr>
              <a:t>nd</a:t>
            </a:r>
            <a:r>
              <a:rPr lang="en-US" sz="3600" dirty="0">
                <a:solidFill>
                  <a:srgbClr val="006633"/>
                </a:solidFill>
                <a:latin typeface="Times New Roman" charset="0"/>
                <a:cs typeface="Arial" charset="0"/>
              </a:rPr>
              <a:t> IR for studies of </a:t>
            </a:r>
            <a:r>
              <a:rPr lang="en-US" sz="3600" dirty="0" err="1">
                <a:solidFill>
                  <a:srgbClr val="006633"/>
                </a:solidFill>
                <a:latin typeface="Times New Roman" charset="0"/>
                <a:cs typeface="Arial" charset="0"/>
              </a:rPr>
              <a:t>eA</a:t>
            </a:r>
            <a:r>
              <a:rPr lang="en-US" sz="3600" dirty="0">
                <a:solidFill>
                  <a:srgbClr val="006633"/>
                </a:solidFill>
                <a:latin typeface="Times New Roman" charset="0"/>
                <a:cs typeface="Arial" charset="0"/>
              </a:rPr>
              <a:t> interaction at the EIC</a:t>
            </a:r>
          </a:p>
        </p:txBody>
      </p:sp>
      <p:sp>
        <p:nvSpPr>
          <p:cNvPr id="9" name="Text Box 3">
            <a:extLst>
              <a:ext uri="{FF2B5EF4-FFF2-40B4-BE49-F238E27FC236}">
                <a16:creationId xmlns:a16="http://schemas.microsoft.com/office/drawing/2014/main" id="{20246D39-4B6D-9C45-B927-B0AAC024B31C}"/>
              </a:ext>
            </a:extLst>
          </p:cNvPr>
          <p:cNvSpPr txBox="1">
            <a:spLocks noChangeArrowheads="1"/>
          </p:cNvSpPr>
          <p:nvPr/>
        </p:nvSpPr>
        <p:spPr bwMode="auto">
          <a:xfrm>
            <a:off x="1043275" y="5916122"/>
            <a:ext cx="4617296" cy="658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lgn="ctr">
              <a:spcBef>
                <a:spcPts val="700"/>
              </a:spcBef>
            </a:pPr>
            <a:r>
              <a:rPr lang="en-US" sz="1600" dirty="0">
                <a:effectLst>
                  <a:outerShdw blurRad="38100" dist="38100" dir="2700000" algn="tl">
                    <a:srgbClr val="DDDDDD"/>
                  </a:outerShdw>
                </a:effectLst>
                <a:cs typeface="Arial" charset="0"/>
              </a:rPr>
              <a:t>Workshop on Electron-Nuclei Interaction at EIC, CFNS Stony Brook University, July 6-7, 2023</a:t>
            </a:r>
          </a:p>
        </p:txBody>
      </p:sp>
      <p:sp>
        <p:nvSpPr>
          <p:cNvPr id="10" name="Text Box 2">
            <a:extLst>
              <a:ext uri="{FF2B5EF4-FFF2-40B4-BE49-F238E27FC236}">
                <a16:creationId xmlns:a16="http://schemas.microsoft.com/office/drawing/2014/main" id="{1B528777-FB69-DC41-A4FE-77CB905E8B4D}"/>
              </a:ext>
            </a:extLst>
          </p:cNvPr>
          <p:cNvSpPr txBox="1">
            <a:spLocks noChangeArrowheads="1"/>
          </p:cNvSpPr>
          <p:nvPr/>
        </p:nvSpPr>
        <p:spPr bwMode="auto">
          <a:xfrm>
            <a:off x="1712685" y="2525512"/>
            <a:ext cx="6952343" cy="10495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gn="ctr">
              <a:spcBef>
                <a:spcPts val="700"/>
              </a:spcBef>
            </a:pPr>
            <a:r>
              <a:rPr lang="en-US" sz="2400" dirty="0">
                <a:solidFill>
                  <a:srgbClr val="0000FF"/>
                </a:solidFill>
                <a:effectLst>
                  <a:outerShdw blurRad="38100" dist="38100" dir="2700000" algn="tl">
                    <a:srgbClr val="DDDDDD"/>
                  </a:outerShdw>
                </a:effectLst>
                <a:cs typeface="Arial" charset="0"/>
              </a:rPr>
              <a:t>Pawel Nadel-Turonski</a:t>
            </a:r>
          </a:p>
          <a:p>
            <a:pPr algn="ctr">
              <a:spcBef>
                <a:spcPts val="700"/>
              </a:spcBef>
            </a:pPr>
            <a:r>
              <a:rPr lang="en-US" sz="2000" dirty="0">
                <a:solidFill>
                  <a:srgbClr val="0000FF"/>
                </a:solidFill>
                <a:effectLst>
                  <a:outerShdw blurRad="38100" dist="38100" dir="2700000" algn="tl">
                    <a:srgbClr val="DDDDDD"/>
                  </a:outerShdw>
                </a:effectLst>
                <a:cs typeface="Arial" charset="0"/>
              </a:rPr>
              <a:t>CFNS Stony Brook University</a:t>
            </a:r>
          </a:p>
        </p:txBody>
      </p:sp>
      <p:sp>
        <p:nvSpPr>
          <p:cNvPr id="5" name="Title 1">
            <a:extLst>
              <a:ext uri="{FF2B5EF4-FFF2-40B4-BE49-F238E27FC236}">
                <a16:creationId xmlns:a16="http://schemas.microsoft.com/office/drawing/2014/main" id="{4626DE89-5431-A142-86D2-BFF566302CB3}"/>
              </a:ext>
            </a:extLst>
          </p:cNvPr>
          <p:cNvSpPr txBox="1">
            <a:spLocks/>
          </p:cNvSpPr>
          <p:nvPr/>
        </p:nvSpPr>
        <p:spPr>
          <a:xfrm>
            <a:off x="2960915" y="4165599"/>
            <a:ext cx="3352800" cy="9579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The 2</a:t>
            </a:r>
            <a:r>
              <a:rPr lang="en-US" sz="3200" baseline="30000" dirty="0">
                <a:latin typeface="Arial" panose="020B0604020202020204" pitchFamily="34" charset="0"/>
                <a:cs typeface="Arial" panose="020B0604020202020204" pitchFamily="34" charset="0"/>
              </a:rPr>
              <a:t>nd</a:t>
            </a:r>
            <a:r>
              <a:rPr lang="en-US" sz="3200" dirty="0">
                <a:latin typeface="Arial" panose="020B0604020202020204" pitchFamily="34" charset="0"/>
                <a:cs typeface="Arial" panose="020B0604020202020204" pitchFamily="34" charset="0"/>
              </a:rPr>
              <a:t> detector </a:t>
            </a:r>
          </a:p>
        </p:txBody>
      </p:sp>
      <p:pic>
        <p:nvPicPr>
          <p:cNvPr id="6" name="Picture 5">
            <a:extLst>
              <a:ext uri="{FF2B5EF4-FFF2-40B4-BE49-F238E27FC236}">
                <a16:creationId xmlns:a16="http://schemas.microsoft.com/office/drawing/2014/main" id="{9E4008ED-507A-4543-8813-223FE70C5C7B}"/>
              </a:ext>
            </a:extLst>
          </p:cNvPr>
          <p:cNvPicPr>
            <a:picLocks noChangeAspect="1"/>
          </p:cNvPicPr>
          <p:nvPr/>
        </p:nvPicPr>
        <p:blipFill rotWithShape="1">
          <a:blip r:embed="rId2"/>
          <a:srcRect t="24069" r="45769" b="37735"/>
          <a:stretch/>
        </p:blipFill>
        <p:spPr>
          <a:xfrm>
            <a:off x="8153400" y="2796467"/>
            <a:ext cx="3796145" cy="3449931"/>
          </a:xfrm>
          <a:prstGeom prst="rect">
            <a:avLst/>
          </a:prstGeom>
        </p:spPr>
      </p:pic>
      <p:sp>
        <p:nvSpPr>
          <p:cNvPr id="7" name="Striped Right Arrow 6">
            <a:extLst>
              <a:ext uri="{FF2B5EF4-FFF2-40B4-BE49-F238E27FC236}">
                <a16:creationId xmlns:a16="http://schemas.microsoft.com/office/drawing/2014/main" id="{D29866C0-A1B3-494D-A233-5F431BBBBAB1}"/>
              </a:ext>
            </a:extLst>
          </p:cNvPr>
          <p:cNvSpPr/>
          <p:nvPr/>
        </p:nvSpPr>
        <p:spPr>
          <a:xfrm>
            <a:off x="6691744" y="4384468"/>
            <a:ext cx="1711036" cy="555993"/>
          </a:xfrm>
          <a:prstGeom prst="strip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8293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10" y="230109"/>
            <a:ext cx="5160262"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Crossing angle</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10</a:t>
            </a:fld>
            <a:endParaRPr lang="en-US" dirty="0"/>
          </a:p>
        </p:txBody>
      </p:sp>
      <p:pic>
        <p:nvPicPr>
          <p:cNvPr id="4" name="Picture 3">
            <a:extLst>
              <a:ext uri="{FF2B5EF4-FFF2-40B4-BE49-F238E27FC236}">
                <a16:creationId xmlns:a16="http://schemas.microsoft.com/office/drawing/2014/main" id="{16546FA3-107C-0649-BA84-96586B0732A6}"/>
              </a:ext>
            </a:extLst>
          </p:cNvPr>
          <p:cNvPicPr>
            <a:picLocks noChangeAspect="1"/>
          </p:cNvPicPr>
          <p:nvPr/>
        </p:nvPicPr>
        <p:blipFill>
          <a:blip r:embed="rId2"/>
          <a:stretch>
            <a:fillRect/>
          </a:stretch>
        </p:blipFill>
        <p:spPr>
          <a:xfrm>
            <a:off x="6225720" y="870857"/>
            <a:ext cx="5534024" cy="4228701"/>
          </a:xfrm>
          <a:prstGeom prst="rect">
            <a:avLst/>
          </a:prstGeom>
        </p:spPr>
      </p:pic>
      <p:pic>
        <p:nvPicPr>
          <p:cNvPr id="8" name="Content Placeholder 4">
            <a:extLst>
              <a:ext uri="{FF2B5EF4-FFF2-40B4-BE49-F238E27FC236}">
                <a16:creationId xmlns:a16="http://schemas.microsoft.com/office/drawing/2014/main" id="{789A433D-5F6F-104B-8CAE-8E91B984DF14}"/>
              </a:ext>
            </a:extLst>
          </p:cNvPr>
          <p:cNvPicPr>
            <a:picLocks noChangeAspect="1"/>
          </p:cNvPicPr>
          <p:nvPr/>
        </p:nvPicPr>
        <p:blipFill>
          <a:blip r:embed="rId3"/>
          <a:stretch>
            <a:fillRect/>
          </a:stretch>
        </p:blipFill>
        <p:spPr>
          <a:xfrm>
            <a:off x="0" y="1225191"/>
            <a:ext cx="6376301" cy="3825780"/>
          </a:xfrm>
          <a:prstGeom prst="rect">
            <a:avLst/>
          </a:prstGeom>
        </p:spPr>
      </p:pic>
      <p:sp>
        <p:nvSpPr>
          <p:cNvPr id="9" name="Content Placeholder 1">
            <a:extLst>
              <a:ext uri="{FF2B5EF4-FFF2-40B4-BE49-F238E27FC236}">
                <a16:creationId xmlns:a16="http://schemas.microsoft.com/office/drawing/2014/main" id="{521CF4F8-60FF-1B4B-8D75-693025842FC3}"/>
              </a:ext>
            </a:extLst>
          </p:cNvPr>
          <p:cNvSpPr txBox="1">
            <a:spLocks/>
          </p:cNvSpPr>
          <p:nvPr/>
        </p:nvSpPr>
        <p:spPr bwMode="auto">
          <a:xfrm>
            <a:off x="621015" y="5244019"/>
            <a:ext cx="10743670" cy="140352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The crossing angle has little impact on forward detection and is unrelated to the 2</a:t>
            </a:r>
            <a:r>
              <a:rPr lang="en-US" sz="2000" baseline="30000" dirty="0">
                <a:latin typeface="Arial" charset="0"/>
                <a:cs typeface="Arial" charset="0"/>
              </a:rPr>
              <a:t>nd</a:t>
            </a:r>
            <a:r>
              <a:rPr lang="en-US" sz="2000" dirty="0">
                <a:latin typeface="Arial" charset="0"/>
                <a:cs typeface="Arial" charset="0"/>
              </a:rPr>
              <a:t> focus. The value (35 </a:t>
            </a:r>
            <a:r>
              <a:rPr lang="en-US" sz="2000" dirty="0" err="1">
                <a:latin typeface="Arial" charset="0"/>
                <a:cs typeface="Arial" charset="0"/>
              </a:rPr>
              <a:t>mrad</a:t>
            </a:r>
            <a:r>
              <a:rPr lang="en-US" sz="2000" dirty="0">
                <a:latin typeface="Arial" charset="0"/>
                <a:cs typeface="Arial" charset="0"/>
              </a:rPr>
              <a:t>) is driven by the space needed for the crab cavities</a:t>
            </a:r>
          </a:p>
          <a:p>
            <a:pPr marL="800100" lvl="1" indent="-342900">
              <a:spcBef>
                <a:spcPct val="20000"/>
              </a:spcBef>
              <a:buFont typeface="Arial" panose="020B0604020202020204" pitchFamily="34" charset="0"/>
              <a:buChar char="•"/>
            </a:pPr>
            <a:r>
              <a:rPr lang="en-US" sz="1800" dirty="0">
                <a:latin typeface="Arial" charset="0"/>
                <a:cs typeface="Arial" charset="0"/>
              </a:rPr>
              <a:t>A  larger crossing angle is helpful for beamline separation n IR8 since the B0 dipole is </a:t>
            </a:r>
            <a:r>
              <a:rPr lang="en-US" sz="1800" dirty="0" err="1">
                <a:latin typeface="Arial" charset="0"/>
                <a:cs typeface="Arial" charset="0"/>
              </a:rPr>
              <a:t>inbending</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A 2</a:t>
            </a:r>
            <a:r>
              <a:rPr lang="en-US" sz="1800" baseline="30000" dirty="0">
                <a:latin typeface="Arial" charset="0"/>
                <a:cs typeface="Arial" charset="0"/>
              </a:rPr>
              <a:t>nd</a:t>
            </a:r>
            <a:r>
              <a:rPr lang="en-US" sz="1800" dirty="0">
                <a:latin typeface="Arial" charset="0"/>
                <a:cs typeface="Arial" charset="0"/>
              </a:rPr>
              <a:t> focus would work equally well with a 25 </a:t>
            </a:r>
            <a:r>
              <a:rPr lang="en-US" sz="1800" dirty="0" err="1">
                <a:latin typeface="Arial" charset="0"/>
                <a:cs typeface="Arial" charset="0"/>
              </a:rPr>
              <a:t>mrad</a:t>
            </a:r>
            <a:r>
              <a:rPr lang="en-US" sz="1800" dirty="0">
                <a:latin typeface="Arial" charset="0"/>
                <a:cs typeface="Arial" charset="0"/>
              </a:rPr>
              <a:t> crossing angle.</a:t>
            </a:r>
          </a:p>
        </p:txBody>
      </p:sp>
    </p:spTree>
    <p:extLst>
      <p:ext uri="{BB962C8B-B14F-4D97-AF65-F5344CB8AC3E}">
        <p14:creationId xmlns:p14="http://schemas.microsoft.com/office/powerpoint/2010/main" val="65641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6A65CE9-EC13-2745-B2D5-2A0DF41CA890}"/>
              </a:ext>
            </a:extLst>
          </p:cNvPr>
          <p:cNvPicPr>
            <a:picLocks noChangeAspect="1"/>
          </p:cNvPicPr>
          <p:nvPr/>
        </p:nvPicPr>
        <p:blipFill>
          <a:blip r:embed="rId2"/>
          <a:stretch>
            <a:fillRect/>
          </a:stretch>
        </p:blipFill>
        <p:spPr>
          <a:xfrm>
            <a:off x="6042747" y="2920471"/>
            <a:ext cx="5819775" cy="3781425"/>
          </a:xfrm>
          <a:prstGeom prst="rect">
            <a:avLst/>
          </a:prstGeom>
        </p:spPr>
      </p:pic>
      <p:sp>
        <p:nvSpPr>
          <p:cNvPr id="16" name="Text Box 16">
            <a:extLst>
              <a:ext uri="{FF2B5EF4-FFF2-40B4-BE49-F238E27FC236}">
                <a16:creationId xmlns:a16="http://schemas.microsoft.com/office/drawing/2014/main" id="{73D69AAD-0BA4-CB44-9FFE-0384E1B9EBF4}"/>
              </a:ext>
            </a:extLst>
          </p:cNvPr>
          <p:cNvSpPr txBox="1">
            <a:spLocks noChangeArrowheads="1"/>
          </p:cNvSpPr>
          <p:nvPr/>
        </p:nvSpPr>
        <p:spPr bwMode="auto">
          <a:xfrm>
            <a:off x="7028545" y="3642252"/>
            <a:ext cx="1617781" cy="2697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r>
              <a:rPr lang="en-US" sz="1200" i="1" dirty="0">
                <a:solidFill>
                  <a:srgbClr val="147806"/>
                </a:solidFill>
                <a:latin typeface="+mn-lt"/>
              </a:rPr>
              <a:t> et al.</a:t>
            </a:r>
          </a:p>
        </p:txBody>
      </p:sp>
      <p:pic>
        <p:nvPicPr>
          <p:cNvPr id="3" name="Picture 2">
            <a:extLst>
              <a:ext uri="{FF2B5EF4-FFF2-40B4-BE49-F238E27FC236}">
                <a16:creationId xmlns:a16="http://schemas.microsoft.com/office/drawing/2014/main" id="{BED93D19-6C50-A24F-BABC-C8F1B2D55420}"/>
              </a:ext>
            </a:extLst>
          </p:cNvPr>
          <p:cNvPicPr>
            <a:picLocks noChangeAspect="1"/>
          </p:cNvPicPr>
          <p:nvPr/>
        </p:nvPicPr>
        <p:blipFill>
          <a:blip r:embed="rId3"/>
          <a:stretch>
            <a:fillRect/>
          </a:stretch>
        </p:blipFill>
        <p:spPr>
          <a:xfrm>
            <a:off x="0" y="2067560"/>
            <a:ext cx="4267200" cy="479044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Example: exclusive coherent scattering on nuclei</a:t>
            </a:r>
          </a:p>
        </p:txBody>
      </p:sp>
      <p:sp>
        <p:nvSpPr>
          <p:cNvPr id="4" name="Rectangle 3">
            <a:extLst>
              <a:ext uri="{FF2B5EF4-FFF2-40B4-BE49-F238E27FC236}">
                <a16:creationId xmlns:a16="http://schemas.microsoft.com/office/drawing/2014/main" id="{FAF1B565-2A4D-9F48-8C0E-3F03B3C38D33}"/>
              </a:ext>
            </a:extLst>
          </p:cNvPr>
          <p:cNvSpPr/>
          <p:nvPr/>
        </p:nvSpPr>
        <p:spPr>
          <a:xfrm>
            <a:off x="1325036" y="2362481"/>
            <a:ext cx="1548793" cy="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7B6D6B-7886-3A4C-8FB1-5575619B4E16}"/>
              </a:ext>
            </a:extLst>
          </p:cNvPr>
          <p:cNvSpPr txBox="1"/>
          <p:nvPr/>
        </p:nvSpPr>
        <p:spPr>
          <a:xfrm>
            <a:off x="2238215" y="5330741"/>
            <a:ext cx="1883841" cy="953913"/>
          </a:xfrm>
          <a:prstGeom prst="rect">
            <a:avLst/>
          </a:prstGeom>
          <a:noFill/>
        </p:spPr>
        <p:txBody>
          <a:bodyPr wrap="square" lIns="91242" tIns="45624" rIns="91242" bIns="45624" rtlCol="0">
            <a:spAutoFit/>
          </a:bodyPr>
          <a:lstStyle/>
          <a:p>
            <a:pPr algn="ctr" defTabSz="456246"/>
            <a:r>
              <a:rPr lang="en-US" sz="1400" i="1" dirty="0">
                <a:solidFill>
                  <a:schemeClr val="accent1"/>
                </a:solidFill>
                <a:latin typeface="Arial" panose="020B0604020202020204" pitchFamily="34" charset="0"/>
                <a:cs typeface="Arial" panose="020B0604020202020204" pitchFamily="34" charset="0"/>
              </a:rPr>
              <a:t>1 fm</a:t>
            </a:r>
            <a:r>
              <a:rPr lang="en-US" sz="1400" i="1" baseline="30000" dirty="0">
                <a:solidFill>
                  <a:schemeClr val="accent1"/>
                </a:solidFill>
                <a:latin typeface="Arial" panose="020B0604020202020204" pitchFamily="34" charset="0"/>
                <a:cs typeface="Arial" panose="020B0604020202020204" pitchFamily="34" charset="0"/>
              </a:rPr>
              <a:t>-1</a:t>
            </a:r>
            <a:r>
              <a:rPr lang="en-US" sz="1400" i="1" dirty="0">
                <a:solidFill>
                  <a:schemeClr val="accent1"/>
                </a:solidFill>
                <a:latin typeface="Arial" panose="020B0604020202020204" pitchFamily="34" charset="0"/>
                <a:cs typeface="Arial" panose="020B0604020202020204" pitchFamily="34" charset="0"/>
              </a:rPr>
              <a:t> = 0.2 GeV</a:t>
            </a:r>
            <a:endParaRPr lang="en-US" sz="1400" i="1" baseline="30000" dirty="0">
              <a:solidFill>
                <a:schemeClr val="accent1"/>
              </a:solidFill>
              <a:latin typeface="Arial" panose="020B0604020202020204" pitchFamily="34" charset="0"/>
              <a:cs typeface="Arial" panose="020B0604020202020204" pitchFamily="34" charset="0"/>
            </a:endParaRPr>
          </a:p>
          <a:p>
            <a:pPr algn="ctr" defTabSz="456246"/>
            <a:r>
              <a:rPr lang="en-US" sz="1400" dirty="0">
                <a:solidFill>
                  <a:prstClr val="black"/>
                </a:solidFill>
                <a:latin typeface="Arial" panose="020B0604020202020204" pitchFamily="34" charset="0"/>
                <a:cs typeface="Arial" panose="020B0604020202020204" pitchFamily="34" charset="0"/>
              </a:rPr>
              <a:t>1 fm</a:t>
            </a:r>
            <a:r>
              <a:rPr lang="en-US" sz="1400" baseline="30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 = 0.04 GeV</a:t>
            </a:r>
            <a:r>
              <a:rPr lang="en-US" sz="1400" baseline="30000" dirty="0">
                <a:solidFill>
                  <a:prstClr val="black"/>
                </a:solidFill>
                <a:latin typeface="Arial" panose="020B0604020202020204" pitchFamily="34" charset="0"/>
                <a:cs typeface="Arial" panose="020B0604020202020204" pitchFamily="34" charset="0"/>
              </a:rPr>
              <a:t>2</a:t>
            </a:r>
          </a:p>
          <a:p>
            <a:pPr algn="ctr" defTabSz="456246"/>
            <a:r>
              <a:rPr lang="en-US" sz="1400" dirty="0">
                <a:solidFill>
                  <a:prstClr val="black"/>
                </a:solidFill>
                <a:latin typeface="Arial" panose="020B0604020202020204" pitchFamily="34" charset="0"/>
                <a:cs typeface="Arial" panose="020B0604020202020204" pitchFamily="34" charset="0"/>
              </a:rPr>
              <a:t>10 fm</a:t>
            </a:r>
            <a:r>
              <a:rPr lang="en-US" sz="1400" baseline="30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 = 0.4 GeV</a:t>
            </a:r>
            <a:r>
              <a:rPr lang="en-US" sz="1400" baseline="30000" dirty="0">
                <a:solidFill>
                  <a:prstClr val="black"/>
                </a:solidFill>
                <a:latin typeface="Arial" panose="020B0604020202020204" pitchFamily="34" charset="0"/>
                <a:cs typeface="Arial" panose="020B0604020202020204" pitchFamily="34" charset="0"/>
              </a:rPr>
              <a:t>2</a:t>
            </a:r>
          </a:p>
          <a:p>
            <a:pPr algn="ctr" defTabSz="456246"/>
            <a:r>
              <a:rPr lang="en-US" sz="1400" dirty="0">
                <a:solidFill>
                  <a:prstClr val="black"/>
                </a:solidFill>
                <a:latin typeface="Arial" panose="020B0604020202020204" pitchFamily="34" charset="0"/>
                <a:cs typeface="Arial" panose="020B0604020202020204" pitchFamily="34" charset="0"/>
              </a:rPr>
              <a:t>20 fm</a:t>
            </a:r>
            <a:r>
              <a:rPr lang="en-US" sz="1400" baseline="30000" dirty="0">
                <a:solidFill>
                  <a:prstClr val="black"/>
                </a:solidFill>
                <a:latin typeface="Arial" panose="020B0604020202020204" pitchFamily="34" charset="0"/>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 = 0.8 GeV</a:t>
            </a:r>
            <a:r>
              <a:rPr lang="en-US" sz="1400" baseline="30000" dirty="0">
                <a:solidFill>
                  <a:prstClr val="black"/>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ADC99DDE-E6F9-0046-AC33-9B3D519F8176}"/>
              </a:ext>
            </a:extLst>
          </p:cNvPr>
          <p:cNvSpPr txBox="1"/>
          <p:nvPr/>
        </p:nvSpPr>
        <p:spPr>
          <a:xfrm>
            <a:off x="770839" y="4347399"/>
            <a:ext cx="1006882" cy="461471"/>
          </a:xfrm>
          <a:prstGeom prst="rect">
            <a:avLst/>
          </a:prstGeom>
          <a:noFill/>
        </p:spPr>
        <p:txBody>
          <a:bodyPr wrap="square" lIns="91242" tIns="45624" rIns="91242" bIns="45624" rtlCol="0">
            <a:spAutoFit/>
          </a:bodyPr>
          <a:lstStyle/>
          <a:p>
            <a:pPr algn="ctr" defTabSz="456246"/>
            <a:r>
              <a:rPr lang="en-US" sz="2400" baseline="30000" dirty="0">
                <a:solidFill>
                  <a:prstClr val="black"/>
                </a:solidFill>
                <a:latin typeface="Arial" panose="020B0604020202020204" pitchFamily="34" charset="0"/>
                <a:cs typeface="Arial" panose="020B0604020202020204" pitchFamily="34" charset="0"/>
              </a:rPr>
              <a:t>4</a:t>
            </a:r>
            <a:r>
              <a:rPr lang="en-US" sz="2400" dirty="0">
                <a:solidFill>
                  <a:prstClr val="black"/>
                </a:solidFill>
                <a:latin typeface="Arial" panose="020B0604020202020204" pitchFamily="34" charset="0"/>
                <a:cs typeface="Arial" panose="020B0604020202020204" pitchFamily="34" charset="0"/>
              </a:rPr>
              <a:t>He</a:t>
            </a:r>
          </a:p>
        </p:txBody>
      </p:sp>
      <p:sp>
        <p:nvSpPr>
          <p:cNvPr id="17" name="Slide Number Placeholder 2">
            <a:extLst>
              <a:ext uri="{FF2B5EF4-FFF2-40B4-BE49-F238E27FC236}">
                <a16:creationId xmlns:a16="http://schemas.microsoft.com/office/drawing/2014/main" id="{158CB3B0-1684-2448-B4AC-5BFC3B50C95C}"/>
              </a:ext>
            </a:extLst>
          </p:cNvPr>
          <p:cNvSpPr>
            <a:spLocks noGrp="1"/>
          </p:cNvSpPr>
          <p:nvPr>
            <p:ph type="sldNum" sz="quarter" idx="12"/>
          </p:nvPr>
        </p:nvSpPr>
        <p:spPr>
          <a:xfrm>
            <a:off x="8610600" y="6356350"/>
            <a:ext cx="2743200" cy="365125"/>
          </a:xfrm>
        </p:spPr>
        <p:txBody>
          <a:bodyPr/>
          <a:lstStyle/>
          <a:p>
            <a:fld id="{893C5830-40F3-F04E-B2E3-10E6672BA8FF}" type="slidenum">
              <a:rPr lang="en-US" smtClean="0"/>
              <a:t>11</a:t>
            </a:fld>
            <a:endParaRPr lang="en-US" dirty="0"/>
          </a:p>
        </p:txBody>
      </p:sp>
      <p:sp>
        <p:nvSpPr>
          <p:cNvPr id="18" name="Content Placeholder 1">
            <a:extLst>
              <a:ext uri="{FF2B5EF4-FFF2-40B4-BE49-F238E27FC236}">
                <a16:creationId xmlns:a16="http://schemas.microsoft.com/office/drawing/2014/main" id="{EDC81BA4-6688-B04D-8F2F-F9FA55F860DA}"/>
              </a:ext>
            </a:extLst>
          </p:cNvPr>
          <p:cNvSpPr txBox="1">
            <a:spLocks/>
          </p:cNvSpPr>
          <p:nvPr/>
        </p:nvSpPr>
        <p:spPr bwMode="auto">
          <a:xfrm>
            <a:off x="1233708" y="1303381"/>
            <a:ext cx="4296236" cy="261547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For light nuclei, the 2</a:t>
            </a:r>
            <a:r>
              <a:rPr lang="en-US" sz="2000" baseline="30000" dirty="0">
                <a:latin typeface="Arial" charset="0"/>
                <a:cs typeface="Arial" charset="0"/>
              </a:rPr>
              <a:t>nd</a:t>
            </a:r>
            <a:r>
              <a:rPr lang="en-US" sz="2000" dirty="0">
                <a:latin typeface="Arial" charset="0"/>
                <a:cs typeface="Arial" charset="0"/>
              </a:rPr>
              <a:t> focus enables </a:t>
            </a:r>
            <a:r>
              <a:rPr lang="en-US" sz="2000" i="1" dirty="0">
                <a:latin typeface="Arial" charset="0"/>
                <a:cs typeface="Arial" charset="0"/>
              </a:rPr>
              <a:t>detection</a:t>
            </a:r>
            <a:r>
              <a:rPr lang="en-US" sz="2000" dirty="0">
                <a:latin typeface="Arial" charset="0"/>
                <a:cs typeface="Arial" charset="0"/>
              </a:rPr>
              <a:t> with essentially 100% acceptance down to </a:t>
            </a:r>
            <a:r>
              <a:rPr lang="en-US" sz="2000" dirty="0" err="1">
                <a:latin typeface="Arial" charset="0"/>
                <a:cs typeface="Arial" charset="0"/>
              </a:rPr>
              <a:t>p</a:t>
            </a:r>
            <a:r>
              <a:rPr lang="en-US" sz="2000" baseline="-25000" dirty="0" err="1">
                <a:latin typeface="Arial" charset="0"/>
                <a:cs typeface="Arial" charset="0"/>
              </a:rPr>
              <a:t>T</a:t>
            </a:r>
            <a:r>
              <a:rPr lang="en-US" sz="2000" dirty="0">
                <a:latin typeface="Arial" charset="0"/>
                <a:cs typeface="Arial" charset="0"/>
              </a:rPr>
              <a:t> = 0 (</a:t>
            </a:r>
            <a:r>
              <a:rPr lang="en-US" sz="2000" dirty="0" err="1">
                <a:latin typeface="Arial" charset="0"/>
                <a:cs typeface="Arial" charset="0"/>
              </a:rPr>
              <a:t>w.r.t</a:t>
            </a:r>
            <a:r>
              <a:rPr lang="en-US" sz="2000" dirty="0">
                <a:latin typeface="Arial" charset="0"/>
                <a:cs typeface="Arial" charset="0"/>
              </a:rPr>
              <a:t> the beam) for x &gt; 0.01A.</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Very clean measurement with no incoherent background</a:t>
            </a:r>
          </a:p>
          <a:p>
            <a:pPr marL="800100" lvl="1" indent="-342900">
              <a:spcBef>
                <a:spcPct val="20000"/>
              </a:spcBef>
              <a:buFont typeface="Arial" panose="020B0604020202020204" pitchFamily="34" charset="0"/>
              <a:buChar char="•"/>
            </a:pPr>
            <a:r>
              <a:rPr lang="en-US" sz="1800" dirty="0">
                <a:latin typeface="Arial" charset="0"/>
                <a:cs typeface="Arial" charset="0"/>
              </a:rPr>
              <a:t>The first diffractive minimum will be accessible also at low x.</a:t>
            </a:r>
          </a:p>
        </p:txBody>
      </p:sp>
      <p:sp>
        <p:nvSpPr>
          <p:cNvPr id="19" name="Content Placeholder 1">
            <a:extLst>
              <a:ext uri="{FF2B5EF4-FFF2-40B4-BE49-F238E27FC236}">
                <a16:creationId xmlns:a16="http://schemas.microsoft.com/office/drawing/2014/main" id="{1F689FAB-85C0-1242-AF2D-8399A74F4AAD}"/>
              </a:ext>
            </a:extLst>
          </p:cNvPr>
          <p:cNvSpPr txBox="1">
            <a:spLocks/>
          </p:cNvSpPr>
          <p:nvPr/>
        </p:nvSpPr>
        <p:spPr bwMode="auto">
          <a:xfrm>
            <a:off x="6023428" y="1339669"/>
            <a:ext cx="5878286" cy="140353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2000" dirty="0">
                <a:latin typeface="Arial" charset="0"/>
                <a:cs typeface="Arial" charset="0"/>
              </a:rPr>
              <a:t>For heavier nuclei, incoherent events can be suppressed by detecting fragments (including neutrons and photons) from the breakup.</a:t>
            </a:r>
          </a:p>
          <a:p>
            <a:pPr lvl="1">
              <a:spcBef>
                <a:spcPct val="20000"/>
              </a:spcBef>
              <a:buFont typeface="Arial" panose="020B0604020202020204" pitchFamily="34" charset="0"/>
              <a:buChar char="•"/>
            </a:pPr>
            <a:r>
              <a:rPr lang="en-US" sz="1600" dirty="0">
                <a:latin typeface="Arial" charset="0"/>
                <a:cs typeface="Arial" charset="0"/>
              </a:rPr>
              <a:t>Fragments are particularly important for the high-t tail</a:t>
            </a:r>
          </a:p>
        </p:txBody>
      </p:sp>
      <p:sp>
        <p:nvSpPr>
          <p:cNvPr id="12" name="Rectangle 11">
            <a:extLst>
              <a:ext uri="{FF2B5EF4-FFF2-40B4-BE49-F238E27FC236}">
                <a16:creationId xmlns:a16="http://schemas.microsoft.com/office/drawing/2014/main" id="{BD6E6434-8EA8-6E42-895E-A8BC07556509}"/>
              </a:ext>
            </a:extLst>
          </p:cNvPr>
          <p:cNvSpPr/>
          <p:nvPr/>
        </p:nvSpPr>
        <p:spPr>
          <a:xfrm>
            <a:off x="8647274" y="5205881"/>
            <a:ext cx="2514210" cy="646331"/>
          </a:xfrm>
          <a:prstGeom prst="rect">
            <a:avLst/>
          </a:prstGeom>
        </p:spPr>
        <p:txBody>
          <a:bodyPr wrap="square">
            <a:spAutoFit/>
          </a:bodyPr>
          <a:lstStyle/>
          <a:p>
            <a:r>
              <a:rPr lang="en-US" dirty="0">
                <a:latin typeface="Helvetica" pitchFamily="2" charset="0"/>
              </a:rPr>
              <a:t>Fragments produced in scattering on </a:t>
            </a:r>
            <a:r>
              <a:rPr lang="en-US" baseline="30000" dirty="0">
                <a:latin typeface="Helvetica" pitchFamily="2" charset="0"/>
              </a:rPr>
              <a:t>238</a:t>
            </a:r>
            <a:r>
              <a:rPr lang="en-US" dirty="0">
                <a:latin typeface="Helvetica" pitchFamily="2" charset="0"/>
              </a:rPr>
              <a:t>U</a:t>
            </a:r>
            <a:endParaRPr lang="en-US" dirty="0"/>
          </a:p>
        </p:txBody>
      </p:sp>
    </p:spTree>
    <p:extLst>
      <p:ext uri="{BB962C8B-B14F-4D97-AF65-F5344CB8AC3E}">
        <p14:creationId xmlns:p14="http://schemas.microsoft.com/office/powerpoint/2010/main" val="265229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AA6BB7-6240-2A4D-9497-8D653E9A673F}"/>
              </a:ext>
            </a:extLst>
          </p:cNvPr>
          <p:cNvPicPr>
            <a:picLocks noChangeAspect="1"/>
          </p:cNvPicPr>
          <p:nvPr/>
        </p:nvPicPr>
        <p:blipFill>
          <a:blip r:embed="rId2"/>
          <a:stretch>
            <a:fillRect/>
          </a:stretch>
        </p:blipFill>
        <p:spPr>
          <a:xfrm>
            <a:off x="6042747" y="2920471"/>
            <a:ext cx="5819775" cy="3781425"/>
          </a:xfrm>
          <a:prstGeom prst="rect">
            <a:avLst/>
          </a:prstGeom>
        </p:spPr>
      </p:pic>
      <p:sp>
        <p:nvSpPr>
          <p:cNvPr id="16" name="Text Box 16">
            <a:extLst>
              <a:ext uri="{FF2B5EF4-FFF2-40B4-BE49-F238E27FC236}">
                <a16:creationId xmlns:a16="http://schemas.microsoft.com/office/drawing/2014/main" id="{73D69AAD-0BA4-CB44-9FFE-0384E1B9EBF4}"/>
              </a:ext>
            </a:extLst>
          </p:cNvPr>
          <p:cNvSpPr txBox="1">
            <a:spLocks noChangeArrowheads="1"/>
          </p:cNvSpPr>
          <p:nvPr/>
        </p:nvSpPr>
        <p:spPr bwMode="auto">
          <a:xfrm>
            <a:off x="9278259" y="5369450"/>
            <a:ext cx="1617781" cy="2697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a:t>
            </a:r>
            <a:r>
              <a:rPr lang="en-US" sz="1200" i="1" dirty="0" err="1">
                <a:solidFill>
                  <a:srgbClr val="147806"/>
                </a:solidFill>
                <a:latin typeface="+mn-lt"/>
              </a:rPr>
              <a:t>Schmookler</a:t>
            </a:r>
            <a:r>
              <a:rPr lang="en-US" sz="1200" i="1" dirty="0">
                <a:solidFill>
                  <a:srgbClr val="147806"/>
                </a:solidFill>
                <a:latin typeface="+mn-lt"/>
              </a:rPr>
              <a:t> et al.</a:t>
            </a:r>
          </a:p>
        </p:txBody>
      </p:sp>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Example: tagging of heavy spectators  </a:t>
            </a:r>
          </a:p>
        </p:txBody>
      </p:sp>
      <p:sp>
        <p:nvSpPr>
          <p:cNvPr id="4" name="Rectangle 3">
            <a:extLst>
              <a:ext uri="{FF2B5EF4-FFF2-40B4-BE49-F238E27FC236}">
                <a16:creationId xmlns:a16="http://schemas.microsoft.com/office/drawing/2014/main" id="{FAF1B565-2A4D-9F48-8C0E-3F03B3C38D33}"/>
              </a:ext>
            </a:extLst>
          </p:cNvPr>
          <p:cNvSpPr/>
          <p:nvPr/>
        </p:nvSpPr>
        <p:spPr>
          <a:xfrm>
            <a:off x="1325036" y="2362481"/>
            <a:ext cx="1548793" cy="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
            <a:extLst>
              <a:ext uri="{FF2B5EF4-FFF2-40B4-BE49-F238E27FC236}">
                <a16:creationId xmlns:a16="http://schemas.microsoft.com/office/drawing/2014/main" id="{158CB3B0-1684-2448-B4AC-5BFC3B50C95C}"/>
              </a:ext>
            </a:extLst>
          </p:cNvPr>
          <p:cNvSpPr>
            <a:spLocks noGrp="1"/>
          </p:cNvSpPr>
          <p:nvPr>
            <p:ph type="sldNum" sz="quarter" idx="12"/>
          </p:nvPr>
        </p:nvSpPr>
        <p:spPr>
          <a:xfrm>
            <a:off x="8610600" y="6356350"/>
            <a:ext cx="2743200" cy="365125"/>
          </a:xfrm>
        </p:spPr>
        <p:txBody>
          <a:bodyPr/>
          <a:lstStyle/>
          <a:p>
            <a:fld id="{893C5830-40F3-F04E-B2E3-10E6672BA8FF}" type="slidenum">
              <a:rPr lang="en-US" smtClean="0"/>
              <a:t>12</a:t>
            </a:fld>
            <a:endParaRPr lang="en-US" dirty="0"/>
          </a:p>
        </p:txBody>
      </p:sp>
      <p:sp>
        <p:nvSpPr>
          <p:cNvPr id="18" name="Content Placeholder 1">
            <a:extLst>
              <a:ext uri="{FF2B5EF4-FFF2-40B4-BE49-F238E27FC236}">
                <a16:creationId xmlns:a16="http://schemas.microsoft.com/office/drawing/2014/main" id="{EDC81BA4-6688-B04D-8F2F-F9FA55F860DA}"/>
              </a:ext>
            </a:extLst>
          </p:cNvPr>
          <p:cNvSpPr txBox="1">
            <a:spLocks/>
          </p:cNvSpPr>
          <p:nvPr/>
        </p:nvSpPr>
        <p:spPr bwMode="auto">
          <a:xfrm>
            <a:off x="769252" y="1216297"/>
            <a:ext cx="4325262" cy="197684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Both IR6 and IR8 support tagging of spectator protons from light ions (d, He)</a:t>
            </a:r>
          </a:p>
          <a:p>
            <a:pPr marL="800100" lvl="1" indent="-342900">
              <a:spcBef>
                <a:spcPct val="20000"/>
              </a:spcBef>
              <a:buFont typeface="Arial" panose="020B0604020202020204" pitchFamily="34" charset="0"/>
              <a:buChar char="•"/>
            </a:pPr>
            <a:r>
              <a:rPr lang="en-US" sz="1800" dirty="0">
                <a:latin typeface="Arial" charset="0"/>
                <a:cs typeface="Arial" charset="0"/>
              </a:rPr>
              <a:t>These spectators have magnetic rigidities that are very different from that of the beam ions</a:t>
            </a:r>
          </a:p>
        </p:txBody>
      </p:sp>
      <p:sp>
        <p:nvSpPr>
          <p:cNvPr id="19" name="Content Placeholder 1">
            <a:extLst>
              <a:ext uri="{FF2B5EF4-FFF2-40B4-BE49-F238E27FC236}">
                <a16:creationId xmlns:a16="http://schemas.microsoft.com/office/drawing/2014/main" id="{1F689FAB-85C0-1242-AF2D-8399A74F4AAD}"/>
              </a:ext>
            </a:extLst>
          </p:cNvPr>
          <p:cNvSpPr txBox="1">
            <a:spLocks/>
          </p:cNvSpPr>
          <p:nvPr/>
        </p:nvSpPr>
        <p:spPr bwMode="auto">
          <a:xfrm>
            <a:off x="5820229" y="1180009"/>
            <a:ext cx="5689600" cy="169382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The produced fragments will also contain rare isotopes.</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Gamma spectroscopy possible by measuring boosted forward-going photons in coincidence</a:t>
            </a:r>
          </a:p>
          <a:p>
            <a:pPr marL="800100" lvl="1" indent="-342900">
              <a:spcBef>
                <a:spcPct val="20000"/>
              </a:spcBef>
              <a:buFont typeface="Arial" panose="020B0604020202020204" pitchFamily="34" charset="0"/>
              <a:buChar char="•"/>
            </a:pPr>
            <a:r>
              <a:rPr lang="en-US" sz="1800" dirty="0">
                <a:latin typeface="Arial" charset="0"/>
                <a:cs typeface="Arial" charset="0"/>
              </a:rPr>
              <a:t>Interest from the FRIB community</a:t>
            </a:r>
          </a:p>
        </p:txBody>
      </p:sp>
      <p:sp>
        <p:nvSpPr>
          <p:cNvPr id="12" name="Content Placeholder 1">
            <a:extLst>
              <a:ext uri="{FF2B5EF4-FFF2-40B4-BE49-F238E27FC236}">
                <a16:creationId xmlns:a16="http://schemas.microsoft.com/office/drawing/2014/main" id="{449FF46F-3ED1-924F-A3E5-2F2CE91974D1}"/>
              </a:ext>
            </a:extLst>
          </p:cNvPr>
          <p:cNvSpPr txBox="1">
            <a:spLocks/>
          </p:cNvSpPr>
          <p:nvPr/>
        </p:nvSpPr>
        <p:spPr bwMode="auto">
          <a:xfrm>
            <a:off x="820052" y="3444240"/>
            <a:ext cx="4245434" cy="153416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A 2</a:t>
            </a:r>
            <a:r>
              <a:rPr lang="en-US" sz="2000" baseline="30000" dirty="0">
                <a:latin typeface="Arial" charset="0"/>
                <a:cs typeface="Arial" charset="0"/>
              </a:rPr>
              <a:t>nd</a:t>
            </a:r>
            <a:r>
              <a:rPr lang="en-US" sz="2000" dirty="0">
                <a:latin typeface="Arial" charset="0"/>
                <a:cs typeface="Arial" charset="0"/>
              </a:rPr>
              <a:t> focus will allow tagging of heavy spectators</a:t>
            </a:r>
          </a:p>
          <a:p>
            <a:pPr marL="800100" lvl="1" indent="-342900">
              <a:spcBef>
                <a:spcPct val="20000"/>
              </a:spcBef>
              <a:buFont typeface="Arial" panose="020B0604020202020204" pitchFamily="34" charset="0"/>
              <a:buChar char="•"/>
            </a:pPr>
            <a:r>
              <a:rPr lang="en-US" sz="1800" dirty="0">
                <a:latin typeface="Arial" charset="0"/>
                <a:cs typeface="Arial" charset="0"/>
              </a:rPr>
              <a:t>A-1 nuclei up to Zr-90</a:t>
            </a:r>
          </a:p>
          <a:p>
            <a:pPr marL="800100" lvl="1" indent="-342900">
              <a:spcBef>
                <a:spcPct val="20000"/>
              </a:spcBef>
              <a:buFont typeface="Arial" panose="020B0604020202020204" pitchFamily="34" charset="0"/>
              <a:buChar char="•"/>
            </a:pPr>
            <a:r>
              <a:rPr lang="en-US" sz="1800" dirty="0">
                <a:latin typeface="Arial" charset="0"/>
                <a:cs typeface="Arial" charset="0"/>
              </a:rPr>
              <a:t>A-2, </a:t>
            </a:r>
            <a:r>
              <a:rPr lang="en-US" sz="1800" i="1" dirty="0" err="1">
                <a:latin typeface="Arial" charset="0"/>
                <a:cs typeface="Arial" charset="0"/>
              </a:rPr>
              <a:t>etc</a:t>
            </a:r>
            <a:r>
              <a:rPr lang="en-US" sz="1800" dirty="0">
                <a:latin typeface="Arial" charset="0"/>
                <a:cs typeface="Arial" charset="0"/>
              </a:rPr>
              <a:t>, for almost any nucleus</a:t>
            </a:r>
          </a:p>
        </p:txBody>
      </p:sp>
      <p:sp>
        <p:nvSpPr>
          <p:cNvPr id="14" name="Content Placeholder 1">
            <a:extLst>
              <a:ext uri="{FF2B5EF4-FFF2-40B4-BE49-F238E27FC236}">
                <a16:creationId xmlns:a16="http://schemas.microsoft.com/office/drawing/2014/main" id="{4E644937-BF2D-B648-827F-A5789CA8C472}"/>
              </a:ext>
            </a:extLst>
          </p:cNvPr>
          <p:cNvSpPr txBox="1">
            <a:spLocks/>
          </p:cNvSpPr>
          <p:nvPr/>
        </p:nvSpPr>
        <p:spPr bwMode="auto">
          <a:xfrm>
            <a:off x="899881" y="5222239"/>
            <a:ext cx="4760690" cy="117856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Tagging of heavy spectators enables, for instance, measurements of reactions on a bound nucleon</a:t>
            </a:r>
            <a:endParaRPr lang="en-US" sz="1800" dirty="0">
              <a:latin typeface="Arial" charset="0"/>
              <a:cs typeface="Arial" charset="0"/>
            </a:endParaRPr>
          </a:p>
        </p:txBody>
      </p:sp>
    </p:spTree>
    <p:extLst>
      <p:ext uri="{BB962C8B-B14F-4D97-AF65-F5344CB8AC3E}">
        <p14:creationId xmlns:p14="http://schemas.microsoft.com/office/powerpoint/2010/main" val="22243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38B2EA-2BCA-394D-913C-525869FD794A}"/>
              </a:ext>
            </a:extLst>
          </p:cNvPr>
          <p:cNvPicPr>
            <a:picLocks noChangeAspect="1"/>
          </p:cNvPicPr>
          <p:nvPr/>
        </p:nvPicPr>
        <p:blipFill>
          <a:blip r:embed="rId2"/>
          <a:stretch>
            <a:fillRect/>
          </a:stretch>
        </p:blipFill>
        <p:spPr>
          <a:xfrm>
            <a:off x="6300064" y="2603504"/>
            <a:ext cx="5689600" cy="4254500"/>
          </a:xfrm>
          <a:prstGeom prst="rect">
            <a:avLst/>
          </a:prstGeom>
        </p:spPr>
      </p:pic>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13</a:t>
            </a:fld>
            <a:endParaRPr lang="en-US" dirty="0"/>
          </a:p>
        </p:txBody>
      </p:sp>
      <p:grpSp>
        <p:nvGrpSpPr>
          <p:cNvPr id="8" name="Group 7">
            <a:extLst>
              <a:ext uri="{FF2B5EF4-FFF2-40B4-BE49-F238E27FC236}">
                <a16:creationId xmlns:a16="http://schemas.microsoft.com/office/drawing/2014/main" id="{E9FFB174-E736-8645-9932-0D7C86B953EB}"/>
              </a:ext>
            </a:extLst>
          </p:cNvPr>
          <p:cNvGrpSpPr/>
          <p:nvPr/>
        </p:nvGrpSpPr>
        <p:grpSpPr>
          <a:xfrm>
            <a:off x="6281967" y="507995"/>
            <a:ext cx="5619747" cy="3251776"/>
            <a:chOff x="490764" y="1353457"/>
            <a:chExt cx="7780234" cy="4873752"/>
          </a:xfrm>
        </p:grpSpPr>
        <p:pic>
          <p:nvPicPr>
            <p:cNvPr id="9" name="Picture 8">
              <a:extLst>
                <a:ext uri="{FF2B5EF4-FFF2-40B4-BE49-F238E27FC236}">
                  <a16:creationId xmlns:a16="http://schemas.microsoft.com/office/drawing/2014/main" id="{F35E52F7-25A8-A143-B09D-50297873FE2E}"/>
                </a:ext>
              </a:extLst>
            </p:cNvPr>
            <p:cNvPicPr>
              <a:picLocks noChangeAspect="1"/>
            </p:cNvPicPr>
            <p:nvPr/>
          </p:nvPicPr>
          <p:blipFill>
            <a:blip r:embed="rId3"/>
            <a:stretch>
              <a:fillRect/>
            </a:stretch>
          </p:blipFill>
          <p:spPr>
            <a:xfrm>
              <a:off x="490764" y="1353457"/>
              <a:ext cx="7780234" cy="4873752"/>
            </a:xfrm>
            <a:prstGeom prst="rect">
              <a:avLst/>
            </a:prstGeom>
          </p:spPr>
        </p:pic>
        <p:sp>
          <p:nvSpPr>
            <p:cNvPr id="10" name="Rectangle 9">
              <a:extLst>
                <a:ext uri="{FF2B5EF4-FFF2-40B4-BE49-F238E27FC236}">
                  <a16:creationId xmlns:a16="http://schemas.microsoft.com/office/drawing/2014/main" id="{3DE924C8-1FFD-2E43-B7D6-0567FEFCEE3F}"/>
                </a:ext>
              </a:extLst>
            </p:cNvPr>
            <p:cNvSpPr/>
            <p:nvPr/>
          </p:nvSpPr>
          <p:spPr>
            <a:xfrm>
              <a:off x="1248229" y="1509486"/>
              <a:ext cx="624114" cy="4209143"/>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3FD2C9-9073-4F40-8BA3-836FE289AFD2}"/>
                </a:ext>
              </a:extLst>
            </p:cNvPr>
            <p:cNvSpPr/>
            <p:nvPr/>
          </p:nvSpPr>
          <p:spPr>
            <a:xfrm>
              <a:off x="1912692" y="1497294"/>
              <a:ext cx="1818059" cy="4209143"/>
            </a:xfrm>
            <a:prstGeom prst="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1">
            <a:extLst>
              <a:ext uri="{FF2B5EF4-FFF2-40B4-BE49-F238E27FC236}">
                <a16:creationId xmlns:a16="http://schemas.microsoft.com/office/drawing/2014/main" id="{B0757C6D-F73A-3E45-8269-1904AF9D3F6A}"/>
              </a:ext>
            </a:extLst>
          </p:cNvPr>
          <p:cNvSpPr txBox="1">
            <a:spLocks/>
          </p:cNvSpPr>
          <p:nvPr/>
        </p:nvSpPr>
        <p:spPr bwMode="auto">
          <a:xfrm>
            <a:off x="6761401" y="333823"/>
            <a:ext cx="713457" cy="39282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600" b="1" dirty="0"/>
              <a:t>ZDC</a:t>
            </a:r>
          </a:p>
        </p:txBody>
      </p:sp>
      <p:sp>
        <p:nvSpPr>
          <p:cNvPr id="15" name="Content Placeholder 1">
            <a:extLst>
              <a:ext uri="{FF2B5EF4-FFF2-40B4-BE49-F238E27FC236}">
                <a16:creationId xmlns:a16="http://schemas.microsoft.com/office/drawing/2014/main" id="{2EAF96CE-BBC1-1048-A931-3CDAD86F7CC8}"/>
              </a:ext>
            </a:extLst>
          </p:cNvPr>
          <p:cNvSpPr txBox="1">
            <a:spLocks/>
          </p:cNvSpPr>
          <p:nvPr/>
        </p:nvSpPr>
        <p:spPr bwMode="auto">
          <a:xfrm>
            <a:off x="7233118" y="333822"/>
            <a:ext cx="1823797" cy="39282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1600" b="1" dirty="0"/>
              <a:t>B0 + anti-solenoid</a:t>
            </a:r>
          </a:p>
        </p:txBody>
      </p:sp>
      <p:sp>
        <p:nvSpPr>
          <p:cNvPr id="16" name="Content Placeholder 1">
            <a:extLst>
              <a:ext uri="{FF2B5EF4-FFF2-40B4-BE49-F238E27FC236}">
                <a16:creationId xmlns:a16="http://schemas.microsoft.com/office/drawing/2014/main" id="{A70AFA68-701A-DB41-AF03-9A9A69EDE102}"/>
              </a:ext>
            </a:extLst>
          </p:cNvPr>
          <p:cNvSpPr txBox="1">
            <a:spLocks/>
          </p:cNvSpPr>
          <p:nvPr/>
        </p:nvSpPr>
        <p:spPr bwMode="auto">
          <a:xfrm>
            <a:off x="7857231" y="862656"/>
            <a:ext cx="3159114" cy="71939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2000" dirty="0"/>
              <a:t>Nuclear</a:t>
            </a:r>
            <a:r>
              <a:rPr lang="en-US" sz="1800" dirty="0"/>
              <a:t> de-excitation photons</a:t>
            </a:r>
          </a:p>
          <a:p>
            <a:pPr marL="0" indent="0">
              <a:spcBef>
                <a:spcPct val="20000"/>
              </a:spcBef>
            </a:pPr>
            <a:r>
              <a:rPr lang="en-US" sz="1800" dirty="0"/>
              <a:t>18 GeV e on 110 GeV/A </a:t>
            </a:r>
            <a:r>
              <a:rPr lang="en-US" sz="1800" baseline="30000" dirty="0"/>
              <a:t>238</a:t>
            </a:r>
            <a:r>
              <a:rPr lang="en-US" sz="1800" dirty="0"/>
              <a:t>U</a:t>
            </a:r>
          </a:p>
        </p:txBody>
      </p:sp>
      <p:sp>
        <p:nvSpPr>
          <p:cNvPr id="18" name="Text Box 16">
            <a:extLst>
              <a:ext uri="{FF2B5EF4-FFF2-40B4-BE49-F238E27FC236}">
                <a16:creationId xmlns:a16="http://schemas.microsoft.com/office/drawing/2014/main" id="{B48BE7A9-C26B-4D4E-BF41-4F3161804CAD}"/>
              </a:ext>
            </a:extLst>
          </p:cNvPr>
          <p:cNvSpPr txBox="1">
            <a:spLocks noChangeArrowheads="1"/>
          </p:cNvSpPr>
          <p:nvPr/>
        </p:nvSpPr>
        <p:spPr bwMode="auto">
          <a:xfrm>
            <a:off x="9292773" y="1653789"/>
            <a:ext cx="1617781" cy="2697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B. Moran et al.</a:t>
            </a:r>
          </a:p>
        </p:txBody>
      </p:sp>
      <p:sp>
        <p:nvSpPr>
          <p:cNvPr id="19" name="Text Box 1">
            <a:extLst>
              <a:ext uri="{FF2B5EF4-FFF2-40B4-BE49-F238E27FC236}">
                <a16:creationId xmlns:a16="http://schemas.microsoft.com/office/drawing/2014/main" id="{85CCEF5D-7CF1-3A47-9DF0-1951EC3730E4}"/>
              </a:ext>
            </a:extLst>
          </p:cNvPr>
          <p:cNvSpPr txBox="1">
            <a:spLocks noChangeArrowheads="1"/>
          </p:cNvSpPr>
          <p:nvPr/>
        </p:nvSpPr>
        <p:spPr bwMode="auto">
          <a:xfrm>
            <a:off x="703509" y="230108"/>
            <a:ext cx="5073177" cy="9890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Opportunity: improved detection of nuclear photons</a:t>
            </a:r>
          </a:p>
        </p:txBody>
      </p:sp>
      <p:sp>
        <p:nvSpPr>
          <p:cNvPr id="20" name="Content Placeholder 1">
            <a:extLst>
              <a:ext uri="{FF2B5EF4-FFF2-40B4-BE49-F238E27FC236}">
                <a16:creationId xmlns:a16="http://schemas.microsoft.com/office/drawing/2014/main" id="{95E21D30-4DF3-0246-A582-DD00A0A68D6B}"/>
              </a:ext>
            </a:extLst>
          </p:cNvPr>
          <p:cNvSpPr txBox="1">
            <a:spLocks/>
          </p:cNvSpPr>
          <p:nvPr/>
        </p:nvSpPr>
        <p:spPr bwMode="auto">
          <a:xfrm>
            <a:off x="543974" y="1458086"/>
            <a:ext cx="5145625" cy="208339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High-resolution detection of nuclear (gamma) photons can be made possible by placing LYSO </a:t>
            </a:r>
            <a:r>
              <a:rPr lang="en-US" sz="1800" dirty="0" err="1">
                <a:latin typeface="Arial" charset="0"/>
                <a:cs typeface="Arial" charset="0"/>
              </a:rPr>
              <a:t>EMcals</a:t>
            </a:r>
            <a:r>
              <a:rPr lang="en-US" sz="1800" dirty="0">
                <a:latin typeface="Arial" charset="0"/>
                <a:cs typeface="Arial" charset="0"/>
              </a:rPr>
              <a:t> in front of the ZDC and behind the B0 dipole magnet</a:t>
            </a:r>
          </a:p>
          <a:p>
            <a:pPr marL="800100" lvl="1" indent="-342900">
              <a:spcBef>
                <a:spcPct val="20000"/>
              </a:spcBef>
              <a:buFont typeface="Arial" panose="020B0604020202020204" pitchFamily="34" charset="0"/>
              <a:buChar char="•"/>
            </a:pPr>
            <a:r>
              <a:rPr lang="en-US" sz="1600" dirty="0">
                <a:latin typeface="Arial" charset="0"/>
                <a:cs typeface="Arial" charset="0"/>
              </a:rPr>
              <a:t>LYSO has similar performance to PbWO4 at high energy, but a much larger photon yield at energies corresponding to nuclear gammas</a:t>
            </a:r>
          </a:p>
        </p:txBody>
      </p:sp>
      <p:sp>
        <p:nvSpPr>
          <p:cNvPr id="21" name="Content Placeholder 1">
            <a:extLst>
              <a:ext uri="{FF2B5EF4-FFF2-40B4-BE49-F238E27FC236}">
                <a16:creationId xmlns:a16="http://schemas.microsoft.com/office/drawing/2014/main" id="{9D829769-0B4C-E946-AFF8-BDB93DDABB3A}"/>
              </a:ext>
            </a:extLst>
          </p:cNvPr>
          <p:cNvSpPr txBox="1">
            <a:spLocks/>
          </p:cNvSpPr>
          <p:nvPr/>
        </p:nvSpPr>
        <p:spPr bwMode="auto">
          <a:xfrm>
            <a:off x="529460" y="3751344"/>
            <a:ext cx="5145625" cy="13867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Extending the acceptance beyond what can be covered by the ZDC (&lt; 5 </a:t>
            </a:r>
            <a:r>
              <a:rPr lang="en-US" sz="1800" dirty="0" err="1">
                <a:latin typeface="Arial" charset="0"/>
                <a:cs typeface="Arial" charset="0"/>
              </a:rPr>
              <a:t>mrad</a:t>
            </a:r>
            <a:r>
              <a:rPr lang="en-US" sz="1800" dirty="0">
                <a:latin typeface="Arial" charset="0"/>
                <a:cs typeface="Arial" charset="0"/>
              </a:rPr>
              <a:t>) would greatly improve the ability to detect several gammas in coincidence (for spectroscopy) </a:t>
            </a:r>
          </a:p>
          <a:p>
            <a:pPr marL="800100" lvl="1" indent="-342900">
              <a:spcBef>
                <a:spcPct val="20000"/>
              </a:spcBef>
              <a:buFont typeface="Arial" panose="020B0604020202020204" pitchFamily="34" charset="0"/>
              <a:buChar char="•"/>
            </a:pPr>
            <a:endParaRPr lang="en-US" sz="1600" dirty="0">
              <a:latin typeface="Arial" charset="0"/>
              <a:cs typeface="Arial" charset="0"/>
            </a:endParaRPr>
          </a:p>
        </p:txBody>
      </p:sp>
      <p:sp>
        <p:nvSpPr>
          <p:cNvPr id="22" name="Content Placeholder 1">
            <a:extLst>
              <a:ext uri="{FF2B5EF4-FFF2-40B4-BE49-F238E27FC236}">
                <a16:creationId xmlns:a16="http://schemas.microsoft.com/office/drawing/2014/main" id="{7F48E31C-5F4F-5E4F-A9C8-7C92DBE72564}"/>
              </a:ext>
            </a:extLst>
          </p:cNvPr>
          <p:cNvSpPr txBox="1">
            <a:spLocks/>
          </p:cNvSpPr>
          <p:nvPr/>
        </p:nvSpPr>
        <p:spPr bwMode="auto">
          <a:xfrm>
            <a:off x="536718" y="5340657"/>
            <a:ext cx="4688426" cy="13867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It would also enhance the ability to use nuclear photons for vetoing breakup</a:t>
            </a:r>
          </a:p>
          <a:p>
            <a:pPr marL="800100" lvl="1" indent="-342900">
              <a:spcBef>
                <a:spcPct val="20000"/>
              </a:spcBef>
              <a:buFont typeface="Arial" panose="020B0604020202020204" pitchFamily="34" charset="0"/>
              <a:buChar char="•"/>
            </a:pPr>
            <a:r>
              <a:rPr lang="en-US" sz="1600" dirty="0">
                <a:latin typeface="Arial" charset="0"/>
                <a:cs typeface="Arial" charset="0"/>
              </a:rPr>
              <a:t>The ZDC acceptance is rather limited and most photons fall outside of it</a:t>
            </a:r>
          </a:p>
        </p:txBody>
      </p:sp>
    </p:spTree>
    <p:extLst>
      <p:ext uri="{BB962C8B-B14F-4D97-AF65-F5344CB8AC3E}">
        <p14:creationId xmlns:p14="http://schemas.microsoft.com/office/powerpoint/2010/main" val="176114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566057" y="230109"/>
            <a:ext cx="11422743"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400" dirty="0">
                <a:solidFill>
                  <a:srgbClr val="006633"/>
                </a:solidFill>
                <a:latin typeface="Times New Roman" charset="0"/>
                <a:cs typeface="Arial" charset="0"/>
              </a:rPr>
              <a:t>Example of detector synergies: reconstruction of </a:t>
            </a:r>
            <a:r>
              <a:rPr lang="en-US" sz="2400" dirty="0" err="1">
                <a:solidFill>
                  <a:srgbClr val="006633"/>
                </a:solidFill>
                <a:latin typeface="Symbol" pitchFamily="2" charset="2"/>
                <a:cs typeface="Arial" charset="0"/>
              </a:rPr>
              <a:t>D</a:t>
            </a:r>
            <a:r>
              <a:rPr lang="en-US" sz="2400" baseline="-25000" dirty="0" err="1">
                <a:solidFill>
                  <a:srgbClr val="006633"/>
                </a:solidFill>
                <a:latin typeface="Times New Roman" charset="0"/>
                <a:cs typeface="Arial" charset="0"/>
              </a:rPr>
              <a:t>perp</a:t>
            </a:r>
            <a:r>
              <a:rPr lang="en-US" sz="2400" dirty="0">
                <a:solidFill>
                  <a:srgbClr val="006633"/>
                </a:solidFill>
                <a:latin typeface="Times New Roman" charset="0"/>
                <a:cs typeface="Arial" charset="0"/>
              </a:rPr>
              <a:t> using the DVCS photon</a:t>
            </a:r>
          </a:p>
        </p:txBody>
      </p:sp>
      <p:sp>
        <p:nvSpPr>
          <p:cNvPr id="17" name="Slide Number Placeholder 2">
            <a:extLst>
              <a:ext uri="{FF2B5EF4-FFF2-40B4-BE49-F238E27FC236}">
                <a16:creationId xmlns:a16="http://schemas.microsoft.com/office/drawing/2014/main" id="{158CB3B0-1684-2448-B4AC-5BFC3B50C95C}"/>
              </a:ext>
            </a:extLst>
          </p:cNvPr>
          <p:cNvSpPr>
            <a:spLocks noGrp="1"/>
          </p:cNvSpPr>
          <p:nvPr>
            <p:ph type="sldNum" sz="quarter" idx="12"/>
          </p:nvPr>
        </p:nvSpPr>
        <p:spPr>
          <a:xfrm>
            <a:off x="8610600" y="6356350"/>
            <a:ext cx="2743200" cy="365125"/>
          </a:xfrm>
        </p:spPr>
        <p:txBody>
          <a:bodyPr/>
          <a:lstStyle/>
          <a:p>
            <a:fld id="{893C5830-40F3-F04E-B2E3-10E6672BA8FF}" type="slidenum">
              <a:rPr lang="en-US" smtClean="0"/>
              <a:t>14</a:t>
            </a:fld>
            <a:endParaRPr lang="en-US" dirty="0"/>
          </a:p>
        </p:txBody>
      </p:sp>
      <p:pic>
        <p:nvPicPr>
          <p:cNvPr id="12" name="Picture 11" descr="A picture containing text, diagram, line, plot&#10;&#10;Description automatically generated">
            <a:extLst>
              <a:ext uri="{FF2B5EF4-FFF2-40B4-BE49-F238E27FC236}">
                <a16:creationId xmlns:a16="http://schemas.microsoft.com/office/drawing/2014/main" id="{597870A7-7FC5-F74B-89A2-60E5D5CF37FD}"/>
              </a:ext>
            </a:extLst>
          </p:cNvPr>
          <p:cNvPicPr>
            <a:picLocks noChangeAspect="1"/>
          </p:cNvPicPr>
          <p:nvPr/>
        </p:nvPicPr>
        <p:blipFill rotWithShape="1">
          <a:blip r:embed="rId2"/>
          <a:srcRect r="31669"/>
          <a:stretch/>
        </p:blipFill>
        <p:spPr>
          <a:xfrm>
            <a:off x="463168" y="1066800"/>
            <a:ext cx="5501439" cy="5791200"/>
          </a:xfrm>
          <a:prstGeom prst="rect">
            <a:avLst/>
          </a:prstGeom>
        </p:spPr>
      </p:pic>
      <p:sp>
        <p:nvSpPr>
          <p:cNvPr id="10" name="Content Placeholder 1">
            <a:extLst>
              <a:ext uri="{FF2B5EF4-FFF2-40B4-BE49-F238E27FC236}">
                <a16:creationId xmlns:a16="http://schemas.microsoft.com/office/drawing/2014/main" id="{8C3D0A1A-9B55-2847-816D-09EA2569AD2A}"/>
              </a:ext>
            </a:extLst>
          </p:cNvPr>
          <p:cNvSpPr txBox="1">
            <a:spLocks/>
          </p:cNvSpPr>
          <p:nvPr/>
        </p:nvSpPr>
        <p:spPr bwMode="auto">
          <a:xfrm>
            <a:off x="6052147" y="1204085"/>
            <a:ext cx="5835054" cy="7408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With a 2</a:t>
            </a:r>
            <a:r>
              <a:rPr lang="en-US" sz="1800" baseline="30000" dirty="0">
                <a:latin typeface="Arial" charset="0"/>
                <a:cs typeface="Arial" charset="0"/>
              </a:rPr>
              <a:t>nd</a:t>
            </a:r>
            <a:r>
              <a:rPr lang="en-US" sz="1800" dirty="0">
                <a:latin typeface="Arial" charset="0"/>
                <a:cs typeface="Arial" charset="0"/>
              </a:rPr>
              <a:t> focus, light ions from coherent processes can be </a:t>
            </a:r>
            <a:r>
              <a:rPr lang="en-US" sz="1800" i="1" dirty="0">
                <a:latin typeface="Arial" charset="0"/>
                <a:cs typeface="Arial" charset="0"/>
              </a:rPr>
              <a:t>detected</a:t>
            </a:r>
            <a:r>
              <a:rPr lang="en-US" sz="1800" dirty="0">
                <a:latin typeface="Arial" charset="0"/>
                <a:cs typeface="Arial" charset="0"/>
              </a:rPr>
              <a:t> down to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 0 (</a:t>
            </a:r>
            <a:r>
              <a:rPr lang="en-US" sz="1800" dirty="0" err="1">
                <a:latin typeface="Arial" charset="0"/>
                <a:cs typeface="Arial" charset="0"/>
              </a:rPr>
              <a:t>w.r.t</a:t>
            </a:r>
            <a:r>
              <a:rPr lang="en-US" sz="1800" dirty="0">
                <a:latin typeface="Arial" charset="0"/>
                <a:cs typeface="Arial" charset="0"/>
              </a:rPr>
              <a:t>. the beam)</a:t>
            </a:r>
          </a:p>
          <a:p>
            <a:pPr marL="800100" lvl="1" indent="-342900">
              <a:spcBef>
                <a:spcPct val="20000"/>
              </a:spcBef>
              <a:buFont typeface="Arial" panose="020B0604020202020204" pitchFamily="34" charset="0"/>
              <a:buChar char="•"/>
            </a:pPr>
            <a:endParaRPr lang="en-US" sz="1800" dirty="0">
              <a:latin typeface="Arial" charset="0"/>
              <a:cs typeface="Arial" charset="0"/>
            </a:endParaRPr>
          </a:p>
        </p:txBody>
      </p:sp>
      <p:sp>
        <p:nvSpPr>
          <p:cNvPr id="11" name="Content Placeholder 1">
            <a:extLst>
              <a:ext uri="{FF2B5EF4-FFF2-40B4-BE49-F238E27FC236}">
                <a16:creationId xmlns:a16="http://schemas.microsoft.com/office/drawing/2014/main" id="{38BA7481-EE7D-DA45-BFA5-99D6558A3AF6}"/>
              </a:ext>
            </a:extLst>
          </p:cNvPr>
          <p:cNvSpPr txBox="1">
            <a:spLocks/>
          </p:cNvSpPr>
          <p:nvPr/>
        </p:nvSpPr>
        <p:spPr bwMode="auto">
          <a:xfrm>
            <a:off x="6088432" y="3577172"/>
            <a:ext cx="5980195" cy="12560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For heavy ions, the only way to reconstruct </a:t>
            </a:r>
            <a:r>
              <a:rPr lang="en-US" sz="1800" dirty="0" err="1">
                <a:latin typeface="Symbol" pitchFamily="2" charset="2"/>
                <a:cs typeface="Arial" charset="0"/>
              </a:rPr>
              <a:t>D</a:t>
            </a:r>
            <a:r>
              <a:rPr lang="en-US" sz="1800" baseline="-25000" dirty="0" err="1">
                <a:latin typeface="Arial" charset="0"/>
                <a:cs typeface="Arial" charset="0"/>
              </a:rPr>
              <a:t>perp</a:t>
            </a:r>
            <a:r>
              <a:rPr lang="en-US" sz="1800" dirty="0">
                <a:latin typeface="Arial" charset="0"/>
                <a:cs typeface="Arial" charset="0"/>
              </a:rPr>
              <a:t> (essentially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a:t>
            </a:r>
            <a:r>
              <a:rPr lang="en-US" sz="1800" dirty="0" err="1">
                <a:latin typeface="Arial" charset="0"/>
                <a:cs typeface="Arial" charset="0"/>
              </a:rPr>
              <a:t>w.r.t</a:t>
            </a:r>
            <a:r>
              <a:rPr lang="en-US" sz="1800" dirty="0">
                <a:latin typeface="Arial" charset="0"/>
                <a:cs typeface="Arial" charset="0"/>
              </a:rPr>
              <a:t> the virtual photon) is to use the scattered electron and DVCS photon</a:t>
            </a:r>
          </a:p>
          <a:p>
            <a:pPr marL="800100" lvl="1" indent="-342900">
              <a:spcBef>
                <a:spcPct val="20000"/>
              </a:spcBef>
              <a:buFont typeface="Arial" panose="020B0604020202020204" pitchFamily="34" charset="0"/>
              <a:buChar char="•"/>
            </a:pPr>
            <a:r>
              <a:rPr lang="en-US" sz="1600" dirty="0">
                <a:latin typeface="Arial" charset="0"/>
                <a:cs typeface="Arial" charset="0"/>
              </a:rPr>
              <a:t>This method is also very helpful for lighter nuclei</a:t>
            </a:r>
          </a:p>
        </p:txBody>
      </p:sp>
      <p:sp>
        <p:nvSpPr>
          <p:cNvPr id="14" name="Text Box 16">
            <a:extLst>
              <a:ext uri="{FF2B5EF4-FFF2-40B4-BE49-F238E27FC236}">
                <a16:creationId xmlns:a16="http://schemas.microsoft.com/office/drawing/2014/main" id="{B051D079-CC4B-0E47-B93A-210C41109C44}"/>
              </a:ext>
            </a:extLst>
          </p:cNvPr>
          <p:cNvSpPr txBox="1">
            <a:spLocks noChangeArrowheads="1"/>
          </p:cNvSpPr>
          <p:nvPr/>
        </p:nvSpPr>
        <p:spPr bwMode="auto">
          <a:xfrm>
            <a:off x="1164774" y="5674252"/>
            <a:ext cx="1617781" cy="2697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C. Hyde</a:t>
            </a:r>
          </a:p>
        </p:txBody>
      </p:sp>
      <p:sp>
        <p:nvSpPr>
          <p:cNvPr id="8" name="Content Placeholder 1">
            <a:extLst>
              <a:ext uri="{FF2B5EF4-FFF2-40B4-BE49-F238E27FC236}">
                <a16:creationId xmlns:a16="http://schemas.microsoft.com/office/drawing/2014/main" id="{08A24E9C-BA68-9341-9608-6464BBC62E63}"/>
              </a:ext>
            </a:extLst>
          </p:cNvPr>
          <p:cNvSpPr txBox="1">
            <a:spLocks/>
          </p:cNvSpPr>
          <p:nvPr/>
        </p:nvSpPr>
        <p:spPr bwMode="auto">
          <a:xfrm>
            <a:off x="6088432" y="2096714"/>
            <a:ext cx="5835054" cy="116900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For heavier ions (</a:t>
            </a:r>
            <a:r>
              <a:rPr lang="en-US" sz="1800" i="1" dirty="0">
                <a:latin typeface="Arial" charset="0"/>
                <a:cs typeface="Arial" charset="0"/>
              </a:rPr>
              <a:t>e.g</a:t>
            </a:r>
            <a:r>
              <a:rPr lang="en-US" sz="1800" dirty="0">
                <a:latin typeface="Arial" charset="0"/>
                <a:cs typeface="Arial" charset="0"/>
              </a:rPr>
              <a:t>., </a:t>
            </a:r>
            <a:r>
              <a:rPr lang="en-US" sz="1800" baseline="30000" dirty="0">
                <a:latin typeface="Arial" charset="0"/>
                <a:cs typeface="Arial" charset="0"/>
              </a:rPr>
              <a:t>12</a:t>
            </a:r>
            <a:r>
              <a:rPr lang="en-US" sz="1800" dirty="0">
                <a:latin typeface="Arial" charset="0"/>
                <a:cs typeface="Arial" charset="0"/>
              </a:rPr>
              <a:t>C to </a:t>
            </a:r>
            <a:r>
              <a:rPr lang="en-US" sz="1800" baseline="30000" dirty="0">
                <a:latin typeface="Arial" charset="0"/>
                <a:cs typeface="Arial" charset="0"/>
              </a:rPr>
              <a:t>90</a:t>
            </a:r>
            <a:r>
              <a:rPr lang="en-US" sz="1800" dirty="0">
                <a:latin typeface="Arial" charset="0"/>
                <a:cs typeface="Arial" charset="0"/>
              </a:rPr>
              <a:t>Zr), the recoiling ion cannot be detected, but the excellent acceptance for ion fragment makes it possible to provide a clean breakup veto to ensure exclusivity.</a:t>
            </a:r>
          </a:p>
        </p:txBody>
      </p:sp>
      <p:sp>
        <p:nvSpPr>
          <p:cNvPr id="9" name="Content Placeholder 1">
            <a:extLst>
              <a:ext uri="{FF2B5EF4-FFF2-40B4-BE49-F238E27FC236}">
                <a16:creationId xmlns:a16="http://schemas.microsoft.com/office/drawing/2014/main" id="{E68E26BC-1F63-B943-BB8E-A4E2AB2EF43F}"/>
              </a:ext>
            </a:extLst>
          </p:cNvPr>
          <p:cNvSpPr txBox="1">
            <a:spLocks/>
          </p:cNvSpPr>
          <p:nvPr/>
        </p:nvSpPr>
        <p:spPr bwMode="auto">
          <a:xfrm>
            <a:off x="6052147" y="4977801"/>
            <a:ext cx="5980195" cy="156814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1800" dirty="0">
                <a:latin typeface="Arial" charset="0"/>
                <a:cs typeface="Arial" charset="0"/>
              </a:rPr>
              <a:t>The study on the left shows the importance of the photon energy resolution of the barrel </a:t>
            </a:r>
            <a:r>
              <a:rPr lang="en-US" sz="1800" dirty="0" err="1">
                <a:latin typeface="Arial" charset="0"/>
                <a:cs typeface="Arial" charset="0"/>
              </a:rPr>
              <a:t>EMcal</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600" dirty="0">
                <a:latin typeface="Arial" charset="0"/>
                <a:cs typeface="Arial" charset="0"/>
              </a:rPr>
              <a:t>CORE (black) used PbWO</a:t>
            </a:r>
            <a:r>
              <a:rPr lang="en-US" sz="1600" baseline="-25000" dirty="0">
                <a:latin typeface="Arial" charset="0"/>
                <a:cs typeface="Arial" charset="0"/>
              </a:rPr>
              <a:t>4</a:t>
            </a:r>
            <a:r>
              <a:rPr lang="en-US" sz="1600" dirty="0">
                <a:latin typeface="Arial" charset="0"/>
                <a:cs typeface="Arial" charset="0"/>
              </a:rPr>
              <a:t> with 1-2% resolution</a:t>
            </a:r>
          </a:p>
          <a:p>
            <a:pPr marL="800100" lvl="1" indent="-342900">
              <a:spcBef>
                <a:spcPct val="20000"/>
              </a:spcBef>
              <a:buFont typeface="Arial" panose="020B0604020202020204" pitchFamily="34" charset="0"/>
              <a:buChar char="•"/>
            </a:pPr>
            <a:r>
              <a:rPr lang="en-US" sz="1600" dirty="0" err="1">
                <a:latin typeface="Arial" charset="0"/>
                <a:cs typeface="Arial" charset="0"/>
              </a:rPr>
              <a:t>ePIC’s</a:t>
            </a:r>
            <a:r>
              <a:rPr lang="en-US" sz="1600" dirty="0">
                <a:latin typeface="Arial" charset="0"/>
                <a:cs typeface="Arial" charset="0"/>
              </a:rPr>
              <a:t> </a:t>
            </a:r>
            <a:r>
              <a:rPr lang="en-US" sz="1600" dirty="0" err="1">
                <a:latin typeface="Arial" charset="0"/>
                <a:cs typeface="Arial" charset="0"/>
              </a:rPr>
              <a:t>GlueX</a:t>
            </a:r>
            <a:r>
              <a:rPr lang="en-US" sz="1600" dirty="0">
                <a:latin typeface="Arial" charset="0"/>
                <a:cs typeface="Arial" charset="0"/>
              </a:rPr>
              <a:t>-like </a:t>
            </a:r>
            <a:r>
              <a:rPr lang="en-US" sz="1600" dirty="0" err="1">
                <a:latin typeface="Arial" charset="0"/>
                <a:cs typeface="Arial" charset="0"/>
              </a:rPr>
              <a:t>EMcal</a:t>
            </a:r>
            <a:r>
              <a:rPr lang="en-US" sz="1600" dirty="0">
                <a:latin typeface="Arial" charset="0"/>
                <a:cs typeface="Arial" charset="0"/>
              </a:rPr>
              <a:t> would fall in-between the PbWO</a:t>
            </a:r>
            <a:r>
              <a:rPr lang="en-US" sz="1600" baseline="-25000" dirty="0">
                <a:latin typeface="Arial" charset="0"/>
                <a:cs typeface="Arial" charset="0"/>
              </a:rPr>
              <a:t>4</a:t>
            </a:r>
            <a:r>
              <a:rPr lang="en-US" sz="1600" dirty="0">
                <a:latin typeface="Arial" charset="0"/>
                <a:cs typeface="Arial" charset="0"/>
              </a:rPr>
              <a:t> (black) and 12% (red) points.</a:t>
            </a:r>
          </a:p>
        </p:txBody>
      </p:sp>
      <p:sp>
        <p:nvSpPr>
          <p:cNvPr id="13" name="Rectangle 12">
            <a:extLst>
              <a:ext uri="{FF2B5EF4-FFF2-40B4-BE49-F238E27FC236}">
                <a16:creationId xmlns:a16="http://schemas.microsoft.com/office/drawing/2014/main" id="{6CAD04D5-69BE-E147-8BF9-D2BD5FF8EC6E}"/>
              </a:ext>
            </a:extLst>
          </p:cNvPr>
          <p:cNvSpPr/>
          <p:nvPr/>
        </p:nvSpPr>
        <p:spPr>
          <a:xfrm>
            <a:off x="4815505" y="1287023"/>
            <a:ext cx="961182" cy="230832"/>
          </a:xfrm>
          <a:prstGeom prst="rect">
            <a:avLst/>
          </a:prstGeom>
        </p:spPr>
        <p:txBody>
          <a:bodyPr wrap="square">
            <a:spAutoFit/>
          </a:bodyPr>
          <a:lstStyle/>
          <a:p>
            <a:r>
              <a:rPr lang="en-US" sz="900" dirty="0">
                <a:latin typeface="Helvetica" pitchFamily="2" charset="0"/>
              </a:rPr>
              <a:t>(137.5 GeV/A)</a:t>
            </a:r>
            <a:endParaRPr lang="en-US" sz="900" dirty="0"/>
          </a:p>
        </p:txBody>
      </p:sp>
      <p:sp>
        <p:nvSpPr>
          <p:cNvPr id="15" name="Rectangle 14">
            <a:extLst>
              <a:ext uri="{FF2B5EF4-FFF2-40B4-BE49-F238E27FC236}">
                <a16:creationId xmlns:a16="http://schemas.microsoft.com/office/drawing/2014/main" id="{D5D485D7-848D-0846-8D2B-45AC48F66382}"/>
              </a:ext>
            </a:extLst>
          </p:cNvPr>
          <p:cNvSpPr/>
          <p:nvPr/>
        </p:nvSpPr>
        <p:spPr>
          <a:xfrm>
            <a:off x="2137620" y="1294280"/>
            <a:ext cx="961182" cy="230832"/>
          </a:xfrm>
          <a:prstGeom prst="rect">
            <a:avLst/>
          </a:prstGeom>
        </p:spPr>
        <p:txBody>
          <a:bodyPr wrap="square">
            <a:spAutoFit/>
          </a:bodyPr>
          <a:lstStyle/>
          <a:p>
            <a:r>
              <a:rPr lang="en-US" sz="900" dirty="0">
                <a:latin typeface="Helvetica" pitchFamily="2" charset="0"/>
              </a:rPr>
              <a:t>(137.5 GeV/A)</a:t>
            </a:r>
            <a:endParaRPr lang="en-US" sz="900" dirty="0"/>
          </a:p>
        </p:txBody>
      </p:sp>
    </p:spTree>
    <p:extLst>
      <p:ext uri="{BB962C8B-B14F-4D97-AF65-F5344CB8AC3E}">
        <p14:creationId xmlns:p14="http://schemas.microsoft.com/office/powerpoint/2010/main" val="1314554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15</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15454" y="243721"/>
            <a:ext cx="11200775"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Implementation of the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focus into IR8</a:t>
            </a:r>
          </a:p>
        </p:txBody>
      </p:sp>
      <p:sp>
        <p:nvSpPr>
          <p:cNvPr id="7" name="Content Placeholder 1">
            <a:extLst>
              <a:ext uri="{FF2B5EF4-FFF2-40B4-BE49-F238E27FC236}">
                <a16:creationId xmlns:a16="http://schemas.microsoft.com/office/drawing/2014/main" id="{9D93DC17-7BA0-784C-AA62-54DC18BFFC91}"/>
              </a:ext>
            </a:extLst>
          </p:cNvPr>
          <p:cNvSpPr txBox="1">
            <a:spLocks/>
          </p:cNvSpPr>
          <p:nvPr/>
        </p:nvSpPr>
        <p:spPr bwMode="auto">
          <a:xfrm>
            <a:off x="808026" y="1042682"/>
            <a:ext cx="10106717" cy="152634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1800" dirty="0">
                <a:latin typeface="Arial" charset="0"/>
                <a:cs typeface="Arial" charset="0"/>
              </a:rPr>
              <a:t>The concept of an EIC IR with a 2</a:t>
            </a:r>
            <a:r>
              <a:rPr lang="en-US" sz="1800" baseline="30000" dirty="0">
                <a:latin typeface="Arial" charset="0"/>
                <a:cs typeface="Arial" charset="0"/>
              </a:rPr>
              <a:t>nd</a:t>
            </a:r>
            <a:r>
              <a:rPr lang="en-US" sz="1800" dirty="0">
                <a:latin typeface="Arial" charset="0"/>
                <a:cs typeface="Arial" charset="0"/>
              </a:rPr>
              <a:t> focus was inspired by the CELSIUS fixed-target ring in Uppsala, Sweden, and developed at </a:t>
            </a:r>
            <a:r>
              <a:rPr lang="en-US" sz="1800" dirty="0" err="1">
                <a:latin typeface="Arial" charset="0"/>
                <a:cs typeface="Arial" charset="0"/>
              </a:rPr>
              <a:t>JLab</a:t>
            </a:r>
            <a:r>
              <a:rPr lang="en-US" sz="1800" dirty="0">
                <a:latin typeface="Arial" charset="0"/>
                <a:cs typeface="Arial" charset="0"/>
              </a:rPr>
              <a:t> during 2009-2015.</a:t>
            </a:r>
          </a:p>
          <a:p>
            <a:pPr marL="800100" lvl="1" indent="-342900">
              <a:spcBef>
                <a:spcPct val="20000"/>
              </a:spcBef>
              <a:buFont typeface="Arial" panose="020B0604020202020204" pitchFamily="34" charset="0"/>
              <a:buChar char="•"/>
            </a:pPr>
            <a:r>
              <a:rPr lang="en-US" sz="1600" dirty="0">
                <a:latin typeface="Arial" charset="0"/>
                <a:cs typeface="Arial" charset="0"/>
              </a:rPr>
              <a:t>After 2015, when the dispersion slope control section was added, there have not been any conceptual changes to the 2</a:t>
            </a:r>
            <a:r>
              <a:rPr lang="en-US" sz="1600" baseline="30000" dirty="0">
                <a:latin typeface="Arial" charset="0"/>
                <a:cs typeface="Arial" charset="0"/>
              </a:rPr>
              <a:t>nd</a:t>
            </a:r>
            <a:r>
              <a:rPr lang="en-US" sz="1600" dirty="0">
                <a:latin typeface="Arial" charset="0"/>
                <a:cs typeface="Arial" charset="0"/>
              </a:rPr>
              <a:t> focus.</a:t>
            </a:r>
          </a:p>
          <a:p>
            <a:pPr marL="800100" lvl="1" indent="-342900">
              <a:spcBef>
                <a:spcPct val="20000"/>
              </a:spcBef>
              <a:buFont typeface="Arial" panose="020B0604020202020204" pitchFamily="34" charset="0"/>
              <a:buChar char="•"/>
            </a:pPr>
            <a:r>
              <a:rPr lang="en-US" sz="1600" dirty="0">
                <a:latin typeface="Arial" charset="0"/>
                <a:cs typeface="Arial" charset="0"/>
              </a:rPr>
              <a:t>The </a:t>
            </a:r>
            <a:r>
              <a:rPr lang="en-US" sz="1600" dirty="0" err="1">
                <a:latin typeface="Arial" charset="0"/>
                <a:cs typeface="Arial" charset="0"/>
              </a:rPr>
              <a:t>JLab</a:t>
            </a:r>
            <a:r>
              <a:rPr lang="en-US" sz="1600" dirty="0">
                <a:latin typeface="Arial" charset="0"/>
                <a:cs typeface="Arial" charset="0"/>
              </a:rPr>
              <a:t> implementation used to develop the concept was highly optimized</a:t>
            </a:r>
          </a:p>
        </p:txBody>
      </p:sp>
      <p:sp>
        <p:nvSpPr>
          <p:cNvPr id="11" name="Content Placeholder 1">
            <a:extLst>
              <a:ext uri="{FF2B5EF4-FFF2-40B4-BE49-F238E27FC236}">
                <a16:creationId xmlns:a16="http://schemas.microsoft.com/office/drawing/2014/main" id="{D73DC843-9CA6-2C43-80F3-CE01226C40C1}"/>
              </a:ext>
            </a:extLst>
          </p:cNvPr>
          <p:cNvSpPr txBox="1">
            <a:spLocks/>
          </p:cNvSpPr>
          <p:nvPr/>
        </p:nvSpPr>
        <p:spPr bwMode="auto">
          <a:xfrm>
            <a:off x="786255" y="2704568"/>
            <a:ext cx="10433288" cy="201257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1800" dirty="0">
                <a:latin typeface="Arial" charset="0"/>
                <a:cs typeface="Arial" charset="0"/>
              </a:rPr>
              <a:t>The 2</a:t>
            </a:r>
            <a:r>
              <a:rPr lang="en-US" sz="1800" baseline="30000" dirty="0">
                <a:latin typeface="Arial" charset="0"/>
                <a:cs typeface="Arial" charset="0"/>
              </a:rPr>
              <a:t>nd</a:t>
            </a:r>
            <a:r>
              <a:rPr lang="en-US" sz="1800" dirty="0">
                <a:latin typeface="Arial" charset="0"/>
                <a:cs typeface="Arial" charset="0"/>
              </a:rPr>
              <a:t> focus was ported essentially unchanged to IR8 (except for a lower dispersion), but several other aspects changed without detailed comparative studies, </a:t>
            </a:r>
            <a:r>
              <a:rPr lang="en-US" sz="1800" i="1" dirty="0">
                <a:latin typeface="Arial" charset="0"/>
                <a:cs typeface="Arial" charset="0"/>
              </a:rPr>
              <a:t>e.g</a:t>
            </a:r>
            <a:r>
              <a:rPr lang="en-US" sz="1800" dirty="0">
                <a:latin typeface="Arial" charset="0"/>
                <a:cs typeface="Arial" charset="0"/>
              </a:rPr>
              <a:t>.,</a:t>
            </a:r>
          </a:p>
          <a:p>
            <a:pPr lvl="1">
              <a:spcBef>
                <a:spcPct val="20000"/>
              </a:spcBef>
              <a:buFont typeface="Arial" panose="020B0604020202020204" pitchFamily="34" charset="0"/>
              <a:buChar char="•"/>
            </a:pPr>
            <a:r>
              <a:rPr lang="en-US" sz="1800" dirty="0">
                <a:latin typeface="Arial" charset="0"/>
                <a:cs typeface="Arial" charset="0"/>
              </a:rPr>
              <a:t>the triplet focusing was changed to a split doublet (driven by a desire to run at low energies)</a:t>
            </a:r>
          </a:p>
          <a:p>
            <a:pPr lvl="1">
              <a:spcBef>
                <a:spcPct val="20000"/>
              </a:spcBef>
              <a:buFont typeface="Arial" panose="020B0604020202020204" pitchFamily="34" charset="0"/>
              <a:buChar char="•"/>
            </a:pPr>
            <a:r>
              <a:rPr lang="en-US" sz="1800" dirty="0">
                <a:latin typeface="Arial" charset="0"/>
                <a:cs typeface="Arial" charset="0"/>
              </a:rPr>
              <a:t>the large dipole was not split in two to optimize it for higher proton energies</a:t>
            </a:r>
          </a:p>
          <a:p>
            <a:pPr lvl="1">
              <a:spcBef>
                <a:spcPct val="20000"/>
              </a:spcBef>
              <a:buFont typeface="Arial" panose="020B0604020202020204" pitchFamily="34" charset="0"/>
              <a:buChar char="•"/>
            </a:pPr>
            <a:r>
              <a:rPr lang="en-US" sz="1800" dirty="0">
                <a:latin typeface="Arial" charset="0"/>
                <a:cs typeface="Arial" charset="0"/>
              </a:rPr>
              <a:t>the B0 was copied over from IR6, where various constraints have made it very complicated (fixed-field with an embedded electron quad followed by a variable-field ion dipole corrector)</a:t>
            </a:r>
          </a:p>
        </p:txBody>
      </p:sp>
      <p:sp>
        <p:nvSpPr>
          <p:cNvPr id="14" name="Content Placeholder 1">
            <a:extLst>
              <a:ext uri="{FF2B5EF4-FFF2-40B4-BE49-F238E27FC236}">
                <a16:creationId xmlns:a16="http://schemas.microsoft.com/office/drawing/2014/main" id="{4B3DF71F-7940-C047-B218-0E8F47D78928}"/>
              </a:ext>
            </a:extLst>
          </p:cNvPr>
          <p:cNvSpPr txBox="1">
            <a:spLocks/>
          </p:cNvSpPr>
          <p:nvPr/>
        </p:nvSpPr>
        <p:spPr bwMode="auto">
          <a:xfrm>
            <a:off x="837054" y="4845424"/>
            <a:ext cx="10527631" cy="201257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1800" dirty="0">
                <a:latin typeface="Arial" charset="0"/>
                <a:cs typeface="Arial" charset="0"/>
              </a:rPr>
              <a:t>Since then only minor tweaks have been made without revisiting any of the more fundamental assumptions. This is sufficient to demonstrate the validity of the 2</a:t>
            </a:r>
            <a:r>
              <a:rPr lang="en-US" sz="1800" baseline="30000" dirty="0">
                <a:latin typeface="Arial" charset="0"/>
                <a:cs typeface="Arial" charset="0"/>
              </a:rPr>
              <a:t>nd</a:t>
            </a:r>
            <a:r>
              <a:rPr lang="en-US" sz="1800" dirty="0">
                <a:latin typeface="Arial" charset="0"/>
                <a:cs typeface="Arial" charset="0"/>
              </a:rPr>
              <a:t> focus idea and satisfy the requirement of the CD process, but it may not be what we would eventually want to build.</a:t>
            </a:r>
          </a:p>
          <a:p>
            <a:pPr lvl="1">
              <a:spcBef>
                <a:spcPct val="20000"/>
              </a:spcBef>
              <a:buFont typeface="Arial" panose="020B0604020202020204" pitchFamily="34" charset="0"/>
              <a:buChar char="•"/>
            </a:pPr>
            <a:r>
              <a:rPr lang="en-US" sz="1800" dirty="0">
                <a:latin typeface="Arial" charset="0"/>
                <a:cs typeface="Arial" charset="0"/>
              </a:rPr>
              <a:t>An optimized layout that would not in any way affect the electron ring may not only improve physics performance, but also reduce cost and risk, and synergize with accelerator operations. (A lower </a:t>
            </a:r>
            <a:r>
              <a:rPr lang="en-US" sz="1800" dirty="0" err="1">
                <a:latin typeface="Symbol" pitchFamily="2" charset="2"/>
                <a:cs typeface="Arial" charset="0"/>
              </a:rPr>
              <a:t>b</a:t>
            </a:r>
            <a:r>
              <a:rPr lang="en-US" sz="1800" baseline="30000" dirty="0" err="1">
                <a:latin typeface="Arial" charset="0"/>
                <a:cs typeface="Arial" charset="0"/>
              </a:rPr>
              <a:t>max</a:t>
            </a:r>
            <a:r>
              <a:rPr lang="en-US" sz="1800" dirty="0">
                <a:latin typeface="Arial" charset="0"/>
                <a:cs typeface="Arial" charset="0"/>
              </a:rPr>
              <a:t> benefits both acceptance and chromaticity, for instance)</a:t>
            </a:r>
          </a:p>
        </p:txBody>
      </p:sp>
    </p:spTree>
    <p:extLst>
      <p:ext uri="{BB962C8B-B14F-4D97-AF65-F5344CB8AC3E}">
        <p14:creationId xmlns:p14="http://schemas.microsoft.com/office/powerpoint/2010/main" val="271043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16</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374349"/>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Aspirational goals for a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EIC detector</a:t>
            </a:r>
          </a:p>
        </p:txBody>
      </p:sp>
      <p:sp>
        <p:nvSpPr>
          <p:cNvPr id="13" name="Content Placeholder 1">
            <a:extLst>
              <a:ext uri="{FF2B5EF4-FFF2-40B4-BE49-F238E27FC236}">
                <a16:creationId xmlns:a16="http://schemas.microsoft.com/office/drawing/2014/main" id="{1DBC5A85-1F9C-6C4F-85DB-15F9C00F1F1A}"/>
              </a:ext>
            </a:extLst>
          </p:cNvPr>
          <p:cNvSpPr txBox="1">
            <a:spLocks/>
          </p:cNvSpPr>
          <p:nvPr/>
        </p:nvSpPr>
        <p:spPr bwMode="auto">
          <a:xfrm>
            <a:off x="1063705" y="1499053"/>
            <a:ext cx="9372068" cy="433569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sz="1800" b="1" dirty="0">
                <a:latin typeface="Arial" charset="0"/>
                <a:cs typeface="Arial" charset="0"/>
              </a:rPr>
              <a:t>MAGNETIC FIELD –</a:t>
            </a:r>
            <a:r>
              <a:rPr lang="en-US" sz="1800" dirty="0">
                <a:latin typeface="Arial" charset="0"/>
                <a:cs typeface="Arial" charset="0"/>
              </a:rPr>
              <a:t> Solenoid field up to 3T, allowing for high resolution momentum reconstruction for charged particles.</a:t>
            </a:r>
          </a:p>
          <a:p>
            <a:pPr>
              <a:spcBef>
                <a:spcPct val="20000"/>
              </a:spcBef>
              <a:buFontTx/>
              <a:buBlip>
                <a:blip r:embed="rId2"/>
              </a:buBlip>
            </a:pPr>
            <a:endParaRPr lang="en-US" sz="1800" dirty="0">
              <a:latin typeface="Arial" charset="0"/>
              <a:cs typeface="Arial" charset="0"/>
            </a:endParaRPr>
          </a:p>
          <a:p>
            <a:pPr>
              <a:spcBef>
                <a:spcPct val="20000"/>
              </a:spcBef>
              <a:buBlip>
                <a:blip r:embed="rId2"/>
              </a:buBlip>
            </a:pPr>
            <a:r>
              <a:rPr lang="en-US" sz="1800" b="1" dirty="0">
                <a:latin typeface="Arial" charset="0"/>
                <a:cs typeface="Arial" charset="0"/>
              </a:rPr>
              <a:t>EXTENDED COVERAGE </a:t>
            </a:r>
            <a:r>
              <a:rPr lang="en-US" sz="1800" dirty="0">
                <a:latin typeface="Arial" charset="0"/>
                <a:cs typeface="Arial" charset="0"/>
              </a:rPr>
              <a:t>for precision electromagnetic calorimetry – important for DVCS on nuclei.</a:t>
            </a:r>
          </a:p>
          <a:p>
            <a:pPr>
              <a:spcBef>
                <a:spcPct val="20000"/>
              </a:spcBef>
              <a:buFontTx/>
              <a:buBlip>
                <a:blip r:embed="rId2"/>
              </a:buBlip>
            </a:pPr>
            <a:endParaRPr lang="en-US" sz="1800" dirty="0">
              <a:latin typeface="Arial" charset="0"/>
              <a:cs typeface="Arial" charset="0"/>
            </a:endParaRPr>
          </a:p>
          <a:p>
            <a:pPr>
              <a:spcBef>
                <a:spcPct val="20000"/>
              </a:spcBef>
              <a:buBlip>
                <a:blip r:embed="rId2"/>
              </a:buBlip>
            </a:pPr>
            <a:r>
              <a:rPr lang="en-US" sz="1800" b="1" dirty="0">
                <a:latin typeface="Arial" charset="0"/>
                <a:cs typeface="Arial" charset="0"/>
              </a:rPr>
              <a:t>MUONS – </a:t>
            </a:r>
            <a:r>
              <a:rPr lang="en-US" sz="1800" dirty="0">
                <a:latin typeface="Arial" charset="0"/>
                <a:cs typeface="Arial" charset="0"/>
              </a:rPr>
              <a:t>enhanced muon ID in the barrel and (possibly) backward region.</a:t>
            </a:r>
          </a:p>
          <a:p>
            <a:pPr>
              <a:spcBef>
                <a:spcPct val="20000"/>
              </a:spcBef>
              <a:buFontTx/>
              <a:buBlip>
                <a:blip r:embed="rId2"/>
              </a:buBlip>
            </a:pPr>
            <a:endParaRPr lang="en-US" sz="1800" dirty="0">
              <a:latin typeface="Arial" charset="0"/>
              <a:cs typeface="Arial" charset="0"/>
            </a:endParaRPr>
          </a:p>
          <a:p>
            <a:pPr>
              <a:spcBef>
                <a:spcPct val="20000"/>
              </a:spcBef>
              <a:buBlip>
                <a:blip r:embed="rId2"/>
              </a:buBlip>
            </a:pPr>
            <a:r>
              <a:rPr lang="en-US" sz="1800" b="1" dirty="0">
                <a:latin typeface="Arial" charset="0"/>
                <a:cs typeface="Arial" charset="0"/>
              </a:rPr>
              <a:t>BACKWARD HADRONIC CALORIMETER –</a:t>
            </a:r>
            <a:r>
              <a:rPr lang="en-US" sz="1800" dirty="0">
                <a:latin typeface="Arial" charset="0"/>
                <a:cs typeface="Arial" charset="0"/>
              </a:rPr>
              <a:t> Low-x physics, reconstruction of current jets in the approach to saturation.</a:t>
            </a:r>
          </a:p>
          <a:p>
            <a:pPr>
              <a:spcBef>
                <a:spcPct val="20000"/>
              </a:spcBef>
              <a:buFontTx/>
              <a:buBlip>
                <a:blip r:embed="rId2"/>
              </a:buBlip>
            </a:pPr>
            <a:endParaRPr lang="en-US" sz="1800" dirty="0">
              <a:latin typeface="Arial" charset="0"/>
              <a:cs typeface="Arial" charset="0"/>
            </a:endParaRPr>
          </a:p>
          <a:p>
            <a:pPr>
              <a:spcBef>
                <a:spcPct val="20000"/>
              </a:spcBef>
              <a:buBlip>
                <a:blip r:embed="rId2"/>
              </a:buBlip>
            </a:pPr>
            <a:r>
              <a:rPr lang="en-US" sz="1800" b="1" dirty="0">
                <a:latin typeface="Arial" charset="0"/>
                <a:cs typeface="Arial" charset="0"/>
              </a:rPr>
              <a:t>SECONDARY FOCUS –</a:t>
            </a:r>
            <a:r>
              <a:rPr lang="en-US" sz="1800" dirty="0">
                <a:latin typeface="Arial" charset="0"/>
                <a:cs typeface="Arial" charset="0"/>
              </a:rPr>
              <a:t> tagging for nearly all ion fragments and extended acceptance for low-</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low-x protons. Enables detection of short-lived rare isotopes.</a:t>
            </a:r>
          </a:p>
          <a:p>
            <a:pPr>
              <a:spcBef>
                <a:spcPct val="20000"/>
              </a:spcBef>
              <a:buFontTx/>
              <a:buBlip>
                <a:blip r:embed="rId2"/>
              </a:buBlip>
            </a:pPr>
            <a:endParaRPr lang="en-US" sz="1800" dirty="0">
              <a:latin typeface="Arial" charset="0"/>
              <a:cs typeface="Arial" charset="0"/>
            </a:endParaRPr>
          </a:p>
        </p:txBody>
      </p:sp>
      <p:sp>
        <p:nvSpPr>
          <p:cNvPr id="14" name="Rectangle 13">
            <a:extLst>
              <a:ext uri="{FF2B5EF4-FFF2-40B4-BE49-F238E27FC236}">
                <a16:creationId xmlns:a16="http://schemas.microsoft.com/office/drawing/2014/main" id="{FE3C6B2C-2029-BD48-BFDE-9BC2B97DEF7B}"/>
              </a:ext>
            </a:extLst>
          </p:cNvPr>
          <p:cNvSpPr/>
          <p:nvPr/>
        </p:nvSpPr>
        <p:spPr>
          <a:xfrm>
            <a:off x="6470132" y="5888051"/>
            <a:ext cx="4241411" cy="307777"/>
          </a:xfrm>
          <a:prstGeom prst="rect">
            <a:avLst/>
          </a:prstGeom>
        </p:spPr>
        <p:txBody>
          <a:bodyPr wrap="square">
            <a:spAutoFit/>
          </a:bodyPr>
          <a:lstStyle/>
          <a:p>
            <a:r>
              <a:rPr lang="en-US" sz="1400" i="1" dirty="0">
                <a:solidFill>
                  <a:schemeClr val="accent1"/>
                </a:solidFill>
                <a:latin typeface="Helvetica" pitchFamily="2" charset="0"/>
              </a:rPr>
              <a:t>Renee </a:t>
            </a:r>
            <a:r>
              <a:rPr lang="en-US" sz="1400" i="1" dirty="0" err="1">
                <a:solidFill>
                  <a:schemeClr val="accent1"/>
                </a:solidFill>
                <a:latin typeface="Helvetica" pitchFamily="2" charset="0"/>
              </a:rPr>
              <a:t>Fatemi</a:t>
            </a:r>
            <a:r>
              <a:rPr lang="en-US" sz="1400" i="1" dirty="0">
                <a:solidFill>
                  <a:schemeClr val="accent1"/>
                </a:solidFill>
                <a:latin typeface="Helvetica" pitchFamily="2" charset="0"/>
              </a:rPr>
              <a:t>, EIC 2</a:t>
            </a:r>
            <a:r>
              <a:rPr lang="en-US" sz="1400" i="1" baseline="30000" dirty="0">
                <a:solidFill>
                  <a:schemeClr val="accent1"/>
                </a:solidFill>
                <a:latin typeface="Helvetica" pitchFamily="2" charset="0"/>
              </a:rPr>
              <a:t>nd</a:t>
            </a:r>
            <a:r>
              <a:rPr lang="en-US" sz="1400" i="1" dirty="0">
                <a:solidFill>
                  <a:schemeClr val="accent1"/>
                </a:solidFill>
                <a:latin typeface="Helvetica" pitchFamily="2" charset="0"/>
              </a:rPr>
              <a:t> detector WS, May 2023</a:t>
            </a:r>
            <a:endParaRPr lang="en-US" sz="1400" i="1" dirty="0">
              <a:solidFill>
                <a:schemeClr val="accent1"/>
              </a:solidFill>
            </a:endParaRPr>
          </a:p>
        </p:txBody>
      </p:sp>
    </p:spTree>
    <p:extLst>
      <p:ext uri="{BB962C8B-B14F-4D97-AF65-F5344CB8AC3E}">
        <p14:creationId xmlns:p14="http://schemas.microsoft.com/office/powerpoint/2010/main" val="318450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17</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EIC UG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detector / IP8 working group – a timeline</a:t>
            </a:r>
          </a:p>
        </p:txBody>
      </p:sp>
      <p:sp>
        <p:nvSpPr>
          <p:cNvPr id="7" name="Content Placeholder 1">
            <a:extLst>
              <a:ext uri="{FF2B5EF4-FFF2-40B4-BE49-F238E27FC236}">
                <a16:creationId xmlns:a16="http://schemas.microsoft.com/office/drawing/2014/main" id="{E594AFAE-271C-D446-8EFB-5503DE0DA158}"/>
              </a:ext>
            </a:extLst>
          </p:cNvPr>
          <p:cNvSpPr txBox="1">
            <a:spLocks/>
          </p:cNvSpPr>
          <p:nvPr/>
        </p:nvSpPr>
        <p:spPr bwMode="auto">
          <a:xfrm>
            <a:off x="595089" y="1155533"/>
            <a:ext cx="9463314" cy="119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December 2021 – DPAP review of EIC detector proposals</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The call included criteria for proposals to be a 2</a:t>
            </a:r>
            <a:r>
              <a:rPr lang="en-US" sz="1800" baseline="30000" dirty="0">
                <a:latin typeface="Arial" charset="0"/>
                <a:cs typeface="Arial" charset="0"/>
              </a:rPr>
              <a:t>nd</a:t>
            </a:r>
            <a:r>
              <a:rPr lang="en-US" sz="1800" dirty="0">
                <a:latin typeface="Arial" charset="0"/>
                <a:cs typeface="Arial" charset="0"/>
              </a:rPr>
              <a:t> detector</a:t>
            </a:r>
          </a:p>
          <a:p>
            <a:pPr marL="800100" lvl="1" indent="-342900">
              <a:spcBef>
                <a:spcPct val="20000"/>
              </a:spcBef>
              <a:buFont typeface="Arial" panose="020B0604020202020204" pitchFamily="34" charset="0"/>
              <a:buChar char="•"/>
            </a:pPr>
            <a:r>
              <a:rPr lang="en-US" sz="1800" dirty="0">
                <a:latin typeface="Arial" charset="0"/>
                <a:cs typeface="Arial" charset="0"/>
              </a:rPr>
              <a:t>While the DPAP did not make a selection of a 2</a:t>
            </a:r>
            <a:r>
              <a:rPr lang="en-US" sz="1800" baseline="30000" dirty="0">
                <a:latin typeface="Arial" charset="0"/>
                <a:cs typeface="Arial" charset="0"/>
              </a:rPr>
              <a:t>nd</a:t>
            </a:r>
            <a:r>
              <a:rPr lang="en-US" sz="1800" dirty="0">
                <a:latin typeface="Arial" charset="0"/>
                <a:cs typeface="Arial" charset="0"/>
              </a:rPr>
              <a:t> detector, it endorsed the idea</a:t>
            </a:r>
          </a:p>
        </p:txBody>
      </p:sp>
      <p:sp>
        <p:nvSpPr>
          <p:cNvPr id="8" name="Content Placeholder 1">
            <a:extLst>
              <a:ext uri="{FF2B5EF4-FFF2-40B4-BE49-F238E27FC236}">
                <a16:creationId xmlns:a16="http://schemas.microsoft.com/office/drawing/2014/main" id="{B2BC2E6A-6B0C-8642-848F-D7074B3C48E6}"/>
              </a:ext>
            </a:extLst>
          </p:cNvPr>
          <p:cNvSpPr txBox="1">
            <a:spLocks/>
          </p:cNvSpPr>
          <p:nvPr/>
        </p:nvSpPr>
        <p:spPr bwMode="auto">
          <a:xfrm>
            <a:off x="616858" y="2498108"/>
            <a:ext cx="11255827" cy="89823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Spring 2022 – EICUG-SC produced a brochure on a 2</a:t>
            </a:r>
            <a:r>
              <a:rPr lang="en-US" sz="2000" baseline="30000" dirty="0">
                <a:latin typeface="Arial" charset="0"/>
                <a:cs typeface="Arial" charset="0"/>
              </a:rPr>
              <a:t>nd</a:t>
            </a:r>
            <a:r>
              <a:rPr lang="en-US" sz="2000" dirty="0">
                <a:latin typeface="Arial" charset="0"/>
                <a:cs typeface="Arial" charset="0"/>
              </a:rPr>
              <a:t> EIC detector</a:t>
            </a:r>
          </a:p>
          <a:p>
            <a:pPr marL="800100" lvl="1" indent="-342900">
              <a:spcBef>
                <a:spcPct val="20000"/>
              </a:spcBef>
              <a:buFont typeface="Arial" panose="020B0604020202020204" pitchFamily="34" charset="0"/>
              <a:buChar char="•"/>
            </a:pPr>
            <a:r>
              <a:rPr lang="en-US" sz="1800" dirty="0">
                <a:latin typeface="Arial" charset="0"/>
                <a:cs typeface="Arial" charset="0"/>
              </a:rPr>
              <a:t>Distributed to same international funding agencies that received copies of the yellow report</a:t>
            </a:r>
          </a:p>
        </p:txBody>
      </p:sp>
      <p:sp>
        <p:nvSpPr>
          <p:cNvPr id="10" name="Content Placeholder 1">
            <a:extLst>
              <a:ext uri="{FF2B5EF4-FFF2-40B4-BE49-F238E27FC236}">
                <a16:creationId xmlns:a16="http://schemas.microsoft.com/office/drawing/2014/main" id="{D0E05331-6910-934B-8108-6FC538D1E193}"/>
              </a:ext>
            </a:extLst>
          </p:cNvPr>
          <p:cNvSpPr txBox="1">
            <a:spLocks/>
          </p:cNvSpPr>
          <p:nvPr/>
        </p:nvSpPr>
        <p:spPr bwMode="auto">
          <a:xfrm>
            <a:off x="624115" y="3564909"/>
            <a:ext cx="11255827" cy="132640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July 2022 – the </a:t>
            </a:r>
            <a:r>
              <a:rPr lang="en-US" sz="2000" dirty="0" err="1">
                <a:latin typeface="Arial" charset="0"/>
                <a:cs typeface="Arial" charset="0"/>
              </a:rPr>
              <a:t>Det</a:t>
            </a:r>
            <a:r>
              <a:rPr lang="en-US" sz="2000" dirty="0">
                <a:latin typeface="Arial" charset="0"/>
                <a:cs typeface="Arial" charset="0"/>
              </a:rPr>
              <a:t> II / IP8 WG was formed. </a:t>
            </a:r>
            <a:r>
              <a:rPr lang="en-US" sz="2000" b="1" dirty="0">
                <a:solidFill>
                  <a:srgbClr val="0070C0"/>
                </a:solidFill>
                <a:latin typeface="Arial" charset="0"/>
                <a:cs typeface="Arial" charset="0"/>
              </a:rPr>
              <a:t>Everyone is welcome to join!</a:t>
            </a:r>
          </a:p>
          <a:p>
            <a:pPr marL="800100" lvl="1" indent="-342900">
              <a:spcBef>
                <a:spcPct val="20000"/>
              </a:spcBef>
              <a:buFont typeface="Arial" panose="020B0604020202020204" pitchFamily="34" charset="0"/>
              <a:buChar char="•"/>
            </a:pPr>
            <a:r>
              <a:rPr lang="en-US" sz="1800" dirty="0">
                <a:latin typeface="Arial" charset="0"/>
                <a:cs typeface="Arial" charset="0"/>
              </a:rPr>
              <a:t>Conveners: </a:t>
            </a:r>
            <a:r>
              <a:rPr lang="en-US" sz="1600" dirty="0">
                <a:latin typeface="Arial" charset="0"/>
                <a:cs typeface="Arial" charset="0"/>
              </a:rPr>
              <a:t>Klaus </a:t>
            </a:r>
            <a:r>
              <a:rPr lang="en-US" sz="1600" dirty="0" err="1">
                <a:latin typeface="Arial" charset="0"/>
                <a:cs typeface="Arial" charset="0"/>
              </a:rPr>
              <a:t>Dehmelt</a:t>
            </a:r>
            <a:r>
              <a:rPr lang="en-US" sz="1600" dirty="0">
                <a:latin typeface="Arial" charset="0"/>
                <a:cs typeface="Arial" charset="0"/>
              </a:rPr>
              <a:t> (CFNS/SBU), Charles Hyde (ODU), </a:t>
            </a:r>
            <a:r>
              <a:rPr lang="en-US" sz="1600" dirty="0" err="1">
                <a:latin typeface="Arial" charset="0"/>
                <a:cs typeface="Arial" charset="0"/>
              </a:rPr>
              <a:t>Sangbaek</a:t>
            </a:r>
            <a:r>
              <a:rPr lang="en-US" sz="1600" dirty="0">
                <a:latin typeface="Arial" charset="0"/>
                <a:cs typeface="Arial" charset="0"/>
              </a:rPr>
              <a:t> Lee (ANL), Simonetta Liuti (UVA), Pawel Nadel-Turonski (CFNS/SBU), </a:t>
            </a:r>
            <a:r>
              <a:rPr lang="en-US" sz="1600" dirty="0" err="1">
                <a:latin typeface="Arial" charset="0"/>
                <a:cs typeface="Arial" charset="0"/>
              </a:rPr>
              <a:t>Bjoern</a:t>
            </a:r>
            <a:r>
              <a:rPr lang="en-US" sz="1600" dirty="0">
                <a:latin typeface="Arial" charset="0"/>
                <a:cs typeface="Arial" charset="0"/>
              </a:rPr>
              <a:t> </a:t>
            </a:r>
            <a:r>
              <a:rPr lang="en-US" sz="1600" dirty="0" err="1">
                <a:latin typeface="Arial" charset="0"/>
                <a:cs typeface="Arial" charset="0"/>
              </a:rPr>
              <a:t>Schenke</a:t>
            </a:r>
            <a:r>
              <a:rPr lang="en-US" sz="1600" dirty="0">
                <a:latin typeface="Arial" charset="0"/>
                <a:cs typeface="Arial" charset="0"/>
              </a:rPr>
              <a:t> (BNL), Ernst </a:t>
            </a:r>
            <a:r>
              <a:rPr lang="en-US" sz="1600" dirty="0" err="1">
                <a:latin typeface="Arial" charset="0"/>
                <a:cs typeface="Arial" charset="0"/>
              </a:rPr>
              <a:t>Sichtermann</a:t>
            </a:r>
            <a:r>
              <a:rPr lang="en-US" sz="1600" dirty="0">
                <a:latin typeface="Arial" charset="0"/>
                <a:cs typeface="Arial" charset="0"/>
              </a:rPr>
              <a:t> (LBL), Thomas Ullrich (BNL), Anselm </a:t>
            </a:r>
            <a:r>
              <a:rPr lang="en-US" sz="1600" dirty="0" err="1">
                <a:latin typeface="Arial" charset="0"/>
                <a:cs typeface="Arial" charset="0"/>
              </a:rPr>
              <a:t>Vossen</a:t>
            </a:r>
            <a:r>
              <a:rPr lang="en-US" sz="1600" dirty="0">
                <a:latin typeface="Arial" charset="0"/>
                <a:cs typeface="Arial" charset="0"/>
              </a:rPr>
              <a:t> (Duke/</a:t>
            </a:r>
            <a:r>
              <a:rPr lang="en-US" sz="1600" dirty="0" err="1">
                <a:latin typeface="Arial" charset="0"/>
                <a:cs typeface="Arial" charset="0"/>
              </a:rPr>
              <a:t>JLab</a:t>
            </a:r>
            <a:r>
              <a:rPr lang="en-US" sz="1600" dirty="0">
                <a:latin typeface="Arial" charset="0"/>
                <a:cs typeface="Arial" charset="0"/>
              </a:rPr>
              <a:t>)</a:t>
            </a:r>
          </a:p>
        </p:txBody>
      </p:sp>
      <p:sp>
        <p:nvSpPr>
          <p:cNvPr id="11" name="Content Placeholder 1">
            <a:extLst>
              <a:ext uri="{FF2B5EF4-FFF2-40B4-BE49-F238E27FC236}">
                <a16:creationId xmlns:a16="http://schemas.microsoft.com/office/drawing/2014/main" id="{92B0E015-B239-1F4F-BE76-3408EDBBAD63}"/>
              </a:ext>
            </a:extLst>
          </p:cNvPr>
          <p:cNvSpPr txBox="1">
            <a:spLocks/>
          </p:cNvSpPr>
          <p:nvPr/>
        </p:nvSpPr>
        <p:spPr bwMode="auto">
          <a:xfrm>
            <a:off x="653144" y="5103421"/>
            <a:ext cx="11255827" cy="148606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Several workshops were / are already organized by the WG</a:t>
            </a:r>
          </a:p>
          <a:p>
            <a:pPr marL="800100" lvl="1" indent="-342900">
              <a:spcBef>
                <a:spcPct val="20000"/>
              </a:spcBef>
              <a:buFont typeface="Arial" panose="020B0604020202020204" pitchFamily="34" charset="0"/>
              <a:buChar char="•"/>
            </a:pPr>
            <a:r>
              <a:rPr lang="en-US" sz="1800" dirty="0">
                <a:latin typeface="Arial" charset="0"/>
                <a:cs typeface="Arial" charset="0"/>
              </a:rPr>
              <a:t>December 2022: </a:t>
            </a:r>
            <a:r>
              <a:rPr lang="en-US" sz="1800">
                <a:latin typeface="Arial" charset="0"/>
                <a:cs typeface="Arial" charset="0"/>
              </a:rPr>
              <a:t>first in </a:t>
            </a:r>
            <a:r>
              <a:rPr lang="en-US" sz="1800" dirty="0">
                <a:latin typeface="Arial" charset="0"/>
                <a:cs typeface="Arial" charset="0"/>
              </a:rPr>
              <a:t>a series of CFNS workshops at Stony Brook U. (98 participants)</a:t>
            </a:r>
          </a:p>
          <a:p>
            <a:pPr marL="800100" lvl="1" indent="-342900">
              <a:spcBef>
                <a:spcPct val="20000"/>
              </a:spcBef>
              <a:buFont typeface="Arial" panose="020B0604020202020204" pitchFamily="34" charset="0"/>
              <a:buChar char="•"/>
            </a:pPr>
            <a:r>
              <a:rPr lang="en-US" sz="1800" dirty="0">
                <a:latin typeface="Arial" charset="0"/>
                <a:cs typeface="Arial" charset="0"/>
              </a:rPr>
              <a:t>May 2023: 1</a:t>
            </a:r>
            <a:r>
              <a:rPr lang="en-US" sz="1800" baseline="30000" dirty="0">
                <a:latin typeface="Arial" charset="0"/>
                <a:cs typeface="Arial" charset="0"/>
              </a:rPr>
              <a:t>st</a:t>
            </a:r>
            <a:r>
              <a:rPr lang="en-US" sz="1800" dirty="0">
                <a:latin typeface="Arial" charset="0"/>
                <a:cs typeface="Arial" charset="0"/>
              </a:rPr>
              <a:t> International workshop on Detector II at Temple U. (115 participants)</a:t>
            </a:r>
          </a:p>
          <a:p>
            <a:pPr marL="800100" lvl="1" indent="-342900">
              <a:spcBef>
                <a:spcPct val="20000"/>
              </a:spcBef>
              <a:buFont typeface="Arial" panose="020B0604020202020204" pitchFamily="34" charset="0"/>
              <a:buChar char="•"/>
            </a:pPr>
            <a:r>
              <a:rPr lang="en-US" sz="1800" dirty="0">
                <a:latin typeface="Arial" charset="0"/>
                <a:cs typeface="Arial" charset="0"/>
              </a:rPr>
              <a:t>July 2023: Detector II workshop as part of the EIC UG meeting in Warsaw, Poland</a:t>
            </a:r>
          </a:p>
        </p:txBody>
      </p:sp>
    </p:spTree>
    <p:extLst>
      <p:ext uri="{BB962C8B-B14F-4D97-AF65-F5344CB8AC3E}">
        <p14:creationId xmlns:p14="http://schemas.microsoft.com/office/powerpoint/2010/main" val="211866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5028766" y="2944280"/>
            <a:ext cx="2344491"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3200" dirty="0">
                <a:solidFill>
                  <a:srgbClr val="006633"/>
                </a:solidFill>
                <a:latin typeface="Times New Roman" charset="0"/>
                <a:cs typeface="Arial" charset="0"/>
              </a:rPr>
              <a:t>Thank you!</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18</a:t>
            </a:fld>
            <a:endParaRPr lang="en-US" dirty="0"/>
          </a:p>
        </p:txBody>
      </p:sp>
    </p:spTree>
    <p:extLst>
      <p:ext uri="{BB962C8B-B14F-4D97-AF65-F5344CB8AC3E}">
        <p14:creationId xmlns:p14="http://schemas.microsoft.com/office/powerpoint/2010/main" val="3761082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5158C-57FD-8344-BDFD-B41A014E30A8}"/>
              </a:ext>
            </a:extLst>
          </p:cNvPr>
          <p:cNvPicPr>
            <a:picLocks noChangeAspect="1"/>
          </p:cNvPicPr>
          <p:nvPr/>
        </p:nvPicPr>
        <p:blipFill>
          <a:blip r:embed="rId2"/>
          <a:stretch>
            <a:fillRect/>
          </a:stretch>
        </p:blipFill>
        <p:spPr>
          <a:xfrm>
            <a:off x="6314621" y="1011463"/>
            <a:ext cx="5397500" cy="567690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849583"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Far-forward detection at the CELSIUS storage ring in Uppsala, Sweden</a:t>
            </a:r>
          </a:p>
        </p:txBody>
      </p:sp>
      <p:sp>
        <p:nvSpPr>
          <p:cNvPr id="22" name="Slide Number Placeholder 2">
            <a:extLst>
              <a:ext uri="{FF2B5EF4-FFF2-40B4-BE49-F238E27FC236}">
                <a16:creationId xmlns:a16="http://schemas.microsoft.com/office/drawing/2014/main" id="{DF468B39-1E1C-E44F-AA9C-1F4E89D42F82}"/>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19</a:t>
            </a:fld>
            <a:endParaRPr lang="en-US" dirty="0"/>
          </a:p>
        </p:txBody>
      </p:sp>
      <p:pic>
        <p:nvPicPr>
          <p:cNvPr id="3" name="Picture 2">
            <a:extLst>
              <a:ext uri="{FF2B5EF4-FFF2-40B4-BE49-F238E27FC236}">
                <a16:creationId xmlns:a16="http://schemas.microsoft.com/office/drawing/2014/main" id="{54DB8435-E64F-0C44-8E51-86E34DD1ECB4}"/>
              </a:ext>
            </a:extLst>
          </p:cNvPr>
          <p:cNvPicPr>
            <a:picLocks noChangeAspect="1"/>
          </p:cNvPicPr>
          <p:nvPr/>
        </p:nvPicPr>
        <p:blipFill>
          <a:blip r:embed="rId3"/>
          <a:stretch>
            <a:fillRect/>
          </a:stretch>
        </p:blipFill>
        <p:spPr>
          <a:xfrm>
            <a:off x="478065" y="1192894"/>
            <a:ext cx="5372100" cy="5372100"/>
          </a:xfrm>
          <a:prstGeom prst="rect">
            <a:avLst/>
          </a:prstGeom>
        </p:spPr>
      </p:pic>
      <p:cxnSp>
        <p:nvCxnSpPr>
          <p:cNvPr id="7" name="Straight Arrow Connector 6">
            <a:extLst>
              <a:ext uri="{FF2B5EF4-FFF2-40B4-BE49-F238E27FC236}">
                <a16:creationId xmlns:a16="http://schemas.microsoft.com/office/drawing/2014/main" id="{8EE1085F-2350-FE44-86BB-A8D10323DE1B}"/>
              </a:ext>
            </a:extLst>
          </p:cNvPr>
          <p:cNvCxnSpPr>
            <a:cxnSpLocks/>
          </p:cNvCxnSpPr>
          <p:nvPr/>
        </p:nvCxnSpPr>
        <p:spPr>
          <a:xfrm flipH="1">
            <a:off x="3570514" y="1132114"/>
            <a:ext cx="1175657" cy="53702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2781786-AF1C-9044-B0E0-EC122CDA7A2A}"/>
              </a:ext>
            </a:extLst>
          </p:cNvPr>
          <p:cNvCxnSpPr>
            <a:cxnSpLocks/>
          </p:cNvCxnSpPr>
          <p:nvPr/>
        </p:nvCxnSpPr>
        <p:spPr>
          <a:xfrm>
            <a:off x="6052457" y="1465943"/>
            <a:ext cx="754743" cy="63862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E936B2-F55C-2840-9DFE-A462D8A840B5}"/>
              </a:ext>
            </a:extLst>
          </p:cNvPr>
          <p:cNvSpPr/>
          <p:nvPr/>
        </p:nvSpPr>
        <p:spPr>
          <a:xfrm>
            <a:off x="4816900" y="920415"/>
            <a:ext cx="1525843" cy="584775"/>
          </a:xfrm>
          <a:prstGeom prst="rect">
            <a:avLst/>
          </a:prstGeom>
        </p:spPr>
        <p:txBody>
          <a:bodyPr wrap="square">
            <a:spAutoFit/>
          </a:bodyPr>
          <a:lstStyle/>
          <a:p>
            <a:r>
              <a:rPr lang="en-US" sz="1600" b="1" dirty="0">
                <a:solidFill>
                  <a:srgbClr val="C00000"/>
                </a:solidFill>
                <a:latin typeface="Helvetica" pitchFamily="2" charset="0"/>
              </a:rPr>
              <a:t>Focus with Roman pots</a:t>
            </a:r>
            <a:endParaRPr lang="en-US" sz="1600" b="1" dirty="0">
              <a:solidFill>
                <a:srgbClr val="C00000"/>
              </a:solidFill>
            </a:endParaRPr>
          </a:p>
        </p:txBody>
      </p:sp>
      <p:sp>
        <p:nvSpPr>
          <p:cNvPr id="15" name="Rectangle 14">
            <a:extLst>
              <a:ext uri="{FF2B5EF4-FFF2-40B4-BE49-F238E27FC236}">
                <a16:creationId xmlns:a16="http://schemas.microsoft.com/office/drawing/2014/main" id="{6D390AEB-BE19-EF48-B21F-D71BAE3E80D3}"/>
              </a:ext>
            </a:extLst>
          </p:cNvPr>
          <p:cNvSpPr/>
          <p:nvPr/>
        </p:nvSpPr>
        <p:spPr>
          <a:xfrm>
            <a:off x="6391702" y="6022188"/>
            <a:ext cx="749328" cy="349584"/>
          </a:xfrm>
          <a:prstGeom prst="rect">
            <a:avLst/>
          </a:prstGeom>
        </p:spPr>
        <p:txBody>
          <a:bodyPr wrap="square">
            <a:spAutoFit/>
          </a:bodyPr>
          <a:lstStyle/>
          <a:p>
            <a:r>
              <a:rPr lang="en-US" sz="1600" dirty="0">
                <a:solidFill>
                  <a:srgbClr val="0070C0"/>
                </a:solidFill>
                <a:latin typeface="Helvetica" pitchFamily="2" charset="0"/>
              </a:rPr>
              <a:t>ZDC</a:t>
            </a:r>
            <a:endParaRPr lang="en-US" sz="1600" dirty="0">
              <a:solidFill>
                <a:srgbClr val="0070C0"/>
              </a:solidFill>
            </a:endParaRPr>
          </a:p>
        </p:txBody>
      </p:sp>
      <p:sp>
        <p:nvSpPr>
          <p:cNvPr id="17" name="Rectangle 16">
            <a:extLst>
              <a:ext uri="{FF2B5EF4-FFF2-40B4-BE49-F238E27FC236}">
                <a16:creationId xmlns:a16="http://schemas.microsoft.com/office/drawing/2014/main" id="{EF75FE2E-3D99-C444-BB3B-13A76B8CCAB8}"/>
              </a:ext>
            </a:extLst>
          </p:cNvPr>
          <p:cNvSpPr/>
          <p:nvPr/>
        </p:nvSpPr>
        <p:spPr>
          <a:xfrm>
            <a:off x="7458502" y="4737674"/>
            <a:ext cx="872698" cy="338554"/>
          </a:xfrm>
          <a:prstGeom prst="rect">
            <a:avLst/>
          </a:prstGeom>
        </p:spPr>
        <p:txBody>
          <a:bodyPr wrap="square">
            <a:spAutoFit/>
          </a:bodyPr>
          <a:lstStyle/>
          <a:p>
            <a:r>
              <a:rPr lang="en-US" sz="1600" dirty="0">
                <a:solidFill>
                  <a:srgbClr val="0070C0"/>
                </a:solidFill>
                <a:latin typeface="Helvetica" pitchFamily="2" charset="0"/>
              </a:rPr>
              <a:t>dipoles</a:t>
            </a:r>
            <a:endParaRPr lang="en-US" sz="1600" dirty="0">
              <a:solidFill>
                <a:srgbClr val="0070C0"/>
              </a:solidFill>
            </a:endParaRPr>
          </a:p>
        </p:txBody>
      </p:sp>
      <p:sp>
        <p:nvSpPr>
          <p:cNvPr id="18" name="Rectangle 17">
            <a:extLst>
              <a:ext uri="{FF2B5EF4-FFF2-40B4-BE49-F238E27FC236}">
                <a16:creationId xmlns:a16="http://schemas.microsoft.com/office/drawing/2014/main" id="{AD0A0074-FAC3-024C-85AE-31B1F2616CFF}"/>
              </a:ext>
            </a:extLst>
          </p:cNvPr>
          <p:cNvSpPr/>
          <p:nvPr/>
        </p:nvSpPr>
        <p:spPr>
          <a:xfrm>
            <a:off x="9033301" y="5673845"/>
            <a:ext cx="872698" cy="338554"/>
          </a:xfrm>
          <a:prstGeom prst="rect">
            <a:avLst/>
          </a:prstGeom>
        </p:spPr>
        <p:txBody>
          <a:bodyPr wrap="square">
            <a:spAutoFit/>
          </a:bodyPr>
          <a:lstStyle/>
          <a:p>
            <a:r>
              <a:rPr lang="en-US" sz="1600" dirty="0">
                <a:solidFill>
                  <a:srgbClr val="0070C0"/>
                </a:solidFill>
                <a:latin typeface="Helvetica" pitchFamily="2" charset="0"/>
              </a:rPr>
              <a:t>quads</a:t>
            </a:r>
            <a:endParaRPr lang="en-US" sz="1600" dirty="0">
              <a:solidFill>
                <a:srgbClr val="0070C0"/>
              </a:solidFill>
            </a:endParaRPr>
          </a:p>
        </p:txBody>
      </p:sp>
      <p:sp>
        <p:nvSpPr>
          <p:cNvPr id="13" name="Rectangle 12">
            <a:extLst>
              <a:ext uri="{FF2B5EF4-FFF2-40B4-BE49-F238E27FC236}">
                <a16:creationId xmlns:a16="http://schemas.microsoft.com/office/drawing/2014/main" id="{F24C4CB6-8853-924A-82CB-DD261441C06B}"/>
              </a:ext>
            </a:extLst>
          </p:cNvPr>
          <p:cNvSpPr/>
          <p:nvPr/>
        </p:nvSpPr>
        <p:spPr>
          <a:xfrm>
            <a:off x="9933188" y="2233960"/>
            <a:ext cx="1533098" cy="338554"/>
          </a:xfrm>
          <a:prstGeom prst="rect">
            <a:avLst/>
          </a:prstGeom>
        </p:spPr>
        <p:txBody>
          <a:bodyPr wrap="square">
            <a:spAutoFit/>
          </a:bodyPr>
          <a:lstStyle/>
          <a:p>
            <a:r>
              <a:rPr lang="en-US" sz="1600" dirty="0">
                <a:solidFill>
                  <a:srgbClr val="0070C0"/>
                </a:solidFill>
                <a:latin typeface="Helvetica" pitchFamily="2" charset="0"/>
              </a:rPr>
              <a:t>2</a:t>
            </a:r>
            <a:r>
              <a:rPr lang="en-US" sz="1600" baseline="30000" dirty="0">
                <a:solidFill>
                  <a:srgbClr val="0070C0"/>
                </a:solidFill>
                <a:latin typeface="Helvetica" pitchFamily="2" charset="0"/>
              </a:rPr>
              <a:t>nd</a:t>
            </a:r>
            <a:r>
              <a:rPr lang="en-US" sz="1600" dirty="0">
                <a:solidFill>
                  <a:srgbClr val="0070C0"/>
                </a:solidFill>
                <a:latin typeface="Helvetica" pitchFamily="2" charset="0"/>
              </a:rPr>
              <a:t> Roman pot</a:t>
            </a:r>
            <a:endParaRPr lang="en-US" sz="1600" dirty="0">
              <a:solidFill>
                <a:srgbClr val="0070C0"/>
              </a:solidFill>
            </a:endParaRPr>
          </a:p>
        </p:txBody>
      </p:sp>
      <p:sp>
        <p:nvSpPr>
          <p:cNvPr id="14" name="Rectangle 13">
            <a:extLst>
              <a:ext uri="{FF2B5EF4-FFF2-40B4-BE49-F238E27FC236}">
                <a16:creationId xmlns:a16="http://schemas.microsoft.com/office/drawing/2014/main" id="{7D79700D-5E85-F543-A4D9-BC035A820C8C}"/>
              </a:ext>
            </a:extLst>
          </p:cNvPr>
          <p:cNvSpPr/>
          <p:nvPr/>
        </p:nvSpPr>
        <p:spPr>
          <a:xfrm>
            <a:off x="7574617" y="2865331"/>
            <a:ext cx="1533098" cy="338554"/>
          </a:xfrm>
          <a:prstGeom prst="rect">
            <a:avLst/>
          </a:prstGeom>
        </p:spPr>
        <p:txBody>
          <a:bodyPr wrap="square">
            <a:spAutoFit/>
          </a:bodyPr>
          <a:lstStyle/>
          <a:p>
            <a:r>
              <a:rPr lang="en-US" sz="1600" dirty="0">
                <a:solidFill>
                  <a:srgbClr val="C00000"/>
                </a:solidFill>
                <a:latin typeface="Helvetica" pitchFamily="2" charset="0"/>
              </a:rPr>
              <a:t>Z-tagger</a:t>
            </a:r>
            <a:endParaRPr lang="en-US" sz="1600" dirty="0">
              <a:solidFill>
                <a:srgbClr val="C00000"/>
              </a:solidFill>
            </a:endParaRPr>
          </a:p>
        </p:txBody>
      </p:sp>
      <p:sp>
        <p:nvSpPr>
          <p:cNvPr id="16" name="Rectangle 15">
            <a:extLst>
              <a:ext uri="{FF2B5EF4-FFF2-40B4-BE49-F238E27FC236}">
                <a16:creationId xmlns:a16="http://schemas.microsoft.com/office/drawing/2014/main" id="{975DB6D1-0E5C-5044-B815-C3583033FDF7}"/>
              </a:ext>
            </a:extLst>
          </p:cNvPr>
          <p:cNvSpPr/>
          <p:nvPr/>
        </p:nvSpPr>
        <p:spPr>
          <a:xfrm>
            <a:off x="8438218" y="2306530"/>
            <a:ext cx="1533098" cy="338554"/>
          </a:xfrm>
          <a:prstGeom prst="rect">
            <a:avLst/>
          </a:prstGeom>
        </p:spPr>
        <p:txBody>
          <a:bodyPr wrap="square">
            <a:spAutoFit/>
          </a:bodyPr>
          <a:lstStyle/>
          <a:p>
            <a:r>
              <a:rPr lang="en-US" sz="1600" dirty="0">
                <a:solidFill>
                  <a:srgbClr val="C00000"/>
                </a:solidFill>
                <a:latin typeface="Helvetica" pitchFamily="2" charset="0"/>
              </a:rPr>
              <a:t>trackers</a:t>
            </a:r>
            <a:endParaRPr lang="en-US" sz="1600" dirty="0">
              <a:solidFill>
                <a:srgbClr val="C00000"/>
              </a:solidFill>
            </a:endParaRPr>
          </a:p>
        </p:txBody>
      </p:sp>
      <p:sp>
        <p:nvSpPr>
          <p:cNvPr id="19" name="Rectangle 18">
            <a:extLst>
              <a:ext uri="{FF2B5EF4-FFF2-40B4-BE49-F238E27FC236}">
                <a16:creationId xmlns:a16="http://schemas.microsoft.com/office/drawing/2014/main" id="{94C2EDC0-BA89-904E-A541-782F7B9CE685}"/>
              </a:ext>
            </a:extLst>
          </p:cNvPr>
          <p:cNvSpPr/>
          <p:nvPr/>
        </p:nvSpPr>
        <p:spPr>
          <a:xfrm>
            <a:off x="9954961" y="3576530"/>
            <a:ext cx="1533098" cy="338554"/>
          </a:xfrm>
          <a:prstGeom prst="rect">
            <a:avLst/>
          </a:prstGeom>
        </p:spPr>
        <p:txBody>
          <a:bodyPr wrap="square">
            <a:spAutoFit/>
          </a:bodyPr>
          <a:lstStyle/>
          <a:p>
            <a:r>
              <a:rPr lang="en-US" sz="1600" dirty="0">
                <a:solidFill>
                  <a:srgbClr val="0070C0"/>
                </a:solidFill>
                <a:latin typeface="Helvetica" pitchFamily="2" charset="0"/>
              </a:rPr>
              <a:t>bellows</a:t>
            </a:r>
            <a:endParaRPr lang="en-US" sz="1600" dirty="0">
              <a:solidFill>
                <a:srgbClr val="0070C0"/>
              </a:solidFill>
            </a:endParaRPr>
          </a:p>
        </p:txBody>
      </p:sp>
    </p:spTree>
    <p:extLst>
      <p:ext uri="{BB962C8B-B14F-4D97-AF65-F5344CB8AC3E}">
        <p14:creationId xmlns:p14="http://schemas.microsoft.com/office/powerpoint/2010/main" val="40060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2</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Motivation for a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detector</a:t>
            </a:r>
          </a:p>
        </p:txBody>
      </p:sp>
      <p:sp>
        <p:nvSpPr>
          <p:cNvPr id="7" name="Content Placeholder 1">
            <a:extLst>
              <a:ext uri="{FF2B5EF4-FFF2-40B4-BE49-F238E27FC236}">
                <a16:creationId xmlns:a16="http://schemas.microsoft.com/office/drawing/2014/main" id="{E594AFAE-271C-D446-8EFB-5503DE0DA158}"/>
              </a:ext>
            </a:extLst>
          </p:cNvPr>
          <p:cNvSpPr txBox="1">
            <a:spLocks/>
          </p:cNvSpPr>
          <p:nvPr/>
        </p:nvSpPr>
        <p:spPr bwMode="auto">
          <a:xfrm>
            <a:off x="870860" y="1315190"/>
            <a:ext cx="9463314" cy="119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Needed to unlock the full discovery potential of the EIC</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Cross checks of key results are essential!</a:t>
            </a:r>
          </a:p>
          <a:p>
            <a:pPr marL="800100" lvl="1" indent="-342900">
              <a:spcBef>
                <a:spcPct val="20000"/>
              </a:spcBef>
              <a:buFont typeface="Arial" panose="020B0604020202020204" pitchFamily="34" charset="0"/>
              <a:buChar char="•"/>
            </a:pPr>
            <a:r>
              <a:rPr lang="en-US" sz="1800" dirty="0">
                <a:latin typeface="Arial" charset="0"/>
                <a:cs typeface="Arial" charset="0"/>
              </a:rPr>
              <a:t>Implies a general-purpose collider detector able to support the full EIC program</a:t>
            </a:r>
          </a:p>
        </p:txBody>
      </p:sp>
      <p:sp>
        <p:nvSpPr>
          <p:cNvPr id="9" name="Content Placeholder 1">
            <a:extLst>
              <a:ext uri="{FF2B5EF4-FFF2-40B4-BE49-F238E27FC236}">
                <a16:creationId xmlns:a16="http://schemas.microsoft.com/office/drawing/2014/main" id="{BD279D92-F944-2B45-99E4-43C9B8344395}"/>
              </a:ext>
            </a:extLst>
          </p:cNvPr>
          <p:cNvSpPr txBox="1">
            <a:spLocks/>
          </p:cNvSpPr>
          <p:nvPr/>
        </p:nvSpPr>
        <p:spPr bwMode="auto">
          <a:xfrm>
            <a:off x="827315" y="2827389"/>
            <a:ext cx="10290628" cy="174461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New physics opportunities </a:t>
            </a:r>
            <a:endParaRPr lang="en-US" sz="2000" i="1"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Take advantage of much-improved near-beam hadron detection enabled by a </a:t>
            </a:r>
            <a:r>
              <a:rPr lang="en-US" sz="1800" b="1" dirty="0">
                <a:solidFill>
                  <a:srgbClr val="C00000"/>
                </a:solidFill>
                <a:latin typeface="Arial" charset="0"/>
                <a:cs typeface="Arial" charset="0"/>
              </a:rPr>
              <a:t>2</a:t>
            </a:r>
            <a:r>
              <a:rPr lang="en-US" sz="1800" b="1" baseline="30000" dirty="0">
                <a:solidFill>
                  <a:srgbClr val="C00000"/>
                </a:solidFill>
                <a:latin typeface="Arial" charset="0"/>
                <a:cs typeface="Arial" charset="0"/>
              </a:rPr>
              <a:t>nd</a:t>
            </a:r>
            <a:r>
              <a:rPr lang="en-US" sz="1800" b="1" dirty="0">
                <a:solidFill>
                  <a:srgbClr val="C00000"/>
                </a:solidFill>
                <a:latin typeface="Arial" charset="0"/>
                <a:cs typeface="Arial" charset="0"/>
              </a:rPr>
              <a:t> focus</a:t>
            </a:r>
            <a:r>
              <a:rPr lang="en-US" sz="1800" dirty="0">
                <a:latin typeface="Arial" charset="0"/>
                <a:cs typeface="Arial" charset="0"/>
              </a:rPr>
              <a:t>,</a:t>
            </a:r>
          </a:p>
          <a:p>
            <a:pPr marL="800100" lvl="1" indent="-342900">
              <a:spcBef>
                <a:spcPct val="20000"/>
              </a:spcBef>
              <a:buFont typeface="Arial" panose="020B0604020202020204" pitchFamily="34" charset="0"/>
              <a:buChar char="•"/>
            </a:pPr>
            <a:r>
              <a:rPr lang="en-US" sz="1800" dirty="0">
                <a:latin typeface="Arial" charset="0"/>
                <a:cs typeface="Arial" charset="0"/>
              </a:rPr>
              <a:t>Impacts, for instance, exclusive / diffractive physics; </a:t>
            </a:r>
            <a:r>
              <a:rPr lang="en-US" sz="1800" b="1" dirty="0">
                <a:solidFill>
                  <a:srgbClr val="C00000"/>
                </a:solidFill>
                <a:latin typeface="Arial" charset="0"/>
                <a:cs typeface="Arial" charset="0"/>
              </a:rPr>
              <a:t>greatly expands the ability to measure recoiling nuclei and fragments from nuclear breakup</a:t>
            </a:r>
            <a:r>
              <a:rPr lang="en-US" sz="1800" dirty="0">
                <a:latin typeface="Arial" charset="0"/>
                <a:cs typeface="Arial" charset="0"/>
              </a:rPr>
              <a:t>.</a:t>
            </a:r>
          </a:p>
          <a:p>
            <a:pPr marL="800100" lvl="1" indent="-342900">
              <a:spcBef>
                <a:spcPct val="20000"/>
              </a:spcBef>
              <a:buFont typeface="Arial" panose="020B0604020202020204" pitchFamily="34" charset="0"/>
              <a:buChar char="•"/>
            </a:pPr>
            <a:r>
              <a:rPr lang="en-US" sz="1800" dirty="0">
                <a:latin typeface="Arial" charset="0"/>
                <a:cs typeface="Arial" charset="0"/>
              </a:rPr>
              <a:t>New ideas beyond the Yellow Report and CD0 (EW, BSM)? Your input is essential!</a:t>
            </a:r>
          </a:p>
        </p:txBody>
      </p:sp>
      <p:sp>
        <p:nvSpPr>
          <p:cNvPr id="15" name="Content Placeholder 1">
            <a:extLst>
              <a:ext uri="{FF2B5EF4-FFF2-40B4-BE49-F238E27FC236}">
                <a16:creationId xmlns:a16="http://schemas.microsoft.com/office/drawing/2014/main" id="{160C3337-1FE6-6B4E-A8EE-3E764ED56BEE}"/>
              </a:ext>
            </a:extLst>
          </p:cNvPr>
          <p:cNvSpPr txBox="1">
            <a:spLocks/>
          </p:cNvSpPr>
          <p:nvPr/>
        </p:nvSpPr>
        <p:spPr bwMode="auto">
          <a:xfrm>
            <a:off x="863602" y="4939219"/>
            <a:ext cx="9202057" cy="144706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Complementary design features </a:t>
            </a:r>
            <a:endParaRPr lang="en-US" sz="2000" i="1"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Possible to reduce combined systematics (as for H1 and ZEUS)</a:t>
            </a:r>
          </a:p>
          <a:p>
            <a:pPr marL="800100" lvl="1" indent="-342900">
              <a:spcBef>
                <a:spcPct val="20000"/>
              </a:spcBef>
              <a:buFont typeface="Arial" panose="020B0604020202020204" pitchFamily="34" charset="0"/>
              <a:buChar char="•"/>
            </a:pPr>
            <a:r>
              <a:rPr lang="en-US" sz="1800" dirty="0">
                <a:latin typeface="Arial" charset="0"/>
                <a:cs typeface="Arial" charset="0"/>
              </a:rPr>
              <a:t>Particularly important for the EIC where high statistics mean that uncertainties for a large fraction of the envisioned measurements will be systematics limited</a:t>
            </a:r>
          </a:p>
        </p:txBody>
      </p:sp>
    </p:spTree>
    <p:extLst>
      <p:ext uri="{BB962C8B-B14F-4D97-AF65-F5344CB8AC3E}">
        <p14:creationId xmlns:p14="http://schemas.microsoft.com/office/powerpoint/2010/main" val="1857110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230DE9E-B037-0C44-A2DA-E0AE6F55ABA7}"/>
              </a:ext>
            </a:extLst>
          </p:cNvPr>
          <p:cNvPicPr>
            <a:picLocks noChangeAspect="1"/>
          </p:cNvPicPr>
          <p:nvPr/>
        </p:nvPicPr>
        <p:blipFill>
          <a:blip r:embed="rId2"/>
          <a:stretch>
            <a:fillRect/>
          </a:stretch>
        </p:blipFill>
        <p:spPr>
          <a:xfrm>
            <a:off x="5819114" y="321265"/>
            <a:ext cx="6350000" cy="3810000"/>
          </a:xfrm>
          <a:prstGeom prst="rect">
            <a:avLst/>
          </a:prstGeom>
        </p:spPr>
      </p:pic>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7628365"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Large-</a:t>
            </a:r>
            <a:r>
              <a:rPr lang="en-US" sz="2800" dirty="0" err="1">
                <a:solidFill>
                  <a:srgbClr val="006633"/>
                </a:solidFill>
                <a:latin typeface="Times New Roman" charset="0"/>
                <a:cs typeface="Arial" charset="0"/>
              </a:rPr>
              <a:t>p</a:t>
            </a:r>
            <a:r>
              <a:rPr lang="en-US" sz="2800" baseline="-25000" dirty="0" err="1">
                <a:solidFill>
                  <a:srgbClr val="006633"/>
                </a:solidFill>
                <a:latin typeface="Times New Roman" charset="0"/>
                <a:cs typeface="Arial" charset="0"/>
              </a:rPr>
              <a:t>T</a:t>
            </a:r>
            <a:r>
              <a:rPr lang="en-US" sz="2800" dirty="0">
                <a:solidFill>
                  <a:srgbClr val="006633"/>
                </a:solidFill>
                <a:latin typeface="Times New Roman" charset="0"/>
                <a:cs typeface="Arial" charset="0"/>
              </a:rPr>
              <a:t> acceptance</a:t>
            </a:r>
          </a:p>
        </p:txBody>
      </p:sp>
      <p:cxnSp>
        <p:nvCxnSpPr>
          <p:cNvPr id="31" name="Straight Arrow Connector 30">
            <a:extLst>
              <a:ext uri="{FF2B5EF4-FFF2-40B4-BE49-F238E27FC236}">
                <a16:creationId xmlns:a16="http://schemas.microsoft.com/office/drawing/2014/main" id="{0840845A-3172-A14F-B7D7-59B61EB8E2ED}"/>
              </a:ext>
            </a:extLst>
          </p:cNvPr>
          <p:cNvCxnSpPr>
            <a:cxnSpLocks/>
          </p:cNvCxnSpPr>
          <p:nvPr/>
        </p:nvCxnSpPr>
        <p:spPr>
          <a:xfrm flipH="1" flipV="1">
            <a:off x="10550770" y="1593221"/>
            <a:ext cx="307516" cy="10147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5C24628-6337-C74C-A377-ABD583A15754}"/>
              </a:ext>
            </a:extLst>
          </p:cNvPr>
          <p:cNvSpPr/>
          <p:nvPr/>
        </p:nvSpPr>
        <p:spPr>
          <a:xfrm>
            <a:off x="10375872" y="2742076"/>
            <a:ext cx="1194805" cy="338554"/>
          </a:xfrm>
          <a:prstGeom prst="rect">
            <a:avLst/>
          </a:prstGeom>
        </p:spPr>
        <p:txBody>
          <a:bodyPr wrap="square">
            <a:spAutoFit/>
          </a:bodyPr>
          <a:lstStyle/>
          <a:p>
            <a:r>
              <a:rPr lang="en-US" sz="1600" dirty="0">
                <a:latin typeface="Helvetica" pitchFamily="2" charset="0"/>
              </a:rPr>
              <a:t>2</a:t>
            </a:r>
            <a:r>
              <a:rPr lang="en-US" sz="1600" baseline="30000" dirty="0">
                <a:latin typeface="Helvetica" pitchFamily="2" charset="0"/>
              </a:rPr>
              <a:t>nd</a:t>
            </a:r>
            <a:r>
              <a:rPr lang="en-US" sz="1600" dirty="0">
                <a:latin typeface="Helvetica" pitchFamily="2" charset="0"/>
              </a:rPr>
              <a:t> focus</a:t>
            </a:r>
            <a:endParaRPr lang="en-US" sz="1600" dirty="0"/>
          </a:p>
        </p:txBody>
      </p:sp>
      <p:sp>
        <p:nvSpPr>
          <p:cNvPr id="33" name="Rectangle 32">
            <a:extLst>
              <a:ext uri="{FF2B5EF4-FFF2-40B4-BE49-F238E27FC236}">
                <a16:creationId xmlns:a16="http://schemas.microsoft.com/office/drawing/2014/main" id="{7E2B4328-BA4C-8847-979C-25857AB2A0FC}"/>
              </a:ext>
            </a:extLst>
          </p:cNvPr>
          <p:cNvSpPr/>
          <p:nvPr/>
        </p:nvSpPr>
        <p:spPr>
          <a:xfrm>
            <a:off x="9227011" y="1030504"/>
            <a:ext cx="1194805" cy="338554"/>
          </a:xfrm>
          <a:prstGeom prst="rect">
            <a:avLst/>
          </a:prstGeom>
        </p:spPr>
        <p:txBody>
          <a:bodyPr wrap="square">
            <a:spAutoFit/>
          </a:bodyPr>
          <a:lstStyle/>
          <a:p>
            <a:r>
              <a:rPr lang="en-US" sz="1600" dirty="0">
                <a:latin typeface="Helvetica" pitchFamily="2" charset="0"/>
              </a:rPr>
              <a:t>neutrals</a:t>
            </a:r>
            <a:endParaRPr lang="en-US" sz="1600" dirty="0"/>
          </a:p>
        </p:txBody>
      </p:sp>
      <p:sp>
        <p:nvSpPr>
          <p:cNvPr id="34" name="Rectangle 33">
            <a:extLst>
              <a:ext uri="{FF2B5EF4-FFF2-40B4-BE49-F238E27FC236}">
                <a16:creationId xmlns:a16="http://schemas.microsoft.com/office/drawing/2014/main" id="{2DF60FC3-AB0E-AC4B-BB48-00D5BAE850E1}"/>
              </a:ext>
            </a:extLst>
          </p:cNvPr>
          <p:cNvSpPr/>
          <p:nvPr/>
        </p:nvSpPr>
        <p:spPr>
          <a:xfrm>
            <a:off x="9203565" y="2343489"/>
            <a:ext cx="1194805" cy="338554"/>
          </a:xfrm>
          <a:prstGeom prst="rect">
            <a:avLst/>
          </a:prstGeom>
        </p:spPr>
        <p:txBody>
          <a:bodyPr wrap="square">
            <a:spAutoFit/>
          </a:bodyPr>
          <a:lstStyle/>
          <a:p>
            <a:r>
              <a:rPr lang="en-US" sz="1600" dirty="0">
                <a:latin typeface="Helvetica" pitchFamily="2" charset="0"/>
              </a:rPr>
              <a:t>spectators</a:t>
            </a:r>
            <a:endParaRPr lang="en-US" sz="1600" dirty="0"/>
          </a:p>
        </p:txBody>
      </p:sp>
      <p:sp>
        <p:nvSpPr>
          <p:cNvPr id="35" name="Content Placeholder 1">
            <a:extLst>
              <a:ext uri="{FF2B5EF4-FFF2-40B4-BE49-F238E27FC236}">
                <a16:creationId xmlns:a16="http://schemas.microsoft.com/office/drawing/2014/main" id="{DA34907A-5EAA-184B-9B66-CF4C594B1D18}"/>
              </a:ext>
            </a:extLst>
          </p:cNvPr>
          <p:cNvSpPr txBox="1">
            <a:spLocks/>
          </p:cNvSpPr>
          <p:nvPr/>
        </p:nvSpPr>
        <p:spPr bwMode="auto">
          <a:xfrm>
            <a:off x="465829" y="4384884"/>
            <a:ext cx="10908347" cy="142083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In contrast to low-</a:t>
            </a:r>
            <a:r>
              <a:rPr lang="en-US" sz="2000" dirty="0" err="1">
                <a:latin typeface="Arial" charset="0"/>
                <a:cs typeface="Arial" charset="0"/>
              </a:rPr>
              <a:t>p</a:t>
            </a:r>
            <a:r>
              <a:rPr lang="en-US" sz="2000" baseline="-25000" dirty="0" err="1">
                <a:latin typeface="Arial" charset="0"/>
                <a:cs typeface="Arial" charset="0"/>
              </a:rPr>
              <a:t>T</a:t>
            </a:r>
            <a:r>
              <a:rPr lang="en-US" sz="2000" dirty="0">
                <a:latin typeface="Arial" charset="0"/>
                <a:cs typeface="Arial" charset="0"/>
              </a:rPr>
              <a:t>, where acceptance is limited by the beam, there is no upper limit in </a:t>
            </a:r>
            <a:r>
              <a:rPr lang="en-US" sz="2000" dirty="0" err="1">
                <a:latin typeface="Arial" charset="0"/>
                <a:cs typeface="Arial" charset="0"/>
              </a:rPr>
              <a:t>p</a:t>
            </a:r>
            <a:r>
              <a:rPr lang="en-US" sz="2000" baseline="-25000" dirty="0" err="1">
                <a:latin typeface="Arial" charset="0"/>
                <a:cs typeface="Arial" charset="0"/>
              </a:rPr>
              <a:t>T</a:t>
            </a:r>
            <a:r>
              <a:rPr lang="en-US" sz="2000" dirty="0" err="1">
                <a:latin typeface="Arial" charset="0"/>
                <a:cs typeface="Arial" charset="0"/>
              </a:rPr>
              <a: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Particles that are not detected at the 2</a:t>
            </a:r>
            <a:r>
              <a:rPr lang="en-US" sz="1800" baseline="30000" dirty="0">
                <a:latin typeface="Arial" charset="0"/>
                <a:cs typeface="Arial" charset="0"/>
              </a:rPr>
              <a:t>nd</a:t>
            </a:r>
            <a:r>
              <a:rPr lang="en-US" sz="1800" dirty="0">
                <a:latin typeface="Arial" charset="0"/>
                <a:cs typeface="Arial" charset="0"/>
              </a:rPr>
              <a:t> focus will be detected in the drift section before it, or in the B0 magnet in front of the quads (red), or in the hadron endcap of the central detector</a:t>
            </a:r>
          </a:p>
          <a:p>
            <a:pPr marL="800100" lvl="1" indent="-342900">
              <a:spcBef>
                <a:spcPct val="20000"/>
              </a:spcBef>
              <a:buFont typeface="Arial" panose="020B0604020202020204" pitchFamily="34" charset="0"/>
              <a:buChar char="•"/>
            </a:pPr>
            <a:r>
              <a:rPr lang="en-US" sz="1800" dirty="0">
                <a:latin typeface="Arial" charset="0"/>
                <a:cs typeface="Arial" charset="0"/>
              </a:rPr>
              <a:t>Losses will occur in the transitions.</a:t>
            </a:r>
          </a:p>
        </p:txBody>
      </p:sp>
      <p:sp>
        <p:nvSpPr>
          <p:cNvPr id="36" name="Content Placeholder 1">
            <a:extLst>
              <a:ext uri="{FF2B5EF4-FFF2-40B4-BE49-F238E27FC236}">
                <a16:creationId xmlns:a16="http://schemas.microsoft.com/office/drawing/2014/main" id="{41AAE4F4-6081-AC49-9DAE-09751027B09E}"/>
              </a:ext>
            </a:extLst>
          </p:cNvPr>
          <p:cNvSpPr txBox="1">
            <a:spLocks/>
          </p:cNvSpPr>
          <p:nvPr/>
        </p:nvSpPr>
        <p:spPr bwMode="auto">
          <a:xfrm>
            <a:off x="492067" y="5901067"/>
            <a:ext cx="11249990" cy="6303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latin typeface="Arial" charset="0"/>
                <a:cs typeface="Arial" charset="0"/>
              </a:rPr>
              <a:t>Large apertures are a challenge for the magnets, but do depend on the 2</a:t>
            </a:r>
            <a:r>
              <a:rPr lang="en-US" sz="2000" baseline="30000" dirty="0">
                <a:latin typeface="Arial" charset="0"/>
                <a:cs typeface="Arial" charset="0"/>
              </a:rPr>
              <a:t>nd</a:t>
            </a:r>
            <a:r>
              <a:rPr lang="en-US" sz="2000" dirty="0">
                <a:latin typeface="Arial" charset="0"/>
                <a:cs typeface="Arial" charset="0"/>
              </a:rPr>
              <a:t> focus or IR layout.</a:t>
            </a:r>
          </a:p>
        </p:txBody>
      </p:sp>
      <p:sp>
        <p:nvSpPr>
          <p:cNvPr id="11" name="Slide Number Placeholder 2">
            <a:extLst>
              <a:ext uri="{FF2B5EF4-FFF2-40B4-BE49-F238E27FC236}">
                <a16:creationId xmlns:a16="http://schemas.microsoft.com/office/drawing/2014/main" id="{2F463A81-ACA3-8A40-90D3-DE108F5FD8ED}"/>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20</a:t>
            </a:fld>
            <a:endParaRPr lang="en-US" dirty="0"/>
          </a:p>
        </p:txBody>
      </p:sp>
      <p:pic>
        <p:nvPicPr>
          <p:cNvPr id="12" name="4QeUhgG8WYTp_LdCi6Sq5Tf9vdnb7cSCE0N6-JQH2NS6JfssBLZPnnmM_YAReoJLOATc2VhlAoazvAEF9W0whkbgXMWe5EH9nNfjvxhRWEuZuvqwsFdvIppWim1ME6Tn4hfkiaM.png" descr="4QeUhgG8WYTp_LdCi6Sq5Tf9vdnb7cSCE0N6-JQH2NS6JfssBLZPnnmM_YAReoJLOATc2VhlAoazvAEF9W0whkbgXMWe5EH9nNfjvxhRWEuZuvqwsFdvIppWim1ME6Tn4hfkiaM.png">
            <a:extLst>
              <a:ext uri="{FF2B5EF4-FFF2-40B4-BE49-F238E27FC236}">
                <a16:creationId xmlns:a16="http://schemas.microsoft.com/office/drawing/2014/main" id="{E6923A06-0CDD-504E-BE94-51F9A8182FDE}"/>
              </a:ext>
            </a:extLst>
          </p:cNvPr>
          <p:cNvPicPr>
            <a:picLocks noChangeAspect="1"/>
          </p:cNvPicPr>
          <p:nvPr/>
        </p:nvPicPr>
        <p:blipFill>
          <a:blip r:embed="rId4"/>
          <a:stretch>
            <a:fillRect/>
          </a:stretch>
        </p:blipFill>
        <p:spPr>
          <a:xfrm>
            <a:off x="44604" y="827315"/>
            <a:ext cx="5967476" cy="2962148"/>
          </a:xfrm>
          <a:prstGeom prst="rect">
            <a:avLst/>
          </a:prstGeom>
          <a:ln w="12700">
            <a:miter lim="400000"/>
          </a:ln>
        </p:spPr>
      </p:pic>
    </p:spTree>
    <p:extLst>
      <p:ext uri="{BB962C8B-B14F-4D97-AF65-F5344CB8AC3E}">
        <p14:creationId xmlns:p14="http://schemas.microsoft.com/office/powerpoint/2010/main" val="3334401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21</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Five initial benchmark channels for Detector 2 simulations </a:t>
            </a:r>
          </a:p>
        </p:txBody>
      </p:sp>
      <p:pic>
        <p:nvPicPr>
          <p:cNvPr id="6" name="Picture 5">
            <a:extLst>
              <a:ext uri="{FF2B5EF4-FFF2-40B4-BE49-F238E27FC236}">
                <a16:creationId xmlns:a16="http://schemas.microsoft.com/office/drawing/2014/main" id="{2D59D354-CBE4-3745-A0AE-9905A7C2BA04}"/>
              </a:ext>
            </a:extLst>
          </p:cNvPr>
          <p:cNvPicPr>
            <a:picLocks noChangeAspect="1"/>
          </p:cNvPicPr>
          <p:nvPr/>
        </p:nvPicPr>
        <p:blipFill>
          <a:blip r:embed="rId2"/>
          <a:stretch>
            <a:fillRect/>
          </a:stretch>
        </p:blipFill>
        <p:spPr>
          <a:xfrm>
            <a:off x="618672" y="1299028"/>
            <a:ext cx="10896600" cy="3708400"/>
          </a:xfrm>
          <a:prstGeom prst="rect">
            <a:avLst/>
          </a:prstGeom>
        </p:spPr>
      </p:pic>
      <p:sp>
        <p:nvSpPr>
          <p:cNvPr id="8" name="Content Placeholder 1">
            <a:extLst>
              <a:ext uri="{FF2B5EF4-FFF2-40B4-BE49-F238E27FC236}">
                <a16:creationId xmlns:a16="http://schemas.microsoft.com/office/drawing/2014/main" id="{A23A8EA8-4A55-D84B-BBCF-40F362A0BC3E}"/>
              </a:ext>
            </a:extLst>
          </p:cNvPr>
          <p:cNvSpPr txBox="1">
            <a:spLocks/>
          </p:cNvSpPr>
          <p:nvPr/>
        </p:nvSpPr>
        <p:spPr bwMode="auto">
          <a:xfrm>
            <a:off x="899880" y="5222239"/>
            <a:ext cx="10276119" cy="9898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dirty="0">
                <a:latin typeface="Arial" charset="0"/>
                <a:cs typeface="Arial" charset="0"/>
              </a:rPr>
              <a:t>Please note that these were selected to illustrate particular opportunities  </a:t>
            </a:r>
          </a:p>
          <a:p>
            <a:pPr>
              <a:spcBef>
                <a:spcPct val="20000"/>
              </a:spcBef>
              <a:buFontTx/>
              <a:buBlip>
                <a:blip r:embed="rId3"/>
              </a:buBlip>
            </a:pPr>
            <a:r>
              <a:rPr lang="en-US" sz="2000" dirty="0">
                <a:latin typeface="Arial" charset="0"/>
                <a:cs typeface="Arial" charset="0"/>
              </a:rPr>
              <a:t>You are most welcome to add your favorite process! </a:t>
            </a:r>
            <a:endParaRPr lang="en-US" sz="1800" dirty="0">
              <a:latin typeface="Arial" charset="0"/>
              <a:cs typeface="Arial" charset="0"/>
            </a:endParaRPr>
          </a:p>
        </p:txBody>
      </p:sp>
    </p:spTree>
    <p:extLst>
      <p:ext uri="{BB962C8B-B14F-4D97-AF65-F5344CB8AC3E}">
        <p14:creationId xmlns:p14="http://schemas.microsoft.com/office/powerpoint/2010/main" val="350832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3</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Reference schedule for a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IR and Detector</a:t>
            </a:r>
          </a:p>
        </p:txBody>
      </p:sp>
      <p:pic>
        <p:nvPicPr>
          <p:cNvPr id="4" name="Picture 3">
            <a:extLst>
              <a:ext uri="{FF2B5EF4-FFF2-40B4-BE49-F238E27FC236}">
                <a16:creationId xmlns:a16="http://schemas.microsoft.com/office/drawing/2014/main" id="{7E0D7144-5AC9-1E4E-89A9-452E2FFB604D}"/>
              </a:ext>
            </a:extLst>
          </p:cNvPr>
          <p:cNvPicPr>
            <a:picLocks noChangeAspect="1"/>
          </p:cNvPicPr>
          <p:nvPr/>
        </p:nvPicPr>
        <p:blipFill>
          <a:blip r:embed="rId2"/>
          <a:stretch>
            <a:fillRect/>
          </a:stretch>
        </p:blipFill>
        <p:spPr>
          <a:xfrm>
            <a:off x="399595" y="844926"/>
            <a:ext cx="8305329" cy="5898974"/>
          </a:xfrm>
          <a:prstGeom prst="rect">
            <a:avLst/>
          </a:prstGeom>
        </p:spPr>
      </p:pic>
      <p:sp>
        <p:nvSpPr>
          <p:cNvPr id="5" name="Striped Right Arrow 4">
            <a:extLst>
              <a:ext uri="{FF2B5EF4-FFF2-40B4-BE49-F238E27FC236}">
                <a16:creationId xmlns:a16="http://schemas.microsoft.com/office/drawing/2014/main" id="{830F471C-550C-D845-879F-99B3B88490C1}"/>
              </a:ext>
            </a:extLst>
          </p:cNvPr>
          <p:cNvSpPr/>
          <p:nvPr/>
        </p:nvSpPr>
        <p:spPr>
          <a:xfrm rot="10800000">
            <a:off x="9536542" y="5719782"/>
            <a:ext cx="1711036" cy="555993"/>
          </a:xfrm>
          <a:prstGeom prst="strip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6AF3C8C-A528-F24B-B178-BB4591594D28}"/>
              </a:ext>
            </a:extLst>
          </p:cNvPr>
          <p:cNvSpPr/>
          <p:nvPr/>
        </p:nvSpPr>
        <p:spPr>
          <a:xfrm>
            <a:off x="8371503" y="401651"/>
            <a:ext cx="3646325" cy="307777"/>
          </a:xfrm>
          <a:prstGeom prst="rect">
            <a:avLst/>
          </a:prstGeom>
        </p:spPr>
        <p:txBody>
          <a:bodyPr wrap="square">
            <a:spAutoFit/>
          </a:bodyPr>
          <a:lstStyle/>
          <a:p>
            <a:r>
              <a:rPr lang="en-US" sz="1400" i="1" dirty="0">
                <a:solidFill>
                  <a:schemeClr val="accent1"/>
                </a:solidFill>
                <a:latin typeface="Helvetica" pitchFamily="2" charset="0"/>
              </a:rPr>
              <a:t>Jim </a:t>
            </a:r>
            <a:r>
              <a:rPr lang="en-US" sz="1400" i="1" dirty="0" err="1">
                <a:solidFill>
                  <a:schemeClr val="accent1"/>
                </a:solidFill>
                <a:latin typeface="Helvetica" pitchFamily="2" charset="0"/>
              </a:rPr>
              <a:t>Yeck</a:t>
            </a:r>
            <a:r>
              <a:rPr lang="en-US" sz="1400" i="1" dirty="0">
                <a:solidFill>
                  <a:schemeClr val="accent1"/>
                </a:solidFill>
                <a:latin typeface="Helvetica" pitchFamily="2" charset="0"/>
              </a:rPr>
              <a:t>, EIC 2</a:t>
            </a:r>
            <a:r>
              <a:rPr lang="en-US" sz="1400" i="1" baseline="30000" dirty="0">
                <a:solidFill>
                  <a:schemeClr val="accent1"/>
                </a:solidFill>
                <a:latin typeface="Helvetica" pitchFamily="2" charset="0"/>
              </a:rPr>
              <a:t>nd</a:t>
            </a:r>
            <a:r>
              <a:rPr lang="en-US" sz="1400" i="1" dirty="0">
                <a:solidFill>
                  <a:schemeClr val="accent1"/>
                </a:solidFill>
                <a:latin typeface="Helvetica" pitchFamily="2" charset="0"/>
              </a:rPr>
              <a:t> detector WS, May 2023</a:t>
            </a:r>
            <a:endParaRPr lang="en-US" sz="1400" i="1" dirty="0">
              <a:solidFill>
                <a:schemeClr val="accent1"/>
              </a:solidFill>
            </a:endParaRPr>
          </a:p>
        </p:txBody>
      </p:sp>
      <p:sp>
        <p:nvSpPr>
          <p:cNvPr id="7" name="Rectangle 6">
            <a:extLst>
              <a:ext uri="{FF2B5EF4-FFF2-40B4-BE49-F238E27FC236}">
                <a16:creationId xmlns:a16="http://schemas.microsoft.com/office/drawing/2014/main" id="{38A37F02-364E-2240-B22C-39500D2CBFCF}"/>
              </a:ext>
            </a:extLst>
          </p:cNvPr>
          <p:cNvSpPr/>
          <p:nvPr/>
        </p:nvSpPr>
        <p:spPr>
          <a:xfrm>
            <a:off x="9518133" y="5263936"/>
            <a:ext cx="2078782" cy="369332"/>
          </a:xfrm>
          <a:prstGeom prst="rect">
            <a:avLst/>
          </a:prstGeom>
        </p:spPr>
        <p:txBody>
          <a:bodyPr wrap="square">
            <a:spAutoFit/>
          </a:bodyPr>
          <a:lstStyle/>
          <a:p>
            <a:r>
              <a:rPr lang="en-US" dirty="0">
                <a:latin typeface="Helvetica" pitchFamily="2" charset="0"/>
              </a:rPr>
              <a:t>Second detector</a:t>
            </a:r>
            <a:endParaRPr lang="en-US" dirty="0"/>
          </a:p>
        </p:txBody>
      </p:sp>
    </p:spTree>
    <p:extLst>
      <p:ext uri="{BB962C8B-B14F-4D97-AF65-F5344CB8AC3E}">
        <p14:creationId xmlns:p14="http://schemas.microsoft.com/office/powerpoint/2010/main" val="2132179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4</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15454" y="243721"/>
            <a:ext cx="11200775"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Forward detection at the EIC is unique due to a numerical coincidence</a:t>
            </a:r>
          </a:p>
        </p:txBody>
      </p:sp>
      <p:sp>
        <p:nvSpPr>
          <p:cNvPr id="7" name="Content Placeholder 1">
            <a:extLst>
              <a:ext uri="{FF2B5EF4-FFF2-40B4-BE49-F238E27FC236}">
                <a16:creationId xmlns:a16="http://schemas.microsoft.com/office/drawing/2014/main" id="{9D93DC17-7BA0-784C-AA62-54DC18BFFC91}"/>
              </a:ext>
            </a:extLst>
          </p:cNvPr>
          <p:cNvSpPr txBox="1">
            <a:spLocks/>
          </p:cNvSpPr>
          <p:nvPr/>
        </p:nvSpPr>
        <p:spPr bwMode="auto">
          <a:xfrm>
            <a:off x="1040254" y="1274911"/>
            <a:ext cx="9526145" cy="190371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At the EIC, the longitudinal momentum loss of the scattered “target” particles is not negligible. In the relevant range of x, it is typically larger than the intrinsic momentum spread of the beam.</a:t>
            </a:r>
          </a:p>
          <a:p>
            <a:pPr marL="800100" lvl="1" indent="-342900">
              <a:spcBef>
                <a:spcPct val="20000"/>
              </a:spcBef>
              <a:buFont typeface="Arial" panose="020B0604020202020204" pitchFamily="34" charset="0"/>
              <a:buChar char="•"/>
            </a:pPr>
            <a:r>
              <a:rPr lang="en-US" sz="1800" dirty="0">
                <a:latin typeface="Arial" charset="0"/>
                <a:cs typeface="Arial" charset="0"/>
              </a:rPr>
              <a:t>In DIS, </a:t>
            </a:r>
            <a:r>
              <a:rPr lang="en-US" sz="1800" dirty="0" err="1">
                <a:latin typeface="Arial" charset="0"/>
                <a:cs typeface="Arial" charset="0"/>
              </a:rPr>
              <a:t>dp</a:t>
            </a:r>
            <a:r>
              <a:rPr lang="en-US" sz="1800" dirty="0">
                <a:latin typeface="Arial" charset="0"/>
                <a:cs typeface="Arial" charset="0"/>
              </a:rPr>
              <a:t>/p ~ x (the momentum of the struck </a:t>
            </a:r>
            <a:r>
              <a:rPr lang="en-US" sz="1800" dirty="0" err="1">
                <a:latin typeface="Arial" charset="0"/>
                <a:cs typeface="Arial" charset="0"/>
              </a:rPr>
              <a:t>parton</a:t>
            </a:r>
            <a:r>
              <a:rPr lang="en-US" sz="1800" dirty="0">
                <a:latin typeface="Arial" charset="0"/>
                <a:cs typeface="Arial" charset="0"/>
              </a:rPr>
              <a:t>).</a:t>
            </a:r>
          </a:p>
          <a:p>
            <a:pPr marL="800100" lvl="1" indent="-342900">
              <a:spcBef>
                <a:spcPct val="20000"/>
              </a:spcBef>
              <a:buFont typeface="Arial" panose="020B0604020202020204" pitchFamily="34" charset="0"/>
              <a:buChar char="•"/>
            </a:pPr>
            <a:r>
              <a:rPr lang="en-US" sz="1800" dirty="0">
                <a:latin typeface="Arial" charset="0"/>
                <a:cs typeface="Arial" charset="0"/>
              </a:rPr>
              <a:t>The intrinsic momentum spread (1</a:t>
            </a:r>
            <a:r>
              <a:rPr lang="en-US" sz="1800" dirty="0">
                <a:latin typeface="Symbol" pitchFamily="2" charset="2"/>
                <a:cs typeface="Arial" charset="0"/>
              </a:rPr>
              <a:t>s</a:t>
            </a:r>
            <a:r>
              <a:rPr lang="en-US" sz="1800" dirty="0">
                <a:latin typeface="Arial" charset="0"/>
                <a:cs typeface="Arial" charset="0"/>
              </a:rPr>
              <a:t>) in the beam is typically a few times 10</a:t>
            </a:r>
            <a:r>
              <a:rPr lang="en-US" sz="1800" baseline="30000" dirty="0">
                <a:latin typeface="Arial" charset="0"/>
                <a:cs typeface="Arial" charset="0"/>
              </a:rPr>
              <a:t>-4</a:t>
            </a:r>
            <a:r>
              <a:rPr lang="en-US" sz="1800" dirty="0">
                <a:latin typeface="Arial" charset="0"/>
                <a:cs typeface="Arial" charset="0"/>
              </a:rPr>
              <a:t>.</a:t>
            </a:r>
          </a:p>
        </p:txBody>
      </p:sp>
      <p:sp>
        <p:nvSpPr>
          <p:cNvPr id="9" name="Content Placeholder 1">
            <a:extLst>
              <a:ext uri="{FF2B5EF4-FFF2-40B4-BE49-F238E27FC236}">
                <a16:creationId xmlns:a16="http://schemas.microsoft.com/office/drawing/2014/main" id="{66271738-3537-0E46-908B-AB4CB64FBB25}"/>
              </a:ext>
            </a:extLst>
          </p:cNvPr>
          <p:cNvSpPr txBox="1">
            <a:spLocks/>
          </p:cNvSpPr>
          <p:nvPr/>
        </p:nvSpPr>
        <p:spPr bwMode="auto">
          <a:xfrm>
            <a:off x="1057837" y="3302179"/>
            <a:ext cx="10147191" cy="11827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For x larger than the (10</a:t>
            </a:r>
            <a:r>
              <a:rPr lang="en-US" sz="2000" dirty="0">
                <a:latin typeface="Symbol" pitchFamily="2" charset="2"/>
                <a:cs typeface="Arial" charset="0"/>
              </a:rPr>
              <a:t>s</a:t>
            </a:r>
            <a:r>
              <a:rPr lang="en-US" sz="2000" dirty="0">
                <a:latin typeface="Arial" charset="0"/>
                <a:cs typeface="Arial" charset="0"/>
              </a:rPr>
              <a:t>) beam momentum spread we can thus in principle detect </a:t>
            </a:r>
            <a:r>
              <a:rPr lang="en-US" sz="2000" i="1" dirty="0">
                <a:latin typeface="Arial" charset="0"/>
                <a:cs typeface="Arial" charset="0"/>
              </a:rPr>
              <a:t>all</a:t>
            </a:r>
            <a:r>
              <a:rPr lang="en-US" sz="2000" dirty="0">
                <a:latin typeface="Arial" charset="0"/>
                <a:cs typeface="Arial" charset="0"/>
              </a:rPr>
              <a:t> scattered particles – even ones emerging at zero degrees (</a:t>
            </a:r>
            <a:r>
              <a:rPr lang="en-US" sz="2000" dirty="0" err="1">
                <a:latin typeface="Arial" charset="0"/>
                <a:cs typeface="Arial" charset="0"/>
              </a:rPr>
              <a:t>p</a:t>
            </a:r>
            <a:r>
              <a:rPr lang="en-US" sz="2000" baseline="-25000" dirty="0" err="1">
                <a:latin typeface="Arial" charset="0"/>
                <a:cs typeface="Arial" charset="0"/>
              </a:rPr>
              <a:t>T</a:t>
            </a:r>
            <a:r>
              <a:rPr lang="en-US" sz="2000" dirty="0">
                <a:latin typeface="Arial" charset="0"/>
                <a:cs typeface="Arial" charset="0"/>
              </a:rPr>
              <a:t> = 0).</a:t>
            </a:r>
          </a:p>
          <a:p>
            <a:pPr marL="800100" lvl="1" indent="-342900">
              <a:spcBef>
                <a:spcPct val="20000"/>
              </a:spcBef>
              <a:buFont typeface="Arial" panose="020B0604020202020204" pitchFamily="34" charset="0"/>
              <a:buChar char="•"/>
            </a:pPr>
            <a:r>
              <a:rPr lang="en-US" sz="1800" dirty="0">
                <a:latin typeface="Arial" charset="0"/>
                <a:cs typeface="Arial" charset="0"/>
              </a:rPr>
              <a:t>At lower x one cannot reach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 0, but the low-</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acceptance can be greatly improved</a:t>
            </a:r>
          </a:p>
        </p:txBody>
      </p:sp>
      <p:sp>
        <p:nvSpPr>
          <p:cNvPr id="10" name="Content Placeholder 1">
            <a:extLst>
              <a:ext uri="{FF2B5EF4-FFF2-40B4-BE49-F238E27FC236}">
                <a16:creationId xmlns:a16="http://schemas.microsoft.com/office/drawing/2014/main" id="{DB2090C2-656A-5249-A1E0-7E1B3E93DAAC}"/>
              </a:ext>
            </a:extLst>
          </p:cNvPr>
          <p:cNvSpPr txBox="1">
            <a:spLocks/>
          </p:cNvSpPr>
          <p:nvPr/>
        </p:nvSpPr>
        <p:spPr bwMode="auto">
          <a:xfrm>
            <a:off x="1110034" y="4741034"/>
            <a:ext cx="9949852" cy="140548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2"/>
              </a:buBlip>
            </a:pPr>
            <a:r>
              <a:rPr lang="en-US" sz="2000" dirty="0">
                <a:latin typeface="Arial" charset="0"/>
                <a:cs typeface="Arial" charset="0"/>
              </a:rPr>
              <a:t>Ions that change their rigidity (A/Z) behave like a proton experiencing a longitudinal momentum loss.</a:t>
            </a:r>
          </a:p>
          <a:p>
            <a:pPr marL="800100" lvl="1" indent="-342900">
              <a:spcBef>
                <a:spcPct val="20000"/>
              </a:spcBef>
              <a:buFont typeface="Arial" panose="020B0604020202020204" pitchFamily="34" charset="0"/>
              <a:buChar char="•"/>
            </a:pPr>
            <a:r>
              <a:rPr lang="en-US" sz="1800" dirty="0">
                <a:latin typeface="Arial" charset="0"/>
                <a:cs typeface="Arial" charset="0"/>
              </a:rPr>
              <a:t>A heavy ion losing one nucleon changes its rigidity by ~10</a:t>
            </a:r>
            <a:r>
              <a:rPr lang="en-US" sz="1800" baseline="30000" dirty="0">
                <a:latin typeface="Arial" charset="0"/>
                <a:cs typeface="Arial" charset="0"/>
              </a:rPr>
              <a:t>-2</a:t>
            </a:r>
            <a:r>
              <a:rPr lang="en-US" sz="1800" dirty="0">
                <a:latin typeface="Arial" charset="0"/>
                <a:cs typeface="Arial" charset="0"/>
              </a:rPr>
              <a:t>, which is comparable to the (10</a:t>
            </a:r>
            <a:r>
              <a:rPr lang="en-US" sz="1800" dirty="0">
                <a:latin typeface="Symbol" pitchFamily="2" charset="2"/>
                <a:cs typeface="Arial" charset="0"/>
              </a:rPr>
              <a:t>s</a:t>
            </a:r>
            <a:r>
              <a:rPr lang="en-US" sz="1800" dirty="0">
                <a:latin typeface="Arial" charset="0"/>
                <a:cs typeface="Arial" charset="0"/>
              </a:rPr>
              <a:t>) beam momentum spread, making it possible to detect (tag) A-1 nuclei</a:t>
            </a:r>
          </a:p>
        </p:txBody>
      </p:sp>
    </p:spTree>
    <p:extLst>
      <p:ext uri="{BB962C8B-B14F-4D97-AF65-F5344CB8AC3E}">
        <p14:creationId xmlns:p14="http://schemas.microsoft.com/office/powerpoint/2010/main" val="274948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A5DE64-952D-EE4E-A187-F61B3DF412BE}"/>
              </a:ext>
            </a:extLst>
          </p:cNvPr>
          <p:cNvSpPr>
            <a:spLocks noGrp="1"/>
          </p:cNvSpPr>
          <p:nvPr>
            <p:ph type="sldNum" sz="quarter" idx="12"/>
          </p:nvPr>
        </p:nvSpPr>
        <p:spPr/>
        <p:txBody>
          <a:bodyPr/>
          <a:lstStyle/>
          <a:p>
            <a:fld id="{61FEF7A5-2E61-7145-951E-C71741B9B9BC}" type="slidenum">
              <a:rPr lang="en-US" smtClean="0"/>
              <a:t>5</a:t>
            </a:fld>
            <a:endParaRPr lang="en-US" dirty="0"/>
          </a:p>
        </p:txBody>
      </p:sp>
      <p:sp>
        <p:nvSpPr>
          <p:cNvPr id="12" name="Text Box 1">
            <a:extLst>
              <a:ext uri="{FF2B5EF4-FFF2-40B4-BE49-F238E27FC236}">
                <a16:creationId xmlns:a16="http://schemas.microsoft.com/office/drawing/2014/main" id="{73656545-B495-3748-9C40-338C61F993C2}"/>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Three strategies for detecting forward-going particles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CCBB9A5-5B0D-1D48-BAA6-0D393D9F43B4}"/>
                  </a:ext>
                </a:extLst>
              </p:cNvPr>
              <p:cNvSpPr txBox="1"/>
              <p:nvPr/>
            </p:nvSpPr>
            <p:spPr>
              <a:xfrm>
                <a:off x="9733082" y="318194"/>
                <a:ext cx="201087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rPr>
                            <m:t>𝛽𝜖</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𝐷</m:t>
                                  </m:r>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𝑝</m:t>
                                      </m:r>
                                    </m:num>
                                    <m:den>
                                      <m:r>
                                        <a:rPr lang="en-US" i="1">
                                          <a:latin typeface="Cambria Math" panose="02040503050406030204" pitchFamily="18" charset="0"/>
                                        </a:rPr>
                                        <m:t>𝑝</m:t>
                                      </m:r>
                                    </m:den>
                                  </m:f>
                                </m:e>
                              </m:d>
                            </m:e>
                            <m:sup>
                              <m:r>
                                <a:rPr lang="en-US" i="1">
                                  <a:latin typeface="Cambria Math" panose="02040503050406030204" pitchFamily="18" charset="0"/>
                                </a:rPr>
                                <m:t>2</m:t>
                              </m:r>
                            </m:sup>
                          </m:sSup>
                        </m:e>
                      </m:rad>
                    </m:oMath>
                  </m:oMathPara>
                </a14:m>
                <a:endParaRPr lang="en-US" dirty="0"/>
              </a:p>
            </p:txBody>
          </p:sp>
        </mc:Choice>
        <mc:Fallback xmlns="">
          <p:sp>
            <p:nvSpPr>
              <p:cNvPr id="2" name="TextBox 1">
                <a:extLst>
                  <a:ext uri="{FF2B5EF4-FFF2-40B4-BE49-F238E27FC236}">
                    <a16:creationId xmlns:a16="http://schemas.microsoft.com/office/drawing/2014/main" id="{FCCBB9A5-5B0D-1D48-BAA6-0D393D9F43B4}"/>
                  </a:ext>
                </a:extLst>
              </p:cNvPr>
              <p:cNvSpPr txBox="1">
                <a:spLocks noRot="1" noChangeAspect="1" noMove="1" noResize="1" noEditPoints="1" noAdjustHandles="1" noChangeArrowheads="1" noChangeShapeType="1" noTextEdit="1"/>
              </p:cNvSpPr>
              <p:nvPr/>
            </p:nvSpPr>
            <p:spPr>
              <a:xfrm>
                <a:off x="9733082" y="318194"/>
                <a:ext cx="2010870" cy="818366"/>
              </a:xfrm>
              <a:prstGeom prst="rect">
                <a:avLst/>
              </a:prstGeom>
              <a:blipFill>
                <a:blip r:embed="rId2"/>
                <a:stretch>
                  <a:fillRect/>
                </a:stretch>
              </a:blipFill>
            </p:spPr>
            <p:txBody>
              <a:bodyPr/>
              <a:lstStyle/>
              <a:p>
                <a:r>
                  <a:rPr lang="en-US">
                    <a:noFill/>
                  </a:rPr>
                  <a:t> </a:t>
                </a:r>
              </a:p>
            </p:txBody>
          </p:sp>
        </mc:Fallback>
      </mc:AlternateContent>
      <p:sp>
        <p:nvSpPr>
          <p:cNvPr id="10" name="Content Placeholder 1">
            <a:extLst>
              <a:ext uri="{FF2B5EF4-FFF2-40B4-BE49-F238E27FC236}">
                <a16:creationId xmlns:a16="http://schemas.microsoft.com/office/drawing/2014/main" id="{7EA7B304-01AB-E448-BF19-99EF8A9CC6F9}"/>
              </a:ext>
            </a:extLst>
          </p:cNvPr>
          <p:cNvSpPr txBox="1">
            <a:spLocks/>
          </p:cNvSpPr>
          <p:nvPr/>
        </p:nvSpPr>
        <p:spPr bwMode="auto">
          <a:xfrm>
            <a:off x="352498" y="3443961"/>
            <a:ext cx="11476644" cy="118609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b="1" dirty="0">
                <a:latin typeface="Arial" charset="0"/>
                <a:cs typeface="Arial" charset="0"/>
              </a:rPr>
              <a:t>Dispersion</a:t>
            </a:r>
            <a:r>
              <a:rPr lang="en-US" sz="2000" dirty="0">
                <a:latin typeface="Arial" charset="0"/>
                <a:cs typeface="Arial" charset="0"/>
              </a:rPr>
              <a:t> (D) translates a longitudinal momentum loss into a transverse displacement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dx = D </a:t>
            </a:r>
            <a:r>
              <a:rPr lang="en-US" sz="1800" dirty="0" err="1">
                <a:latin typeface="Arial" charset="0"/>
                <a:cs typeface="Arial" charset="0"/>
              </a:rPr>
              <a:t>dp</a:t>
            </a:r>
            <a:r>
              <a:rPr lang="en-US" sz="1800" dirty="0">
                <a:latin typeface="Arial" charset="0"/>
                <a:cs typeface="Arial" charset="0"/>
              </a:rPr>
              <a:t>/p , where dx is the transverse displacement at </a:t>
            </a:r>
            <a:r>
              <a:rPr lang="en-US" sz="1800" dirty="0" err="1">
                <a:latin typeface="Arial" charset="0"/>
                <a:cs typeface="Arial" charset="0"/>
              </a:rPr>
              <a:t>p</a:t>
            </a:r>
            <a:r>
              <a:rPr lang="en-US" sz="1800" baseline="-25000" dirty="0" err="1">
                <a:latin typeface="Arial" charset="0"/>
                <a:cs typeface="Arial" charset="0"/>
              </a:rPr>
              <a:t>T</a:t>
            </a:r>
            <a:r>
              <a:rPr lang="en-US" sz="1800" dirty="0">
                <a:latin typeface="Arial" charset="0"/>
                <a:cs typeface="Arial" charset="0"/>
              </a:rPr>
              <a:t> = 0</a:t>
            </a:r>
          </a:p>
          <a:p>
            <a:pPr marL="800100" lvl="1" indent="-342900">
              <a:spcBef>
                <a:spcPct val="20000"/>
              </a:spcBef>
              <a:buFont typeface="Arial" panose="020B0604020202020204" pitchFamily="34" charset="0"/>
              <a:buChar char="•"/>
            </a:pPr>
            <a:r>
              <a:rPr lang="en-US" sz="1800" dirty="0">
                <a:latin typeface="Arial" charset="0"/>
                <a:cs typeface="Arial" charset="0"/>
              </a:rPr>
              <a:t>With D = 0.4 m, </a:t>
            </a:r>
            <a:r>
              <a:rPr lang="en-US" sz="1800" dirty="0" err="1">
                <a:latin typeface="Arial" charset="0"/>
                <a:cs typeface="Arial" charset="0"/>
              </a:rPr>
              <a:t>dp</a:t>
            </a:r>
            <a:r>
              <a:rPr lang="en-US" sz="1800" dirty="0">
                <a:latin typeface="Arial" charset="0"/>
                <a:cs typeface="Arial" charset="0"/>
              </a:rPr>
              <a:t>/p = 0.01, and </a:t>
            </a:r>
            <a:r>
              <a:rPr lang="en-US" sz="1800" dirty="0" err="1">
                <a:latin typeface="Arial" charset="0"/>
                <a:cs typeface="Arial" charset="0"/>
              </a:rPr>
              <a:t>p</a:t>
            </a:r>
            <a:r>
              <a:rPr lang="en-US" sz="1800" baseline="-25000" dirty="0" err="1">
                <a:latin typeface="Arial" charset="0"/>
                <a:cs typeface="Arial" charset="0"/>
              </a:rPr>
              <a:t>T</a:t>
            </a:r>
            <a:r>
              <a:rPr lang="en-US" sz="1800" baseline="-25000" dirty="0">
                <a:latin typeface="Arial" charset="0"/>
                <a:cs typeface="Arial" charset="0"/>
              </a:rPr>
              <a:t> </a:t>
            </a:r>
            <a:r>
              <a:rPr lang="en-US" sz="1800" dirty="0">
                <a:latin typeface="Arial" charset="0"/>
                <a:cs typeface="Arial" charset="0"/>
              </a:rPr>
              <a:t>= 0, the transverse displacement for would be </a:t>
            </a:r>
            <a:r>
              <a:rPr lang="en-US" sz="1800" b="1" dirty="0">
                <a:latin typeface="Arial" charset="0"/>
                <a:cs typeface="Arial" charset="0"/>
              </a:rPr>
              <a:t>0.4 cm</a:t>
            </a:r>
          </a:p>
        </p:txBody>
      </p:sp>
      <p:sp>
        <p:nvSpPr>
          <p:cNvPr id="11" name="Content Placeholder 1">
            <a:extLst>
              <a:ext uri="{FF2B5EF4-FFF2-40B4-BE49-F238E27FC236}">
                <a16:creationId xmlns:a16="http://schemas.microsoft.com/office/drawing/2014/main" id="{6A0AE035-1242-0E44-ABD5-A1BE82A084DF}"/>
              </a:ext>
            </a:extLst>
          </p:cNvPr>
          <p:cNvSpPr txBox="1">
            <a:spLocks/>
          </p:cNvSpPr>
          <p:nvPr/>
        </p:nvSpPr>
        <p:spPr bwMode="auto">
          <a:xfrm>
            <a:off x="377370" y="4989731"/>
            <a:ext cx="11524343" cy="152718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b="1" dirty="0">
                <a:latin typeface="Arial" charset="0"/>
                <a:cs typeface="Arial" charset="0"/>
              </a:rPr>
              <a:t>A 2</a:t>
            </a:r>
            <a:r>
              <a:rPr lang="en-US" sz="2000" b="1" baseline="30000" dirty="0">
                <a:latin typeface="Arial" charset="0"/>
                <a:cs typeface="Arial" charset="0"/>
              </a:rPr>
              <a:t>nd</a:t>
            </a:r>
            <a:r>
              <a:rPr lang="en-US" sz="2000" b="1" dirty="0">
                <a:latin typeface="Arial" charset="0"/>
                <a:cs typeface="Arial" charset="0"/>
              </a:rPr>
              <a:t> focus</a:t>
            </a:r>
            <a:r>
              <a:rPr lang="en-US" sz="2000" dirty="0">
                <a:latin typeface="Arial" charset="0"/>
                <a:cs typeface="Arial" charset="0"/>
              </a:rPr>
              <a:t> can reduce the (10</a:t>
            </a:r>
            <a:r>
              <a:rPr lang="en-US" sz="2000" dirty="0">
                <a:latin typeface="Symbol" pitchFamily="2" charset="2"/>
                <a:cs typeface="Arial" charset="0"/>
              </a:rPr>
              <a:t>s</a:t>
            </a:r>
            <a:r>
              <a:rPr lang="en-US" sz="2000" dirty="0">
                <a:latin typeface="Arial" charset="0"/>
                <a:cs typeface="Arial" charset="0"/>
              </a:rPr>
              <a:t>) beam size at the detection point</a:t>
            </a:r>
            <a:endParaRPr lang="en-US" sz="1800"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Enables detectors to be placed closer to the beam – very effective in combination with dispersion</a:t>
            </a:r>
          </a:p>
          <a:p>
            <a:pPr marL="800100" lvl="1" indent="-342900">
              <a:spcBef>
                <a:spcPct val="20000"/>
              </a:spcBef>
              <a:buFont typeface="Arial" panose="020B0604020202020204" pitchFamily="34" charset="0"/>
              <a:buChar char="•"/>
            </a:pPr>
            <a:r>
              <a:rPr lang="en-US" sz="1800" dirty="0">
                <a:latin typeface="Arial" charset="0"/>
                <a:cs typeface="Arial" charset="0"/>
              </a:rPr>
              <a:t>Without a 2</a:t>
            </a:r>
            <a:r>
              <a:rPr lang="en-US" sz="1800" baseline="30000" dirty="0">
                <a:latin typeface="Arial" charset="0"/>
                <a:cs typeface="Arial" charset="0"/>
              </a:rPr>
              <a:t>nd</a:t>
            </a:r>
            <a:r>
              <a:rPr lang="en-US" sz="1800" dirty="0">
                <a:latin typeface="Arial" charset="0"/>
                <a:cs typeface="Arial" charset="0"/>
              </a:rPr>
              <a:t> focus (IR6): </a:t>
            </a:r>
            <a:r>
              <a:rPr lang="en-US" sz="1800" b="1" dirty="0">
                <a:latin typeface="Arial" charset="0"/>
                <a:cs typeface="Arial" charset="0"/>
              </a:rPr>
              <a:t>4 cm </a:t>
            </a:r>
            <a:r>
              <a:rPr lang="en-US" sz="1800" dirty="0">
                <a:latin typeface="Arial" charset="0"/>
                <a:cs typeface="Arial" charset="0"/>
              </a:rPr>
              <a:t>(high luminosity / divergence), </a:t>
            </a:r>
            <a:r>
              <a:rPr lang="en-US" sz="1800" b="1" dirty="0">
                <a:latin typeface="Arial" charset="0"/>
                <a:cs typeface="Arial" charset="0"/>
              </a:rPr>
              <a:t>2 cm </a:t>
            </a:r>
            <a:r>
              <a:rPr lang="en-US" sz="1800" dirty="0">
                <a:latin typeface="Arial" charset="0"/>
                <a:cs typeface="Arial" charset="0"/>
              </a:rPr>
              <a:t>(low luminosity / divergence)</a:t>
            </a:r>
          </a:p>
          <a:p>
            <a:pPr marL="800100" lvl="1" indent="-342900">
              <a:spcBef>
                <a:spcPct val="20000"/>
              </a:spcBef>
              <a:buFont typeface="Arial" panose="020B0604020202020204" pitchFamily="34" charset="0"/>
              <a:buChar char="•"/>
            </a:pPr>
            <a:r>
              <a:rPr lang="en-US" sz="1800" dirty="0">
                <a:latin typeface="Arial" charset="0"/>
                <a:cs typeface="Arial" charset="0"/>
              </a:rPr>
              <a:t>With a 2</a:t>
            </a:r>
            <a:r>
              <a:rPr lang="en-US" sz="1800" baseline="30000" dirty="0">
                <a:latin typeface="Arial" charset="0"/>
                <a:cs typeface="Arial" charset="0"/>
              </a:rPr>
              <a:t>nd</a:t>
            </a:r>
            <a:r>
              <a:rPr lang="en-US" sz="1800" dirty="0">
                <a:latin typeface="Arial" charset="0"/>
                <a:cs typeface="Arial" charset="0"/>
              </a:rPr>
              <a:t> focus (IR8): </a:t>
            </a:r>
            <a:r>
              <a:rPr lang="en-US" sz="1800" b="1" dirty="0">
                <a:latin typeface="Arial" charset="0"/>
                <a:cs typeface="Arial" charset="0"/>
              </a:rPr>
              <a:t>0.2 cm </a:t>
            </a:r>
            <a:r>
              <a:rPr lang="en-US" sz="1800" dirty="0">
                <a:latin typeface="Arial" charset="0"/>
                <a:cs typeface="Arial" charset="0"/>
              </a:rPr>
              <a:t>(high luminosity  / divergence)</a:t>
            </a:r>
          </a:p>
        </p:txBody>
      </p:sp>
      <p:sp>
        <p:nvSpPr>
          <p:cNvPr id="9" name="Rectangle 8">
            <a:extLst>
              <a:ext uri="{FF2B5EF4-FFF2-40B4-BE49-F238E27FC236}">
                <a16:creationId xmlns:a16="http://schemas.microsoft.com/office/drawing/2014/main" id="{CBAD2616-AD09-244D-96E5-F61ED33FF2B4}"/>
              </a:ext>
            </a:extLst>
          </p:cNvPr>
          <p:cNvSpPr/>
          <p:nvPr/>
        </p:nvSpPr>
        <p:spPr>
          <a:xfrm>
            <a:off x="865603" y="1087072"/>
            <a:ext cx="9337940" cy="400110"/>
          </a:xfrm>
          <a:prstGeom prst="rect">
            <a:avLst/>
          </a:prstGeom>
        </p:spPr>
        <p:txBody>
          <a:bodyPr wrap="square">
            <a:spAutoFit/>
          </a:bodyPr>
          <a:lstStyle/>
          <a:p>
            <a:r>
              <a:rPr lang="en-US" sz="2000" b="1" dirty="0">
                <a:solidFill>
                  <a:srgbClr val="0070C0"/>
                </a:solidFill>
                <a:latin typeface="Helvetica" pitchFamily="2" charset="0"/>
              </a:rPr>
              <a:t>These are mutually supportive and ideally we want to benefit from all three</a:t>
            </a:r>
            <a:endParaRPr lang="en-US" sz="1600" b="1" dirty="0">
              <a:solidFill>
                <a:srgbClr val="0070C0"/>
              </a:solidFill>
            </a:endParaRPr>
          </a:p>
        </p:txBody>
      </p:sp>
      <p:sp>
        <p:nvSpPr>
          <p:cNvPr id="13" name="Content Placeholder 1">
            <a:extLst>
              <a:ext uri="{FF2B5EF4-FFF2-40B4-BE49-F238E27FC236}">
                <a16:creationId xmlns:a16="http://schemas.microsoft.com/office/drawing/2014/main" id="{1DBC5A85-1F9C-6C4F-85DB-15F9C00F1F1A}"/>
              </a:ext>
            </a:extLst>
          </p:cNvPr>
          <p:cNvSpPr txBox="1">
            <a:spLocks/>
          </p:cNvSpPr>
          <p:nvPr/>
        </p:nvSpPr>
        <p:spPr bwMode="auto">
          <a:xfrm>
            <a:off x="337989" y="1774823"/>
            <a:ext cx="11447611" cy="140380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3"/>
              </a:buBlip>
            </a:pPr>
            <a:r>
              <a:rPr lang="en-US" sz="2000" b="1" dirty="0">
                <a:latin typeface="Arial" charset="0"/>
                <a:cs typeface="Arial" charset="0"/>
              </a:rPr>
              <a:t>Drift</a:t>
            </a:r>
            <a:endParaRPr lang="en-US" sz="1800" b="1" dirty="0">
              <a:latin typeface="Arial" charset="0"/>
              <a:cs typeface="Arial" charset="0"/>
            </a:endParaRPr>
          </a:p>
          <a:p>
            <a:pPr marL="800100" lvl="1" indent="-342900">
              <a:spcBef>
                <a:spcPct val="20000"/>
              </a:spcBef>
              <a:buFont typeface="Arial" panose="020B0604020202020204" pitchFamily="34" charset="0"/>
              <a:buChar char="•"/>
            </a:pPr>
            <a:r>
              <a:rPr lang="en-US" sz="1800" dirty="0">
                <a:latin typeface="Arial" charset="0"/>
                <a:cs typeface="Arial" charset="0"/>
              </a:rPr>
              <a:t>A particle scattered at a small angle will eventually leave the beam (which could be far away).</a:t>
            </a:r>
          </a:p>
          <a:p>
            <a:pPr marL="800100" lvl="1" indent="-342900">
              <a:spcBef>
                <a:spcPct val="20000"/>
              </a:spcBef>
              <a:buFont typeface="Arial" panose="020B0604020202020204" pitchFamily="34" charset="0"/>
              <a:buChar char="•"/>
            </a:pPr>
            <a:r>
              <a:rPr lang="en-US" sz="1800" dirty="0">
                <a:latin typeface="Arial" charset="0"/>
                <a:cs typeface="Arial" charset="0"/>
              </a:rPr>
              <a:t>When using </a:t>
            </a:r>
            <a:r>
              <a:rPr lang="en-US" sz="1800" i="1" dirty="0">
                <a:latin typeface="Arial" charset="0"/>
                <a:cs typeface="Arial" charset="0"/>
              </a:rPr>
              <a:t>only</a:t>
            </a:r>
            <a:r>
              <a:rPr lang="en-US" sz="1800" dirty="0">
                <a:latin typeface="Arial" charset="0"/>
                <a:cs typeface="Arial" charset="0"/>
              </a:rPr>
              <a:t> this method, the scattering angle has to be larger than the angular spread (divergence) of the beam, which is determined by the strength of the focus at the collision point (</a:t>
            </a:r>
            <a:r>
              <a:rPr lang="en-US" sz="1800" dirty="0">
                <a:latin typeface="Symbol" pitchFamily="2" charset="2"/>
                <a:cs typeface="Arial" charset="0"/>
              </a:rPr>
              <a:t>b</a:t>
            </a:r>
            <a:r>
              <a:rPr lang="en-US" sz="1800" dirty="0">
                <a:latin typeface="Arial" charset="0"/>
                <a:cs typeface="Arial" charset="0"/>
              </a:rPr>
              <a:t>*).</a:t>
            </a:r>
          </a:p>
        </p:txBody>
      </p:sp>
    </p:spTree>
    <p:extLst>
      <p:ext uri="{BB962C8B-B14F-4D97-AF65-F5344CB8AC3E}">
        <p14:creationId xmlns:p14="http://schemas.microsoft.com/office/powerpoint/2010/main" val="561536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am_size">
            <a:extLst>
              <a:ext uri="{FF2B5EF4-FFF2-40B4-BE49-F238E27FC236}">
                <a16:creationId xmlns:a16="http://schemas.microsoft.com/office/drawing/2014/main" id="{9E4956F1-F123-7748-BC72-051B228FF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570" y="3556415"/>
            <a:ext cx="6204817" cy="328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6</a:t>
            </a:fld>
            <a:endParaRPr lang="en-US" dirty="0"/>
          </a:p>
        </p:txBody>
      </p:sp>
      <p:pic>
        <p:nvPicPr>
          <p:cNvPr id="5" name="Picture 4">
            <a:extLst>
              <a:ext uri="{FF2B5EF4-FFF2-40B4-BE49-F238E27FC236}">
                <a16:creationId xmlns:a16="http://schemas.microsoft.com/office/drawing/2014/main" id="{E5A208DF-0D22-7648-8196-6A868A8AB398}"/>
              </a:ext>
            </a:extLst>
          </p:cNvPr>
          <p:cNvPicPr>
            <a:picLocks noChangeAspect="1"/>
          </p:cNvPicPr>
          <p:nvPr/>
        </p:nvPicPr>
        <p:blipFill>
          <a:blip r:embed="rId3"/>
          <a:stretch>
            <a:fillRect/>
          </a:stretch>
        </p:blipFill>
        <p:spPr>
          <a:xfrm>
            <a:off x="508000" y="2741384"/>
            <a:ext cx="4533900" cy="4102100"/>
          </a:xfrm>
          <a:prstGeom prst="rect">
            <a:avLst/>
          </a:prstGeom>
        </p:spPr>
      </p:pic>
      <p:sp>
        <p:nvSpPr>
          <p:cNvPr id="9" name="Text Box 1">
            <a:extLst>
              <a:ext uri="{FF2B5EF4-FFF2-40B4-BE49-F238E27FC236}">
                <a16:creationId xmlns:a16="http://schemas.microsoft.com/office/drawing/2014/main" id="{5862C7BA-862A-6749-BA6F-C1F1EC2C4492}"/>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Beam optics and the actual trajectory of a </a:t>
            </a:r>
            <a:r>
              <a:rPr lang="en-US" sz="2800" dirty="0" err="1">
                <a:solidFill>
                  <a:srgbClr val="006633"/>
                </a:solidFill>
                <a:latin typeface="Times New Roman" charset="0"/>
                <a:cs typeface="Arial" charset="0"/>
              </a:rPr>
              <a:t>p</a:t>
            </a:r>
            <a:r>
              <a:rPr lang="en-US" sz="2800" baseline="-25000" dirty="0" err="1">
                <a:solidFill>
                  <a:srgbClr val="006633"/>
                </a:solidFill>
                <a:latin typeface="Times New Roman" charset="0"/>
                <a:cs typeface="Arial" charset="0"/>
              </a:rPr>
              <a:t>T</a:t>
            </a:r>
            <a:r>
              <a:rPr lang="en-US" sz="2800" dirty="0">
                <a:solidFill>
                  <a:srgbClr val="006633"/>
                </a:solidFill>
                <a:latin typeface="Times New Roman" charset="0"/>
                <a:cs typeface="Arial" charset="0"/>
              </a:rPr>
              <a:t> = 0 particle (blue)</a:t>
            </a:r>
          </a:p>
        </p:txBody>
      </p:sp>
      <p:sp>
        <p:nvSpPr>
          <p:cNvPr id="11" name="Content Placeholder 1">
            <a:extLst>
              <a:ext uri="{FF2B5EF4-FFF2-40B4-BE49-F238E27FC236}">
                <a16:creationId xmlns:a16="http://schemas.microsoft.com/office/drawing/2014/main" id="{E35E49F1-B21A-554A-92A2-F6CA1DBEE040}"/>
              </a:ext>
            </a:extLst>
          </p:cNvPr>
          <p:cNvSpPr txBox="1">
            <a:spLocks/>
          </p:cNvSpPr>
          <p:nvPr/>
        </p:nvSpPr>
        <p:spPr bwMode="auto">
          <a:xfrm>
            <a:off x="664558" y="1078413"/>
            <a:ext cx="4618642" cy="16502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For optimal detection, the (2</a:t>
            </a:r>
            <a:r>
              <a:rPr lang="en-US" sz="1800" baseline="30000" dirty="0">
                <a:latin typeface="Arial" charset="0"/>
                <a:cs typeface="Arial" charset="0"/>
              </a:rPr>
              <a:t>nd</a:t>
            </a:r>
            <a:r>
              <a:rPr lang="en-US" sz="1800" dirty="0">
                <a:latin typeface="Arial" charset="0"/>
                <a:cs typeface="Arial" charset="0"/>
              </a:rPr>
              <a:t>) focus has to coincide in x and y at the point of maximum dispersion (green line).</a:t>
            </a:r>
          </a:p>
          <a:p>
            <a:pPr lvl="1">
              <a:spcBef>
                <a:spcPct val="20000"/>
              </a:spcBef>
              <a:buFont typeface="Arial" panose="020B0604020202020204" pitchFamily="34" charset="0"/>
              <a:buChar char="•"/>
            </a:pPr>
            <a:r>
              <a:rPr lang="en-US" sz="1600" dirty="0" err="1">
                <a:latin typeface="Symbol" pitchFamily="2" charset="2"/>
                <a:cs typeface="Arial" charset="0"/>
              </a:rPr>
              <a:t>s</a:t>
            </a:r>
            <a:r>
              <a:rPr lang="en-US" sz="1600" baseline="-25000" dirty="0" err="1">
                <a:latin typeface="Arial" charset="0"/>
                <a:cs typeface="Arial" charset="0"/>
              </a:rPr>
              <a:t>x</a:t>
            </a:r>
            <a:r>
              <a:rPr lang="en-US" sz="1600" dirty="0">
                <a:latin typeface="Arial" charset="0"/>
                <a:cs typeface="Arial" charset="0"/>
              </a:rPr>
              <a:t> and </a:t>
            </a:r>
            <a:r>
              <a:rPr lang="en-US" sz="1600" dirty="0" err="1">
                <a:latin typeface="Symbol" pitchFamily="2" charset="2"/>
                <a:cs typeface="Arial" charset="0"/>
              </a:rPr>
              <a:t>s</a:t>
            </a:r>
            <a:r>
              <a:rPr lang="en-US" sz="1600" baseline="-25000" dirty="0" err="1">
                <a:latin typeface="Arial" charset="0"/>
                <a:cs typeface="Arial" charset="0"/>
              </a:rPr>
              <a:t>y</a:t>
            </a:r>
            <a:r>
              <a:rPr lang="en-US" sz="1600" dirty="0">
                <a:latin typeface="Arial" charset="0"/>
                <a:cs typeface="Arial" charset="0"/>
              </a:rPr>
              <a:t> should be comparable at the 2</a:t>
            </a:r>
            <a:r>
              <a:rPr lang="en-US" sz="1600" baseline="30000" dirty="0">
                <a:latin typeface="Arial" charset="0"/>
                <a:cs typeface="Arial" charset="0"/>
              </a:rPr>
              <a:t>nd</a:t>
            </a:r>
            <a:r>
              <a:rPr lang="en-US" sz="1600" dirty="0">
                <a:latin typeface="Arial" charset="0"/>
                <a:cs typeface="Arial" charset="0"/>
              </a:rPr>
              <a:t> focus (and thus </a:t>
            </a:r>
            <a:r>
              <a:rPr lang="en-US" sz="1600" dirty="0" err="1">
                <a:latin typeface="Symbol" pitchFamily="2" charset="2"/>
                <a:cs typeface="Arial" charset="0"/>
              </a:rPr>
              <a:t>b</a:t>
            </a:r>
            <a:r>
              <a:rPr lang="en-US" sz="1600" baseline="-25000" dirty="0" err="1">
                <a:latin typeface="Arial" charset="0"/>
                <a:cs typeface="Arial" charset="0"/>
              </a:rPr>
              <a:t>x</a:t>
            </a:r>
            <a:r>
              <a:rPr lang="en-US" sz="1600" dirty="0">
                <a:latin typeface="Arial" charset="0"/>
                <a:cs typeface="Arial" charset="0"/>
              </a:rPr>
              <a:t> &lt; </a:t>
            </a:r>
            <a:r>
              <a:rPr lang="en-US" sz="1600" dirty="0">
                <a:latin typeface="Symbol" pitchFamily="2" charset="2"/>
                <a:cs typeface="Arial" charset="0"/>
              </a:rPr>
              <a:t>b</a:t>
            </a:r>
            <a:r>
              <a:rPr lang="en-US" sz="1600" baseline="-25000" dirty="0">
                <a:latin typeface="Arial" charset="0"/>
                <a:cs typeface="Arial" charset="0"/>
              </a:rPr>
              <a:t>y</a:t>
            </a:r>
            <a:r>
              <a:rPr lang="en-US" sz="1600" dirty="0">
                <a:latin typeface="Arial" charset="0"/>
                <a:cs typeface="Arial" charset="0"/>
              </a:rPr>
              <a:t> since </a:t>
            </a:r>
            <a:r>
              <a:rPr lang="en-US" sz="1600" dirty="0">
                <a:latin typeface="Symbol" pitchFamily="2" charset="2"/>
                <a:cs typeface="Arial" charset="0"/>
              </a:rPr>
              <a:t>e</a:t>
            </a:r>
            <a:r>
              <a:rPr lang="en-US" sz="1600" baseline="-25000" dirty="0">
                <a:latin typeface="Arial" charset="0"/>
                <a:cs typeface="Arial" charset="0"/>
              </a:rPr>
              <a:t>x</a:t>
            </a:r>
            <a:r>
              <a:rPr lang="en-US" sz="1600" dirty="0">
                <a:latin typeface="Arial" charset="0"/>
                <a:cs typeface="Arial" charset="0"/>
              </a:rPr>
              <a:t> &gt; </a:t>
            </a:r>
            <a:r>
              <a:rPr lang="en-US" sz="1600" dirty="0" err="1">
                <a:latin typeface="Symbol" pitchFamily="2" charset="2"/>
                <a:cs typeface="Arial" charset="0"/>
              </a:rPr>
              <a:t>e</a:t>
            </a:r>
            <a:r>
              <a:rPr lang="en-US" sz="1600" baseline="-25000" dirty="0" err="1">
                <a:latin typeface="Arial" charset="0"/>
                <a:cs typeface="Arial" charset="0"/>
              </a:rPr>
              <a:t>y</a:t>
            </a:r>
            <a:r>
              <a:rPr lang="en-US" sz="1600" dirty="0">
                <a:latin typeface="Arial" charset="0"/>
                <a:cs typeface="Arial" charset="0"/>
              </a:rPr>
              <a:t>)</a:t>
            </a:r>
          </a:p>
        </p:txBody>
      </p:sp>
      <p:sp>
        <p:nvSpPr>
          <p:cNvPr id="12" name="Content Placeholder 1">
            <a:extLst>
              <a:ext uri="{FF2B5EF4-FFF2-40B4-BE49-F238E27FC236}">
                <a16:creationId xmlns:a16="http://schemas.microsoft.com/office/drawing/2014/main" id="{22B7EDAA-1938-9A44-8C9E-5DA5FB32A367}"/>
              </a:ext>
            </a:extLst>
          </p:cNvPr>
          <p:cNvSpPr txBox="1">
            <a:spLocks/>
          </p:cNvSpPr>
          <p:nvPr/>
        </p:nvSpPr>
        <p:spPr bwMode="auto">
          <a:xfrm>
            <a:off x="5548613" y="1129212"/>
            <a:ext cx="6454701" cy="12438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A zero degree particle (blue) briefly emerges from the beam at the 2</a:t>
            </a:r>
            <a:r>
              <a:rPr lang="en-US" sz="1800" baseline="30000" dirty="0">
                <a:latin typeface="Arial" charset="0"/>
                <a:cs typeface="Arial" charset="0"/>
              </a:rPr>
              <a:t>nd</a:t>
            </a:r>
            <a:r>
              <a:rPr lang="en-US" sz="1800" dirty="0">
                <a:latin typeface="Arial" charset="0"/>
                <a:cs typeface="Arial" charset="0"/>
              </a:rPr>
              <a:t> focus about 40 m downstream of the IP where it can be detected </a:t>
            </a:r>
          </a:p>
          <a:p>
            <a:pPr lvl="1">
              <a:spcBef>
                <a:spcPct val="20000"/>
              </a:spcBef>
              <a:buFont typeface="Arial" panose="020B0604020202020204" pitchFamily="34" charset="0"/>
              <a:buChar char="•"/>
            </a:pPr>
            <a:r>
              <a:rPr lang="en-US" sz="1600" dirty="0">
                <a:latin typeface="Arial" charset="0"/>
                <a:cs typeface="Arial" charset="0"/>
              </a:rPr>
              <a:t>Particles with a non-zero angle emerge earlier .</a:t>
            </a:r>
          </a:p>
        </p:txBody>
      </p:sp>
      <p:sp>
        <p:nvSpPr>
          <p:cNvPr id="13" name="Content Placeholder 1">
            <a:extLst>
              <a:ext uri="{FF2B5EF4-FFF2-40B4-BE49-F238E27FC236}">
                <a16:creationId xmlns:a16="http://schemas.microsoft.com/office/drawing/2014/main" id="{05AC24EB-2196-064C-9746-F3E1F7F4DEA9}"/>
              </a:ext>
            </a:extLst>
          </p:cNvPr>
          <p:cNvSpPr txBox="1">
            <a:spLocks/>
          </p:cNvSpPr>
          <p:nvPr/>
        </p:nvSpPr>
        <p:spPr bwMode="auto">
          <a:xfrm>
            <a:off x="5570383" y="2602414"/>
            <a:ext cx="5852359" cy="83747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4"/>
              </a:buBlip>
            </a:pPr>
            <a:r>
              <a:rPr lang="en-US" sz="1800" dirty="0">
                <a:latin typeface="Arial" charset="0"/>
                <a:cs typeface="Arial" charset="0"/>
              </a:rPr>
              <a:t>The 2</a:t>
            </a:r>
            <a:r>
              <a:rPr lang="en-US" sz="1800" baseline="30000" dirty="0">
                <a:latin typeface="Arial" charset="0"/>
                <a:cs typeface="Arial" charset="0"/>
              </a:rPr>
              <a:t>nd</a:t>
            </a:r>
            <a:r>
              <a:rPr lang="en-US" sz="1800" dirty="0">
                <a:latin typeface="Arial" charset="0"/>
                <a:cs typeface="Arial" charset="0"/>
              </a:rPr>
              <a:t> focus refers to the </a:t>
            </a:r>
            <a:r>
              <a:rPr lang="en-US" sz="1800" i="1" dirty="0">
                <a:latin typeface="Arial" charset="0"/>
                <a:cs typeface="Arial" charset="0"/>
              </a:rPr>
              <a:t>beam</a:t>
            </a:r>
            <a:r>
              <a:rPr lang="en-US" sz="1800" dirty="0">
                <a:latin typeface="Arial" charset="0"/>
                <a:cs typeface="Arial" charset="0"/>
              </a:rPr>
              <a:t>. Scattered particles have their </a:t>
            </a:r>
            <a:r>
              <a:rPr lang="en-US" sz="1800" i="1" dirty="0">
                <a:latin typeface="Arial" charset="0"/>
                <a:cs typeface="Arial" charset="0"/>
              </a:rPr>
              <a:t>maximum</a:t>
            </a:r>
            <a:r>
              <a:rPr lang="en-US" sz="1800" dirty="0">
                <a:latin typeface="Arial" charset="0"/>
                <a:cs typeface="Arial" charset="0"/>
              </a:rPr>
              <a:t> transverse displacement here.</a:t>
            </a:r>
          </a:p>
          <a:p>
            <a:pPr lvl="1">
              <a:spcBef>
                <a:spcPct val="20000"/>
              </a:spcBef>
              <a:buFont typeface="Arial" panose="020B0604020202020204" pitchFamily="34" charset="0"/>
              <a:buChar char="•"/>
            </a:pPr>
            <a:endParaRPr lang="en-US" sz="1600" dirty="0">
              <a:latin typeface="Arial" charset="0"/>
              <a:cs typeface="Arial" charset="0"/>
            </a:endParaRPr>
          </a:p>
        </p:txBody>
      </p:sp>
      <p:sp>
        <p:nvSpPr>
          <p:cNvPr id="14" name="Text Box 16">
            <a:extLst>
              <a:ext uri="{FF2B5EF4-FFF2-40B4-BE49-F238E27FC236}">
                <a16:creationId xmlns:a16="http://schemas.microsoft.com/office/drawing/2014/main" id="{6123D074-E519-2948-9F78-127041F3D3D2}"/>
              </a:ext>
            </a:extLst>
          </p:cNvPr>
          <p:cNvSpPr txBox="1">
            <a:spLocks noChangeArrowheads="1"/>
          </p:cNvSpPr>
          <p:nvPr/>
        </p:nvSpPr>
        <p:spPr bwMode="auto">
          <a:xfrm>
            <a:off x="7188202" y="5659737"/>
            <a:ext cx="1617781" cy="2697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1011" tIns="42134" rIns="81011" bIns="42134">
            <a:spAutoFit/>
          </a:bodyPr>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04450" eaLnBrk="1" hangingPunct="1">
              <a:buSzPct val="100000"/>
            </a:pPr>
            <a:r>
              <a:rPr lang="en-US" sz="1200" i="1" dirty="0">
                <a:solidFill>
                  <a:srgbClr val="147806"/>
                </a:solidFill>
                <a:latin typeface="+mn-lt"/>
              </a:rPr>
              <a:t>V. Morozov</a:t>
            </a:r>
          </a:p>
        </p:txBody>
      </p:sp>
      <p:sp>
        <p:nvSpPr>
          <p:cNvPr id="15" name="Rectangle 14">
            <a:extLst>
              <a:ext uri="{FF2B5EF4-FFF2-40B4-BE49-F238E27FC236}">
                <a16:creationId xmlns:a16="http://schemas.microsoft.com/office/drawing/2014/main" id="{C5D7F152-4185-CD44-923B-4ABFCBE83987}"/>
              </a:ext>
            </a:extLst>
          </p:cNvPr>
          <p:cNvSpPr/>
          <p:nvPr/>
        </p:nvSpPr>
        <p:spPr>
          <a:xfrm>
            <a:off x="1774979" y="3062513"/>
            <a:ext cx="924678" cy="18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2DF52F-0B96-4145-8565-107A4FF460B7}"/>
                  </a:ext>
                </a:extLst>
              </p:cNvPr>
              <p:cNvSpPr txBox="1"/>
              <p:nvPr/>
            </p:nvSpPr>
            <p:spPr>
              <a:xfrm>
                <a:off x="3404852" y="2654992"/>
                <a:ext cx="2010870" cy="8183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rPr>
                            <m:t>𝛽𝜖</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𝐷</m:t>
                                  </m:r>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𝑝</m:t>
                                      </m:r>
                                    </m:num>
                                    <m:den>
                                      <m:r>
                                        <a:rPr lang="en-US" i="1">
                                          <a:latin typeface="Cambria Math" panose="02040503050406030204" pitchFamily="18" charset="0"/>
                                        </a:rPr>
                                        <m:t>𝑝</m:t>
                                      </m:r>
                                    </m:den>
                                  </m:f>
                                </m:e>
                              </m:d>
                            </m:e>
                            <m:sup>
                              <m:r>
                                <a:rPr lang="en-US" i="1">
                                  <a:latin typeface="Cambria Math" panose="02040503050406030204" pitchFamily="18" charset="0"/>
                                </a:rPr>
                                <m:t>2</m:t>
                              </m:r>
                            </m:sup>
                          </m:sSup>
                        </m:e>
                      </m:rad>
                    </m:oMath>
                  </m:oMathPara>
                </a14:m>
                <a:endParaRPr lang="en-US" dirty="0"/>
              </a:p>
            </p:txBody>
          </p:sp>
        </mc:Choice>
        <mc:Fallback xmlns="">
          <p:sp>
            <p:nvSpPr>
              <p:cNvPr id="16" name="TextBox 15">
                <a:extLst>
                  <a:ext uri="{FF2B5EF4-FFF2-40B4-BE49-F238E27FC236}">
                    <a16:creationId xmlns:a16="http://schemas.microsoft.com/office/drawing/2014/main" id="{6E2DF52F-0B96-4145-8565-107A4FF460B7}"/>
                  </a:ext>
                </a:extLst>
              </p:cNvPr>
              <p:cNvSpPr txBox="1">
                <a:spLocks noRot="1" noChangeAspect="1" noMove="1" noResize="1" noEditPoints="1" noAdjustHandles="1" noChangeArrowheads="1" noChangeShapeType="1" noTextEdit="1"/>
              </p:cNvSpPr>
              <p:nvPr/>
            </p:nvSpPr>
            <p:spPr>
              <a:xfrm>
                <a:off x="3404852" y="2654992"/>
                <a:ext cx="2010870" cy="818366"/>
              </a:xfrm>
              <a:prstGeom prst="rect">
                <a:avLst/>
              </a:prstGeom>
              <a:blipFill>
                <a:blip r:embed="rId5"/>
                <a:stretch>
                  <a:fillRect l="-629" r="-629"/>
                </a:stretch>
              </a:blipFill>
            </p:spPr>
            <p:txBody>
              <a:bodyPr/>
              <a:lstStyle/>
              <a:p>
                <a:r>
                  <a:rPr lang="en-US">
                    <a:noFill/>
                  </a:rPr>
                  <a:t> </a:t>
                </a:r>
              </a:p>
            </p:txBody>
          </p:sp>
        </mc:Fallback>
      </mc:AlternateContent>
    </p:spTree>
    <p:extLst>
      <p:ext uri="{BB962C8B-B14F-4D97-AF65-F5344CB8AC3E}">
        <p14:creationId xmlns:p14="http://schemas.microsoft.com/office/powerpoint/2010/main" val="2649367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A83933F-072E-8143-B430-70FDF59EAAF4}"/>
              </a:ext>
            </a:extLst>
          </p:cNvPr>
          <p:cNvPicPr>
            <a:picLocks noChangeAspect="1"/>
          </p:cNvPicPr>
          <p:nvPr/>
        </p:nvPicPr>
        <p:blipFill>
          <a:blip r:embed="rId2"/>
          <a:stretch>
            <a:fillRect/>
          </a:stretch>
        </p:blipFill>
        <p:spPr>
          <a:xfrm>
            <a:off x="0" y="482606"/>
            <a:ext cx="12192000" cy="6096000"/>
          </a:xfrm>
          <a:prstGeom prst="rect">
            <a:avLst/>
          </a:prstGeom>
        </p:spPr>
      </p:pic>
      <p:sp>
        <p:nvSpPr>
          <p:cNvPr id="10" name="Content Placeholder 1">
            <a:extLst>
              <a:ext uri="{FF2B5EF4-FFF2-40B4-BE49-F238E27FC236}">
                <a16:creationId xmlns:a16="http://schemas.microsoft.com/office/drawing/2014/main" id="{7B22817E-BC2E-1148-BA8A-46CC49F87070}"/>
              </a:ext>
            </a:extLst>
          </p:cNvPr>
          <p:cNvSpPr txBox="1">
            <a:spLocks/>
          </p:cNvSpPr>
          <p:nvPr/>
        </p:nvSpPr>
        <p:spPr bwMode="auto">
          <a:xfrm>
            <a:off x="483972" y="1370670"/>
            <a:ext cx="3333285" cy="201116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3"/>
              </a:buBlip>
            </a:pPr>
            <a:r>
              <a:rPr lang="en-US" sz="2000" dirty="0"/>
              <a:t>Green dipole magnets change dispersion</a:t>
            </a:r>
            <a:endParaRPr lang="en-US" sz="1800" dirty="0"/>
          </a:p>
          <a:p>
            <a:pPr>
              <a:spcBef>
                <a:spcPct val="20000"/>
              </a:spcBef>
              <a:buBlip>
                <a:blip r:embed="rId3"/>
              </a:buBlip>
            </a:pPr>
            <a:endParaRPr lang="en-US" sz="800" dirty="0"/>
          </a:p>
          <a:p>
            <a:pPr>
              <a:spcBef>
                <a:spcPct val="20000"/>
              </a:spcBef>
              <a:buBlip>
                <a:blip r:embed="rId3"/>
              </a:buBlip>
            </a:pPr>
            <a:r>
              <a:rPr lang="en-US" sz="2000" dirty="0"/>
              <a:t>Blue quadrupole magnets focus the beam, changing the beta function (x and y)</a:t>
            </a:r>
            <a:endParaRPr lang="en-US" sz="1800" dirty="0"/>
          </a:p>
          <a:p>
            <a:pPr marL="0" indent="0">
              <a:spcBef>
                <a:spcPct val="20000"/>
              </a:spcBef>
            </a:pPr>
            <a:endParaRPr lang="en-US" sz="800" dirty="0"/>
          </a:p>
          <a:p>
            <a:pPr marL="0" indent="0">
              <a:spcBef>
                <a:spcPct val="20000"/>
              </a:spcBef>
            </a:pPr>
            <a:endParaRPr lang="en-US" sz="1800" dirty="0"/>
          </a:p>
          <a:p>
            <a:pPr marL="457200" lvl="1" indent="0">
              <a:spcBef>
                <a:spcPct val="20000"/>
              </a:spcBef>
            </a:pPr>
            <a:endParaRPr lang="en-US" sz="1800" dirty="0"/>
          </a:p>
          <a:p>
            <a:pPr>
              <a:spcBef>
                <a:spcPct val="20000"/>
              </a:spcBef>
              <a:buBlip>
                <a:blip r:embed="rId3"/>
              </a:buBlip>
            </a:pPr>
            <a:endParaRPr lang="en-US" sz="800" dirty="0"/>
          </a:p>
        </p:txBody>
      </p:sp>
      <p:sp>
        <p:nvSpPr>
          <p:cNvPr id="3" name="Left Brace 2">
            <a:extLst>
              <a:ext uri="{FF2B5EF4-FFF2-40B4-BE49-F238E27FC236}">
                <a16:creationId xmlns:a16="http://schemas.microsoft.com/office/drawing/2014/main" id="{311E2A4D-CDF8-B34B-B75D-2207AB5596F1}"/>
              </a:ext>
            </a:extLst>
          </p:cNvPr>
          <p:cNvSpPr/>
          <p:nvPr/>
        </p:nvSpPr>
        <p:spPr>
          <a:xfrm rot="15622637">
            <a:off x="10337800" y="1157521"/>
            <a:ext cx="377371" cy="3098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4A3006CF-6169-6449-8E75-E9B9F3832F18}"/>
              </a:ext>
            </a:extLst>
          </p:cNvPr>
          <p:cNvSpPr/>
          <p:nvPr/>
        </p:nvSpPr>
        <p:spPr>
          <a:xfrm>
            <a:off x="7653265" y="3686633"/>
            <a:ext cx="2782506" cy="537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DFA1FC-AFD4-2D4A-9E85-2E49DA6670E1}"/>
              </a:ext>
            </a:extLst>
          </p:cNvPr>
          <p:cNvSpPr/>
          <p:nvPr/>
        </p:nvSpPr>
        <p:spPr>
          <a:xfrm>
            <a:off x="8023379" y="2939146"/>
            <a:ext cx="772278" cy="84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AAA196-872D-E44D-9D48-78AEC610F70E}"/>
              </a:ext>
            </a:extLst>
          </p:cNvPr>
          <p:cNvSpPr/>
          <p:nvPr/>
        </p:nvSpPr>
        <p:spPr>
          <a:xfrm>
            <a:off x="7101502" y="4139088"/>
            <a:ext cx="5090498" cy="369332"/>
          </a:xfrm>
          <a:prstGeom prst="rect">
            <a:avLst/>
          </a:prstGeom>
        </p:spPr>
        <p:txBody>
          <a:bodyPr wrap="square">
            <a:spAutoFit/>
          </a:bodyPr>
          <a:lstStyle/>
          <a:p>
            <a:r>
              <a:rPr lang="en-US" dirty="0">
                <a:latin typeface="Helvetica" pitchFamily="2" charset="0"/>
              </a:rPr>
              <a:t>Main dipole - generates most of the dispersion</a:t>
            </a:r>
          </a:p>
        </p:txBody>
      </p:sp>
      <p:sp>
        <p:nvSpPr>
          <p:cNvPr id="17" name="Left Brace 16">
            <a:extLst>
              <a:ext uri="{FF2B5EF4-FFF2-40B4-BE49-F238E27FC236}">
                <a16:creationId xmlns:a16="http://schemas.microsoft.com/office/drawing/2014/main" id="{1130A34A-B085-0C49-9B89-9E4193515DD1}"/>
              </a:ext>
            </a:extLst>
          </p:cNvPr>
          <p:cNvSpPr/>
          <p:nvPr/>
        </p:nvSpPr>
        <p:spPr>
          <a:xfrm rot="14459211">
            <a:off x="5179839" y="4074221"/>
            <a:ext cx="377371" cy="28043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B2166876-EC89-6048-8C46-BF76D10EE042}"/>
              </a:ext>
            </a:extLst>
          </p:cNvPr>
          <p:cNvSpPr/>
          <p:nvPr/>
        </p:nvSpPr>
        <p:spPr>
          <a:xfrm rot="10800000">
            <a:off x="6711094" y="4151093"/>
            <a:ext cx="183192" cy="3628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DCF63AFE-B567-5445-B635-99884CBBBE35}"/>
              </a:ext>
            </a:extLst>
          </p:cNvPr>
          <p:cNvSpPr/>
          <p:nvPr/>
        </p:nvSpPr>
        <p:spPr>
          <a:xfrm>
            <a:off x="5773446" y="5423600"/>
            <a:ext cx="5170326" cy="369332"/>
          </a:xfrm>
          <a:prstGeom prst="rect">
            <a:avLst/>
          </a:prstGeom>
        </p:spPr>
        <p:txBody>
          <a:bodyPr wrap="square">
            <a:spAutoFit/>
          </a:bodyPr>
          <a:lstStyle/>
          <a:p>
            <a:r>
              <a:rPr lang="en-US" dirty="0">
                <a:latin typeface="Helvetica" pitchFamily="2" charset="0"/>
              </a:rPr>
              <a:t>Focusing section crating both focuses (IP &amp; 2</a:t>
            </a:r>
            <a:r>
              <a:rPr lang="en-US" baseline="30000" dirty="0">
                <a:latin typeface="Helvetica" pitchFamily="2" charset="0"/>
              </a:rPr>
              <a:t>nd</a:t>
            </a:r>
            <a:r>
              <a:rPr lang="en-US" dirty="0">
                <a:latin typeface="Helvetica" pitchFamily="2" charset="0"/>
              </a:rPr>
              <a:t>)</a:t>
            </a:r>
          </a:p>
        </p:txBody>
      </p:sp>
      <p:sp>
        <p:nvSpPr>
          <p:cNvPr id="11" name="Rectangle 10">
            <a:extLst>
              <a:ext uri="{FF2B5EF4-FFF2-40B4-BE49-F238E27FC236}">
                <a16:creationId xmlns:a16="http://schemas.microsoft.com/office/drawing/2014/main" id="{C292F030-D131-6246-A54F-FB0E404254BC}"/>
              </a:ext>
            </a:extLst>
          </p:cNvPr>
          <p:cNvSpPr/>
          <p:nvPr/>
        </p:nvSpPr>
        <p:spPr>
          <a:xfrm>
            <a:off x="8476341" y="3101314"/>
            <a:ext cx="3643086" cy="615553"/>
          </a:xfrm>
          <a:prstGeom prst="rect">
            <a:avLst/>
          </a:prstGeom>
        </p:spPr>
        <p:txBody>
          <a:bodyPr wrap="square">
            <a:spAutoFit/>
          </a:bodyPr>
          <a:lstStyle/>
          <a:p>
            <a:r>
              <a:rPr lang="en-US" dirty="0">
                <a:latin typeface="Helvetica" pitchFamily="2" charset="0"/>
              </a:rPr>
              <a:t>Dispersion </a:t>
            </a:r>
            <a:r>
              <a:rPr lang="en-US" i="1" dirty="0">
                <a:latin typeface="Helvetica" pitchFamily="2" charset="0"/>
              </a:rPr>
              <a:t>slope</a:t>
            </a:r>
            <a:r>
              <a:rPr lang="en-US" dirty="0">
                <a:latin typeface="Helvetica" pitchFamily="2" charset="0"/>
              </a:rPr>
              <a:t> control section</a:t>
            </a:r>
          </a:p>
          <a:p>
            <a:r>
              <a:rPr lang="en-US" sz="1600" dirty="0">
                <a:latin typeface="Helvetica" pitchFamily="2" charset="0"/>
              </a:rPr>
              <a:t>(D’ = 0 at 2</a:t>
            </a:r>
            <a:r>
              <a:rPr lang="en-US" sz="1600" baseline="30000" dirty="0">
                <a:latin typeface="Helvetica" pitchFamily="2" charset="0"/>
              </a:rPr>
              <a:t>nd</a:t>
            </a:r>
            <a:r>
              <a:rPr lang="en-US" sz="1600" dirty="0">
                <a:latin typeface="Helvetica" pitchFamily="2" charset="0"/>
              </a:rPr>
              <a:t> focus preserves angle)</a:t>
            </a:r>
            <a:endParaRPr lang="en-US" sz="1600" dirty="0"/>
          </a:p>
        </p:txBody>
      </p:sp>
      <p:sp>
        <p:nvSpPr>
          <p:cNvPr id="20" name="Rectangle 19">
            <a:extLst>
              <a:ext uri="{FF2B5EF4-FFF2-40B4-BE49-F238E27FC236}">
                <a16:creationId xmlns:a16="http://schemas.microsoft.com/office/drawing/2014/main" id="{1EFF1736-244E-7947-871A-2C8DDA536183}"/>
              </a:ext>
            </a:extLst>
          </p:cNvPr>
          <p:cNvSpPr/>
          <p:nvPr/>
        </p:nvSpPr>
        <p:spPr>
          <a:xfrm>
            <a:off x="587828" y="6329014"/>
            <a:ext cx="8599716" cy="369332"/>
          </a:xfrm>
          <a:prstGeom prst="rect">
            <a:avLst/>
          </a:prstGeom>
        </p:spPr>
        <p:txBody>
          <a:bodyPr wrap="square">
            <a:spAutoFit/>
          </a:bodyPr>
          <a:lstStyle/>
          <a:p>
            <a:r>
              <a:rPr lang="en-US" dirty="0">
                <a:latin typeface="Helvetica" pitchFamily="2" charset="0"/>
              </a:rPr>
              <a:t>Small dipole covering the range between the endcap and Roman pots</a:t>
            </a:r>
            <a:endParaRPr lang="en-US" sz="1600" dirty="0"/>
          </a:p>
        </p:txBody>
      </p:sp>
      <p:sp>
        <p:nvSpPr>
          <p:cNvPr id="22" name="Left Brace 21">
            <a:extLst>
              <a:ext uri="{FF2B5EF4-FFF2-40B4-BE49-F238E27FC236}">
                <a16:creationId xmlns:a16="http://schemas.microsoft.com/office/drawing/2014/main" id="{AA187DD4-215A-4F47-8324-5C5921B051FC}"/>
              </a:ext>
            </a:extLst>
          </p:cNvPr>
          <p:cNvSpPr/>
          <p:nvPr/>
        </p:nvSpPr>
        <p:spPr>
          <a:xfrm rot="16200000">
            <a:off x="1766234" y="5191608"/>
            <a:ext cx="352854" cy="20074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lide Number Placeholder 2">
            <a:extLst>
              <a:ext uri="{FF2B5EF4-FFF2-40B4-BE49-F238E27FC236}">
                <a16:creationId xmlns:a16="http://schemas.microsoft.com/office/drawing/2014/main" id="{70683DE8-8DE9-724C-95A3-FB8635B13F3B}"/>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7</a:t>
            </a:fld>
            <a:endParaRPr lang="en-US" dirty="0"/>
          </a:p>
        </p:txBody>
      </p:sp>
      <p:sp>
        <p:nvSpPr>
          <p:cNvPr id="25" name="Text Box 1">
            <a:extLst>
              <a:ext uri="{FF2B5EF4-FFF2-40B4-BE49-F238E27FC236}">
                <a16:creationId xmlns:a16="http://schemas.microsoft.com/office/drawing/2014/main" id="{DEAAD539-0A29-B34D-900C-57ED94267510}"/>
              </a:ext>
            </a:extLst>
          </p:cNvPr>
          <p:cNvSpPr txBox="1">
            <a:spLocks noChangeArrowheads="1"/>
          </p:cNvSpPr>
          <p:nvPr/>
        </p:nvSpPr>
        <p:spPr bwMode="auto">
          <a:xfrm>
            <a:off x="744482" y="243721"/>
            <a:ext cx="6469117"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IR magnet layout showing the 2</a:t>
            </a:r>
            <a:r>
              <a:rPr lang="en-US" sz="2963" baseline="30000" dirty="0">
                <a:solidFill>
                  <a:srgbClr val="006633"/>
                </a:solidFill>
                <a:latin typeface="Times New Roman" charset="0"/>
                <a:cs typeface="Arial" charset="0"/>
              </a:rPr>
              <a:t>nd</a:t>
            </a:r>
            <a:r>
              <a:rPr lang="en-US" sz="2963" dirty="0">
                <a:solidFill>
                  <a:srgbClr val="006633"/>
                </a:solidFill>
                <a:latin typeface="Times New Roman" charset="0"/>
                <a:cs typeface="Arial" charset="0"/>
              </a:rPr>
              <a:t> focus </a:t>
            </a:r>
          </a:p>
        </p:txBody>
      </p:sp>
    </p:spTree>
    <p:extLst>
      <p:ext uri="{BB962C8B-B14F-4D97-AF65-F5344CB8AC3E}">
        <p14:creationId xmlns:p14="http://schemas.microsoft.com/office/powerpoint/2010/main" val="753180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677A52-9E90-E245-AC65-3CB52A2530ED}"/>
              </a:ext>
            </a:extLst>
          </p:cNvPr>
          <p:cNvGrpSpPr/>
          <p:nvPr/>
        </p:nvGrpSpPr>
        <p:grpSpPr>
          <a:xfrm>
            <a:off x="7424439" y="4457522"/>
            <a:ext cx="3954336" cy="2107316"/>
            <a:chOff x="3592948" y="4262697"/>
            <a:chExt cx="3954336" cy="2107316"/>
          </a:xfrm>
        </p:grpSpPr>
        <p:cxnSp>
          <p:nvCxnSpPr>
            <p:cNvPr id="24" name="Straight Arrow Connector 23">
              <a:extLst>
                <a:ext uri="{FF2B5EF4-FFF2-40B4-BE49-F238E27FC236}">
                  <a16:creationId xmlns:a16="http://schemas.microsoft.com/office/drawing/2014/main" id="{87297EEA-F03B-9A44-A319-CEE878477267}"/>
                </a:ext>
              </a:extLst>
            </p:cNvPr>
            <p:cNvCxnSpPr/>
            <p:nvPr/>
          </p:nvCxnSpPr>
          <p:spPr>
            <a:xfrm>
              <a:off x="4193311" y="4355061"/>
              <a:ext cx="0" cy="1542473"/>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05819F-D12F-064D-BFD9-1CED0D290D62}"/>
                </a:ext>
              </a:extLst>
            </p:cNvPr>
            <p:cNvCxnSpPr/>
            <p:nvPr/>
          </p:nvCxnSpPr>
          <p:spPr>
            <a:xfrm flipH="1">
              <a:off x="4193311" y="5897534"/>
              <a:ext cx="3121890" cy="0"/>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85838D3-0B30-B442-A723-C81CD80EC03E}"/>
                    </a:ext>
                  </a:extLst>
                </p:cNvPr>
                <p:cNvSpPr txBox="1"/>
                <p:nvPr/>
              </p:nvSpPr>
              <p:spPr>
                <a:xfrm>
                  <a:off x="3592948" y="4262697"/>
                  <a:ext cx="486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oMath>
                    </m:oMathPara>
                  </a14:m>
                  <a:endParaRPr lang="en-US" b="0" dirty="0"/>
                </a:p>
              </p:txBody>
            </p:sp>
          </mc:Choice>
          <mc:Fallback xmlns="">
            <p:sp>
              <p:nvSpPr>
                <p:cNvPr id="27" name="TextBox 26">
                  <a:extLst>
                    <a:ext uri="{FF2B5EF4-FFF2-40B4-BE49-F238E27FC236}">
                      <a16:creationId xmlns:a16="http://schemas.microsoft.com/office/drawing/2014/main" id="{585838D3-0B30-B442-A723-C81CD80EC03E}"/>
                    </a:ext>
                  </a:extLst>
                </p:cNvPr>
                <p:cNvSpPr txBox="1">
                  <a:spLocks noRot="1" noChangeAspect="1" noMove="1" noResize="1" noEditPoints="1" noAdjustHandles="1" noChangeArrowheads="1" noChangeShapeType="1" noTextEdit="1"/>
                </p:cNvSpPr>
                <p:nvPr/>
              </p:nvSpPr>
              <p:spPr>
                <a:xfrm>
                  <a:off x="3592948" y="4262697"/>
                  <a:ext cx="486672"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499FD73-9884-F045-B4D8-48EBD9A18CBA}"/>
                    </a:ext>
                  </a:extLst>
                </p:cNvPr>
                <p:cNvSpPr txBox="1"/>
                <p:nvPr/>
              </p:nvSpPr>
              <p:spPr>
                <a:xfrm>
                  <a:off x="7083118" y="5963269"/>
                  <a:ext cx="4641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oMath>
                    </m:oMathPara>
                  </a14:m>
                  <a:endParaRPr lang="en-US" b="0" dirty="0"/>
                </a:p>
              </p:txBody>
            </p:sp>
          </mc:Choice>
          <mc:Fallback xmlns="">
            <p:sp>
              <p:nvSpPr>
                <p:cNvPr id="30" name="TextBox 29">
                  <a:extLst>
                    <a:ext uri="{FF2B5EF4-FFF2-40B4-BE49-F238E27FC236}">
                      <a16:creationId xmlns:a16="http://schemas.microsoft.com/office/drawing/2014/main" id="{8499FD73-9884-F045-B4D8-48EBD9A18CBA}"/>
                    </a:ext>
                  </a:extLst>
                </p:cNvPr>
                <p:cNvSpPr txBox="1">
                  <a:spLocks noRot="1" noChangeAspect="1" noMove="1" noResize="1" noEditPoints="1" noAdjustHandles="1" noChangeArrowheads="1" noChangeShapeType="1" noTextEdit="1"/>
                </p:cNvSpPr>
                <p:nvPr/>
              </p:nvSpPr>
              <p:spPr>
                <a:xfrm>
                  <a:off x="7083118" y="5963269"/>
                  <a:ext cx="464166" cy="369332"/>
                </a:xfrm>
                <a:prstGeom prst="rect">
                  <a:avLst/>
                </a:prstGeom>
                <a:blipFill>
                  <a:blip r:embed="rId3"/>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90259D4E-7D3E-DF46-BD18-77251576CCC6}"/>
                </a:ext>
              </a:extLst>
            </p:cNvPr>
            <p:cNvSpPr txBox="1"/>
            <p:nvPr/>
          </p:nvSpPr>
          <p:spPr>
            <a:xfrm>
              <a:off x="6581755" y="5963268"/>
              <a:ext cx="301686" cy="369332"/>
            </a:xfrm>
            <a:prstGeom prst="rect">
              <a:avLst/>
            </a:prstGeom>
            <a:noFill/>
          </p:spPr>
          <p:txBody>
            <a:bodyPr wrap="none" rtlCol="0">
              <a:spAutoFit/>
            </a:bodyPr>
            <a:lstStyle/>
            <a:p>
              <a:r>
                <a:rPr lang="en-US" dirty="0"/>
                <a:t>1</a:t>
              </a:r>
            </a:p>
          </p:txBody>
        </p:sp>
        <p:sp>
          <p:nvSpPr>
            <p:cNvPr id="32" name="Rectangle 31">
              <a:extLst>
                <a:ext uri="{FF2B5EF4-FFF2-40B4-BE49-F238E27FC236}">
                  <a16:creationId xmlns:a16="http://schemas.microsoft.com/office/drawing/2014/main" id="{1B603CA2-67D7-C84F-B007-E56A750FDCBA}"/>
                </a:ext>
              </a:extLst>
            </p:cNvPr>
            <p:cNvSpPr/>
            <p:nvPr/>
          </p:nvSpPr>
          <p:spPr>
            <a:xfrm>
              <a:off x="4193311" y="4632029"/>
              <a:ext cx="2539288" cy="1265503"/>
            </a:xfrm>
            <a:prstGeom prst="rect">
              <a:avLst/>
            </a:prstGeom>
            <a:gradFill flip="none" rotWithShape="1">
              <a:gsLst>
                <a:gs pos="0">
                  <a:srgbClr val="0432FF">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401F68AD-8EF2-9446-93E6-E985C512A3AA}"/>
                </a:ext>
              </a:extLst>
            </p:cNvPr>
            <p:cNvCxnSpPr/>
            <p:nvPr/>
          </p:nvCxnSpPr>
          <p:spPr>
            <a:xfrm flipH="1">
              <a:off x="4193311" y="5380300"/>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34" name="Pie 33">
              <a:extLst>
                <a:ext uri="{FF2B5EF4-FFF2-40B4-BE49-F238E27FC236}">
                  <a16:creationId xmlns:a16="http://schemas.microsoft.com/office/drawing/2014/main" id="{50331527-2EEE-CE45-A9E5-9E6A12B49CC3}"/>
                </a:ext>
              </a:extLst>
            </p:cNvPr>
            <p:cNvSpPr/>
            <p:nvPr/>
          </p:nvSpPr>
          <p:spPr>
            <a:xfrm>
              <a:off x="6246483" y="5400198"/>
              <a:ext cx="940201" cy="969815"/>
            </a:xfrm>
            <a:prstGeom prst="pie">
              <a:avLst>
                <a:gd name="adj1" fmla="val 10799994"/>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Arrow Connector 35">
              <a:extLst>
                <a:ext uri="{FF2B5EF4-FFF2-40B4-BE49-F238E27FC236}">
                  <a16:creationId xmlns:a16="http://schemas.microsoft.com/office/drawing/2014/main" id="{44E9A941-C7D7-4648-94B9-E3E92C6DAFAC}"/>
                </a:ext>
              </a:extLst>
            </p:cNvPr>
            <p:cNvCxnSpPr/>
            <p:nvPr/>
          </p:nvCxnSpPr>
          <p:spPr>
            <a:xfrm rot="5400000" flipH="1">
              <a:off x="6151420" y="5815125"/>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E82FF45-AE34-3B41-A834-9C92E832CC14}"/>
                </a:ext>
              </a:extLst>
            </p:cNvPr>
            <p:cNvCxnSpPr/>
            <p:nvPr/>
          </p:nvCxnSpPr>
          <p:spPr>
            <a:xfrm rot="5400000" flipH="1">
              <a:off x="6636330" y="5810501"/>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4D6A097-12EE-5841-94E4-FBBA106050EA}"/>
                </a:ext>
              </a:extLst>
            </p:cNvPr>
            <p:cNvSpPr txBox="1"/>
            <p:nvPr/>
          </p:nvSpPr>
          <p:spPr>
            <a:xfrm>
              <a:off x="4042468" y="5982336"/>
              <a:ext cx="301686" cy="369332"/>
            </a:xfrm>
            <a:prstGeom prst="rect">
              <a:avLst/>
            </a:prstGeom>
            <a:noFill/>
          </p:spPr>
          <p:txBody>
            <a:bodyPr wrap="none" rtlCol="0">
              <a:spAutoFit/>
            </a:bodyPr>
            <a:lstStyle/>
            <a:p>
              <a:r>
                <a:rPr lang="en-US" dirty="0"/>
                <a:t>0</a:t>
              </a:r>
            </a:p>
          </p:txBody>
        </p:sp>
      </p:grpSp>
      <p:grpSp>
        <p:nvGrpSpPr>
          <p:cNvPr id="3" name="Group 2">
            <a:extLst>
              <a:ext uri="{FF2B5EF4-FFF2-40B4-BE49-F238E27FC236}">
                <a16:creationId xmlns:a16="http://schemas.microsoft.com/office/drawing/2014/main" id="{CD89B32E-57F9-0247-8123-5A6BE0861BCC}"/>
              </a:ext>
            </a:extLst>
          </p:cNvPr>
          <p:cNvGrpSpPr/>
          <p:nvPr/>
        </p:nvGrpSpPr>
        <p:grpSpPr>
          <a:xfrm>
            <a:off x="7406853" y="1290980"/>
            <a:ext cx="4247982" cy="2132171"/>
            <a:chOff x="3557779" y="1606110"/>
            <a:chExt cx="4247982" cy="2132171"/>
          </a:xfrm>
        </p:grpSpPr>
        <p:cxnSp>
          <p:nvCxnSpPr>
            <p:cNvPr id="41" name="Straight Arrow Connector 40">
              <a:extLst>
                <a:ext uri="{FF2B5EF4-FFF2-40B4-BE49-F238E27FC236}">
                  <a16:creationId xmlns:a16="http://schemas.microsoft.com/office/drawing/2014/main" id="{B125F90E-B88B-BF42-9208-6F9513FFD2AE}"/>
                </a:ext>
              </a:extLst>
            </p:cNvPr>
            <p:cNvCxnSpPr/>
            <p:nvPr/>
          </p:nvCxnSpPr>
          <p:spPr>
            <a:xfrm>
              <a:off x="4158142" y="1698474"/>
              <a:ext cx="0" cy="1542473"/>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F24235D-57E0-8746-BD6F-C45A0B7A537C}"/>
                </a:ext>
              </a:extLst>
            </p:cNvPr>
            <p:cNvCxnSpPr/>
            <p:nvPr/>
          </p:nvCxnSpPr>
          <p:spPr>
            <a:xfrm flipH="1">
              <a:off x="4158142" y="3240947"/>
              <a:ext cx="3121890" cy="0"/>
            </a:xfrm>
            <a:prstGeom prst="straightConnector1">
              <a:avLst/>
            </a:prstGeom>
            <a:ln w="19050">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1A89C9A-7FA3-E041-BF7A-4D56CD48F0E9}"/>
                    </a:ext>
                  </a:extLst>
                </p:cNvPr>
                <p:cNvSpPr txBox="1"/>
                <p:nvPr/>
              </p:nvSpPr>
              <p:spPr>
                <a:xfrm>
                  <a:off x="3557779" y="1606110"/>
                  <a:ext cx="486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oMath>
                    </m:oMathPara>
                  </a14:m>
                  <a:endParaRPr lang="en-US" b="0" dirty="0"/>
                </a:p>
              </p:txBody>
            </p:sp>
          </mc:Choice>
          <mc:Fallback xmlns="">
            <p:sp>
              <p:nvSpPr>
                <p:cNvPr id="43" name="TextBox 42">
                  <a:extLst>
                    <a:ext uri="{FF2B5EF4-FFF2-40B4-BE49-F238E27FC236}">
                      <a16:creationId xmlns:a16="http://schemas.microsoft.com/office/drawing/2014/main" id="{71A89C9A-7FA3-E041-BF7A-4D56CD48F0E9}"/>
                    </a:ext>
                  </a:extLst>
                </p:cNvPr>
                <p:cNvSpPr txBox="1">
                  <a:spLocks noRot="1" noChangeAspect="1" noMove="1" noResize="1" noEditPoints="1" noAdjustHandles="1" noChangeArrowheads="1" noChangeShapeType="1" noTextEdit="1"/>
                </p:cNvSpPr>
                <p:nvPr/>
              </p:nvSpPr>
              <p:spPr>
                <a:xfrm>
                  <a:off x="3557779" y="1606110"/>
                  <a:ext cx="486672"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1017F49-0689-974C-8FA1-705C1A03059F}"/>
                    </a:ext>
                  </a:extLst>
                </p:cNvPr>
                <p:cNvSpPr txBox="1"/>
                <p:nvPr/>
              </p:nvSpPr>
              <p:spPr>
                <a:xfrm>
                  <a:off x="7047949" y="3306682"/>
                  <a:ext cx="4641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oMath>
                    </m:oMathPara>
                  </a14:m>
                  <a:endParaRPr lang="en-US" b="0" dirty="0"/>
                </a:p>
              </p:txBody>
            </p:sp>
          </mc:Choice>
          <mc:Fallback xmlns="">
            <p:sp>
              <p:nvSpPr>
                <p:cNvPr id="45" name="TextBox 44">
                  <a:extLst>
                    <a:ext uri="{FF2B5EF4-FFF2-40B4-BE49-F238E27FC236}">
                      <a16:creationId xmlns:a16="http://schemas.microsoft.com/office/drawing/2014/main" id="{41017F49-0689-974C-8FA1-705C1A03059F}"/>
                    </a:ext>
                  </a:extLst>
                </p:cNvPr>
                <p:cNvSpPr txBox="1">
                  <a:spLocks noRot="1" noChangeAspect="1" noMove="1" noResize="1" noEditPoints="1" noAdjustHandles="1" noChangeArrowheads="1" noChangeShapeType="1" noTextEdit="1"/>
                </p:cNvSpPr>
                <p:nvPr/>
              </p:nvSpPr>
              <p:spPr>
                <a:xfrm>
                  <a:off x="7047949" y="3306682"/>
                  <a:ext cx="464166" cy="369332"/>
                </a:xfrm>
                <a:prstGeom prst="rect">
                  <a:avLst/>
                </a:prstGeom>
                <a:blipFill>
                  <a:blip r:embed="rId5"/>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576ED5A0-8AE1-A64C-B86C-1883090F648E}"/>
                </a:ext>
              </a:extLst>
            </p:cNvPr>
            <p:cNvSpPr txBox="1"/>
            <p:nvPr/>
          </p:nvSpPr>
          <p:spPr>
            <a:xfrm>
              <a:off x="6546586" y="3306681"/>
              <a:ext cx="301686" cy="369332"/>
            </a:xfrm>
            <a:prstGeom prst="rect">
              <a:avLst/>
            </a:prstGeom>
            <a:noFill/>
          </p:spPr>
          <p:txBody>
            <a:bodyPr wrap="none" rtlCol="0">
              <a:spAutoFit/>
            </a:bodyPr>
            <a:lstStyle/>
            <a:p>
              <a:r>
                <a:rPr lang="en-US" dirty="0"/>
                <a:t>1</a:t>
              </a:r>
            </a:p>
          </p:txBody>
        </p:sp>
        <p:sp>
          <p:nvSpPr>
            <p:cNvPr id="47" name="Rectangle 46">
              <a:extLst>
                <a:ext uri="{FF2B5EF4-FFF2-40B4-BE49-F238E27FC236}">
                  <a16:creationId xmlns:a16="http://schemas.microsoft.com/office/drawing/2014/main" id="{0FF3B4AE-0B20-2F46-B76D-77DD2F66C52C}"/>
                </a:ext>
              </a:extLst>
            </p:cNvPr>
            <p:cNvSpPr/>
            <p:nvPr/>
          </p:nvSpPr>
          <p:spPr>
            <a:xfrm>
              <a:off x="4158142" y="1975442"/>
              <a:ext cx="2539288" cy="1265503"/>
            </a:xfrm>
            <a:prstGeom prst="rect">
              <a:avLst/>
            </a:prstGeom>
            <a:gradFill flip="none" rotWithShape="1">
              <a:gsLst>
                <a:gs pos="0">
                  <a:srgbClr val="0432FF">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3B079A1F-AD74-1543-8AE1-0B2A6D308AD5}"/>
                </a:ext>
              </a:extLst>
            </p:cNvPr>
            <p:cNvCxnSpPr/>
            <p:nvPr/>
          </p:nvCxnSpPr>
          <p:spPr>
            <a:xfrm flipH="1">
              <a:off x="4158142" y="2723713"/>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49" name="Pie 48">
              <a:extLst>
                <a:ext uri="{FF2B5EF4-FFF2-40B4-BE49-F238E27FC236}">
                  <a16:creationId xmlns:a16="http://schemas.microsoft.com/office/drawing/2014/main" id="{85B18ADA-7154-1043-A2CE-E150D199ABA9}"/>
                </a:ext>
              </a:extLst>
            </p:cNvPr>
            <p:cNvSpPr/>
            <p:nvPr/>
          </p:nvSpPr>
          <p:spPr>
            <a:xfrm>
              <a:off x="5589101" y="2743611"/>
              <a:ext cx="2216660" cy="994670"/>
            </a:xfrm>
            <a:prstGeom prst="pie">
              <a:avLst>
                <a:gd name="adj1" fmla="val 10799994"/>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Arrow Connector 50">
              <a:extLst>
                <a:ext uri="{FF2B5EF4-FFF2-40B4-BE49-F238E27FC236}">
                  <a16:creationId xmlns:a16="http://schemas.microsoft.com/office/drawing/2014/main" id="{E1C6A9F7-3CBF-4A4A-8068-EC7A5EB45A9F}"/>
                </a:ext>
              </a:extLst>
            </p:cNvPr>
            <p:cNvCxnSpPr/>
            <p:nvPr/>
          </p:nvCxnSpPr>
          <p:spPr>
            <a:xfrm rot="5400000" flipH="1">
              <a:off x="5502067" y="3158538"/>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CD3BB2D-5BE6-3046-9AA6-2CDEC7A07E8A}"/>
                </a:ext>
              </a:extLst>
            </p:cNvPr>
            <p:cNvCxnSpPr/>
            <p:nvPr/>
          </p:nvCxnSpPr>
          <p:spPr>
            <a:xfrm rot="5400000" flipH="1">
              <a:off x="6601161" y="3153914"/>
              <a:ext cx="174065" cy="0"/>
            </a:xfrm>
            <a:prstGeom prst="straightConnector1">
              <a:avLst/>
            </a:prstGeom>
            <a:ln w="19050">
              <a:solidFill>
                <a:schemeClr val="tx1"/>
              </a:solidFill>
              <a:headEnd type="none" w="med" len="lg"/>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A0D43AF-B2E2-F847-9A72-41FCBF4EA8E4}"/>
                </a:ext>
              </a:extLst>
            </p:cNvPr>
            <p:cNvSpPr txBox="1"/>
            <p:nvPr/>
          </p:nvSpPr>
          <p:spPr>
            <a:xfrm>
              <a:off x="4007299" y="3325749"/>
              <a:ext cx="301686" cy="369332"/>
            </a:xfrm>
            <a:prstGeom prst="rect">
              <a:avLst/>
            </a:prstGeom>
            <a:noFill/>
          </p:spPr>
          <p:txBody>
            <a:bodyPr wrap="none" rtlCol="0">
              <a:spAutoFit/>
            </a:bodyPr>
            <a:lstStyle/>
            <a:p>
              <a:r>
                <a:rPr lang="en-US" dirty="0"/>
                <a:t>0</a:t>
              </a:r>
            </a:p>
          </p:txBody>
        </p:sp>
      </p:grpSp>
      <p:sp>
        <p:nvSpPr>
          <p:cNvPr id="6" name="Text Box 1">
            <a:extLst>
              <a:ext uri="{FF2B5EF4-FFF2-40B4-BE49-F238E27FC236}">
                <a16:creationId xmlns:a16="http://schemas.microsoft.com/office/drawing/2014/main" id="{9237C00F-E887-3A4E-B160-1047D65BA423}"/>
              </a:ext>
            </a:extLst>
          </p:cNvPr>
          <p:cNvSpPr txBox="1">
            <a:spLocks noChangeArrowheads="1"/>
          </p:cNvSpPr>
          <p:nvPr/>
        </p:nvSpPr>
        <p:spPr bwMode="auto">
          <a:xfrm>
            <a:off x="703509" y="230109"/>
            <a:ext cx="10568229" cy="646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7145" tIns="40115" rIns="77145" bIns="40115"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800" dirty="0">
                <a:solidFill>
                  <a:srgbClr val="006633"/>
                </a:solidFill>
                <a:latin typeface="Times New Roman" charset="0"/>
                <a:cs typeface="Arial" charset="0"/>
              </a:rPr>
              <a:t>EIC far-forward acceptance with and without a 2</a:t>
            </a:r>
            <a:r>
              <a:rPr lang="en-US" sz="2800" baseline="30000" dirty="0">
                <a:solidFill>
                  <a:srgbClr val="006633"/>
                </a:solidFill>
                <a:latin typeface="Times New Roman" charset="0"/>
                <a:cs typeface="Arial" charset="0"/>
              </a:rPr>
              <a:t>nd</a:t>
            </a:r>
            <a:r>
              <a:rPr lang="en-US" sz="2800" dirty="0">
                <a:solidFill>
                  <a:srgbClr val="006633"/>
                </a:solidFill>
                <a:latin typeface="Times New Roman" charset="0"/>
                <a:cs typeface="Arial" charset="0"/>
              </a:rPr>
              <a:t> focus</a:t>
            </a:r>
          </a:p>
        </p:txBody>
      </p:sp>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8</a:t>
            </a:fld>
            <a:endParaRPr lang="en-US" dirty="0"/>
          </a:p>
        </p:txBody>
      </p:sp>
      <p:cxnSp>
        <p:nvCxnSpPr>
          <p:cNvPr id="5" name="Straight Arrow Connector 4">
            <a:extLst>
              <a:ext uri="{FF2B5EF4-FFF2-40B4-BE49-F238E27FC236}">
                <a16:creationId xmlns:a16="http://schemas.microsoft.com/office/drawing/2014/main" id="{E5B25DF3-C27A-A748-8AFC-FC43FA955B2D}"/>
              </a:ext>
            </a:extLst>
          </p:cNvPr>
          <p:cNvCxnSpPr>
            <a:cxnSpLocks/>
          </p:cNvCxnSpPr>
          <p:nvPr/>
        </p:nvCxnSpPr>
        <p:spPr>
          <a:xfrm flipH="1" flipV="1">
            <a:off x="10548814" y="2445656"/>
            <a:ext cx="307516" cy="10147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EBAFA13-7E48-434B-AD49-568728C797B9}"/>
              </a:ext>
            </a:extLst>
          </p:cNvPr>
          <p:cNvCxnSpPr>
            <a:cxnSpLocks/>
          </p:cNvCxnSpPr>
          <p:nvPr/>
        </p:nvCxnSpPr>
        <p:spPr>
          <a:xfrm flipH="1">
            <a:off x="10633306" y="4239286"/>
            <a:ext cx="319954" cy="122834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0241C03-5C97-AC45-8E5F-ADD422911254}"/>
              </a:ext>
            </a:extLst>
          </p:cNvPr>
          <p:cNvSpPr/>
          <p:nvPr/>
        </p:nvSpPr>
        <p:spPr>
          <a:xfrm>
            <a:off x="9799344" y="3571069"/>
            <a:ext cx="2115066" cy="584775"/>
          </a:xfrm>
          <a:prstGeom prst="rect">
            <a:avLst/>
          </a:prstGeom>
        </p:spPr>
        <p:txBody>
          <a:bodyPr wrap="square">
            <a:spAutoFit/>
          </a:bodyPr>
          <a:lstStyle/>
          <a:p>
            <a:r>
              <a:rPr lang="en-US" sz="1600" dirty="0">
                <a:latin typeface="Helvetica" pitchFamily="2" charset="0"/>
              </a:rPr>
              <a:t>Limited by angular acceptance (</a:t>
            </a:r>
            <a:r>
              <a:rPr lang="en-US" sz="1600" dirty="0">
                <a:latin typeface="Symbol" pitchFamily="2" charset="2"/>
                <a:cs typeface="Arial" charset="0"/>
              </a:rPr>
              <a:t>b</a:t>
            </a:r>
            <a:r>
              <a:rPr lang="en-US" sz="1600" baseline="30000" dirty="0">
                <a:latin typeface="Arial" charset="0"/>
                <a:cs typeface="Arial" charset="0"/>
              </a:rPr>
              <a:t>*</a:t>
            </a:r>
            <a:r>
              <a:rPr lang="en-US" sz="1600" dirty="0">
                <a:latin typeface="Helvetica" pitchFamily="2" charset="0"/>
              </a:rPr>
              <a:t>)</a:t>
            </a:r>
            <a:endParaRPr lang="en-US" sz="1600" dirty="0"/>
          </a:p>
        </p:txBody>
      </p:sp>
      <p:sp>
        <p:nvSpPr>
          <p:cNvPr id="68" name="Rectangle 67">
            <a:extLst>
              <a:ext uri="{FF2B5EF4-FFF2-40B4-BE49-F238E27FC236}">
                <a16:creationId xmlns:a16="http://schemas.microsoft.com/office/drawing/2014/main" id="{29348470-7813-F749-A124-B581130C8A5E}"/>
              </a:ext>
            </a:extLst>
          </p:cNvPr>
          <p:cNvSpPr/>
          <p:nvPr/>
        </p:nvSpPr>
        <p:spPr>
          <a:xfrm>
            <a:off x="7636578" y="3670715"/>
            <a:ext cx="1786820" cy="584775"/>
          </a:xfrm>
          <a:prstGeom prst="rect">
            <a:avLst/>
          </a:prstGeom>
        </p:spPr>
        <p:txBody>
          <a:bodyPr wrap="square">
            <a:spAutoFit/>
          </a:bodyPr>
          <a:lstStyle/>
          <a:p>
            <a:r>
              <a:rPr lang="en-US" sz="1600" dirty="0">
                <a:latin typeface="Helvetica" pitchFamily="2" charset="0"/>
              </a:rPr>
              <a:t>Limited by D and 2</a:t>
            </a:r>
            <a:r>
              <a:rPr lang="en-US" sz="1600" baseline="30000" dirty="0">
                <a:latin typeface="Helvetica" pitchFamily="2" charset="0"/>
              </a:rPr>
              <a:t>nd</a:t>
            </a:r>
            <a:r>
              <a:rPr lang="en-US" sz="1600" dirty="0">
                <a:latin typeface="Helvetica" pitchFamily="2" charset="0"/>
              </a:rPr>
              <a:t> focus (</a:t>
            </a:r>
            <a:r>
              <a:rPr lang="en-US" sz="1600" dirty="0">
                <a:latin typeface="Symbol" pitchFamily="2" charset="2"/>
                <a:cs typeface="Arial" charset="0"/>
              </a:rPr>
              <a:t>b</a:t>
            </a:r>
            <a:r>
              <a:rPr lang="en-US" sz="1600" baseline="-25000" dirty="0">
                <a:latin typeface="Arial" charset="0"/>
                <a:cs typeface="Arial" charset="0"/>
              </a:rPr>
              <a:t>2</a:t>
            </a:r>
            <a:r>
              <a:rPr lang="en-US" sz="1600" dirty="0">
                <a:latin typeface="Helvetica" pitchFamily="2" charset="0"/>
              </a:rPr>
              <a:t>) </a:t>
            </a:r>
            <a:endParaRPr lang="en-US" sz="1600" dirty="0"/>
          </a:p>
        </p:txBody>
      </p:sp>
      <p:cxnSp>
        <p:nvCxnSpPr>
          <p:cNvPr id="69" name="Straight Arrow Connector 68">
            <a:extLst>
              <a:ext uri="{FF2B5EF4-FFF2-40B4-BE49-F238E27FC236}">
                <a16:creationId xmlns:a16="http://schemas.microsoft.com/office/drawing/2014/main" id="{31066B85-A665-F24A-87EC-04822580E996}"/>
              </a:ext>
            </a:extLst>
          </p:cNvPr>
          <p:cNvCxnSpPr>
            <a:cxnSpLocks/>
          </p:cNvCxnSpPr>
          <p:nvPr/>
        </p:nvCxnSpPr>
        <p:spPr>
          <a:xfrm flipV="1">
            <a:off x="8573530" y="3048001"/>
            <a:ext cx="715610" cy="59368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C09B514-0D8A-0F4A-A7C9-F8211841A3FA}"/>
              </a:ext>
            </a:extLst>
          </p:cNvPr>
          <p:cNvCxnSpPr>
            <a:cxnSpLocks/>
          </p:cNvCxnSpPr>
          <p:nvPr/>
        </p:nvCxnSpPr>
        <p:spPr>
          <a:xfrm>
            <a:off x="8592455" y="4325255"/>
            <a:ext cx="1393651" cy="16373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296159F-A9CE-1941-ADCA-B4FC6F2FF521}"/>
              </a:ext>
            </a:extLst>
          </p:cNvPr>
          <p:cNvSpPr/>
          <p:nvPr/>
        </p:nvSpPr>
        <p:spPr>
          <a:xfrm>
            <a:off x="5109030" y="1461441"/>
            <a:ext cx="2249714" cy="707886"/>
          </a:xfrm>
          <a:prstGeom prst="rect">
            <a:avLst/>
          </a:prstGeom>
        </p:spPr>
        <p:txBody>
          <a:bodyPr wrap="square">
            <a:spAutoFit/>
          </a:bodyPr>
          <a:lstStyle/>
          <a:p>
            <a:r>
              <a:rPr lang="en-US" sz="2000" dirty="0">
                <a:latin typeface="Helvetica" pitchFamily="2" charset="0"/>
              </a:rPr>
              <a:t>Without 2</a:t>
            </a:r>
            <a:r>
              <a:rPr lang="en-US" sz="2000" baseline="30000" dirty="0">
                <a:latin typeface="Helvetica" pitchFamily="2" charset="0"/>
              </a:rPr>
              <a:t>nd</a:t>
            </a:r>
            <a:r>
              <a:rPr lang="en-US" sz="2000" dirty="0">
                <a:latin typeface="Helvetica" pitchFamily="2" charset="0"/>
              </a:rPr>
              <a:t> focus: (EPIC @IR6</a:t>
            </a:r>
            <a:r>
              <a:rPr lang="en-US" sz="1600" dirty="0">
                <a:latin typeface="Helvetica" pitchFamily="2" charset="0"/>
              </a:rPr>
              <a:t>)</a:t>
            </a:r>
            <a:endParaRPr lang="en-US" sz="1600" dirty="0"/>
          </a:p>
        </p:txBody>
      </p:sp>
      <p:sp>
        <p:nvSpPr>
          <p:cNvPr id="40" name="TextBox 39">
            <a:extLst>
              <a:ext uri="{FF2B5EF4-FFF2-40B4-BE49-F238E27FC236}">
                <a16:creationId xmlns:a16="http://schemas.microsoft.com/office/drawing/2014/main" id="{3E35F186-1A89-344A-87FB-622D5CD04AA0}"/>
              </a:ext>
            </a:extLst>
          </p:cNvPr>
          <p:cNvSpPr txBox="1"/>
          <p:nvPr/>
        </p:nvSpPr>
        <p:spPr>
          <a:xfrm>
            <a:off x="8322734" y="1974870"/>
            <a:ext cx="1237037" cy="369138"/>
          </a:xfrm>
          <a:prstGeom prst="rect">
            <a:avLst/>
          </a:prstGeom>
          <a:noFill/>
        </p:spPr>
        <p:txBody>
          <a:bodyPr wrap="square" lIns="91242" tIns="45624" rIns="91242" bIns="45624" rtlCol="0">
            <a:spAutoFit/>
          </a:bodyPr>
          <a:lstStyle/>
          <a:p>
            <a:pPr algn="ctr" defTabSz="456246"/>
            <a:r>
              <a:rPr lang="en-US" dirty="0">
                <a:solidFill>
                  <a:prstClr val="black"/>
                </a:solidFill>
                <a:latin typeface="Arial" panose="020B0604020202020204" pitchFamily="34" charset="0"/>
                <a:cs typeface="Arial" panose="020B0604020202020204" pitchFamily="34" charset="0"/>
              </a:rPr>
              <a:t>Detected</a:t>
            </a:r>
          </a:p>
        </p:txBody>
      </p:sp>
      <p:sp>
        <p:nvSpPr>
          <p:cNvPr id="44" name="TextBox 43">
            <a:extLst>
              <a:ext uri="{FF2B5EF4-FFF2-40B4-BE49-F238E27FC236}">
                <a16:creationId xmlns:a16="http://schemas.microsoft.com/office/drawing/2014/main" id="{DE4901B1-A0C5-D84A-982B-4C302A14D6B9}"/>
              </a:ext>
            </a:extLst>
          </p:cNvPr>
          <p:cNvSpPr txBox="1"/>
          <p:nvPr/>
        </p:nvSpPr>
        <p:spPr>
          <a:xfrm>
            <a:off x="8404798" y="5468348"/>
            <a:ext cx="1237037" cy="369138"/>
          </a:xfrm>
          <a:prstGeom prst="rect">
            <a:avLst/>
          </a:prstGeom>
          <a:noFill/>
        </p:spPr>
        <p:txBody>
          <a:bodyPr wrap="square" lIns="91242" tIns="45624" rIns="91242" bIns="45624" rtlCol="0">
            <a:spAutoFit/>
          </a:bodyPr>
          <a:lstStyle/>
          <a:p>
            <a:pPr algn="ctr" defTabSz="456246"/>
            <a:r>
              <a:rPr lang="en-US" dirty="0">
                <a:solidFill>
                  <a:prstClr val="black"/>
                </a:solidFill>
                <a:latin typeface="Arial" panose="020B0604020202020204" pitchFamily="34" charset="0"/>
                <a:cs typeface="Arial" panose="020B0604020202020204" pitchFamily="34" charset="0"/>
              </a:rPr>
              <a:t>Detected</a:t>
            </a:r>
          </a:p>
        </p:txBody>
      </p:sp>
      <p:pic>
        <p:nvPicPr>
          <p:cNvPr id="50" name="Picture 49">
            <a:extLst>
              <a:ext uri="{FF2B5EF4-FFF2-40B4-BE49-F238E27FC236}">
                <a16:creationId xmlns:a16="http://schemas.microsoft.com/office/drawing/2014/main" id="{0A68A319-FD98-BD46-A8AD-71221393A76B}"/>
              </a:ext>
            </a:extLst>
          </p:cNvPr>
          <p:cNvPicPr>
            <a:picLocks noChangeAspect="1"/>
          </p:cNvPicPr>
          <p:nvPr/>
        </p:nvPicPr>
        <p:blipFill>
          <a:blip r:embed="rId6"/>
          <a:stretch>
            <a:fillRect/>
          </a:stretch>
        </p:blipFill>
        <p:spPr>
          <a:xfrm>
            <a:off x="371518" y="1464119"/>
            <a:ext cx="4355262" cy="2471906"/>
          </a:xfrm>
          <a:prstGeom prst="rect">
            <a:avLst/>
          </a:prstGeom>
        </p:spPr>
      </p:pic>
      <p:pic>
        <p:nvPicPr>
          <p:cNvPr id="56" name="Picture 55">
            <a:extLst>
              <a:ext uri="{FF2B5EF4-FFF2-40B4-BE49-F238E27FC236}">
                <a16:creationId xmlns:a16="http://schemas.microsoft.com/office/drawing/2014/main" id="{BE671763-5E23-5242-949A-9C1769B4AA57}"/>
              </a:ext>
            </a:extLst>
          </p:cNvPr>
          <p:cNvPicPr>
            <a:picLocks noChangeAspect="1"/>
          </p:cNvPicPr>
          <p:nvPr/>
        </p:nvPicPr>
        <p:blipFill>
          <a:blip r:embed="rId7"/>
          <a:stretch>
            <a:fillRect/>
          </a:stretch>
        </p:blipFill>
        <p:spPr>
          <a:xfrm>
            <a:off x="361687" y="3977877"/>
            <a:ext cx="4355261" cy="2471905"/>
          </a:xfrm>
          <a:prstGeom prst="rect">
            <a:avLst/>
          </a:prstGeom>
        </p:spPr>
      </p:pic>
      <p:sp>
        <p:nvSpPr>
          <p:cNvPr id="59" name="TextBox 58">
            <a:extLst>
              <a:ext uri="{FF2B5EF4-FFF2-40B4-BE49-F238E27FC236}">
                <a16:creationId xmlns:a16="http://schemas.microsoft.com/office/drawing/2014/main" id="{13C8ABF9-F6AF-3B4C-AA51-5CA498B3037A}"/>
              </a:ext>
            </a:extLst>
          </p:cNvPr>
          <p:cNvSpPr txBox="1"/>
          <p:nvPr/>
        </p:nvSpPr>
        <p:spPr>
          <a:xfrm>
            <a:off x="1555994" y="1518602"/>
            <a:ext cx="1022652" cy="369332"/>
          </a:xfrm>
          <a:prstGeom prst="rect">
            <a:avLst/>
          </a:prstGeom>
          <a:noFill/>
        </p:spPr>
        <p:txBody>
          <a:bodyPr wrap="none" rtlCol="0">
            <a:spAutoFit/>
          </a:bodyPr>
          <a:lstStyle/>
          <a:p>
            <a:r>
              <a:rPr lang="en-US" dirty="0"/>
              <a:t>Excluded</a:t>
            </a:r>
          </a:p>
        </p:txBody>
      </p:sp>
      <p:sp>
        <p:nvSpPr>
          <p:cNvPr id="60" name="TextBox 59">
            <a:extLst>
              <a:ext uri="{FF2B5EF4-FFF2-40B4-BE49-F238E27FC236}">
                <a16:creationId xmlns:a16="http://schemas.microsoft.com/office/drawing/2014/main" id="{C765A7BC-24A8-D34C-9E40-87D7328A65E6}"/>
              </a:ext>
            </a:extLst>
          </p:cNvPr>
          <p:cNvSpPr txBox="1"/>
          <p:nvPr/>
        </p:nvSpPr>
        <p:spPr>
          <a:xfrm rot="16200000">
            <a:off x="705127" y="2325986"/>
            <a:ext cx="1092858" cy="365760"/>
          </a:xfrm>
          <a:prstGeom prst="rect">
            <a:avLst/>
          </a:prstGeom>
          <a:noFill/>
        </p:spPr>
        <p:txBody>
          <a:bodyPr wrap="square" rtlCol="0">
            <a:spAutoFit/>
          </a:bodyPr>
          <a:lstStyle/>
          <a:p>
            <a:r>
              <a:rPr lang="en-US" dirty="0"/>
              <a:t>Detected</a:t>
            </a:r>
          </a:p>
        </p:txBody>
      </p:sp>
      <p:cxnSp>
        <p:nvCxnSpPr>
          <p:cNvPr id="61" name="Straight Connector 60">
            <a:extLst>
              <a:ext uri="{FF2B5EF4-FFF2-40B4-BE49-F238E27FC236}">
                <a16:creationId xmlns:a16="http://schemas.microsoft.com/office/drawing/2014/main" id="{36182C43-4845-9047-B2BB-DDED2F22DD00}"/>
              </a:ext>
            </a:extLst>
          </p:cNvPr>
          <p:cNvCxnSpPr/>
          <p:nvPr/>
        </p:nvCxnSpPr>
        <p:spPr>
          <a:xfrm flipH="1">
            <a:off x="2761355" y="3642205"/>
            <a:ext cx="1098371" cy="402789"/>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FEAFC48F-75A6-2848-8209-9E83950D5561}"/>
              </a:ext>
            </a:extLst>
          </p:cNvPr>
          <p:cNvCxnSpPr>
            <a:cxnSpLocks/>
          </p:cNvCxnSpPr>
          <p:nvPr/>
        </p:nvCxnSpPr>
        <p:spPr>
          <a:xfrm>
            <a:off x="1584602" y="3642205"/>
            <a:ext cx="1059454" cy="402789"/>
          </a:xfrm>
          <a:prstGeom prst="line">
            <a:avLst/>
          </a:prstGeom>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9DC4C515-D452-EC47-89C8-58CF10D581BD}"/>
              </a:ext>
            </a:extLst>
          </p:cNvPr>
          <p:cNvSpPr txBox="1"/>
          <p:nvPr/>
        </p:nvSpPr>
        <p:spPr>
          <a:xfrm>
            <a:off x="9291654" y="2894508"/>
            <a:ext cx="476412" cy="369332"/>
          </a:xfrm>
          <a:prstGeom prst="rect">
            <a:avLst/>
          </a:prstGeom>
          <a:noFill/>
        </p:spPr>
        <p:txBody>
          <a:bodyPr wrap="none" rtlCol="0">
            <a:spAutoFit/>
          </a:bodyPr>
          <a:lstStyle/>
          <a:p>
            <a:r>
              <a:rPr lang="en-US" dirty="0"/>
              <a:t>0.9</a:t>
            </a:r>
          </a:p>
        </p:txBody>
      </p:sp>
      <p:sp>
        <p:nvSpPr>
          <p:cNvPr id="67" name="TextBox 66">
            <a:extLst>
              <a:ext uri="{FF2B5EF4-FFF2-40B4-BE49-F238E27FC236}">
                <a16:creationId xmlns:a16="http://schemas.microsoft.com/office/drawing/2014/main" id="{7DE48B5C-8A86-764E-931A-D919DF3E4257}"/>
              </a:ext>
            </a:extLst>
          </p:cNvPr>
          <p:cNvSpPr txBox="1"/>
          <p:nvPr/>
        </p:nvSpPr>
        <p:spPr>
          <a:xfrm>
            <a:off x="9763369" y="6109422"/>
            <a:ext cx="593432" cy="369332"/>
          </a:xfrm>
          <a:prstGeom prst="rect">
            <a:avLst/>
          </a:prstGeom>
          <a:noFill/>
        </p:spPr>
        <p:txBody>
          <a:bodyPr wrap="none" rtlCol="0">
            <a:spAutoFit/>
          </a:bodyPr>
          <a:lstStyle/>
          <a:p>
            <a:r>
              <a:rPr lang="en-US" dirty="0"/>
              <a:t>0.99</a:t>
            </a:r>
          </a:p>
        </p:txBody>
      </p:sp>
      <p:sp>
        <p:nvSpPr>
          <p:cNvPr id="70" name="TextBox 69">
            <a:extLst>
              <a:ext uri="{FF2B5EF4-FFF2-40B4-BE49-F238E27FC236}">
                <a16:creationId xmlns:a16="http://schemas.microsoft.com/office/drawing/2014/main" id="{9ACE7488-C31D-394B-BABF-C32AE598B91B}"/>
              </a:ext>
            </a:extLst>
          </p:cNvPr>
          <p:cNvSpPr txBox="1"/>
          <p:nvPr/>
        </p:nvSpPr>
        <p:spPr>
          <a:xfrm>
            <a:off x="9462105" y="2591727"/>
            <a:ext cx="1237037" cy="276805"/>
          </a:xfrm>
          <a:prstGeom prst="rect">
            <a:avLst/>
          </a:prstGeom>
          <a:noFill/>
        </p:spPr>
        <p:txBody>
          <a:bodyPr wrap="square" lIns="91242" tIns="45624" rIns="91242" bIns="45624" rtlCol="0">
            <a:spAutoFit/>
          </a:bodyPr>
          <a:lstStyle/>
          <a:p>
            <a:pPr algn="ctr" defTabSz="456246"/>
            <a:r>
              <a:rPr lang="en-US" sz="1200" dirty="0">
                <a:solidFill>
                  <a:prstClr val="black"/>
                </a:solidFill>
                <a:latin typeface="Arial" panose="020B0604020202020204" pitchFamily="34" charset="0"/>
                <a:cs typeface="Arial" panose="020B0604020202020204" pitchFamily="34" charset="0"/>
              </a:rPr>
              <a:t>Excluded</a:t>
            </a:r>
          </a:p>
        </p:txBody>
      </p:sp>
      <p:sp>
        <p:nvSpPr>
          <p:cNvPr id="71" name="TextBox 70">
            <a:extLst>
              <a:ext uri="{FF2B5EF4-FFF2-40B4-BE49-F238E27FC236}">
                <a16:creationId xmlns:a16="http://schemas.microsoft.com/office/drawing/2014/main" id="{1A761418-AA4C-F64E-A834-A15787FD6C36}"/>
              </a:ext>
            </a:extLst>
          </p:cNvPr>
          <p:cNvSpPr txBox="1"/>
          <p:nvPr/>
        </p:nvSpPr>
        <p:spPr>
          <a:xfrm>
            <a:off x="10020905" y="5734071"/>
            <a:ext cx="1155093" cy="274842"/>
          </a:xfrm>
          <a:prstGeom prst="rect">
            <a:avLst/>
          </a:prstGeom>
          <a:noFill/>
        </p:spPr>
        <p:txBody>
          <a:bodyPr wrap="square" lIns="91242" tIns="45624" rIns="91242" bIns="45624" rtlCol="0">
            <a:spAutoFit/>
          </a:bodyPr>
          <a:lstStyle/>
          <a:p>
            <a:pPr algn="ctr" defTabSz="456246"/>
            <a:r>
              <a:rPr lang="en-US" sz="1200" dirty="0">
                <a:solidFill>
                  <a:prstClr val="black"/>
                </a:solidFill>
                <a:latin typeface="Arial" panose="020B0604020202020204" pitchFamily="34" charset="0"/>
                <a:cs typeface="Arial" panose="020B0604020202020204" pitchFamily="34" charset="0"/>
              </a:rPr>
              <a:t>Excluded</a:t>
            </a:r>
          </a:p>
        </p:txBody>
      </p:sp>
      <p:sp>
        <p:nvSpPr>
          <p:cNvPr id="73" name="TextBox 72">
            <a:extLst>
              <a:ext uri="{FF2B5EF4-FFF2-40B4-BE49-F238E27FC236}">
                <a16:creationId xmlns:a16="http://schemas.microsoft.com/office/drawing/2014/main" id="{A357B4BA-6A5C-8F4D-B519-F6889FCD863A}"/>
              </a:ext>
            </a:extLst>
          </p:cNvPr>
          <p:cNvSpPr txBox="1"/>
          <p:nvPr/>
        </p:nvSpPr>
        <p:spPr>
          <a:xfrm rot="16200000">
            <a:off x="3644270" y="2318732"/>
            <a:ext cx="1092858" cy="365760"/>
          </a:xfrm>
          <a:prstGeom prst="rect">
            <a:avLst/>
          </a:prstGeom>
          <a:noFill/>
        </p:spPr>
        <p:txBody>
          <a:bodyPr wrap="square" rtlCol="0">
            <a:spAutoFit/>
          </a:bodyPr>
          <a:lstStyle/>
          <a:p>
            <a:r>
              <a:rPr lang="en-US" dirty="0"/>
              <a:t>Detected</a:t>
            </a:r>
          </a:p>
        </p:txBody>
      </p:sp>
      <p:sp>
        <p:nvSpPr>
          <p:cNvPr id="75" name="Rectangle 74">
            <a:extLst>
              <a:ext uri="{FF2B5EF4-FFF2-40B4-BE49-F238E27FC236}">
                <a16:creationId xmlns:a16="http://schemas.microsoft.com/office/drawing/2014/main" id="{370B6498-9F55-E549-8EAB-197AD0DA12FC}"/>
              </a:ext>
            </a:extLst>
          </p:cNvPr>
          <p:cNvSpPr/>
          <p:nvPr/>
        </p:nvSpPr>
        <p:spPr>
          <a:xfrm>
            <a:off x="5090589" y="4449421"/>
            <a:ext cx="2366000" cy="707886"/>
          </a:xfrm>
          <a:prstGeom prst="rect">
            <a:avLst/>
          </a:prstGeom>
        </p:spPr>
        <p:txBody>
          <a:bodyPr wrap="square">
            <a:spAutoFit/>
          </a:bodyPr>
          <a:lstStyle/>
          <a:p>
            <a:r>
              <a:rPr lang="en-US" sz="2000" dirty="0">
                <a:latin typeface="Helvetica" pitchFamily="2" charset="0"/>
              </a:rPr>
              <a:t>With 2</a:t>
            </a:r>
            <a:r>
              <a:rPr lang="en-US" sz="2000" baseline="30000" dirty="0">
                <a:latin typeface="Helvetica" pitchFamily="2" charset="0"/>
              </a:rPr>
              <a:t>nd</a:t>
            </a:r>
            <a:r>
              <a:rPr lang="en-US" sz="2000" dirty="0">
                <a:latin typeface="Helvetica" pitchFamily="2" charset="0"/>
              </a:rPr>
              <a:t> focus: (Detector 2 @ IR8)</a:t>
            </a:r>
            <a:endParaRPr lang="en-US" sz="2000" dirty="0"/>
          </a:p>
        </p:txBody>
      </p:sp>
      <p:sp>
        <p:nvSpPr>
          <p:cNvPr id="76" name="Rectangle 75">
            <a:extLst>
              <a:ext uri="{FF2B5EF4-FFF2-40B4-BE49-F238E27FC236}">
                <a16:creationId xmlns:a16="http://schemas.microsoft.com/office/drawing/2014/main" id="{B0BA64AE-F934-6D42-B521-A4949696AD3F}"/>
              </a:ext>
            </a:extLst>
          </p:cNvPr>
          <p:cNvSpPr/>
          <p:nvPr/>
        </p:nvSpPr>
        <p:spPr>
          <a:xfrm>
            <a:off x="1295790" y="1003991"/>
            <a:ext cx="2913353" cy="369332"/>
          </a:xfrm>
          <a:prstGeom prst="rect">
            <a:avLst/>
          </a:prstGeom>
        </p:spPr>
        <p:txBody>
          <a:bodyPr wrap="square">
            <a:spAutoFit/>
          </a:bodyPr>
          <a:lstStyle/>
          <a:p>
            <a:r>
              <a:rPr lang="en-US" dirty="0">
                <a:latin typeface="Helvetica" pitchFamily="2" charset="0"/>
              </a:rPr>
              <a:t>Ion fragments from </a:t>
            </a:r>
            <a:r>
              <a:rPr lang="en-US" baseline="30000" dirty="0">
                <a:latin typeface="Helvetica" pitchFamily="2" charset="0"/>
              </a:rPr>
              <a:t>238</a:t>
            </a:r>
            <a:r>
              <a:rPr lang="en-US" dirty="0">
                <a:latin typeface="Helvetica" pitchFamily="2" charset="0"/>
              </a:rPr>
              <a:t>U</a:t>
            </a:r>
            <a:endParaRPr lang="en-US" dirty="0"/>
          </a:p>
        </p:txBody>
      </p:sp>
      <p:sp>
        <p:nvSpPr>
          <p:cNvPr id="77" name="Rectangle 76">
            <a:extLst>
              <a:ext uri="{FF2B5EF4-FFF2-40B4-BE49-F238E27FC236}">
                <a16:creationId xmlns:a16="http://schemas.microsoft.com/office/drawing/2014/main" id="{529D74C5-6CB2-B846-BBB1-4366B7EC0D05}"/>
              </a:ext>
            </a:extLst>
          </p:cNvPr>
          <p:cNvSpPr/>
          <p:nvPr/>
        </p:nvSpPr>
        <p:spPr>
          <a:xfrm>
            <a:off x="8327961" y="880623"/>
            <a:ext cx="2913353" cy="369332"/>
          </a:xfrm>
          <a:prstGeom prst="rect">
            <a:avLst/>
          </a:prstGeom>
        </p:spPr>
        <p:txBody>
          <a:bodyPr wrap="square">
            <a:spAutoFit/>
          </a:bodyPr>
          <a:lstStyle/>
          <a:p>
            <a:r>
              <a:rPr lang="en-US" dirty="0">
                <a:latin typeface="Helvetica" pitchFamily="2" charset="0"/>
              </a:rPr>
              <a:t>Exclusive protons</a:t>
            </a:r>
            <a:endParaRPr lang="en-US" dirty="0"/>
          </a:p>
        </p:txBody>
      </p:sp>
      <p:sp>
        <p:nvSpPr>
          <p:cNvPr id="78" name="Rectangle 77">
            <a:extLst>
              <a:ext uri="{FF2B5EF4-FFF2-40B4-BE49-F238E27FC236}">
                <a16:creationId xmlns:a16="http://schemas.microsoft.com/office/drawing/2014/main" id="{E727302D-6A0C-BD4A-BD09-55038EB1E0A1}"/>
              </a:ext>
            </a:extLst>
          </p:cNvPr>
          <p:cNvSpPr/>
          <p:nvPr/>
        </p:nvSpPr>
        <p:spPr>
          <a:xfrm>
            <a:off x="8306191" y="1207192"/>
            <a:ext cx="2913353" cy="369332"/>
          </a:xfrm>
          <a:prstGeom prst="rect">
            <a:avLst/>
          </a:prstGeom>
        </p:spPr>
        <p:txBody>
          <a:bodyPr wrap="square">
            <a:spAutoFit/>
          </a:bodyPr>
          <a:lstStyle/>
          <a:p>
            <a:r>
              <a:rPr lang="en-US" dirty="0">
                <a:latin typeface="Helvetica" pitchFamily="2" charset="0"/>
              </a:rPr>
              <a:t>(</a:t>
            </a:r>
            <a:r>
              <a:rPr lang="en-US" dirty="0" err="1">
                <a:latin typeface="Helvetica" pitchFamily="2" charset="0"/>
              </a:rPr>
              <a:t>x</a:t>
            </a:r>
            <a:r>
              <a:rPr lang="en-US" baseline="-25000" dirty="0" err="1">
                <a:latin typeface="Helvetica" pitchFamily="2" charset="0"/>
              </a:rPr>
              <a:t>L</a:t>
            </a:r>
            <a:r>
              <a:rPr lang="en-US" dirty="0">
                <a:latin typeface="Helvetica" pitchFamily="2" charset="0"/>
              </a:rPr>
              <a:t> = p’ / </a:t>
            </a:r>
            <a:r>
              <a:rPr lang="en-US" dirty="0" err="1">
                <a:latin typeface="Helvetica" pitchFamily="2" charset="0"/>
              </a:rPr>
              <a:t>p</a:t>
            </a:r>
            <a:r>
              <a:rPr lang="en-US" baseline="-25000" dirty="0" err="1">
                <a:latin typeface="Helvetica" pitchFamily="2" charset="0"/>
              </a:rPr>
              <a:t>beam</a:t>
            </a:r>
            <a:r>
              <a:rPr lang="en-US" dirty="0">
                <a:latin typeface="Helvetica" pitchFamily="2" charset="0"/>
              </a:rPr>
              <a:t> ~ 1 – x)</a:t>
            </a:r>
            <a:endParaRPr lang="en-US" dirty="0"/>
          </a:p>
        </p:txBody>
      </p:sp>
      <p:sp>
        <p:nvSpPr>
          <p:cNvPr id="13" name="Down Arrow 12">
            <a:extLst>
              <a:ext uri="{FF2B5EF4-FFF2-40B4-BE49-F238E27FC236}">
                <a16:creationId xmlns:a16="http://schemas.microsoft.com/office/drawing/2014/main" id="{97510A97-C3DC-204A-8651-1D31EB946729}"/>
              </a:ext>
            </a:extLst>
          </p:cNvPr>
          <p:cNvSpPr/>
          <p:nvPr/>
        </p:nvSpPr>
        <p:spPr>
          <a:xfrm>
            <a:off x="5979886" y="2422380"/>
            <a:ext cx="595086" cy="171268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98B87630-D066-BD4E-856C-0CB2BC429801}"/>
              </a:ext>
            </a:extLst>
          </p:cNvPr>
          <p:cNvSpPr txBox="1"/>
          <p:nvPr/>
        </p:nvSpPr>
        <p:spPr>
          <a:xfrm>
            <a:off x="4770695" y="2880110"/>
            <a:ext cx="1693167" cy="369332"/>
          </a:xfrm>
          <a:prstGeom prst="rect">
            <a:avLst/>
          </a:prstGeom>
          <a:noFill/>
        </p:spPr>
        <p:txBody>
          <a:bodyPr wrap="square" rtlCol="0">
            <a:spAutoFit/>
          </a:bodyPr>
          <a:lstStyle/>
          <a:p>
            <a:r>
              <a:rPr lang="en-US" dirty="0">
                <a:sym typeface="Wingdings" pitchFamily="2" charset="2"/>
              </a:rPr>
              <a:t> </a:t>
            </a:r>
            <a:r>
              <a:rPr lang="en-US" dirty="0"/>
              <a:t>Z’ vs </a:t>
            </a:r>
            <a:r>
              <a:rPr lang="en-US" dirty="0" err="1"/>
              <a:t>x</a:t>
            </a:r>
            <a:r>
              <a:rPr lang="en-US" baseline="-25000" dirty="0" err="1"/>
              <a:t>RP</a:t>
            </a:r>
            <a:endParaRPr lang="en-US"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08A9CD1-3E46-E042-8719-37F9F179EB7D}"/>
                  </a:ext>
                </a:extLst>
              </p:cNvPr>
              <p:cNvSpPr txBox="1"/>
              <p:nvPr/>
            </p:nvSpPr>
            <p:spPr>
              <a:xfrm>
                <a:off x="6631025" y="2895876"/>
                <a:ext cx="1535512" cy="369332"/>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i="1" smtClean="0">
                            <a:latin typeface="Cambria Math" panose="02040503050406030204" pitchFamily="18" charset="0"/>
                            <a:ea typeface="Cambria Math" panose="02040503050406030204" pitchFamily="18" charset="0"/>
                          </a:rPr>
                          <m:t>⊥</m:t>
                        </m:r>
                      </m:sub>
                    </m:sSub>
                  </m:oMath>
                </a14:m>
                <a:r>
                  <a:rPr lang="en-US" i="1" dirty="0"/>
                  <a:t>vs </a:t>
                </a:r>
                <a:r>
                  <a:rPr lang="en-US" i="1" dirty="0" err="1"/>
                  <a:t>x</a:t>
                </a:r>
                <a:r>
                  <a:rPr lang="en-US" i="1" baseline="-25000" dirty="0" err="1"/>
                  <a:t>L</a:t>
                </a:r>
                <a:r>
                  <a:rPr lang="en-US" i="1" dirty="0">
                    <a:sym typeface="Wingdings" pitchFamily="2" charset="2"/>
                  </a:rPr>
                  <a:t></a:t>
                </a:r>
                <a14:m>
                  <m:oMath xmlns:m="http://schemas.openxmlformats.org/officeDocument/2006/math">
                    <m:sSub>
                      <m:sSubPr>
                        <m:ctrlPr>
                          <a:rPr lang="en-US" i="1" baseline="-25000" smtClean="0">
                            <a:latin typeface="Cambria Math" panose="02040503050406030204" pitchFamily="18" charset="0"/>
                            <a:sym typeface="Wingdings" pitchFamily="2" charset="2"/>
                          </a:rPr>
                        </m:ctrlPr>
                      </m:sSubPr>
                      <m:e/>
                      <m:sub/>
                    </m:sSub>
                  </m:oMath>
                </a14:m>
                <a:endParaRPr lang="en-US" dirty="0"/>
              </a:p>
            </p:txBody>
          </p:sp>
        </mc:Choice>
        <mc:Fallback xmlns="">
          <p:sp>
            <p:nvSpPr>
              <p:cNvPr id="55" name="TextBox 54">
                <a:extLst>
                  <a:ext uri="{FF2B5EF4-FFF2-40B4-BE49-F238E27FC236}">
                    <a16:creationId xmlns:a16="http://schemas.microsoft.com/office/drawing/2014/main" id="{F08A9CD1-3E46-E042-8719-37F9F179EB7D}"/>
                  </a:ext>
                </a:extLst>
              </p:cNvPr>
              <p:cNvSpPr txBox="1">
                <a:spLocks noRot="1" noChangeAspect="1" noMove="1" noResize="1" noEditPoints="1" noAdjustHandles="1" noChangeArrowheads="1" noChangeShapeType="1" noTextEdit="1"/>
              </p:cNvSpPr>
              <p:nvPr/>
            </p:nvSpPr>
            <p:spPr>
              <a:xfrm>
                <a:off x="6631025" y="2895876"/>
                <a:ext cx="1535512" cy="369332"/>
              </a:xfrm>
              <a:prstGeom prst="rect">
                <a:avLst/>
              </a:prstGeom>
              <a:blipFill>
                <a:blip r:embed="rId8"/>
                <a:stretch>
                  <a:fillRect t="-6897" b="-24138"/>
                </a:stretch>
              </a:blipFill>
            </p:spPr>
            <p:txBody>
              <a:bodyPr/>
              <a:lstStyle/>
              <a:p>
                <a:r>
                  <a:rPr lang="en-US">
                    <a:noFill/>
                  </a:rPr>
                  <a:t> </a:t>
                </a:r>
              </a:p>
            </p:txBody>
          </p:sp>
        </mc:Fallback>
      </mc:AlternateContent>
      <p:sp>
        <p:nvSpPr>
          <p:cNvPr id="57" name="Rectangle 56">
            <a:extLst>
              <a:ext uri="{FF2B5EF4-FFF2-40B4-BE49-F238E27FC236}">
                <a16:creationId xmlns:a16="http://schemas.microsoft.com/office/drawing/2014/main" id="{F548527C-0C26-9A44-A596-5E21AB6565F7}"/>
              </a:ext>
            </a:extLst>
          </p:cNvPr>
          <p:cNvSpPr/>
          <p:nvPr/>
        </p:nvSpPr>
        <p:spPr>
          <a:xfrm>
            <a:off x="5106543" y="5368540"/>
            <a:ext cx="2397845" cy="923330"/>
          </a:xfrm>
          <a:prstGeom prst="rect">
            <a:avLst/>
          </a:prstGeom>
        </p:spPr>
        <p:txBody>
          <a:bodyPr wrap="square">
            <a:spAutoFit/>
          </a:bodyPr>
          <a:lstStyle/>
          <a:p>
            <a:r>
              <a:rPr lang="en-US" b="1" dirty="0">
                <a:solidFill>
                  <a:srgbClr val="C00000"/>
                </a:solidFill>
                <a:latin typeface="Helvetica" pitchFamily="2" charset="0"/>
              </a:rPr>
              <a:t>Order-of-magnitude improvement in forward acceptance</a:t>
            </a:r>
            <a:endParaRPr lang="en-US" b="1" dirty="0">
              <a:solidFill>
                <a:srgbClr val="C00000"/>
              </a:solidFill>
            </a:endParaRPr>
          </a:p>
        </p:txBody>
      </p:sp>
      <p:sp>
        <p:nvSpPr>
          <p:cNvPr id="63" name="Rectangle 62">
            <a:extLst>
              <a:ext uri="{FF2B5EF4-FFF2-40B4-BE49-F238E27FC236}">
                <a16:creationId xmlns:a16="http://schemas.microsoft.com/office/drawing/2014/main" id="{A9A2FBFD-F503-7142-90E5-49ED5D126E54}"/>
              </a:ext>
            </a:extLst>
          </p:cNvPr>
          <p:cNvSpPr/>
          <p:nvPr/>
        </p:nvSpPr>
        <p:spPr>
          <a:xfrm>
            <a:off x="2123104" y="6432337"/>
            <a:ext cx="1244211" cy="276999"/>
          </a:xfrm>
          <a:prstGeom prst="rect">
            <a:avLst/>
          </a:prstGeom>
        </p:spPr>
        <p:txBody>
          <a:bodyPr wrap="square">
            <a:spAutoFit/>
          </a:bodyPr>
          <a:lstStyle/>
          <a:p>
            <a:r>
              <a:rPr lang="en-US" sz="1200" dirty="0">
                <a:latin typeface="Helvetica" pitchFamily="2" charset="0"/>
              </a:rPr>
              <a:t>x position ~ A/Z</a:t>
            </a:r>
            <a:endParaRPr lang="en-US" sz="1200" dirty="0"/>
          </a:p>
        </p:txBody>
      </p:sp>
    </p:spTree>
    <p:extLst>
      <p:ext uri="{BB962C8B-B14F-4D97-AF65-F5344CB8AC3E}">
        <p14:creationId xmlns:p14="http://schemas.microsoft.com/office/powerpoint/2010/main" val="119038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1D80D840-ADDF-2542-BFFD-D4B2F06F4A10}"/>
              </a:ext>
            </a:extLst>
          </p:cNvPr>
          <p:cNvSpPr>
            <a:spLocks noGrp="1"/>
          </p:cNvSpPr>
          <p:nvPr>
            <p:ph type="sldNum" sz="quarter" idx="12"/>
          </p:nvPr>
        </p:nvSpPr>
        <p:spPr>
          <a:xfrm>
            <a:off x="8610600" y="6356350"/>
            <a:ext cx="2743200" cy="365125"/>
          </a:xfrm>
        </p:spPr>
        <p:txBody>
          <a:bodyPr/>
          <a:lstStyle/>
          <a:p>
            <a:fld id="{61FEF7A5-2E61-7145-951E-C71741B9B9BC}" type="slidenum">
              <a:rPr lang="en-US" smtClean="0"/>
              <a:t>9</a:t>
            </a:fld>
            <a:endParaRPr lang="en-US" dirty="0"/>
          </a:p>
        </p:txBody>
      </p:sp>
      <p:pic>
        <p:nvPicPr>
          <p:cNvPr id="50" name="Picture 49">
            <a:extLst>
              <a:ext uri="{FF2B5EF4-FFF2-40B4-BE49-F238E27FC236}">
                <a16:creationId xmlns:a16="http://schemas.microsoft.com/office/drawing/2014/main" id="{288CDBEC-66DE-5842-9C3A-8A020DCABB21}"/>
              </a:ext>
            </a:extLst>
          </p:cNvPr>
          <p:cNvPicPr>
            <a:picLocks noChangeAspect="1"/>
          </p:cNvPicPr>
          <p:nvPr/>
        </p:nvPicPr>
        <p:blipFill>
          <a:blip r:embed="rId2"/>
          <a:stretch>
            <a:fillRect/>
          </a:stretch>
        </p:blipFill>
        <p:spPr>
          <a:xfrm>
            <a:off x="813707" y="2567763"/>
            <a:ext cx="4847453" cy="2968062"/>
          </a:xfrm>
          <a:prstGeom prst="rect">
            <a:avLst/>
          </a:prstGeom>
        </p:spPr>
      </p:pic>
      <p:sp>
        <p:nvSpPr>
          <p:cNvPr id="56" name="Oval 55">
            <a:extLst>
              <a:ext uri="{FF2B5EF4-FFF2-40B4-BE49-F238E27FC236}">
                <a16:creationId xmlns:a16="http://schemas.microsoft.com/office/drawing/2014/main" id="{7826F820-E597-134F-9F22-BF271BAAB20B}"/>
              </a:ext>
            </a:extLst>
          </p:cNvPr>
          <p:cNvSpPr>
            <a:spLocks noChangeAspect="1"/>
          </p:cNvSpPr>
          <p:nvPr/>
        </p:nvSpPr>
        <p:spPr>
          <a:xfrm>
            <a:off x="4259086" y="3672914"/>
            <a:ext cx="182880" cy="1868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20B322D-EB20-F142-9251-307701892054}"/>
              </a:ext>
            </a:extLst>
          </p:cNvPr>
          <p:cNvSpPr/>
          <p:nvPr/>
        </p:nvSpPr>
        <p:spPr>
          <a:xfrm>
            <a:off x="3603802" y="4187851"/>
            <a:ext cx="182880" cy="18288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5ED6313-227F-6244-8EA6-4A90345C8320}"/>
              </a:ext>
            </a:extLst>
          </p:cNvPr>
          <p:cNvSpPr/>
          <p:nvPr/>
        </p:nvSpPr>
        <p:spPr>
          <a:xfrm>
            <a:off x="3197482" y="4405081"/>
            <a:ext cx="182880" cy="1828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74411C7-7ED9-4744-A1B3-2A031E135778}"/>
                  </a:ext>
                </a:extLst>
              </p:cNvPr>
              <p:cNvSpPr txBox="1"/>
              <p:nvPr/>
            </p:nvSpPr>
            <p:spPr>
              <a:xfrm>
                <a:off x="4525571" y="3609830"/>
                <a:ext cx="1267142" cy="369332"/>
              </a:xfrm>
              <a:prstGeom prst="rect">
                <a:avLst/>
              </a:prstGeom>
              <a:noFill/>
            </p:spPr>
            <p:txBody>
              <a:bodyPr wrap="square" rtlCol="0">
                <a:spAutoFit/>
              </a:bodyPr>
              <a:lstStyle/>
              <a:p>
                <a:r>
                  <a:rPr lang="en-US" dirty="0">
                    <a:solidFill>
                      <a:srgbClr val="00B050"/>
                    </a:solidFill>
                    <a:latin typeface="Arial" panose="020B0604020202020204" pitchFamily="34" charset="0"/>
                    <a:cs typeface="Arial" panose="020B0604020202020204" pitchFamily="34" charset="0"/>
                  </a:rPr>
                  <a:t>Highest </a:t>
                </a:r>
                <a14:m>
                  <m:oMath xmlns:m="http://schemas.openxmlformats.org/officeDocument/2006/math">
                    <m:r>
                      <a:rPr lang="en-US" b="0" i="1" smtClean="0">
                        <a:solidFill>
                          <a:srgbClr val="00B050"/>
                        </a:solidFill>
                        <a:latin typeface="Cambria Math" panose="02040503050406030204" pitchFamily="18" charset="0"/>
                      </a:rPr>
                      <m:t>𝐿</m:t>
                    </m:r>
                  </m:oMath>
                </a14:m>
                <a:endParaRPr lang="en-US" dirty="0">
                  <a:solidFill>
                    <a:srgbClr val="00B050"/>
                  </a:solidFill>
                  <a:latin typeface="Arial" panose="020B0604020202020204" pitchFamily="34"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674411C7-7ED9-4744-A1B3-2A031E135778}"/>
                  </a:ext>
                </a:extLst>
              </p:cNvPr>
              <p:cNvSpPr txBox="1">
                <a:spLocks noRot="1" noChangeAspect="1" noMove="1" noResize="1" noEditPoints="1" noAdjustHandles="1" noChangeArrowheads="1" noChangeShapeType="1" noTextEdit="1"/>
              </p:cNvSpPr>
              <p:nvPr/>
            </p:nvSpPr>
            <p:spPr>
              <a:xfrm>
                <a:off x="4525571" y="3609830"/>
                <a:ext cx="1267142" cy="369332"/>
              </a:xfrm>
              <a:prstGeom prst="rect">
                <a:avLst/>
              </a:prstGeom>
              <a:blipFill>
                <a:blip r:embed="rId3"/>
                <a:stretch>
                  <a:fillRect l="-2970" t="-3333" b="-26667"/>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EF402E47-D2EC-5A4F-9CC7-99B401EF13B2}"/>
              </a:ext>
            </a:extLst>
          </p:cNvPr>
          <p:cNvSpPr txBox="1"/>
          <p:nvPr/>
        </p:nvSpPr>
        <p:spPr>
          <a:xfrm>
            <a:off x="3872066" y="4081439"/>
            <a:ext cx="3197141" cy="369332"/>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High-divergence (small </a:t>
            </a:r>
            <a:r>
              <a:rPr lang="en-US" dirty="0">
                <a:solidFill>
                  <a:srgbClr val="0000FF"/>
                </a:solidFill>
                <a:latin typeface="Symbol" pitchFamily="2" charset="2"/>
                <a:cs typeface="Arial" panose="020B0604020202020204" pitchFamily="34" charset="0"/>
              </a:rPr>
              <a:t>b</a:t>
            </a:r>
            <a:r>
              <a:rPr lang="en-US" dirty="0">
                <a:solidFill>
                  <a:srgbClr val="0000FF"/>
                </a:solidFill>
                <a:latin typeface="Arial" panose="020B0604020202020204" pitchFamily="34" charset="0"/>
                <a:cs typeface="Arial" panose="020B0604020202020204" pitchFamily="34" charset="0"/>
              </a:rPr>
              <a:t>*)</a:t>
            </a:r>
          </a:p>
        </p:txBody>
      </p:sp>
      <p:sp>
        <p:nvSpPr>
          <p:cNvPr id="63" name="TextBox 62">
            <a:extLst>
              <a:ext uri="{FF2B5EF4-FFF2-40B4-BE49-F238E27FC236}">
                <a16:creationId xmlns:a16="http://schemas.microsoft.com/office/drawing/2014/main" id="{448A4987-1141-3045-B58D-AA77B4778C09}"/>
              </a:ext>
            </a:extLst>
          </p:cNvPr>
          <p:cNvSpPr txBox="1"/>
          <p:nvPr/>
        </p:nvSpPr>
        <p:spPr>
          <a:xfrm>
            <a:off x="3342681" y="4524671"/>
            <a:ext cx="3160469" cy="369332"/>
          </a:xfrm>
          <a:prstGeom prst="rect">
            <a:avLst/>
          </a:prstGeom>
          <a:noFill/>
        </p:spPr>
        <p:txBody>
          <a:bodyPr wrap="square" rtlCol="0">
            <a:spAutoFit/>
          </a:bodyPr>
          <a:lstStyle/>
          <a:p>
            <a:r>
              <a:rPr lang="en-US" dirty="0">
                <a:solidFill>
                  <a:srgbClr val="ED7D31"/>
                </a:solidFill>
                <a:latin typeface="Arial" panose="020B0604020202020204" pitchFamily="34" charset="0"/>
                <a:cs typeface="Arial" panose="020B0604020202020204" pitchFamily="34" charset="0"/>
              </a:rPr>
              <a:t>High-acceptance (large </a:t>
            </a:r>
            <a:r>
              <a:rPr lang="en-US" dirty="0">
                <a:solidFill>
                  <a:srgbClr val="ED7D31"/>
                </a:solidFill>
                <a:latin typeface="Symbol" pitchFamily="2" charset="2"/>
                <a:cs typeface="Arial" panose="020B0604020202020204" pitchFamily="34" charset="0"/>
              </a:rPr>
              <a:t>b</a:t>
            </a:r>
            <a:r>
              <a:rPr lang="en-US" dirty="0">
                <a:solidFill>
                  <a:srgbClr val="ED7D31"/>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9A1EC26-D9AF-4D4E-9C4B-E6AA626821D3}"/>
                  </a:ext>
                </a:extLst>
              </p:cNvPr>
              <p:cNvSpPr txBox="1"/>
              <p:nvPr/>
            </p:nvSpPr>
            <p:spPr>
              <a:xfrm>
                <a:off x="5468849" y="2339555"/>
                <a:ext cx="10238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𝒙</m:t>
                          </m:r>
                        </m:e>
                        <m:sub>
                          <m:r>
                            <a:rPr lang="en-US" b="1" i="1" smtClean="0">
                              <a:solidFill>
                                <a:srgbClr val="0000FF"/>
                              </a:solidFill>
                              <a:latin typeface="Cambria Math" panose="02040503050406030204" pitchFamily="18" charset="0"/>
                            </a:rPr>
                            <m:t>𝑳</m:t>
                          </m:r>
                        </m:sub>
                      </m:sSub>
                      <m:r>
                        <a:rPr lang="en-US" b="1" i="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𝟏</m:t>
                      </m:r>
                    </m:oMath>
                  </m:oMathPara>
                </a14:m>
                <a:endParaRPr lang="en-US" b="1" dirty="0">
                  <a:solidFill>
                    <a:srgbClr val="0000FF"/>
                  </a:solidFill>
                </a:endParaRPr>
              </a:p>
              <a:p>
                <a:r>
                  <a:rPr lang="en-US" dirty="0">
                    <a:solidFill>
                      <a:srgbClr val="0000FF"/>
                    </a:solidFill>
                  </a:rPr>
                  <a:t>100 GeV</a:t>
                </a:r>
              </a:p>
            </p:txBody>
          </p:sp>
        </mc:Choice>
        <mc:Fallback xmlns="">
          <p:sp>
            <p:nvSpPr>
              <p:cNvPr id="64" name="TextBox 63">
                <a:extLst>
                  <a:ext uri="{FF2B5EF4-FFF2-40B4-BE49-F238E27FC236}">
                    <a16:creationId xmlns:a16="http://schemas.microsoft.com/office/drawing/2014/main" id="{A9A1EC26-D9AF-4D4E-9C4B-E6AA626821D3}"/>
                  </a:ext>
                </a:extLst>
              </p:cNvPr>
              <p:cNvSpPr txBox="1">
                <a:spLocks noRot="1" noChangeAspect="1" noMove="1" noResize="1" noEditPoints="1" noAdjustHandles="1" noChangeArrowheads="1" noChangeShapeType="1" noTextEdit="1"/>
              </p:cNvSpPr>
              <p:nvPr/>
            </p:nvSpPr>
            <p:spPr>
              <a:xfrm>
                <a:off x="5468849" y="2339555"/>
                <a:ext cx="1023806" cy="646331"/>
              </a:xfrm>
              <a:prstGeom prst="rect">
                <a:avLst/>
              </a:prstGeom>
              <a:blipFill>
                <a:blip r:embed="rId4"/>
                <a:stretch>
                  <a:fillRect l="-4938" b="-11538"/>
                </a:stretch>
              </a:blipFill>
            </p:spPr>
            <p:txBody>
              <a:bodyPr/>
              <a:lstStyle/>
              <a:p>
                <a:r>
                  <a:rPr lang="en-US">
                    <a:noFill/>
                  </a:rPr>
                  <a:t> </a:t>
                </a:r>
              </a:p>
            </p:txBody>
          </p:sp>
        </mc:Fallback>
      </mc:AlternateContent>
      <p:sp>
        <p:nvSpPr>
          <p:cNvPr id="66" name="Oval 65">
            <a:extLst>
              <a:ext uri="{FF2B5EF4-FFF2-40B4-BE49-F238E27FC236}">
                <a16:creationId xmlns:a16="http://schemas.microsoft.com/office/drawing/2014/main" id="{098B8045-C084-F44D-BDF3-D92E7E5E14B7}"/>
              </a:ext>
            </a:extLst>
          </p:cNvPr>
          <p:cNvSpPr>
            <a:spLocks noChangeAspect="1"/>
          </p:cNvSpPr>
          <p:nvPr/>
        </p:nvSpPr>
        <p:spPr>
          <a:xfrm>
            <a:off x="1350969" y="3716456"/>
            <a:ext cx="182880" cy="1868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52FA6BD-E538-B244-8F44-9E5807FCFCEF}"/>
                  </a:ext>
                </a:extLst>
              </p:cNvPr>
              <p:cNvSpPr txBox="1"/>
              <p:nvPr/>
            </p:nvSpPr>
            <p:spPr>
              <a:xfrm>
                <a:off x="1678991" y="3922669"/>
                <a:ext cx="12762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𝒙</m:t>
                          </m:r>
                        </m:e>
                        <m:sub>
                          <m:r>
                            <a:rPr lang="en-US" b="1" i="1" smtClean="0">
                              <a:solidFill>
                                <a:srgbClr val="FF0000"/>
                              </a:solidFill>
                              <a:latin typeface="Cambria Math" panose="02040503050406030204" pitchFamily="18" charset="0"/>
                            </a:rPr>
                            <m:t>𝑳</m:t>
                          </m:r>
                        </m:sub>
                      </m:sSub>
                      <m:r>
                        <a:rPr lang="en-US" b="1" i="1" smtClean="0">
                          <a:solidFill>
                            <a:srgbClr val="FF0000"/>
                          </a:solidFill>
                          <a:latin typeface="Cambria Math" panose="02040503050406030204" pitchFamily="18" charset="0"/>
                        </a:rPr>
                        <m:t>&lt;</m:t>
                      </m:r>
                      <m:r>
                        <a:rPr lang="en-US" b="1" i="1" smtClean="0">
                          <a:solidFill>
                            <a:srgbClr val="FF0000"/>
                          </a:solidFill>
                          <a:latin typeface="Cambria Math" panose="02040503050406030204" pitchFamily="18" charset="0"/>
                        </a:rPr>
                        <m:t>𝟎</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𝟗𝟗</m:t>
                      </m:r>
                    </m:oMath>
                  </m:oMathPara>
                </a14:m>
                <a:endParaRPr lang="en-US" b="1" dirty="0">
                  <a:solidFill>
                    <a:srgbClr val="FF0000"/>
                  </a:solidFill>
                </a:endParaRPr>
              </a:p>
            </p:txBody>
          </p:sp>
        </mc:Choice>
        <mc:Fallback xmlns="">
          <p:sp>
            <p:nvSpPr>
              <p:cNvPr id="67" name="TextBox 66">
                <a:extLst>
                  <a:ext uri="{FF2B5EF4-FFF2-40B4-BE49-F238E27FC236}">
                    <a16:creationId xmlns:a16="http://schemas.microsoft.com/office/drawing/2014/main" id="{752FA6BD-E538-B244-8F44-9E5807FCFCEF}"/>
                  </a:ext>
                </a:extLst>
              </p:cNvPr>
              <p:cNvSpPr txBox="1">
                <a:spLocks noRot="1" noChangeAspect="1" noMove="1" noResize="1" noEditPoints="1" noAdjustHandles="1" noChangeArrowheads="1" noChangeShapeType="1" noTextEdit="1"/>
              </p:cNvSpPr>
              <p:nvPr/>
            </p:nvSpPr>
            <p:spPr>
              <a:xfrm>
                <a:off x="1678991" y="3922669"/>
                <a:ext cx="1276247" cy="369332"/>
              </a:xfrm>
              <a:prstGeom prst="rect">
                <a:avLst/>
              </a:prstGeom>
              <a:blipFill>
                <a:blip r:embed="rId5"/>
                <a:stretch>
                  <a:fillRect/>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9986EACB-DE84-9644-ADAC-07CD041CB67B}"/>
              </a:ext>
            </a:extLst>
          </p:cNvPr>
          <p:cNvCxnSpPr>
            <a:cxnSpLocks/>
          </p:cNvCxnSpPr>
          <p:nvPr/>
        </p:nvCxnSpPr>
        <p:spPr>
          <a:xfrm>
            <a:off x="1673039" y="3848012"/>
            <a:ext cx="2319139" cy="0"/>
          </a:xfrm>
          <a:prstGeom prst="straightConnector1">
            <a:avLst/>
          </a:prstGeom>
          <a:ln w="31750">
            <a:solidFill>
              <a:srgbClr val="FF0000"/>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2E48443-BA74-C54B-9E8F-34AB96D66730}"/>
              </a:ext>
            </a:extLst>
          </p:cNvPr>
          <p:cNvSpPr txBox="1"/>
          <p:nvPr/>
        </p:nvSpPr>
        <p:spPr>
          <a:xfrm>
            <a:off x="2035505" y="3410873"/>
            <a:ext cx="1697901"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Second focus</a:t>
            </a:r>
          </a:p>
        </p:txBody>
      </p:sp>
      <p:cxnSp>
        <p:nvCxnSpPr>
          <p:cNvPr id="73" name="Straight Arrow Connector 72">
            <a:extLst>
              <a:ext uri="{FF2B5EF4-FFF2-40B4-BE49-F238E27FC236}">
                <a16:creationId xmlns:a16="http://schemas.microsoft.com/office/drawing/2014/main" id="{F1E8CA06-B483-6A40-8237-68C59E8B7C05}"/>
              </a:ext>
            </a:extLst>
          </p:cNvPr>
          <p:cNvCxnSpPr>
            <a:cxnSpLocks/>
          </p:cNvCxnSpPr>
          <p:nvPr/>
        </p:nvCxnSpPr>
        <p:spPr>
          <a:xfrm>
            <a:off x="1533849" y="3967737"/>
            <a:ext cx="0" cy="874688"/>
          </a:xfrm>
          <a:prstGeom prst="straightConnector1">
            <a:avLst/>
          </a:prstGeom>
          <a:ln w="31750">
            <a:solidFill>
              <a:srgbClr val="FF0000"/>
            </a:solidFill>
            <a:prstDash val="dash"/>
            <a:headEnd type="stealth" w="med" len="lg"/>
            <a:tailEnd type="non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F23E265-7F4B-0F44-B601-489619DE6AD2}"/>
              </a:ext>
            </a:extLst>
          </p:cNvPr>
          <p:cNvSpPr/>
          <p:nvPr/>
        </p:nvSpPr>
        <p:spPr>
          <a:xfrm>
            <a:off x="2006991" y="2774741"/>
            <a:ext cx="2913353" cy="369332"/>
          </a:xfrm>
          <a:prstGeom prst="rect">
            <a:avLst/>
          </a:prstGeom>
        </p:spPr>
        <p:txBody>
          <a:bodyPr wrap="square">
            <a:spAutoFit/>
          </a:bodyPr>
          <a:lstStyle/>
          <a:p>
            <a:r>
              <a:rPr lang="en-US" dirty="0">
                <a:latin typeface="Helvetica" pitchFamily="2" charset="0"/>
              </a:rPr>
              <a:t>(</a:t>
            </a:r>
            <a:r>
              <a:rPr lang="en-US" dirty="0" err="1">
                <a:latin typeface="Helvetica" pitchFamily="2" charset="0"/>
              </a:rPr>
              <a:t>x</a:t>
            </a:r>
            <a:r>
              <a:rPr lang="en-US" baseline="-25000" dirty="0" err="1">
                <a:latin typeface="Helvetica" pitchFamily="2" charset="0"/>
              </a:rPr>
              <a:t>L</a:t>
            </a:r>
            <a:r>
              <a:rPr lang="en-US" dirty="0">
                <a:latin typeface="Helvetica" pitchFamily="2" charset="0"/>
              </a:rPr>
              <a:t> = p’ / </a:t>
            </a:r>
            <a:r>
              <a:rPr lang="en-US" dirty="0" err="1">
                <a:latin typeface="Helvetica" pitchFamily="2" charset="0"/>
              </a:rPr>
              <a:t>p</a:t>
            </a:r>
            <a:r>
              <a:rPr lang="en-US" baseline="-25000" dirty="0" err="1">
                <a:latin typeface="Helvetica" pitchFamily="2" charset="0"/>
              </a:rPr>
              <a:t>beam</a:t>
            </a:r>
            <a:r>
              <a:rPr lang="en-US" dirty="0">
                <a:latin typeface="Helvetica" pitchFamily="2" charset="0"/>
              </a:rPr>
              <a:t> ~ 1 – x)</a:t>
            </a:r>
            <a:endParaRPr lang="en-US" dirty="0"/>
          </a:p>
        </p:txBody>
      </p:sp>
      <p:pic>
        <p:nvPicPr>
          <p:cNvPr id="74" name="Picture 73">
            <a:extLst>
              <a:ext uri="{FF2B5EF4-FFF2-40B4-BE49-F238E27FC236}">
                <a16:creationId xmlns:a16="http://schemas.microsoft.com/office/drawing/2014/main" id="{ECB53FA4-4E1A-F742-A464-9BF31D705624}"/>
              </a:ext>
            </a:extLst>
          </p:cNvPr>
          <p:cNvPicPr>
            <a:picLocks noChangeAspect="1"/>
          </p:cNvPicPr>
          <p:nvPr/>
        </p:nvPicPr>
        <p:blipFill>
          <a:blip r:embed="rId6"/>
          <a:stretch>
            <a:fillRect/>
          </a:stretch>
        </p:blipFill>
        <p:spPr>
          <a:xfrm>
            <a:off x="845458" y="1240971"/>
            <a:ext cx="6197600" cy="914400"/>
          </a:xfrm>
          <a:prstGeom prst="rect">
            <a:avLst/>
          </a:prstGeom>
        </p:spPr>
      </p:pic>
      <p:sp>
        <p:nvSpPr>
          <p:cNvPr id="76" name="Rectangle 75">
            <a:extLst>
              <a:ext uri="{FF2B5EF4-FFF2-40B4-BE49-F238E27FC236}">
                <a16:creationId xmlns:a16="http://schemas.microsoft.com/office/drawing/2014/main" id="{1DF3718C-EEE4-6146-95B5-3CBD60CEAF4A}"/>
              </a:ext>
            </a:extLst>
          </p:cNvPr>
          <p:cNvSpPr/>
          <p:nvPr/>
        </p:nvSpPr>
        <p:spPr>
          <a:xfrm>
            <a:off x="1872343" y="1262743"/>
            <a:ext cx="4122057" cy="827314"/>
          </a:xfrm>
          <a:prstGeom prst="rect">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 Box 1">
            <a:extLst>
              <a:ext uri="{FF2B5EF4-FFF2-40B4-BE49-F238E27FC236}">
                <a16:creationId xmlns:a16="http://schemas.microsoft.com/office/drawing/2014/main" id="{42D19CDC-07F1-F04B-B034-C0699AF215CF}"/>
              </a:ext>
            </a:extLst>
          </p:cNvPr>
          <p:cNvSpPr txBox="1">
            <a:spLocks noChangeArrowheads="1"/>
          </p:cNvSpPr>
          <p:nvPr/>
        </p:nvSpPr>
        <p:spPr bwMode="auto">
          <a:xfrm>
            <a:off x="744482" y="243721"/>
            <a:ext cx="10485493" cy="68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8" tIns="42451" rIns="81638" bIns="42451"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hangingPunct="1">
              <a:lnSpc>
                <a:spcPct val="100000"/>
              </a:lnSpc>
              <a:buClrTx/>
              <a:buFontTx/>
              <a:buNone/>
            </a:pPr>
            <a:r>
              <a:rPr lang="en-US" sz="2963" dirty="0">
                <a:solidFill>
                  <a:srgbClr val="006633"/>
                </a:solidFill>
                <a:latin typeface="Times New Roman" charset="0"/>
                <a:cs typeface="Arial" charset="0"/>
              </a:rPr>
              <a:t>Luminosities in IR6 (</a:t>
            </a:r>
            <a:r>
              <a:rPr lang="en-US" sz="2963" dirty="0" err="1">
                <a:solidFill>
                  <a:srgbClr val="006633"/>
                </a:solidFill>
                <a:latin typeface="Times New Roman" charset="0"/>
                <a:cs typeface="Arial" charset="0"/>
              </a:rPr>
              <a:t>ePIC</a:t>
            </a:r>
            <a:r>
              <a:rPr lang="en-US" sz="2963" dirty="0">
                <a:solidFill>
                  <a:srgbClr val="006633"/>
                </a:solidFill>
                <a:latin typeface="Times New Roman" charset="0"/>
                <a:cs typeface="Arial" charset="0"/>
              </a:rPr>
              <a:t>) and IR8 (Detector 2)</a:t>
            </a:r>
          </a:p>
        </p:txBody>
      </p:sp>
      <p:sp>
        <p:nvSpPr>
          <p:cNvPr id="78" name="Content Placeholder 1">
            <a:extLst>
              <a:ext uri="{FF2B5EF4-FFF2-40B4-BE49-F238E27FC236}">
                <a16:creationId xmlns:a16="http://schemas.microsoft.com/office/drawing/2014/main" id="{349D0F40-5CAA-9642-A333-9D19F57C8950}"/>
              </a:ext>
            </a:extLst>
          </p:cNvPr>
          <p:cNvSpPr txBox="1">
            <a:spLocks/>
          </p:cNvSpPr>
          <p:nvPr/>
        </p:nvSpPr>
        <p:spPr bwMode="auto">
          <a:xfrm>
            <a:off x="7380511" y="1049385"/>
            <a:ext cx="4419602" cy="79393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7"/>
              </a:buBlip>
            </a:pPr>
            <a:r>
              <a:rPr lang="en-US" sz="2000" dirty="0">
                <a:latin typeface="Arial" charset="0"/>
                <a:cs typeface="Arial" charset="0"/>
              </a:rPr>
              <a:t>The maximum luminosity will be similar for both Detector 1 and 2.</a:t>
            </a:r>
          </a:p>
          <a:p>
            <a:pPr marL="800100" lvl="1" indent="-342900">
              <a:spcBef>
                <a:spcPct val="20000"/>
              </a:spcBef>
              <a:buFont typeface="Arial" panose="020B0604020202020204" pitchFamily="34" charset="0"/>
              <a:buChar char="•"/>
            </a:pPr>
            <a:endParaRPr lang="en-US" sz="1800" dirty="0">
              <a:latin typeface="Arial" charset="0"/>
              <a:cs typeface="Arial" charset="0"/>
            </a:endParaRPr>
          </a:p>
        </p:txBody>
      </p:sp>
      <p:sp>
        <p:nvSpPr>
          <p:cNvPr id="79" name="Content Placeholder 1">
            <a:extLst>
              <a:ext uri="{FF2B5EF4-FFF2-40B4-BE49-F238E27FC236}">
                <a16:creationId xmlns:a16="http://schemas.microsoft.com/office/drawing/2014/main" id="{74A11037-6946-4043-902A-7186E410C9A6}"/>
              </a:ext>
            </a:extLst>
          </p:cNvPr>
          <p:cNvSpPr txBox="1">
            <a:spLocks/>
          </p:cNvSpPr>
          <p:nvPr/>
        </p:nvSpPr>
        <p:spPr bwMode="auto">
          <a:xfrm>
            <a:off x="7068455" y="3233788"/>
            <a:ext cx="4572002" cy="85924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7"/>
              </a:buBlip>
            </a:pPr>
            <a:r>
              <a:rPr lang="en-US" sz="2000" dirty="0">
                <a:latin typeface="Arial" charset="0"/>
                <a:cs typeface="Arial" charset="0"/>
              </a:rPr>
              <a:t>In IR6, a higher luminosity reduces the forward low-</a:t>
            </a:r>
            <a:r>
              <a:rPr lang="en-US" sz="2000" dirty="0" err="1">
                <a:latin typeface="Arial" charset="0"/>
                <a:cs typeface="Arial" charset="0"/>
              </a:rPr>
              <a:t>p</a:t>
            </a:r>
            <a:r>
              <a:rPr lang="en-US" sz="2000" baseline="-25000" dirty="0" err="1">
                <a:latin typeface="Arial" charset="0"/>
                <a:cs typeface="Arial" charset="0"/>
              </a:rPr>
              <a:t>T</a:t>
            </a:r>
            <a:r>
              <a:rPr lang="en-US" sz="2000" dirty="0">
                <a:latin typeface="Arial" charset="0"/>
                <a:cs typeface="Arial" charset="0"/>
              </a:rPr>
              <a:t> acceptance.</a:t>
            </a:r>
          </a:p>
          <a:p>
            <a:pPr marL="800100" lvl="1" indent="-342900">
              <a:spcBef>
                <a:spcPct val="20000"/>
              </a:spcBef>
              <a:buFont typeface="Arial" panose="020B0604020202020204" pitchFamily="34" charset="0"/>
              <a:buChar char="•"/>
            </a:pPr>
            <a:endParaRPr lang="en-US" sz="1800" dirty="0">
              <a:latin typeface="Arial" charset="0"/>
              <a:cs typeface="Arial" charset="0"/>
            </a:endParaRPr>
          </a:p>
        </p:txBody>
      </p:sp>
      <p:sp>
        <p:nvSpPr>
          <p:cNvPr id="82" name="Content Placeholder 1">
            <a:extLst>
              <a:ext uri="{FF2B5EF4-FFF2-40B4-BE49-F238E27FC236}">
                <a16:creationId xmlns:a16="http://schemas.microsoft.com/office/drawing/2014/main" id="{FFF54345-D135-1B46-90D6-F67731633D76}"/>
              </a:ext>
            </a:extLst>
          </p:cNvPr>
          <p:cNvSpPr txBox="1">
            <a:spLocks/>
          </p:cNvSpPr>
          <p:nvPr/>
        </p:nvSpPr>
        <p:spPr bwMode="auto">
          <a:xfrm>
            <a:off x="7387769" y="1956528"/>
            <a:ext cx="4238174" cy="116404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7"/>
              </a:buBlip>
            </a:pPr>
            <a:r>
              <a:rPr lang="en-US" sz="2000" dirty="0">
                <a:latin typeface="Arial" charset="0"/>
                <a:cs typeface="Arial" charset="0"/>
              </a:rPr>
              <a:t>When operated together, they will share the </a:t>
            </a:r>
            <a:r>
              <a:rPr lang="en-US" sz="2000" i="1" dirty="0">
                <a:latin typeface="Arial" charset="0"/>
                <a:cs typeface="Arial" charset="0"/>
              </a:rPr>
              <a:t>beam current </a:t>
            </a:r>
            <a:r>
              <a:rPr lang="en-US" sz="2000" dirty="0">
                <a:latin typeface="Arial" charset="0"/>
                <a:cs typeface="Arial" charset="0"/>
              </a:rPr>
              <a:t>(</a:t>
            </a:r>
            <a:r>
              <a:rPr lang="en-US" sz="2000" i="1" dirty="0">
                <a:latin typeface="Arial" charset="0"/>
                <a:cs typeface="Arial" charset="0"/>
              </a:rPr>
              <a:t>luminosities</a:t>
            </a:r>
            <a:r>
              <a:rPr lang="en-US" sz="2000" dirty="0">
                <a:latin typeface="Arial" charset="0"/>
                <a:cs typeface="Arial" charset="0"/>
              </a:rPr>
              <a:t> can be different).</a:t>
            </a:r>
          </a:p>
          <a:p>
            <a:pPr marL="800100" lvl="1" indent="-342900">
              <a:spcBef>
                <a:spcPct val="20000"/>
              </a:spcBef>
              <a:buFont typeface="Arial" panose="020B0604020202020204" pitchFamily="34" charset="0"/>
              <a:buChar char="•"/>
            </a:pPr>
            <a:endParaRPr lang="en-US" sz="1800" dirty="0">
              <a:latin typeface="Arial" charset="0"/>
              <a:cs typeface="Arial" charset="0"/>
            </a:endParaRPr>
          </a:p>
        </p:txBody>
      </p:sp>
      <p:sp>
        <p:nvSpPr>
          <p:cNvPr id="83" name="Content Placeholder 1">
            <a:extLst>
              <a:ext uri="{FF2B5EF4-FFF2-40B4-BE49-F238E27FC236}">
                <a16:creationId xmlns:a16="http://schemas.microsoft.com/office/drawing/2014/main" id="{1928F2A9-9CCB-4442-AA1E-3F706AD7E02B}"/>
              </a:ext>
            </a:extLst>
          </p:cNvPr>
          <p:cNvSpPr txBox="1">
            <a:spLocks/>
          </p:cNvSpPr>
          <p:nvPr/>
        </p:nvSpPr>
        <p:spPr bwMode="auto">
          <a:xfrm>
            <a:off x="7119255" y="4169958"/>
            <a:ext cx="4709887" cy="133095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Blip>
                <a:blip r:embed="rId7"/>
              </a:buBlip>
            </a:pPr>
            <a:r>
              <a:rPr lang="en-US" sz="2000" dirty="0">
                <a:latin typeface="Arial" charset="0"/>
                <a:cs typeface="Arial" charset="0"/>
              </a:rPr>
              <a:t>Due to the 2</a:t>
            </a:r>
            <a:r>
              <a:rPr lang="en-US" sz="2000" baseline="30000" dirty="0">
                <a:latin typeface="Arial" charset="0"/>
                <a:cs typeface="Arial" charset="0"/>
              </a:rPr>
              <a:t>nd</a:t>
            </a:r>
            <a:r>
              <a:rPr lang="en-US" sz="2000" dirty="0">
                <a:latin typeface="Arial" charset="0"/>
                <a:cs typeface="Arial" charset="0"/>
              </a:rPr>
              <a:t> focus, IR8 can operate at max luminosity without any acceptance penalty for x &gt; 0.01, and a smaller one at lower x</a:t>
            </a:r>
          </a:p>
          <a:p>
            <a:pPr marL="800100" lvl="1" indent="-342900">
              <a:spcBef>
                <a:spcPct val="20000"/>
              </a:spcBef>
              <a:buFont typeface="Arial" panose="020B0604020202020204" pitchFamily="34" charset="0"/>
              <a:buChar char="•"/>
            </a:pPr>
            <a:endParaRPr lang="en-US" sz="1800" dirty="0">
              <a:latin typeface="Arial" charset="0"/>
              <a:cs typeface="Arial" charset="0"/>
            </a:endParaRPr>
          </a:p>
        </p:txBody>
      </p:sp>
      <p:sp>
        <p:nvSpPr>
          <p:cNvPr id="85" name="Content Placeholder 1">
            <a:extLst>
              <a:ext uri="{FF2B5EF4-FFF2-40B4-BE49-F238E27FC236}">
                <a16:creationId xmlns:a16="http://schemas.microsoft.com/office/drawing/2014/main" id="{B9C0F15E-74D0-9348-B7CD-C168798283FF}"/>
              </a:ext>
            </a:extLst>
          </p:cNvPr>
          <p:cNvSpPr txBox="1">
            <a:spLocks/>
          </p:cNvSpPr>
          <p:nvPr/>
        </p:nvSpPr>
        <p:spPr bwMode="auto">
          <a:xfrm>
            <a:off x="849082" y="5832135"/>
            <a:ext cx="9977413" cy="788121"/>
          </a:xfrm>
          <a:prstGeom prst="rect">
            <a:avLst/>
          </a:prstGeom>
          <a:solidFill>
            <a:srgbClr val="00B0F0">
              <a:alpha val="10000"/>
            </a:srgbClr>
          </a:solid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0" tIns="45672" rIns="91340" bIns="45672"/>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pPr>
            <a:r>
              <a:rPr lang="en-US" sz="2000" dirty="0">
                <a:latin typeface="Arial" charset="0"/>
                <a:cs typeface="Arial" charset="0"/>
              </a:rPr>
              <a:t>This complementarity will allow for a global optimization. Detector 2 will have a natural  advantage for exclusive / diffractive physics, and in particular for detection of nuclei.</a:t>
            </a:r>
          </a:p>
          <a:p>
            <a:pPr marL="457200" lvl="1" indent="0">
              <a:spcBef>
                <a:spcPct val="20000"/>
              </a:spcBef>
            </a:pPr>
            <a:endParaRPr lang="en-US" sz="1800" dirty="0">
              <a:latin typeface="Arial" charset="0"/>
              <a:cs typeface="Arial" charset="0"/>
            </a:endParaRPr>
          </a:p>
        </p:txBody>
      </p:sp>
    </p:spTree>
    <p:extLst>
      <p:ext uri="{BB962C8B-B14F-4D97-AF65-F5344CB8AC3E}">
        <p14:creationId xmlns:p14="http://schemas.microsoft.com/office/powerpoint/2010/main" val="1170541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79845</TotalTime>
  <Words>2379</Words>
  <Application>Microsoft Macintosh PowerPoint</Application>
  <PresentationFormat>Widescreen</PresentationFormat>
  <Paragraphs>226</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 Unicode MS</vt:lpstr>
      <vt:lpstr>ＭＳ Ｐゴシック</vt:lpstr>
      <vt:lpstr>Arial</vt:lpstr>
      <vt:lpstr>Calibri</vt:lpstr>
      <vt:lpstr>Calibri Light</vt:lpstr>
      <vt:lpstr>Cambria Math</vt:lpstr>
      <vt:lpstr>Helvetica</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Pawel Nadel-Turonski</dc:creator>
  <cp:lastModifiedBy>Pawel Nadel-Turonski</cp:lastModifiedBy>
  <cp:revision>1458</cp:revision>
  <cp:lastPrinted>2022-11-16T01:57:10Z</cp:lastPrinted>
  <dcterms:created xsi:type="dcterms:W3CDTF">2018-08-11T17:18:14Z</dcterms:created>
  <dcterms:modified xsi:type="dcterms:W3CDTF">2023-07-06T13:44:17Z</dcterms:modified>
</cp:coreProperties>
</file>