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65" r:id="rId2"/>
    <p:sldId id="310" r:id="rId3"/>
    <p:sldId id="316" r:id="rId4"/>
    <p:sldId id="590" r:id="rId5"/>
    <p:sldId id="312" r:id="rId6"/>
    <p:sldId id="593" r:id="rId7"/>
    <p:sldId id="303" r:id="rId8"/>
    <p:sldId id="315" r:id="rId9"/>
    <p:sldId id="320" r:id="rId10"/>
    <p:sldId id="594" r:id="rId11"/>
    <p:sldId id="601" r:id="rId12"/>
    <p:sldId id="602" r:id="rId13"/>
    <p:sldId id="598" r:id="rId14"/>
    <p:sldId id="603" r:id="rId15"/>
    <p:sldId id="607" r:id="rId16"/>
    <p:sldId id="599" r:id="rId17"/>
    <p:sldId id="604" r:id="rId18"/>
    <p:sldId id="605" r:id="rId19"/>
    <p:sldId id="583" r:id="rId20"/>
    <p:sldId id="584" r:id="rId21"/>
    <p:sldId id="600" r:id="rId22"/>
    <p:sldId id="588" r:id="rId23"/>
    <p:sldId id="273" r:id="rId24"/>
    <p:sldId id="260" r:id="rId25"/>
    <p:sldId id="568" r:id="rId26"/>
    <p:sldId id="294" r:id="rId27"/>
    <p:sldId id="299" r:id="rId28"/>
    <p:sldId id="298" r:id="rId29"/>
    <p:sldId id="60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13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257"/>
    <p:restoredTop sz="96327"/>
  </p:normalViewPr>
  <p:slideViewPr>
    <p:cSldViewPr snapToGrid="0">
      <p:cViewPr varScale="1">
        <p:scale>
          <a:sx n="79" d="100"/>
          <a:sy n="79" d="100"/>
        </p:scale>
        <p:origin x="216" y="1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1C1C53-97AB-1646-83EB-03FD1A6CA591}" type="datetimeFigureOut">
              <a:rPr lang="en-US" smtClean="0"/>
              <a:t>7/6/23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35C253-1E65-DC41-AD3A-597B8AFFD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304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35C253-1E65-DC41-AD3A-597B8AFFDAC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05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35C253-1E65-DC41-AD3A-597B8AFFDAC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574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35C253-1E65-DC41-AD3A-597B8AFFDAC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943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35C253-1E65-DC41-AD3A-597B8AFFDAC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44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35C253-1E65-DC41-AD3A-597B8AFFDAC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549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35C253-1E65-DC41-AD3A-597B8AFFDAC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877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35C253-1E65-DC41-AD3A-597B8AFFDAC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4159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35C253-1E65-DC41-AD3A-597B8AFFDAC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0276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35C253-1E65-DC41-AD3A-597B8AFFDAC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899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289A5-E212-17B5-083E-AB6134345C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73BD51-0BBA-0B17-1EF6-E7D56F2FFC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6457A8-926B-7E5A-F6E6-813A2B7B1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F8E5-4493-D448-B149-60462862B917}" type="datetime1">
              <a:rPr lang="en-US" smtClean="0"/>
              <a:t>7/6/23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170E1-81ED-04F4-C5FE-97CB0EE6C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1AA2E0-46CB-9A68-528B-CD594EDFC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2AC75-FEF2-C94C-9283-A53264FA9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410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2784E-024B-796C-70E8-F22257712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9BB6BB-260D-4040-D1FF-E4864F3961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E4B44-9210-BC36-1CD0-5404519C5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96466-2E74-8446-83A6-8E4B34667554}" type="datetime1">
              <a:rPr lang="en-US" smtClean="0"/>
              <a:t>7/6/23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7B231F-A643-08D5-33C8-C5428D328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E49FB1-6554-8D73-A987-9C8A06109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2AC75-FEF2-C94C-9283-A53264FA9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289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5080F2-DC45-8A6F-1592-226FFEE38D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D14358-EA31-B2C5-98D6-F9B7057069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EE8E22-51D5-B9E3-FF22-5BA3BC72A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2220B-493B-D142-AF46-EABF0E5EB181}" type="datetime1">
              <a:rPr lang="en-US" smtClean="0"/>
              <a:t>7/6/23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907D86-97EA-DEEC-4676-7EA34D094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849A78-17D8-249F-9E14-87C04EAE7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2AC75-FEF2-C94C-9283-A53264FA9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807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88DFA-33F8-90CC-D40E-1E6FD201E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B3DFDA-3258-7BD4-D416-12664C1891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A4BC6-308B-68FB-6AE9-2894723E1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339BC-6C4C-F941-A15C-AEF4E6CD55F9}" type="datetime1">
              <a:rPr lang="en-US" smtClean="0"/>
              <a:t>7/6/23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F40DAC-6456-DB52-AFAC-E6E3A4611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91485E-CA96-3F01-850A-B4AEE7BAD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2AC75-FEF2-C94C-9283-A53264FA9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424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18A8D-6C6F-5A7C-2B51-548BC2B60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42C0F8-2836-03BD-D050-E1A20B350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90759C-1AAC-EA62-C9A0-0867FBBB8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D625E-EB2C-534B-94FE-3E8534382AF3}" type="datetime1">
              <a:rPr lang="en-US" smtClean="0"/>
              <a:t>7/6/23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8EF11F-1FCB-3CC3-30C1-6C5B41151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561178-C2DC-C6FE-CBD4-EB694EECF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2AC75-FEF2-C94C-9283-A53264FA9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625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AAB00-DCE3-B120-CAFE-5B3A6E08C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76EE6-6451-95CD-65CD-B3C9301AC3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A2AEEB-D044-9BE6-65EE-91827639EC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158A68-6A7E-1EF4-4866-20A4669E4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3342C-8F1E-3443-B9F9-B84387AC174B}" type="datetime1">
              <a:rPr lang="en-US" smtClean="0"/>
              <a:t>7/6/23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38344B-B7A7-441A-7330-9578E4B2A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342399-8BF0-F780-89C1-8AADEBBC6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2AC75-FEF2-C94C-9283-A53264FA9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210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736D5-12EF-ABEA-2302-0EDC73250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8B0739-8957-2BF2-5C76-905637A778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4EA67E-1287-33CD-BC25-AD68DB5AAC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FA0E2F-037C-737D-F466-B46B1F434C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5FDBE8-B00F-BBA9-37AB-FA61D7BE9A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F072AB-A041-0244-68AA-C67AD656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8D780-8CCE-F64C-B54D-9AFC90303880}" type="datetime1">
              <a:rPr lang="en-US" smtClean="0"/>
              <a:t>7/6/23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B4CFD8-A426-4E51-F036-B3D48DD59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323408-5609-3DDD-51B0-78CEDF5FB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2AC75-FEF2-C94C-9283-A53264FA9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72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8327A-E052-4EE4-F3E1-18FC12668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2AE4EC-48B0-9B2F-366A-A9BBE96D8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8EAE6-51D5-7F45-9731-C712AE91052D}" type="datetime1">
              <a:rPr lang="en-US" smtClean="0"/>
              <a:t>7/6/23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426951-D4AF-0CAF-D0E4-34983A8CE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A26B1-739E-DCD2-CD6A-6E6B68614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2AC75-FEF2-C94C-9283-A53264FA9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370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AC4DF4-2D71-9ED9-D1B4-EFB0D671E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12E40-C0E6-8549-B0D5-BA483DF7759D}" type="datetime1">
              <a:rPr lang="en-US" smtClean="0"/>
              <a:t>7/6/23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AE267F-ECF7-3E29-646D-69BDE4B89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001058-06BE-5E0B-9FBB-DA4FC53C5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2AC75-FEF2-C94C-9283-A53264FA9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697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A29DD-6C42-6B5D-915A-A40049008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0BB788-0BFD-0717-C9E0-973033206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F6FAC4-06C9-C928-0D17-40DB7130C5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218EF-CA76-4CD0-C35F-1B9481CCF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9EF24-45F4-5F4D-BB7A-DD597021B932}" type="datetime1">
              <a:rPr lang="en-US" smtClean="0"/>
              <a:t>7/6/23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B8CFB5-A17E-4324-8043-16657B49E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0663A3-9CFD-FE75-D2D4-1C2871037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2AC75-FEF2-C94C-9283-A53264FA9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491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8CDD0-B178-CA24-6413-D6A2263DF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477311-0DEE-C774-D82D-77AF553486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DC94EE-DCFC-4C35-F03D-02768895B1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917208-22A0-0412-46CD-902438570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B00B-1AB7-B74B-B007-3C59CAFFD080}" type="datetime1">
              <a:rPr lang="en-US" smtClean="0"/>
              <a:t>7/6/23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5B0942-C288-3728-1B05-D0E45C2BA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85599A-7316-5EA4-25F2-52AE45EC8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2AC75-FEF2-C94C-9283-A53264FA9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45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26D058-AA36-133B-631E-C27E3D72A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3747E0-155E-1AEE-653D-96524292FB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71F5E0-09D4-1ED8-B47C-E05A7E250F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9ECA77-B28B-FD49-9EC2-122ACCDB2CE7}" type="datetime1">
              <a:rPr lang="en-US" smtClean="0"/>
              <a:t>7/6/23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E31344-DAF9-C59E-BC11-836629147B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0AF191-2FD9-C82A-96E9-31C9CB0A16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D2AC75-FEF2-C94C-9283-A53264FA9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712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orcid.org/0000-0002-6458-6552" TargetMode="External"/><Relationship Id="rId5" Type="http://schemas.openxmlformats.org/officeDocument/2006/relationships/hyperlink" Target="https://inspirehep.net/authors/1305036" TargetMode="External"/><Relationship Id="rId4" Type="http://schemas.openxmlformats.org/officeDocument/2006/relationships/hyperlink" Target="mailto:niseemm@gmail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6.emf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42.emf"/><Relationship Id="rId4" Type="http://schemas.openxmlformats.org/officeDocument/2006/relationships/image" Target="../media/image2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13" Type="http://schemas.openxmlformats.org/officeDocument/2006/relationships/image" Target="../media/image48.png"/><Relationship Id="rId3" Type="http://schemas.openxmlformats.org/officeDocument/2006/relationships/image" Target="../media/image51.png"/><Relationship Id="rId7" Type="http://schemas.openxmlformats.org/officeDocument/2006/relationships/image" Target="../media/image220.png"/><Relationship Id="rId12" Type="http://schemas.openxmlformats.org/officeDocument/2006/relationships/image" Target="../media/image2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11" Type="http://schemas.openxmlformats.org/officeDocument/2006/relationships/image" Target="../media/image260.png"/><Relationship Id="rId5" Type="http://schemas.openxmlformats.org/officeDocument/2006/relationships/image" Target="../media/image24.emf"/><Relationship Id="rId10" Type="http://schemas.openxmlformats.org/officeDocument/2006/relationships/image" Target="../media/image250.png"/><Relationship Id="rId4" Type="http://schemas.openxmlformats.org/officeDocument/2006/relationships/image" Target="../media/image44.emf"/><Relationship Id="rId9" Type="http://schemas.openxmlformats.org/officeDocument/2006/relationships/image" Target="../media/image2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46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0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0.png"/><Relationship Id="rId3" Type="http://schemas.openxmlformats.org/officeDocument/2006/relationships/image" Target="../media/image480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0.png"/><Relationship Id="rId11" Type="http://schemas.openxmlformats.org/officeDocument/2006/relationships/image" Target="../media/image56.png"/><Relationship Id="rId5" Type="http://schemas.openxmlformats.org/officeDocument/2006/relationships/image" Target="../media/image53.png"/><Relationship Id="rId10" Type="http://schemas.openxmlformats.org/officeDocument/2006/relationships/image" Target="../media/image550.png"/><Relationship Id="rId4" Type="http://schemas.openxmlformats.org/officeDocument/2006/relationships/image" Target="../media/image490.png"/><Relationship Id="rId9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0.png"/><Relationship Id="rId3" Type="http://schemas.openxmlformats.org/officeDocument/2006/relationships/image" Target="../media/image58.png"/><Relationship Id="rId7" Type="http://schemas.openxmlformats.org/officeDocument/2006/relationships/image" Target="../media/image62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490.png"/><Relationship Id="rId4" Type="http://schemas.openxmlformats.org/officeDocument/2006/relationships/image" Target="../media/image62.png"/><Relationship Id="rId9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63.emf"/><Relationship Id="rId7" Type="http://schemas.openxmlformats.org/officeDocument/2006/relationships/image" Target="../media/image64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29.emf"/><Relationship Id="rId4" Type="http://schemas.openxmlformats.org/officeDocument/2006/relationships/image" Target="../media/image24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6.emf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4.emf"/><Relationship Id="rId5" Type="http://schemas.openxmlformats.org/officeDocument/2006/relationships/image" Target="../media/image160.png"/><Relationship Id="rId10" Type="http://schemas.openxmlformats.org/officeDocument/2006/relationships/image" Target="../media/image21.png"/><Relationship Id="rId4" Type="http://schemas.openxmlformats.org/officeDocument/2006/relationships/image" Target="../media/image5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13.png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4.emf"/><Relationship Id="rId7" Type="http://schemas.openxmlformats.org/officeDocument/2006/relationships/image" Target="../media/image13.emf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11" Type="http://schemas.openxmlformats.org/officeDocument/2006/relationships/image" Target="../media/image32.png"/><Relationship Id="rId5" Type="http://schemas.openxmlformats.org/officeDocument/2006/relationships/image" Target="../media/image6.emf"/><Relationship Id="rId10" Type="http://schemas.openxmlformats.org/officeDocument/2006/relationships/image" Target="../media/image31.png"/><Relationship Id="rId4" Type="http://schemas.openxmlformats.org/officeDocument/2006/relationships/image" Target="../media/image5.emf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3.emf"/><Relationship Id="rId7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09FD6C7-B202-3242-A51E-77143A8E2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874BC-90ED-1B45-87D0-2864E999BCAB}" type="slidenum">
              <a:rPr lang="en-US" smtClean="0"/>
              <a:t>1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27280F3-9B42-DF43-BAAA-36A029279C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90101"/>
            <a:ext cx="6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8" name="Picture 4" descr="Stony Brook University">
            <a:extLst>
              <a:ext uri="{FF2B5EF4-FFF2-40B4-BE49-F238E27FC236}">
                <a16:creationId xmlns:a16="http://schemas.microsoft.com/office/drawing/2014/main" id="{C82D3926-A7A8-8A81-AFB8-B7238D0A4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88" y="455855"/>
            <a:ext cx="4944665" cy="83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stomShape 6">
            <a:extLst>
              <a:ext uri="{FF2B5EF4-FFF2-40B4-BE49-F238E27FC236}">
                <a16:creationId xmlns:a16="http://schemas.microsoft.com/office/drawing/2014/main" id="{486C43C2-17ED-C241-092E-B3B9073AF96E}"/>
              </a:ext>
            </a:extLst>
          </p:cNvPr>
          <p:cNvSpPr/>
          <p:nvPr/>
        </p:nvSpPr>
        <p:spPr>
          <a:xfrm>
            <a:off x="4505990" y="3657212"/>
            <a:ext cx="2859399" cy="61288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3200" dirty="0" err="1">
                <a:latin typeface="Times New Roman" charset="0"/>
                <a:cs typeface="Times New Roman" charset="0"/>
              </a:rPr>
              <a:t>Niseem</a:t>
            </a:r>
            <a:r>
              <a:rPr lang="en-US" sz="3200" dirty="0">
                <a:latin typeface="Times New Roman" charset="0"/>
                <a:cs typeface="Times New Roman" charset="0"/>
              </a:rPr>
              <a:t> Magdy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FB1537-9B21-13B9-B038-2D2962694245}"/>
              </a:ext>
            </a:extLst>
          </p:cNvPr>
          <p:cNvSpPr/>
          <p:nvPr/>
        </p:nvSpPr>
        <p:spPr>
          <a:xfrm>
            <a:off x="767596" y="2061518"/>
            <a:ext cx="105862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Times New Roman" charset="0"/>
                <a:cs typeface="Times New Roman" charset="0"/>
              </a:rPr>
              <a:t>Atomic nuclei imaging at the Electron-Ion Collider with the </a:t>
            </a:r>
            <a:r>
              <a:rPr lang="en-US" sz="3600" dirty="0" err="1">
                <a:latin typeface="Times New Roman" charset="0"/>
                <a:cs typeface="Times New Roman" charset="0"/>
              </a:rPr>
              <a:t>ePIC</a:t>
            </a:r>
            <a:r>
              <a:rPr lang="en-US" sz="3600" dirty="0">
                <a:latin typeface="Times New Roman" charset="0"/>
                <a:cs typeface="Times New Roman" charset="0"/>
              </a:rPr>
              <a:t> experiment</a:t>
            </a:r>
          </a:p>
        </p:txBody>
      </p:sp>
      <p:sp>
        <p:nvSpPr>
          <p:cNvPr id="3" name="CustomShape 6">
            <a:extLst>
              <a:ext uri="{FF2B5EF4-FFF2-40B4-BE49-F238E27FC236}">
                <a16:creationId xmlns:a16="http://schemas.microsoft.com/office/drawing/2014/main" id="{030D32A7-C349-5C1A-1EE3-46DB8036B999}"/>
              </a:ext>
            </a:extLst>
          </p:cNvPr>
          <p:cNvSpPr/>
          <p:nvPr/>
        </p:nvSpPr>
        <p:spPr>
          <a:xfrm>
            <a:off x="78828" y="5891235"/>
            <a:ext cx="2890345" cy="83505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dirty="0">
                <a:latin typeface="Times New Roman" charset="0"/>
                <a:cs typeface="Times New Roman" charset="0"/>
                <a:hlinkClick r:id="rId4"/>
              </a:rPr>
              <a:t>niseemm@gmail.com</a:t>
            </a:r>
            <a:endParaRPr lang="en-US" dirty="0">
              <a:latin typeface="Times New Roman" charset="0"/>
              <a:cs typeface="Times New Roman" charset="0"/>
            </a:endParaRP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Inspire-hep: </a:t>
            </a:r>
            <a:r>
              <a:rPr lang="en-US" sz="16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1305036</a:t>
            </a:r>
            <a:endParaRPr lang="en-US" sz="1600" u="sng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ORCID:</a:t>
            </a:r>
            <a:r>
              <a:rPr lang="en-US" sz="16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6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0000-0002-6458-6552</a:t>
            </a:r>
            <a:r>
              <a:rPr lang="en-US" dirty="0">
                <a:effectLst/>
              </a:rPr>
              <a:t> </a:t>
            </a:r>
            <a:endParaRPr lang="en-US" dirty="0">
              <a:latin typeface="Times New Roman" charset="0"/>
              <a:cs typeface="Times New Roman" charset="0"/>
            </a:endParaRPr>
          </a:p>
        </p:txBody>
      </p:sp>
      <p:pic>
        <p:nvPicPr>
          <p:cNvPr id="23554" name="Picture 2" descr="logo">
            <a:extLst>
              <a:ext uri="{FF2B5EF4-FFF2-40B4-BE49-F238E27FC236}">
                <a16:creationId xmlns:a16="http://schemas.microsoft.com/office/drawing/2014/main" id="{10CE51EB-5AB5-1879-6D9C-88DB5DE9F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3440" y="90101"/>
            <a:ext cx="3272081" cy="161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68020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A74BA2-0DE7-4BD7-EA0F-B0110DFCE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2AC75-FEF2-C94C-9283-A53264FA94A9}" type="slidenum">
              <a:rPr lang="en-US" smtClean="0"/>
              <a:t>10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6A8CFB-BA77-A839-4758-38E6AC5B5028}"/>
              </a:ext>
            </a:extLst>
          </p:cNvPr>
          <p:cNvSpPr txBox="1"/>
          <p:nvPr/>
        </p:nvSpPr>
        <p:spPr>
          <a:xfrm>
            <a:off x="1" y="18882"/>
            <a:ext cx="3925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v"/>
            </a:pPr>
            <a:r>
              <a:rPr lang="en-US" sz="3600" dirty="0">
                <a:latin typeface="Times New Roman" charset="0"/>
                <a:cs typeface="Times New Roman" charset="0"/>
              </a:rPr>
              <a:t>The </a:t>
            </a:r>
            <a:r>
              <a:rPr lang="el-GR" sz="3600" dirty="0">
                <a:latin typeface="Times New Roman" charset="0"/>
                <a:cs typeface="Times New Roman" charset="0"/>
              </a:rPr>
              <a:t>α </a:t>
            </a:r>
            <a:r>
              <a:rPr lang="en-US" sz="3600" dirty="0">
                <a:latin typeface="Times New Roman" charset="0"/>
                <a:cs typeface="Times New Roman" charset="0"/>
              </a:rPr>
              <a:t>clustering</a:t>
            </a:r>
            <a:endParaRPr lang="en-US" sz="36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8B4D79-9527-BE29-781B-AB470C843981}"/>
              </a:ext>
            </a:extLst>
          </p:cNvPr>
          <p:cNvSpPr txBox="1"/>
          <p:nvPr/>
        </p:nvSpPr>
        <p:spPr>
          <a:xfrm>
            <a:off x="233783" y="623640"/>
            <a:ext cx="36916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280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Incoherent scattering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E51D40-5BB7-BEF8-E985-EF0757946DBA}"/>
              </a:ext>
            </a:extLst>
          </p:cNvPr>
          <p:cNvSpPr txBox="1"/>
          <p:nvPr/>
        </p:nvSpPr>
        <p:spPr>
          <a:xfrm>
            <a:off x="8864767" y="501650"/>
            <a:ext cx="31865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Case-1: Woods–Saxon</a:t>
            </a:r>
          </a:p>
          <a:p>
            <a:r>
              <a:rPr lang="en-US" sz="1600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Case-2: Clustering fixed orientation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BCA0307-FB1B-104B-D7ED-1C5E2B760671}"/>
                  </a:ext>
                </a:extLst>
              </p:cNvPr>
              <p:cNvSpPr txBox="1"/>
              <p:nvPr/>
            </p:nvSpPr>
            <p:spPr>
              <a:xfrm>
                <a:off x="1444739" y="6232069"/>
                <a:ext cx="873649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FF0000"/>
                    </a:solidFill>
                    <a:latin typeface="Times New Roman" charset="0"/>
                    <a:cs typeface="Times New Roman" charset="0"/>
                  </a:rPr>
                  <a:t>The inclusive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charset="0"/>
                      </a:rPr>
                      <m:t>𝑑</m:t>
                    </m:r>
                    <m:r>
                      <a:rPr lang="en-US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charset="0"/>
                      </a:rPr>
                      <m:t>𝜎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charset="0"/>
                      </a:rPr>
                      <m:t>/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charset="0"/>
                      </a:rPr>
                      <m:t>𝑑𝑡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imes New Roman" charset="0"/>
                    <a:cs typeface="Times New Roman" charset="0"/>
                  </a:rPr>
                  <a:t> is sensitive to </a:t>
                </a:r>
                <a:r>
                  <a:rPr lang="el-GR" sz="2400" dirty="0">
                    <a:solidFill>
                      <a:srgbClr val="FF0000"/>
                    </a:solidFill>
                    <a:latin typeface="Times New Roman" charset="0"/>
                    <a:cs typeface="Times New Roman" charset="0"/>
                  </a:rPr>
                  <a:t>α 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charset="0"/>
                    <a:cs typeface="Times New Roman" charset="0"/>
                  </a:rPr>
                  <a:t>clustering in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charset="0"/>
                      </a:rPr>
                      <m:t>𝐵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𝑒</m:t>
                        </m:r>
                      </m:e>
                      <m:sup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9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imes New Roman" charset="0"/>
                    <a:cs typeface="Times New Roman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𝐶</m:t>
                        </m:r>
                      </m:e>
                      <m:sup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12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imes New Roman" charset="0"/>
                    <a:cs typeface="Times New Roman" charset="0"/>
                  </a:rPr>
                  <a:t>,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𝑂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16</m:t>
                        </m:r>
                      </m:sup>
                    </m:sSup>
                  </m:oMath>
                </a14:m>
                <a:endParaRPr lang="en-US" sz="2400" dirty="0">
                  <a:solidFill>
                    <a:srgbClr val="FF0000"/>
                  </a:solidFill>
                  <a:latin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BCA0307-FB1B-104B-D7ED-1C5E2B7606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4739" y="6232069"/>
                <a:ext cx="8736490" cy="461665"/>
              </a:xfrm>
              <a:prstGeom prst="rect">
                <a:avLst/>
              </a:prstGeom>
              <a:blipFill>
                <a:blip r:embed="rId2"/>
                <a:stretch>
                  <a:fillRect l="-435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AFAF6303-30C0-3B3E-FA04-BE798B394204}"/>
              </a:ext>
            </a:extLst>
          </p:cNvPr>
          <p:cNvGrpSpPr/>
          <p:nvPr/>
        </p:nvGrpSpPr>
        <p:grpSpPr>
          <a:xfrm>
            <a:off x="574431" y="1118326"/>
            <a:ext cx="10342318" cy="5171159"/>
            <a:chOff x="574431" y="1118326"/>
            <a:chExt cx="10342318" cy="517115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1CD7D40-CDD6-D08B-6BF4-3CC808E60E77}"/>
                </a:ext>
              </a:extLst>
            </p:cNvPr>
            <p:cNvGrpSpPr/>
            <p:nvPr/>
          </p:nvGrpSpPr>
          <p:grpSpPr>
            <a:xfrm>
              <a:off x="574431" y="1118326"/>
              <a:ext cx="10342318" cy="5171159"/>
              <a:chOff x="644769" y="1083157"/>
              <a:chExt cx="10342318" cy="5171159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72BA7AC1-B384-1C0B-B543-1E66EE1B8D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4769" y="1083157"/>
                <a:ext cx="10342318" cy="517115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4571BCC8-A671-550B-5043-E8DC13286F94}"/>
                      </a:ext>
                    </a:extLst>
                  </p:cNvPr>
                  <p:cNvSpPr txBox="1"/>
                  <p:nvPr/>
                </p:nvSpPr>
                <p:spPr>
                  <a:xfrm>
                    <a:off x="2147253" y="5822258"/>
                    <a:ext cx="997068" cy="30777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|(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𝐺𝑒𝑉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4571BCC8-A671-550B-5043-E8DC13286F9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47253" y="5822258"/>
                    <a:ext cx="997068" cy="30777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8861" r="-8861" b="-32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FFBE1E2F-EBE7-B6E6-6960-341338B023A7}"/>
                      </a:ext>
                    </a:extLst>
                  </p:cNvPr>
                  <p:cNvSpPr txBox="1"/>
                  <p:nvPr/>
                </p:nvSpPr>
                <p:spPr>
                  <a:xfrm>
                    <a:off x="5384788" y="5822259"/>
                    <a:ext cx="997068" cy="30777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|(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𝐺𝑒𝑉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FFBE1E2F-EBE7-B6E6-6960-341338B023A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84788" y="5822259"/>
                    <a:ext cx="997068" cy="30777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8861" r="-8861" b="-32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12A2864A-ED2F-7E11-B5F3-AC08770DF9EB}"/>
                      </a:ext>
                    </a:extLst>
                  </p:cNvPr>
                  <p:cNvSpPr txBox="1"/>
                  <p:nvPr/>
                </p:nvSpPr>
                <p:spPr>
                  <a:xfrm>
                    <a:off x="8622323" y="5822972"/>
                    <a:ext cx="997068" cy="30777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|(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𝐺𝑒𝑉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12A2864A-ED2F-7E11-B5F3-AC08770DF9E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622323" y="5822972"/>
                    <a:ext cx="997068" cy="30777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8861" r="-8861" b="-32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EA355F5F-C2E0-28CC-4AA7-87D7A9A319D7}"/>
                    </a:ext>
                  </a:extLst>
                </p:cNvPr>
                <p:cNvSpPr txBox="1"/>
                <p:nvPr/>
              </p:nvSpPr>
              <p:spPr>
                <a:xfrm rot="16200000">
                  <a:off x="524096" y="2440857"/>
                  <a:ext cx="745140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𝑑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𝜎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/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𝑑𝑡</m:t>
                        </m:r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EA355F5F-C2E0-28CC-4AA7-87D7A9A319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524096" y="2440857"/>
                  <a:ext cx="745140" cy="307777"/>
                </a:xfrm>
                <a:prstGeom prst="rect">
                  <a:avLst/>
                </a:prstGeom>
                <a:blipFill>
                  <a:blip r:embed="rId7"/>
                  <a:stretch>
                    <a:fillRect t="-8475" r="-32000" b="-84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28A62A5-0B88-1CCF-F1FC-386C8B58D2A1}"/>
              </a:ext>
            </a:extLst>
          </p:cNvPr>
          <p:cNvSpPr txBox="1"/>
          <p:nvPr/>
        </p:nvSpPr>
        <p:spPr>
          <a:xfrm>
            <a:off x="1578380" y="1515240"/>
            <a:ext cx="9970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latin typeface="Times New Roman" charset="0"/>
                <a:cs typeface="Times New Roman" charset="0"/>
              </a:rPr>
              <a:t>BeAGLE</a:t>
            </a:r>
            <a:endParaRPr lang="en-US" sz="16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3992593-4505-AD6B-5B0A-8DCB68DA852D}"/>
              </a:ext>
            </a:extLst>
          </p:cNvPr>
          <p:cNvSpPr/>
          <p:nvPr/>
        </p:nvSpPr>
        <p:spPr>
          <a:xfrm>
            <a:off x="4502551" y="1118326"/>
            <a:ext cx="6192456" cy="50468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123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A74BA2-0DE7-4BD7-EA0F-B0110DFCE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2AC75-FEF2-C94C-9283-A53264FA94A9}" type="slidenum">
              <a:rPr lang="en-US" smtClean="0"/>
              <a:t>11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6A8CFB-BA77-A839-4758-38E6AC5B5028}"/>
              </a:ext>
            </a:extLst>
          </p:cNvPr>
          <p:cNvSpPr txBox="1"/>
          <p:nvPr/>
        </p:nvSpPr>
        <p:spPr>
          <a:xfrm>
            <a:off x="1" y="18882"/>
            <a:ext cx="3925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v"/>
            </a:pPr>
            <a:r>
              <a:rPr lang="en-US" sz="3600" dirty="0">
                <a:latin typeface="Times New Roman" charset="0"/>
                <a:cs typeface="Times New Roman" charset="0"/>
              </a:rPr>
              <a:t>The </a:t>
            </a:r>
            <a:r>
              <a:rPr lang="el-GR" sz="3600" dirty="0">
                <a:latin typeface="Times New Roman" charset="0"/>
                <a:cs typeface="Times New Roman" charset="0"/>
              </a:rPr>
              <a:t>α </a:t>
            </a:r>
            <a:r>
              <a:rPr lang="en-US" sz="3600" dirty="0">
                <a:latin typeface="Times New Roman" charset="0"/>
                <a:cs typeface="Times New Roman" charset="0"/>
              </a:rPr>
              <a:t>clustering</a:t>
            </a:r>
            <a:endParaRPr lang="en-US" sz="36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8B4D79-9527-BE29-781B-AB470C843981}"/>
              </a:ext>
            </a:extLst>
          </p:cNvPr>
          <p:cNvSpPr txBox="1"/>
          <p:nvPr/>
        </p:nvSpPr>
        <p:spPr>
          <a:xfrm>
            <a:off x="233783" y="623640"/>
            <a:ext cx="36916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280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Incoherent scattering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E51D40-5BB7-BEF8-E985-EF0757946DBA}"/>
              </a:ext>
            </a:extLst>
          </p:cNvPr>
          <p:cNvSpPr txBox="1"/>
          <p:nvPr/>
        </p:nvSpPr>
        <p:spPr>
          <a:xfrm>
            <a:off x="8864767" y="501650"/>
            <a:ext cx="31865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Case-1: Woods–Saxon</a:t>
            </a:r>
          </a:p>
          <a:p>
            <a:r>
              <a:rPr lang="en-US" sz="1600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Case-2: Clustering fixed orientation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BCA0307-FB1B-104B-D7ED-1C5E2B760671}"/>
                  </a:ext>
                </a:extLst>
              </p:cNvPr>
              <p:cNvSpPr txBox="1"/>
              <p:nvPr/>
            </p:nvSpPr>
            <p:spPr>
              <a:xfrm>
                <a:off x="1444739" y="6232069"/>
                <a:ext cx="873649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FF0000"/>
                    </a:solidFill>
                    <a:latin typeface="Times New Roman" charset="0"/>
                    <a:cs typeface="Times New Roman" charset="0"/>
                  </a:rPr>
                  <a:t>The inclusive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charset="0"/>
                      </a:rPr>
                      <m:t>𝑑</m:t>
                    </m:r>
                    <m:r>
                      <a:rPr lang="en-US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charset="0"/>
                      </a:rPr>
                      <m:t>𝜎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charset="0"/>
                      </a:rPr>
                      <m:t>/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charset="0"/>
                      </a:rPr>
                      <m:t>𝑑𝑡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imes New Roman" charset="0"/>
                    <a:cs typeface="Times New Roman" charset="0"/>
                  </a:rPr>
                  <a:t> is sensitive to </a:t>
                </a:r>
                <a:r>
                  <a:rPr lang="el-GR" sz="2400" dirty="0">
                    <a:solidFill>
                      <a:srgbClr val="FF0000"/>
                    </a:solidFill>
                    <a:latin typeface="Times New Roman" charset="0"/>
                    <a:cs typeface="Times New Roman" charset="0"/>
                  </a:rPr>
                  <a:t>α 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charset="0"/>
                    <a:cs typeface="Times New Roman" charset="0"/>
                  </a:rPr>
                  <a:t>clustering in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charset="0"/>
                      </a:rPr>
                      <m:t>𝐵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𝑒</m:t>
                        </m:r>
                      </m:e>
                      <m:sup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9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imes New Roman" charset="0"/>
                    <a:cs typeface="Times New Roman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𝐶</m:t>
                        </m:r>
                      </m:e>
                      <m:sup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12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imes New Roman" charset="0"/>
                    <a:cs typeface="Times New Roman" charset="0"/>
                  </a:rPr>
                  <a:t>,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𝑂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16</m:t>
                        </m:r>
                      </m:sup>
                    </m:sSup>
                  </m:oMath>
                </a14:m>
                <a:endParaRPr lang="en-US" sz="2400" dirty="0">
                  <a:solidFill>
                    <a:srgbClr val="FF0000"/>
                  </a:solidFill>
                  <a:latin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BCA0307-FB1B-104B-D7ED-1C5E2B7606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4739" y="6232069"/>
                <a:ext cx="8736490" cy="461665"/>
              </a:xfrm>
              <a:prstGeom prst="rect">
                <a:avLst/>
              </a:prstGeom>
              <a:blipFill>
                <a:blip r:embed="rId2"/>
                <a:stretch>
                  <a:fillRect l="-435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AFAF6303-30C0-3B3E-FA04-BE798B394204}"/>
              </a:ext>
            </a:extLst>
          </p:cNvPr>
          <p:cNvGrpSpPr/>
          <p:nvPr/>
        </p:nvGrpSpPr>
        <p:grpSpPr>
          <a:xfrm>
            <a:off x="574431" y="1118326"/>
            <a:ext cx="10342318" cy="5171159"/>
            <a:chOff x="574431" y="1118326"/>
            <a:chExt cx="10342318" cy="517115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1CD7D40-CDD6-D08B-6BF4-3CC808E60E77}"/>
                </a:ext>
              </a:extLst>
            </p:cNvPr>
            <p:cNvGrpSpPr/>
            <p:nvPr/>
          </p:nvGrpSpPr>
          <p:grpSpPr>
            <a:xfrm>
              <a:off x="574431" y="1118326"/>
              <a:ext cx="10342318" cy="5171159"/>
              <a:chOff x="644769" y="1083157"/>
              <a:chExt cx="10342318" cy="5171159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72BA7AC1-B384-1C0B-B543-1E66EE1B8D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4769" y="1083157"/>
                <a:ext cx="10342318" cy="517115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4571BCC8-A671-550B-5043-E8DC13286F94}"/>
                      </a:ext>
                    </a:extLst>
                  </p:cNvPr>
                  <p:cNvSpPr txBox="1"/>
                  <p:nvPr/>
                </p:nvSpPr>
                <p:spPr>
                  <a:xfrm>
                    <a:off x="2147253" y="5822258"/>
                    <a:ext cx="997068" cy="30777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|(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𝐺𝑒𝑉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4571BCC8-A671-550B-5043-E8DC13286F9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47253" y="5822258"/>
                    <a:ext cx="997068" cy="30777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8861" r="-8861" b="-32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FFBE1E2F-EBE7-B6E6-6960-341338B023A7}"/>
                      </a:ext>
                    </a:extLst>
                  </p:cNvPr>
                  <p:cNvSpPr txBox="1"/>
                  <p:nvPr/>
                </p:nvSpPr>
                <p:spPr>
                  <a:xfrm>
                    <a:off x="5384788" y="5822259"/>
                    <a:ext cx="997068" cy="30777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|(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𝐺𝑒𝑉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FFBE1E2F-EBE7-B6E6-6960-341338B023A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84788" y="5822259"/>
                    <a:ext cx="997068" cy="30777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8861" r="-8861" b="-32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12A2864A-ED2F-7E11-B5F3-AC08770DF9EB}"/>
                      </a:ext>
                    </a:extLst>
                  </p:cNvPr>
                  <p:cNvSpPr txBox="1"/>
                  <p:nvPr/>
                </p:nvSpPr>
                <p:spPr>
                  <a:xfrm>
                    <a:off x="8622323" y="5822972"/>
                    <a:ext cx="997068" cy="30777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|(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𝐺𝑒𝑉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12A2864A-ED2F-7E11-B5F3-AC08770DF9E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622323" y="5822972"/>
                    <a:ext cx="997068" cy="30777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8861" r="-8861" b="-32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EA355F5F-C2E0-28CC-4AA7-87D7A9A319D7}"/>
                    </a:ext>
                  </a:extLst>
                </p:cNvPr>
                <p:cNvSpPr txBox="1"/>
                <p:nvPr/>
              </p:nvSpPr>
              <p:spPr>
                <a:xfrm rot="16200000">
                  <a:off x="524096" y="2440857"/>
                  <a:ext cx="745140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𝑑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𝜎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/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𝑑𝑡</m:t>
                        </m:r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EA355F5F-C2E0-28CC-4AA7-87D7A9A319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524096" y="2440857"/>
                  <a:ext cx="745140" cy="307777"/>
                </a:xfrm>
                <a:prstGeom prst="rect">
                  <a:avLst/>
                </a:prstGeom>
                <a:blipFill>
                  <a:blip r:embed="rId7"/>
                  <a:stretch>
                    <a:fillRect t="-8475" r="-32000" b="-84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28A62A5-0B88-1CCF-F1FC-386C8B58D2A1}"/>
              </a:ext>
            </a:extLst>
          </p:cNvPr>
          <p:cNvSpPr txBox="1"/>
          <p:nvPr/>
        </p:nvSpPr>
        <p:spPr>
          <a:xfrm>
            <a:off x="1578380" y="1515240"/>
            <a:ext cx="9970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latin typeface="Times New Roman" charset="0"/>
                <a:cs typeface="Times New Roman" charset="0"/>
              </a:rPr>
              <a:t>BeAGLE</a:t>
            </a:r>
            <a:endParaRPr lang="en-US" sz="16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A2C50F-D8B3-D0AE-E076-F165B614804C}"/>
              </a:ext>
            </a:extLst>
          </p:cNvPr>
          <p:cNvSpPr/>
          <p:nvPr/>
        </p:nvSpPr>
        <p:spPr>
          <a:xfrm>
            <a:off x="7577887" y="1118326"/>
            <a:ext cx="3186570" cy="50468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577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A74BA2-0DE7-4BD7-EA0F-B0110DFCE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2AC75-FEF2-C94C-9283-A53264FA94A9}" type="slidenum">
              <a:rPr lang="en-US" smtClean="0"/>
              <a:t>12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6A8CFB-BA77-A839-4758-38E6AC5B5028}"/>
              </a:ext>
            </a:extLst>
          </p:cNvPr>
          <p:cNvSpPr txBox="1"/>
          <p:nvPr/>
        </p:nvSpPr>
        <p:spPr>
          <a:xfrm>
            <a:off x="1" y="18882"/>
            <a:ext cx="3925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v"/>
            </a:pPr>
            <a:r>
              <a:rPr lang="en-US" sz="3600" dirty="0">
                <a:latin typeface="Times New Roman" charset="0"/>
                <a:cs typeface="Times New Roman" charset="0"/>
              </a:rPr>
              <a:t>The </a:t>
            </a:r>
            <a:r>
              <a:rPr lang="el-GR" sz="3600" dirty="0">
                <a:latin typeface="Times New Roman" charset="0"/>
                <a:cs typeface="Times New Roman" charset="0"/>
              </a:rPr>
              <a:t>α </a:t>
            </a:r>
            <a:r>
              <a:rPr lang="en-US" sz="3600" dirty="0">
                <a:latin typeface="Times New Roman" charset="0"/>
                <a:cs typeface="Times New Roman" charset="0"/>
              </a:rPr>
              <a:t>clustering</a:t>
            </a:r>
            <a:endParaRPr lang="en-US" sz="36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8B4D79-9527-BE29-781B-AB470C843981}"/>
              </a:ext>
            </a:extLst>
          </p:cNvPr>
          <p:cNvSpPr txBox="1"/>
          <p:nvPr/>
        </p:nvSpPr>
        <p:spPr>
          <a:xfrm>
            <a:off x="233783" y="623640"/>
            <a:ext cx="36916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280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Incoherent scattering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E51D40-5BB7-BEF8-E985-EF0757946DBA}"/>
              </a:ext>
            </a:extLst>
          </p:cNvPr>
          <p:cNvSpPr txBox="1"/>
          <p:nvPr/>
        </p:nvSpPr>
        <p:spPr>
          <a:xfrm>
            <a:off x="8864767" y="501650"/>
            <a:ext cx="31865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Case-1: Woods–Saxon</a:t>
            </a:r>
          </a:p>
          <a:p>
            <a:r>
              <a:rPr lang="en-US" sz="1600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Case-2: Clustering fixed orientation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BCA0307-FB1B-104B-D7ED-1C5E2B760671}"/>
                  </a:ext>
                </a:extLst>
              </p:cNvPr>
              <p:cNvSpPr txBox="1"/>
              <p:nvPr/>
            </p:nvSpPr>
            <p:spPr>
              <a:xfrm>
                <a:off x="1444739" y="6232069"/>
                <a:ext cx="873649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FF0000"/>
                    </a:solidFill>
                    <a:latin typeface="Times New Roman" charset="0"/>
                    <a:cs typeface="Times New Roman" charset="0"/>
                  </a:rPr>
                  <a:t>The inclusive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charset="0"/>
                      </a:rPr>
                      <m:t>𝑑</m:t>
                    </m:r>
                    <m:r>
                      <a:rPr lang="en-US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charset="0"/>
                      </a:rPr>
                      <m:t>𝜎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charset="0"/>
                      </a:rPr>
                      <m:t>/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charset="0"/>
                      </a:rPr>
                      <m:t>𝑑𝑡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imes New Roman" charset="0"/>
                    <a:cs typeface="Times New Roman" charset="0"/>
                  </a:rPr>
                  <a:t> is sensitive to </a:t>
                </a:r>
                <a:r>
                  <a:rPr lang="el-GR" sz="2400" dirty="0">
                    <a:solidFill>
                      <a:srgbClr val="FF0000"/>
                    </a:solidFill>
                    <a:latin typeface="Times New Roman" charset="0"/>
                    <a:cs typeface="Times New Roman" charset="0"/>
                  </a:rPr>
                  <a:t>α 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charset="0"/>
                    <a:cs typeface="Times New Roman" charset="0"/>
                  </a:rPr>
                  <a:t>clustering in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charset="0"/>
                      </a:rPr>
                      <m:t>𝐵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𝑒</m:t>
                        </m:r>
                      </m:e>
                      <m:sup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9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imes New Roman" charset="0"/>
                    <a:cs typeface="Times New Roman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𝐶</m:t>
                        </m:r>
                      </m:e>
                      <m:sup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12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imes New Roman" charset="0"/>
                    <a:cs typeface="Times New Roman" charset="0"/>
                  </a:rPr>
                  <a:t>,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𝑂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16</m:t>
                        </m:r>
                      </m:sup>
                    </m:sSup>
                  </m:oMath>
                </a14:m>
                <a:endParaRPr lang="en-US" sz="2400" dirty="0">
                  <a:solidFill>
                    <a:srgbClr val="FF0000"/>
                  </a:solidFill>
                  <a:latin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BCA0307-FB1B-104B-D7ED-1C5E2B7606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4739" y="6232069"/>
                <a:ext cx="8736490" cy="461665"/>
              </a:xfrm>
              <a:prstGeom prst="rect">
                <a:avLst/>
              </a:prstGeom>
              <a:blipFill>
                <a:blip r:embed="rId2"/>
                <a:stretch>
                  <a:fillRect l="-435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AFAF6303-30C0-3B3E-FA04-BE798B394204}"/>
              </a:ext>
            </a:extLst>
          </p:cNvPr>
          <p:cNvGrpSpPr/>
          <p:nvPr/>
        </p:nvGrpSpPr>
        <p:grpSpPr>
          <a:xfrm>
            <a:off x="574431" y="1118326"/>
            <a:ext cx="10342318" cy="5171159"/>
            <a:chOff x="574431" y="1118326"/>
            <a:chExt cx="10342318" cy="517115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1CD7D40-CDD6-D08B-6BF4-3CC808E60E77}"/>
                </a:ext>
              </a:extLst>
            </p:cNvPr>
            <p:cNvGrpSpPr/>
            <p:nvPr/>
          </p:nvGrpSpPr>
          <p:grpSpPr>
            <a:xfrm>
              <a:off x="574431" y="1118326"/>
              <a:ext cx="10342318" cy="5171159"/>
              <a:chOff x="644769" y="1083157"/>
              <a:chExt cx="10342318" cy="5171159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72BA7AC1-B384-1C0B-B543-1E66EE1B8D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4769" y="1083157"/>
                <a:ext cx="10342318" cy="517115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4571BCC8-A671-550B-5043-E8DC13286F94}"/>
                      </a:ext>
                    </a:extLst>
                  </p:cNvPr>
                  <p:cNvSpPr txBox="1"/>
                  <p:nvPr/>
                </p:nvSpPr>
                <p:spPr>
                  <a:xfrm>
                    <a:off x="2147253" y="5822258"/>
                    <a:ext cx="997068" cy="30777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|(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𝐺𝑒𝑉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4571BCC8-A671-550B-5043-E8DC13286F9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47253" y="5822258"/>
                    <a:ext cx="997068" cy="30777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8861" r="-8861" b="-32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FFBE1E2F-EBE7-B6E6-6960-341338B023A7}"/>
                      </a:ext>
                    </a:extLst>
                  </p:cNvPr>
                  <p:cNvSpPr txBox="1"/>
                  <p:nvPr/>
                </p:nvSpPr>
                <p:spPr>
                  <a:xfrm>
                    <a:off x="5384788" y="5822259"/>
                    <a:ext cx="997068" cy="30777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|(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𝐺𝑒𝑉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FFBE1E2F-EBE7-B6E6-6960-341338B023A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84788" y="5822259"/>
                    <a:ext cx="997068" cy="30777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8861" r="-8861" b="-32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12A2864A-ED2F-7E11-B5F3-AC08770DF9EB}"/>
                      </a:ext>
                    </a:extLst>
                  </p:cNvPr>
                  <p:cNvSpPr txBox="1"/>
                  <p:nvPr/>
                </p:nvSpPr>
                <p:spPr>
                  <a:xfrm>
                    <a:off x="8622323" y="5822972"/>
                    <a:ext cx="997068" cy="30777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|(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𝐺𝑒𝑉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12A2864A-ED2F-7E11-B5F3-AC08770DF9E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622323" y="5822972"/>
                    <a:ext cx="997068" cy="30777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8861" r="-8861" b="-32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EA355F5F-C2E0-28CC-4AA7-87D7A9A319D7}"/>
                    </a:ext>
                  </a:extLst>
                </p:cNvPr>
                <p:cNvSpPr txBox="1"/>
                <p:nvPr/>
              </p:nvSpPr>
              <p:spPr>
                <a:xfrm rot="16200000">
                  <a:off x="524096" y="2440857"/>
                  <a:ext cx="745140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𝑑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𝜎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/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𝑑𝑡</m:t>
                        </m:r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EA355F5F-C2E0-28CC-4AA7-87D7A9A319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524096" y="2440857"/>
                  <a:ext cx="745140" cy="307777"/>
                </a:xfrm>
                <a:prstGeom prst="rect">
                  <a:avLst/>
                </a:prstGeom>
                <a:blipFill>
                  <a:blip r:embed="rId7"/>
                  <a:stretch>
                    <a:fillRect t="-8475" r="-32000" b="-84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28A62A5-0B88-1CCF-F1FC-386C8B58D2A1}"/>
              </a:ext>
            </a:extLst>
          </p:cNvPr>
          <p:cNvSpPr txBox="1"/>
          <p:nvPr/>
        </p:nvSpPr>
        <p:spPr>
          <a:xfrm>
            <a:off x="1578380" y="1515240"/>
            <a:ext cx="9970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latin typeface="Times New Roman" charset="0"/>
                <a:cs typeface="Times New Roman" charset="0"/>
              </a:rPr>
              <a:t>BeAGLE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814108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A74BA2-0DE7-4BD7-EA0F-B0110DFCE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2AC75-FEF2-C94C-9283-A53264FA94A9}" type="slidenum">
              <a:rPr lang="en-US" smtClean="0"/>
              <a:t>13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6A8CFB-BA77-A839-4758-38E6AC5B5028}"/>
              </a:ext>
            </a:extLst>
          </p:cNvPr>
          <p:cNvSpPr txBox="1"/>
          <p:nvPr/>
        </p:nvSpPr>
        <p:spPr>
          <a:xfrm>
            <a:off x="1" y="18882"/>
            <a:ext cx="3925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v"/>
            </a:pPr>
            <a:r>
              <a:rPr lang="en-US" sz="3600" dirty="0">
                <a:latin typeface="Times New Roman" charset="0"/>
                <a:cs typeface="Times New Roman" charset="0"/>
              </a:rPr>
              <a:t>The </a:t>
            </a:r>
            <a:r>
              <a:rPr lang="el-GR" sz="3600" dirty="0">
                <a:latin typeface="Times New Roman" charset="0"/>
                <a:cs typeface="Times New Roman" charset="0"/>
              </a:rPr>
              <a:t>α </a:t>
            </a:r>
            <a:r>
              <a:rPr lang="en-US" sz="3600" dirty="0">
                <a:latin typeface="Times New Roman" charset="0"/>
                <a:cs typeface="Times New Roman" charset="0"/>
              </a:rPr>
              <a:t>clustering</a:t>
            </a:r>
            <a:endParaRPr lang="en-US" sz="36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8B4D79-9527-BE29-781B-AB470C843981}"/>
              </a:ext>
            </a:extLst>
          </p:cNvPr>
          <p:cNvSpPr txBox="1"/>
          <p:nvPr/>
        </p:nvSpPr>
        <p:spPr>
          <a:xfrm>
            <a:off x="233783" y="717424"/>
            <a:ext cx="36916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280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Nuclei homogeneity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C29883-51EF-3F57-3863-5CD87344F78B}"/>
              </a:ext>
            </a:extLst>
          </p:cNvPr>
          <p:cNvSpPr txBox="1"/>
          <p:nvPr/>
        </p:nvSpPr>
        <p:spPr>
          <a:xfrm>
            <a:off x="345574" y="1171174"/>
            <a:ext cx="66115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en-US" sz="2400" dirty="0">
                <a:latin typeface="Times New Roman" charset="0"/>
                <a:cs typeface="Times New Roman" charset="0"/>
              </a:rPr>
              <a:t>The homogeneity of the system via </a:t>
            </a:r>
            <a:r>
              <a:rPr lang="en-US" sz="2400" dirty="0" err="1">
                <a:latin typeface="Times New Roman" charset="0"/>
                <a:cs typeface="Times New Roman" charset="0"/>
              </a:rPr>
              <a:t>femtoscopy</a:t>
            </a:r>
            <a:r>
              <a:rPr lang="en-US" sz="2400" dirty="0">
                <a:latin typeface="Times New Roman" charset="0"/>
                <a:cs typeface="Times New Roman" charset="0"/>
              </a:rPr>
              <a:t> measurements [two pion/proton correlations]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837581-5CF6-445E-325C-4402268D6A3C}"/>
              </a:ext>
            </a:extLst>
          </p:cNvPr>
          <p:cNvSpPr txBox="1"/>
          <p:nvPr/>
        </p:nvSpPr>
        <p:spPr>
          <a:xfrm>
            <a:off x="9001424" y="167280"/>
            <a:ext cx="29982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Lei Shen, Bo-Song Huang, and Yu-Gang Ma</a:t>
            </a:r>
          </a:p>
          <a:p>
            <a:r>
              <a:rPr lang="en-US" sz="1600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Phys.Rev.C</a:t>
            </a:r>
            <a:r>
              <a:rPr lang="en-US" sz="1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105 (2022) 1, 014603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8A5B49-6A1F-FE61-2216-58006FC3A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2832" y="665213"/>
            <a:ext cx="3270445" cy="594772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A660B13-3DF2-DF1B-42C7-347C030DA5CB}"/>
              </a:ext>
            </a:extLst>
          </p:cNvPr>
          <p:cNvGrpSpPr/>
          <p:nvPr/>
        </p:nvGrpSpPr>
        <p:grpSpPr>
          <a:xfrm>
            <a:off x="4537710" y="4209299"/>
            <a:ext cx="1520348" cy="1567136"/>
            <a:chOff x="8954613" y="2445089"/>
            <a:chExt cx="1520348" cy="156713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E458709-B4DB-E639-9E51-39874BBFBEDB}"/>
                </a:ext>
              </a:extLst>
            </p:cNvPr>
            <p:cNvSpPr/>
            <p:nvPr/>
          </p:nvSpPr>
          <p:spPr>
            <a:xfrm>
              <a:off x="9040476" y="2596839"/>
              <a:ext cx="1316673" cy="127880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316D965-B2A7-1357-DD65-A98CADB6625F}"/>
                </a:ext>
              </a:extLst>
            </p:cNvPr>
            <p:cNvSpPr/>
            <p:nvPr/>
          </p:nvSpPr>
          <p:spPr>
            <a:xfrm>
              <a:off x="8954613" y="2445089"/>
              <a:ext cx="1520348" cy="1567136"/>
            </a:xfrm>
            <a:prstGeom prst="ellipse">
              <a:avLst/>
            </a:prstGeom>
            <a:noFill/>
            <a:ln w="16827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B4F0A74-5806-D9CC-6B95-9BC71B9365EE}"/>
                </a:ext>
              </a:extLst>
            </p:cNvPr>
            <p:cNvSpPr/>
            <p:nvPr/>
          </p:nvSpPr>
          <p:spPr>
            <a:xfrm>
              <a:off x="9377699" y="2924623"/>
              <a:ext cx="662153" cy="67134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FFF961C-B768-3564-2692-77766BE15299}"/>
                </a:ext>
              </a:extLst>
            </p:cNvPr>
            <p:cNvSpPr/>
            <p:nvPr/>
          </p:nvSpPr>
          <p:spPr>
            <a:xfrm>
              <a:off x="9090492" y="2596196"/>
              <a:ext cx="1236568" cy="1278808"/>
            </a:xfrm>
            <a:prstGeom prst="ellipse">
              <a:avLst/>
            </a:prstGeom>
            <a:noFill/>
            <a:ln w="190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EB9578B-5B57-474B-800B-706E05209953}"/>
              </a:ext>
            </a:extLst>
          </p:cNvPr>
          <p:cNvSpPr txBox="1"/>
          <p:nvPr/>
        </p:nvSpPr>
        <p:spPr>
          <a:xfrm>
            <a:off x="345573" y="6189996"/>
            <a:ext cx="80344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Times New Roman" charset="0"/>
                <a:cs typeface="Times New Roman" charset="0"/>
              </a:rPr>
              <a:t>Femtoscopy</a:t>
            </a:r>
            <a:r>
              <a:rPr lang="en-US" sz="2400" dirty="0">
                <a:latin typeface="Times New Roman" charset="0"/>
                <a:cs typeface="Times New Roman" charset="0"/>
              </a:rPr>
              <a:t> measurements can be sensitive to the system size. 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368A3B6-78A7-03CF-2625-97835094BB33}"/>
              </a:ext>
            </a:extLst>
          </p:cNvPr>
          <p:cNvSpPr txBox="1"/>
          <p:nvPr/>
        </p:nvSpPr>
        <p:spPr>
          <a:xfrm>
            <a:off x="236969" y="2018578"/>
            <a:ext cx="59752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charset="0"/>
                <a:cs typeface="Times New Roman" charset="0"/>
              </a:rPr>
              <a:t>Femtoscopy</a:t>
            </a:r>
            <a:r>
              <a:rPr lang="en-US" sz="240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measurements can be sensitive to SRC and clustering. 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70C3461-97A6-5C22-CC7D-F616DBF24501}"/>
              </a:ext>
            </a:extLst>
          </p:cNvPr>
          <p:cNvGrpSpPr/>
          <p:nvPr/>
        </p:nvGrpSpPr>
        <p:grpSpPr>
          <a:xfrm>
            <a:off x="5648210" y="1524932"/>
            <a:ext cx="3334421" cy="2726933"/>
            <a:chOff x="5360414" y="1961578"/>
            <a:chExt cx="3334421" cy="2726933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7F793B0B-0844-5871-ED26-14DD256E943B}"/>
                    </a:ext>
                  </a:extLst>
                </p:cNvPr>
                <p:cNvSpPr txBox="1"/>
                <p:nvPr/>
              </p:nvSpPr>
              <p:spPr>
                <a:xfrm>
                  <a:off x="7135113" y="3075570"/>
                  <a:ext cx="1559722" cy="35343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acc>
                          <m:accPr>
                            <m:chr m:val="⃗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acc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−</m:t>
                        </m:r>
                        <m:acc>
                          <m:accPr>
                            <m:chr m:val="⃗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acc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7F793B0B-0844-5871-ED26-14DD256E94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35113" y="3075570"/>
                  <a:ext cx="1559722" cy="353430"/>
                </a:xfrm>
                <a:prstGeom prst="rect">
                  <a:avLst/>
                </a:prstGeom>
                <a:blipFill>
                  <a:blip r:embed="rId3"/>
                  <a:stretch>
                    <a:fillRect l="-4032" r="-4839" b="-3103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2F868A1-2C09-FC12-4315-2B991D3B6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60414" y="1961578"/>
              <a:ext cx="2767562" cy="2726933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0EEA3BB-8AA9-0148-B65F-9ECB3DEF358B}"/>
              </a:ext>
            </a:extLst>
          </p:cNvPr>
          <p:cNvGrpSpPr/>
          <p:nvPr/>
        </p:nvGrpSpPr>
        <p:grpSpPr>
          <a:xfrm>
            <a:off x="59425" y="2904620"/>
            <a:ext cx="4483601" cy="3480307"/>
            <a:chOff x="59425" y="2904620"/>
            <a:chExt cx="4483601" cy="3480307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5182C1D-A9AA-7974-1652-578E92C9E62F}"/>
                </a:ext>
              </a:extLst>
            </p:cNvPr>
            <p:cNvGrpSpPr/>
            <p:nvPr/>
          </p:nvGrpSpPr>
          <p:grpSpPr>
            <a:xfrm>
              <a:off x="59425" y="2904620"/>
              <a:ext cx="4483601" cy="3480307"/>
              <a:chOff x="59425" y="2904620"/>
              <a:chExt cx="4483601" cy="3480307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FF4DC1E-F06E-194F-B3FA-B36ADA48EE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b="10540"/>
              <a:stretch/>
            </p:blipFill>
            <p:spPr>
              <a:xfrm>
                <a:off x="59425" y="2904620"/>
                <a:ext cx="4483601" cy="3110418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E2D92F97-398F-DD4E-19FF-5D167791DE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40295" t="94386" r="33493" b="-525"/>
              <a:stretch/>
            </p:blipFill>
            <p:spPr>
              <a:xfrm>
                <a:off x="1721429" y="5845987"/>
                <a:ext cx="1265338" cy="538940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42BDC53-1356-0D02-4155-F9C1A17A57E8}"/>
                </a:ext>
              </a:extLst>
            </p:cNvPr>
            <p:cNvSpPr txBox="1"/>
            <p:nvPr/>
          </p:nvSpPr>
          <p:spPr>
            <a:xfrm>
              <a:off x="738648" y="3363951"/>
              <a:ext cx="99706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 err="1">
                  <a:latin typeface="Times New Roman" charset="0"/>
                  <a:cs typeface="Times New Roman" charset="0"/>
                </a:rPr>
                <a:t>BeAGLE</a:t>
              </a:r>
              <a:endParaRPr lang="en-US" sz="1600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7C7F1444-B401-F371-0CF7-B7FFF5CDE3D0}"/>
                    </a:ext>
                  </a:extLst>
                </p:cNvPr>
                <p:cNvSpPr txBox="1"/>
                <p:nvPr/>
              </p:nvSpPr>
              <p:spPr>
                <a:xfrm>
                  <a:off x="3797650" y="3832580"/>
                  <a:ext cx="379335" cy="184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𝑓𝑚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7C7F1444-B401-F371-0CF7-B7FFF5CDE3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97650" y="3832580"/>
                  <a:ext cx="379335" cy="184666"/>
                </a:xfrm>
                <a:prstGeom prst="rect">
                  <a:avLst/>
                </a:prstGeom>
                <a:blipFill>
                  <a:blip r:embed="rId6"/>
                  <a:stretch>
                    <a:fillRect l="-16667" r="-16667" b="-37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6767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38597B-5E72-FE4B-C13E-3D5888383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2AC75-FEF2-C94C-9283-A53264FA94A9}" type="slidenum">
              <a:rPr lang="en-US" smtClean="0"/>
              <a:t>14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934AAD-179E-2B87-CCF1-AE7CFCB94348}"/>
              </a:ext>
            </a:extLst>
          </p:cNvPr>
          <p:cNvSpPr txBox="1"/>
          <p:nvPr/>
        </p:nvSpPr>
        <p:spPr>
          <a:xfrm>
            <a:off x="1184567" y="5332091"/>
            <a:ext cx="89312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charset="0"/>
                <a:cs typeface="Times New Roman" charset="0"/>
              </a:rPr>
              <a:t>Femtoscopy</a:t>
            </a:r>
            <a:r>
              <a:rPr lang="en-US" sz="2800" dirty="0">
                <a:latin typeface="Times New Roman" charset="0"/>
                <a:cs typeface="Times New Roman" charset="0"/>
              </a:rPr>
              <a:t> measurements can be sensitive to the clustering.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3BDEF8-CA3E-8A76-217A-283C252C40DF}"/>
              </a:ext>
            </a:extLst>
          </p:cNvPr>
          <p:cNvSpPr txBox="1"/>
          <p:nvPr/>
        </p:nvSpPr>
        <p:spPr>
          <a:xfrm>
            <a:off x="1" y="18882"/>
            <a:ext cx="3925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v"/>
            </a:pPr>
            <a:r>
              <a:rPr lang="en-US" sz="3600" dirty="0">
                <a:latin typeface="Times New Roman" charset="0"/>
                <a:cs typeface="Times New Roman" charset="0"/>
              </a:rPr>
              <a:t>The </a:t>
            </a:r>
            <a:r>
              <a:rPr lang="el-GR" sz="3600" dirty="0">
                <a:latin typeface="Times New Roman" charset="0"/>
                <a:cs typeface="Times New Roman" charset="0"/>
              </a:rPr>
              <a:t>α </a:t>
            </a:r>
            <a:r>
              <a:rPr lang="en-US" sz="3600" dirty="0">
                <a:latin typeface="Times New Roman" charset="0"/>
                <a:cs typeface="Times New Roman" charset="0"/>
              </a:rPr>
              <a:t>clustering</a:t>
            </a:r>
            <a:endParaRPr lang="en-US" sz="36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9B4CCD-89E1-CCB0-9131-52D5DA4FCD98}"/>
              </a:ext>
            </a:extLst>
          </p:cNvPr>
          <p:cNvSpPr txBox="1"/>
          <p:nvPr/>
        </p:nvSpPr>
        <p:spPr>
          <a:xfrm>
            <a:off x="233783" y="717424"/>
            <a:ext cx="36916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280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Nuclei homogeneity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B176BC7-E4F7-4191-4F16-8D0BBE1EDA41}"/>
              </a:ext>
            </a:extLst>
          </p:cNvPr>
          <p:cNvSpPr txBox="1"/>
          <p:nvPr/>
        </p:nvSpPr>
        <p:spPr>
          <a:xfrm>
            <a:off x="1822730" y="5919683"/>
            <a:ext cx="71947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We are planning to extend the study to the SRC effect.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5FA651C-1E32-7DC9-70A7-0B049A04B1B7}"/>
              </a:ext>
            </a:extLst>
          </p:cNvPr>
          <p:cNvGrpSpPr/>
          <p:nvPr/>
        </p:nvGrpSpPr>
        <p:grpSpPr>
          <a:xfrm>
            <a:off x="10341300" y="877305"/>
            <a:ext cx="1520348" cy="1567136"/>
            <a:chOff x="8954613" y="2445089"/>
            <a:chExt cx="1520348" cy="1567136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75AA197-9B6E-A6E6-F0E0-9639A942FA45}"/>
                </a:ext>
              </a:extLst>
            </p:cNvPr>
            <p:cNvSpPr/>
            <p:nvPr/>
          </p:nvSpPr>
          <p:spPr>
            <a:xfrm>
              <a:off x="9040476" y="2596839"/>
              <a:ext cx="1316673" cy="127880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A6EDD34-CA82-DFCA-572F-DA769F7432A2}"/>
                </a:ext>
              </a:extLst>
            </p:cNvPr>
            <p:cNvSpPr/>
            <p:nvPr/>
          </p:nvSpPr>
          <p:spPr>
            <a:xfrm>
              <a:off x="8954613" y="2445089"/>
              <a:ext cx="1520348" cy="1567136"/>
            </a:xfrm>
            <a:prstGeom prst="ellipse">
              <a:avLst/>
            </a:prstGeom>
            <a:noFill/>
            <a:ln w="16827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6E1AA88-51F1-66B9-B3DF-CDD17121BD0E}"/>
                </a:ext>
              </a:extLst>
            </p:cNvPr>
            <p:cNvSpPr/>
            <p:nvPr/>
          </p:nvSpPr>
          <p:spPr>
            <a:xfrm>
              <a:off x="9377699" y="2924623"/>
              <a:ext cx="662153" cy="67134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9D975AF-47A9-61C6-6367-1039D8C4412A}"/>
                </a:ext>
              </a:extLst>
            </p:cNvPr>
            <p:cNvSpPr/>
            <p:nvPr/>
          </p:nvSpPr>
          <p:spPr>
            <a:xfrm>
              <a:off x="9090492" y="2596196"/>
              <a:ext cx="1236568" cy="1278808"/>
            </a:xfrm>
            <a:prstGeom prst="ellipse">
              <a:avLst/>
            </a:prstGeom>
            <a:noFill/>
            <a:ln w="190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BBA949-DB1F-55D0-EA77-56D135918A77}"/>
              </a:ext>
            </a:extLst>
          </p:cNvPr>
          <p:cNvGrpSpPr/>
          <p:nvPr/>
        </p:nvGrpSpPr>
        <p:grpSpPr>
          <a:xfrm>
            <a:off x="210009" y="1292854"/>
            <a:ext cx="4836553" cy="3847036"/>
            <a:chOff x="210009" y="1292854"/>
            <a:chExt cx="4836553" cy="3847036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57491CC-4E06-C90B-9C82-7B7A27E2653C}"/>
                </a:ext>
              </a:extLst>
            </p:cNvPr>
            <p:cNvGrpSpPr/>
            <p:nvPr/>
          </p:nvGrpSpPr>
          <p:grpSpPr>
            <a:xfrm>
              <a:off x="210009" y="1292854"/>
              <a:ext cx="4836553" cy="3490044"/>
              <a:chOff x="4322072" y="1175264"/>
              <a:chExt cx="4836553" cy="3490044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05137DC4-F95B-7117-415D-BF0DD76EE2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b="9801"/>
              <a:stretch/>
            </p:blipFill>
            <p:spPr>
              <a:xfrm>
                <a:off x="4322072" y="1175264"/>
                <a:ext cx="4836553" cy="3490044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3668A3CB-5793-50E6-4253-A14899C52E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891460" y="3235148"/>
                <a:ext cx="902528" cy="451256"/>
              </a:xfrm>
              <a:prstGeom prst="rect">
                <a:avLst/>
              </a:prstGeom>
            </p:spPr>
          </p:pic>
        </p:grp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B9A171C3-0D84-C858-4D98-11950EA4F3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0295" t="94386" r="33493" b="-525"/>
            <a:stretch/>
          </p:blipFill>
          <p:spPr>
            <a:xfrm>
              <a:off x="1962700" y="4600950"/>
              <a:ext cx="1265338" cy="538940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F2BFF059-6919-8AAD-038E-61FB84B7B362}"/>
              </a:ext>
            </a:extLst>
          </p:cNvPr>
          <p:cNvSpPr txBox="1"/>
          <p:nvPr/>
        </p:nvSpPr>
        <p:spPr>
          <a:xfrm>
            <a:off x="3426864" y="1926695"/>
            <a:ext cx="9970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latin typeface="Times New Roman" charset="0"/>
                <a:cs typeface="Times New Roman" charset="0"/>
              </a:rPr>
              <a:t>BeAGLE</a:t>
            </a:r>
            <a:endParaRPr lang="en-US" sz="14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853B5BB-E2FF-18DB-7197-613F9674B421}"/>
              </a:ext>
            </a:extLst>
          </p:cNvPr>
          <p:cNvSpPr txBox="1"/>
          <p:nvPr/>
        </p:nvSpPr>
        <p:spPr>
          <a:xfrm>
            <a:off x="5424031" y="747038"/>
            <a:ext cx="31865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Case-1: Woods–Saxon</a:t>
            </a:r>
          </a:p>
          <a:p>
            <a:r>
              <a:rPr lang="en-US" sz="1600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Case-2: Clustering fixed orientation </a:t>
            </a:r>
          </a:p>
        </p:txBody>
      </p:sp>
    </p:spTree>
    <p:extLst>
      <p:ext uri="{BB962C8B-B14F-4D97-AF65-F5344CB8AC3E}">
        <p14:creationId xmlns:p14="http://schemas.microsoft.com/office/powerpoint/2010/main" val="1473580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38597B-5E72-FE4B-C13E-3D5888383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2AC75-FEF2-C94C-9283-A53264FA94A9}" type="slidenum">
              <a:rPr lang="en-US" smtClean="0"/>
              <a:t>15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934AAD-179E-2B87-CCF1-AE7CFCB94348}"/>
              </a:ext>
            </a:extLst>
          </p:cNvPr>
          <p:cNvSpPr txBox="1"/>
          <p:nvPr/>
        </p:nvSpPr>
        <p:spPr>
          <a:xfrm>
            <a:off x="1184567" y="5332091"/>
            <a:ext cx="89312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charset="0"/>
                <a:cs typeface="Times New Roman" charset="0"/>
              </a:rPr>
              <a:t>Femtoscopy</a:t>
            </a:r>
            <a:r>
              <a:rPr lang="en-US" sz="2800" dirty="0">
                <a:latin typeface="Times New Roman" charset="0"/>
                <a:cs typeface="Times New Roman" charset="0"/>
              </a:rPr>
              <a:t> measurements can be sensitive to the clustering.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3BDEF8-CA3E-8A76-217A-283C252C40DF}"/>
              </a:ext>
            </a:extLst>
          </p:cNvPr>
          <p:cNvSpPr txBox="1"/>
          <p:nvPr/>
        </p:nvSpPr>
        <p:spPr>
          <a:xfrm>
            <a:off x="1" y="18882"/>
            <a:ext cx="3925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v"/>
            </a:pPr>
            <a:r>
              <a:rPr lang="en-US" sz="3600" dirty="0">
                <a:latin typeface="Times New Roman" charset="0"/>
                <a:cs typeface="Times New Roman" charset="0"/>
              </a:rPr>
              <a:t>The </a:t>
            </a:r>
            <a:r>
              <a:rPr lang="el-GR" sz="3600" dirty="0">
                <a:latin typeface="Times New Roman" charset="0"/>
                <a:cs typeface="Times New Roman" charset="0"/>
              </a:rPr>
              <a:t>α </a:t>
            </a:r>
            <a:r>
              <a:rPr lang="en-US" sz="3600" dirty="0">
                <a:latin typeface="Times New Roman" charset="0"/>
                <a:cs typeface="Times New Roman" charset="0"/>
              </a:rPr>
              <a:t>clustering</a:t>
            </a:r>
            <a:endParaRPr lang="en-US" sz="36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9B4CCD-89E1-CCB0-9131-52D5DA4FCD98}"/>
              </a:ext>
            </a:extLst>
          </p:cNvPr>
          <p:cNvSpPr txBox="1"/>
          <p:nvPr/>
        </p:nvSpPr>
        <p:spPr>
          <a:xfrm>
            <a:off x="233783" y="717424"/>
            <a:ext cx="36916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280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Nuclei homogeneity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B176BC7-E4F7-4191-4F16-8D0BBE1EDA41}"/>
              </a:ext>
            </a:extLst>
          </p:cNvPr>
          <p:cNvSpPr txBox="1"/>
          <p:nvPr/>
        </p:nvSpPr>
        <p:spPr>
          <a:xfrm>
            <a:off x="1822730" y="5919683"/>
            <a:ext cx="71947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We are planning to extend the study to the SRC effect.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5FA651C-1E32-7DC9-70A7-0B049A04B1B7}"/>
              </a:ext>
            </a:extLst>
          </p:cNvPr>
          <p:cNvGrpSpPr/>
          <p:nvPr/>
        </p:nvGrpSpPr>
        <p:grpSpPr>
          <a:xfrm>
            <a:off x="10341300" y="877305"/>
            <a:ext cx="1520348" cy="1567136"/>
            <a:chOff x="8954613" y="2445089"/>
            <a:chExt cx="1520348" cy="1567136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75AA197-9B6E-A6E6-F0E0-9639A942FA45}"/>
                </a:ext>
              </a:extLst>
            </p:cNvPr>
            <p:cNvSpPr/>
            <p:nvPr/>
          </p:nvSpPr>
          <p:spPr>
            <a:xfrm>
              <a:off x="9040476" y="2596839"/>
              <a:ext cx="1316673" cy="127880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A6EDD34-CA82-DFCA-572F-DA769F7432A2}"/>
                </a:ext>
              </a:extLst>
            </p:cNvPr>
            <p:cNvSpPr/>
            <p:nvPr/>
          </p:nvSpPr>
          <p:spPr>
            <a:xfrm>
              <a:off x="8954613" y="2445089"/>
              <a:ext cx="1520348" cy="1567136"/>
            </a:xfrm>
            <a:prstGeom prst="ellipse">
              <a:avLst/>
            </a:prstGeom>
            <a:noFill/>
            <a:ln w="16827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6E1AA88-51F1-66B9-B3DF-CDD17121BD0E}"/>
                </a:ext>
              </a:extLst>
            </p:cNvPr>
            <p:cNvSpPr/>
            <p:nvPr/>
          </p:nvSpPr>
          <p:spPr>
            <a:xfrm>
              <a:off x="9377699" y="2924623"/>
              <a:ext cx="662153" cy="67134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9D975AF-47A9-61C6-6367-1039D8C4412A}"/>
                </a:ext>
              </a:extLst>
            </p:cNvPr>
            <p:cNvSpPr/>
            <p:nvPr/>
          </p:nvSpPr>
          <p:spPr>
            <a:xfrm>
              <a:off x="9090492" y="2596196"/>
              <a:ext cx="1236568" cy="1278808"/>
            </a:xfrm>
            <a:prstGeom prst="ellipse">
              <a:avLst/>
            </a:prstGeom>
            <a:noFill/>
            <a:ln w="190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BBA949-DB1F-55D0-EA77-56D135918A77}"/>
              </a:ext>
            </a:extLst>
          </p:cNvPr>
          <p:cNvGrpSpPr/>
          <p:nvPr/>
        </p:nvGrpSpPr>
        <p:grpSpPr>
          <a:xfrm>
            <a:off x="210009" y="1292854"/>
            <a:ext cx="4836553" cy="3847036"/>
            <a:chOff x="210009" y="1292854"/>
            <a:chExt cx="4836553" cy="3847036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57491CC-4E06-C90B-9C82-7B7A27E2653C}"/>
                </a:ext>
              </a:extLst>
            </p:cNvPr>
            <p:cNvGrpSpPr/>
            <p:nvPr/>
          </p:nvGrpSpPr>
          <p:grpSpPr>
            <a:xfrm>
              <a:off x="210009" y="1292854"/>
              <a:ext cx="4836553" cy="3490044"/>
              <a:chOff x="4322072" y="1175264"/>
              <a:chExt cx="4836553" cy="3490044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05137DC4-F95B-7117-415D-BF0DD76EE2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b="9801"/>
              <a:stretch/>
            </p:blipFill>
            <p:spPr>
              <a:xfrm>
                <a:off x="4322072" y="1175264"/>
                <a:ext cx="4836553" cy="3490044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3668A3CB-5793-50E6-4253-A14899C52E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891460" y="3235148"/>
                <a:ext cx="902528" cy="451256"/>
              </a:xfrm>
              <a:prstGeom prst="rect">
                <a:avLst/>
              </a:prstGeom>
            </p:spPr>
          </p:pic>
        </p:grp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B9A171C3-0D84-C858-4D98-11950EA4F3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0295" t="94386" r="33493" b="-525"/>
            <a:stretch/>
          </p:blipFill>
          <p:spPr>
            <a:xfrm>
              <a:off x="1962700" y="4600950"/>
              <a:ext cx="1265338" cy="53894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D9053ED-E1C8-782A-52CD-CC824537F9A1}"/>
              </a:ext>
            </a:extLst>
          </p:cNvPr>
          <p:cNvGrpSpPr/>
          <p:nvPr/>
        </p:nvGrpSpPr>
        <p:grpSpPr>
          <a:xfrm>
            <a:off x="4790952" y="1289945"/>
            <a:ext cx="4917269" cy="3849945"/>
            <a:chOff x="3013852" y="632212"/>
            <a:chExt cx="4917269" cy="384994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3E389D9-C11B-2E67-FFF5-7A11E28C6D1A}"/>
                </a:ext>
              </a:extLst>
            </p:cNvPr>
            <p:cNvGrpSpPr/>
            <p:nvPr/>
          </p:nvGrpSpPr>
          <p:grpSpPr>
            <a:xfrm>
              <a:off x="3013852" y="632212"/>
              <a:ext cx="4917269" cy="3548289"/>
              <a:chOff x="-446013" y="536291"/>
              <a:chExt cx="4917269" cy="3548289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7E9A9015-4566-3669-1BA0-C2552FF520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b="9801"/>
              <a:stretch/>
            </p:blipFill>
            <p:spPr>
              <a:xfrm>
                <a:off x="-446013" y="536291"/>
                <a:ext cx="4917269" cy="3548289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DE96AE4-D1F5-6BE6-9278-568C76F864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r="51209"/>
              <a:stretch/>
            </p:blipFill>
            <p:spPr>
              <a:xfrm>
                <a:off x="3304276" y="2217858"/>
                <a:ext cx="958939" cy="896903"/>
              </a:xfrm>
              <a:prstGeom prst="rect">
                <a:avLst/>
              </a:prstGeom>
            </p:spPr>
          </p:pic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6439973-98AB-DE7F-58D9-B587BA5C4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0295" t="94386" r="33493" b="-525"/>
            <a:stretch/>
          </p:blipFill>
          <p:spPr>
            <a:xfrm>
              <a:off x="5006709" y="3943217"/>
              <a:ext cx="1265338" cy="538940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F2BFF059-6919-8AAD-038E-61FB84B7B362}"/>
              </a:ext>
            </a:extLst>
          </p:cNvPr>
          <p:cNvSpPr txBox="1"/>
          <p:nvPr/>
        </p:nvSpPr>
        <p:spPr>
          <a:xfrm>
            <a:off x="3426864" y="1926695"/>
            <a:ext cx="9970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latin typeface="Times New Roman" charset="0"/>
                <a:cs typeface="Times New Roman" charset="0"/>
              </a:rPr>
              <a:t>BeAGLE</a:t>
            </a:r>
            <a:endParaRPr lang="en-US" sz="14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853B5BB-E2FF-18DB-7197-613F9674B421}"/>
              </a:ext>
            </a:extLst>
          </p:cNvPr>
          <p:cNvSpPr txBox="1"/>
          <p:nvPr/>
        </p:nvSpPr>
        <p:spPr>
          <a:xfrm>
            <a:off x="5424031" y="747038"/>
            <a:ext cx="31865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Case-1: Woods–Saxon</a:t>
            </a:r>
          </a:p>
          <a:p>
            <a:r>
              <a:rPr lang="en-US" sz="1600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Case-2: Clustering fixed orientation </a:t>
            </a:r>
          </a:p>
        </p:txBody>
      </p:sp>
    </p:spTree>
    <p:extLst>
      <p:ext uri="{BB962C8B-B14F-4D97-AF65-F5344CB8AC3E}">
        <p14:creationId xmlns:p14="http://schemas.microsoft.com/office/powerpoint/2010/main" val="41940164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A74BA2-0DE7-4BD7-EA0F-B0110DFCE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2AC75-FEF2-C94C-9283-A53264FA94A9}" type="slidenum">
              <a:rPr lang="en-US" smtClean="0"/>
              <a:t>16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6A8CFB-BA77-A839-4758-38E6AC5B5028}"/>
              </a:ext>
            </a:extLst>
          </p:cNvPr>
          <p:cNvSpPr txBox="1"/>
          <p:nvPr/>
        </p:nvSpPr>
        <p:spPr>
          <a:xfrm>
            <a:off x="1" y="18882"/>
            <a:ext cx="3925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v"/>
            </a:pPr>
            <a:r>
              <a:rPr lang="en-US" sz="3600" dirty="0">
                <a:latin typeface="Times New Roman" charset="0"/>
                <a:cs typeface="Times New Roman" charset="0"/>
              </a:rPr>
              <a:t>The </a:t>
            </a:r>
            <a:r>
              <a:rPr lang="el-GR" sz="3600" dirty="0">
                <a:latin typeface="Times New Roman" charset="0"/>
                <a:cs typeface="Times New Roman" charset="0"/>
              </a:rPr>
              <a:t>α </a:t>
            </a:r>
            <a:r>
              <a:rPr lang="en-US" sz="3600" dirty="0">
                <a:latin typeface="Times New Roman" charset="0"/>
                <a:cs typeface="Times New Roman" charset="0"/>
              </a:rPr>
              <a:t>clustering</a:t>
            </a:r>
            <a:endParaRPr lang="en-US" sz="36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8B4D79-9527-BE29-781B-AB470C843981}"/>
              </a:ext>
            </a:extLst>
          </p:cNvPr>
          <p:cNvSpPr txBox="1"/>
          <p:nvPr/>
        </p:nvSpPr>
        <p:spPr>
          <a:xfrm>
            <a:off x="233783" y="717424"/>
            <a:ext cx="52811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280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The system energy/momentum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FC29883-51EF-3F57-3863-5CD87344F78B}"/>
                  </a:ext>
                </a:extLst>
              </p:cNvPr>
              <p:cNvSpPr txBox="1"/>
              <p:nvPr/>
            </p:nvSpPr>
            <p:spPr>
              <a:xfrm>
                <a:off x="457931" y="1132922"/>
                <a:ext cx="8451241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Wingdings" pitchFamily="2" charset="2"/>
                  <a:buChar char="ü"/>
                </a:pPr>
                <a:r>
                  <a:rPr lang="en-US" sz="2400" dirty="0">
                    <a:latin typeface="Times New Roman" charset="0"/>
                    <a:cs typeface="Times New Roman" charset="0"/>
                  </a:rPr>
                  <a:t>The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dPr>
                      <m:e>
                        <m:r>
                          <a:rPr lang="en-US" sz="2400">
                            <a:latin typeface="Cambria Math" panose="02040503050406030204" pitchFamily="18" charset="0"/>
                            <a:cs typeface="Times New Roman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en-US" sz="2400" dirty="0">
                    <a:latin typeface="Times New Roman" charset="0"/>
                    <a:cs typeface="Times New Roman" charset="0"/>
                  </a:rPr>
                  <a:t> and/or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US" sz="2400" dirty="0">
                    <a:latin typeface="Times New Roman" charset="0"/>
                    <a:cs typeface="Times New Roman" charset="0"/>
                  </a:rPr>
                  <a:t> measured in the forward detector is related to the impact parameter and the number of collisions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FC29883-51EF-3F57-3863-5CD87344F7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931" y="1132922"/>
                <a:ext cx="8451241" cy="830997"/>
              </a:xfrm>
              <a:prstGeom prst="rect">
                <a:avLst/>
              </a:prstGeom>
              <a:blipFill>
                <a:blip r:embed="rId2"/>
                <a:stretch>
                  <a:fillRect l="-1051" t="-6061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EE2D2DF-576C-8E23-1E5A-63D2D9B25979}"/>
                  </a:ext>
                </a:extLst>
              </p:cNvPr>
              <p:cNvSpPr txBox="1"/>
              <p:nvPr/>
            </p:nvSpPr>
            <p:spPr>
              <a:xfrm>
                <a:off x="1386512" y="6156296"/>
                <a:ext cx="873649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FF0000"/>
                    </a:solidFill>
                    <a:latin typeface="Times New Roman" charset="0"/>
                    <a:cs typeface="Times New Roman" charset="0"/>
                  </a:rPr>
                  <a:t>The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imes New Roman" charset="0"/>
                    <a:cs typeface="Times New Roman" charset="0"/>
                  </a:rPr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𝐵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imes New Roman" charset="0"/>
                    <a:cs typeface="Times New Roman" charset="0"/>
                  </a:rPr>
                  <a:t> is sensitive to </a:t>
                </a:r>
                <a:r>
                  <a:rPr lang="el-GR" sz="2400" dirty="0">
                    <a:solidFill>
                      <a:srgbClr val="FF0000"/>
                    </a:solidFill>
                    <a:latin typeface="Times New Roman" charset="0"/>
                    <a:cs typeface="Times New Roman" charset="0"/>
                  </a:rPr>
                  <a:t>α 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charset="0"/>
                    <a:cs typeface="Times New Roman" charset="0"/>
                  </a:rPr>
                  <a:t>clustering in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charset="0"/>
                      </a:rPr>
                      <m:t>𝐵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𝑒</m:t>
                        </m:r>
                      </m:e>
                      <m:sup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9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imes New Roman" charset="0"/>
                    <a:cs typeface="Times New Roman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𝐶</m:t>
                        </m:r>
                      </m:e>
                      <m:sup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12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imes New Roman" charset="0"/>
                    <a:cs typeface="Times New Roman" charset="0"/>
                  </a:rPr>
                  <a:t>,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𝑂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16</m:t>
                        </m:r>
                      </m:sup>
                    </m:sSup>
                  </m:oMath>
                </a14:m>
                <a:endParaRPr lang="en-US" sz="2400" dirty="0">
                  <a:solidFill>
                    <a:srgbClr val="FF0000"/>
                  </a:solidFill>
                  <a:latin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EE2D2DF-576C-8E23-1E5A-63D2D9B259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6512" y="6156296"/>
                <a:ext cx="8736490" cy="461665"/>
              </a:xfrm>
              <a:prstGeom prst="rect">
                <a:avLst/>
              </a:prstGeom>
              <a:blipFill>
                <a:blip r:embed="rId3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C32F7E4D-25CD-C334-9A73-9B91F942A5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6512" y="1979459"/>
            <a:ext cx="8595688" cy="429784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98964CC-0874-9A91-6B94-97CF671EAA1B}"/>
              </a:ext>
            </a:extLst>
          </p:cNvPr>
          <p:cNvSpPr txBox="1"/>
          <p:nvPr/>
        </p:nvSpPr>
        <p:spPr>
          <a:xfrm>
            <a:off x="8909172" y="1418667"/>
            <a:ext cx="31865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Case-1: Woods–Saxon</a:t>
            </a:r>
          </a:p>
          <a:p>
            <a:r>
              <a:rPr lang="en-US" sz="1600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Case-2: Clustering fixed orientation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92051C-C832-74B0-18B0-F126CC9ED93A}"/>
              </a:ext>
            </a:extLst>
          </p:cNvPr>
          <p:cNvSpPr/>
          <p:nvPr/>
        </p:nvSpPr>
        <p:spPr>
          <a:xfrm>
            <a:off x="4614101" y="1963486"/>
            <a:ext cx="5281192" cy="41766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6579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A74BA2-0DE7-4BD7-EA0F-B0110DFCE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2AC75-FEF2-C94C-9283-A53264FA94A9}" type="slidenum">
              <a:rPr lang="en-US" smtClean="0"/>
              <a:t>17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6A8CFB-BA77-A839-4758-38E6AC5B5028}"/>
              </a:ext>
            </a:extLst>
          </p:cNvPr>
          <p:cNvSpPr txBox="1"/>
          <p:nvPr/>
        </p:nvSpPr>
        <p:spPr>
          <a:xfrm>
            <a:off x="1" y="18882"/>
            <a:ext cx="3925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v"/>
            </a:pPr>
            <a:r>
              <a:rPr lang="en-US" sz="3600" dirty="0">
                <a:latin typeface="Times New Roman" charset="0"/>
                <a:cs typeface="Times New Roman" charset="0"/>
              </a:rPr>
              <a:t>The </a:t>
            </a:r>
            <a:r>
              <a:rPr lang="el-GR" sz="3600" dirty="0">
                <a:latin typeface="Times New Roman" charset="0"/>
                <a:cs typeface="Times New Roman" charset="0"/>
              </a:rPr>
              <a:t>α </a:t>
            </a:r>
            <a:r>
              <a:rPr lang="en-US" sz="3600" dirty="0">
                <a:latin typeface="Times New Roman" charset="0"/>
                <a:cs typeface="Times New Roman" charset="0"/>
              </a:rPr>
              <a:t>clustering</a:t>
            </a:r>
            <a:endParaRPr lang="en-US" sz="36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8B4D79-9527-BE29-781B-AB470C843981}"/>
              </a:ext>
            </a:extLst>
          </p:cNvPr>
          <p:cNvSpPr txBox="1"/>
          <p:nvPr/>
        </p:nvSpPr>
        <p:spPr>
          <a:xfrm>
            <a:off x="233783" y="717424"/>
            <a:ext cx="52811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280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The system energy/momentum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FC29883-51EF-3F57-3863-5CD87344F78B}"/>
                  </a:ext>
                </a:extLst>
              </p:cNvPr>
              <p:cNvSpPr txBox="1"/>
              <p:nvPr/>
            </p:nvSpPr>
            <p:spPr>
              <a:xfrm>
                <a:off x="457931" y="1132922"/>
                <a:ext cx="8451241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Wingdings" pitchFamily="2" charset="2"/>
                  <a:buChar char="ü"/>
                </a:pPr>
                <a:r>
                  <a:rPr lang="en-US" sz="2400" dirty="0">
                    <a:latin typeface="Times New Roman" charset="0"/>
                    <a:cs typeface="Times New Roman" charset="0"/>
                  </a:rPr>
                  <a:t>The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dPr>
                      <m:e>
                        <m:r>
                          <a:rPr lang="en-US" sz="2400">
                            <a:latin typeface="Cambria Math" panose="02040503050406030204" pitchFamily="18" charset="0"/>
                            <a:cs typeface="Times New Roman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en-US" sz="2400" dirty="0">
                    <a:latin typeface="Times New Roman" charset="0"/>
                    <a:cs typeface="Times New Roman" charset="0"/>
                  </a:rPr>
                  <a:t> and/or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US" sz="2400" dirty="0">
                    <a:latin typeface="Times New Roman" charset="0"/>
                    <a:cs typeface="Times New Roman" charset="0"/>
                  </a:rPr>
                  <a:t> measured in the forward detector is related to the impact parameter and the number of collisions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FC29883-51EF-3F57-3863-5CD87344F7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931" y="1132922"/>
                <a:ext cx="8451241" cy="830997"/>
              </a:xfrm>
              <a:prstGeom prst="rect">
                <a:avLst/>
              </a:prstGeom>
              <a:blipFill>
                <a:blip r:embed="rId2"/>
                <a:stretch>
                  <a:fillRect l="-1051" t="-6061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EE2D2DF-576C-8E23-1E5A-63D2D9B25979}"/>
                  </a:ext>
                </a:extLst>
              </p:cNvPr>
              <p:cNvSpPr txBox="1"/>
              <p:nvPr/>
            </p:nvSpPr>
            <p:spPr>
              <a:xfrm>
                <a:off x="1386512" y="6156296"/>
                <a:ext cx="873649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FF0000"/>
                    </a:solidFill>
                    <a:latin typeface="Times New Roman" charset="0"/>
                    <a:cs typeface="Times New Roman" charset="0"/>
                  </a:rPr>
                  <a:t>The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imes New Roman" charset="0"/>
                    <a:cs typeface="Times New Roman" charset="0"/>
                  </a:rPr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𝐵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imes New Roman" charset="0"/>
                    <a:cs typeface="Times New Roman" charset="0"/>
                  </a:rPr>
                  <a:t> is sensitive to </a:t>
                </a:r>
                <a:r>
                  <a:rPr lang="el-GR" sz="2400" dirty="0">
                    <a:solidFill>
                      <a:srgbClr val="FF0000"/>
                    </a:solidFill>
                    <a:latin typeface="Times New Roman" charset="0"/>
                    <a:cs typeface="Times New Roman" charset="0"/>
                  </a:rPr>
                  <a:t>α 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charset="0"/>
                    <a:cs typeface="Times New Roman" charset="0"/>
                  </a:rPr>
                  <a:t>clustering in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charset="0"/>
                      </a:rPr>
                      <m:t>𝐵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𝑒</m:t>
                        </m:r>
                      </m:e>
                      <m:sup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9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imes New Roman" charset="0"/>
                    <a:cs typeface="Times New Roman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𝐶</m:t>
                        </m:r>
                      </m:e>
                      <m:sup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12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imes New Roman" charset="0"/>
                    <a:cs typeface="Times New Roman" charset="0"/>
                  </a:rPr>
                  <a:t>,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𝑂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16</m:t>
                        </m:r>
                      </m:sup>
                    </m:sSup>
                  </m:oMath>
                </a14:m>
                <a:endParaRPr lang="en-US" sz="2400" dirty="0">
                  <a:solidFill>
                    <a:srgbClr val="FF0000"/>
                  </a:solidFill>
                  <a:latin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EE2D2DF-576C-8E23-1E5A-63D2D9B259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6512" y="6156296"/>
                <a:ext cx="8736490" cy="461665"/>
              </a:xfrm>
              <a:prstGeom prst="rect">
                <a:avLst/>
              </a:prstGeom>
              <a:blipFill>
                <a:blip r:embed="rId3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C32F7E4D-25CD-C334-9A73-9B91F942A5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6512" y="1979459"/>
            <a:ext cx="8595688" cy="429784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98964CC-0874-9A91-6B94-97CF671EAA1B}"/>
              </a:ext>
            </a:extLst>
          </p:cNvPr>
          <p:cNvSpPr txBox="1"/>
          <p:nvPr/>
        </p:nvSpPr>
        <p:spPr>
          <a:xfrm>
            <a:off x="8909172" y="1418667"/>
            <a:ext cx="31865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Case-1: Woods–Saxon</a:t>
            </a:r>
          </a:p>
          <a:p>
            <a:r>
              <a:rPr lang="en-US" sz="1600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Case-2: Clustering fixed orientation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92051C-C832-74B0-18B0-F126CC9ED93A}"/>
              </a:ext>
            </a:extLst>
          </p:cNvPr>
          <p:cNvSpPr/>
          <p:nvPr/>
        </p:nvSpPr>
        <p:spPr>
          <a:xfrm>
            <a:off x="7153153" y="1963486"/>
            <a:ext cx="2742139" cy="41766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6073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A74BA2-0DE7-4BD7-EA0F-B0110DFCE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2AC75-FEF2-C94C-9283-A53264FA94A9}" type="slidenum">
              <a:rPr lang="en-US" smtClean="0"/>
              <a:t>18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6A8CFB-BA77-A839-4758-38E6AC5B5028}"/>
              </a:ext>
            </a:extLst>
          </p:cNvPr>
          <p:cNvSpPr txBox="1"/>
          <p:nvPr/>
        </p:nvSpPr>
        <p:spPr>
          <a:xfrm>
            <a:off x="1" y="18882"/>
            <a:ext cx="3925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v"/>
            </a:pPr>
            <a:r>
              <a:rPr lang="en-US" sz="3600" dirty="0">
                <a:latin typeface="Times New Roman" charset="0"/>
                <a:cs typeface="Times New Roman" charset="0"/>
              </a:rPr>
              <a:t>The </a:t>
            </a:r>
            <a:r>
              <a:rPr lang="el-GR" sz="3600" dirty="0">
                <a:latin typeface="Times New Roman" charset="0"/>
                <a:cs typeface="Times New Roman" charset="0"/>
              </a:rPr>
              <a:t>α </a:t>
            </a:r>
            <a:r>
              <a:rPr lang="en-US" sz="3600" dirty="0">
                <a:latin typeface="Times New Roman" charset="0"/>
                <a:cs typeface="Times New Roman" charset="0"/>
              </a:rPr>
              <a:t>clustering</a:t>
            </a:r>
            <a:endParaRPr lang="en-US" sz="36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8B4D79-9527-BE29-781B-AB470C843981}"/>
              </a:ext>
            </a:extLst>
          </p:cNvPr>
          <p:cNvSpPr txBox="1"/>
          <p:nvPr/>
        </p:nvSpPr>
        <p:spPr>
          <a:xfrm>
            <a:off x="233783" y="717424"/>
            <a:ext cx="52811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280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The system energy/momentum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FC29883-51EF-3F57-3863-5CD87344F78B}"/>
                  </a:ext>
                </a:extLst>
              </p:cNvPr>
              <p:cNvSpPr txBox="1"/>
              <p:nvPr/>
            </p:nvSpPr>
            <p:spPr>
              <a:xfrm>
                <a:off x="457931" y="1132922"/>
                <a:ext cx="8451241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Wingdings" pitchFamily="2" charset="2"/>
                  <a:buChar char="ü"/>
                </a:pPr>
                <a:r>
                  <a:rPr lang="en-US" sz="2400" dirty="0">
                    <a:latin typeface="Times New Roman" charset="0"/>
                    <a:cs typeface="Times New Roman" charset="0"/>
                  </a:rPr>
                  <a:t>The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dPr>
                      <m:e>
                        <m:r>
                          <a:rPr lang="en-US" sz="2400">
                            <a:latin typeface="Cambria Math" panose="02040503050406030204" pitchFamily="18" charset="0"/>
                            <a:cs typeface="Times New Roman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en-US" sz="2400" dirty="0">
                    <a:latin typeface="Times New Roman" charset="0"/>
                    <a:cs typeface="Times New Roman" charset="0"/>
                  </a:rPr>
                  <a:t> and/or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US" sz="2400" dirty="0">
                    <a:latin typeface="Times New Roman" charset="0"/>
                    <a:cs typeface="Times New Roman" charset="0"/>
                  </a:rPr>
                  <a:t> measured in the forward detector is related to the impact parameter and the number of collisions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FC29883-51EF-3F57-3863-5CD87344F7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931" y="1132922"/>
                <a:ext cx="8451241" cy="830997"/>
              </a:xfrm>
              <a:prstGeom prst="rect">
                <a:avLst/>
              </a:prstGeom>
              <a:blipFill>
                <a:blip r:embed="rId2"/>
                <a:stretch>
                  <a:fillRect l="-1051" t="-6061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EE2D2DF-576C-8E23-1E5A-63D2D9B25979}"/>
                  </a:ext>
                </a:extLst>
              </p:cNvPr>
              <p:cNvSpPr txBox="1"/>
              <p:nvPr/>
            </p:nvSpPr>
            <p:spPr>
              <a:xfrm>
                <a:off x="1386512" y="6156296"/>
                <a:ext cx="873649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FF0000"/>
                    </a:solidFill>
                    <a:latin typeface="Times New Roman" charset="0"/>
                    <a:cs typeface="Times New Roman" charset="0"/>
                  </a:rPr>
                  <a:t>The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imes New Roman" charset="0"/>
                    <a:cs typeface="Times New Roman" charset="0"/>
                  </a:rPr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𝐵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imes New Roman" charset="0"/>
                    <a:cs typeface="Times New Roman" charset="0"/>
                  </a:rPr>
                  <a:t> is sensitive to </a:t>
                </a:r>
                <a:r>
                  <a:rPr lang="el-GR" sz="2400" dirty="0">
                    <a:solidFill>
                      <a:srgbClr val="FF0000"/>
                    </a:solidFill>
                    <a:latin typeface="Times New Roman" charset="0"/>
                    <a:cs typeface="Times New Roman" charset="0"/>
                  </a:rPr>
                  <a:t>α 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charset="0"/>
                    <a:cs typeface="Times New Roman" charset="0"/>
                  </a:rPr>
                  <a:t>clustering in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charset="0"/>
                      </a:rPr>
                      <m:t>𝐵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𝑒</m:t>
                        </m:r>
                      </m:e>
                      <m:sup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9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imes New Roman" charset="0"/>
                    <a:cs typeface="Times New Roman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𝐶</m:t>
                        </m:r>
                      </m:e>
                      <m:sup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12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imes New Roman" charset="0"/>
                    <a:cs typeface="Times New Roman" charset="0"/>
                  </a:rPr>
                  <a:t>,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𝑂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16</m:t>
                        </m:r>
                      </m:sup>
                    </m:sSup>
                  </m:oMath>
                </a14:m>
                <a:endParaRPr lang="en-US" sz="2400" dirty="0">
                  <a:solidFill>
                    <a:srgbClr val="FF0000"/>
                  </a:solidFill>
                  <a:latin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EE2D2DF-576C-8E23-1E5A-63D2D9B259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6512" y="6156296"/>
                <a:ext cx="8736490" cy="461665"/>
              </a:xfrm>
              <a:prstGeom prst="rect">
                <a:avLst/>
              </a:prstGeom>
              <a:blipFill>
                <a:blip r:embed="rId3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C32F7E4D-25CD-C334-9A73-9B91F942A5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6512" y="1979459"/>
            <a:ext cx="8595688" cy="429784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98964CC-0874-9A91-6B94-97CF671EAA1B}"/>
              </a:ext>
            </a:extLst>
          </p:cNvPr>
          <p:cNvSpPr txBox="1"/>
          <p:nvPr/>
        </p:nvSpPr>
        <p:spPr>
          <a:xfrm>
            <a:off x="8909172" y="1418667"/>
            <a:ext cx="31865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Case-1: Woods–Saxon</a:t>
            </a:r>
          </a:p>
          <a:p>
            <a:r>
              <a:rPr lang="en-US" sz="1600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Case-2: Clustering fixed orientation </a:t>
            </a:r>
          </a:p>
        </p:txBody>
      </p:sp>
    </p:spTree>
    <p:extLst>
      <p:ext uri="{BB962C8B-B14F-4D97-AF65-F5344CB8AC3E}">
        <p14:creationId xmlns:p14="http://schemas.microsoft.com/office/powerpoint/2010/main" val="15504471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B21AE9-B448-B37F-D7A2-4939408E5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2AC75-FEF2-C94C-9283-A53264FA94A9}" type="slidenum">
              <a:rPr lang="en-US" smtClean="0"/>
              <a:t>19</a:t>
            </a:fld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3EABD1-A012-7377-2C27-F6791D684F78}"/>
              </a:ext>
            </a:extLst>
          </p:cNvPr>
          <p:cNvSpPr txBox="1"/>
          <p:nvPr/>
        </p:nvSpPr>
        <p:spPr>
          <a:xfrm>
            <a:off x="1" y="18882"/>
            <a:ext cx="3925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v"/>
            </a:pPr>
            <a:r>
              <a:rPr lang="en-US" sz="3600" dirty="0">
                <a:latin typeface="Times New Roman" charset="0"/>
                <a:cs typeface="Times New Roman" charset="0"/>
              </a:rPr>
              <a:t>The </a:t>
            </a:r>
            <a:r>
              <a:rPr lang="el-GR" sz="3600" dirty="0">
                <a:latin typeface="Times New Roman" charset="0"/>
                <a:cs typeface="Times New Roman" charset="0"/>
              </a:rPr>
              <a:t>α </a:t>
            </a:r>
            <a:r>
              <a:rPr lang="en-US" sz="3600" dirty="0">
                <a:latin typeface="Times New Roman" charset="0"/>
                <a:cs typeface="Times New Roman" charset="0"/>
              </a:rPr>
              <a:t>clustering</a:t>
            </a:r>
            <a:endParaRPr lang="en-US" sz="36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5063B5F-C93D-58B4-BD73-5F0442E00DF4}"/>
                  </a:ext>
                </a:extLst>
              </p:cNvPr>
              <p:cNvSpPr txBox="1"/>
              <p:nvPr/>
            </p:nvSpPr>
            <p:spPr>
              <a:xfrm>
                <a:off x="1663029" y="5385325"/>
                <a:ext cx="93911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FF0000"/>
                    </a:solidFill>
                    <a:latin typeface="Times New Roman" charset="0"/>
                    <a:cs typeface="Times New Roman" charset="0"/>
                  </a:rPr>
                  <a:t>The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Times New Roman" charset="0"/>
                    <a:cs typeface="Times New Roman" charset="0"/>
                  </a:rPr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𝐵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Times New Roman" charset="0"/>
                    <a:cs typeface="Times New Roman" charset="0"/>
                  </a:rPr>
                  <a:t> is sensitive to </a:t>
                </a:r>
                <a:r>
                  <a:rPr lang="el-GR" sz="2800" dirty="0">
                    <a:solidFill>
                      <a:srgbClr val="FF0000"/>
                    </a:solidFill>
                    <a:latin typeface="Times New Roman" charset="0"/>
                    <a:cs typeface="Times New Roman" charset="0"/>
                  </a:rPr>
                  <a:t>α 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charset="0"/>
                    <a:cs typeface="Times New Roman" charset="0"/>
                  </a:rPr>
                  <a:t>clustering in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charset="0"/>
                      </a:rPr>
                      <m:t>𝐵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𝑒</m:t>
                        </m:r>
                      </m:e>
                      <m:sup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9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Times New Roman" charset="0"/>
                    <a:cs typeface="Times New Roman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𝐶</m:t>
                        </m:r>
                      </m:e>
                      <m:sup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12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Times New Roman" charset="0"/>
                    <a:cs typeface="Times New Roman" charset="0"/>
                  </a:rPr>
                  <a:t>,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𝑂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16</m:t>
                        </m:r>
                      </m:sup>
                    </m:sSup>
                  </m:oMath>
                </a14:m>
                <a:endParaRPr lang="en-US" sz="2800" dirty="0">
                  <a:solidFill>
                    <a:srgbClr val="FF0000"/>
                  </a:solidFill>
                  <a:latin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5063B5F-C93D-58B4-BD73-5F0442E00D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3029" y="5385325"/>
                <a:ext cx="9391100" cy="523220"/>
              </a:xfrm>
              <a:prstGeom prst="rect">
                <a:avLst/>
              </a:prstGeom>
              <a:blipFill>
                <a:blip r:embed="rId3"/>
                <a:stretch>
                  <a:fillRect t="-9302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A30D5CE8-425F-46C4-D901-744F03589C29}"/>
              </a:ext>
            </a:extLst>
          </p:cNvPr>
          <p:cNvGrpSpPr/>
          <p:nvPr/>
        </p:nvGrpSpPr>
        <p:grpSpPr>
          <a:xfrm>
            <a:off x="132244" y="1983189"/>
            <a:ext cx="11927512" cy="3220046"/>
            <a:chOff x="132244" y="1983189"/>
            <a:chExt cx="11927512" cy="322004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F9CB0BA-AAB7-79CF-977F-06026A0DEB26}"/>
                </a:ext>
              </a:extLst>
            </p:cNvPr>
            <p:cNvGrpSpPr/>
            <p:nvPr/>
          </p:nvGrpSpPr>
          <p:grpSpPr>
            <a:xfrm>
              <a:off x="132244" y="1983189"/>
              <a:ext cx="11927512" cy="3220046"/>
              <a:chOff x="132244" y="2370437"/>
              <a:chExt cx="11927512" cy="3220046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9B417AC1-ADCC-57B6-1EFA-A36D07C20C71}"/>
                  </a:ext>
                </a:extLst>
              </p:cNvPr>
              <p:cNvGrpSpPr/>
              <p:nvPr/>
            </p:nvGrpSpPr>
            <p:grpSpPr>
              <a:xfrm>
                <a:off x="132244" y="2370437"/>
                <a:ext cx="11927512" cy="3220046"/>
                <a:chOff x="132244" y="2578590"/>
                <a:chExt cx="11927512" cy="3220046"/>
              </a:xfrm>
            </p:grpSpPr>
            <p:pic>
              <p:nvPicPr>
                <p:cNvPr id="3" name="Picture 2">
                  <a:extLst>
                    <a:ext uri="{FF2B5EF4-FFF2-40B4-BE49-F238E27FC236}">
                      <a16:creationId xmlns:a16="http://schemas.microsoft.com/office/drawing/2014/main" id="{ADAF6F6C-4D94-D461-0693-D8BB146C3B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32244" y="2578590"/>
                  <a:ext cx="11927512" cy="3220046"/>
                </a:xfrm>
                <a:prstGeom prst="rect">
                  <a:avLst/>
                </a:prstGeom>
              </p:spPr>
            </p:pic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F506F6DC-D600-C0D2-9986-DE16776A03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144933" y="4746910"/>
                  <a:ext cx="902528" cy="451256"/>
                </a:xfrm>
                <a:prstGeom prst="rect">
                  <a:avLst/>
                </a:prstGeom>
              </p:spPr>
            </p:pic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415A9DFC-B2FB-2207-BB98-A2B3C74B20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238874" y="4401213"/>
                  <a:ext cx="2059733" cy="856587"/>
                </a:xfrm>
                <a:prstGeom prst="rect">
                  <a:avLst/>
                </a:prstGeom>
              </p:spPr>
            </p:pic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BE364D5D-30BE-DFEC-BEEA-358315DE4766}"/>
                      </a:ext>
                    </a:extLst>
                  </p:cNvPr>
                  <p:cNvSpPr txBox="1"/>
                  <p:nvPr/>
                </p:nvSpPr>
                <p:spPr>
                  <a:xfrm>
                    <a:off x="8238874" y="3878166"/>
                    <a:ext cx="800049" cy="3385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𝐶</m:t>
                        </m:r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𝑎𝑠𝑒</m:t>
                        </m:r>
                      </m:oMath>
                    </a14:m>
                    <a:r>
                      <a:rPr lang="en-US" sz="16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-3 </a:t>
                    </a:r>
                    <a:endParaRPr lang="en-US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BE364D5D-30BE-DFEC-BEEA-358315DE476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38874" y="3878166"/>
                    <a:ext cx="800049" cy="33855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t="-7407" r="-9375" b="-2222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31FBE480-AAD1-6325-C641-FFCE45D1CD92}"/>
                      </a:ext>
                    </a:extLst>
                  </p:cNvPr>
                  <p:cNvSpPr txBox="1"/>
                  <p:nvPr/>
                </p:nvSpPr>
                <p:spPr>
                  <a:xfrm>
                    <a:off x="9330886" y="4059920"/>
                    <a:ext cx="800048" cy="3385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14:m>
                      <m:oMath xmlns:m="http://schemas.openxmlformats.org/officeDocument/2006/math">
                        <m:r>
                          <a:rPr lang="en-US" sz="16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𝐶</m:t>
                        </m:r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𝑎𝑠𝑒</m:t>
                        </m:r>
                      </m:oMath>
                    </a14:m>
                    <a:r>
                      <a:rPr lang="en-US" sz="160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-4 </a:t>
                    </a:r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31FBE480-AAD1-6325-C641-FFCE45D1CD9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330886" y="4059920"/>
                    <a:ext cx="800048" cy="338554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r="-9375" b="-2142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C9B1C734-7DE1-B78F-8434-8492A0840A4E}"/>
                      </a:ext>
                    </a:extLst>
                  </p:cNvPr>
                  <p:cNvSpPr txBox="1"/>
                  <p:nvPr/>
                </p:nvSpPr>
                <p:spPr>
                  <a:xfrm>
                    <a:off x="4691296" y="3926290"/>
                    <a:ext cx="800049" cy="3385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𝐶</m:t>
                        </m:r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𝑎𝑠𝑒</m:t>
                        </m:r>
                      </m:oMath>
                    </a14:m>
                    <a:r>
                      <a:rPr lang="en-US" sz="16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-3 </a:t>
                    </a:r>
                    <a:endParaRPr lang="en-US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C9B1C734-7DE1-B78F-8434-8492A0840A4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91296" y="3926290"/>
                    <a:ext cx="800049" cy="338554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t="-3571" r="-7813" b="-2142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17BAC081-8E33-363F-F257-BA0155B184C5}"/>
                      </a:ext>
                    </a:extLst>
                  </p:cNvPr>
                  <p:cNvSpPr txBox="1"/>
                  <p:nvPr/>
                </p:nvSpPr>
                <p:spPr>
                  <a:xfrm>
                    <a:off x="1196172" y="4202420"/>
                    <a:ext cx="800049" cy="3385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𝐶</m:t>
                        </m:r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𝑎𝑠𝑒</m:t>
                        </m:r>
                      </m:oMath>
                    </a14:m>
                    <a:r>
                      <a:rPr lang="en-US" sz="16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-3 </a:t>
                    </a:r>
                    <a:endParaRPr lang="en-US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17BAC081-8E33-363F-F257-BA0155B184C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96172" y="4202420"/>
                    <a:ext cx="800049" cy="338554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t="-3704" r="-9524" b="-2222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54E85463-55F6-8E23-AB6B-12B65D591CBB}"/>
                      </a:ext>
                    </a:extLst>
                  </p:cNvPr>
                  <p:cNvSpPr txBox="1"/>
                  <p:nvPr/>
                </p:nvSpPr>
                <p:spPr>
                  <a:xfrm>
                    <a:off x="5601355" y="4098162"/>
                    <a:ext cx="800048" cy="3385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14:m>
                      <m:oMath xmlns:m="http://schemas.openxmlformats.org/officeDocument/2006/math">
                        <m:r>
                          <a:rPr lang="en-US" sz="16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𝐶</m:t>
                        </m:r>
                        <m:r>
                          <a:rPr lang="en-US" sz="16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𝑎𝑠𝑒</m:t>
                        </m:r>
                      </m:oMath>
                    </a14:m>
                    <a:r>
                      <a:rPr lang="en-US" sz="1600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-4 </a:t>
                    </a:r>
                  </a:p>
                </p:txBody>
              </p:sp>
            </mc:Choice>
            <mc:Fallback xmlns="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54E85463-55F6-8E23-AB6B-12B65D591CB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01355" y="4098162"/>
                    <a:ext cx="800048" cy="338554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t="-7407" r="-9375" b="-2222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3D9549F-5E9C-2A24-6D6D-2C961B6D2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681652" y="3818912"/>
              <a:ext cx="1815952" cy="828709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DA50646-A7AC-FE5B-A1DD-D397310BF623}"/>
              </a:ext>
            </a:extLst>
          </p:cNvPr>
          <p:cNvSpPr txBox="1"/>
          <p:nvPr/>
        </p:nvSpPr>
        <p:spPr>
          <a:xfrm>
            <a:off x="8681987" y="49659"/>
            <a:ext cx="35100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Case-1: Woods–Saxon</a:t>
            </a:r>
          </a:p>
          <a:p>
            <a:r>
              <a:rPr lang="en-US" sz="1600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Case-3,4: Clustering random orientation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518A22-ECED-0DBB-470A-D70DF991ECD3}"/>
              </a:ext>
            </a:extLst>
          </p:cNvPr>
          <p:cNvSpPr txBox="1"/>
          <p:nvPr/>
        </p:nvSpPr>
        <p:spPr>
          <a:xfrm>
            <a:off x="233783" y="703136"/>
            <a:ext cx="52811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280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The system energy/momentum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85B2C2B-99D2-0B67-EB62-CF7FE372A53D}"/>
                  </a:ext>
                </a:extLst>
              </p:cNvPr>
              <p:cNvSpPr txBox="1"/>
              <p:nvPr/>
            </p:nvSpPr>
            <p:spPr>
              <a:xfrm>
                <a:off x="457931" y="1132922"/>
                <a:ext cx="8451241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Wingdings" pitchFamily="2" charset="2"/>
                  <a:buChar char="ü"/>
                </a:pPr>
                <a:r>
                  <a:rPr lang="en-US" sz="2400" dirty="0">
                    <a:latin typeface="Times New Roman" charset="0"/>
                    <a:cs typeface="Times New Roman" charset="0"/>
                  </a:rPr>
                  <a:t>The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dPr>
                      <m:e>
                        <m:r>
                          <a:rPr lang="en-US" sz="2400">
                            <a:latin typeface="Cambria Math" panose="02040503050406030204" pitchFamily="18" charset="0"/>
                            <a:cs typeface="Times New Roman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en-US" sz="2400" dirty="0">
                    <a:latin typeface="Times New Roman" charset="0"/>
                    <a:cs typeface="Times New Roman" charset="0"/>
                  </a:rPr>
                  <a:t> and/or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US" sz="2400" dirty="0">
                    <a:latin typeface="Times New Roman" charset="0"/>
                    <a:cs typeface="Times New Roman" charset="0"/>
                  </a:rPr>
                  <a:t> measured in the forward detector is related to the impact parameter and the number of collisions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85B2C2B-99D2-0B67-EB62-CF7FE372A5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931" y="1132922"/>
                <a:ext cx="8451241" cy="830997"/>
              </a:xfrm>
              <a:prstGeom prst="rect">
                <a:avLst/>
              </a:prstGeom>
              <a:blipFill>
                <a:blip r:embed="rId13"/>
                <a:stretch>
                  <a:fillRect l="-1051" t="-6061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0572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DCFCFE-9662-0322-9A82-116647A38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2AC75-FEF2-C94C-9283-A53264FA94A9}" type="slidenum">
              <a:rPr lang="en-US" smtClean="0"/>
              <a:t>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FB3354-1B9D-020A-59BA-8CB116B10BED}"/>
              </a:ext>
            </a:extLst>
          </p:cNvPr>
          <p:cNvSpPr txBox="1"/>
          <p:nvPr/>
        </p:nvSpPr>
        <p:spPr>
          <a:xfrm>
            <a:off x="1" y="18882"/>
            <a:ext cx="2535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v"/>
            </a:pPr>
            <a:r>
              <a:rPr lang="en-US" sz="2800" dirty="0">
                <a:latin typeface="Times New Roman" charset="0"/>
                <a:cs typeface="Times New Roman" charset="0"/>
              </a:rPr>
              <a:t>Motivation 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839A557-0BA0-1B3D-E7E0-A6C11A2B8917}"/>
              </a:ext>
            </a:extLst>
          </p:cNvPr>
          <p:cNvSpPr/>
          <p:nvPr/>
        </p:nvSpPr>
        <p:spPr>
          <a:xfrm>
            <a:off x="7060943" y="1759277"/>
            <a:ext cx="2089879" cy="2373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35793C-DA10-A73A-1E03-176E0DBA4B2F}"/>
              </a:ext>
            </a:extLst>
          </p:cNvPr>
          <p:cNvSpPr txBox="1"/>
          <p:nvPr/>
        </p:nvSpPr>
        <p:spPr>
          <a:xfrm>
            <a:off x="272118" y="468880"/>
            <a:ext cx="77902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rich structure of atomic nuclei: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Clustering, halo, skin …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Quadrupole/octupole/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hexdecopole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deformations</a:t>
            </a:r>
          </a:p>
        </p:txBody>
      </p:sp>
      <p:pic>
        <p:nvPicPr>
          <p:cNvPr id="5" name="Picture 6" descr="ightnuclei.png">
            <a:extLst>
              <a:ext uri="{FF2B5EF4-FFF2-40B4-BE49-F238E27FC236}">
                <a16:creationId xmlns:a16="http://schemas.microsoft.com/office/drawing/2014/main" id="{D2129250-C239-0097-1189-625691F1C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3377" y="1620224"/>
            <a:ext cx="8556666" cy="517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50229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CC1EC8-52C4-4083-D317-2E63D4817B63}"/>
              </a:ext>
            </a:extLst>
          </p:cNvPr>
          <p:cNvSpPr/>
          <p:nvPr/>
        </p:nvSpPr>
        <p:spPr>
          <a:xfrm>
            <a:off x="140664" y="87420"/>
            <a:ext cx="31421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n-US" sz="3600" dirty="0">
                <a:latin typeface="Times New Roman"/>
              </a:rPr>
              <a:t> Conclusions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31913F-247E-BF5E-D599-F572E66B24A6}"/>
              </a:ext>
            </a:extLst>
          </p:cNvPr>
          <p:cNvSpPr/>
          <p:nvPr/>
        </p:nvSpPr>
        <p:spPr>
          <a:xfrm>
            <a:off x="3411187" y="5683658"/>
            <a:ext cx="4757652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76200">
              <a:bevelT w="127000" h="69850" prst="divot"/>
              <a:extrusionClr>
                <a:srgbClr val="7030A0"/>
              </a:extrusionClr>
              <a:contourClr>
                <a:schemeClr val="accent6">
                  <a:lumMod val="75000"/>
                </a:schemeClr>
              </a:contourClr>
            </a:sp3d>
          </a:bodyPr>
          <a:lstStyle/>
          <a:p>
            <a:pPr algn="ctr"/>
            <a:r>
              <a:rPr lang="en-US" sz="8000" dirty="0">
                <a:solidFill>
                  <a:srgbClr val="0070C0"/>
                </a:solidFill>
                <a:latin typeface="Times New Roman"/>
              </a:rPr>
              <a:t>Thank You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C92EF6C-2822-852D-CD4A-497A69745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2AC75-FEF2-C94C-9283-A53264FA94A9}" type="slidenum">
              <a:rPr lang="en-US" smtClean="0"/>
              <a:t>20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91420E2-555C-9139-E62B-0732A74A7F99}"/>
                  </a:ext>
                </a:extLst>
              </p:cNvPr>
              <p:cNvSpPr txBox="1"/>
              <p:nvPr/>
            </p:nvSpPr>
            <p:spPr>
              <a:xfrm>
                <a:off x="318996" y="659461"/>
                <a:ext cx="9663204" cy="8903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500" b="1" dirty="0">
                    <a:latin typeface="Times New Roman" charset="0"/>
                    <a:cs typeface="Times New Roman" charset="0"/>
                  </a:rPr>
                  <a:t>We investigated the ability to use the </a:t>
                </a:r>
                <a:r>
                  <a:rPr lang="en-US" sz="2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EIC to study the </a:t>
                </a:r>
                <a:r>
                  <a:rPr lang="el-GR" sz="2500" b="1" dirty="0">
                    <a:latin typeface="Times New Roman" charset="0"/>
                    <a:cs typeface="Times New Roman" charset="0"/>
                  </a:rPr>
                  <a:t>α </a:t>
                </a:r>
                <a:r>
                  <a:rPr lang="en-US" sz="2500" b="1" dirty="0">
                    <a:latin typeface="Times New Roman" charset="0"/>
                    <a:cs typeface="Times New Roman" charset="0"/>
                  </a:rPr>
                  <a:t>clustering in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2500" b="1" i="1" dirty="0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2500" b="1" i="1" dirty="0"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  <m:sup>
                        <m:r>
                          <a:rPr lang="en-US" sz="2500" b="1" i="1">
                            <a:latin typeface="Cambria Math" panose="02040503050406030204" pitchFamily="18" charset="0"/>
                          </a:rPr>
                          <m:t>𝟗</m:t>
                        </m:r>
                      </m:sup>
                      <m:e>
                        <m:r>
                          <a:rPr lang="en-US" sz="2500" b="1" i="1">
                            <a:latin typeface="Cambria Math" panose="02040503050406030204" pitchFamily="18" charset="0"/>
                          </a:rPr>
                          <m:t>𝑩𝒆</m:t>
                        </m:r>
                      </m:e>
                    </m:sPre>
                  </m:oMath>
                </a14:m>
                <a:r>
                  <a:rPr lang="en-US" sz="2500" b="1" dirty="0">
                    <a:solidFill>
                      <a:schemeClr val="tx1"/>
                    </a:solidFill>
                    <a:latin typeface="Times New Roman" charset="0"/>
                    <a:cs typeface="Times New Roman" charset="0"/>
                  </a:rPr>
                  <a:t>,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2500" b="1" i="1" dirty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2500" b="1" i="1" dirty="0" smtClean="0">
                            <a:latin typeface="Cambria Math" panose="02040503050406030204" pitchFamily="18" charset="0"/>
                          </a:rPr>
                          <m:t>𝟔</m:t>
                        </m:r>
                      </m:sub>
                      <m:sup>
                        <m:r>
                          <a:rPr lang="en-US" sz="2500" b="1" i="1" smtClean="0">
                            <a:latin typeface="Cambria Math" panose="02040503050406030204" pitchFamily="18" charset="0"/>
                          </a:rPr>
                          <m:t>𝟏𝟐</m:t>
                        </m:r>
                      </m:sup>
                      <m:e>
                        <m:r>
                          <a:rPr lang="en-US" sz="2500" b="1" i="1" smtClean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</m:sPre>
                  </m:oMath>
                </a14:m>
                <a:r>
                  <a:rPr lang="en-US" sz="2500" b="1" dirty="0">
                    <a:solidFill>
                      <a:schemeClr val="tx1"/>
                    </a:solidFill>
                    <a:latin typeface="Times New Roman" charset="0"/>
                    <a:cs typeface="Times New Roman" charset="0"/>
                  </a:rPr>
                  <a:t>, and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2500" b="1" i="1" dirty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2500" b="1" i="1" dirty="0" smtClean="0">
                            <a:latin typeface="Cambria Math" panose="02040503050406030204" pitchFamily="18" charset="0"/>
                          </a:rPr>
                          <m:t>𝟖</m:t>
                        </m:r>
                      </m:sub>
                      <m:sup>
                        <m:r>
                          <a:rPr lang="en-US" sz="2500" b="1" i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25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</m:sup>
                      <m:e>
                        <m:r>
                          <a:rPr lang="en-US" sz="2500" b="1" i="1" smtClean="0">
                            <a:latin typeface="Cambria Math" panose="02040503050406030204" pitchFamily="18" charset="0"/>
                          </a:rPr>
                          <m:t>𝑶</m:t>
                        </m:r>
                      </m:e>
                    </m:sPre>
                  </m:oMath>
                </a14:m>
                <a:r>
                  <a:rPr lang="en-US" sz="2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2500" b="1" dirty="0">
                  <a:latin typeface="Times New Roman" charset="0"/>
                  <a:cs typeface="Times New Roman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91420E2-555C-9139-E62B-0732A74A7F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996" y="659461"/>
                <a:ext cx="9663204" cy="890372"/>
              </a:xfrm>
              <a:prstGeom prst="rect">
                <a:avLst/>
              </a:prstGeom>
              <a:blipFill>
                <a:blip r:embed="rId3"/>
                <a:stretch>
                  <a:fillRect t="-4225" r="-786" b="-15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2ECD9C7E-C42E-6E2A-4A07-22CE19F28218}"/>
              </a:ext>
            </a:extLst>
          </p:cNvPr>
          <p:cNvSpPr txBox="1"/>
          <p:nvPr/>
        </p:nvSpPr>
        <p:spPr>
          <a:xfrm>
            <a:off x="685427" y="1657929"/>
            <a:ext cx="5773572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b="1" dirty="0">
                <a:latin typeface="Times New Roman" charset="0"/>
                <a:cs typeface="Times New Roman" charset="0"/>
              </a:rPr>
              <a:t>We proposed three measurements</a:t>
            </a:r>
          </a:p>
          <a:p>
            <a:pPr marL="914400" lvl="1" indent="-457200">
              <a:buFont typeface="Wingdings" pitchFamily="2" charset="2"/>
              <a:buChar char="ü"/>
            </a:pPr>
            <a:r>
              <a:rPr lang="en-US" sz="2300" dirty="0">
                <a:latin typeface="Times New Roman" charset="0"/>
                <a:cs typeface="Times New Roman" charset="0"/>
              </a:rPr>
              <a:t>Incoherent scattering</a:t>
            </a:r>
            <a:endParaRPr lang="en-US" sz="2300" dirty="0"/>
          </a:p>
          <a:p>
            <a:pPr marL="914400" lvl="1" indent="-457200">
              <a:buFont typeface="Wingdings" pitchFamily="2" charset="2"/>
              <a:buChar char="ü"/>
            </a:pPr>
            <a:r>
              <a:rPr lang="en-US" sz="2300" dirty="0">
                <a:latin typeface="Times New Roman" charset="0"/>
                <a:cs typeface="Times New Roman" charset="0"/>
              </a:rPr>
              <a:t>Nuclei homogeneity</a:t>
            </a:r>
          </a:p>
          <a:p>
            <a:pPr marL="914400" lvl="1" indent="-457200">
              <a:buFont typeface="Wingdings" pitchFamily="2" charset="2"/>
              <a:buChar char="ü"/>
            </a:pPr>
            <a:r>
              <a:rPr lang="en-US" sz="2300" dirty="0">
                <a:latin typeface="Times New Roman" charset="0"/>
                <a:cs typeface="Times New Roman" charset="0"/>
              </a:rPr>
              <a:t>The system energy/momentum</a:t>
            </a:r>
            <a:endParaRPr lang="en-US" sz="23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CF0303-7C09-56AE-66D3-46AB5DF02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8678729" y="2668258"/>
            <a:ext cx="5233485" cy="15923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C75EF0-6FCD-A4A5-C026-AD4BA441DD17}"/>
              </a:ext>
            </a:extLst>
          </p:cNvPr>
          <p:cNvSpPr txBox="1"/>
          <p:nvPr/>
        </p:nvSpPr>
        <p:spPr>
          <a:xfrm>
            <a:off x="1283315" y="3411836"/>
            <a:ext cx="90133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Our proposed measurements are sensitive to </a:t>
            </a:r>
            <a:r>
              <a:rPr lang="el-GR" sz="280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α </a:t>
            </a:r>
            <a:r>
              <a:rPr lang="en-US" sz="280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clustering and its configuration.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34CB507-E82F-50F9-0EE3-BE09B6958AFF}"/>
                  </a:ext>
                </a:extLst>
              </p:cNvPr>
              <p:cNvSpPr txBox="1"/>
              <p:nvPr/>
            </p:nvSpPr>
            <p:spPr>
              <a:xfrm>
                <a:off x="1283315" y="4519245"/>
                <a:ext cx="9013396" cy="10111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FF0000"/>
                    </a:solidFill>
                    <a:latin typeface="Times New Roman" charset="0"/>
                    <a:cs typeface="Times New Roman" charset="0"/>
                  </a:rPr>
                  <a:t>Such measurements can be achieved by comparing different isotopes of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PrePr>
                      <m:sub>
                        <m:r>
                          <a:rPr lang="en-US" sz="28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4</m:t>
                        </m:r>
                      </m:sub>
                      <m:sup/>
                      <m:e>
                        <m:r>
                          <a:rPr lang="en-US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𝐵𝑒</m:t>
                        </m:r>
                      </m:e>
                    </m:sPre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Times New Roman" charset="0"/>
                    <a:cs typeface="Times New Roman" charset="0"/>
                  </a:rPr>
                  <a:t>,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PrePr>
                      <m:sub>
                        <m:r>
                          <a:rPr lang="en-US" sz="28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6</m:t>
                        </m:r>
                      </m:sub>
                      <m:sup/>
                      <m:e>
                        <m:r>
                          <a:rPr lang="en-US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𝐶</m:t>
                        </m:r>
                      </m:e>
                    </m:sPre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Times New Roman" charset="0"/>
                    <a:cs typeface="Times New Roman" charset="0"/>
                  </a:rPr>
                  <a:t>,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</m:ctrlPr>
                      </m:sPrePr>
                      <m:sub>
                        <m:r>
                          <a:rPr lang="en-US" sz="28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8</m:t>
                        </m:r>
                      </m:sub>
                      <m:sup/>
                      <m:e>
                        <m:r>
                          <a:rPr lang="en-US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charset="0"/>
                          </a:rPr>
                          <m:t>𝑂</m:t>
                        </m:r>
                      </m:e>
                    </m:sPre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Times New Roman" charset="0"/>
                    <a:cs typeface="Times New Roman" charset="0"/>
                  </a:rPr>
                  <a:t>, …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34CB507-E82F-50F9-0EE3-BE09B6958A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3315" y="4519245"/>
                <a:ext cx="9013396" cy="1011111"/>
              </a:xfrm>
              <a:prstGeom prst="rect">
                <a:avLst/>
              </a:prstGeom>
              <a:blipFill>
                <a:blip r:embed="rId5"/>
                <a:stretch>
                  <a:fillRect t="-6173" r="-845" b="-160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78779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2F070D-AD87-1C00-2665-B5EF6CCB8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2AC75-FEF2-C94C-9283-A53264FA94A9}" type="slidenum">
              <a:rPr lang="en-US" smtClean="0"/>
              <a:t>21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189CB9-093E-78E2-0F94-56EBA397A3E1}"/>
              </a:ext>
            </a:extLst>
          </p:cNvPr>
          <p:cNvSpPr/>
          <p:nvPr/>
        </p:nvSpPr>
        <p:spPr>
          <a:xfrm>
            <a:off x="2612571" y="4882242"/>
            <a:ext cx="2416629" cy="7674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2769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FA3FB-CC0D-6E02-C016-679747E5D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2AC75-FEF2-C94C-9283-A53264FA94A9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356BF6-44EF-65AD-1226-D1345210D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623147"/>
            <a:ext cx="9018270" cy="591576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7B38BF4-A2EA-C3E5-7196-D980CE9DE82A}"/>
              </a:ext>
            </a:extLst>
          </p:cNvPr>
          <p:cNvSpPr/>
          <p:nvPr/>
        </p:nvSpPr>
        <p:spPr>
          <a:xfrm>
            <a:off x="140664" y="87420"/>
            <a:ext cx="4751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n-US" sz="3600" dirty="0">
                <a:latin typeface="Times New Roman"/>
              </a:rPr>
              <a:t>Third  Measurement</a:t>
            </a:r>
          </a:p>
        </p:txBody>
      </p:sp>
    </p:spTree>
    <p:extLst>
      <p:ext uri="{BB962C8B-B14F-4D97-AF65-F5344CB8AC3E}">
        <p14:creationId xmlns:p14="http://schemas.microsoft.com/office/powerpoint/2010/main" val="10753778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E26EED0-EDB8-86B9-4035-487FD5457E7B}"/>
                  </a:ext>
                </a:extLst>
              </p:cNvPr>
              <p:cNvSpPr txBox="1"/>
              <p:nvPr/>
            </p:nvSpPr>
            <p:spPr>
              <a:xfrm>
                <a:off x="131654" y="84408"/>
                <a:ext cx="833391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Wingdings" pitchFamily="2" charset="2"/>
                  <a:buChar char="v"/>
                </a:pPr>
                <a:r>
                  <a:rPr lang="en-US" sz="2800" dirty="0">
                    <a:latin typeface="Times New Roman" charset="0"/>
                    <a:cs typeface="Times New Roman" charset="0"/>
                  </a:rPr>
                  <a:t>Correlations of the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𝑍𝐷𝐶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800" dirty="0">
                    <a:latin typeface="Times New Roman" charset="0"/>
                    <a:cs typeface="Times New Roman" charset="0"/>
                  </a:rPr>
                  <a:t> and impact parameter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E26EED0-EDB8-86B9-4035-487FD5457E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654" y="84408"/>
                <a:ext cx="8333919" cy="523220"/>
              </a:xfrm>
              <a:prstGeom prst="rect">
                <a:avLst/>
              </a:prstGeom>
              <a:blipFill>
                <a:blip r:embed="rId3"/>
                <a:stretch>
                  <a:fillRect l="-1370" t="-1190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CE36569C-E072-D4E1-A704-D03B94CA6721}"/>
              </a:ext>
            </a:extLst>
          </p:cNvPr>
          <p:cNvSpPr txBox="1"/>
          <p:nvPr/>
        </p:nvSpPr>
        <p:spPr>
          <a:xfrm>
            <a:off x="882314" y="5652863"/>
            <a:ext cx="94679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charset="0"/>
                <a:cs typeface="Times New Roman" charset="0"/>
              </a:rPr>
              <a:t>Neutrons from all sources can be used for centrality definition.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1BE158-29FA-87BE-5ACA-BE3FADD44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2AC75-FEF2-C94C-9283-A53264FA94A9}" type="slidenum">
              <a:rPr lang="en-US" smtClean="0"/>
              <a:t>23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8B230EA-7951-F82F-3866-A408947FF5DA}"/>
              </a:ext>
            </a:extLst>
          </p:cNvPr>
          <p:cNvGrpSpPr/>
          <p:nvPr/>
        </p:nvGrpSpPr>
        <p:grpSpPr>
          <a:xfrm>
            <a:off x="6563601" y="1068362"/>
            <a:ext cx="5064600" cy="4563298"/>
            <a:chOff x="279263" y="2160452"/>
            <a:chExt cx="4465297" cy="367516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C475FB7-68D2-E655-F57D-BD8EEC4E1150}"/>
                </a:ext>
              </a:extLst>
            </p:cNvPr>
            <p:cNvGrpSpPr/>
            <p:nvPr/>
          </p:nvGrpSpPr>
          <p:grpSpPr>
            <a:xfrm>
              <a:off x="279263" y="2160452"/>
              <a:ext cx="4465297" cy="3675162"/>
              <a:chOff x="279263" y="2160452"/>
              <a:chExt cx="4465297" cy="3675162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B892BE94-3358-B930-B7E1-46969B662D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9263" y="2333025"/>
                <a:ext cx="4465297" cy="3502589"/>
              </a:xfrm>
              <a:prstGeom prst="rect">
                <a:avLst/>
              </a:prstGeom>
            </p:spPr>
          </p:pic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3CE3118-2ADF-170F-3476-DF233CD20135}"/>
                  </a:ext>
                </a:extLst>
              </p:cNvPr>
              <p:cNvSpPr/>
              <p:nvPr/>
            </p:nvSpPr>
            <p:spPr>
              <a:xfrm>
                <a:off x="975360" y="2160452"/>
                <a:ext cx="975360" cy="39986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99F1570-6945-5F58-965C-C8A045FAF88B}"/>
                </a:ext>
              </a:extLst>
            </p:cNvPr>
            <p:cNvSpPr/>
            <p:nvPr/>
          </p:nvSpPr>
          <p:spPr>
            <a:xfrm>
              <a:off x="3488587" y="2646234"/>
              <a:ext cx="975360" cy="3998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B76ACAC9-2EC5-47D7-4B74-71435578A6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617" y="1284162"/>
            <a:ext cx="5996763" cy="413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4288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E40147-4472-A5E9-A8DB-3F71F0E57C11}"/>
              </a:ext>
            </a:extLst>
          </p:cNvPr>
          <p:cNvSpPr/>
          <p:nvPr/>
        </p:nvSpPr>
        <p:spPr>
          <a:xfrm>
            <a:off x="75305" y="86061"/>
            <a:ext cx="45105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n-US" sz="2800" dirty="0">
                <a:latin typeface="Times New Roman" charset="0"/>
                <a:cs typeface="Times New Roman" charset="0"/>
              </a:rPr>
              <a:t>The detector’s acceptance: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A0DFF0-3109-48F5-00B1-7A96A1589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2AC75-FEF2-C94C-9283-A53264FA94A9}" type="slidenum">
              <a:rPr lang="en-US" smtClean="0"/>
              <a:t>24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70F89C-73AB-FB92-EC12-7B629D69F6F9}"/>
              </a:ext>
            </a:extLst>
          </p:cNvPr>
          <p:cNvSpPr txBox="1"/>
          <p:nvPr/>
        </p:nvSpPr>
        <p:spPr>
          <a:xfrm>
            <a:off x="1814167" y="5477661"/>
            <a:ext cx="90232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80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In this current study, we are using: ZDC and B</a:t>
            </a:r>
            <a:r>
              <a:rPr lang="en-US" sz="2800" baseline="-2500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0 </a:t>
            </a:r>
            <a:r>
              <a:rPr lang="en-US" sz="280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detectors</a:t>
            </a:r>
            <a:r>
              <a:rPr lang="en-US" sz="2800" baseline="-2500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</a:t>
            </a:r>
            <a:endParaRPr lang="en-US" sz="2400" baseline="-25000" dirty="0">
              <a:solidFill>
                <a:srgbClr val="FF0000"/>
              </a:solidFill>
              <a:latin typeface="Times New Roman" charset="0"/>
              <a:cs typeface="Times New Roman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5820DA4-5DF5-8FBA-8BEF-C069D1446810}"/>
              </a:ext>
            </a:extLst>
          </p:cNvPr>
          <p:cNvGrpSpPr/>
          <p:nvPr/>
        </p:nvGrpSpPr>
        <p:grpSpPr>
          <a:xfrm>
            <a:off x="4494516" y="3421864"/>
            <a:ext cx="3083836" cy="1791190"/>
            <a:chOff x="5886532" y="3885846"/>
            <a:chExt cx="3083836" cy="1791190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ED575467-9403-C135-BF9B-09C4111287D6}"/>
                </a:ext>
              </a:extLst>
            </p:cNvPr>
            <p:cNvCxnSpPr>
              <a:cxnSpLocks/>
            </p:cNvCxnSpPr>
            <p:nvPr/>
          </p:nvCxnSpPr>
          <p:spPr>
            <a:xfrm>
              <a:off x="5886532" y="5491573"/>
              <a:ext cx="2789026" cy="0"/>
            </a:xfrm>
            <a:prstGeom prst="straightConnector1">
              <a:avLst/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3CEA890-FC4B-CD5E-260E-E10D3AC3524A}"/>
                </a:ext>
              </a:extLst>
            </p:cNvPr>
            <p:cNvGrpSpPr/>
            <p:nvPr/>
          </p:nvGrpSpPr>
          <p:grpSpPr>
            <a:xfrm>
              <a:off x="6462009" y="3885846"/>
              <a:ext cx="2148591" cy="1472596"/>
              <a:chOff x="6462009" y="3885846"/>
              <a:chExt cx="2148591" cy="1472596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AECC9D85-E9CC-6713-0035-63FE07884F39}"/>
                  </a:ext>
                </a:extLst>
              </p:cNvPr>
              <p:cNvGrpSpPr/>
              <p:nvPr/>
            </p:nvGrpSpPr>
            <p:grpSpPr>
              <a:xfrm>
                <a:off x="6462009" y="3885846"/>
                <a:ext cx="2148591" cy="1472596"/>
                <a:chOff x="6155961" y="2056495"/>
                <a:chExt cx="2148591" cy="1472596"/>
              </a:xfrm>
            </p:grpSpPr>
            <p:sp>
              <p:nvSpPr>
                <p:cNvPr id="4" name="Can 3">
                  <a:extLst>
                    <a:ext uri="{FF2B5EF4-FFF2-40B4-BE49-F238E27FC236}">
                      <a16:creationId xmlns:a16="http://schemas.microsoft.com/office/drawing/2014/main" id="{10FF10A8-0264-944E-F5CC-57CCCFC59A1C}"/>
                    </a:ext>
                  </a:extLst>
                </p:cNvPr>
                <p:cNvSpPr/>
                <p:nvPr/>
              </p:nvSpPr>
              <p:spPr>
                <a:xfrm rot="16200000">
                  <a:off x="5849381" y="2363076"/>
                  <a:ext cx="1472595" cy="859436"/>
                </a:xfrm>
                <a:prstGeom prst="can">
                  <a:avLst>
                    <a:gd name="adj" fmla="val 42442"/>
                  </a:avLst>
                </a:prstGeom>
                <a:solidFill>
                  <a:schemeClr val="accent3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" name="Can 4">
                  <a:extLst>
                    <a:ext uri="{FF2B5EF4-FFF2-40B4-BE49-F238E27FC236}">
                      <a16:creationId xmlns:a16="http://schemas.microsoft.com/office/drawing/2014/main" id="{87766BF8-0A71-05A0-C7AE-AB07294FD63B}"/>
                    </a:ext>
                  </a:extLst>
                </p:cNvPr>
                <p:cNvSpPr/>
                <p:nvPr/>
              </p:nvSpPr>
              <p:spPr>
                <a:xfrm rot="16200000">
                  <a:off x="6924036" y="2148574"/>
                  <a:ext cx="1472595" cy="1288437"/>
                </a:xfrm>
                <a:prstGeom prst="can">
                  <a:avLst>
                    <a:gd name="adj" fmla="val 38961"/>
                  </a:avLst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FA243C28-008F-E66A-EFB9-D4E6411F0D9D}"/>
                      </a:ext>
                    </a:extLst>
                  </p:cNvPr>
                  <p:cNvSpPr txBox="1"/>
                  <p:nvPr/>
                </p:nvSpPr>
                <p:spPr>
                  <a:xfrm>
                    <a:off x="6857233" y="4365110"/>
                    <a:ext cx="468782" cy="43088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US" sz="28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FA243C28-008F-E66A-EFB9-D4E6411F0D9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57233" y="4365110"/>
                    <a:ext cx="468782" cy="430887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l="-18421" r="-5263" b="-1142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79583AFB-0ABD-51DD-5316-F566545C6084}"/>
                    </a:ext>
                  </a:extLst>
                </p:cNvPr>
                <p:cNvSpPr txBox="1"/>
                <p:nvPr/>
              </p:nvSpPr>
              <p:spPr>
                <a:xfrm>
                  <a:off x="7852705" y="4365109"/>
                  <a:ext cx="773994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𝑍𝐷𝐶</m:t>
                        </m:r>
                      </m:oMath>
                    </m:oMathPara>
                  </a14:m>
                  <a:endParaRPr lang="en-US" sz="28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79583AFB-0ABD-51DD-5316-F566545C60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52705" y="4365109"/>
                  <a:ext cx="773994" cy="430887"/>
                </a:xfrm>
                <a:prstGeom prst="rect">
                  <a:avLst/>
                </a:prstGeom>
                <a:blipFill>
                  <a:blip r:embed="rId3"/>
                  <a:stretch>
                    <a:fillRect l="-9677" r="-8065" b="-28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F4A18AC3-FA48-83C5-27C4-71C1AFC90CF0}"/>
                    </a:ext>
                  </a:extLst>
                </p:cNvPr>
                <p:cNvSpPr txBox="1"/>
                <p:nvPr/>
              </p:nvSpPr>
              <p:spPr>
                <a:xfrm>
                  <a:off x="8690548" y="5246149"/>
                  <a:ext cx="279820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oMath>
                    </m:oMathPara>
                  </a14:m>
                  <a:endParaRPr lang="en-US" sz="28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F4A18AC3-FA48-83C5-27C4-71C1AFC90C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90548" y="5246149"/>
                  <a:ext cx="279820" cy="430887"/>
                </a:xfrm>
                <a:prstGeom prst="rect">
                  <a:avLst/>
                </a:prstGeom>
                <a:blipFill>
                  <a:blip r:embed="rId4"/>
                  <a:stretch>
                    <a:fillRect l="-26087" r="-26087" b="-228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BCF4A7D-CF94-5C20-61E8-F8891716CD30}"/>
              </a:ext>
            </a:extLst>
          </p:cNvPr>
          <p:cNvGrpSpPr/>
          <p:nvPr/>
        </p:nvGrpSpPr>
        <p:grpSpPr>
          <a:xfrm>
            <a:off x="191163" y="946155"/>
            <a:ext cx="11929592" cy="1892506"/>
            <a:chOff x="191163" y="946155"/>
            <a:chExt cx="11929592" cy="1892506"/>
          </a:xfrm>
        </p:grpSpPr>
        <p:pic>
          <p:nvPicPr>
            <p:cNvPr id="3" name="Picture 2" descr="Table&#10;&#10;Description automatically generated">
              <a:extLst>
                <a:ext uri="{FF2B5EF4-FFF2-40B4-BE49-F238E27FC236}">
                  <a16:creationId xmlns:a16="http://schemas.microsoft.com/office/drawing/2014/main" id="{9AD0BE13-4F21-AD2F-F89C-2441DFD072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54380"/>
            <a:stretch/>
          </p:blipFill>
          <p:spPr>
            <a:xfrm>
              <a:off x="191164" y="946155"/>
              <a:ext cx="11929591" cy="1242409"/>
            </a:xfrm>
            <a:prstGeom prst="rect">
              <a:avLst/>
            </a:prstGeom>
          </p:spPr>
        </p:pic>
        <p:pic>
          <p:nvPicPr>
            <p:cNvPr id="18" name="Picture 17" descr="Table&#10;&#10;Description automatically generated">
              <a:extLst>
                <a:ext uri="{FF2B5EF4-FFF2-40B4-BE49-F238E27FC236}">
                  <a16:creationId xmlns:a16="http://schemas.microsoft.com/office/drawing/2014/main" id="{03ADD792-889A-9F72-2D36-0C194264EF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76095"/>
            <a:stretch/>
          </p:blipFill>
          <p:spPr>
            <a:xfrm>
              <a:off x="191163" y="2187637"/>
              <a:ext cx="11929591" cy="6510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63077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AD9AC3-891C-AE2E-6875-F926FE581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2AC75-FEF2-C94C-9283-A53264FA94A9}" type="slidenum">
              <a:rPr lang="en-US" smtClean="0"/>
              <a:t>25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5F3FF5-1D4F-D771-C392-FD555872C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173" y="947483"/>
            <a:ext cx="6756048" cy="43508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2302B3-0DE4-8F9D-D873-FCCABD80A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224" y="1806454"/>
            <a:ext cx="3437952" cy="2851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1E063A-5755-ED4B-1BE9-5DF9509CD9B6}"/>
              </a:ext>
            </a:extLst>
          </p:cNvPr>
          <p:cNvSpPr txBox="1"/>
          <p:nvPr/>
        </p:nvSpPr>
        <p:spPr>
          <a:xfrm>
            <a:off x="9471384" y="4657932"/>
            <a:ext cx="22297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,Helvetica&gt;&#10;&lt;p align="/>
              </a:rPr>
              <a:t>Scott Pratt, model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6DD1B9-00DD-18D5-0C65-BDA9ED0467CC}"/>
              </a:ext>
            </a:extLst>
          </p:cNvPr>
          <p:cNvSpPr txBox="1"/>
          <p:nvPr/>
        </p:nvSpPr>
        <p:spPr>
          <a:xfrm>
            <a:off x="0" y="170051"/>
            <a:ext cx="113387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buFont typeface="Wingdings" pitchFamily="2" charset="2"/>
              <a:buChar char="v"/>
            </a:pPr>
            <a:r>
              <a:rPr lang="en-US" sz="3200" dirty="0">
                <a:latin typeface="Times New Roman" charset="0"/>
                <a:cs typeface="Times New Roman" charset="0"/>
              </a:rPr>
              <a:t>We use a hadronic afterburner that introduces such information.</a:t>
            </a:r>
          </a:p>
        </p:txBody>
      </p:sp>
    </p:spTree>
    <p:extLst>
      <p:ext uri="{BB962C8B-B14F-4D97-AF65-F5344CB8AC3E}">
        <p14:creationId xmlns:p14="http://schemas.microsoft.com/office/powerpoint/2010/main" val="24957235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2C68C92-F612-8E79-FA78-33B79E669470}"/>
                  </a:ext>
                </a:extLst>
              </p:cNvPr>
              <p:cNvSpPr txBox="1"/>
              <p:nvPr/>
            </p:nvSpPr>
            <p:spPr>
              <a:xfrm>
                <a:off x="0" y="-4127"/>
                <a:ext cx="687185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>
                  <a:buFont typeface="Wingdings" pitchFamily="2" charset="2"/>
                  <a:buChar char="Ø"/>
                </a:pPr>
                <a:r>
                  <a:rPr lang="en-US" sz="3600" dirty="0">
                    <a:latin typeface="Times New Roman" charset="0"/>
                    <a:cs typeface="Times New Roman" charset="0"/>
                  </a:rPr>
                  <a:t>Deformed Pb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sz="3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𝛽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2</m:t>
                        </m:r>
                      </m:sub>
                    </m:sSub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charset="0"/>
                      </a:rPr>
                      <m:t>=0.28</m:t>
                    </m:r>
                  </m:oMath>
                </a14:m>
                <a:r>
                  <a:rPr lang="en-US" sz="3600" dirty="0">
                    <a:latin typeface="Times New Roman" charset="0"/>
                    <a:cs typeface="Times New Roman" charset="0"/>
                  </a:rPr>
                  <a:t>)</a:t>
                </a:r>
                <a:endParaRPr lang="en-US" sz="36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2C68C92-F612-8E79-FA78-33B79E6694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-4127"/>
                <a:ext cx="6871855" cy="646331"/>
              </a:xfrm>
              <a:prstGeom prst="rect">
                <a:avLst/>
              </a:prstGeom>
              <a:blipFill>
                <a:blip r:embed="rId2"/>
                <a:stretch>
                  <a:fillRect l="-2403" t="-13462" b="-3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A10B10A-0828-C558-DB5C-390AF836FE1A}"/>
                  </a:ext>
                </a:extLst>
              </p:cNvPr>
              <p:cNvSpPr txBox="1"/>
              <p:nvPr/>
            </p:nvSpPr>
            <p:spPr>
              <a:xfrm>
                <a:off x="672921" y="5387585"/>
                <a:ext cx="10989180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FF0000"/>
                    </a:solidFill>
                    <a:latin typeface="Times New Roman" charset="0"/>
                    <a:cs typeface="Times New Roman" charset="0"/>
                  </a:rPr>
                  <a:t>Neutrons and Protons from all sources in 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forward rapidity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charset="0"/>
                    <a:cs typeface="Times New Roman" charset="0"/>
                  </a:rPr>
                  <a:t> show sensitivity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𝛽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Times New Roman" charset="0"/>
                    <a:cs typeface="Times New Roman" charset="0"/>
                  </a:rPr>
                  <a:t> deformation in centrality &gt; 50%. 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A10B10A-0828-C558-DB5C-390AF836FE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921" y="5387585"/>
                <a:ext cx="10989180" cy="954107"/>
              </a:xfrm>
              <a:prstGeom prst="rect">
                <a:avLst/>
              </a:prstGeom>
              <a:blipFill>
                <a:blip r:embed="rId3"/>
                <a:stretch>
                  <a:fillRect l="-231" t="-6579" r="-1038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BD529B4-B1EB-EBDD-6AC4-D822C13F8EC6}"/>
                  </a:ext>
                </a:extLst>
              </p:cNvPr>
              <p:cNvSpPr txBox="1"/>
              <p:nvPr/>
            </p:nvSpPr>
            <p:spPr>
              <a:xfrm>
                <a:off x="563308" y="2478210"/>
                <a:ext cx="93217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charset="0"/>
                        </a:rPr>
                        <m:t>𝑒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charset="0"/>
                        </a:rPr>
                        <m:t>+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charset="0"/>
                        </a:rPr>
                        <m:t>𝑃𝑏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BD529B4-B1EB-EBDD-6AC4-D822C13F8E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308" y="2478210"/>
                <a:ext cx="93217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12F523-B608-F506-E796-07DFF94F1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2AC75-FEF2-C94C-9283-A53264FA94A9}" type="slidenum">
              <a:rPr lang="en-US" smtClean="0"/>
              <a:t>26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ABC98D-359C-929A-3471-99118C257D51}"/>
              </a:ext>
            </a:extLst>
          </p:cNvPr>
          <p:cNvSpPr txBox="1"/>
          <p:nvPr/>
        </p:nvSpPr>
        <p:spPr>
          <a:xfrm>
            <a:off x="459802" y="2801317"/>
            <a:ext cx="11391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latin typeface="Times New Roman" charset="0"/>
                <a:cs typeface="Times New Roman" charset="0"/>
              </a:rPr>
              <a:t>BeAGLE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F50E92A-51A4-4C6C-7BDA-9B755E43792A}"/>
              </a:ext>
            </a:extLst>
          </p:cNvPr>
          <p:cNvGrpSpPr/>
          <p:nvPr/>
        </p:nvGrpSpPr>
        <p:grpSpPr>
          <a:xfrm>
            <a:off x="41943" y="1471846"/>
            <a:ext cx="12150057" cy="3632710"/>
            <a:chOff x="93770" y="709846"/>
            <a:chExt cx="12150057" cy="3632710"/>
          </a:xfrm>
        </p:grpSpPr>
        <p:pic>
          <p:nvPicPr>
            <p:cNvPr id="10" name="Picture 9" descr="Chart&#10;&#10;Description automatically generated">
              <a:extLst>
                <a:ext uri="{FF2B5EF4-FFF2-40B4-BE49-F238E27FC236}">
                  <a16:creationId xmlns:a16="http://schemas.microsoft.com/office/drawing/2014/main" id="{376974F3-D2A8-A5ED-0552-5381A46C4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770" y="966489"/>
              <a:ext cx="12150057" cy="3174339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3E23188-7ECE-4421-3225-70B777F1ECFC}"/>
                </a:ext>
              </a:extLst>
            </p:cNvPr>
            <p:cNvSpPr/>
            <p:nvPr/>
          </p:nvSpPr>
          <p:spPr>
            <a:xfrm>
              <a:off x="925891" y="764761"/>
              <a:ext cx="2200822" cy="51328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Neutrons in ZDC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92F755C-D32E-4B5E-E4C7-0BCB763E5FD0}"/>
                </a:ext>
              </a:extLst>
            </p:cNvPr>
            <p:cNvSpPr/>
            <p:nvPr/>
          </p:nvSpPr>
          <p:spPr>
            <a:xfrm>
              <a:off x="5236621" y="709846"/>
              <a:ext cx="2200822" cy="51328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Neutrons in B0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BA1785D-A789-636B-17CF-DC955AEAC6BD}"/>
                </a:ext>
              </a:extLst>
            </p:cNvPr>
            <p:cNvSpPr/>
            <p:nvPr/>
          </p:nvSpPr>
          <p:spPr>
            <a:xfrm>
              <a:off x="9410718" y="762847"/>
              <a:ext cx="2200822" cy="51328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Protons in RP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3A14A1B-659E-EB08-7E57-9C982F14BBBE}"/>
                    </a:ext>
                  </a:extLst>
                </p:cNvPr>
                <p:cNvSpPr txBox="1"/>
                <p:nvPr/>
              </p:nvSpPr>
              <p:spPr>
                <a:xfrm>
                  <a:off x="1213239" y="4034779"/>
                  <a:ext cx="1030603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𝐶𝑒𝑛𝑡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(%)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3A14A1B-659E-EB08-7E57-9C982F14BB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3239" y="4034779"/>
                  <a:ext cx="1030603" cy="307777"/>
                </a:xfrm>
                <a:prstGeom prst="rect">
                  <a:avLst/>
                </a:prstGeom>
                <a:blipFill>
                  <a:blip r:embed="rId6"/>
                  <a:stretch>
                    <a:fillRect l="-4878" r="-8537" b="-3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73248126-E6C9-2806-6F90-59534C096D30}"/>
                    </a:ext>
                  </a:extLst>
                </p:cNvPr>
                <p:cNvSpPr txBox="1"/>
                <p:nvPr/>
              </p:nvSpPr>
              <p:spPr>
                <a:xfrm>
                  <a:off x="5697930" y="3986939"/>
                  <a:ext cx="1030603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𝐶𝑒𝑛𝑡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(%)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73248126-E6C9-2806-6F90-59534C096D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97930" y="3986939"/>
                  <a:ext cx="1030603" cy="307777"/>
                </a:xfrm>
                <a:prstGeom prst="rect">
                  <a:avLst/>
                </a:prstGeom>
                <a:blipFill>
                  <a:blip r:embed="rId7"/>
                  <a:stretch>
                    <a:fillRect l="-4878" r="-8537" b="-307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EE45929C-1FC3-C8FF-49A2-17A07FCA9829}"/>
                    </a:ext>
                  </a:extLst>
                </p:cNvPr>
                <p:cNvSpPr txBox="1"/>
                <p:nvPr/>
              </p:nvSpPr>
              <p:spPr>
                <a:xfrm>
                  <a:off x="9995827" y="3971492"/>
                  <a:ext cx="1030603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𝐶𝑒𝑛𝑡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(%)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EE45929C-1FC3-C8FF-49A2-17A07FCA98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95827" y="3971492"/>
                  <a:ext cx="1030603" cy="307777"/>
                </a:xfrm>
                <a:prstGeom prst="rect">
                  <a:avLst/>
                </a:prstGeom>
                <a:blipFill>
                  <a:blip r:embed="rId8"/>
                  <a:stretch>
                    <a:fillRect l="-3614" r="-7229" b="-3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991F7931-AF98-D77E-AF23-E313EA28D355}"/>
                    </a:ext>
                  </a:extLst>
                </p:cNvPr>
                <p:cNvSpPr txBox="1"/>
                <p:nvPr/>
              </p:nvSpPr>
              <p:spPr>
                <a:xfrm>
                  <a:off x="4757832" y="2478210"/>
                  <a:ext cx="932178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𝑒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+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𝑃𝑏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991F7931-AF98-D77E-AF23-E313EA28D3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7832" y="2478210"/>
                  <a:ext cx="932178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A1D9045-651E-84A5-B281-E813F5855D88}"/>
                </a:ext>
              </a:extLst>
            </p:cNvPr>
            <p:cNvSpPr txBox="1"/>
            <p:nvPr/>
          </p:nvSpPr>
          <p:spPr>
            <a:xfrm>
              <a:off x="4667026" y="2801317"/>
              <a:ext cx="113919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 err="1">
                  <a:latin typeface="Times New Roman" charset="0"/>
                  <a:cs typeface="Times New Roman" charset="0"/>
                </a:rPr>
                <a:t>BeAGLE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2E6427B5-D77F-E4A4-7256-584B49FD3E3A}"/>
                    </a:ext>
                  </a:extLst>
                </p:cNvPr>
                <p:cNvSpPr txBox="1"/>
                <p:nvPr/>
              </p:nvSpPr>
              <p:spPr>
                <a:xfrm>
                  <a:off x="8965056" y="2535982"/>
                  <a:ext cx="932178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𝑒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+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𝑃𝑏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2E6427B5-D77F-E4A4-7256-584B49FD3E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65056" y="2535982"/>
                  <a:ext cx="932178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CAFB130-1117-7737-9266-DD49376F2B26}"/>
                </a:ext>
              </a:extLst>
            </p:cNvPr>
            <p:cNvSpPr txBox="1"/>
            <p:nvPr/>
          </p:nvSpPr>
          <p:spPr>
            <a:xfrm>
              <a:off x="8874250" y="2859089"/>
              <a:ext cx="113919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 err="1">
                  <a:latin typeface="Times New Roman" charset="0"/>
                  <a:cs typeface="Times New Roman" charset="0"/>
                </a:rPr>
                <a:t>BeAGLE</a:t>
              </a:r>
              <a:endParaRPr lang="en-US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75FE6DD-6D83-7E31-E8B4-82AA9B918BE7}"/>
              </a:ext>
            </a:extLst>
          </p:cNvPr>
          <p:cNvSpPr txBox="1"/>
          <p:nvPr/>
        </p:nvSpPr>
        <p:spPr>
          <a:xfrm>
            <a:off x="459802" y="735752"/>
            <a:ext cx="7806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ü"/>
            </a:pPr>
            <a:r>
              <a:rPr lang="en-US" sz="2800" dirty="0">
                <a:latin typeface="Times New Roman" charset="0"/>
                <a:cs typeface="Times New Roman" charset="0"/>
              </a:rPr>
              <a:t>The ratio of the undeformed to deformed Pb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A6A0E52-98CE-5BB6-BF4E-A87409FB84B9}"/>
                  </a:ext>
                </a:extLst>
              </p:cNvPr>
              <p:cNvSpPr txBox="1"/>
              <p:nvPr/>
            </p:nvSpPr>
            <p:spPr>
              <a:xfrm>
                <a:off x="557261" y="3291440"/>
                <a:ext cx="93217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charset="0"/>
                        </a:rPr>
                        <m:t>𝑒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charset="0"/>
                        </a:rPr>
                        <m:t>+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charset="0"/>
                        </a:rPr>
                        <m:t>𝑃𝑏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A6A0E52-98CE-5BB6-BF4E-A87409FB84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261" y="3291440"/>
                <a:ext cx="932178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1DBDDC58-FA36-E3A5-F079-9B632B9B3F3E}"/>
              </a:ext>
            </a:extLst>
          </p:cNvPr>
          <p:cNvSpPr txBox="1"/>
          <p:nvPr/>
        </p:nvSpPr>
        <p:spPr>
          <a:xfrm>
            <a:off x="466455" y="3614547"/>
            <a:ext cx="11391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latin typeface="Times New Roman" charset="0"/>
                <a:cs typeface="Times New Roman" charset="0"/>
              </a:rPr>
              <a:t>BeAGLE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6865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DD9C43B-72E2-9641-541A-765C80F66745}"/>
                  </a:ext>
                </a:extLst>
              </p:cNvPr>
              <p:cNvSpPr txBox="1"/>
              <p:nvPr/>
            </p:nvSpPr>
            <p:spPr>
              <a:xfrm>
                <a:off x="646578" y="5417533"/>
                <a:ext cx="10947565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FF0000"/>
                    </a:solidFill>
                    <a:latin typeface="Times New Roman" charset="0"/>
                    <a:cs typeface="Times New Roman" charset="0"/>
                  </a:rPr>
                  <a:t>Neutrons and Protons from all sources in 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forward rapidity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charset="0"/>
                    <a:cs typeface="Times New Roman" charset="0"/>
                  </a:rPr>
                  <a:t> show sensitivity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𝛽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Times New Roman" charset="0"/>
                    <a:cs typeface="Times New Roman" charset="0"/>
                  </a:rPr>
                  <a:t> deformation in different centrality selections.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DD9C43B-72E2-9641-541A-765C80F667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578" y="5417533"/>
                <a:ext cx="10947565" cy="954107"/>
              </a:xfrm>
              <a:prstGeom prst="rect">
                <a:avLst/>
              </a:prstGeom>
              <a:blipFill>
                <a:blip r:embed="rId2"/>
                <a:stretch>
                  <a:fillRect l="-463" t="-6579" r="-1390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1989C0-FF48-D939-DC9F-2186A8770E66}"/>
                  </a:ext>
                </a:extLst>
              </p:cNvPr>
              <p:cNvSpPr txBox="1"/>
              <p:nvPr/>
            </p:nvSpPr>
            <p:spPr>
              <a:xfrm>
                <a:off x="0" y="-4127"/>
                <a:ext cx="687185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>
                  <a:buFont typeface="Wingdings" pitchFamily="2" charset="2"/>
                  <a:buChar char="Ø"/>
                </a:pPr>
                <a:r>
                  <a:rPr lang="en-US" sz="3600" dirty="0">
                    <a:latin typeface="Times New Roman" charset="0"/>
                    <a:cs typeface="Times New Roman" charset="0"/>
                  </a:rPr>
                  <a:t>Deformed Pb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sz="3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𝛽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4</m:t>
                        </m:r>
                      </m:sub>
                    </m:sSub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charset="0"/>
                      </a:rPr>
                      <m:t>=0.093</m:t>
                    </m:r>
                  </m:oMath>
                </a14:m>
                <a:r>
                  <a:rPr lang="en-US" sz="3600" dirty="0">
                    <a:latin typeface="Times New Roman" charset="0"/>
                    <a:cs typeface="Times New Roman" charset="0"/>
                  </a:rPr>
                  <a:t>)</a:t>
                </a:r>
                <a:endParaRPr lang="en-US" sz="36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1989C0-FF48-D939-DC9F-2186A8770E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-4127"/>
                <a:ext cx="6871855" cy="646331"/>
              </a:xfrm>
              <a:prstGeom prst="rect">
                <a:avLst/>
              </a:prstGeom>
              <a:blipFill>
                <a:blip r:embed="rId3"/>
                <a:stretch>
                  <a:fillRect l="-2403" t="-13462" b="-3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58B093-51C3-1878-87ED-C7D0EDF2E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2AC75-FEF2-C94C-9283-A53264FA94A9}" type="slidenum">
              <a:rPr lang="en-US" smtClean="0"/>
              <a:t>27</a:t>
            </a:fld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9403C33-5BC1-5346-7C42-F6E0FA47431E}"/>
              </a:ext>
            </a:extLst>
          </p:cNvPr>
          <p:cNvGrpSpPr/>
          <p:nvPr/>
        </p:nvGrpSpPr>
        <p:grpSpPr>
          <a:xfrm>
            <a:off x="140162" y="1310460"/>
            <a:ext cx="11960398" cy="3874888"/>
            <a:chOff x="79202" y="670380"/>
            <a:chExt cx="11960398" cy="3874888"/>
          </a:xfrm>
        </p:grpSpPr>
        <p:pic>
          <p:nvPicPr>
            <p:cNvPr id="3" name="Picture 2" descr="Chart, scatter chart&#10;&#10;Description automatically generated">
              <a:extLst>
                <a:ext uri="{FF2B5EF4-FFF2-40B4-BE49-F238E27FC236}">
                  <a16:creationId xmlns:a16="http://schemas.microsoft.com/office/drawing/2014/main" id="{8D27C221-7D6B-E989-B468-652DC07B9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202" y="670380"/>
              <a:ext cx="11960398" cy="367423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9E6685A0-9565-FEDA-F0A7-C3F735EB335D}"/>
                    </a:ext>
                  </a:extLst>
                </p:cNvPr>
                <p:cNvSpPr txBox="1"/>
                <p:nvPr/>
              </p:nvSpPr>
              <p:spPr>
                <a:xfrm>
                  <a:off x="1516056" y="4237491"/>
                  <a:ext cx="1030603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𝐶𝑒𝑛𝑡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(%)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9E6685A0-9565-FEDA-F0A7-C3F735EB33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16056" y="4237491"/>
                  <a:ext cx="1030603" cy="307777"/>
                </a:xfrm>
                <a:prstGeom prst="rect">
                  <a:avLst/>
                </a:prstGeom>
                <a:blipFill>
                  <a:blip r:embed="rId5"/>
                  <a:stretch>
                    <a:fillRect l="-4878" r="-7317" b="-3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317708F-5C71-1D5D-3D22-A119A63A89F6}"/>
                    </a:ext>
                  </a:extLst>
                </p:cNvPr>
                <p:cNvSpPr txBox="1"/>
                <p:nvPr/>
              </p:nvSpPr>
              <p:spPr>
                <a:xfrm>
                  <a:off x="5691041" y="4193638"/>
                  <a:ext cx="1030603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𝐶𝑒𝑛𝑡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(%)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317708F-5C71-1D5D-3D22-A119A63A89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91041" y="4193638"/>
                  <a:ext cx="1030603" cy="307777"/>
                </a:xfrm>
                <a:prstGeom prst="rect">
                  <a:avLst/>
                </a:prstGeom>
                <a:blipFill>
                  <a:blip r:embed="rId6"/>
                  <a:stretch>
                    <a:fillRect l="-6098" r="-7317" b="-3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0D2B0FB0-98EA-6EC5-2936-7A993ABDFE8B}"/>
                    </a:ext>
                  </a:extLst>
                </p:cNvPr>
                <p:cNvSpPr txBox="1"/>
                <p:nvPr/>
              </p:nvSpPr>
              <p:spPr>
                <a:xfrm>
                  <a:off x="9691865" y="4178348"/>
                  <a:ext cx="1030603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𝐶𝑒𝑛𝑡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(%)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0D2B0FB0-98EA-6EC5-2936-7A993ABDFE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91865" y="4178348"/>
                  <a:ext cx="1030603" cy="307777"/>
                </a:xfrm>
                <a:prstGeom prst="rect">
                  <a:avLst/>
                </a:prstGeom>
                <a:blipFill>
                  <a:blip r:embed="rId7"/>
                  <a:stretch>
                    <a:fillRect l="-6098" r="-7317" b="-3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6BD9B4E9-471F-4B2D-7324-767BAC005313}"/>
                    </a:ext>
                  </a:extLst>
                </p:cNvPr>
                <p:cNvSpPr txBox="1"/>
                <p:nvPr/>
              </p:nvSpPr>
              <p:spPr>
                <a:xfrm>
                  <a:off x="532828" y="2373031"/>
                  <a:ext cx="932178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+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𝑃𝑏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6BD9B4E9-471F-4B2D-7324-767BAC0053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2828" y="2373031"/>
                  <a:ext cx="932178" cy="40011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3451EDF-63FB-945C-80F0-ADFDA1FD2796}"/>
                </a:ext>
              </a:extLst>
            </p:cNvPr>
            <p:cNvSpPr/>
            <p:nvPr/>
          </p:nvSpPr>
          <p:spPr>
            <a:xfrm>
              <a:off x="925891" y="764761"/>
              <a:ext cx="2200822" cy="51328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Neutrons in ZDC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A19C18D-4057-102D-455A-0CED9004EC8E}"/>
                </a:ext>
              </a:extLst>
            </p:cNvPr>
            <p:cNvSpPr/>
            <p:nvPr/>
          </p:nvSpPr>
          <p:spPr>
            <a:xfrm>
              <a:off x="5236621" y="709846"/>
              <a:ext cx="2200822" cy="51328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Neutrons in B0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9069ECE-E828-F3F6-EB2A-4310C6D2115C}"/>
                </a:ext>
              </a:extLst>
            </p:cNvPr>
            <p:cNvSpPr/>
            <p:nvPr/>
          </p:nvSpPr>
          <p:spPr>
            <a:xfrm>
              <a:off x="9286045" y="752282"/>
              <a:ext cx="2200822" cy="51328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Protons in RP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977C09C-E6B9-6675-17B6-897C9D7294F2}"/>
                </a:ext>
              </a:extLst>
            </p:cNvPr>
            <p:cNvSpPr txBox="1"/>
            <p:nvPr/>
          </p:nvSpPr>
          <p:spPr>
            <a:xfrm>
              <a:off x="459802" y="2801317"/>
              <a:ext cx="113919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 err="1">
                  <a:latin typeface="Times New Roman" charset="0"/>
                  <a:cs typeface="Times New Roman" charset="0"/>
                </a:rPr>
                <a:t>BeAGLE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8AC372C6-42DB-75FB-A400-CC0D0424955E}"/>
                    </a:ext>
                  </a:extLst>
                </p:cNvPr>
                <p:cNvSpPr txBox="1"/>
                <p:nvPr/>
              </p:nvSpPr>
              <p:spPr>
                <a:xfrm>
                  <a:off x="4655357" y="2557727"/>
                  <a:ext cx="932178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𝑒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+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𝑃𝑏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8AC372C6-42DB-75FB-A400-CC0D042495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55357" y="2557727"/>
                  <a:ext cx="932178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E34C49B-DEA9-88E7-BF80-67FFDB6E4B3F}"/>
                </a:ext>
              </a:extLst>
            </p:cNvPr>
            <p:cNvSpPr txBox="1"/>
            <p:nvPr/>
          </p:nvSpPr>
          <p:spPr>
            <a:xfrm>
              <a:off x="4551851" y="2880834"/>
              <a:ext cx="113919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 err="1">
                  <a:latin typeface="Times New Roman" charset="0"/>
                  <a:cs typeface="Times New Roman" charset="0"/>
                </a:rPr>
                <a:t>BeAGLE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6F2F8B4D-5483-1560-4A28-1B57FAAE608F}"/>
                    </a:ext>
                  </a:extLst>
                </p:cNvPr>
                <p:cNvSpPr txBox="1"/>
                <p:nvPr/>
              </p:nvSpPr>
              <p:spPr>
                <a:xfrm>
                  <a:off x="8643900" y="2585247"/>
                  <a:ext cx="932178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𝑒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+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𝑃𝑏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6F2F8B4D-5483-1560-4A28-1B57FAAE60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3900" y="2585247"/>
                  <a:ext cx="932178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2ABFDBE-59B4-48A5-9598-BD6EEE465FD5}"/>
                </a:ext>
              </a:extLst>
            </p:cNvPr>
            <p:cNvSpPr txBox="1"/>
            <p:nvPr/>
          </p:nvSpPr>
          <p:spPr>
            <a:xfrm>
              <a:off x="8540394" y="2908354"/>
              <a:ext cx="113919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 err="1">
                  <a:latin typeface="Times New Roman" charset="0"/>
                  <a:cs typeface="Times New Roman" charset="0"/>
                </a:rPr>
                <a:t>BeAGLE</a:t>
              </a:r>
              <a:endParaRPr lang="en-US" dirty="0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47B3F2E7-BE5D-5208-BAF3-4BCDCE2A94BE}"/>
              </a:ext>
            </a:extLst>
          </p:cNvPr>
          <p:cNvSpPr txBox="1"/>
          <p:nvPr/>
        </p:nvSpPr>
        <p:spPr>
          <a:xfrm>
            <a:off x="459802" y="735752"/>
            <a:ext cx="7806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ü"/>
            </a:pPr>
            <a:r>
              <a:rPr lang="en-US" sz="2800" dirty="0">
                <a:latin typeface="Times New Roman" charset="0"/>
                <a:cs typeface="Times New Roman" charset="0"/>
              </a:rPr>
              <a:t>The ratio of the undeformed to deformed Pb</a:t>
            </a:r>
          </a:p>
        </p:txBody>
      </p:sp>
    </p:spTree>
    <p:extLst>
      <p:ext uri="{BB962C8B-B14F-4D97-AF65-F5344CB8AC3E}">
        <p14:creationId xmlns:p14="http://schemas.microsoft.com/office/powerpoint/2010/main" val="33645828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2C68C92-F612-8E79-FA78-33B79E669470}"/>
                  </a:ext>
                </a:extLst>
              </p:cNvPr>
              <p:cNvSpPr txBox="1"/>
              <p:nvPr/>
            </p:nvSpPr>
            <p:spPr>
              <a:xfrm>
                <a:off x="0" y="-4127"/>
                <a:ext cx="83667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>
                  <a:buFont typeface="Wingdings" pitchFamily="2" charset="2"/>
                  <a:buChar char="Ø"/>
                </a:pPr>
                <a:r>
                  <a:rPr lang="en-US" sz="3600" dirty="0">
                    <a:latin typeface="Times New Roman" charset="0"/>
                    <a:cs typeface="Times New Roman" charset="0"/>
                  </a:rPr>
                  <a:t>Deformed Pb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sz="3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𝛽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2</m:t>
                        </m:r>
                      </m:sub>
                    </m:sSub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charset="0"/>
                      </a:rPr>
                      <m:t>=0.28, </m:t>
                    </m:r>
                    <m:sSub>
                      <m:sSubPr>
                        <m:ctrlPr>
                          <a:rPr lang="en-US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𝛽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4</m:t>
                        </m:r>
                      </m:sub>
                    </m:sSub>
                    <m:r>
                      <a:rPr lang="en-US" sz="3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charset="0"/>
                      </a:rPr>
                      <m:t>=0.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charset="0"/>
                      </a:rPr>
                      <m:t>093</m:t>
                    </m:r>
                  </m:oMath>
                </a14:m>
                <a:r>
                  <a:rPr lang="en-US" sz="3600" dirty="0">
                    <a:latin typeface="Times New Roman" charset="0"/>
                    <a:cs typeface="Times New Roman" charset="0"/>
                  </a:rPr>
                  <a:t>)</a:t>
                </a:r>
                <a:endParaRPr lang="en-US" sz="36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2C68C92-F612-8E79-FA78-33B79E6694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-4127"/>
                <a:ext cx="8366760" cy="646331"/>
              </a:xfrm>
              <a:prstGeom prst="rect">
                <a:avLst/>
              </a:prstGeom>
              <a:blipFill>
                <a:blip r:embed="rId2"/>
                <a:stretch>
                  <a:fillRect l="-1970" t="-13462" b="-3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76F76C0-3F2E-9A0E-ECAC-AF3EAD532E99}"/>
                  </a:ext>
                </a:extLst>
              </p:cNvPr>
              <p:cNvSpPr txBox="1"/>
              <p:nvPr/>
            </p:nvSpPr>
            <p:spPr>
              <a:xfrm>
                <a:off x="574068" y="5566713"/>
                <a:ext cx="11043860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FF0000"/>
                    </a:solidFill>
                    <a:latin typeface="Times New Roman" charset="0"/>
                    <a:cs typeface="Times New Roman" charset="0"/>
                  </a:rPr>
                  <a:t>Neutrons and Protons from all sources in 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forward rapidity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charset="0"/>
                    <a:cs typeface="Times New Roman" charset="0"/>
                  </a:rPr>
                  <a:t> show sensitivity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𝛽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Times New Roman" charset="0"/>
                    <a:cs typeface="Times New Roman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𝛽</m:t>
                        </m:r>
                      </m:e>
                      <m:sub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Times New Roman" charset="0"/>
                    <a:cs typeface="Times New Roman" charset="0"/>
                  </a:rPr>
                  <a:t> deformation in different centrality selections.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76F76C0-3F2E-9A0E-ECAC-AF3EAD532E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068" y="5566713"/>
                <a:ext cx="11043860" cy="954107"/>
              </a:xfrm>
              <a:prstGeom prst="rect">
                <a:avLst/>
              </a:prstGeom>
              <a:blipFill>
                <a:blip r:embed="rId3"/>
                <a:stretch>
                  <a:fillRect l="-115" t="-7895" r="-920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12DDF7-4832-CD87-40E3-80AE48662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2AC75-FEF2-C94C-9283-A53264FA94A9}" type="slidenum">
              <a:rPr lang="en-US" smtClean="0"/>
              <a:t>28</a:t>
            </a:fld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73AB23C-4098-20B1-B894-3283808E7AF7}"/>
              </a:ext>
            </a:extLst>
          </p:cNvPr>
          <p:cNvGrpSpPr/>
          <p:nvPr/>
        </p:nvGrpSpPr>
        <p:grpSpPr>
          <a:xfrm>
            <a:off x="54726" y="1317681"/>
            <a:ext cx="12076313" cy="4065372"/>
            <a:chOff x="85207" y="786046"/>
            <a:chExt cx="12076313" cy="4065372"/>
          </a:xfrm>
        </p:grpSpPr>
        <p:pic>
          <p:nvPicPr>
            <p:cNvPr id="3" name="Picture 2" descr="Chart, scatter chart&#10;&#10;Description automatically generated">
              <a:extLst>
                <a:ext uri="{FF2B5EF4-FFF2-40B4-BE49-F238E27FC236}">
                  <a16:creationId xmlns:a16="http://schemas.microsoft.com/office/drawing/2014/main" id="{C04B54FB-10FF-C300-2C6F-8D09CC92A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207" y="865856"/>
              <a:ext cx="12076313" cy="375186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AEEF813C-0882-B875-735A-E35B1E8C33CC}"/>
                    </a:ext>
                  </a:extLst>
                </p:cNvPr>
                <p:cNvSpPr txBox="1"/>
                <p:nvPr/>
              </p:nvSpPr>
              <p:spPr>
                <a:xfrm>
                  <a:off x="1511000" y="4543641"/>
                  <a:ext cx="1030603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𝐶𝑒𝑛𝑡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(%)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AEEF813C-0882-B875-735A-E35B1E8C33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11000" y="4543641"/>
                  <a:ext cx="1030603" cy="307777"/>
                </a:xfrm>
                <a:prstGeom prst="rect">
                  <a:avLst/>
                </a:prstGeom>
                <a:blipFill>
                  <a:blip r:embed="rId5"/>
                  <a:stretch>
                    <a:fillRect l="-4878" r="-8537" b="-3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70FDFBB-EDBE-D95D-132C-361E20206D85}"/>
                </a:ext>
              </a:extLst>
            </p:cNvPr>
            <p:cNvSpPr/>
            <p:nvPr/>
          </p:nvSpPr>
          <p:spPr>
            <a:xfrm>
              <a:off x="925891" y="840961"/>
              <a:ext cx="2200822" cy="51328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Neutrons in ZDC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EF3872E-C674-DF42-BEF1-F99EB865A861}"/>
                </a:ext>
              </a:extLst>
            </p:cNvPr>
            <p:cNvSpPr/>
            <p:nvPr/>
          </p:nvSpPr>
          <p:spPr>
            <a:xfrm>
              <a:off x="5236621" y="786046"/>
              <a:ext cx="2200822" cy="51328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Neutrons in B0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690149F-A2F2-5C5B-9703-AA0CF8BA39B8}"/>
                </a:ext>
              </a:extLst>
            </p:cNvPr>
            <p:cNvSpPr/>
            <p:nvPr/>
          </p:nvSpPr>
          <p:spPr>
            <a:xfrm>
              <a:off x="9286045" y="828482"/>
              <a:ext cx="2200822" cy="51328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Protons in RP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8897F3BD-AD32-92B0-7A53-C6F7AF50F397}"/>
                    </a:ext>
                  </a:extLst>
                </p:cNvPr>
                <p:cNvSpPr txBox="1"/>
                <p:nvPr/>
              </p:nvSpPr>
              <p:spPr>
                <a:xfrm>
                  <a:off x="5580698" y="4533595"/>
                  <a:ext cx="1030603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𝐶𝑒𝑛𝑡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(%)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8897F3BD-AD32-92B0-7A53-C6F7AF50F3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80698" y="4533595"/>
                  <a:ext cx="1030603" cy="307777"/>
                </a:xfrm>
                <a:prstGeom prst="rect">
                  <a:avLst/>
                </a:prstGeom>
                <a:blipFill>
                  <a:blip r:embed="rId6"/>
                  <a:stretch>
                    <a:fillRect l="-4819" r="-7229" b="-3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D7E1CB40-8586-6A01-6AA6-D49C0F3C6B11}"/>
                    </a:ext>
                  </a:extLst>
                </p:cNvPr>
                <p:cNvSpPr txBox="1"/>
                <p:nvPr/>
              </p:nvSpPr>
              <p:spPr>
                <a:xfrm>
                  <a:off x="9871154" y="4533594"/>
                  <a:ext cx="1030603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𝐶𝑒𝑛𝑡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(%)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D7E1CB40-8586-6A01-6AA6-D49C0F3C6B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71154" y="4533594"/>
                  <a:ext cx="1030603" cy="307777"/>
                </a:xfrm>
                <a:prstGeom prst="rect">
                  <a:avLst/>
                </a:prstGeom>
                <a:blipFill>
                  <a:blip r:embed="rId7"/>
                  <a:stretch>
                    <a:fillRect l="-4878" r="-8537" b="-3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6488C42E-E669-72E4-39C8-7DF41E71D90E}"/>
                    </a:ext>
                  </a:extLst>
                </p:cNvPr>
                <p:cNvSpPr txBox="1"/>
                <p:nvPr/>
              </p:nvSpPr>
              <p:spPr>
                <a:xfrm>
                  <a:off x="459802" y="2487418"/>
                  <a:ext cx="932178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+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𝑃𝑏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6488C42E-E669-72E4-39C8-7DF41E71D9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9802" y="2487418"/>
                  <a:ext cx="932178" cy="40011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310981F-ED1A-E913-D16C-B3A109F6F1F8}"/>
                </a:ext>
              </a:extLst>
            </p:cNvPr>
            <p:cNvSpPr txBox="1"/>
            <p:nvPr/>
          </p:nvSpPr>
          <p:spPr>
            <a:xfrm>
              <a:off x="459802" y="2801317"/>
              <a:ext cx="113919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 err="1">
                  <a:latin typeface="Times New Roman" charset="0"/>
                  <a:cs typeface="Times New Roman" charset="0"/>
                </a:rPr>
                <a:t>BeAGLE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AF98D38-88F8-D4D1-E478-FDF0095A2917}"/>
                    </a:ext>
                  </a:extLst>
                </p:cNvPr>
                <p:cNvSpPr txBox="1"/>
                <p:nvPr/>
              </p:nvSpPr>
              <p:spPr>
                <a:xfrm>
                  <a:off x="4655357" y="2570427"/>
                  <a:ext cx="932178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𝑒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+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𝑃𝑏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AF98D38-88F8-D4D1-E478-FDF0095A29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55357" y="2570427"/>
                  <a:ext cx="932178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8056E69-313F-B77B-9620-EC3D3850BA63}"/>
                </a:ext>
              </a:extLst>
            </p:cNvPr>
            <p:cNvSpPr txBox="1"/>
            <p:nvPr/>
          </p:nvSpPr>
          <p:spPr>
            <a:xfrm>
              <a:off x="4551851" y="2880834"/>
              <a:ext cx="113919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 err="1">
                  <a:latin typeface="Times New Roman" charset="0"/>
                  <a:cs typeface="Times New Roman" charset="0"/>
                </a:rPr>
                <a:t>BeAGLE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12EE6B0C-B457-511D-D83B-4DAEA6154CE1}"/>
                    </a:ext>
                  </a:extLst>
                </p:cNvPr>
                <p:cNvSpPr txBox="1"/>
                <p:nvPr/>
              </p:nvSpPr>
              <p:spPr>
                <a:xfrm>
                  <a:off x="8747406" y="2670768"/>
                  <a:ext cx="932178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𝑒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+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charset="0"/>
                          </a:rPr>
                          <m:t>𝑃𝑏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12EE6B0C-B457-511D-D83B-4DAEA6154C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47406" y="2670768"/>
                  <a:ext cx="932178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3C47DB5-8642-5CBF-A8DB-33D0E226DCB4}"/>
                </a:ext>
              </a:extLst>
            </p:cNvPr>
            <p:cNvSpPr txBox="1"/>
            <p:nvPr/>
          </p:nvSpPr>
          <p:spPr>
            <a:xfrm>
              <a:off x="8643900" y="2981175"/>
              <a:ext cx="113919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 err="1">
                  <a:latin typeface="Times New Roman" charset="0"/>
                  <a:cs typeface="Times New Roman" charset="0"/>
                </a:rPr>
                <a:t>BeAGLE</a:t>
              </a:r>
              <a:endParaRPr lang="en-US" dirty="0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C62FD81-73AC-76D9-A218-85E316D7E58F}"/>
              </a:ext>
            </a:extLst>
          </p:cNvPr>
          <p:cNvSpPr txBox="1"/>
          <p:nvPr/>
        </p:nvSpPr>
        <p:spPr>
          <a:xfrm>
            <a:off x="459802" y="723052"/>
            <a:ext cx="7806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ü"/>
            </a:pPr>
            <a:r>
              <a:rPr lang="en-US" sz="2800" dirty="0">
                <a:latin typeface="Times New Roman" charset="0"/>
                <a:cs typeface="Times New Roman" charset="0"/>
              </a:rPr>
              <a:t>The ratio of the undeformed to deformed Pb</a:t>
            </a:r>
          </a:p>
        </p:txBody>
      </p:sp>
    </p:spTree>
    <p:extLst>
      <p:ext uri="{BB962C8B-B14F-4D97-AF65-F5344CB8AC3E}">
        <p14:creationId xmlns:p14="http://schemas.microsoft.com/office/powerpoint/2010/main" val="31999390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38597B-5E72-FE4B-C13E-3D5888383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2AC75-FEF2-C94C-9283-A53264FA94A9}" type="slidenum">
              <a:rPr lang="en-US" smtClean="0"/>
              <a:t>29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934AAD-179E-2B87-CCF1-AE7CFCB94348}"/>
              </a:ext>
            </a:extLst>
          </p:cNvPr>
          <p:cNvSpPr txBox="1"/>
          <p:nvPr/>
        </p:nvSpPr>
        <p:spPr>
          <a:xfrm>
            <a:off x="7678372" y="2819591"/>
            <a:ext cx="394709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charset="0"/>
                <a:cs typeface="Times New Roman" charset="0"/>
              </a:rPr>
              <a:t>Femtoscopy</a:t>
            </a:r>
            <a:r>
              <a:rPr lang="en-US" sz="2800" dirty="0">
                <a:latin typeface="Times New Roman" charset="0"/>
                <a:cs typeface="Times New Roman" charset="0"/>
              </a:rPr>
              <a:t> measurements can be sensitive to the clustering.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3BDEF8-CA3E-8A76-217A-283C252C40DF}"/>
              </a:ext>
            </a:extLst>
          </p:cNvPr>
          <p:cNvSpPr txBox="1"/>
          <p:nvPr/>
        </p:nvSpPr>
        <p:spPr>
          <a:xfrm>
            <a:off x="1" y="18882"/>
            <a:ext cx="3925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v"/>
            </a:pPr>
            <a:r>
              <a:rPr lang="en-US" sz="3600" dirty="0">
                <a:latin typeface="Times New Roman" charset="0"/>
                <a:cs typeface="Times New Roman" charset="0"/>
              </a:rPr>
              <a:t>The </a:t>
            </a:r>
            <a:r>
              <a:rPr lang="el-GR" sz="3600" dirty="0">
                <a:latin typeface="Times New Roman" charset="0"/>
                <a:cs typeface="Times New Roman" charset="0"/>
              </a:rPr>
              <a:t>α </a:t>
            </a:r>
            <a:r>
              <a:rPr lang="en-US" sz="3600" dirty="0">
                <a:latin typeface="Times New Roman" charset="0"/>
                <a:cs typeface="Times New Roman" charset="0"/>
              </a:rPr>
              <a:t>clustering</a:t>
            </a:r>
            <a:endParaRPr lang="en-US" sz="36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9B4CCD-89E1-CCB0-9131-52D5DA4FCD98}"/>
              </a:ext>
            </a:extLst>
          </p:cNvPr>
          <p:cNvSpPr txBox="1"/>
          <p:nvPr/>
        </p:nvSpPr>
        <p:spPr>
          <a:xfrm>
            <a:off x="233783" y="717424"/>
            <a:ext cx="36916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280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Nuclei homogeneity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B176BC7-E4F7-4191-4F16-8D0BBE1EDA41}"/>
              </a:ext>
            </a:extLst>
          </p:cNvPr>
          <p:cNvSpPr txBox="1"/>
          <p:nvPr/>
        </p:nvSpPr>
        <p:spPr>
          <a:xfrm>
            <a:off x="7815065" y="4647009"/>
            <a:ext cx="39470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We are planning to extend the study to the SRC effect.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5FA651C-1E32-7DC9-70A7-0B049A04B1B7}"/>
              </a:ext>
            </a:extLst>
          </p:cNvPr>
          <p:cNvGrpSpPr/>
          <p:nvPr/>
        </p:nvGrpSpPr>
        <p:grpSpPr>
          <a:xfrm>
            <a:off x="9028440" y="799316"/>
            <a:ext cx="1520348" cy="1567136"/>
            <a:chOff x="8954613" y="2445089"/>
            <a:chExt cx="1520348" cy="1567136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75AA197-9B6E-A6E6-F0E0-9639A942FA45}"/>
                </a:ext>
              </a:extLst>
            </p:cNvPr>
            <p:cNvSpPr/>
            <p:nvPr/>
          </p:nvSpPr>
          <p:spPr>
            <a:xfrm>
              <a:off x="9040476" y="2596839"/>
              <a:ext cx="1316673" cy="127880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A6EDD34-CA82-DFCA-572F-DA769F7432A2}"/>
                </a:ext>
              </a:extLst>
            </p:cNvPr>
            <p:cNvSpPr/>
            <p:nvPr/>
          </p:nvSpPr>
          <p:spPr>
            <a:xfrm>
              <a:off x="8954613" y="2445089"/>
              <a:ext cx="1520348" cy="1567136"/>
            </a:xfrm>
            <a:prstGeom prst="ellipse">
              <a:avLst/>
            </a:prstGeom>
            <a:noFill/>
            <a:ln w="16827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6E1AA88-51F1-66B9-B3DF-CDD17121BD0E}"/>
                </a:ext>
              </a:extLst>
            </p:cNvPr>
            <p:cNvSpPr/>
            <p:nvPr/>
          </p:nvSpPr>
          <p:spPr>
            <a:xfrm>
              <a:off x="9377699" y="2924623"/>
              <a:ext cx="662153" cy="67134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9D975AF-47A9-61C6-6367-1039D8C4412A}"/>
                </a:ext>
              </a:extLst>
            </p:cNvPr>
            <p:cNvSpPr/>
            <p:nvPr/>
          </p:nvSpPr>
          <p:spPr>
            <a:xfrm>
              <a:off x="9090492" y="2596196"/>
              <a:ext cx="1236568" cy="1278808"/>
            </a:xfrm>
            <a:prstGeom prst="ellipse">
              <a:avLst/>
            </a:prstGeom>
            <a:noFill/>
            <a:ln w="190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BBA949-DB1F-55D0-EA77-56D135918A77}"/>
              </a:ext>
            </a:extLst>
          </p:cNvPr>
          <p:cNvGrpSpPr/>
          <p:nvPr/>
        </p:nvGrpSpPr>
        <p:grpSpPr>
          <a:xfrm>
            <a:off x="160219" y="1292854"/>
            <a:ext cx="3805717" cy="5604339"/>
            <a:chOff x="160219" y="1292854"/>
            <a:chExt cx="3805717" cy="5604339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57491CC-4E06-C90B-9C82-7B7A27E2653C}"/>
                </a:ext>
              </a:extLst>
            </p:cNvPr>
            <p:cNvGrpSpPr/>
            <p:nvPr/>
          </p:nvGrpSpPr>
          <p:grpSpPr>
            <a:xfrm>
              <a:off x="160219" y="1292854"/>
              <a:ext cx="3805717" cy="5225143"/>
              <a:chOff x="4272282" y="1175264"/>
              <a:chExt cx="3805717" cy="5225143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14B229DD-0A6A-D48C-1E9F-9D86C6DE09F4}"/>
                  </a:ext>
                </a:extLst>
              </p:cNvPr>
              <p:cNvGrpSpPr/>
              <p:nvPr/>
            </p:nvGrpSpPr>
            <p:grpSpPr>
              <a:xfrm>
                <a:off x="4272282" y="1175264"/>
                <a:ext cx="3805717" cy="5225143"/>
                <a:chOff x="4272282" y="1175264"/>
                <a:chExt cx="3805717" cy="5225143"/>
              </a:xfrm>
            </p:grpSpPr>
            <p:pic>
              <p:nvPicPr>
                <p:cNvPr id="3" name="Picture 2">
                  <a:extLst>
                    <a:ext uri="{FF2B5EF4-FFF2-40B4-BE49-F238E27FC236}">
                      <a16:creationId xmlns:a16="http://schemas.microsoft.com/office/drawing/2014/main" id="{05137DC4-F95B-7117-415D-BF0DD76EE2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b="9801"/>
                <a:stretch/>
              </p:blipFill>
              <p:spPr>
                <a:xfrm>
                  <a:off x="4322073" y="1175264"/>
                  <a:ext cx="3675158" cy="2651985"/>
                </a:xfrm>
                <a:prstGeom prst="rect">
                  <a:avLst/>
                </a:prstGeom>
              </p:spPr>
            </p:pic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007B7144-BBBE-CEEE-D63F-16BF81A743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b="9654"/>
                <a:stretch/>
              </p:blipFill>
              <p:spPr>
                <a:xfrm>
                  <a:off x="4272282" y="3649772"/>
                  <a:ext cx="3805717" cy="2750635"/>
                </a:xfrm>
                <a:prstGeom prst="rect">
                  <a:avLst/>
                </a:prstGeom>
              </p:spPr>
            </p:pic>
          </p:grp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EF8DB5D6-0BAB-ED59-B0EE-70E1B528F9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59998" y="5360416"/>
                <a:ext cx="902528" cy="451256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3668A3CB-5793-50E6-4253-A14899C52E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59998" y="2786453"/>
                <a:ext cx="902528" cy="451256"/>
              </a:xfrm>
              <a:prstGeom prst="rect">
                <a:avLst/>
              </a:prstGeom>
            </p:spPr>
          </p:pic>
        </p:grp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B9A171C3-0D84-C858-4D98-11950EA4F3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0295" t="94386" r="33493" b="-525"/>
            <a:stretch/>
          </p:blipFill>
          <p:spPr>
            <a:xfrm>
              <a:off x="1333241" y="6358253"/>
              <a:ext cx="1265338" cy="53894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D9053ED-E1C8-782A-52CD-CC824537F9A1}"/>
              </a:ext>
            </a:extLst>
          </p:cNvPr>
          <p:cNvGrpSpPr/>
          <p:nvPr/>
        </p:nvGrpSpPr>
        <p:grpSpPr>
          <a:xfrm>
            <a:off x="3824257" y="1240644"/>
            <a:ext cx="3821347" cy="5606319"/>
            <a:chOff x="3824257" y="1240644"/>
            <a:chExt cx="3821347" cy="560631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3E389D9-C11B-2E67-FFF5-7A11E28C6D1A}"/>
                </a:ext>
              </a:extLst>
            </p:cNvPr>
            <p:cNvGrpSpPr/>
            <p:nvPr/>
          </p:nvGrpSpPr>
          <p:grpSpPr>
            <a:xfrm>
              <a:off x="3824257" y="1240644"/>
              <a:ext cx="3821347" cy="5153302"/>
              <a:chOff x="364392" y="1144723"/>
              <a:chExt cx="3821347" cy="5153302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7E9A9015-4566-3669-1BA0-C2552FF520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b="9801"/>
              <a:stretch/>
            </p:blipFill>
            <p:spPr>
              <a:xfrm>
                <a:off x="397160" y="1144723"/>
                <a:ext cx="3690251" cy="2662876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344B5263-4B59-5C59-FF2A-96D10E7415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b="12895"/>
              <a:stretch/>
            </p:blipFill>
            <p:spPr>
              <a:xfrm>
                <a:off x="364392" y="3635149"/>
                <a:ext cx="3821347" cy="2662876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DE96AE4-D1F5-6BE6-9278-568C76F864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r="51209"/>
              <a:stretch/>
            </p:blipFill>
            <p:spPr>
              <a:xfrm>
                <a:off x="3073512" y="2473115"/>
                <a:ext cx="840646" cy="786263"/>
              </a:xfrm>
              <a:prstGeom prst="rect">
                <a:avLst/>
              </a:prstGeom>
            </p:spPr>
          </p:pic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4AAD9CB-DBE7-AA43-636F-79D1E1C231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51209"/>
            <a:stretch/>
          </p:blipFill>
          <p:spPr>
            <a:xfrm>
              <a:off x="6533377" y="5291023"/>
              <a:ext cx="840646" cy="786263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6439973-98AB-DE7F-58D9-B587BA5C4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0295" t="94386" r="33493" b="-525"/>
            <a:stretch/>
          </p:blipFill>
          <p:spPr>
            <a:xfrm>
              <a:off x="5191614" y="6308023"/>
              <a:ext cx="1265338" cy="538940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F2BFF059-6919-8AAD-038E-61FB84B7B362}"/>
              </a:ext>
            </a:extLst>
          </p:cNvPr>
          <p:cNvSpPr txBox="1"/>
          <p:nvPr/>
        </p:nvSpPr>
        <p:spPr>
          <a:xfrm>
            <a:off x="2519486" y="1782515"/>
            <a:ext cx="9970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latin typeface="Times New Roman" charset="0"/>
                <a:cs typeface="Times New Roman" charset="0"/>
              </a:rPr>
              <a:t>BeAGLE</a:t>
            </a:r>
            <a:endParaRPr lang="en-US" sz="14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853B5BB-E2FF-18DB-7197-613F9674B421}"/>
              </a:ext>
            </a:extLst>
          </p:cNvPr>
          <p:cNvSpPr txBox="1"/>
          <p:nvPr/>
        </p:nvSpPr>
        <p:spPr>
          <a:xfrm>
            <a:off x="4316526" y="782009"/>
            <a:ext cx="31865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Case-1: Woods–Saxon</a:t>
            </a:r>
          </a:p>
          <a:p>
            <a:r>
              <a:rPr lang="en-US" sz="1600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Case-2: Clustering fixed orientation </a:t>
            </a:r>
          </a:p>
        </p:txBody>
      </p:sp>
    </p:spTree>
    <p:extLst>
      <p:ext uri="{BB962C8B-B14F-4D97-AF65-F5344CB8AC3E}">
        <p14:creationId xmlns:p14="http://schemas.microsoft.com/office/powerpoint/2010/main" val="351026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18051F2-A846-285E-F10B-84C39B23D08C}"/>
                  </a:ext>
                </a:extLst>
              </p:cNvPr>
              <p:cNvSpPr txBox="1"/>
              <p:nvPr/>
            </p:nvSpPr>
            <p:spPr>
              <a:xfrm>
                <a:off x="317104" y="620128"/>
                <a:ext cx="8154234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shape of the nucleus in nuclear physics is often modeled with a nucleon density profile of the Woods-Saxon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</m:d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18051F2-A846-285E-F10B-84C39B23D0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104" y="620128"/>
                <a:ext cx="8154234" cy="830997"/>
              </a:xfrm>
              <a:prstGeom prst="rect">
                <a:avLst/>
              </a:prstGeom>
              <a:blipFill>
                <a:blip r:embed="rId3"/>
                <a:stretch>
                  <a:fillRect l="-1087" t="-4478" b="-164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C03FCAC-C5E3-82C5-6243-DBAA9A71D7BE}"/>
                  </a:ext>
                </a:extLst>
              </p:cNvPr>
              <p:cNvSpPr txBox="1"/>
              <p:nvPr/>
            </p:nvSpPr>
            <p:spPr>
              <a:xfrm>
                <a:off x="1445789" y="5356445"/>
                <a:ext cx="9545666" cy="5786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 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2,0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 </m:t>
                          </m:r>
                          <m:sSub>
                            <m:sSubPr>
                              <m:ctrlPr>
                                <a:rPr lang="en-US" sz="280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2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,0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)+</m:t>
                          </m:r>
                          <m:sSub>
                            <m:sSubPr>
                              <m:ctrlPr>
                                <a:rPr lang="en-US" sz="280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sz="2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,0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C03FCAC-C5E3-82C5-6243-DBAA9A71D7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5789" y="5356445"/>
                <a:ext cx="9545666" cy="578685"/>
              </a:xfrm>
              <a:prstGeom prst="rect">
                <a:avLst/>
              </a:prstGeom>
              <a:blipFill>
                <a:blip r:embed="rId4"/>
                <a:stretch>
                  <a:fillRect l="-266" b="-14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A220DCA-ACD0-E306-F4CA-A4F3B1FE9A9A}"/>
                  </a:ext>
                </a:extLst>
              </p:cNvPr>
              <p:cNvSpPr txBox="1"/>
              <p:nvPr/>
            </p:nvSpPr>
            <p:spPr>
              <a:xfrm>
                <a:off x="250707" y="1668285"/>
                <a:ext cx="4569350" cy="4778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  <m:r>
                          <a:rPr lang="en-US" sz="2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,0</m:t>
                        </m:r>
                      </m:sub>
                    </m:sSub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are spherical harmonics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A220DCA-ACD0-E306-F4CA-A4F3B1FE9A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707" y="1668285"/>
                <a:ext cx="4569350" cy="477888"/>
              </a:xfrm>
              <a:prstGeom prst="rect">
                <a:avLst/>
              </a:prstGeom>
              <a:blipFill>
                <a:blip r:embed="rId5"/>
                <a:stretch>
                  <a:fillRect l="-1662" t="-10526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959E319-1294-6CCA-3523-2A23F2490C0E}"/>
                  </a:ext>
                </a:extLst>
              </p:cNvPr>
              <p:cNvSpPr txBox="1"/>
              <p:nvPr/>
            </p:nvSpPr>
            <p:spPr>
              <a:xfrm>
                <a:off x="259247" y="2304916"/>
                <a:ext cx="4569350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are deformation parameters</a:t>
                </a:r>
              </a:p>
              <a:p>
                <a:pPr marL="800100" lvl="1" indent="-342900">
                  <a:buFont typeface="Wingdings" pitchFamily="2" charset="2"/>
                  <a:buChar char="ü"/>
                </a:pP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n=2 -&gt; Quadrupole </a:t>
                </a:r>
              </a:p>
              <a:p>
                <a:pPr marL="800100" lvl="1" indent="-342900">
                  <a:buFont typeface="Wingdings" pitchFamily="2" charset="2"/>
                  <a:buChar char="ü"/>
                </a:pPr>
                <a:r>
                  <a:rPr lang="en-US" sz="24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n=3 -&gt; Octupole</a:t>
                </a:r>
              </a:p>
              <a:p>
                <a:pPr marL="800100" lvl="1" indent="-342900">
                  <a:buFont typeface="Wingdings" pitchFamily="2" charset="2"/>
                  <a:buChar char="ü"/>
                </a:pPr>
                <a:r>
                  <a:rPr lang="en-US" sz="2400" dirty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n=4 -&gt; </a:t>
                </a:r>
                <a:r>
                  <a:rPr lang="en-US" sz="2400" dirty="0" err="1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Hexadecapole</a:t>
                </a:r>
                <a:endParaRPr lang="en-US" sz="24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959E319-1294-6CCA-3523-2A23F2490C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247" y="2304916"/>
                <a:ext cx="4569350" cy="1569660"/>
              </a:xfrm>
              <a:prstGeom prst="rect">
                <a:avLst/>
              </a:prstGeom>
              <a:blipFill>
                <a:blip r:embed="rId6"/>
                <a:stretch>
                  <a:fillRect l="-1939" t="-3200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DCFCFE-9662-0322-9A82-116647A38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2AC75-FEF2-C94C-9283-A53264FA94A9}" type="slidenum">
              <a:rPr lang="en-US" smtClean="0"/>
              <a:t>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DDE0798-EB69-277A-484E-892D73904AC5}"/>
                  </a:ext>
                </a:extLst>
              </p:cNvPr>
              <p:cNvSpPr txBox="1"/>
              <p:nvPr/>
            </p:nvSpPr>
            <p:spPr>
              <a:xfrm>
                <a:off x="3667953" y="4238900"/>
                <a:ext cx="4645631" cy="753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−</m:t>
                              </m:r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]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DDE0798-EB69-277A-484E-892D73904A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7953" y="4238900"/>
                <a:ext cx="4645631" cy="753220"/>
              </a:xfrm>
              <a:prstGeom prst="rect">
                <a:avLst/>
              </a:prstGeom>
              <a:blipFill>
                <a:blip r:embed="rId7"/>
                <a:stretch>
                  <a:fillRect l="-2725"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AFB3354-1B9D-020A-59BA-8CB116B10BED}"/>
              </a:ext>
            </a:extLst>
          </p:cNvPr>
          <p:cNvSpPr txBox="1"/>
          <p:nvPr/>
        </p:nvSpPr>
        <p:spPr>
          <a:xfrm>
            <a:off x="1" y="18882"/>
            <a:ext cx="3072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v"/>
            </a:pPr>
            <a:r>
              <a:rPr lang="en-US" sz="3600" dirty="0">
                <a:latin typeface="Times New Roman" charset="0"/>
                <a:cs typeface="Times New Roman" charset="0"/>
              </a:rPr>
              <a:t>Motivation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98C9E0B-CB6E-0A1A-FEA6-84B0DEF5EE5D}"/>
              </a:ext>
            </a:extLst>
          </p:cNvPr>
          <p:cNvGrpSpPr/>
          <p:nvPr/>
        </p:nvGrpSpPr>
        <p:grpSpPr>
          <a:xfrm>
            <a:off x="5990769" y="1570933"/>
            <a:ext cx="5435186" cy="2512905"/>
            <a:chOff x="6017253" y="837935"/>
            <a:chExt cx="5435186" cy="2512905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100CB7C-9788-63C0-2A08-5AD1A5AD4540}"/>
                </a:ext>
              </a:extLst>
            </p:cNvPr>
            <p:cNvGrpSpPr/>
            <p:nvPr/>
          </p:nvGrpSpPr>
          <p:grpSpPr>
            <a:xfrm>
              <a:off x="6184766" y="837935"/>
              <a:ext cx="4945274" cy="698376"/>
              <a:chOff x="6075218" y="511519"/>
              <a:chExt cx="4945274" cy="69837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93FD30B5-AEEB-F6FE-499D-8745C03E295F}"/>
                      </a:ext>
                    </a:extLst>
                  </p:cNvPr>
                  <p:cNvSpPr txBox="1"/>
                  <p:nvPr/>
                </p:nvSpPr>
                <p:spPr>
                  <a:xfrm>
                    <a:off x="6075218" y="511519"/>
                    <a:ext cx="1217543" cy="38151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 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2,0</m:t>
                              </m:r>
                            </m:sub>
                          </m:sSub>
                        </m:oMath>
                      </m:oMathPara>
                    </a14:m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93FD30B5-AEEB-F6FE-499D-8745C03E295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75218" y="511519"/>
                    <a:ext cx="1217543" cy="381515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b="-1290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21CEB42D-3B24-F68C-1E69-B4F0B2827EA7}"/>
                      </a:ext>
                    </a:extLst>
                  </p:cNvPr>
                  <p:cNvSpPr txBox="1"/>
                  <p:nvPr/>
                </p:nvSpPr>
                <p:spPr>
                  <a:xfrm>
                    <a:off x="7790627" y="667250"/>
                    <a:ext cx="1217543" cy="38151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 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,0</m:t>
                              </m:r>
                            </m:sub>
                          </m:sSub>
                        </m:oMath>
                      </m:oMathPara>
                    </a14:m>
                    <a:endParaRPr lang="en-US" dirty="0">
                      <a:solidFill>
                        <a:srgbClr val="0070C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21CEB42D-3B24-F68C-1E69-B4F0B2827EA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790627" y="667250"/>
                    <a:ext cx="1217543" cy="381515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b="-937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B906DD55-CF21-51BE-A69C-860A344EDD85}"/>
                      </a:ext>
                    </a:extLst>
                  </p:cNvPr>
                  <p:cNvSpPr txBox="1"/>
                  <p:nvPr/>
                </p:nvSpPr>
                <p:spPr>
                  <a:xfrm>
                    <a:off x="9802949" y="828380"/>
                    <a:ext cx="1217543" cy="38151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 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,0</m:t>
                              </m:r>
                            </m:sub>
                          </m:sSub>
                        </m:oMath>
                      </m:oMathPara>
                    </a14:m>
                    <a:endParaRPr lang="en-US" dirty="0">
                      <a:solidFill>
                        <a:schemeClr val="accent6">
                          <a:lumMod val="7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B906DD55-CF21-51BE-A69C-860A344EDD8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802949" y="828380"/>
                    <a:ext cx="1217543" cy="381515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b="-1290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A425812-C172-0DF9-D2F9-C7D12217298F}"/>
                </a:ext>
              </a:extLst>
            </p:cNvPr>
            <p:cNvGrpSpPr/>
            <p:nvPr/>
          </p:nvGrpSpPr>
          <p:grpSpPr>
            <a:xfrm>
              <a:off x="6017253" y="1263849"/>
              <a:ext cx="5435186" cy="2086991"/>
              <a:chOff x="5934653" y="317144"/>
              <a:chExt cx="5435186" cy="2086991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75C3409C-7E4C-11A3-44D7-0D450562BDB1}"/>
                  </a:ext>
                </a:extLst>
              </p:cNvPr>
              <p:cNvGrpSpPr/>
              <p:nvPr/>
            </p:nvGrpSpPr>
            <p:grpSpPr>
              <a:xfrm>
                <a:off x="5934653" y="317144"/>
                <a:ext cx="3507409" cy="1665771"/>
                <a:chOff x="5109816" y="1391864"/>
                <a:chExt cx="3507409" cy="1665771"/>
              </a:xfrm>
            </p:grpSpPr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AF1950E0-0969-7ADC-500A-257D6BC03C3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/>
                <a:srcRect b="53608"/>
                <a:stretch/>
              </p:blipFill>
              <p:spPr>
                <a:xfrm>
                  <a:off x="5109816" y="1391864"/>
                  <a:ext cx="1469887" cy="1560519"/>
                </a:xfrm>
                <a:prstGeom prst="rect">
                  <a:avLst/>
                </a:prstGeom>
              </p:spPr>
            </p:pic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2826B75E-7C5F-210A-4108-360FC51F68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/>
                <a:srcRect b="55016"/>
                <a:stretch/>
              </p:blipFill>
              <p:spPr>
                <a:xfrm>
                  <a:off x="6882708" y="1497116"/>
                  <a:ext cx="1734517" cy="1560519"/>
                </a:xfrm>
                <a:prstGeom prst="rect">
                  <a:avLst/>
                </a:prstGeom>
              </p:spPr>
            </p:pic>
          </p:grp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739A77EE-A221-4367-8600-34CA83ECB7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b="51998"/>
              <a:stretch/>
            </p:blipFill>
            <p:spPr>
              <a:xfrm>
                <a:off x="9681290" y="673173"/>
                <a:ext cx="1688549" cy="173096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294076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DCFCFE-9662-0322-9A82-116647A38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2AC75-FEF2-C94C-9283-A53264FA94A9}" type="slidenum">
              <a:rPr lang="en-US" smtClean="0"/>
              <a:t>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FB3354-1B9D-020A-59BA-8CB116B10BED}"/>
              </a:ext>
            </a:extLst>
          </p:cNvPr>
          <p:cNvSpPr txBox="1"/>
          <p:nvPr/>
        </p:nvSpPr>
        <p:spPr>
          <a:xfrm>
            <a:off x="1" y="18882"/>
            <a:ext cx="3072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v"/>
            </a:pPr>
            <a:r>
              <a:rPr lang="en-US" sz="3600" dirty="0">
                <a:latin typeface="Times New Roman" charset="0"/>
                <a:cs typeface="Times New Roman" charset="0"/>
              </a:rPr>
              <a:t>Motivation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C0104B-3BAD-242B-B34B-E9041E557DCE}"/>
              </a:ext>
            </a:extLst>
          </p:cNvPr>
          <p:cNvSpPr txBox="1"/>
          <p:nvPr/>
        </p:nvSpPr>
        <p:spPr>
          <a:xfrm>
            <a:off x="562033" y="665213"/>
            <a:ext cx="36017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heavy ion collisions;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BE074C-61E9-9B46-ADAF-5B5CCC909B77}"/>
              </a:ext>
            </a:extLst>
          </p:cNvPr>
          <p:cNvSpPr txBox="1"/>
          <p:nvPr/>
        </p:nvSpPr>
        <p:spPr>
          <a:xfrm>
            <a:off x="9005499" y="38989"/>
            <a:ext cx="315135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 Jia</a:t>
            </a:r>
            <a:br>
              <a:rPr lang="en-US" sz="16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 Rev. C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105 (2022) 1, 014905</a:t>
            </a:r>
          </a:p>
          <a:p>
            <a:r>
              <a:rPr lang="en-US" sz="16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 Jia et al.</a:t>
            </a:r>
            <a:endParaRPr lang="en-US" sz="16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Phys.Lett.B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833 (2022) 137312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818F9EA-A07E-4679-81AA-A42C092FE8C4}"/>
              </a:ext>
            </a:extLst>
          </p:cNvPr>
          <p:cNvGrpSpPr/>
          <p:nvPr/>
        </p:nvGrpSpPr>
        <p:grpSpPr>
          <a:xfrm>
            <a:off x="216943" y="978282"/>
            <a:ext cx="11774442" cy="1407499"/>
            <a:chOff x="298588" y="2226392"/>
            <a:chExt cx="11774442" cy="140749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31368C5-C8FE-0BD7-660D-4EAA48591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8588" y="2733098"/>
              <a:ext cx="11594823" cy="90079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6FB16E5-95E3-D9E4-D816-7791E4C16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8207" y="2226392"/>
              <a:ext cx="11594823" cy="392654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EDEF98D-C599-8236-44AC-EB39D48D1BA3}"/>
                  </a:ext>
                </a:extLst>
              </p:cNvPr>
              <p:cNvSpPr txBox="1"/>
              <p:nvPr/>
            </p:nvSpPr>
            <p:spPr>
              <a:xfrm>
                <a:off x="216943" y="4172683"/>
                <a:ext cx="6416862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ratio of the 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elliptic and triangular flow shows differences reflecting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dependence of Zr and Ru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EDEF98D-C599-8236-44AC-EB39D48D1B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943" y="4172683"/>
                <a:ext cx="6416862" cy="1200329"/>
              </a:xfrm>
              <a:prstGeom prst="rect">
                <a:avLst/>
              </a:prstGeom>
              <a:blipFill>
                <a:blip r:embed="rId5"/>
                <a:stretch>
                  <a:fillRect l="-198" t="-4211" r="-1186" b="-11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>
            <a:extLst>
              <a:ext uri="{FF2B5EF4-FFF2-40B4-BE49-F238E27FC236}">
                <a16:creationId xmlns:a16="http://schemas.microsoft.com/office/drawing/2014/main" id="{46B78712-F129-99EE-797E-73177EB33F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7410" y="2628787"/>
            <a:ext cx="4337342" cy="419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304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BDEE7AF-8F76-8F31-84CE-BBF49DCDE240}"/>
              </a:ext>
            </a:extLst>
          </p:cNvPr>
          <p:cNvSpPr txBox="1"/>
          <p:nvPr/>
        </p:nvSpPr>
        <p:spPr>
          <a:xfrm>
            <a:off x="539873" y="631238"/>
            <a:ext cx="9530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dirty="0">
                <a:latin typeface="Times New Roman" charset="0"/>
                <a:cs typeface="Times New Roman" charset="0"/>
              </a:rPr>
              <a:t>What can we learn about the nuclear shape and structure (</a:t>
            </a:r>
            <a:r>
              <a:rPr lang="el-GR" sz="2400" dirty="0">
                <a:latin typeface="Times New Roman" charset="0"/>
                <a:cs typeface="Times New Roman" charset="0"/>
              </a:rPr>
              <a:t>α </a:t>
            </a:r>
            <a:r>
              <a:rPr lang="en-US" sz="2400" dirty="0">
                <a:latin typeface="Times New Roman" charset="0"/>
                <a:cs typeface="Times New Roman" charset="0"/>
              </a:rPr>
              <a:t>clustering)?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EC1CC9-4805-9F92-0A88-CF07DB02E330}"/>
              </a:ext>
            </a:extLst>
          </p:cNvPr>
          <p:cNvSpPr/>
          <p:nvPr/>
        </p:nvSpPr>
        <p:spPr>
          <a:xfrm>
            <a:off x="0" y="0"/>
            <a:ext cx="3383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itchFamily="2" charset="2"/>
              <a:buChar char="v"/>
            </a:pPr>
            <a:r>
              <a:rPr lang="en-US" sz="3600" dirty="0">
                <a:latin typeface="Times New Roman" charset="0"/>
                <a:cs typeface="Times New Roman" charset="0"/>
              </a:rPr>
              <a:t>Motivation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9E14DC-61FB-6666-4E58-E1B43F15017B}"/>
              </a:ext>
            </a:extLst>
          </p:cNvPr>
          <p:cNvSpPr txBox="1"/>
          <p:nvPr/>
        </p:nvSpPr>
        <p:spPr>
          <a:xfrm>
            <a:off x="999490" y="1259161"/>
            <a:ext cx="78981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400" dirty="0">
                <a:latin typeface="Times New Roman" charset="0"/>
                <a:cs typeface="Times New Roman" charset="0"/>
              </a:rPr>
              <a:t>Can </a:t>
            </a:r>
            <a:r>
              <a:rPr lang="el-GR" sz="2400" dirty="0">
                <a:latin typeface="Times New Roman" charset="0"/>
                <a:cs typeface="Times New Roman" charset="0"/>
              </a:rPr>
              <a:t>α </a:t>
            </a:r>
            <a:r>
              <a:rPr lang="en-US" sz="2400" dirty="0">
                <a:latin typeface="Times New Roman" charset="0"/>
                <a:cs typeface="Times New Roman" charset="0"/>
              </a:rPr>
              <a:t>particles be the building blocks of some nuclei?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>
                <a:latin typeface="Times New Roman" charset="0"/>
                <a:cs typeface="Times New Roman" charset="0"/>
              </a:rPr>
              <a:t> Has direct experimental evidence ever been provided?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DD685A-49C8-E32E-3687-BA2C443BE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0" y="2407351"/>
            <a:ext cx="10457323" cy="243594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B3F7F82-AB0A-B24F-92BA-48AEFC96E5AC}"/>
              </a:ext>
            </a:extLst>
          </p:cNvPr>
          <p:cNvSpPr txBox="1"/>
          <p:nvPr/>
        </p:nvSpPr>
        <p:spPr>
          <a:xfrm>
            <a:off x="7212329" y="4766276"/>
            <a:ext cx="41414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Nature Communications, 13, 2234 (2022)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18106B11-6626-0E8A-46FE-D411384A7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2AC75-FEF2-C94C-9283-A53264FA94A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259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DCFCFE-9662-0322-9A82-116647A38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2AC75-FEF2-C94C-9283-A53264FA94A9}" type="slidenum">
              <a:rPr lang="en-US" smtClean="0"/>
              <a:t>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FB3354-1B9D-020A-59BA-8CB116B10BED}"/>
              </a:ext>
            </a:extLst>
          </p:cNvPr>
          <p:cNvSpPr txBox="1"/>
          <p:nvPr/>
        </p:nvSpPr>
        <p:spPr>
          <a:xfrm>
            <a:off x="1" y="18882"/>
            <a:ext cx="3072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v"/>
            </a:pPr>
            <a:r>
              <a:rPr lang="en-US" sz="3600" dirty="0">
                <a:latin typeface="Times New Roman" charset="0"/>
                <a:cs typeface="Times New Roman" charset="0"/>
              </a:rPr>
              <a:t>Motivation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C0104B-3BAD-242B-B34B-E9041E557DCE}"/>
              </a:ext>
            </a:extLst>
          </p:cNvPr>
          <p:cNvSpPr txBox="1"/>
          <p:nvPr/>
        </p:nvSpPr>
        <p:spPr>
          <a:xfrm>
            <a:off x="562033" y="665213"/>
            <a:ext cx="36017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heavy-ion collisions;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EDEF98D-C599-8236-44AC-EB39D48D1BA3}"/>
              </a:ext>
            </a:extLst>
          </p:cNvPr>
          <p:cNvSpPr txBox="1"/>
          <p:nvPr/>
        </p:nvSpPr>
        <p:spPr>
          <a:xfrm>
            <a:off x="276911" y="3944045"/>
            <a:ext cx="62490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Clustering in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heavy-ion collisions is too complicated to be measured. 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6F1A90-5B53-A0A3-6767-59AFD2B04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8063" y="527537"/>
            <a:ext cx="4701909" cy="58288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018D3E-8100-1C53-05CD-6E4C6754F02F}"/>
              </a:ext>
            </a:extLst>
          </p:cNvPr>
          <p:cNvSpPr txBox="1"/>
          <p:nvPr/>
        </p:nvSpPr>
        <p:spPr>
          <a:xfrm>
            <a:off x="7672755" y="342047"/>
            <a:ext cx="3464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en-US" sz="1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Phys.Rev.C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104 (2021) 4, L041901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29C277-F5C3-7A3C-3AD0-16E2B7936480}"/>
              </a:ext>
            </a:extLst>
          </p:cNvPr>
          <p:cNvSpPr txBox="1"/>
          <p:nvPr/>
        </p:nvSpPr>
        <p:spPr>
          <a:xfrm>
            <a:off x="456525" y="2358490"/>
            <a:ext cx="52421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 difference was observed between Woods-Saxon and </a:t>
            </a:r>
            <a:r>
              <a:rPr lang="el-GR" sz="2400" dirty="0">
                <a:latin typeface="Times New Roman" charset="0"/>
                <a:cs typeface="Times New Roman" charset="0"/>
              </a:rPr>
              <a:t>α </a:t>
            </a:r>
            <a:r>
              <a:rPr lang="en-US" sz="2400" dirty="0">
                <a:latin typeface="Times New Roman" charset="0"/>
                <a:cs typeface="Times New Roman" charset="0"/>
              </a:rPr>
              <a:t>clustering</a:t>
            </a:r>
            <a:endParaRPr lang="en-US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49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5750FC3-2D06-2545-73E8-394AA5633952}"/>
              </a:ext>
            </a:extLst>
          </p:cNvPr>
          <p:cNvSpPr txBox="1"/>
          <p:nvPr/>
        </p:nvSpPr>
        <p:spPr>
          <a:xfrm>
            <a:off x="1" y="18882"/>
            <a:ext cx="3043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v"/>
            </a:pPr>
            <a:r>
              <a:rPr lang="en-US" sz="3600" dirty="0">
                <a:latin typeface="Times New Roman" charset="0"/>
                <a:cs typeface="Times New Roman" charset="0"/>
              </a:rPr>
              <a:t>Motivation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5DA55-B433-CD50-A940-E4384EFBC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2AC75-FEF2-C94C-9283-A53264FA94A9}" type="slidenum">
              <a:rPr lang="en-US" smtClean="0"/>
              <a:t>7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47C2377-3EF6-F6C8-97A5-5944FE8F7AAF}"/>
              </a:ext>
            </a:extLst>
          </p:cNvPr>
          <p:cNvGrpSpPr/>
          <p:nvPr/>
        </p:nvGrpSpPr>
        <p:grpSpPr>
          <a:xfrm>
            <a:off x="309673" y="2058910"/>
            <a:ext cx="5435186" cy="2086991"/>
            <a:chOff x="5934653" y="317144"/>
            <a:chExt cx="5435186" cy="208699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1F264AD-07A0-C98A-A8B6-F656AE5252A2}"/>
                </a:ext>
              </a:extLst>
            </p:cNvPr>
            <p:cNvGrpSpPr/>
            <p:nvPr/>
          </p:nvGrpSpPr>
          <p:grpSpPr>
            <a:xfrm>
              <a:off x="5934653" y="317144"/>
              <a:ext cx="3507409" cy="1665771"/>
              <a:chOff x="5109816" y="1391864"/>
              <a:chExt cx="3507409" cy="1665771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3F3A3F64-4CB6-6D02-0B8C-2B80ECE436F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53608"/>
              <a:stretch/>
            </p:blipFill>
            <p:spPr>
              <a:xfrm>
                <a:off x="5109816" y="1391864"/>
                <a:ext cx="1469887" cy="1560519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E8204E15-5BAA-41EB-EFEE-2B2DB3F74FD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55016"/>
              <a:stretch/>
            </p:blipFill>
            <p:spPr>
              <a:xfrm>
                <a:off x="6882708" y="1497116"/>
                <a:ext cx="1734517" cy="1560519"/>
              </a:xfrm>
              <a:prstGeom prst="rect">
                <a:avLst/>
              </a:prstGeom>
            </p:spPr>
          </p:pic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7E7F98E-F6DC-886D-F7F9-37CDEF7D83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51998"/>
            <a:stretch/>
          </p:blipFill>
          <p:spPr>
            <a:xfrm>
              <a:off x="9681290" y="673173"/>
              <a:ext cx="1688549" cy="1730962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6DAE6D0-7F24-A693-3B29-FF26F89D1297}"/>
              </a:ext>
            </a:extLst>
          </p:cNvPr>
          <p:cNvSpPr txBox="1"/>
          <p:nvPr/>
        </p:nvSpPr>
        <p:spPr>
          <a:xfrm>
            <a:off x="367802" y="627444"/>
            <a:ext cx="101281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800" dirty="0">
                <a:latin typeface="Times New Roman" charset="0"/>
                <a:cs typeface="Times New Roman" charset="0"/>
              </a:rPr>
              <a:t>EIC can be a unique tool for understanding the nuclear structure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C86253B-51F0-84FB-CF76-358EF3244CC7}"/>
              </a:ext>
            </a:extLst>
          </p:cNvPr>
          <p:cNvGrpSpPr/>
          <p:nvPr/>
        </p:nvGrpSpPr>
        <p:grpSpPr>
          <a:xfrm>
            <a:off x="6298096" y="2293825"/>
            <a:ext cx="5781599" cy="1852076"/>
            <a:chOff x="6117160" y="3186545"/>
            <a:chExt cx="5781599" cy="185207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2FAFEAD-3C21-C5DB-D371-910188F0A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58486" y="3186545"/>
              <a:ext cx="1347980" cy="15135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4705938-CE4C-3D2D-4358-85F2B8B7EC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50311" y="3415145"/>
              <a:ext cx="1763570" cy="103294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2B4CCCA-2970-09A3-5F3C-5B9A42B3D0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120392" y="3230215"/>
              <a:ext cx="1527516" cy="1527516"/>
            </a:xfrm>
            <a:prstGeom prst="ellipse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059FE9A2-6AE7-964E-5588-6BE1C766256D}"/>
                    </a:ext>
                  </a:extLst>
                </p:cNvPr>
                <p:cNvSpPr txBox="1"/>
                <p:nvPr/>
              </p:nvSpPr>
              <p:spPr>
                <a:xfrm>
                  <a:off x="6117160" y="4700067"/>
                  <a:ext cx="1630631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srgbClr val="221713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sSup>
                        <m:sSupPr>
                          <m:ctrlPr>
                            <a:rPr lang="en-US" sz="1600" b="0" i="1" dirty="0" smtClean="0">
                              <a:solidFill>
                                <a:srgbClr val="22171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dirty="0" smtClean="0">
                              <a:solidFill>
                                <a:srgbClr val="221713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600" b="0" i="1" dirty="0" smtClean="0">
                              <a:solidFill>
                                <a:srgbClr val="221713"/>
                              </a:solidFill>
                              <a:latin typeface="Cambria Math" panose="02040503050406030204" pitchFamily="18" charset="0"/>
                            </a:rPr>
                            <m:t> 4</m:t>
                          </m:r>
                        </m:sup>
                      </m:sSup>
                    </m:oMath>
                  </a14:m>
                  <a:r>
                    <a:rPr lang="en-US" sz="1600" i="1" dirty="0">
                      <a:solidFill>
                        <a:srgbClr val="221713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= </a:t>
                  </a:r>
                  <a14:m>
                    <m:oMath xmlns:m="http://schemas.openxmlformats.org/officeDocument/2006/math">
                      <m:r>
                        <a:rPr lang="el-GR" sz="1600" i="1" dirty="0" smtClean="0">
                          <a:solidFill>
                            <a:srgbClr val="221713"/>
                          </a:solidFill>
                          <a:effectLst/>
                          <a:latin typeface="Cambria Math" panose="02040503050406030204" pitchFamily="18" charset="0"/>
                        </a:rPr>
                        <m:t>𝛼</m:t>
                      </m:r>
                    </m:oMath>
                  </a14:m>
                  <a:r>
                    <a:rPr lang="el-GR" sz="1600" i="1" dirty="0">
                      <a:solidFill>
                        <a:srgbClr val="221713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1600" i="1" dirty="0">
                      <a:solidFill>
                        <a:srgbClr val="221713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particle</a:t>
                  </a:r>
                  <a:endParaRPr lang="en-US" sz="1600" dirty="0">
                    <a:solidFill>
                      <a:srgbClr val="22171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059FE9A2-6AE7-964E-5588-6BE1C76625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17160" y="4700067"/>
                  <a:ext cx="1630631" cy="338554"/>
                </a:xfrm>
                <a:prstGeom prst="rect">
                  <a:avLst/>
                </a:prstGeom>
                <a:blipFill>
                  <a:blip r:embed="rId9"/>
                  <a:stretch>
                    <a:fillRect t="-7407" r="-1538" b="-222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D320BC1C-86D4-E08E-B089-092F59E5A638}"/>
                    </a:ext>
                  </a:extLst>
                </p:cNvPr>
                <p:cNvSpPr txBox="1"/>
                <p:nvPr/>
              </p:nvSpPr>
              <p:spPr>
                <a:xfrm>
                  <a:off x="8048949" y="4700067"/>
                  <a:ext cx="1868187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srgbClr val="221713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sSup>
                        <m:sSupPr>
                          <m:ctrlPr>
                            <a:rPr lang="en-US" sz="1600" b="0" i="1" dirty="0" smtClean="0">
                              <a:solidFill>
                                <a:srgbClr val="22171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dirty="0" smtClean="0">
                              <a:solidFill>
                                <a:srgbClr val="221713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600" b="0" i="1" dirty="0" smtClean="0">
                              <a:solidFill>
                                <a:srgbClr val="221713"/>
                              </a:solidFill>
                              <a:latin typeface="Cambria Math" panose="02040503050406030204" pitchFamily="18" charset="0"/>
                            </a:rPr>
                            <m:t> 8</m:t>
                          </m:r>
                        </m:sup>
                      </m:sSup>
                    </m:oMath>
                  </a14:m>
                  <a:r>
                    <a:rPr lang="en-US" sz="1600" i="1" dirty="0">
                      <a:solidFill>
                        <a:srgbClr val="221713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= </a:t>
                  </a:r>
                  <a14:m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srgbClr val="221713"/>
                          </a:solidFill>
                          <a:effectLst/>
                          <a:latin typeface="Cambria Math" panose="02040503050406030204" pitchFamily="18" charset="0"/>
                        </a:rPr>
                        <m:t>2 </m:t>
                      </m:r>
                      <m:r>
                        <a:rPr lang="el-GR" sz="1600" i="1" dirty="0" smtClean="0">
                          <a:solidFill>
                            <a:srgbClr val="221713"/>
                          </a:solidFill>
                          <a:effectLst/>
                          <a:latin typeface="Cambria Math" panose="02040503050406030204" pitchFamily="18" charset="0"/>
                        </a:rPr>
                        <m:t>𝛼</m:t>
                      </m:r>
                    </m:oMath>
                  </a14:m>
                  <a:r>
                    <a:rPr lang="el-GR" sz="1600" i="1" dirty="0">
                      <a:solidFill>
                        <a:srgbClr val="221713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1600" i="1" dirty="0">
                      <a:solidFill>
                        <a:srgbClr val="221713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particles</a:t>
                  </a:r>
                  <a:endParaRPr lang="en-US" sz="1600" dirty="0">
                    <a:solidFill>
                      <a:srgbClr val="22171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D320BC1C-86D4-E08E-B089-092F59E5A6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48949" y="4700067"/>
                  <a:ext cx="1868187" cy="338554"/>
                </a:xfrm>
                <a:prstGeom prst="rect">
                  <a:avLst/>
                </a:prstGeom>
                <a:blipFill>
                  <a:blip r:embed="rId10"/>
                  <a:stretch>
                    <a:fillRect t="-7407" r="-676" b="-222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0600B573-F4FF-AACF-51DD-BE39F3F898AA}"/>
                    </a:ext>
                  </a:extLst>
                </p:cNvPr>
                <p:cNvSpPr txBox="1"/>
                <p:nvPr/>
              </p:nvSpPr>
              <p:spPr>
                <a:xfrm>
                  <a:off x="10030572" y="4700067"/>
                  <a:ext cx="1868187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1600" b="0" i="1" dirty="0" smtClean="0">
                              <a:solidFill>
                                <a:srgbClr val="22171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dirty="0" smtClean="0">
                              <a:solidFill>
                                <a:srgbClr val="221713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n-US" sz="1600" b="0" i="1" dirty="0" smtClean="0">
                              <a:solidFill>
                                <a:srgbClr val="221713"/>
                              </a:solidFill>
                              <a:latin typeface="Cambria Math" panose="02040503050406030204" pitchFamily="18" charset="0"/>
                            </a:rPr>
                            <m:t> 12</m:t>
                          </m:r>
                        </m:sup>
                      </m:sSup>
                    </m:oMath>
                  </a14:m>
                  <a:r>
                    <a:rPr lang="en-US" sz="1600" i="1" dirty="0">
                      <a:solidFill>
                        <a:srgbClr val="221713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= </a:t>
                  </a:r>
                  <a14:m>
                    <m:oMath xmlns:m="http://schemas.openxmlformats.org/officeDocument/2006/math">
                      <m:r>
                        <a:rPr lang="en-US" sz="1600" b="0" i="1" dirty="0" smtClean="0">
                          <a:solidFill>
                            <a:srgbClr val="221713"/>
                          </a:solidFill>
                          <a:effectLst/>
                          <a:latin typeface="Cambria Math" panose="02040503050406030204" pitchFamily="18" charset="0"/>
                        </a:rPr>
                        <m:t>3 </m:t>
                      </m:r>
                      <m:r>
                        <a:rPr lang="el-GR" sz="1600" i="1" dirty="0" smtClean="0">
                          <a:solidFill>
                            <a:srgbClr val="221713"/>
                          </a:solidFill>
                          <a:effectLst/>
                          <a:latin typeface="Cambria Math" panose="02040503050406030204" pitchFamily="18" charset="0"/>
                        </a:rPr>
                        <m:t>𝛼</m:t>
                      </m:r>
                    </m:oMath>
                  </a14:m>
                  <a:r>
                    <a:rPr lang="el-GR" sz="1600" i="1" dirty="0">
                      <a:solidFill>
                        <a:srgbClr val="221713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1600" i="1" dirty="0">
                      <a:solidFill>
                        <a:srgbClr val="221713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particles</a:t>
                  </a:r>
                  <a:endParaRPr lang="en-US" sz="1600" dirty="0">
                    <a:solidFill>
                      <a:srgbClr val="221713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0600B573-F4FF-AACF-51DD-BE39F3F898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30572" y="4700067"/>
                  <a:ext cx="1868187" cy="338554"/>
                </a:xfrm>
                <a:prstGeom prst="rect">
                  <a:avLst/>
                </a:prstGeom>
                <a:blipFill>
                  <a:blip r:embed="rId11"/>
                  <a:stretch>
                    <a:fillRect t="-7407" b="-222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52739881-C160-BA15-87A2-66FEF7EF1988}"/>
              </a:ext>
            </a:extLst>
          </p:cNvPr>
          <p:cNvSpPr txBox="1"/>
          <p:nvPr/>
        </p:nvSpPr>
        <p:spPr>
          <a:xfrm>
            <a:off x="-76200" y="1273775"/>
            <a:ext cx="5832763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>
                <a:solidFill>
                  <a:schemeClr val="tx1"/>
                </a:solidFill>
                <a:latin typeface="Times New Roman" charset="0"/>
                <a:cs typeface="Times New Roman" charset="0"/>
              </a:rPr>
              <a:t>Understanding the nuclear deformation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AB75B72-A989-C69B-7F68-33FC9771138E}"/>
              </a:ext>
            </a:extLst>
          </p:cNvPr>
          <p:cNvSpPr txBox="1"/>
          <p:nvPr/>
        </p:nvSpPr>
        <p:spPr>
          <a:xfrm>
            <a:off x="6819108" y="1292686"/>
            <a:ext cx="6151418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>
                <a:solidFill>
                  <a:schemeClr val="tx1"/>
                </a:solidFill>
                <a:latin typeface="Times New Roman" charset="0"/>
                <a:cs typeface="Times New Roman" charset="0"/>
              </a:rPr>
              <a:t>Understanding the </a:t>
            </a:r>
            <a:r>
              <a:rPr lang="el-GR" sz="2400" dirty="0">
                <a:latin typeface="Times New Roman" charset="0"/>
                <a:cs typeface="Times New Roman" charset="0"/>
              </a:rPr>
              <a:t>α </a:t>
            </a:r>
            <a:r>
              <a:rPr lang="en-US" sz="2400" dirty="0">
                <a:latin typeface="Times New Roman" charset="0"/>
                <a:cs typeface="Times New Roman" charset="0"/>
              </a:rPr>
              <a:t>clustering</a:t>
            </a:r>
            <a:endParaRPr lang="en-US" sz="2400" dirty="0">
              <a:solidFill>
                <a:schemeClr val="tx1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87DD42D-8E08-B113-6BA9-C14CF9038443}"/>
              </a:ext>
            </a:extLst>
          </p:cNvPr>
          <p:cNvSpPr txBox="1"/>
          <p:nvPr/>
        </p:nvSpPr>
        <p:spPr>
          <a:xfrm>
            <a:off x="1091864" y="5584225"/>
            <a:ext cx="10666078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lvl="1" indent="-457200">
              <a:buFont typeface="Wingdings" pitchFamily="2" charset="2"/>
              <a:buChar char="Ø"/>
            </a:pPr>
            <a:r>
              <a:rPr lang="en-US" sz="2800" dirty="0">
                <a:latin typeface="Times New Roman" charset="0"/>
                <a:cs typeface="Times New Roman" charset="0"/>
              </a:rPr>
              <a:t>Using the </a:t>
            </a:r>
            <a:r>
              <a:rPr lang="en-US" sz="2800" dirty="0" err="1">
                <a:latin typeface="Times New Roman" charset="0"/>
                <a:cs typeface="Times New Roman" charset="0"/>
              </a:rPr>
              <a:t>BeAGLE</a:t>
            </a:r>
            <a:r>
              <a:rPr lang="en-US" sz="2800" dirty="0">
                <a:latin typeface="Times New Roman" charset="0"/>
                <a:cs typeface="Times New Roman" charset="0"/>
              </a:rPr>
              <a:t> model</a:t>
            </a:r>
          </a:p>
          <a:p>
            <a:pPr marL="1371600" lvl="2" indent="-457200">
              <a:buFont typeface="Wingdings" pitchFamily="2" charset="2"/>
              <a:buChar char="ü"/>
            </a:pPr>
            <a:r>
              <a:rPr lang="en-US" sz="2400" dirty="0">
                <a:latin typeface="Times New Roman" charset="0"/>
                <a:cs typeface="Times New Roman" charset="0"/>
              </a:rPr>
              <a:t>Modifying the nucleus information in the model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31DBF3-C7B5-5726-8F0B-1FBD84BC89E5}"/>
              </a:ext>
            </a:extLst>
          </p:cNvPr>
          <p:cNvSpPr txBox="1"/>
          <p:nvPr/>
        </p:nvSpPr>
        <p:spPr>
          <a:xfrm>
            <a:off x="1139620" y="4254241"/>
            <a:ext cx="98359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Can EIC provide additional constraints on nuclear deformation and the </a:t>
            </a:r>
            <a:r>
              <a:rPr lang="el-GR" sz="280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α </a:t>
            </a:r>
            <a:r>
              <a:rPr lang="en-US" sz="280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clustering?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C5569A-DF64-2FCF-F3C4-CA3CEF592DA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0" y="4030145"/>
            <a:ext cx="1091864" cy="1130446"/>
          </a:xfrm>
          <a:prstGeom prst="rect">
            <a:avLst/>
          </a:prstGeom>
          <a:scene3d>
            <a:camera prst="orthographicFront">
              <a:rot lat="0" lon="3000000" rev="0"/>
            </a:camera>
            <a:lightRig rig="threePt" dir="t"/>
          </a:scene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026915-1DC2-675B-F4A6-2DF9C0A5854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11065086" y="4169436"/>
            <a:ext cx="1091864" cy="1130446"/>
          </a:xfrm>
          <a:prstGeom prst="rect">
            <a:avLst/>
          </a:prstGeom>
          <a:scene3d>
            <a:camera prst="orthographicFront">
              <a:rot lat="0" lon="18299985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453780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DD9991-149F-5C8E-03F1-2DB65197F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2AC75-FEF2-C94C-9283-A53264FA94A9}" type="slidenum">
              <a:rPr lang="en-US" smtClean="0"/>
              <a:t>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7B30C-49E4-A227-D326-B56524ADE427}"/>
              </a:ext>
            </a:extLst>
          </p:cNvPr>
          <p:cNvSpPr/>
          <p:nvPr/>
        </p:nvSpPr>
        <p:spPr>
          <a:xfrm>
            <a:off x="89593" y="86061"/>
            <a:ext cx="55167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n-US" sz="3600" dirty="0">
                <a:latin typeface="Times New Roman" charset="0"/>
                <a:cs typeface="Times New Roman" charset="0"/>
              </a:rPr>
              <a:t>The </a:t>
            </a:r>
            <a:r>
              <a:rPr lang="en-US" sz="3600" dirty="0" err="1">
                <a:latin typeface="Times New Roman" charset="0"/>
                <a:cs typeface="Times New Roman" charset="0"/>
              </a:rPr>
              <a:t>BeAGLE</a:t>
            </a:r>
            <a:r>
              <a:rPr lang="en-US" sz="3600" dirty="0">
                <a:latin typeface="Times New Roman" charset="0"/>
                <a:cs typeface="Times New Roman" charset="0"/>
              </a:rPr>
              <a:t> model: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B8A568C-3B0C-E87A-554B-E2044178D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915" y="1371502"/>
            <a:ext cx="8067839" cy="419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04C6456-56B0-1EB9-2FCA-0BCCCF7EB82C}"/>
              </a:ext>
            </a:extLst>
          </p:cNvPr>
          <p:cNvGrpSpPr/>
          <p:nvPr/>
        </p:nvGrpSpPr>
        <p:grpSpPr>
          <a:xfrm>
            <a:off x="242766" y="770756"/>
            <a:ext cx="3756467" cy="3744127"/>
            <a:chOff x="75305" y="957313"/>
            <a:chExt cx="3756467" cy="374412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74FBC73-45BA-8FDD-572F-44EFA9ACA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305" y="1812560"/>
              <a:ext cx="3756467" cy="288888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A5FA72-D415-849F-60F5-1D6C44BACE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2980" b="-27230"/>
            <a:stretch/>
          </p:blipFill>
          <p:spPr>
            <a:xfrm>
              <a:off x="906260" y="957313"/>
              <a:ext cx="1673744" cy="64633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3EED086-0168-BB99-0E0E-D6160F046C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7820" t="-58138" r="-3551" b="-27230"/>
            <a:stretch/>
          </p:blipFill>
          <p:spPr>
            <a:xfrm>
              <a:off x="351974" y="1166230"/>
              <a:ext cx="2971749" cy="941662"/>
            </a:xfrm>
            <a:prstGeom prst="rect">
              <a:avLst/>
            </a:prstGeom>
          </p:spPr>
        </p:pic>
      </p:grpSp>
      <p:pic>
        <p:nvPicPr>
          <p:cNvPr id="11" name="Picture 2" descr="Beaglemoji - Beagle Emoji And Stickers by Ashwani singla">
            <a:extLst>
              <a:ext uri="{FF2B5EF4-FFF2-40B4-BE49-F238E27FC236}">
                <a16:creationId xmlns:a16="http://schemas.microsoft.com/office/drawing/2014/main" id="{2C44F2FC-5AE8-1746-0EC2-FD3FB9A18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3781"/>
            <a:ext cx="2564219" cy="2564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9CF208B-A03B-D5FD-967E-724DF14BB6EE}"/>
              </a:ext>
            </a:extLst>
          </p:cNvPr>
          <p:cNvSpPr txBox="1"/>
          <p:nvPr/>
        </p:nvSpPr>
        <p:spPr>
          <a:xfrm>
            <a:off x="3193346" y="671367"/>
            <a:ext cx="2667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PRD 106, 012007 (2022) </a:t>
            </a:r>
          </a:p>
        </p:txBody>
      </p:sp>
    </p:spTree>
    <p:extLst>
      <p:ext uri="{BB962C8B-B14F-4D97-AF65-F5344CB8AC3E}">
        <p14:creationId xmlns:p14="http://schemas.microsoft.com/office/powerpoint/2010/main" val="41754914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D40D275-6540-EBC7-E98C-DF47CB6C743F}"/>
              </a:ext>
            </a:extLst>
          </p:cNvPr>
          <p:cNvSpPr txBox="1"/>
          <p:nvPr/>
        </p:nvSpPr>
        <p:spPr>
          <a:xfrm>
            <a:off x="1" y="18882"/>
            <a:ext cx="4047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v"/>
            </a:pPr>
            <a:r>
              <a:rPr lang="en-US" sz="3600" dirty="0">
                <a:latin typeface="Times New Roman" charset="0"/>
                <a:cs typeface="Times New Roman" charset="0"/>
              </a:rPr>
              <a:t>The </a:t>
            </a:r>
            <a:r>
              <a:rPr lang="el-GR" sz="3600" dirty="0">
                <a:latin typeface="Times New Roman" charset="0"/>
                <a:cs typeface="Times New Roman" charset="0"/>
              </a:rPr>
              <a:t>α </a:t>
            </a:r>
            <a:r>
              <a:rPr lang="en-US" sz="3600" dirty="0">
                <a:latin typeface="Times New Roman" charset="0"/>
                <a:cs typeface="Times New Roman" charset="0"/>
              </a:rPr>
              <a:t>clustering</a:t>
            </a:r>
            <a:endParaRPr lang="en-US" sz="36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11FA3F-39FB-0D6D-66C3-2BBB2276E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2AC75-FEF2-C94C-9283-A53264FA94A9}" type="slidenum">
              <a:rPr lang="en-US" smtClean="0"/>
              <a:t>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9CE125E-7986-C509-8C4E-7A8E6D849FF8}"/>
                  </a:ext>
                </a:extLst>
              </p:cNvPr>
              <p:cNvSpPr txBox="1"/>
              <p:nvPr/>
            </p:nvSpPr>
            <p:spPr>
              <a:xfrm>
                <a:off x="98751" y="1106585"/>
                <a:ext cx="7002137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Wingdings" pitchFamily="2" charset="2"/>
                  <a:buChar char="Ø"/>
                </a:pPr>
                <a:r>
                  <a:rPr lang="en-US" sz="2800" dirty="0">
                    <a:solidFill>
                      <a:schemeClr val="tx1"/>
                    </a:solidFill>
                    <a:latin typeface="Times New Roman" charset="0"/>
                    <a:cs typeface="Times New Roman" charset="0"/>
                  </a:rPr>
                  <a:t>The </a:t>
                </a:r>
                <a:r>
                  <a:rPr lang="el-GR" sz="2800" dirty="0">
                    <a:solidFill>
                      <a:schemeClr val="tx1"/>
                    </a:solidFill>
                    <a:latin typeface="Times New Roman" charset="0"/>
                    <a:cs typeface="Times New Roman" charset="0"/>
                  </a:rPr>
                  <a:t>α 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charset="0"/>
                    <a:cs typeface="Times New Roman" charset="0"/>
                  </a:rPr>
                  <a:t>clustering in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9</m:t>
                        </m:r>
                      </m:sup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𝐵𝑒</m:t>
                        </m:r>
                      </m:e>
                    </m:sPre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charset="0"/>
                    <a:cs typeface="Times New Roman" charset="0"/>
                  </a:rPr>
                  <a:t>,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p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sPre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charset="0"/>
                    <a:cs typeface="Times New Roman" charset="0"/>
                  </a:rPr>
                  <a:t>, and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sPre>
                  </m:oMath>
                </a14:m>
                <a:endParaRPr lang="en-US" sz="2800" dirty="0">
                  <a:solidFill>
                    <a:schemeClr val="tx1"/>
                  </a:solidFill>
                  <a:latin typeface="Times New Roman" charset="0"/>
                  <a:cs typeface="Times New Roman" charset="0"/>
                </a:endParaRPr>
              </a:p>
              <a:p>
                <a:pPr marL="914400" lvl="1" indent="-457200">
                  <a:buFont typeface="Wingdings" pitchFamily="2" charset="2"/>
                  <a:buChar char="ü"/>
                </a:pPr>
                <a:r>
                  <a:rPr lang="en-US" sz="2400" dirty="0">
                    <a:latin typeface="Times New Roman" charset="0"/>
                    <a:cs typeface="Times New Roman" charset="0"/>
                  </a:rPr>
                  <a:t>Chose the center of the </a:t>
                </a:r>
                <a:r>
                  <a:rPr lang="el-GR" sz="2400" dirty="0">
                    <a:solidFill>
                      <a:schemeClr val="tx1"/>
                    </a:solidFill>
                    <a:latin typeface="Times New Roman" charset="0"/>
                    <a:cs typeface="Times New Roman" charset="0"/>
                  </a:rPr>
                  <a:t>α 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charset="0"/>
                    <a:cs typeface="Times New Roman" charset="0"/>
                  </a:rPr>
                  <a:t>cluster</a:t>
                </a:r>
              </a:p>
              <a:p>
                <a:pPr marL="914400" lvl="1" indent="-457200">
                  <a:buFont typeface="Wingdings" pitchFamily="2" charset="2"/>
                  <a:buChar char="ü"/>
                </a:pPr>
                <a:r>
                  <a:rPr lang="en-US" sz="2400" dirty="0">
                    <a:latin typeface="Times New Roman" charset="0"/>
                    <a:cs typeface="Times New Roman" charset="0"/>
                  </a:rPr>
                  <a:t>Filled the </a:t>
                </a:r>
                <a:r>
                  <a:rPr lang="el-GR" sz="2400" dirty="0">
                    <a:solidFill>
                      <a:schemeClr val="tx1"/>
                    </a:solidFill>
                    <a:latin typeface="Times New Roman" charset="0"/>
                    <a:cs typeface="Times New Roman" charset="0"/>
                  </a:rPr>
                  <a:t>α 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 charset="0"/>
                    <a:cs typeface="Times New Roman" charset="0"/>
                  </a:rPr>
                  <a:t>cluster with four nucleons </a:t>
                </a:r>
                <a:endParaRPr lang="en-US" sz="2400" dirty="0">
                  <a:latin typeface="Times New Roman" charset="0"/>
                  <a:cs typeface="Times New Roman" charset="0"/>
                </a:endParaRPr>
              </a:p>
              <a:p>
                <a:pPr marL="914400" lvl="1" indent="-457200">
                  <a:buFont typeface="Wingdings" pitchFamily="2" charset="2"/>
                  <a:buChar char="ü"/>
                </a:pPr>
                <a:r>
                  <a:rPr lang="en-US" sz="2400" dirty="0">
                    <a:latin typeface="Times New Roman" charset="0"/>
                    <a:cs typeface="Times New Roman" charset="0"/>
                  </a:rPr>
                  <a:t>Generated random configuration event by event  </a:t>
                </a:r>
                <a:endParaRPr lang="en-US" sz="2400" dirty="0">
                  <a:solidFill>
                    <a:schemeClr val="tx1"/>
                  </a:solidFill>
                  <a:latin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9CE125E-7986-C509-8C4E-7A8E6D849F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51" y="1106585"/>
                <a:ext cx="7002137" cy="1631216"/>
              </a:xfrm>
              <a:prstGeom prst="rect">
                <a:avLst/>
              </a:prstGeom>
              <a:blipFill>
                <a:blip r:embed="rId2"/>
                <a:stretch>
                  <a:fillRect l="-1447" t="-3876" r="-2351" b="-7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527FB7C1-39DB-6A2E-8FE1-699D43429842}"/>
              </a:ext>
            </a:extLst>
          </p:cNvPr>
          <p:cNvSpPr txBox="1"/>
          <p:nvPr/>
        </p:nvSpPr>
        <p:spPr>
          <a:xfrm>
            <a:off x="98751" y="2929770"/>
            <a:ext cx="9240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2800" dirty="0">
                <a:latin typeface="Times New Roman" charset="0"/>
                <a:cs typeface="Times New Roman" charset="0"/>
              </a:rPr>
              <a:t>The </a:t>
            </a:r>
            <a:r>
              <a:rPr lang="en-US" sz="2800" dirty="0" err="1">
                <a:latin typeface="Times New Roman" charset="0"/>
                <a:cs typeface="Times New Roman" charset="0"/>
              </a:rPr>
              <a:t>BeAGLE</a:t>
            </a:r>
            <a:r>
              <a:rPr lang="en-US" sz="2800" dirty="0">
                <a:latin typeface="Times New Roman" charset="0"/>
                <a:cs typeface="Times New Roman" charset="0"/>
              </a:rPr>
              <a:t> model is updated to consider the </a:t>
            </a:r>
            <a:r>
              <a:rPr lang="el-GR" sz="2800" dirty="0">
                <a:solidFill>
                  <a:schemeClr val="tx1"/>
                </a:solidFill>
                <a:latin typeface="Times New Roman" charset="0"/>
                <a:cs typeface="Times New Roman" charset="0"/>
              </a:rPr>
              <a:t>α </a:t>
            </a:r>
            <a:r>
              <a:rPr lang="en-US" sz="2800" dirty="0">
                <a:solidFill>
                  <a:schemeClr val="tx1"/>
                </a:solidFill>
                <a:latin typeface="Times New Roman" charset="0"/>
                <a:cs typeface="Times New Roman" charset="0"/>
              </a:rPr>
              <a:t>clustering </a:t>
            </a:r>
            <a:endParaRPr lang="en-US" sz="2800" dirty="0">
              <a:latin typeface="Times New Roman" charset="0"/>
              <a:cs typeface="Times New Roman" charset="0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DE2743A0-63AD-1E3C-8F71-1712486EC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94281"/>
            <a:ext cx="5991990" cy="18231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DA4BF5-DDDA-E6AF-4D5E-94FBC76D1D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694" y="3797788"/>
            <a:ext cx="1291949" cy="6459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F0B482-FCCC-5E4F-1280-1DDD9889CB81}"/>
              </a:ext>
            </a:extLst>
          </p:cNvPr>
          <p:cNvSpPr txBox="1"/>
          <p:nvPr/>
        </p:nvSpPr>
        <p:spPr>
          <a:xfrm>
            <a:off x="126498" y="4849551"/>
            <a:ext cx="29906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 New Roman" charset="0"/>
                <a:cs typeface="Times New Roman" charset="0"/>
              </a:rPr>
              <a:t>2-</a:t>
            </a:r>
            <a:r>
              <a:rPr lang="el-GR" sz="1800" dirty="0">
                <a:solidFill>
                  <a:schemeClr val="tx1"/>
                </a:solidFill>
                <a:latin typeface="Times New Roman" charset="0"/>
                <a:cs typeface="Times New Roman" charset="0"/>
              </a:rPr>
              <a:t> α </a:t>
            </a:r>
            <a:r>
              <a:rPr lang="en-US" sz="1800" dirty="0">
                <a:solidFill>
                  <a:schemeClr val="tx1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dirty="0">
                <a:latin typeface="Times New Roman" charset="0"/>
                <a:cs typeface="Times New Roman" charset="0"/>
              </a:rPr>
              <a:t>C</a:t>
            </a:r>
            <a:r>
              <a:rPr lang="en-US" sz="1800" dirty="0">
                <a:solidFill>
                  <a:schemeClr val="tx1"/>
                </a:solidFill>
                <a:latin typeface="Times New Roman" charset="0"/>
                <a:cs typeface="Times New Roman" charset="0"/>
              </a:rPr>
              <a:t>lustered on the Z axes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2A30D7-B921-178B-1F5B-3C260E7497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3239"/>
          <a:stretch/>
        </p:blipFill>
        <p:spPr>
          <a:xfrm>
            <a:off x="4090110" y="3588724"/>
            <a:ext cx="1291949" cy="12608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C6D281-3F11-0991-7C9B-1FD165EA7229}"/>
              </a:ext>
            </a:extLst>
          </p:cNvPr>
          <p:cNvSpPr txBox="1"/>
          <p:nvPr/>
        </p:nvSpPr>
        <p:spPr>
          <a:xfrm>
            <a:off x="3446279" y="4859005"/>
            <a:ext cx="29906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charset="0"/>
                <a:cs typeface="Times New Roman" charset="0"/>
              </a:rPr>
              <a:t>3-</a:t>
            </a:r>
            <a:r>
              <a:rPr lang="el-GR" sz="1800" dirty="0">
                <a:solidFill>
                  <a:schemeClr val="tx1"/>
                </a:solidFill>
                <a:latin typeface="Times New Roman" charset="0"/>
                <a:cs typeface="Times New Roman" charset="0"/>
              </a:rPr>
              <a:t> α </a:t>
            </a:r>
            <a:r>
              <a:rPr lang="en-US" dirty="0">
                <a:latin typeface="Times New Roman" charset="0"/>
                <a:cs typeface="Times New Roman" charset="0"/>
              </a:rPr>
              <a:t>C</a:t>
            </a:r>
            <a:r>
              <a:rPr lang="en-US" sz="1800" dirty="0">
                <a:solidFill>
                  <a:schemeClr val="tx1"/>
                </a:solidFill>
                <a:latin typeface="Times New Roman" charset="0"/>
                <a:cs typeface="Times New Roman" charset="0"/>
              </a:rPr>
              <a:t>lustered in the x-y plane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5CCA3FA-828A-37DE-9CD4-E1AD59AB5B8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5410"/>
          <a:stretch/>
        </p:blipFill>
        <p:spPr>
          <a:xfrm>
            <a:off x="8133379" y="3521922"/>
            <a:ext cx="1504949" cy="14036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5FD4A3D-F02B-6DD8-C2AE-45FA887BC261}"/>
              </a:ext>
            </a:extLst>
          </p:cNvPr>
          <p:cNvSpPr txBox="1"/>
          <p:nvPr/>
        </p:nvSpPr>
        <p:spPr>
          <a:xfrm>
            <a:off x="7025346" y="5261692"/>
            <a:ext cx="29906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 New Roman" charset="0"/>
                <a:cs typeface="Times New Roman" charset="0"/>
              </a:rPr>
              <a:t>1-</a:t>
            </a:r>
            <a:r>
              <a:rPr lang="el-GR" sz="1800" dirty="0">
                <a:solidFill>
                  <a:schemeClr val="tx1"/>
                </a:solidFill>
                <a:latin typeface="Times New Roman" charset="0"/>
                <a:cs typeface="Times New Roman" charset="0"/>
              </a:rPr>
              <a:t> α </a:t>
            </a:r>
            <a:r>
              <a:rPr lang="en-US" sz="1800" dirty="0">
                <a:solidFill>
                  <a:schemeClr val="tx1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dirty="0">
                <a:latin typeface="Times New Roman" charset="0"/>
                <a:cs typeface="Times New Roman" charset="0"/>
              </a:rPr>
              <a:t>C</a:t>
            </a:r>
            <a:r>
              <a:rPr lang="en-US" sz="1800" dirty="0">
                <a:solidFill>
                  <a:schemeClr val="tx1"/>
                </a:solidFill>
                <a:latin typeface="Times New Roman" charset="0"/>
                <a:cs typeface="Times New Roman" charset="0"/>
              </a:rPr>
              <a:t>lustered on the Z axes 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0A1242-CCC5-03BC-CEAF-363665EF6402}"/>
              </a:ext>
            </a:extLst>
          </p:cNvPr>
          <p:cNvSpPr txBox="1"/>
          <p:nvPr/>
        </p:nvSpPr>
        <p:spPr>
          <a:xfrm>
            <a:off x="7091930" y="4902027"/>
            <a:ext cx="29906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charset="0"/>
                <a:cs typeface="Times New Roman" charset="0"/>
              </a:rPr>
              <a:t>3-</a:t>
            </a:r>
            <a:r>
              <a:rPr lang="el-GR" sz="1800" dirty="0">
                <a:solidFill>
                  <a:schemeClr val="tx1"/>
                </a:solidFill>
                <a:latin typeface="Times New Roman" charset="0"/>
                <a:cs typeface="Times New Roman" charset="0"/>
              </a:rPr>
              <a:t> α </a:t>
            </a:r>
            <a:r>
              <a:rPr lang="en-US" dirty="0">
                <a:latin typeface="Times New Roman" charset="0"/>
                <a:cs typeface="Times New Roman" charset="0"/>
              </a:rPr>
              <a:t>C</a:t>
            </a:r>
            <a:r>
              <a:rPr lang="en-US" sz="1800" dirty="0">
                <a:solidFill>
                  <a:schemeClr val="tx1"/>
                </a:solidFill>
                <a:latin typeface="Times New Roman" charset="0"/>
                <a:cs typeface="Times New Roman" charset="0"/>
              </a:rPr>
              <a:t>lustered in the x-y plane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6C37E1F-2D29-5868-3D5F-1C3220CB6051}"/>
              </a:ext>
            </a:extLst>
          </p:cNvPr>
          <p:cNvSpPr/>
          <p:nvPr/>
        </p:nvSpPr>
        <p:spPr>
          <a:xfrm>
            <a:off x="9795688" y="3958701"/>
            <a:ext cx="239386" cy="6000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DD43FF-7940-AD44-C6D4-F2686DDAD426}"/>
              </a:ext>
            </a:extLst>
          </p:cNvPr>
          <p:cNvSpPr txBox="1"/>
          <p:nvPr/>
        </p:nvSpPr>
        <p:spPr>
          <a:xfrm>
            <a:off x="150747" y="660355"/>
            <a:ext cx="21090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charset="0"/>
                <a:cs typeface="Times New Roman" charset="0"/>
              </a:rPr>
              <a:t>Model Setup </a:t>
            </a:r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D8C7EBC-045D-2504-75F1-14E4C094194D}"/>
              </a:ext>
            </a:extLst>
          </p:cNvPr>
          <p:cNvGrpSpPr/>
          <p:nvPr/>
        </p:nvGrpSpPr>
        <p:grpSpPr>
          <a:xfrm>
            <a:off x="9529030" y="1978191"/>
            <a:ext cx="2564219" cy="2564219"/>
            <a:chOff x="106325" y="4293781"/>
            <a:chExt cx="2564219" cy="2564219"/>
          </a:xfrm>
        </p:grpSpPr>
        <p:pic>
          <p:nvPicPr>
            <p:cNvPr id="25" name="Picture 2" descr="Beaglemoji - Beagle Emoji And Stickers by Ashwani singla">
              <a:extLst>
                <a:ext uri="{FF2B5EF4-FFF2-40B4-BE49-F238E27FC236}">
                  <a16:creationId xmlns:a16="http://schemas.microsoft.com/office/drawing/2014/main" id="{2CD7BE15-869C-A47F-103A-283D729F02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25" y="4293781"/>
              <a:ext cx="2564219" cy="25642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5CB3389-8651-ECBC-7AAB-153075490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9738175">
              <a:off x="1396162" y="6195356"/>
              <a:ext cx="1124603" cy="342183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CD4590D2-8ACF-1FF8-2B5D-90D186AF7179}"/>
              </a:ext>
            </a:extLst>
          </p:cNvPr>
          <p:cNvSpPr txBox="1"/>
          <p:nvPr/>
        </p:nvSpPr>
        <p:spPr>
          <a:xfrm>
            <a:off x="126498" y="5412077"/>
            <a:ext cx="36916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Times New Roman" charset="0"/>
                <a:cs typeface="Times New Roman" charset="0"/>
              </a:rPr>
              <a:t>Potential measurements </a:t>
            </a:r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E42A02A-E7FE-1BED-6F05-A4065F2129B9}"/>
              </a:ext>
            </a:extLst>
          </p:cNvPr>
          <p:cNvSpPr txBox="1"/>
          <p:nvPr/>
        </p:nvSpPr>
        <p:spPr>
          <a:xfrm>
            <a:off x="186972" y="5961374"/>
            <a:ext cx="36916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2400" dirty="0">
                <a:latin typeface="Times New Roman" charset="0"/>
                <a:cs typeface="Times New Roman" charset="0"/>
              </a:rPr>
              <a:t>Incoherent scattering</a:t>
            </a:r>
            <a:endParaRPr lang="en-US" sz="24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A874A6B-401B-5A17-77D9-C0354C077666}"/>
              </a:ext>
            </a:extLst>
          </p:cNvPr>
          <p:cNvSpPr txBox="1"/>
          <p:nvPr/>
        </p:nvSpPr>
        <p:spPr>
          <a:xfrm>
            <a:off x="3947230" y="6000268"/>
            <a:ext cx="36916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2400" dirty="0">
                <a:latin typeface="Times New Roman" charset="0"/>
                <a:cs typeface="Times New Roman" charset="0"/>
              </a:rPr>
              <a:t>Nuclei homogeneity</a:t>
            </a:r>
            <a:endParaRPr lang="en-US" sz="24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3A243FD-AE14-864D-C142-4E9DBDE540F0}"/>
              </a:ext>
            </a:extLst>
          </p:cNvPr>
          <p:cNvSpPr txBox="1"/>
          <p:nvPr/>
        </p:nvSpPr>
        <p:spPr>
          <a:xfrm>
            <a:off x="7707488" y="6000268"/>
            <a:ext cx="33909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2400" dirty="0">
                <a:latin typeface="Times New Roman" charset="0"/>
                <a:cs typeface="Times New Roman" charset="0"/>
              </a:rPr>
              <a:t>The system energy/momentum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27869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5" grpId="0"/>
      <p:bldP spid="9" grpId="0"/>
      <p:bldP spid="13" grpId="0"/>
      <p:bldP spid="14" grpId="0"/>
      <p:bldP spid="27" grpId="0"/>
      <p:bldP spid="28" grpId="0"/>
      <p:bldP spid="29" grpId="0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form_Clust_2 copy" id="{F6B800F1-D1C5-414A-A204-BDA03B2A5B4F}" vid="{B3A27516-FC4F-9445-BA04-74E673227DD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718</TotalTime>
  <Words>1340</Words>
  <Application>Microsoft Macintosh PowerPoint</Application>
  <PresentationFormat>Widescreen</PresentationFormat>
  <Paragraphs>258</Paragraphs>
  <Slides>29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Arial,Helvetica&gt;
&lt;p align=</vt:lpstr>
      <vt:lpstr>Calibri</vt:lpstr>
      <vt:lpstr>Calibri Light</vt:lpstr>
      <vt:lpstr>Cambria Math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niseem abdelrahman</dc:creator>
  <cp:lastModifiedBy>niseem abdelrahman</cp:lastModifiedBy>
  <cp:revision>50</cp:revision>
  <dcterms:created xsi:type="dcterms:W3CDTF">2023-06-26T18:06:57Z</dcterms:created>
  <dcterms:modified xsi:type="dcterms:W3CDTF">2023-07-06T13:43:50Z</dcterms:modified>
</cp:coreProperties>
</file>