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6"/>
  </p:notesMasterIdLst>
  <p:sldIdLst>
    <p:sldId id="259" r:id="rId2"/>
    <p:sldId id="488" r:id="rId3"/>
    <p:sldId id="1359" r:id="rId4"/>
    <p:sldId id="617" r:id="rId5"/>
    <p:sldId id="1531" r:id="rId6"/>
    <p:sldId id="1528" r:id="rId7"/>
    <p:sldId id="297" r:id="rId8"/>
    <p:sldId id="1532" r:id="rId9"/>
    <p:sldId id="278" r:id="rId10"/>
    <p:sldId id="349" r:id="rId11"/>
    <p:sldId id="1151" r:id="rId12"/>
    <p:sldId id="2293" r:id="rId13"/>
    <p:sldId id="632" r:id="rId14"/>
    <p:sldId id="340"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D4ED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86"/>
    <p:restoredTop sz="94684"/>
  </p:normalViewPr>
  <p:slideViewPr>
    <p:cSldViewPr snapToGrid="0" snapToObjects="1">
      <p:cViewPr varScale="1">
        <p:scale>
          <a:sx n="108" d="100"/>
          <a:sy n="108" d="100"/>
        </p:scale>
        <p:origin x="200" y="4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337689-2720-8546-8B40-7DF35D5D9620}" type="datetimeFigureOut">
              <a:rPr lang="en-US" smtClean="0"/>
              <a:t>7/12/23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F57AE7-A4AC-264E-B45C-C14825BC8D77}" type="slidenum">
              <a:rPr lang="en-US" smtClean="0"/>
              <a:t>‹#›</a:t>
            </a:fld>
            <a:endParaRPr lang="en-US"/>
          </a:p>
        </p:txBody>
      </p:sp>
    </p:spTree>
    <p:extLst>
      <p:ext uri="{BB962C8B-B14F-4D97-AF65-F5344CB8AC3E}">
        <p14:creationId xmlns:p14="http://schemas.microsoft.com/office/powerpoint/2010/main" val="3645172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aseline="0" dirty="0"/>
              <a:t> </a:t>
            </a:r>
            <a:endParaRPr lang="en-US" dirty="0"/>
          </a:p>
        </p:txBody>
      </p:sp>
      <p:sp>
        <p:nvSpPr>
          <p:cNvPr id="4" name="Slide Number Placeholder 3"/>
          <p:cNvSpPr>
            <a:spLocks noGrp="1"/>
          </p:cNvSpPr>
          <p:nvPr>
            <p:ph type="sldNum" sz="quarter" idx="10"/>
          </p:nvPr>
        </p:nvSpPr>
        <p:spPr/>
        <p:txBody>
          <a:bodyPr/>
          <a:lstStyle/>
          <a:p>
            <a:fld id="{4343366E-469D-5442-AC39-5D52FFC58B80}" type="slidenum">
              <a:rPr lang="en-US" smtClean="0"/>
              <a:pPr/>
              <a:t>9</a:t>
            </a:fld>
            <a:endParaRPr lang="en-US"/>
          </a:p>
        </p:txBody>
      </p:sp>
    </p:spTree>
    <p:extLst>
      <p:ext uri="{BB962C8B-B14F-4D97-AF65-F5344CB8AC3E}">
        <p14:creationId xmlns:p14="http://schemas.microsoft.com/office/powerpoint/2010/main" val="3258429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a:p>
            <a:endParaRPr lang="en-US" baseline="0" dirty="0"/>
          </a:p>
          <a:p>
            <a:r>
              <a:rPr lang="en-US" baseline="0" dirty="0"/>
              <a:t> </a:t>
            </a:r>
          </a:p>
          <a:p>
            <a:r>
              <a:rPr lang="en-US" baseline="0" dirty="0"/>
              <a:t>  </a:t>
            </a:r>
            <a:endParaRPr lang="en-US" dirty="0"/>
          </a:p>
        </p:txBody>
      </p:sp>
      <p:sp>
        <p:nvSpPr>
          <p:cNvPr id="4" name="Slide Number Placeholder 3"/>
          <p:cNvSpPr>
            <a:spLocks noGrp="1"/>
          </p:cNvSpPr>
          <p:nvPr>
            <p:ph type="sldNum" sz="quarter" idx="10"/>
          </p:nvPr>
        </p:nvSpPr>
        <p:spPr/>
        <p:txBody>
          <a:bodyPr/>
          <a:lstStyle/>
          <a:p>
            <a:fld id="{4343366E-469D-5442-AC39-5D52FFC58B80}" type="slidenum">
              <a:rPr lang="en-US" smtClean="0"/>
              <a:pPr/>
              <a:t>10</a:t>
            </a:fld>
            <a:endParaRPr lang="en-US"/>
          </a:p>
        </p:txBody>
      </p:sp>
    </p:spTree>
    <p:extLst>
      <p:ext uri="{BB962C8B-B14F-4D97-AF65-F5344CB8AC3E}">
        <p14:creationId xmlns:p14="http://schemas.microsoft.com/office/powerpoint/2010/main" val="2816301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Contrast</a:t>
            </a:r>
            <a:r>
              <a:rPr lang="en-US" baseline="0" dirty="0"/>
              <a:t> with HERA could be made more explicit. Table/column presentation.</a:t>
            </a:r>
            <a:endParaRPr lang="en-US" dirty="0"/>
          </a:p>
        </p:txBody>
      </p:sp>
      <p:sp>
        <p:nvSpPr>
          <p:cNvPr id="4" name="Slide Number Placeholder 3"/>
          <p:cNvSpPr>
            <a:spLocks noGrp="1"/>
          </p:cNvSpPr>
          <p:nvPr>
            <p:ph type="sldNum" sz="quarter" idx="10"/>
          </p:nvPr>
        </p:nvSpPr>
        <p:spPr/>
        <p:txBody>
          <a:bodyPr/>
          <a:lstStyle/>
          <a:p>
            <a:fld id="{A0C71430-EBBA-144C-9116-6DF925E7AC40}" type="slidenum">
              <a:rPr lang="en-US" smtClean="0"/>
              <a:t>11</a:t>
            </a:fld>
            <a:endParaRPr lang="en-US"/>
          </a:p>
        </p:txBody>
      </p:sp>
    </p:spTree>
    <p:extLst>
      <p:ext uri="{BB962C8B-B14F-4D97-AF65-F5344CB8AC3E}">
        <p14:creationId xmlns:p14="http://schemas.microsoft.com/office/powerpoint/2010/main" val="3506216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F57AE7-A4AC-264E-B45C-C14825BC8D77}" type="slidenum">
              <a:rPr lang="en-US" smtClean="0"/>
              <a:t>13</a:t>
            </a:fld>
            <a:endParaRPr lang="en-US"/>
          </a:p>
        </p:txBody>
      </p:sp>
    </p:spTree>
    <p:extLst>
      <p:ext uri="{BB962C8B-B14F-4D97-AF65-F5344CB8AC3E}">
        <p14:creationId xmlns:p14="http://schemas.microsoft.com/office/powerpoint/2010/main" val="1158484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pPr>
              <a:defRPr/>
            </a:pPr>
            <a:fld id="{0FE3812B-6A1B-624C-AF64-10FC56623BBE}" type="slidenum">
              <a:rPr lang="en-US" smtClean="0"/>
              <a:pPr>
                <a:defRPr/>
              </a:pPr>
              <a:t>‹#›</a:t>
            </a:fld>
            <a:endParaRPr lang="en-US" dirty="0"/>
          </a:p>
        </p:txBody>
      </p:sp>
    </p:spTree>
    <p:extLst>
      <p:ext uri="{BB962C8B-B14F-4D97-AF65-F5344CB8AC3E}">
        <p14:creationId xmlns:p14="http://schemas.microsoft.com/office/powerpoint/2010/main" val="1086812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505200" y="6394454"/>
            <a:ext cx="2133600" cy="365125"/>
          </a:xfrm>
          <a:prstGeom prst="rect">
            <a:avLst/>
          </a:prstGeom>
        </p:spPr>
        <p:txBody>
          <a:bodyPr/>
          <a:lstStyle>
            <a:lvl1pPr>
              <a:defRPr/>
            </a:lvl1pPr>
          </a:lstStyle>
          <a:p>
            <a:pPr>
              <a:defRPr/>
            </a:pPr>
            <a:endParaRPr lang="en-US">
              <a:solidFill>
                <a:prstClr val="white"/>
              </a:solidFill>
            </a:endParaRPr>
          </a:p>
        </p:txBody>
      </p:sp>
      <p:sp>
        <p:nvSpPr>
          <p:cNvPr id="5" name="Footer Placeholder 4"/>
          <p:cNvSpPr>
            <a:spLocks noGrp="1"/>
          </p:cNvSpPr>
          <p:nvPr>
            <p:ph type="ftr" sz="quarter" idx="11"/>
          </p:nvPr>
        </p:nvSpPr>
        <p:spPr>
          <a:xfrm>
            <a:off x="3124200" y="6356354"/>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60D63540-BFF4-2146-82D9-96D1CBB4964A}"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4160177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505200" y="6394454"/>
            <a:ext cx="2133600" cy="365125"/>
          </a:xfrm>
          <a:prstGeom prst="rect">
            <a:avLst/>
          </a:prstGeom>
        </p:spPr>
        <p:txBody>
          <a:bodyPr/>
          <a:lstStyle>
            <a:lvl1pPr>
              <a:defRPr/>
            </a:lvl1pPr>
          </a:lstStyle>
          <a:p>
            <a:pPr>
              <a:defRPr/>
            </a:pPr>
            <a:endParaRPr lang="en-US">
              <a:solidFill>
                <a:prstClr val="white"/>
              </a:solidFill>
            </a:endParaRPr>
          </a:p>
        </p:txBody>
      </p:sp>
      <p:sp>
        <p:nvSpPr>
          <p:cNvPr id="5" name="Footer Placeholder 4"/>
          <p:cNvSpPr>
            <a:spLocks noGrp="1"/>
          </p:cNvSpPr>
          <p:nvPr>
            <p:ph type="ftr" sz="quarter" idx="11"/>
          </p:nvPr>
        </p:nvSpPr>
        <p:spPr>
          <a:xfrm>
            <a:off x="3124200" y="6356354"/>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353C6CC-C3E5-7043-B7A6-1B70E8D5F26D}"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8944795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ontent Layout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A12323E-8A6A-AD40-B4DD-1922168053CE}"/>
              </a:ext>
            </a:extLst>
          </p:cNvPr>
          <p:cNvPicPr>
            <a:picLocks noChangeAspect="1"/>
          </p:cNvPicPr>
          <p:nvPr userDrawn="1"/>
        </p:nvPicPr>
        <p:blipFill>
          <a:blip r:embed="rId2"/>
          <a:stretch>
            <a:fillRect/>
          </a:stretch>
        </p:blipFill>
        <p:spPr>
          <a:xfrm>
            <a:off x="5727693" y="4234543"/>
            <a:ext cx="3413842" cy="2620318"/>
          </a:xfrm>
          <a:prstGeom prst="rect">
            <a:avLst/>
          </a:prstGeom>
        </p:spPr>
      </p:pic>
      <p:pic>
        <p:nvPicPr>
          <p:cNvPr id="4" name="Picture 3">
            <a:extLst>
              <a:ext uri="{FF2B5EF4-FFF2-40B4-BE49-F238E27FC236}">
                <a16:creationId xmlns:a16="http://schemas.microsoft.com/office/drawing/2014/main" id="{62352FBE-E101-7C49-8E4F-EA7312F5691B}"/>
              </a:ext>
            </a:extLst>
          </p:cNvPr>
          <p:cNvPicPr>
            <a:picLocks noChangeAspect="1"/>
          </p:cNvPicPr>
          <p:nvPr userDrawn="1"/>
        </p:nvPicPr>
        <p:blipFill rotWithShape="1">
          <a:blip r:embed="rId3"/>
          <a:srcRect l="30035" b="18772"/>
          <a:stretch/>
        </p:blipFill>
        <p:spPr>
          <a:xfrm>
            <a:off x="-12356" y="4724402"/>
            <a:ext cx="1607281" cy="2133599"/>
          </a:xfrm>
          <a:prstGeom prst="rect">
            <a:avLst/>
          </a:prstGeom>
        </p:spPr>
      </p:pic>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2613057" y="6543538"/>
            <a:ext cx="3917888" cy="311322"/>
          </a:xfrm>
        </p:spPr>
        <p:txBody>
          <a:bodyPr/>
          <a:lstStyle>
            <a:lvl1pPr algn="ctr">
              <a:defRPr baseline="0">
                <a:solidFill>
                  <a:schemeClr val="tx1"/>
                </a:solidFill>
                <a:latin typeface="Arial" charset="0"/>
              </a:defRPr>
            </a:lvl1pPr>
          </a:lstStyle>
          <a:p>
            <a:r>
              <a:rPr lang="en-US"/>
              <a:t>JLab EIC Meeting</a:t>
            </a:r>
            <a:endParaRPr lang="en-US" dirty="0"/>
          </a:p>
        </p:txBody>
      </p:sp>
      <p:sp>
        <p:nvSpPr>
          <p:cNvPr id="6" name="Slide Number Placeholder 5"/>
          <p:cNvSpPr>
            <a:spLocks noGrp="1"/>
          </p:cNvSpPr>
          <p:nvPr>
            <p:ph type="sldNum" sz="quarter" idx="12"/>
          </p:nvPr>
        </p:nvSpPr>
        <p:spPr>
          <a:xfrm>
            <a:off x="8341608" y="6539765"/>
            <a:ext cx="536158" cy="303364"/>
          </a:xfrm>
        </p:spPr>
        <p:txBody>
          <a:bodyPr/>
          <a:lstStyle>
            <a:lvl1pPr algn="ctr">
              <a:defRPr sz="9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Date Placeholder 3"/>
          <p:cNvSpPr>
            <a:spLocks noGrp="1"/>
          </p:cNvSpPr>
          <p:nvPr>
            <p:ph type="dt" sz="half" idx="2"/>
          </p:nvPr>
        </p:nvSpPr>
        <p:spPr>
          <a:xfrm>
            <a:off x="303731" y="6539766"/>
            <a:ext cx="2057400" cy="315095"/>
          </a:xfrm>
          <a:prstGeom prst="rect">
            <a:avLst/>
          </a:prstGeom>
        </p:spPr>
        <p:txBody>
          <a:bodyPr vert="horz" lIns="91440" tIns="45720" rIns="91440" bIns="45720" rtlCol="0" anchor="ctr"/>
          <a:lstStyle>
            <a:lvl1pPr algn="l">
              <a:defRPr sz="900">
                <a:solidFill>
                  <a:schemeClr val="tx1"/>
                </a:solidFill>
                <a:latin typeface="Arial" panose="020B0604020202020204" pitchFamily="34" charset="0"/>
                <a:cs typeface="Arial" panose="020B0604020202020204" pitchFamily="34" charset="0"/>
              </a:defRPr>
            </a:lvl1pPr>
          </a:lstStyle>
          <a:p>
            <a:r>
              <a:rPr lang="en-US" dirty="0"/>
              <a:t>24 April 2020</a:t>
            </a:r>
          </a:p>
        </p:txBody>
      </p:sp>
    </p:spTree>
    <p:extLst>
      <p:ext uri="{BB962C8B-B14F-4D97-AF65-F5344CB8AC3E}">
        <p14:creationId xmlns:p14="http://schemas.microsoft.com/office/powerpoint/2010/main" val="381002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8">
            <a:extLst>
              <a:ext uri="{FF2B5EF4-FFF2-40B4-BE49-F238E27FC236}">
                <a16:creationId xmlns:a16="http://schemas.microsoft.com/office/drawing/2014/main" id="{701255A3-A3F1-6B4C-AB09-0D9FE3FA300D}"/>
              </a:ext>
            </a:extLst>
          </p:cNvPr>
          <p:cNvSpPr>
            <a:spLocks noGrp="1"/>
          </p:cNvSpPr>
          <p:nvPr>
            <p:ph type="sldNum" sz="quarter" idx="12"/>
          </p:nvPr>
        </p:nvSpPr>
        <p:spPr>
          <a:xfrm>
            <a:off x="3505200" y="6645275"/>
            <a:ext cx="2133600" cy="190500"/>
          </a:xfrm>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419535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505200" y="6394454"/>
            <a:ext cx="2133600" cy="365125"/>
          </a:xfrm>
          <a:prstGeom prst="rect">
            <a:avLst/>
          </a:prstGeom>
        </p:spPr>
        <p:txBody>
          <a:bodyPr/>
          <a:lstStyle>
            <a:lvl1pPr>
              <a:defRPr/>
            </a:lvl1pPr>
          </a:lstStyle>
          <a:p>
            <a:pPr>
              <a:defRPr/>
            </a:pPr>
            <a:endParaRPr lang="en-US">
              <a:solidFill>
                <a:prstClr val="white"/>
              </a:solidFill>
            </a:endParaRPr>
          </a:p>
        </p:txBody>
      </p:sp>
      <p:sp>
        <p:nvSpPr>
          <p:cNvPr id="5" name="Footer Placeholder 4"/>
          <p:cNvSpPr>
            <a:spLocks noGrp="1"/>
          </p:cNvSpPr>
          <p:nvPr>
            <p:ph type="ftr" sz="quarter" idx="11"/>
          </p:nvPr>
        </p:nvSpPr>
        <p:spPr>
          <a:xfrm>
            <a:off x="3124200" y="6356354"/>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5624DB70-9AFE-1A42-B7DA-446181121C5B}"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649200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505200" y="6394454"/>
            <a:ext cx="2133600" cy="365125"/>
          </a:xfrm>
          <a:prstGeom prst="rect">
            <a:avLst/>
          </a:prstGeom>
        </p:spPr>
        <p:txBody>
          <a:bodyPr/>
          <a:lstStyle>
            <a:lvl1pPr>
              <a:defRPr/>
            </a:lvl1pPr>
          </a:lstStyle>
          <a:p>
            <a:pPr>
              <a:defRPr/>
            </a:pPr>
            <a:endParaRPr lang="en-US">
              <a:solidFill>
                <a:prstClr val="white"/>
              </a:solidFill>
            </a:endParaRPr>
          </a:p>
        </p:txBody>
      </p:sp>
      <p:sp>
        <p:nvSpPr>
          <p:cNvPr id="6" name="Footer Placeholder 5"/>
          <p:cNvSpPr>
            <a:spLocks noGrp="1"/>
          </p:cNvSpPr>
          <p:nvPr>
            <p:ph type="ftr" sz="quarter" idx="11"/>
          </p:nvPr>
        </p:nvSpPr>
        <p:spPr>
          <a:xfrm>
            <a:off x="3124200" y="6356354"/>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latin typeface="Calibri"/>
            </a:endParaRPr>
          </a:p>
        </p:txBody>
      </p:sp>
      <p:sp>
        <p:nvSpPr>
          <p:cNvPr id="7" name="Slide Number Placeholder 6"/>
          <p:cNvSpPr>
            <a:spLocks noGrp="1"/>
          </p:cNvSpPr>
          <p:nvPr>
            <p:ph type="sldNum" sz="quarter" idx="12"/>
          </p:nvPr>
        </p:nvSpPr>
        <p:spPr/>
        <p:txBody>
          <a:bodyPr/>
          <a:lstStyle>
            <a:lvl1pPr>
              <a:defRPr/>
            </a:lvl1pPr>
          </a:lstStyle>
          <a:p>
            <a:pPr>
              <a:defRPr/>
            </a:pPr>
            <a:fld id="{132D88E3-B4A0-9444-9F71-A0F68BBDA024}"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534596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505200" y="6394454"/>
            <a:ext cx="2133600" cy="365125"/>
          </a:xfrm>
          <a:prstGeom prst="rect">
            <a:avLst/>
          </a:prstGeom>
        </p:spPr>
        <p:txBody>
          <a:bodyPr/>
          <a:lstStyle>
            <a:lvl1pPr>
              <a:defRPr/>
            </a:lvl1pPr>
          </a:lstStyle>
          <a:p>
            <a:pPr>
              <a:defRPr/>
            </a:pPr>
            <a:endParaRPr lang="en-US">
              <a:solidFill>
                <a:prstClr val="white"/>
              </a:solidFill>
            </a:endParaRPr>
          </a:p>
        </p:txBody>
      </p:sp>
      <p:sp>
        <p:nvSpPr>
          <p:cNvPr id="8" name="Footer Placeholder 7"/>
          <p:cNvSpPr>
            <a:spLocks noGrp="1"/>
          </p:cNvSpPr>
          <p:nvPr>
            <p:ph type="ftr" sz="quarter" idx="11"/>
          </p:nvPr>
        </p:nvSpPr>
        <p:spPr>
          <a:xfrm>
            <a:off x="3124200" y="6356354"/>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latin typeface="Calibri"/>
            </a:endParaRPr>
          </a:p>
        </p:txBody>
      </p:sp>
      <p:sp>
        <p:nvSpPr>
          <p:cNvPr id="9" name="Slide Number Placeholder 8"/>
          <p:cNvSpPr>
            <a:spLocks noGrp="1"/>
          </p:cNvSpPr>
          <p:nvPr>
            <p:ph type="sldNum" sz="quarter" idx="12"/>
          </p:nvPr>
        </p:nvSpPr>
        <p:spPr/>
        <p:txBody>
          <a:bodyPr/>
          <a:lstStyle>
            <a:lvl1pPr>
              <a:defRPr/>
            </a:lvl1pPr>
          </a:lstStyle>
          <a:p>
            <a:pPr>
              <a:defRPr/>
            </a:pPr>
            <a:fld id="{BBDCCEC0-1242-1B46-A3CE-9C489C26CC1E}"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930429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pPr>
              <a:defRPr/>
            </a:pPr>
            <a:fld id="{9D07D49E-6DC6-8C40-AD68-D69A60D180C2}" type="slidenum">
              <a:rPr lang="en-US" smtClean="0"/>
              <a:pPr>
                <a:defRPr/>
              </a:pPr>
              <a:t>‹#›</a:t>
            </a:fld>
            <a:endParaRPr lang="en-US" dirty="0"/>
          </a:p>
        </p:txBody>
      </p:sp>
    </p:spTree>
    <p:extLst>
      <p:ext uri="{BB962C8B-B14F-4D97-AF65-F5344CB8AC3E}">
        <p14:creationId xmlns:p14="http://schemas.microsoft.com/office/powerpoint/2010/main" val="3527865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505200" y="6394454"/>
            <a:ext cx="2133600" cy="365125"/>
          </a:xfrm>
          <a:prstGeom prst="rect">
            <a:avLst/>
          </a:prstGeom>
        </p:spPr>
        <p:txBody>
          <a:bodyPr/>
          <a:lstStyle>
            <a:lvl1pPr>
              <a:defRPr/>
            </a:lvl1pPr>
          </a:lstStyle>
          <a:p>
            <a:pPr>
              <a:defRPr/>
            </a:pPr>
            <a:endParaRPr lang="en-US">
              <a:solidFill>
                <a:prstClr val="white"/>
              </a:solidFill>
            </a:endParaRPr>
          </a:p>
        </p:txBody>
      </p:sp>
      <p:sp>
        <p:nvSpPr>
          <p:cNvPr id="3" name="Footer Placeholder 2"/>
          <p:cNvSpPr>
            <a:spLocks noGrp="1"/>
          </p:cNvSpPr>
          <p:nvPr>
            <p:ph type="ftr" sz="quarter" idx="11"/>
          </p:nvPr>
        </p:nvSpPr>
        <p:spPr>
          <a:xfrm>
            <a:off x="3124200" y="6356354"/>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latin typeface="Calibri"/>
            </a:endParaRPr>
          </a:p>
        </p:txBody>
      </p:sp>
      <p:sp>
        <p:nvSpPr>
          <p:cNvPr id="4" name="Slide Number Placeholder 3"/>
          <p:cNvSpPr>
            <a:spLocks noGrp="1"/>
          </p:cNvSpPr>
          <p:nvPr>
            <p:ph type="sldNum" sz="quarter" idx="12"/>
          </p:nvPr>
        </p:nvSpPr>
        <p:spPr/>
        <p:txBody>
          <a:bodyPr/>
          <a:lstStyle>
            <a:lvl1pPr>
              <a:defRPr/>
            </a:lvl1pPr>
          </a:lstStyle>
          <a:p>
            <a:pPr>
              <a:defRPr/>
            </a:pPr>
            <a:fld id="{EF52B127-9AE0-E94C-8EEE-3F1E97134A47}"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884410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3505200" y="6394454"/>
            <a:ext cx="2133600" cy="365125"/>
          </a:xfrm>
          <a:prstGeom prst="rect">
            <a:avLst/>
          </a:prstGeom>
        </p:spPr>
        <p:txBody>
          <a:bodyPr/>
          <a:lstStyle>
            <a:lvl1pPr>
              <a:defRPr/>
            </a:lvl1pPr>
          </a:lstStyle>
          <a:p>
            <a:pPr>
              <a:defRPr/>
            </a:pPr>
            <a:endParaRPr lang="en-US">
              <a:solidFill>
                <a:prstClr val="white"/>
              </a:solidFill>
            </a:endParaRPr>
          </a:p>
        </p:txBody>
      </p:sp>
      <p:sp>
        <p:nvSpPr>
          <p:cNvPr id="6" name="Footer Placeholder 5"/>
          <p:cNvSpPr>
            <a:spLocks noGrp="1"/>
          </p:cNvSpPr>
          <p:nvPr>
            <p:ph type="ftr" sz="quarter" idx="11"/>
          </p:nvPr>
        </p:nvSpPr>
        <p:spPr>
          <a:xfrm>
            <a:off x="3124200" y="6356354"/>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latin typeface="Calibri"/>
            </a:endParaRPr>
          </a:p>
        </p:txBody>
      </p:sp>
      <p:sp>
        <p:nvSpPr>
          <p:cNvPr id="7" name="Slide Number Placeholder 6"/>
          <p:cNvSpPr>
            <a:spLocks noGrp="1"/>
          </p:cNvSpPr>
          <p:nvPr>
            <p:ph type="sldNum" sz="quarter" idx="12"/>
          </p:nvPr>
        </p:nvSpPr>
        <p:spPr/>
        <p:txBody>
          <a:bodyPr/>
          <a:lstStyle>
            <a:lvl1pPr>
              <a:defRPr/>
            </a:lvl1pPr>
          </a:lstStyle>
          <a:p>
            <a:pPr>
              <a:defRPr/>
            </a:pPr>
            <a:fld id="{85960B0C-1E76-ED47-9CE1-895F56F8AF9E}"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820260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3505200" y="6394454"/>
            <a:ext cx="2133600" cy="365125"/>
          </a:xfrm>
          <a:prstGeom prst="rect">
            <a:avLst/>
          </a:prstGeom>
        </p:spPr>
        <p:txBody>
          <a:bodyPr/>
          <a:lstStyle>
            <a:lvl1pPr>
              <a:defRPr/>
            </a:lvl1pPr>
          </a:lstStyle>
          <a:p>
            <a:pPr>
              <a:defRPr/>
            </a:pPr>
            <a:endParaRPr lang="en-US">
              <a:solidFill>
                <a:prstClr val="white"/>
              </a:solidFill>
            </a:endParaRPr>
          </a:p>
        </p:txBody>
      </p:sp>
      <p:sp>
        <p:nvSpPr>
          <p:cNvPr id="6" name="Footer Placeholder 5"/>
          <p:cNvSpPr>
            <a:spLocks noGrp="1"/>
          </p:cNvSpPr>
          <p:nvPr>
            <p:ph type="ftr" sz="quarter" idx="11"/>
          </p:nvPr>
        </p:nvSpPr>
        <p:spPr>
          <a:xfrm>
            <a:off x="3124200" y="6356354"/>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latin typeface="Calibri"/>
            </a:endParaRPr>
          </a:p>
        </p:txBody>
      </p:sp>
      <p:sp>
        <p:nvSpPr>
          <p:cNvPr id="7" name="Slide Number Placeholder 6"/>
          <p:cNvSpPr>
            <a:spLocks noGrp="1"/>
          </p:cNvSpPr>
          <p:nvPr>
            <p:ph type="sldNum" sz="quarter" idx="12"/>
          </p:nvPr>
        </p:nvSpPr>
        <p:spPr/>
        <p:txBody>
          <a:bodyPr/>
          <a:lstStyle>
            <a:lvl1pPr>
              <a:defRPr/>
            </a:lvl1pPr>
          </a:lstStyle>
          <a:p>
            <a:pPr>
              <a:defRPr/>
            </a:pPr>
            <a:fld id="{4AA7C59E-FD1C-9B40-9E5B-07C176FE8652}"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67099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195267"/>
            <a:ext cx="82296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457200" y="1600204"/>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3505200" y="6645275"/>
            <a:ext cx="2133600" cy="190500"/>
          </a:xfrm>
          <a:prstGeom prst="rect">
            <a:avLst/>
          </a:prstGeom>
        </p:spPr>
        <p:txBody>
          <a:bodyPr vert="horz" lIns="91440" tIns="45720" rIns="91440" bIns="45720" rtlCol="0" anchor="ctr"/>
          <a:lstStyle>
            <a:lvl1pPr algn="ctr" fontAlgn="auto">
              <a:spcBef>
                <a:spcPts val="0"/>
              </a:spcBef>
              <a:spcAft>
                <a:spcPts val="0"/>
              </a:spcAft>
              <a:defRPr sz="1000" smtClean="0">
                <a:solidFill>
                  <a:schemeClr val="bg1"/>
                </a:solidFill>
                <a:latin typeface="Minion Pro"/>
                <a:ea typeface="+mn-ea"/>
                <a:cs typeface="+mn-cs"/>
              </a:defRPr>
            </a:lvl1pPr>
          </a:lstStyle>
          <a:p>
            <a:pPr>
              <a:defRPr/>
            </a:pPr>
            <a:fld id="{72597231-2C07-CA41-B6B7-0CC4120E37E7}" type="slidenum">
              <a:rPr lang="en-US" smtClean="0"/>
              <a:pPr>
                <a:defRPr/>
              </a:pPr>
              <a:t>‹#›</a:t>
            </a:fld>
            <a:endParaRPr lang="en-US" dirty="0"/>
          </a:p>
        </p:txBody>
      </p:sp>
    </p:spTree>
    <p:extLst>
      <p:ext uri="{BB962C8B-B14F-4D97-AF65-F5344CB8AC3E}">
        <p14:creationId xmlns:p14="http://schemas.microsoft.com/office/powerpoint/2010/main" val="14618861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hf hdr="0" ftr="0" dt="0"/>
  <p:txStyles>
    <p:titleStyle>
      <a:lvl1pPr algn="ctr" defTabSz="457189" rtl="0" fontAlgn="base">
        <a:spcBef>
          <a:spcPct val="0"/>
        </a:spcBef>
        <a:spcAft>
          <a:spcPct val="0"/>
        </a:spcAft>
        <a:defRPr sz="4200" kern="1200">
          <a:solidFill>
            <a:schemeClr val="tx1"/>
          </a:solidFill>
          <a:latin typeface="Minion Pro"/>
          <a:ea typeface="ＭＳ Ｐゴシック" charset="0"/>
          <a:cs typeface="ＭＳ Ｐゴシック" charset="0"/>
        </a:defRPr>
      </a:lvl1pPr>
      <a:lvl2pPr algn="ctr" defTabSz="457189" rtl="0" fontAlgn="base">
        <a:spcBef>
          <a:spcPct val="0"/>
        </a:spcBef>
        <a:spcAft>
          <a:spcPct val="0"/>
        </a:spcAft>
        <a:defRPr sz="4200">
          <a:solidFill>
            <a:schemeClr val="tx1"/>
          </a:solidFill>
          <a:latin typeface="Minion Pro" charset="0"/>
          <a:ea typeface="ＭＳ Ｐゴシック" charset="0"/>
          <a:cs typeface="ＭＳ Ｐゴシック" charset="0"/>
        </a:defRPr>
      </a:lvl2pPr>
      <a:lvl3pPr algn="ctr" defTabSz="457189" rtl="0" fontAlgn="base">
        <a:spcBef>
          <a:spcPct val="0"/>
        </a:spcBef>
        <a:spcAft>
          <a:spcPct val="0"/>
        </a:spcAft>
        <a:defRPr sz="4200">
          <a:solidFill>
            <a:schemeClr val="tx1"/>
          </a:solidFill>
          <a:latin typeface="Minion Pro" charset="0"/>
          <a:ea typeface="ＭＳ Ｐゴシック" charset="0"/>
          <a:cs typeface="ＭＳ Ｐゴシック" charset="0"/>
        </a:defRPr>
      </a:lvl3pPr>
      <a:lvl4pPr algn="ctr" defTabSz="457189" rtl="0" fontAlgn="base">
        <a:spcBef>
          <a:spcPct val="0"/>
        </a:spcBef>
        <a:spcAft>
          <a:spcPct val="0"/>
        </a:spcAft>
        <a:defRPr sz="4200">
          <a:solidFill>
            <a:schemeClr val="tx1"/>
          </a:solidFill>
          <a:latin typeface="Minion Pro" charset="0"/>
          <a:ea typeface="ＭＳ Ｐゴシック" charset="0"/>
          <a:cs typeface="ＭＳ Ｐゴシック" charset="0"/>
        </a:defRPr>
      </a:lvl4pPr>
      <a:lvl5pPr algn="ctr" defTabSz="457189" rtl="0" fontAlgn="base">
        <a:spcBef>
          <a:spcPct val="0"/>
        </a:spcBef>
        <a:spcAft>
          <a:spcPct val="0"/>
        </a:spcAft>
        <a:defRPr sz="4200">
          <a:solidFill>
            <a:schemeClr val="tx1"/>
          </a:solidFill>
          <a:latin typeface="Minion Pro" charset="0"/>
          <a:ea typeface="ＭＳ Ｐゴシック" charset="0"/>
          <a:cs typeface="ＭＳ Ｐゴシック" charset="0"/>
        </a:defRPr>
      </a:lvl5pPr>
      <a:lvl6pPr marL="457189" algn="ctr" defTabSz="457189" rtl="0" fontAlgn="base">
        <a:spcBef>
          <a:spcPct val="0"/>
        </a:spcBef>
        <a:spcAft>
          <a:spcPct val="0"/>
        </a:spcAft>
        <a:defRPr sz="4200">
          <a:solidFill>
            <a:schemeClr val="tx1"/>
          </a:solidFill>
          <a:latin typeface="Minion Pro" charset="0"/>
          <a:ea typeface="ＭＳ Ｐゴシック" charset="0"/>
          <a:cs typeface="ＭＳ Ｐゴシック" charset="0"/>
        </a:defRPr>
      </a:lvl6pPr>
      <a:lvl7pPr marL="914377" algn="ctr" defTabSz="457189" rtl="0" fontAlgn="base">
        <a:spcBef>
          <a:spcPct val="0"/>
        </a:spcBef>
        <a:spcAft>
          <a:spcPct val="0"/>
        </a:spcAft>
        <a:defRPr sz="4200">
          <a:solidFill>
            <a:schemeClr val="tx1"/>
          </a:solidFill>
          <a:latin typeface="Minion Pro" charset="0"/>
          <a:ea typeface="ＭＳ Ｐゴシック" charset="0"/>
          <a:cs typeface="ＭＳ Ｐゴシック" charset="0"/>
        </a:defRPr>
      </a:lvl7pPr>
      <a:lvl8pPr marL="1371566" algn="ctr" defTabSz="457189" rtl="0" fontAlgn="base">
        <a:spcBef>
          <a:spcPct val="0"/>
        </a:spcBef>
        <a:spcAft>
          <a:spcPct val="0"/>
        </a:spcAft>
        <a:defRPr sz="4200">
          <a:solidFill>
            <a:schemeClr val="tx1"/>
          </a:solidFill>
          <a:latin typeface="Minion Pro" charset="0"/>
          <a:ea typeface="ＭＳ Ｐゴシック" charset="0"/>
          <a:cs typeface="ＭＳ Ｐゴシック" charset="0"/>
        </a:defRPr>
      </a:lvl8pPr>
      <a:lvl9pPr marL="1828754" algn="ctr" defTabSz="457189" rtl="0" fontAlgn="base">
        <a:spcBef>
          <a:spcPct val="0"/>
        </a:spcBef>
        <a:spcAft>
          <a:spcPct val="0"/>
        </a:spcAft>
        <a:defRPr sz="4200">
          <a:solidFill>
            <a:schemeClr val="tx1"/>
          </a:solidFill>
          <a:latin typeface="Minion Pro" charset="0"/>
          <a:ea typeface="ＭＳ Ｐゴシック" charset="0"/>
          <a:cs typeface="ＭＳ Ｐゴシック" charset="0"/>
        </a:defRPr>
      </a:lvl9pPr>
    </p:titleStyle>
    <p:bodyStyle>
      <a:lvl1pPr marL="342891" indent="-342891" algn="l" defTabSz="457189" rtl="0" fontAlgn="base">
        <a:spcBef>
          <a:spcPct val="20000"/>
        </a:spcBef>
        <a:spcAft>
          <a:spcPct val="0"/>
        </a:spcAft>
        <a:buFont typeface="Arial" charset="0"/>
        <a:buChar char="•"/>
        <a:defRPr sz="3200" kern="1200">
          <a:solidFill>
            <a:schemeClr val="tx1"/>
          </a:solidFill>
          <a:latin typeface="Minion Pro"/>
          <a:ea typeface="ＭＳ Ｐゴシック" charset="0"/>
          <a:cs typeface="ＭＳ Ｐゴシック" charset="0"/>
        </a:defRPr>
      </a:lvl1pPr>
      <a:lvl2pPr marL="742932" indent="-285744" algn="l" defTabSz="457189" rtl="0" fontAlgn="base">
        <a:spcBef>
          <a:spcPct val="20000"/>
        </a:spcBef>
        <a:spcAft>
          <a:spcPct val="0"/>
        </a:spcAft>
        <a:buFont typeface="Arial" charset="0"/>
        <a:buChar char="–"/>
        <a:defRPr sz="2800" kern="1200">
          <a:solidFill>
            <a:schemeClr val="tx1"/>
          </a:solidFill>
          <a:latin typeface="Minion Pro"/>
          <a:ea typeface="ＭＳ Ｐゴシック" charset="0"/>
          <a:cs typeface="+mn-cs"/>
        </a:defRPr>
      </a:lvl2pPr>
      <a:lvl3pPr marL="1142971" indent="-228594" algn="l" defTabSz="457189" rtl="0" fontAlgn="base">
        <a:spcBef>
          <a:spcPct val="20000"/>
        </a:spcBef>
        <a:spcAft>
          <a:spcPct val="0"/>
        </a:spcAft>
        <a:buFont typeface="Arial" charset="0"/>
        <a:buChar char="•"/>
        <a:defRPr sz="2400" kern="1200">
          <a:solidFill>
            <a:schemeClr val="tx1"/>
          </a:solidFill>
          <a:latin typeface="Minion Pro"/>
          <a:ea typeface="ＭＳ Ｐゴシック" charset="0"/>
          <a:cs typeface="+mn-cs"/>
        </a:defRPr>
      </a:lvl3pPr>
      <a:lvl4pPr marL="1600160" indent="-228594" algn="l" defTabSz="457189" rtl="0" fontAlgn="base">
        <a:spcBef>
          <a:spcPct val="20000"/>
        </a:spcBef>
        <a:spcAft>
          <a:spcPct val="0"/>
        </a:spcAft>
        <a:buFont typeface="Arial" charset="0"/>
        <a:buChar char="–"/>
        <a:defRPr sz="2000" kern="1200">
          <a:solidFill>
            <a:schemeClr val="tx1"/>
          </a:solidFill>
          <a:latin typeface="Minion Pro"/>
          <a:ea typeface="ＭＳ Ｐゴシック" charset="0"/>
          <a:cs typeface="+mn-cs"/>
        </a:defRPr>
      </a:lvl4pPr>
      <a:lvl5pPr marL="2057349" indent="-228594" algn="l" defTabSz="457189" rtl="0" fontAlgn="base">
        <a:spcBef>
          <a:spcPct val="20000"/>
        </a:spcBef>
        <a:spcAft>
          <a:spcPct val="0"/>
        </a:spcAft>
        <a:buFont typeface="Arial" charset="0"/>
        <a:buChar char="»"/>
        <a:defRPr sz="2000" kern="1200">
          <a:solidFill>
            <a:schemeClr val="tx1"/>
          </a:solidFill>
          <a:latin typeface="Minion Pro"/>
          <a:ea typeface="ＭＳ Ｐゴシック" charset="0"/>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hyperlink" Target="https://doi.org/10.1103/PhysRevLett.84.3855" TargetMode="Externa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hyperlink" Target="https://doi.org/10.1063/1.3215753"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BB997-66B5-8842-BE5C-92FB97403436}"/>
              </a:ext>
            </a:extLst>
          </p:cNvPr>
          <p:cNvSpPr>
            <a:spLocks noGrp="1"/>
          </p:cNvSpPr>
          <p:nvPr>
            <p:ph type="ctrTitle"/>
          </p:nvPr>
        </p:nvSpPr>
        <p:spPr>
          <a:xfrm>
            <a:off x="243068" y="2609401"/>
            <a:ext cx="8588416" cy="1470025"/>
          </a:xfrm>
        </p:spPr>
        <p:txBody>
          <a:bodyPr/>
          <a:lstStyle/>
          <a:p>
            <a:r>
              <a:rPr lang="en-US" dirty="0"/>
              <a:t>Spin Precession at NIKHEF, JLab and the Electron Ion Collider</a:t>
            </a:r>
            <a:br>
              <a:rPr lang="en-US" dirty="0"/>
            </a:br>
            <a:br>
              <a:rPr lang="en-US" dirty="0"/>
            </a:br>
            <a:r>
              <a:rPr lang="en-US" sz="2400" dirty="0"/>
              <a:t>( polarized sources, magic energies &amp; Siberian Snakes, oh my! ) </a:t>
            </a:r>
            <a:br>
              <a:rPr lang="en-US" sz="2400" dirty="0"/>
            </a:br>
            <a:br>
              <a:rPr lang="en-US" sz="2400" dirty="0"/>
            </a:br>
            <a:r>
              <a:rPr lang="en-US" sz="2400" dirty="0"/>
              <a:t>by</a:t>
            </a:r>
            <a:br>
              <a:rPr lang="en-US" sz="2400" dirty="0"/>
            </a:br>
            <a:r>
              <a:rPr lang="en-US" sz="2400" dirty="0"/>
              <a:t>Douglas W. Higinbotham</a:t>
            </a:r>
          </a:p>
        </p:txBody>
      </p:sp>
      <p:sp>
        <p:nvSpPr>
          <p:cNvPr id="3" name="Slide Number Placeholder 2">
            <a:extLst>
              <a:ext uri="{FF2B5EF4-FFF2-40B4-BE49-F238E27FC236}">
                <a16:creationId xmlns:a16="http://schemas.microsoft.com/office/drawing/2014/main" id="{1BB4410D-2083-134D-A275-777E135B246A}"/>
              </a:ext>
            </a:extLst>
          </p:cNvPr>
          <p:cNvSpPr>
            <a:spLocks noGrp="1"/>
          </p:cNvSpPr>
          <p:nvPr>
            <p:ph type="sldNum" sz="quarter" idx="12"/>
          </p:nvPr>
        </p:nvSpPr>
        <p:spPr/>
        <p:txBody>
          <a:bodyPr/>
          <a:lstStyle/>
          <a:p>
            <a:pPr>
              <a:defRPr/>
            </a:pPr>
            <a:fld id="{0FE3812B-6A1B-624C-AF64-10FC56623BBE}" type="slidenum">
              <a:rPr lang="en-US" smtClean="0"/>
              <a:pPr>
                <a:defRPr/>
              </a:pPr>
              <a:t>1</a:t>
            </a:fld>
            <a:endParaRPr lang="en-US" dirty="0"/>
          </a:p>
        </p:txBody>
      </p:sp>
    </p:spTree>
    <p:extLst>
      <p:ext uri="{BB962C8B-B14F-4D97-AF65-F5344CB8AC3E}">
        <p14:creationId xmlns:p14="http://schemas.microsoft.com/office/powerpoint/2010/main" val="41364768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0" y="723290"/>
            <a:ext cx="9144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en-US" sz="1800" dirty="0">
                <a:latin typeface="+mn-lt"/>
              </a:rPr>
              <a:t>M. </a:t>
            </a:r>
            <a:r>
              <a:rPr lang="en-US" sz="1800" dirty="0" err="1">
                <a:latin typeface="+mn-lt"/>
              </a:rPr>
              <a:t>Mihovilvic</a:t>
            </a:r>
            <a:r>
              <a:rPr lang="en-US" sz="1800" dirty="0">
                <a:latin typeface="+mn-lt"/>
              </a:rPr>
              <a:t> </a:t>
            </a:r>
            <a:r>
              <a:rPr lang="en-US" sz="1800" i="1" dirty="0">
                <a:latin typeface="+mn-lt"/>
              </a:rPr>
              <a:t>et al., </a:t>
            </a:r>
            <a:r>
              <a:rPr lang="en-US" sz="1800" dirty="0">
                <a:latin typeface="+mn-lt"/>
              </a:rPr>
              <a:t>Phys. Rev. Lett. </a:t>
            </a:r>
            <a:r>
              <a:rPr lang="en-US" sz="1800" b="1" dirty="0">
                <a:latin typeface="+mn-lt"/>
              </a:rPr>
              <a:t>113</a:t>
            </a:r>
            <a:r>
              <a:rPr lang="en-US" sz="1800" dirty="0">
                <a:latin typeface="+mn-lt"/>
              </a:rPr>
              <a:t> (2014) 232505</a:t>
            </a:r>
          </a:p>
        </p:txBody>
      </p:sp>
      <p:grpSp>
        <p:nvGrpSpPr>
          <p:cNvPr id="13" name="Group 12"/>
          <p:cNvGrpSpPr/>
          <p:nvPr/>
        </p:nvGrpSpPr>
        <p:grpSpPr>
          <a:xfrm>
            <a:off x="0" y="-73762"/>
            <a:ext cx="9158941" cy="721585"/>
            <a:chOff x="0" y="-73762"/>
            <a:chExt cx="9158941" cy="721585"/>
          </a:xfrm>
        </p:grpSpPr>
        <p:sp>
          <p:nvSpPr>
            <p:cNvPr id="14" name="TextBox 13"/>
            <p:cNvSpPr txBox="1"/>
            <p:nvPr/>
          </p:nvSpPr>
          <p:spPr>
            <a:xfrm>
              <a:off x="0" y="-73762"/>
              <a:ext cx="9144000" cy="707886"/>
            </a:xfrm>
            <a:prstGeom prst="rect">
              <a:avLst/>
            </a:prstGeom>
            <a:noFill/>
          </p:spPr>
          <p:txBody>
            <a:bodyPr wrap="square" rtlCol="0">
              <a:spAutoFit/>
            </a:bodyPr>
            <a:lstStyle/>
            <a:p>
              <a:pPr algn="ctr" defTabSz="457200" fontAlgn="auto">
                <a:spcBef>
                  <a:spcPts val="0"/>
                </a:spcBef>
                <a:spcAft>
                  <a:spcPts val="0"/>
                </a:spcAft>
              </a:pPr>
              <a:r>
                <a:rPr lang="en-US" sz="4000" b="1" dirty="0">
                  <a:latin typeface="Calibri"/>
                  <a:ea typeface="+mn-ea"/>
                  <a:cs typeface="+mn-cs"/>
                </a:rPr>
                <a:t>Results for </a:t>
              </a:r>
              <a:r>
                <a:rPr lang="en-US" sz="4000" b="1" baseline="30000" dirty="0">
                  <a:latin typeface="Calibri"/>
                  <a:ea typeface="+mn-ea"/>
                  <a:cs typeface="+mn-cs"/>
                </a:rPr>
                <a:t>3</a:t>
              </a:r>
              <a:r>
                <a:rPr lang="en-US" sz="4000" b="1" dirty="0">
                  <a:latin typeface="Calibri"/>
                  <a:ea typeface="+mn-ea"/>
                  <a:cs typeface="+mn-cs"/>
                </a:rPr>
                <a:t>He(</a:t>
              </a:r>
              <a:r>
                <a:rPr lang="en-US" sz="4000" b="1" dirty="0" err="1">
                  <a:latin typeface="Calibri"/>
                  <a:ea typeface="+mn-ea"/>
                  <a:cs typeface="+mn-cs"/>
                </a:rPr>
                <a:t>e,e’d</a:t>
              </a:r>
              <a:r>
                <a:rPr lang="en-US" sz="4000" b="1" dirty="0">
                  <a:latin typeface="Calibri"/>
                  <a:ea typeface="+mn-ea"/>
                  <a:cs typeface="+mn-cs"/>
                </a:rPr>
                <a:t>)p</a:t>
              </a:r>
              <a:endParaRPr lang="en-US" sz="3600" dirty="0">
                <a:latin typeface="Arial" pitchFamily="-65" charset="0"/>
                <a:ea typeface="+mn-ea"/>
                <a:cs typeface="+mn-cs"/>
              </a:endParaRPr>
            </a:p>
          </p:txBody>
        </p:sp>
        <p:cxnSp>
          <p:nvCxnSpPr>
            <p:cNvPr id="15" name="Straight Connector 14"/>
            <p:cNvCxnSpPr/>
            <p:nvPr/>
          </p:nvCxnSpPr>
          <p:spPr>
            <a:xfrm>
              <a:off x="0" y="647823"/>
              <a:ext cx="9158941" cy="0"/>
            </a:xfrm>
            <a:prstGeom prst="line">
              <a:avLst/>
            </a:prstGeom>
            <a:ln>
              <a:solidFill>
                <a:srgbClr val="2063CE"/>
              </a:solidFill>
            </a:ln>
          </p:spPr>
          <p:style>
            <a:lnRef idx="2">
              <a:schemeClr val="accent1"/>
            </a:lnRef>
            <a:fillRef idx="0">
              <a:schemeClr val="accent1"/>
            </a:fillRef>
            <a:effectRef idx="1">
              <a:schemeClr val="accent1"/>
            </a:effectRef>
            <a:fontRef idx="minor">
              <a:schemeClr val="tx1"/>
            </a:fontRef>
          </p:style>
        </p:cxnSp>
      </p:grpSp>
      <p:pic>
        <p:nvPicPr>
          <p:cNvPr id="2" name="Picture 1" descr="altpm.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7201" y="1143000"/>
            <a:ext cx="4872000" cy="5416517"/>
          </a:xfrm>
          <a:prstGeom prst="rect">
            <a:avLst/>
          </a:prstGeom>
        </p:spPr>
      </p:pic>
      <p:sp>
        <p:nvSpPr>
          <p:cNvPr id="3" name="TextBox 2"/>
          <p:cNvSpPr txBox="1"/>
          <p:nvPr/>
        </p:nvSpPr>
        <p:spPr>
          <a:xfrm>
            <a:off x="0" y="1195098"/>
            <a:ext cx="3812399" cy="4801314"/>
          </a:xfrm>
          <a:prstGeom prst="rect">
            <a:avLst/>
          </a:prstGeom>
          <a:noFill/>
        </p:spPr>
        <p:txBody>
          <a:bodyPr wrap="square" rtlCol="0">
            <a:spAutoFit/>
          </a:bodyPr>
          <a:lstStyle/>
          <a:p>
            <a:pPr marL="285750" indent="-285750">
              <a:buFont typeface="Wingdings" charset="2"/>
              <a:buChar char="§"/>
            </a:pPr>
            <a:r>
              <a:rPr lang="en-US" dirty="0">
                <a:latin typeface="Helvetica"/>
                <a:cs typeface="Helvetica"/>
              </a:rPr>
              <a:t>Measured asymmetries are of order of 1%.</a:t>
            </a:r>
          </a:p>
          <a:p>
            <a:pPr marL="285750" indent="-285750">
              <a:buFont typeface="Wingdings" charset="2"/>
              <a:buChar char="§"/>
            </a:pPr>
            <a:endParaRPr lang="en-US" dirty="0">
              <a:latin typeface="Helvetica"/>
              <a:cs typeface="Helvetica"/>
            </a:endParaRPr>
          </a:p>
          <a:p>
            <a:pPr marL="285750" indent="-285750">
              <a:buFont typeface="Wingdings" charset="2"/>
              <a:buChar char="§"/>
            </a:pPr>
            <a:r>
              <a:rPr lang="en-US" dirty="0">
                <a:latin typeface="Helvetica"/>
                <a:cs typeface="Helvetica"/>
              </a:rPr>
              <a:t>Theories  reasonably well describe behavior of the data.  Hannover (Bonn), Bochum (AV18), Pisa (AV18 + Urbana IX)</a:t>
            </a:r>
          </a:p>
          <a:p>
            <a:endParaRPr lang="en-US" dirty="0">
              <a:latin typeface="Helvetica"/>
              <a:cs typeface="Helvetica"/>
            </a:endParaRPr>
          </a:p>
          <a:p>
            <a:pPr marL="285750" indent="-285750">
              <a:buFont typeface="Wingdings" charset="2"/>
              <a:buChar char="§"/>
            </a:pPr>
            <a:r>
              <a:rPr lang="en-US" dirty="0">
                <a:latin typeface="Helvetica"/>
                <a:cs typeface="Helvetica"/>
              </a:rPr>
              <a:t>Calculations underestimate the measured asymmetries.</a:t>
            </a:r>
          </a:p>
          <a:p>
            <a:pPr marL="285750" indent="-285750">
              <a:buFont typeface="Wingdings" charset="2"/>
              <a:buChar char="§"/>
            </a:pPr>
            <a:endParaRPr lang="en-US" dirty="0">
              <a:latin typeface="Helvetica"/>
              <a:cs typeface="Helvetica"/>
            </a:endParaRPr>
          </a:p>
          <a:p>
            <a:pPr marL="285750" indent="-285750">
              <a:buFont typeface="Wingdings" charset="2"/>
              <a:buChar char="§"/>
            </a:pPr>
            <a:r>
              <a:rPr lang="en-US" b="1" dirty="0">
                <a:latin typeface="Helvetica"/>
                <a:cs typeface="Helvetica"/>
              </a:rPr>
              <a:t>Hard to determine what is causing the discrepancy: FSI, SRC, 3NF and/or ?? but clearly state-of-the-art calculations don’t agree with the data.</a:t>
            </a:r>
          </a:p>
        </p:txBody>
      </p:sp>
      <p:cxnSp>
        <p:nvCxnSpPr>
          <p:cNvPr id="8" name="Straight Arrow Connector 7"/>
          <p:cNvCxnSpPr/>
          <p:nvPr/>
        </p:nvCxnSpPr>
        <p:spPr>
          <a:xfrm>
            <a:off x="4876800" y="99480"/>
            <a:ext cx="381000"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5481600" y="152400"/>
            <a:ext cx="309600"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C4D7AE05-141B-314A-313C-0D0AA40F9DA1}"/>
              </a:ext>
            </a:extLst>
          </p:cNvPr>
          <p:cNvSpPr txBox="1"/>
          <p:nvPr/>
        </p:nvSpPr>
        <p:spPr>
          <a:xfrm>
            <a:off x="4405385" y="6581001"/>
            <a:ext cx="350274" cy="276999"/>
          </a:xfrm>
          <a:prstGeom prst="rect">
            <a:avLst/>
          </a:prstGeom>
          <a:noFill/>
        </p:spPr>
        <p:txBody>
          <a:bodyPr wrap="square">
            <a:spAutoFit/>
          </a:bodyPr>
          <a:lstStyle/>
          <a:p>
            <a:fld id="{07E1C93C-5050-FC42-8F10-D22D4F119D13}" type="slidenum">
              <a:rPr lang="en-US" sz="1200" smtClean="0"/>
              <a:pPr/>
              <a:t>10</a:t>
            </a:fld>
            <a:endParaRPr lang="en-US" sz="1200" dirty="0"/>
          </a:p>
        </p:txBody>
      </p:sp>
    </p:spTree>
    <p:extLst>
      <p:ext uri="{BB962C8B-B14F-4D97-AF65-F5344CB8AC3E}">
        <p14:creationId xmlns:p14="http://schemas.microsoft.com/office/powerpoint/2010/main" val="5367913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6502"/>
            <a:ext cx="9144000" cy="742950"/>
          </a:xfrm>
        </p:spPr>
        <p:txBody>
          <a:bodyPr anchor="t">
            <a:normAutofit/>
          </a:bodyPr>
          <a:lstStyle/>
          <a:p>
            <a:pPr algn="ctr"/>
            <a:r>
              <a:rPr lang="en-US" sz="2800" dirty="0"/>
              <a:t>What was special about a figure-8 EIC design?</a:t>
            </a:r>
            <a:endParaRPr lang="en-US" sz="2800" dirty="0">
              <a:solidFill>
                <a:srgbClr val="0000FF"/>
              </a:solidFill>
            </a:endParaRPr>
          </a:p>
        </p:txBody>
      </p:sp>
      <p:sp>
        <p:nvSpPr>
          <p:cNvPr id="11" name="Rectangle 10"/>
          <p:cNvSpPr/>
          <p:nvPr/>
        </p:nvSpPr>
        <p:spPr>
          <a:xfrm>
            <a:off x="7400490" y="1843267"/>
            <a:ext cx="219510" cy="2844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3" name="Picture 2">
            <a:extLst>
              <a:ext uri="{FF2B5EF4-FFF2-40B4-BE49-F238E27FC236}">
                <a16:creationId xmlns:a16="http://schemas.microsoft.com/office/drawing/2014/main" id="{1E507F78-59FF-F54A-BB18-D4F98A4036AF}"/>
              </a:ext>
            </a:extLst>
          </p:cNvPr>
          <p:cNvPicPr>
            <a:picLocks noChangeAspect="1"/>
          </p:cNvPicPr>
          <p:nvPr/>
        </p:nvPicPr>
        <p:blipFill>
          <a:blip r:embed="rId3"/>
          <a:stretch>
            <a:fillRect/>
          </a:stretch>
        </p:blipFill>
        <p:spPr>
          <a:xfrm>
            <a:off x="459541" y="1209134"/>
            <a:ext cx="8224917" cy="3701493"/>
          </a:xfrm>
          <a:prstGeom prst="rect">
            <a:avLst/>
          </a:prstGeom>
        </p:spPr>
      </p:pic>
      <p:sp>
        <p:nvSpPr>
          <p:cNvPr id="6" name="Slide Number Placeholder 5">
            <a:extLst>
              <a:ext uri="{FF2B5EF4-FFF2-40B4-BE49-F238E27FC236}">
                <a16:creationId xmlns:a16="http://schemas.microsoft.com/office/drawing/2014/main" id="{35157897-2BC6-5640-8E50-25A9F48E3876}"/>
              </a:ext>
            </a:extLst>
          </p:cNvPr>
          <p:cNvSpPr>
            <a:spLocks noGrp="1"/>
          </p:cNvSpPr>
          <p:nvPr>
            <p:ph type="sldNum" sz="quarter" idx="12"/>
          </p:nvPr>
        </p:nvSpPr>
        <p:spPr/>
        <p:txBody>
          <a:bodyPr/>
          <a:lstStyle/>
          <a:p>
            <a:pPr>
              <a:defRPr/>
            </a:pPr>
            <a:fld id="{9D07D49E-6DC6-8C40-AD68-D69A60D180C2}" type="slidenum">
              <a:rPr lang="en-US" smtClean="0"/>
              <a:pPr>
                <a:defRPr/>
              </a:pPr>
              <a:t>11</a:t>
            </a:fld>
            <a:endParaRPr lang="en-US" dirty="0"/>
          </a:p>
        </p:txBody>
      </p:sp>
      <p:sp>
        <p:nvSpPr>
          <p:cNvPr id="4" name="TextBox 3">
            <a:extLst>
              <a:ext uri="{FF2B5EF4-FFF2-40B4-BE49-F238E27FC236}">
                <a16:creationId xmlns:a16="http://schemas.microsoft.com/office/drawing/2014/main" id="{EEC43E7A-9073-6E3E-2611-96855B518452}"/>
              </a:ext>
            </a:extLst>
          </p:cNvPr>
          <p:cNvSpPr txBox="1"/>
          <p:nvPr/>
        </p:nvSpPr>
        <p:spPr>
          <a:xfrm>
            <a:off x="0" y="5253099"/>
            <a:ext cx="9144000" cy="923330"/>
          </a:xfrm>
          <a:prstGeom prst="rect">
            <a:avLst/>
          </a:prstGeom>
          <a:noFill/>
        </p:spPr>
        <p:txBody>
          <a:bodyPr wrap="square" rtlCol="0">
            <a:spAutoFit/>
          </a:bodyPr>
          <a:lstStyle/>
          <a:p>
            <a:pPr algn="ctr"/>
            <a:r>
              <a:rPr lang="en-US" dirty="0"/>
              <a:t>The figure eight design is naturally spin preserving as net angular change is zero.   </a:t>
            </a:r>
          </a:p>
          <a:p>
            <a:pPr algn="ctr"/>
            <a:endParaRPr lang="en-US" dirty="0"/>
          </a:p>
          <a:p>
            <a:pPr algn="ctr"/>
            <a:r>
              <a:rPr lang="en-US" dirty="0"/>
              <a:t>In a ring, you of course go 360 degrees in one direction per turn.</a:t>
            </a:r>
          </a:p>
        </p:txBody>
      </p:sp>
    </p:spTree>
    <p:extLst>
      <p:ext uri="{BB962C8B-B14F-4D97-AF65-F5344CB8AC3E}">
        <p14:creationId xmlns:p14="http://schemas.microsoft.com/office/powerpoint/2010/main" val="29972940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8444F-2202-994B-9B1E-1BE716DA06AF}"/>
              </a:ext>
            </a:extLst>
          </p:cNvPr>
          <p:cNvSpPr>
            <a:spLocks noGrp="1"/>
          </p:cNvSpPr>
          <p:nvPr>
            <p:ph type="title"/>
          </p:nvPr>
        </p:nvSpPr>
        <p:spPr>
          <a:xfrm>
            <a:off x="271985" y="27716"/>
            <a:ext cx="8184027" cy="723216"/>
          </a:xfrm>
        </p:spPr>
        <p:txBody>
          <a:bodyPr/>
          <a:lstStyle/>
          <a:p>
            <a:r>
              <a:rPr lang="en-US" dirty="0">
                <a:latin typeface="Times New Roman" panose="02020603050405020304" pitchFamily="18" charset="0"/>
                <a:cs typeface="Times New Roman" panose="02020603050405020304" pitchFamily="18" charset="0"/>
              </a:rPr>
              <a:t>Six Snakes Planned for the EIC</a:t>
            </a:r>
          </a:p>
        </p:txBody>
      </p:sp>
      <p:sp>
        <p:nvSpPr>
          <p:cNvPr id="3" name="Content Placeholder 2">
            <a:extLst>
              <a:ext uri="{FF2B5EF4-FFF2-40B4-BE49-F238E27FC236}">
                <a16:creationId xmlns:a16="http://schemas.microsoft.com/office/drawing/2014/main" id="{DAF1530B-F515-6544-9ACE-EE09A406A987}"/>
              </a:ext>
            </a:extLst>
          </p:cNvPr>
          <p:cNvSpPr>
            <a:spLocks noGrp="1"/>
          </p:cNvSpPr>
          <p:nvPr>
            <p:ph idx="1"/>
          </p:nvPr>
        </p:nvSpPr>
        <p:spPr>
          <a:xfrm>
            <a:off x="4363998" y="2003668"/>
            <a:ext cx="4634242" cy="2470062"/>
          </a:xfrm>
        </p:spPr>
        <p:txBody>
          <a:bodyPr>
            <a:normAutofit/>
          </a:bodyPr>
          <a:lstStyle/>
          <a:p>
            <a:pPr marL="0" indent="0">
              <a:buNone/>
            </a:pPr>
            <a:r>
              <a:rPr lang="en-US" sz="2400" dirty="0">
                <a:solidFill>
                  <a:srgbClr val="002060"/>
                </a:solidFill>
                <a:latin typeface="Times New Roman" panose="02020603050405020304" pitchFamily="18" charset="0"/>
                <a:cs typeface="Times New Roman" panose="02020603050405020304" pitchFamily="18" charset="0"/>
              </a:rPr>
              <a:t>Ideally multiple snake arrangement is perfectly symmetric with 60 degree bending angle between Snakes.</a:t>
            </a:r>
          </a:p>
        </p:txBody>
      </p:sp>
      <p:grpSp>
        <p:nvGrpSpPr>
          <p:cNvPr id="4" name="Group 12">
            <a:extLst>
              <a:ext uri="{FF2B5EF4-FFF2-40B4-BE49-F238E27FC236}">
                <a16:creationId xmlns:a16="http://schemas.microsoft.com/office/drawing/2014/main" id="{3F07B3EF-52DC-7644-B6B3-368F9E0FA707}"/>
              </a:ext>
            </a:extLst>
          </p:cNvPr>
          <p:cNvGrpSpPr>
            <a:grpSpLocks/>
          </p:cNvGrpSpPr>
          <p:nvPr/>
        </p:nvGrpSpPr>
        <p:grpSpPr bwMode="auto">
          <a:xfrm>
            <a:off x="501225" y="1298818"/>
            <a:ext cx="3951287" cy="3200400"/>
            <a:chOff x="4876800" y="2590800"/>
            <a:chExt cx="3950952" cy="3200399"/>
          </a:xfrm>
        </p:grpSpPr>
        <p:sp>
          <p:nvSpPr>
            <p:cNvPr id="5" name="Oval 12">
              <a:extLst>
                <a:ext uri="{FF2B5EF4-FFF2-40B4-BE49-F238E27FC236}">
                  <a16:creationId xmlns:a16="http://schemas.microsoft.com/office/drawing/2014/main" id="{3BE480B5-9AAE-A643-ABCD-B28D8CD99636}"/>
                </a:ext>
              </a:extLst>
            </p:cNvPr>
            <p:cNvSpPr>
              <a:spLocks noChangeArrowheads="1"/>
            </p:cNvSpPr>
            <p:nvPr/>
          </p:nvSpPr>
          <p:spPr bwMode="auto">
            <a:xfrm>
              <a:off x="5337176" y="3144059"/>
              <a:ext cx="2438400" cy="2256214"/>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b="1">
                  <a:solidFill>
                    <a:schemeClr val="tx2"/>
                  </a:solidFill>
                  <a:latin typeface="Times New Roman" panose="02020603050405020304" pitchFamily="18" charset="0"/>
                  <a:ea typeface="ＭＳ Ｐゴシック" panose="020B0600070205080204" pitchFamily="34" charset="-128"/>
                </a:defRPr>
              </a:lvl1pPr>
              <a:lvl2pPr marL="742950" indent="-285750" eaLnBrk="0" hangingPunct="0">
                <a:defRPr sz="2000" b="1">
                  <a:solidFill>
                    <a:schemeClr val="tx2"/>
                  </a:solidFill>
                  <a:latin typeface="Times New Roman" panose="02020603050405020304" pitchFamily="18" charset="0"/>
                  <a:ea typeface="ＭＳ Ｐゴシック" panose="020B0600070205080204" pitchFamily="34" charset="-128"/>
                </a:defRPr>
              </a:lvl2pPr>
              <a:lvl3pPr marL="1143000" indent="-228600" eaLnBrk="0" hangingPunct="0">
                <a:defRPr sz="2000" b="1">
                  <a:solidFill>
                    <a:schemeClr val="tx2"/>
                  </a:solidFill>
                  <a:latin typeface="Times New Roman" panose="02020603050405020304" pitchFamily="18" charset="0"/>
                  <a:ea typeface="ＭＳ Ｐゴシック" panose="020B0600070205080204" pitchFamily="34" charset="-128"/>
                </a:defRPr>
              </a:lvl3pPr>
              <a:lvl4pPr marL="1600200" indent="-228600" eaLnBrk="0" hangingPunct="0">
                <a:defRPr sz="2000" b="1">
                  <a:solidFill>
                    <a:schemeClr val="tx2"/>
                  </a:solidFill>
                  <a:latin typeface="Times New Roman" panose="02020603050405020304" pitchFamily="18" charset="0"/>
                  <a:ea typeface="ＭＳ Ｐゴシック" panose="020B0600070205080204" pitchFamily="34" charset="-128"/>
                </a:defRPr>
              </a:lvl4pPr>
              <a:lvl5pPr marL="2057400" indent="-228600" eaLnBrk="0" hangingPunct="0">
                <a:defRPr sz="2000" b="1">
                  <a:solidFill>
                    <a:schemeClr val="tx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000" b="1">
                  <a:solidFill>
                    <a:schemeClr val="tx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000" b="1">
                  <a:solidFill>
                    <a:schemeClr val="tx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000" b="1">
                  <a:solidFill>
                    <a:schemeClr val="tx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000" b="1">
                  <a:solidFill>
                    <a:schemeClr val="tx2"/>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6" name="Line 14">
              <a:extLst>
                <a:ext uri="{FF2B5EF4-FFF2-40B4-BE49-F238E27FC236}">
                  <a16:creationId xmlns:a16="http://schemas.microsoft.com/office/drawing/2014/main" id="{7EA50424-7B1F-2842-A7CC-5A82B0FE69C9}"/>
                </a:ext>
              </a:extLst>
            </p:cNvPr>
            <p:cNvSpPr>
              <a:spLocks noChangeShapeType="1"/>
            </p:cNvSpPr>
            <p:nvPr/>
          </p:nvSpPr>
          <p:spPr bwMode="auto">
            <a:xfrm rot="16200000" flipV="1">
              <a:off x="5122480" y="3790226"/>
              <a:ext cx="423040" cy="914400"/>
            </a:xfrm>
            <a:prstGeom prst="line">
              <a:avLst/>
            </a:prstGeom>
            <a:noFill/>
            <a:ln w="9525">
              <a:solidFill>
                <a:srgbClr val="00009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 name="Line 24">
              <a:extLst>
                <a:ext uri="{FF2B5EF4-FFF2-40B4-BE49-F238E27FC236}">
                  <a16:creationId xmlns:a16="http://schemas.microsoft.com/office/drawing/2014/main" id="{A9C097C2-D0B3-0548-9CF2-D263D3FF99A1}"/>
                </a:ext>
              </a:extLst>
            </p:cNvPr>
            <p:cNvSpPr>
              <a:spLocks noChangeShapeType="1"/>
            </p:cNvSpPr>
            <p:nvPr/>
          </p:nvSpPr>
          <p:spPr bwMode="auto">
            <a:xfrm rot="14400000" flipV="1">
              <a:off x="5413463" y="4887951"/>
              <a:ext cx="1060265" cy="746232"/>
            </a:xfrm>
            <a:prstGeom prst="line">
              <a:avLst/>
            </a:prstGeom>
            <a:noFill/>
            <a:ln w="9525">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 name="Line 26">
              <a:extLst>
                <a:ext uri="{FF2B5EF4-FFF2-40B4-BE49-F238E27FC236}">
                  <a16:creationId xmlns:a16="http://schemas.microsoft.com/office/drawing/2014/main" id="{9ED1FB6F-C6DD-FB45-BDE5-2E539390D32E}"/>
                </a:ext>
              </a:extLst>
            </p:cNvPr>
            <p:cNvSpPr>
              <a:spLocks noChangeShapeType="1"/>
            </p:cNvSpPr>
            <p:nvPr/>
          </p:nvSpPr>
          <p:spPr bwMode="auto">
            <a:xfrm rot="18000000" flipV="1">
              <a:off x="5832036" y="2728253"/>
              <a:ext cx="70729" cy="1096694"/>
            </a:xfrm>
            <a:prstGeom prst="line">
              <a:avLst/>
            </a:prstGeom>
            <a:noFill/>
            <a:ln w="9525">
              <a:solidFill>
                <a:srgbClr val="8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cxnSp>
          <p:nvCxnSpPr>
            <p:cNvPr id="9" name="Straight Arrow Connector 8">
              <a:extLst>
                <a:ext uri="{FF2B5EF4-FFF2-40B4-BE49-F238E27FC236}">
                  <a16:creationId xmlns:a16="http://schemas.microsoft.com/office/drawing/2014/main" id="{FF5D76EE-8A20-3E4C-A8B7-3C266C201E15}"/>
                </a:ext>
              </a:extLst>
            </p:cNvPr>
            <p:cNvCxnSpPr>
              <a:cxnSpLocks noChangeShapeType="1"/>
            </p:cNvCxnSpPr>
            <p:nvPr/>
          </p:nvCxnSpPr>
          <p:spPr bwMode="auto">
            <a:xfrm flipV="1">
              <a:off x="7314993" y="4037013"/>
              <a:ext cx="914322" cy="422275"/>
            </a:xfrm>
            <a:prstGeom prst="straightConnector1">
              <a:avLst/>
            </a:prstGeom>
            <a:noFill/>
            <a:ln w="9525">
              <a:solidFill>
                <a:srgbClr val="800000"/>
              </a:solidFill>
              <a:round/>
              <a:headEnd type="triangle" w="med" len="me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0" name="Straight Arrow Connector 9">
              <a:extLst>
                <a:ext uri="{FF2B5EF4-FFF2-40B4-BE49-F238E27FC236}">
                  <a16:creationId xmlns:a16="http://schemas.microsoft.com/office/drawing/2014/main" id="{8DE6AF2F-F77F-6B44-87F4-150CD6628780}"/>
                </a:ext>
              </a:extLst>
            </p:cNvPr>
            <p:cNvCxnSpPr>
              <a:cxnSpLocks noChangeShapeType="1"/>
            </p:cNvCxnSpPr>
            <p:nvPr/>
          </p:nvCxnSpPr>
          <p:spPr bwMode="auto">
            <a:xfrm rot="10800000" flipV="1">
              <a:off x="6622902" y="2978150"/>
              <a:ext cx="996865" cy="635000"/>
            </a:xfrm>
            <a:prstGeom prst="straightConnector1">
              <a:avLst/>
            </a:prstGeom>
            <a:noFill/>
            <a:ln w="9525">
              <a:solidFill>
                <a:srgbClr val="000090"/>
              </a:solidFill>
              <a:round/>
              <a:headEnd type="triangle" w="med" len="me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 name="Straight Arrow Connector 10">
              <a:extLst>
                <a:ext uri="{FF2B5EF4-FFF2-40B4-BE49-F238E27FC236}">
                  <a16:creationId xmlns:a16="http://schemas.microsoft.com/office/drawing/2014/main" id="{197698B5-C48B-EF41-9581-45BA8F8CE193}"/>
                </a:ext>
              </a:extLst>
            </p:cNvPr>
            <p:cNvCxnSpPr>
              <a:cxnSpLocks noChangeShapeType="1"/>
            </p:cNvCxnSpPr>
            <p:nvPr/>
          </p:nvCxnSpPr>
          <p:spPr bwMode="auto">
            <a:xfrm rot="10800000" flipV="1">
              <a:off x="5337136" y="3008313"/>
              <a:ext cx="996865" cy="635000"/>
            </a:xfrm>
            <a:prstGeom prst="straightConnector1">
              <a:avLst/>
            </a:prstGeom>
            <a:noFill/>
            <a:ln w="9525">
              <a:solidFill>
                <a:srgbClr val="008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2" name="Straight Arrow Connector 11">
              <a:extLst>
                <a:ext uri="{FF2B5EF4-FFF2-40B4-BE49-F238E27FC236}">
                  <a16:creationId xmlns:a16="http://schemas.microsoft.com/office/drawing/2014/main" id="{78FF84F8-FBE1-124B-BD38-4B11114EE921}"/>
                </a:ext>
              </a:extLst>
            </p:cNvPr>
            <p:cNvCxnSpPr>
              <a:cxnSpLocks noChangeShapeType="1"/>
            </p:cNvCxnSpPr>
            <p:nvPr/>
          </p:nvCxnSpPr>
          <p:spPr bwMode="auto">
            <a:xfrm rot="16200000" flipH="1">
              <a:off x="4837073" y="4268787"/>
              <a:ext cx="993775" cy="0"/>
            </a:xfrm>
            <a:prstGeom prst="straightConnector1">
              <a:avLst/>
            </a:prstGeom>
            <a:noFill/>
            <a:ln w="6350">
              <a:solidFill>
                <a:srgbClr val="008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3" name="Straight Arrow Connector 12">
              <a:extLst>
                <a:ext uri="{FF2B5EF4-FFF2-40B4-BE49-F238E27FC236}">
                  <a16:creationId xmlns:a16="http://schemas.microsoft.com/office/drawing/2014/main" id="{30FAE834-6F22-2B44-98BB-18F48B817198}"/>
                </a:ext>
              </a:extLst>
            </p:cNvPr>
            <p:cNvCxnSpPr>
              <a:cxnSpLocks noChangeShapeType="1"/>
            </p:cNvCxnSpPr>
            <p:nvPr/>
          </p:nvCxnSpPr>
          <p:spPr bwMode="auto">
            <a:xfrm rot="16200000" flipH="1">
              <a:off x="5506945" y="5116521"/>
              <a:ext cx="939800" cy="238105"/>
            </a:xfrm>
            <a:prstGeom prst="straightConnector1">
              <a:avLst/>
            </a:prstGeom>
            <a:noFill/>
            <a:ln w="9525">
              <a:solidFill>
                <a:srgbClr val="800000"/>
              </a:solidFill>
              <a:round/>
              <a:headEnd type="triangle" w="med" len="me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Straight Arrow Connector 13">
              <a:extLst>
                <a:ext uri="{FF2B5EF4-FFF2-40B4-BE49-F238E27FC236}">
                  <a16:creationId xmlns:a16="http://schemas.microsoft.com/office/drawing/2014/main" id="{66032B28-4653-A54B-81B3-D577970058E5}"/>
                </a:ext>
              </a:extLst>
            </p:cNvPr>
            <p:cNvCxnSpPr>
              <a:cxnSpLocks noChangeShapeType="1"/>
            </p:cNvCxnSpPr>
            <p:nvPr/>
          </p:nvCxnSpPr>
          <p:spPr bwMode="auto">
            <a:xfrm rot="5400000" flipH="1" flipV="1">
              <a:off x="6694294" y="5233986"/>
              <a:ext cx="939800" cy="3175"/>
            </a:xfrm>
            <a:prstGeom prst="straightConnector1">
              <a:avLst/>
            </a:prstGeom>
            <a:noFill/>
            <a:ln w="9525">
              <a:solidFill>
                <a:srgbClr val="000090"/>
              </a:solidFill>
              <a:round/>
              <a:headEnd type="triangle" w="med" len="me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5" name="TextBox 41">
              <a:extLst>
                <a:ext uri="{FF2B5EF4-FFF2-40B4-BE49-F238E27FC236}">
                  <a16:creationId xmlns:a16="http://schemas.microsoft.com/office/drawing/2014/main" id="{22B93086-83CB-E340-80AE-8523A2BE35FE}"/>
                </a:ext>
              </a:extLst>
            </p:cNvPr>
            <p:cNvSpPr txBox="1">
              <a:spLocks noChangeArrowheads="1"/>
            </p:cNvSpPr>
            <p:nvPr/>
          </p:nvSpPr>
          <p:spPr bwMode="auto">
            <a:xfrm>
              <a:off x="7620000" y="2590800"/>
              <a:ext cx="1207752" cy="683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2"/>
                  </a:solidFill>
                  <a:latin typeface="Times New Roman" panose="02020603050405020304" pitchFamily="18" charset="0"/>
                  <a:ea typeface="ＭＳ Ｐゴシック" panose="020B0600070205080204" pitchFamily="34" charset="-128"/>
                </a:defRPr>
              </a:lvl1pPr>
              <a:lvl2pPr marL="742950" indent="-285750" eaLnBrk="0" hangingPunct="0">
                <a:defRPr sz="2000" b="1">
                  <a:solidFill>
                    <a:schemeClr val="tx2"/>
                  </a:solidFill>
                  <a:latin typeface="Times New Roman" panose="02020603050405020304" pitchFamily="18" charset="0"/>
                  <a:ea typeface="ＭＳ Ｐゴシック" panose="020B0600070205080204" pitchFamily="34" charset="-128"/>
                </a:defRPr>
              </a:lvl2pPr>
              <a:lvl3pPr marL="1143000" indent="-228600" eaLnBrk="0" hangingPunct="0">
                <a:defRPr sz="2000" b="1">
                  <a:solidFill>
                    <a:schemeClr val="tx2"/>
                  </a:solidFill>
                  <a:latin typeface="Times New Roman" panose="02020603050405020304" pitchFamily="18" charset="0"/>
                  <a:ea typeface="ＭＳ Ｐゴシック" panose="020B0600070205080204" pitchFamily="34" charset="-128"/>
                </a:defRPr>
              </a:lvl3pPr>
              <a:lvl4pPr marL="1600200" indent="-228600" eaLnBrk="0" hangingPunct="0">
                <a:defRPr sz="2000" b="1">
                  <a:solidFill>
                    <a:schemeClr val="tx2"/>
                  </a:solidFill>
                  <a:latin typeface="Times New Roman" panose="02020603050405020304" pitchFamily="18" charset="0"/>
                  <a:ea typeface="ＭＳ Ｐゴシック" panose="020B0600070205080204" pitchFamily="34" charset="-128"/>
                </a:defRPr>
              </a:lvl4pPr>
              <a:lvl5pPr marL="2057400" indent="-228600" eaLnBrk="0" hangingPunct="0">
                <a:defRPr sz="2000" b="1">
                  <a:solidFill>
                    <a:schemeClr val="tx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000" b="1">
                  <a:solidFill>
                    <a:schemeClr val="tx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000" b="1">
                  <a:solidFill>
                    <a:schemeClr val="tx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000" b="1">
                  <a:solidFill>
                    <a:schemeClr val="tx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000" b="1">
                  <a:solidFill>
                    <a:schemeClr val="tx2"/>
                  </a:solidFill>
                  <a:latin typeface="Times New Roman" panose="02020603050405020304" pitchFamily="18" charset="0"/>
                  <a:ea typeface="ＭＳ Ｐゴシック" panose="020B0600070205080204" pitchFamily="34" charset="-128"/>
                </a:defRPr>
              </a:lvl9pPr>
            </a:lstStyle>
            <a:p>
              <a:pPr eaLnBrk="1" hangingPunct="1"/>
              <a:r>
                <a:rPr lang="en-US" altLang="en-US" sz="1800">
                  <a:solidFill>
                    <a:srgbClr val="000090"/>
                  </a:solidFill>
                  <a:latin typeface="Arial" panose="020B0604020202020204" pitchFamily="34" charset="0"/>
                </a:rPr>
                <a:t>-45</a:t>
              </a:r>
              <a:r>
                <a:rPr lang="en-US" altLang="en-US" sz="1800" baseline="30000">
                  <a:solidFill>
                    <a:srgbClr val="000090"/>
                  </a:solidFill>
                  <a:latin typeface="Arial" panose="020B0604020202020204" pitchFamily="34" charset="0"/>
                </a:rPr>
                <a:t>o</a:t>
              </a:r>
            </a:p>
          </p:txBody>
        </p:sp>
        <p:cxnSp>
          <p:nvCxnSpPr>
            <p:cNvPr id="16" name="Straight Arrow Connector 15">
              <a:extLst>
                <a:ext uri="{FF2B5EF4-FFF2-40B4-BE49-F238E27FC236}">
                  <a16:creationId xmlns:a16="http://schemas.microsoft.com/office/drawing/2014/main" id="{46178387-DDC6-5747-939A-2EA1523D0282}"/>
                </a:ext>
              </a:extLst>
            </p:cNvPr>
            <p:cNvCxnSpPr>
              <a:cxnSpLocks noChangeShapeType="1"/>
            </p:cNvCxnSpPr>
            <p:nvPr/>
          </p:nvCxnSpPr>
          <p:spPr bwMode="auto">
            <a:xfrm>
              <a:off x="7772155" y="3657600"/>
              <a:ext cx="0" cy="1219200"/>
            </a:xfrm>
            <a:prstGeom prst="straightConnector1">
              <a:avLst/>
            </a:prstGeom>
            <a:noFill/>
            <a:ln w="9525">
              <a:solidFill>
                <a:srgbClr val="008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Arrow Connector 16">
              <a:extLst>
                <a:ext uri="{FF2B5EF4-FFF2-40B4-BE49-F238E27FC236}">
                  <a16:creationId xmlns:a16="http://schemas.microsoft.com/office/drawing/2014/main" id="{68AF28EE-0FD7-8D46-B612-41F4D838F7C5}"/>
                </a:ext>
              </a:extLst>
            </p:cNvPr>
            <p:cNvCxnSpPr>
              <a:cxnSpLocks noChangeShapeType="1"/>
            </p:cNvCxnSpPr>
            <p:nvPr/>
          </p:nvCxnSpPr>
          <p:spPr bwMode="auto">
            <a:xfrm rot="10800000" flipV="1">
              <a:off x="6629251" y="4952999"/>
              <a:ext cx="996865" cy="635000"/>
            </a:xfrm>
            <a:prstGeom prst="straightConnector1">
              <a:avLst/>
            </a:prstGeom>
            <a:noFill/>
            <a:ln w="9525">
              <a:solidFill>
                <a:srgbClr val="008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8" name="Straight Arrow Connector 17">
              <a:extLst>
                <a:ext uri="{FF2B5EF4-FFF2-40B4-BE49-F238E27FC236}">
                  <a16:creationId xmlns:a16="http://schemas.microsoft.com/office/drawing/2014/main" id="{4A91EC70-D46E-5C4F-BD23-F0E1E051CBF5}"/>
                </a:ext>
              </a:extLst>
            </p:cNvPr>
            <p:cNvCxnSpPr>
              <a:cxnSpLocks noChangeShapeType="1"/>
            </p:cNvCxnSpPr>
            <p:nvPr/>
          </p:nvCxnSpPr>
          <p:spPr bwMode="auto">
            <a:xfrm flipH="1" flipV="1">
              <a:off x="6705445" y="2971800"/>
              <a:ext cx="914322" cy="609600"/>
            </a:xfrm>
            <a:prstGeom prst="straightConnector1">
              <a:avLst/>
            </a:prstGeom>
            <a:noFill/>
            <a:ln w="9525">
              <a:solidFill>
                <a:srgbClr val="008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19" name="Oval 18">
            <a:extLst>
              <a:ext uri="{FF2B5EF4-FFF2-40B4-BE49-F238E27FC236}">
                <a16:creationId xmlns:a16="http://schemas.microsoft.com/office/drawing/2014/main" id="{CA4B8224-BF58-2944-B0C9-C39E6A93831E}"/>
              </a:ext>
            </a:extLst>
          </p:cNvPr>
          <p:cNvSpPr/>
          <p:nvPr/>
        </p:nvSpPr>
        <p:spPr>
          <a:xfrm>
            <a:off x="3219746" y="2772629"/>
            <a:ext cx="342334" cy="36563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E2521FC-ED49-6B4F-947F-4A2F5FE48A8B}"/>
              </a:ext>
            </a:extLst>
          </p:cNvPr>
          <p:cNvSpPr/>
          <p:nvPr/>
        </p:nvSpPr>
        <p:spPr>
          <a:xfrm>
            <a:off x="779961" y="2799086"/>
            <a:ext cx="342334" cy="36563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86B75F8-ED2A-AF1D-5D27-A347752E8A6F}"/>
              </a:ext>
            </a:extLst>
          </p:cNvPr>
          <p:cNvSpPr txBox="1"/>
          <p:nvPr/>
        </p:nvSpPr>
        <p:spPr>
          <a:xfrm>
            <a:off x="78061" y="4609967"/>
            <a:ext cx="9053235" cy="1600438"/>
          </a:xfrm>
          <a:prstGeom prst="rect">
            <a:avLst/>
          </a:prstGeom>
          <a:noFill/>
        </p:spPr>
        <p:txBody>
          <a:bodyPr wrap="square" rtlCol="0">
            <a:spAutoFit/>
          </a:bodyPr>
          <a:lstStyle/>
          <a:p>
            <a:r>
              <a:rPr lang="en-US" sz="2000" dirty="0">
                <a:solidFill>
                  <a:srgbClr val="002060"/>
                </a:solidFill>
                <a:effectLst/>
                <a:latin typeface="Times New Roman" panose="02020603050405020304" pitchFamily="18" charset="0"/>
                <a:cs typeface="Times New Roman" panose="02020603050405020304" pitchFamily="18" charset="0"/>
              </a:rPr>
              <a:t>Due to the injection region constraint, the snake at IP6 can not be put into the desired place. The proposed snake locations are as following with counting starting at IP12: snake1 = 𝜙, snake2=𝜋/3 − 𝜙, snake3 = 2𝜋/3−𝜙, snake4 =𝜋+𝜙, snake5 = 4𝜋/3−𝜙, snake6= 5𝜋/3− 𝜙, where 𝜙 = 0.0435rad.</a:t>
            </a:r>
          </a:p>
          <a:p>
            <a:endParaRPr lang="en-US" dirty="0"/>
          </a:p>
        </p:txBody>
      </p:sp>
      <p:sp>
        <p:nvSpPr>
          <p:cNvPr id="23" name="TextBox 22">
            <a:extLst>
              <a:ext uri="{FF2B5EF4-FFF2-40B4-BE49-F238E27FC236}">
                <a16:creationId xmlns:a16="http://schemas.microsoft.com/office/drawing/2014/main" id="{146A3AA6-60FF-A66D-E58D-793F31932236}"/>
              </a:ext>
            </a:extLst>
          </p:cNvPr>
          <p:cNvSpPr txBox="1"/>
          <p:nvPr/>
        </p:nvSpPr>
        <p:spPr>
          <a:xfrm>
            <a:off x="12705" y="6096000"/>
            <a:ext cx="9118592" cy="369332"/>
          </a:xfrm>
          <a:prstGeom prst="rect">
            <a:avLst/>
          </a:prstGeom>
          <a:noFill/>
        </p:spPr>
        <p:txBody>
          <a:bodyPr wrap="square" rtlCol="0">
            <a:spAutoFit/>
          </a:bodyPr>
          <a:lstStyle/>
          <a:p>
            <a:pPr algn="ctr"/>
            <a:r>
              <a:rPr lang="en-US" b="1" dirty="0"/>
              <a:t>( slide adapted from the </a:t>
            </a:r>
            <a:r>
              <a:rPr lang="en-US" b="1" dirty="0" err="1"/>
              <a:t>Haixin</a:t>
            </a:r>
            <a:r>
              <a:rPr lang="en-US" b="1" dirty="0"/>
              <a:t> Huang’s yesterday ) </a:t>
            </a:r>
          </a:p>
        </p:txBody>
      </p:sp>
      <p:sp>
        <p:nvSpPr>
          <p:cNvPr id="24" name="TextBox 23">
            <a:extLst>
              <a:ext uri="{FF2B5EF4-FFF2-40B4-BE49-F238E27FC236}">
                <a16:creationId xmlns:a16="http://schemas.microsoft.com/office/drawing/2014/main" id="{EAC6A01B-C9F2-22EA-AD02-6597D73EA789}"/>
              </a:ext>
            </a:extLst>
          </p:cNvPr>
          <p:cNvSpPr txBox="1"/>
          <p:nvPr/>
        </p:nvSpPr>
        <p:spPr>
          <a:xfrm>
            <a:off x="779961" y="799856"/>
            <a:ext cx="7769306" cy="369332"/>
          </a:xfrm>
          <a:prstGeom prst="rect">
            <a:avLst/>
          </a:prstGeom>
          <a:noFill/>
        </p:spPr>
        <p:txBody>
          <a:bodyPr wrap="none" rtlCol="0">
            <a:spAutoFit/>
          </a:bodyPr>
          <a:lstStyle/>
          <a:p>
            <a:r>
              <a:rPr lang="en-US" dirty="0"/>
              <a:t>(i.e. one can make the circular design work, it can just get complicated/expensive)</a:t>
            </a:r>
          </a:p>
        </p:txBody>
      </p:sp>
    </p:spTree>
    <p:extLst>
      <p:ext uri="{BB962C8B-B14F-4D97-AF65-F5344CB8AC3E}">
        <p14:creationId xmlns:p14="http://schemas.microsoft.com/office/powerpoint/2010/main" val="1662015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35B3F-6BF6-E243-ADBB-2809934CDF2F}"/>
              </a:ext>
            </a:extLst>
          </p:cNvPr>
          <p:cNvSpPr>
            <a:spLocks noGrp="1"/>
          </p:cNvSpPr>
          <p:nvPr>
            <p:ph type="title"/>
          </p:nvPr>
        </p:nvSpPr>
        <p:spPr/>
        <p:txBody>
          <a:bodyPr>
            <a:noAutofit/>
          </a:bodyPr>
          <a:lstStyle/>
          <a:p>
            <a:r>
              <a:rPr lang="en-US" sz="3200" dirty="0"/>
              <a:t>Deuteron Polarization at the EIC</a:t>
            </a:r>
          </a:p>
        </p:txBody>
      </p:sp>
      <p:sp>
        <p:nvSpPr>
          <p:cNvPr id="10" name="Slide Number Placeholder 9"/>
          <p:cNvSpPr>
            <a:spLocks noGrp="1"/>
          </p:cNvSpPr>
          <p:nvPr>
            <p:ph type="sldNum" sz="quarter" idx="12"/>
          </p:nvPr>
        </p:nvSpPr>
        <p:spPr/>
        <p:txBody>
          <a:bodyPr/>
          <a:lstStyle/>
          <a:p>
            <a:fld id="{07E1C93C-5050-FC42-8F10-D22D4F119D13}" type="slidenum">
              <a:rPr lang="en-US" smtClean="0"/>
              <a:pPr/>
              <a:t>13</a:t>
            </a:fld>
            <a:endParaRPr lang="en-US" dirty="0"/>
          </a:p>
        </p:txBody>
      </p:sp>
      <p:sp>
        <p:nvSpPr>
          <p:cNvPr id="15" name="Rectangle 14">
            <a:extLst>
              <a:ext uri="{FF2B5EF4-FFF2-40B4-BE49-F238E27FC236}">
                <a16:creationId xmlns:a16="http://schemas.microsoft.com/office/drawing/2014/main" id="{70DEE67F-6BFE-CA4E-9577-7062347C1263}"/>
              </a:ext>
            </a:extLst>
          </p:cNvPr>
          <p:cNvSpPr/>
          <p:nvPr/>
        </p:nvSpPr>
        <p:spPr>
          <a:xfrm>
            <a:off x="5640457" y="3247685"/>
            <a:ext cx="3503543" cy="2746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Content Placeholder 2">
            <a:extLst>
              <a:ext uri="{FF2B5EF4-FFF2-40B4-BE49-F238E27FC236}">
                <a16:creationId xmlns:a16="http://schemas.microsoft.com/office/drawing/2014/main" id="{AF6871AC-B37A-F342-8312-FDC705055EAD}"/>
              </a:ext>
            </a:extLst>
          </p:cNvPr>
          <p:cNvSpPr>
            <a:spLocks noGrp="1"/>
          </p:cNvSpPr>
          <p:nvPr>
            <p:ph idx="1"/>
          </p:nvPr>
        </p:nvSpPr>
        <p:spPr>
          <a:xfrm>
            <a:off x="308920" y="986881"/>
            <a:ext cx="8568845" cy="5204599"/>
          </a:xfrm>
        </p:spPr>
        <p:txBody>
          <a:bodyPr>
            <a:noAutofit/>
          </a:bodyPr>
          <a:lstStyle/>
          <a:p>
            <a:pPr>
              <a:spcBef>
                <a:spcPts val="0"/>
              </a:spcBef>
              <a:spcAft>
                <a:spcPts val="450"/>
              </a:spcAft>
            </a:pPr>
            <a:r>
              <a:rPr lang="en-US" sz="1600" dirty="0"/>
              <a:t>Magnetic moment of the proton is 2.79 nuclear magnetons, neutron moment is  -1.91, 3He is -2.13 (i.e. we already know pol. 3He not equal to pol. n) ) BUT the deuteron moment is 0.857 nuclear magnetons making it significantly harder to manipulate with Siberian snakes</a:t>
            </a:r>
          </a:p>
          <a:p>
            <a:pPr>
              <a:spcBef>
                <a:spcPts val="0"/>
              </a:spcBef>
              <a:spcAft>
                <a:spcPts val="450"/>
              </a:spcAft>
            </a:pPr>
            <a:endParaRPr lang="en-US" sz="1600" dirty="0"/>
          </a:p>
          <a:p>
            <a:pPr>
              <a:spcBef>
                <a:spcPts val="0"/>
              </a:spcBef>
              <a:spcAft>
                <a:spcPts val="450"/>
              </a:spcAft>
            </a:pPr>
            <a:r>
              <a:rPr lang="en-US" sz="1600" dirty="0"/>
              <a:t>Assuming the deuterons can be accelerated from an atomic beam source without loosing polarization (this is a non-trivial challenge of depolarizing resonances), the idea of magic energies can be used to allow longitudinal deuteron polarization at an interaction region in the EIC without (hopefully) having to further upgrade the Siberian snakes.</a:t>
            </a:r>
          </a:p>
          <a:p>
            <a:pPr>
              <a:spcBef>
                <a:spcPts val="0"/>
              </a:spcBef>
              <a:spcAft>
                <a:spcPts val="450"/>
              </a:spcAft>
            </a:pPr>
            <a:endParaRPr lang="en-US" sz="1600" dirty="0"/>
          </a:p>
          <a:p>
            <a:pPr>
              <a:spcBef>
                <a:spcPts val="0"/>
              </a:spcBef>
              <a:spcAft>
                <a:spcPts val="450"/>
              </a:spcAft>
            </a:pPr>
            <a:r>
              <a:rPr lang="en-US" sz="1600" dirty="0"/>
              <a:t>Assuming an EIC deuteron energy range of 20.5 to 137.5 GeV/nucleon, there are a total of 17 energies where the deuteron polarization can in principle be made longitudinal at least at one interaction point: 26.2, 32.8, 39.4, 45.9, 52.5, 59.0, 65.6, 72.1, 78.7, 85.3, 91.8, 98.4, 104.9, 111.5, 118.1, 124.6, and 131.2 GeV/nucleon. </a:t>
            </a:r>
          </a:p>
          <a:p>
            <a:pPr>
              <a:spcBef>
                <a:spcPts val="0"/>
              </a:spcBef>
              <a:spcAft>
                <a:spcPts val="450"/>
              </a:spcAft>
            </a:pPr>
            <a:endParaRPr lang="en-US" sz="1600" dirty="0"/>
          </a:p>
          <a:p>
            <a:pPr>
              <a:spcBef>
                <a:spcPts val="0"/>
              </a:spcBef>
              <a:spcAft>
                <a:spcPts val="450"/>
              </a:spcAft>
            </a:pPr>
            <a:r>
              <a:rPr lang="en-US" sz="1600" dirty="0"/>
              <a:t>Of these energies, there are 5 where the deuteron polarization can be made longitudinal at both interaction points: 39.4, 59.0, 78.7, 98.4, and 118.1 GeV/nucleon. </a:t>
            </a:r>
          </a:p>
          <a:p>
            <a:pPr>
              <a:spcBef>
                <a:spcPts val="0"/>
              </a:spcBef>
              <a:spcAft>
                <a:spcPts val="450"/>
              </a:spcAft>
            </a:pPr>
            <a:endParaRPr lang="en-US" sz="1600" dirty="0"/>
          </a:p>
          <a:p>
            <a:pPr>
              <a:spcBef>
                <a:spcPts val="0"/>
              </a:spcBef>
              <a:spcAft>
                <a:spcPts val="450"/>
              </a:spcAft>
            </a:pPr>
            <a:r>
              <a:rPr lang="en-US" sz="1600" dirty="0"/>
              <a:t>Two of those are very close to the yellow report energies of 41 and 110 GeV.</a:t>
            </a:r>
          </a:p>
          <a:p>
            <a:pPr>
              <a:spcBef>
                <a:spcPts val="0"/>
              </a:spcBef>
              <a:spcAft>
                <a:spcPts val="450"/>
              </a:spcAft>
            </a:pPr>
            <a:endParaRPr lang="en-US" sz="1600" dirty="0"/>
          </a:p>
        </p:txBody>
      </p:sp>
    </p:spTree>
    <p:extLst>
      <p:ext uri="{BB962C8B-B14F-4D97-AF65-F5344CB8AC3E}">
        <p14:creationId xmlns:p14="http://schemas.microsoft.com/office/powerpoint/2010/main" val="3838128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928B0-EA1E-4A4B-A0F0-3DC3C1E17E5C}"/>
              </a:ext>
            </a:extLst>
          </p:cNvPr>
          <p:cNvSpPr>
            <a:spLocks noGrp="1"/>
          </p:cNvSpPr>
          <p:nvPr>
            <p:ph type="title"/>
          </p:nvPr>
        </p:nvSpPr>
        <p:spPr>
          <a:xfrm>
            <a:off x="0" y="195267"/>
            <a:ext cx="9144000" cy="396875"/>
          </a:xfrm>
        </p:spPr>
        <p:txBody>
          <a:bodyPr/>
          <a:lstStyle/>
          <a:p>
            <a:r>
              <a:rPr lang="en-US" dirty="0"/>
              <a:t>Summary</a:t>
            </a:r>
          </a:p>
        </p:txBody>
      </p:sp>
      <p:sp>
        <p:nvSpPr>
          <p:cNvPr id="3" name="Content Placeholder 2">
            <a:extLst>
              <a:ext uri="{FF2B5EF4-FFF2-40B4-BE49-F238E27FC236}">
                <a16:creationId xmlns:a16="http://schemas.microsoft.com/office/drawing/2014/main" id="{06D84AA6-8BE8-D34D-A176-54B6B95634D4}"/>
              </a:ext>
            </a:extLst>
          </p:cNvPr>
          <p:cNvSpPr>
            <a:spLocks noGrp="1"/>
          </p:cNvSpPr>
          <p:nvPr>
            <p:ph idx="1"/>
          </p:nvPr>
        </p:nvSpPr>
        <p:spPr>
          <a:xfrm>
            <a:off x="80011" y="950502"/>
            <a:ext cx="8835391" cy="5464811"/>
          </a:xfrm>
        </p:spPr>
        <p:txBody>
          <a:bodyPr/>
          <a:lstStyle/>
          <a:p>
            <a:r>
              <a:rPr lang="en-US" sz="2400" dirty="0"/>
              <a:t>For lower energy electron machines, polarized sources are used from making polarized electrons.   Sources also allow for rapid spin flips.</a:t>
            </a:r>
          </a:p>
          <a:p>
            <a:r>
              <a:rPr lang="en-US" sz="2400" dirty="0"/>
              <a:t>NIKHEF used (by accident) a partial Siberian Snake and nicely showed how going close to a magic energy can make it possible to preserve polarization without a full Snake. </a:t>
            </a:r>
          </a:p>
          <a:p>
            <a:r>
              <a:rPr lang="en-US" sz="2400" dirty="0"/>
              <a:t>AT Jefferson Lab, the beam only has only a full turns, but we set the energy carefully in order to send high polarization to multiple halls at the same time.</a:t>
            </a:r>
          </a:p>
          <a:p>
            <a:r>
              <a:rPr lang="en-US" sz="2400" dirty="0"/>
              <a:t> Polarized protons and </a:t>
            </a:r>
            <a:r>
              <a:rPr lang="en-US" sz="2400" baseline="30000" dirty="0"/>
              <a:t>3</a:t>
            </a:r>
            <a:r>
              <a:rPr lang="en-US" sz="2400" dirty="0"/>
              <a:t>He are envisioned as part of the early EIC.</a:t>
            </a:r>
          </a:p>
          <a:p>
            <a:r>
              <a:rPr lang="en-US" sz="2400" dirty="0"/>
              <a:t>As we have learned at this conference, we should be able to have polarized deuterons making use of partial Snakes and magic energies for the deuteron.    ( circa ~2040 )  </a:t>
            </a:r>
            <a:endParaRPr lang="en-US" sz="2400" b="1" dirty="0"/>
          </a:p>
        </p:txBody>
      </p:sp>
      <p:sp>
        <p:nvSpPr>
          <p:cNvPr id="4" name="Rectangle 3">
            <a:extLst>
              <a:ext uri="{FF2B5EF4-FFF2-40B4-BE49-F238E27FC236}">
                <a16:creationId xmlns:a16="http://schemas.microsoft.com/office/drawing/2014/main" id="{07F0CB93-DEBB-2842-BA82-1FA35DD238DB}"/>
              </a:ext>
            </a:extLst>
          </p:cNvPr>
          <p:cNvSpPr/>
          <p:nvPr/>
        </p:nvSpPr>
        <p:spPr>
          <a:xfrm>
            <a:off x="4453217" y="3244333"/>
            <a:ext cx="237566" cy="369332"/>
          </a:xfrm>
          <a:prstGeom prst="rect">
            <a:avLst/>
          </a:prstGeom>
        </p:spPr>
        <p:txBody>
          <a:bodyPr wrap="none">
            <a:spAutoFit/>
          </a:bodyPr>
          <a:lstStyle/>
          <a:p>
            <a:r>
              <a:rPr lang="en-US" dirty="0"/>
              <a:t> </a:t>
            </a:r>
          </a:p>
        </p:txBody>
      </p:sp>
      <p:sp>
        <p:nvSpPr>
          <p:cNvPr id="5" name="Rectangle 4">
            <a:extLst>
              <a:ext uri="{FF2B5EF4-FFF2-40B4-BE49-F238E27FC236}">
                <a16:creationId xmlns:a16="http://schemas.microsoft.com/office/drawing/2014/main" id="{5FFAFDDB-A856-294B-B6E6-73AC9DAEF571}"/>
              </a:ext>
            </a:extLst>
          </p:cNvPr>
          <p:cNvSpPr/>
          <p:nvPr/>
        </p:nvSpPr>
        <p:spPr>
          <a:xfrm>
            <a:off x="4453217" y="3244333"/>
            <a:ext cx="237566" cy="369332"/>
          </a:xfrm>
          <a:prstGeom prst="rect">
            <a:avLst/>
          </a:prstGeom>
        </p:spPr>
        <p:txBody>
          <a:bodyPr wrap="none">
            <a:spAutoFit/>
          </a:bodyPr>
          <a:lstStyle/>
          <a:p>
            <a:r>
              <a:rPr lang="en-US" dirty="0"/>
              <a:t> </a:t>
            </a:r>
          </a:p>
        </p:txBody>
      </p:sp>
      <p:sp>
        <p:nvSpPr>
          <p:cNvPr id="6" name="Slide Number Placeholder 5">
            <a:extLst>
              <a:ext uri="{FF2B5EF4-FFF2-40B4-BE49-F238E27FC236}">
                <a16:creationId xmlns:a16="http://schemas.microsoft.com/office/drawing/2014/main" id="{975FED1F-995E-6C4A-ACDF-635B23FC0D03}"/>
              </a:ext>
            </a:extLst>
          </p:cNvPr>
          <p:cNvSpPr>
            <a:spLocks noGrp="1"/>
          </p:cNvSpPr>
          <p:nvPr>
            <p:ph type="sldNum" sz="quarter" idx="12"/>
          </p:nvPr>
        </p:nvSpPr>
        <p:spPr/>
        <p:txBody>
          <a:bodyPr/>
          <a:lstStyle/>
          <a:p>
            <a:fld id="{0CFEC368-1D7A-4F81-ABF6-AE0E36BAF64C}" type="slidenum">
              <a:rPr lang="en-US" smtClean="0"/>
              <a:pPr/>
              <a:t>14</a:t>
            </a:fld>
            <a:endParaRPr lang="en-US" dirty="0"/>
          </a:p>
        </p:txBody>
      </p:sp>
    </p:spTree>
    <p:extLst>
      <p:ext uri="{BB962C8B-B14F-4D97-AF65-F5344CB8AC3E}">
        <p14:creationId xmlns:p14="http://schemas.microsoft.com/office/powerpoint/2010/main" val="5762063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700" y="1143285"/>
            <a:ext cx="3886200" cy="3454400"/>
          </a:xfrm>
          <a:prstGeom prst="rect">
            <a:avLst/>
          </a:prstGeom>
          <a:ln>
            <a:noFill/>
          </a:ln>
          <a:effectLst>
            <a:outerShdw blurRad="292100" dist="139700" dir="2700000" algn="tl" rotWithShape="0">
              <a:srgbClr val="333333">
                <a:alpha val="65000"/>
              </a:srgbClr>
            </a:outerShdw>
          </a:effectLst>
        </p:spPr>
      </p:pic>
      <p:sp>
        <p:nvSpPr>
          <p:cNvPr id="3" name="Title 2"/>
          <p:cNvSpPr>
            <a:spLocks noGrp="1"/>
          </p:cNvSpPr>
          <p:nvPr>
            <p:ph type="title"/>
          </p:nvPr>
        </p:nvSpPr>
        <p:spPr>
          <a:xfrm>
            <a:off x="228600" y="0"/>
            <a:ext cx="8854752" cy="762000"/>
          </a:xfrm>
        </p:spPr>
        <p:txBody>
          <a:bodyPr>
            <a:normAutofit/>
          </a:bodyPr>
          <a:lstStyle/>
          <a:p>
            <a:r>
              <a:rPr lang="en-US" sz="2800" dirty="0"/>
              <a:t>Polarized Electron Source: Photoelectric Effect</a:t>
            </a:r>
          </a:p>
        </p:txBody>
      </p:sp>
      <p:pic>
        <p:nvPicPr>
          <p:cNvPr id="5" name="Picture 3"/>
          <p:cNvPicPr>
            <a:picLocks noChangeAspect="1" noChangeArrowheads="1"/>
          </p:cNvPicPr>
          <p:nvPr/>
        </p:nvPicPr>
        <p:blipFill>
          <a:blip r:embed="rId3"/>
          <a:srcRect/>
          <a:stretch>
            <a:fillRect/>
          </a:stretch>
        </p:blipFill>
        <p:spPr bwMode="auto">
          <a:xfrm>
            <a:off x="4860821" y="1143001"/>
            <a:ext cx="4197131" cy="3454684"/>
          </a:xfrm>
          <a:prstGeom prst="rect">
            <a:avLst/>
          </a:prstGeom>
          <a:noFill/>
          <a:ln w="9525">
            <a:noFill/>
            <a:round/>
            <a:headEnd/>
            <a:tailEnd type="triangle" w="med" len="med"/>
          </a:ln>
          <a:effectLst/>
        </p:spPr>
      </p:pic>
      <p:sp>
        <p:nvSpPr>
          <p:cNvPr id="6" name="TextBox 5"/>
          <p:cNvSpPr txBox="1"/>
          <p:nvPr/>
        </p:nvSpPr>
        <p:spPr>
          <a:xfrm>
            <a:off x="393700" y="4925047"/>
            <a:ext cx="6942522" cy="1477328"/>
          </a:xfrm>
          <a:prstGeom prst="rect">
            <a:avLst/>
          </a:prstGeom>
          <a:noFill/>
        </p:spPr>
        <p:txBody>
          <a:bodyPr wrap="square" rtlCol="0">
            <a:spAutoFit/>
          </a:bodyPr>
          <a:lstStyle/>
          <a:p>
            <a:r>
              <a:rPr lang="en-US" dirty="0"/>
              <a:t>By using polarized laser light and strained GaAs, we can make electrons with ~85% longitudinal polarization.</a:t>
            </a:r>
          </a:p>
          <a:p>
            <a:endParaRPr lang="en-US" dirty="0"/>
          </a:p>
          <a:p>
            <a:r>
              <a:rPr lang="en-US" dirty="0"/>
              <a:t>Photos from Jefferson Lab’s injector.    The key for this working well is ultra-high vacuum (UHV) to prevent damage to the GaAs cathode.    </a:t>
            </a:r>
          </a:p>
        </p:txBody>
      </p:sp>
      <p:pic>
        <p:nvPicPr>
          <p:cNvPr id="7" name="Picture 6"/>
          <p:cNvPicPr>
            <a:picLocks noChangeAspect="1"/>
          </p:cNvPicPr>
          <p:nvPr/>
        </p:nvPicPr>
        <p:blipFill>
          <a:blip r:embed="rId4"/>
          <a:stretch>
            <a:fillRect/>
          </a:stretch>
        </p:blipFill>
        <p:spPr>
          <a:xfrm>
            <a:off x="7336222" y="4775729"/>
            <a:ext cx="1588400" cy="1354045"/>
          </a:xfrm>
          <a:prstGeom prst="rect">
            <a:avLst/>
          </a:prstGeom>
        </p:spPr>
      </p:pic>
      <p:sp>
        <p:nvSpPr>
          <p:cNvPr id="8" name="TextBox 7"/>
          <p:cNvSpPr txBox="1"/>
          <p:nvPr/>
        </p:nvSpPr>
        <p:spPr>
          <a:xfrm>
            <a:off x="0" y="761831"/>
            <a:ext cx="9144000" cy="338554"/>
          </a:xfrm>
          <a:prstGeom prst="rect">
            <a:avLst/>
          </a:prstGeom>
          <a:noFill/>
        </p:spPr>
        <p:txBody>
          <a:bodyPr wrap="square" rtlCol="0">
            <a:spAutoFit/>
          </a:bodyPr>
          <a:lstStyle/>
          <a:p>
            <a:pPr algn="ctr"/>
            <a:r>
              <a:rPr lang="en-US" sz="1600" dirty="0"/>
              <a:t>Albert Einstein won his Nobel prize for explaining this effect in 1921. </a:t>
            </a:r>
          </a:p>
        </p:txBody>
      </p:sp>
      <p:pic>
        <p:nvPicPr>
          <p:cNvPr id="9" name="Picture 8"/>
          <p:cNvPicPr>
            <a:picLocks noChangeAspect="1"/>
          </p:cNvPicPr>
          <p:nvPr/>
        </p:nvPicPr>
        <p:blipFill>
          <a:blip r:embed="rId5"/>
          <a:stretch>
            <a:fillRect/>
          </a:stretch>
        </p:blipFill>
        <p:spPr>
          <a:xfrm>
            <a:off x="8171419" y="101737"/>
            <a:ext cx="743981" cy="535441"/>
          </a:xfrm>
          <a:prstGeom prst="rect">
            <a:avLst/>
          </a:prstGeom>
        </p:spPr>
      </p:pic>
      <p:sp>
        <p:nvSpPr>
          <p:cNvPr id="4" name="TextBox 3">
            <a:extLst>
              <a:ext uri="{FF2B5EF4-FFF2-40B4-BE49-F238E27FC236}">
                <a16:creationId xmlns:a16="http://schemas.microsoft.com/office/drawing/2014/main" id="{386E4810-9E70-FD62-56B8-1BD666811341}"/>
              </a:ext>
            </a:extLst>
          </p:cNvPr>
          <p:cNvSpPr txBox="1"/>
          <p:nvPr/>
        </p:nvSpPr>
        <p:spPr>
          <a:xfrm>
            <a:off x="4405385" y="6581001"/>
            <a:ext cx="350274" cy="276999"/>
          </a:xfrm>
          <a:prstGeom prst="rect">
            <a:avLst/>
          </a:prstGeom>
          <a:noFill/>
        </p:spPr>
        <p:txBody>
          <a:bodyPr wrap="square">
            <a:spAutoFit/>
          </a:bodyPr>
          <a:lstStyle/>
          <a:p>
            <a:fld id="{07E1C93C-5050-FC42-8F10-D22D4F119D13}" type="slidenum">
              <a:rPr lang="en-US" sz="1200" smtClean="0"/>
              <a:pPr/>
              <a:t>2</a:t>
            </a:fld>
            <a:endParaRPr lang="en-US" sz="1200" dirty="0"/>
          </a:p>
        </p:txBody>
      </p:sp>
    </p:spTree>
    <p:extLst>
      <p:ext uri="{BB962C8B-B14F-4D97-AF65-F5344CB8AC3E}">
        <p14:creationId xmlns:p14="http://schemas.microsoft.com/office/powerpoint/2010/main" val="28091443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61898-F910-68BB-47B8-A34ECEE98CD3}"/>
              </a:ext>
            </a:extLst>
          </p:cNvPr>
          <p:cNvSpPr>
            <a:spLocks noGrp="1"/>
          </p:cNvSpPr>
          <p:nvPr>
            <p:ph type="title"/>
          </p:nvPr>
        </p:nvSpPr>
        <p:spPr>
          <a:xfrm>
            <a:off x="457200" y="355978"/>
            <a:ext cx="8229600" cy="396875"/>
          </a:xfrm>
        </p:spPr>
        <p:txBody>
          <a:bodyPr/>
          <a:lstStyle/>
          <a:p>
            <a:r>
              <a:rPr lang="en-US" sz="3200" dirty="0"/>
              <a:t>Why not just use the Sokolov–</a:t>
            </a:r>
            <a:r>
              <a:rPr lang="en-US" sz="3200" dirty="0" err="1"/>
              <a:t>Ternov</a:t>
            </a:r>
            <a:r>
              <a:rPr lang="en-US" sz="3200" dirty="0"/>
              <a:t> effect?!</a:t>
            </a:r>
            <a:br>
              <a:rPr lang="en-US" sz="3200" dirty="0"/>
            </a:br>
            <a:endParaRPr lang="en-US" sz="3200" dirty="0"/>
          </a:p>
        </p:txBody>
      </p:sp>
      <p:sp>
        <p:nvSpPr>
          <p:cNvPr id="3" name="Content Placeholder 2">
            <a:extLst>
              <a:ext uri="{FF2B5EF4-FFF2-40B4-BE49-F238E27FC236}">
                <a16:creationId xmlns:a16="http://schemas.microsoft.com/office/drawing/2014/main" id="{6576A9DA-F555-1BEC-533E-271B05566659}"/>
              </a:ext>
            </a:extLst>
          </p:cNvPr>
          <p:cNvSpPr>
            <a:spLocks noGrp="1"/>
          </p:cNvSpPr>
          <p:nvPr>
            <p:ph idx="1"/>
          </p:nvPr>
        </p:nvSpPr>
        <p:spPr>
          <a:xfrm>
            <a:off x="457200" y="1022135"/>
            <a:ext cx="8229600" cy="4525963"/>
          </a:xfrm>
        </p:spPr>
        <p:txBody>
          <a:bodyPr/>
          <a:lstStyle/>
          <a:p>
            <a:r>
              <a:rPr lang="en-US" dirty="0"/>
              <a:t>Instead of making polarized electrons at the source, it is possible to store unpolarized electrons and letting polarization build-up naturally ( the Sokolov-</a:t>
            </a:r>
            <a:r>
              <a:rPr lang="en-US" dirty="0" err="1"/>
              <a:t>Ternov</a:t>
            </a:r>
            <a:r>
              <a:rPr lang="en-US" dirty="0"/>
              <a:t> effect).</a:t>
            </a:r>
          </a:p>
          <a:p>
            <a:r>
              <a:rPr lang="en-US" dirty="0"/>
              <a:t>Doesn’t work quickly at low energy and polarization will build up in only one direction (anti-parallel to the dipole fields).</a:t>
            </a:r>
          </a:p>
          <a:p>
            <a:r>
              <a:rPr lang="en-US" dirty="0"/>
              <a:t>HERA made great use of the Sokolov-</a:t>
            </a:r>
            <a:r>
              <a:rPr lang="en-US" dirty="0" err="1"/>
              <a:t>Ternov</a:t>
            </a:r>
            <a:r>
              <a:rPr lang="en-US" dirty="0"/>
              <a:t> effect with their 27.5 GeV electrons. </a:t>
            </a:r>
          </a:p>
          <a:p>
            <a:r>
              <a:rPr lang="en-US" dirty="0"/>
              <a:t>Size of the ring also matters (smaller better).</a:t>
            </a:r>
          </a:p>
        </p:txBody>
      </p:sp>
      <p:sp>
        <p:nvSpPr>
          <p:cNvPr id="4" name="Slide Number Placeholder 3">
            <a:extLst>
              <a:ext uri="{FF2B5EF4-FFF2-40B4-BE49-F238E27FC236}">
                <a16:creationId xmlns:a16="http://schemas.microsoft.com/office/drawing/2014/main" id="{713E6BF0-19A9-FC0B-27E7-BC4F88F454CC}"/>
              </a:ext>
            </a:extLst>
          </p:cNvPr>
          <p:cNvSpPr>
            <a:spLocks noGrp="1"/>
          </p:cNvSpPr>
          <p:nvPr>
            <p:ph type="sldNum" sz="quarter" idx="12"/>
          </p:nvPr>
        </p:nvSpPr>
        <p:spPr/>
        <p:txBody>
          <a:bodyPr/>
          <a:lstStyle/>
          <a:p>
            <a:fld id="{0CFEC368-1D7A-4F81-ABF6-AE0E36BAF64C}" type="slidenum">
              <a:rPr lang="en-US" smtClean="0"/>
              <a:pPr/>
              <a:t>3</a:t>
            </a:fld>
            <a:endParaRPr lang="en-US"/>
          </a:p>
        </p:txBody>
      </p:sp>
    </p:spTree>
    <p:extLst>
      <p:ext uri="{BB962C8B-B14F-4D97-AF65-F5344CB8AC3E}">
        <p14:creationId xmlns:p14="http://schemas.microsoft.com/office/powerpoint/2010/main" val="23981433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35B3F-6BF6-E243-ADBB-2809934CDF2F}"/>
              </a:ext>
            </a:extLst>
          </p:cNvPr>
          <p:cNvSpPr>
            <a:spLocks noGrp="1"/>
          </p:cNvSpPr>
          <p:nvPr>
            <p:ph type="title"/>
          </p:nvPr>
        </p:nvSpPr>
        <p:spPr>
          <a:xfrm>
            <a:off x="0" y="185454"/>
            <a:ext cx="9143999" cy="487490"/>
          </a:xfrm>
        </p:spPr>
        <p:txBody>
          <a:bodyPr>
            <a:noAutofit/>
          </a:bodyPr>
          <a:lstStyle/>
          <a:p>
            <a:r>
              <a:rPr lang="en-US" sz="2400" dirty="0"/>
              <a:t>Electron Polarization @ NIKHEF with a Full and Partial Snake</a:t>
            </a:r>
          </a:p>
        </p:txBody>
      </p:sp>
      <p:sp>
        <p:nvSpPr>
          <p:cNvPr id="3" name="Content Placeholder 2">
            <a:extLst>
              <a:ext uri="{FF2B5EF4-FFF2-40B4-BE49-F238E27FC236}">
                <a16:creationId xmlns:a16="http://schemas.microsoft.com/office/drawing/2014/main" id="{AF6871AC-B37A-F342-8312-FDC705055EAD}"/>
              </a:ext>
            </a:extLst>
          </p:cNvPr>
          <p:cNvSpPr>
            <a:spLocks noGrp="1"/>
          </p:cNvSpPr>
          <p:nvPr>
            <p:ph idx="1"/>
          </p:nvPr>
        </p:nvSpPr>
        <p:spPr>
          <a:xfrm>
            <a:off x="0" y="1558919"/>
            <a:ext cx="4134395" cy="4736778"/>
          </a:xfrm>
        </p:spPr>
        <p:txBody>
          <a:bodyPr>
            <a:noAutofit/>
          </a:bodyPr>
          <a:lstStyle/>
          <a:p>
            <a:pPr>
              <a:spcBef>
                <a:spcPts val="0"/>
              </a:spcBef>
            </a:pPr>
            <a:r>
              <a:rPr lang="en-US" sz="1350" dirty="0">
                <a:latin typeface="Arial" panose="020B0604020202020204" pitchFamily="34" charset="0"/>
              </a:rPr>
              <a:t>The NIKHEF storage ring with a full Siberian Snake could provide stored, longitudinally polarized electrons at any energy.</a:t>
            </a:r>
            <a:endParaRPr lang="en-US" sz="900" dirty="0"/>
          </a:p>
          <a:p>
            <a:pPr>
              <a:spcBef>
                <a:spcPts val="0"/>
              </a:spcBef>
            </a:pPr>
            <a:endParaRPr lang="en-US" sz="1500" dirty="0"/>
          </a:p>
          <a:p>
            <a:pPr>
              <a:spcBef>
                <a:spcPts val="0"/>
              </a:spcBef>
            </a:pPr>
            <a:r>
              <a:rPr lang="en-US" sz="1500" dirty="0"/>
              <a:t>When the NIKHEF Snake broke, we were able to continue doing physics by going to 440.65 MeV along with a partial snake.</a:t>
            </a:r>
          </a:p>
          <a:p>
            <a:pPr>
              <a:spcBef>
                <a:spcPts val="0"/>
              </a:spcBef>
            </a:pPr>
            <a:endParaRPr lang="en-US" sz="1500" dirty="0"/>
          </a:p>
          <a:p>
            <a:pPr>
              <a:spcBef>
                <a:spcPts val="0"/>
              </a:spcBef>
            </a:pPr>
            <a:r>
              <a:rPr lang="en-US" sz="1500" dirty="0">
                <a:hlinkClick r:id="rId2"/>
              </a:rPr>
              <a:t>https://doi.org/10.1103/PhysRevLett.84.3855</a:t>
            </a:r>
            <a:endParaRPr lang="en-US" sz="1500" dirty="0"/>
          </a:p>
          <a:p>
            <a:pPr>
              <a:spcBef>
                <a:spcPts val="0"/>
              </a:spcBef>
            </a:pPr>
            <a:endParaRPr lang="en-US" sz="1500" dirty="0"/>
          </a:p>
          <a:p>
            <a:pPr>
              <a:spcBef>
                <a:spcPts val="0"/>
              </a:spcBef>
            </a:pPr>
            <a:r>
              <a:rPr lang="en-US" sz="1500" b="1" dirty="0"/>
              <a:t>The hard core version of a spin precession experiment is the Muon g-2 measurement at Fermilab.    </a:t>
            </a:r>
          </a:p>
          <a:p>
            <a:pPr>
              <a:spcBef>
                <a:spcPts val="0"/>
              </a:spcBef>
            </a:pPr>
            <a:endParaRPr lang="en-US" sz="1500" dirty="0"/>
          </a:p>
          <a:p>
            <a:pPr>
              <a:spcBef>
                <a:spcPts val="0"/>
              </a:spcBef>
            </a:pPr>
            <a:r>
              <a:rPr lang="en-US" sz="1500" dirty="0"/>
              <a:t>NIKHEF/JLab/EIC use our knowledge of anomalous magnetic moments, while Fermilab is pushing the limits of the standard model with ~0.1 ppm measurements.</a:t>
            </a:r>
          </a:p>
          <a:p>
            <a:pPr>
              <a:spcBef>
                <a:spcPts val="0"/>
              </a:spcBef>
            </a:pPr>
            <a:endParaRPr lang="en-US" sz="1500" dirty="0"/>
          </a:p>
        </p:txBody>
      </p:sp>
      <p:sp>
        <p:nvSpPr>
          <p:cNvPr id="10" name="Slide Number Placeholder 9"/>
          <p:cNvSpPr>
            <a:spLocks noGrp="1"/>
          </p:cNvSpPr>
          <p:nvPr>
            <p:ph type="sldNum" sz="quarter" idx="12"/>
          </p:nvPr>
        </p:nvSpPr>
        <p:spPr/>
        <p:txBody>
          <a:bodyPr/>
          <a:lstStyle/>
          <a:p>
            <a:fld id="{07E1C93C-5050-FC42-8F10-D22D4F119D13}" type="slidenum">
              <a:rPr lang="en-US" smtClean="0"/>
              <a:pPr/>
              <a:t>4</a:t>
            </a:fld>
            <a:endParaRPr lang="en-US" dirty="0"/>
          </a:p>
        </p:txBody>
      </p:sp>
      <p:sp>
        <p:nvSpPr>
          <p:cNvPr id="11" name="Date Placeholder 10"/>
          <p:cNvSpPr>
            <a:spLocks noGrp="1"/>
          </p:cNvSpPr>
          <p:nvPr>
            <p:ph type="dt" sz="half" idx="2"/>
          </p:nvPr>
        </p:nvSpPr>
        <p:spPr/>
        <p:txBody>
          <a:bodyPr/>
          <a:lstStyle/>
          <a:p>
            <a:r>
              <a:rPr lang="en-US"/>
              <a:t>April 17, 2020</a:t>
            </a:r>
            <a:endParaRPr lang="en-US" dirty="0"/>
          </a:p>
        </p:txBody>
      </p:sp>
      <p:sp>
        <p:nvSpPr>
          <p:cNvPr id="7" name="Rectangle 6">
            <a:extLst>
              <a:ext uri="{FF2B5EF4-FFF2-40B4-BE49-F238E27FC236}">
                <a16:creationId xmlns:a16="http://schemas.microsoft.com/office/drawing/2014/main" id="{CF25DD96-8E1E-FE4F-8FE0-380EC366DF96}"/>
              </a:ext>
            </a:extLst>
          </p:cNvPr>
          <p:cNvSpPr/>
          <p:nvPr/>
        </p:nvSpPr>
        <p:spPr>
          <a:xfrm>
            <a:off x="5640457" y="3247685"/>
            <a:ext cx="3503543" cy="2746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a:extLst>
              <a:ext uri="{FF2B5EF4-FFF2-40B4-BE49-F238E27FC236}">
                <a16:creationId xmlns:a16="http://schemas.microsoft.com/office/drawing/2014/main" id="{99C3BC99-05CD-8440-9E8E-48E4315B56C7}"/>
              </a:ext>
            </a:extLst>
          </p:cNvPr>
          <p:cNvPicPr>
            <a:picLocks noChangeAspect="1"/>
          </p:cNvPicPr>
          <p:nvPr/>
        </p:nvPicPr>
        <p:blipFill>
          <a:blip r:embed="rId3"/>
          <a:stretch>
            <a:fillRect/>
          </a:stretch>
        </p:blipFill>
        <p:spPr>
          <a:xfrm>
            <a:off x="3899263" y="1415354"/>
            <a:ext cx="5401493" cy="4334078"/>
          </a:xfrm>
          <a:prstGeom prst="rect">
            <a:avLst/>
          </a:prstGeom>
        </p:spPr>
      </p:pic>
      <p:sp>
        <p:nvSpPr>
          <p:cNvPr id="13" name="Slide Number Placeholder 5">
            <a:extLst>
              <a:ext uri="{FF2B5EF4-FFF2-40B4-BE49-F238E27FC236}">
                <a16:creationId xmlns:a16="http://schemas.microsoft.com/office/drawing/2014/main" id="{073BFBF3-0A38-E64F-BC3C-FB29388FB9C1}"/>
              </a:ext>
            </a:extLst>
          </p:cNvPr>
          <p:cNvSpPr txBox="1">
            <a:spLocks/>
          </p:cNvSpPr>
          <p:nvPr/>
        </p:nvSpPr>
        <p:spPr>
          <a:xfrm>
            <a:off x="3505200" y="6645275"/>
            <a:ext cx="2133600" cy="190500"/>
          </a:xfrm>
          <a:prstGeom prst="rect">
            <a:avLst/>
          </a:prstGeom>
        </p:spPr>
        <p:txBody>
          <a:bodyPr vert="horz" lIns="91440" tIns="45720" rIns="91440" bIns="45720" rtlCol="0" anchor="ctr"/>
          <a:lstStyle>
            <a:defPPr>
              <a:defRPr lang="en-US"/>
            </a:defPPr>
            <a:lvl1pPr marL="0" algn="ctr" defTabSz="457200" rtl="0" eaLnBrk="1" fontAlgn="auto" latinLnBrk="0" hangingPunct="1">
              <a:spcBef>
                <a:spcPts val="0"/>
              </a:spcBef>
              <a:spcAft>
                <a:spcPts val="0"/>
              </a:spcAft>
              <a:defRPr sz="900" kern="1200" baseline="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CFEC368-1D7A-4F81-ABF6-AE0E36BAF64C}" type="slidenum">
              <a:rPr lang="en-US" smtClean="0">
                <a:solidFill>
                  <a:schemeClr val="bg1"/>
                </a:solidFill>
              </a:rPr>
              <a:pPr/>
              <a:t>4</a:t>
            </a:fld>
            <a:endParaRPr lang="en-US" dirty="0">
              <a:solidFill>
                <a:schemeClr val="bg1"/>
              </a:solidFill>
            </a:endParaRPr>
          </a:p>
        </p:txBody>
      </p:sp>
    </p:spTree>
    <p:extLst>
      <p:ext uri="{BB962C8B-B14F-4D97-AF65-F5344CB8AC3E}">
        <p14:creationId xmlns:p14="http://schemas.microsoft.com/office/powerpoint/2010/main" val="1376749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F1C66-24E5-F6A5-9FB5-AEB8CF1A5B08}"/>
              </a:ext>
            </a:extLst>
          </p:cNvPr>
          <p:cNvSpPr>
            <a:spLocks noGrp="1"/>
          </p:cNvSpPr>
          <p:nvPr>
            <p:ph type="title"/>
          </p:nvPr>
        </p:nvSpPr>
        <p:spPr/>
        <p:txBody>
          <a:bodyPr/>
          <a:lstStyle/>
          <a:p>
            <a:r>
              <a:rPr lang="en-US" sz="2400" dirty="0"/>
              <a:t>Beautiful First Results from the Fermilab Muon g-2 Experiment</a:t>
            </a:r>
          </a:p>
        </p:txBody>
      </p:sp>
      <p:pic>
        <p:nvPicPr>
          <p:cNvPr id="6" name="Content Placeholder 5">
            <a:extLst>
              <a:ext uri="{FF2B5EF4-FFF2-40B4-BE49-F238E27FC236}">
                <a16:creationId xmlns:a16="http://schemas.microsoft.com/office/drawing/2014/main" id="{EAF65E81-33C4-A537-F6C9-71F9D1A2C0DB}"/>
              </a:ext>
            </a:extLst>
          </p:cNvPr>
          <p:cNvPicPr>
            <a:picLocks noGrp="1" noChangeAspect="1"/>
          </p:cNvPicPr>
          <p:nvPr>
            <p:ph idx="1"/>
          </p:nvPr>
        </p:nvPicPr>
        <p:blipFill>
          <a:blip r:embed="rId2"/>
          <a:stretch>
            <a:fillRect/>
          </a:stretch>
        </p:blipFill>
        <p:spPr>
          <a:xfrm>
            <a:off x="1108153" y="861848"/>
            <a:ext cx="6774605" cy="5393998"/>
          </a:xfrm>
        </p:spPr>
      </p:pic>
      <p:sp>
        <p:nvSpPr>
          <p:cNvPr id="4" name="Slide Number Placeholder 3">
            <a:extLst>
              <a:ext uri="{FF2B5EF4-FFF2-40B4-BE49-F238E27FC236}">
                <a16:creationId xmlns:a16="http://schemas.microsoft.com/office/drawing/2014/main" id="{625CE1D0-D9E0-2D95-FEE3-37C5497AFE6A}"/>
              </a:ext>
            </a:extLst>
          </p:cNvPr>
          <p:cNvSpPr>
            <a:spLocks noGrp="1"/>
          </p:cNvSpPr>
          <p:nvPr>
            <p:ph type="sldNum" sz="quarter" idx="12"/>
          </p:nvPr>
        </p:nvSpPr>
        <p:spPr/>
        <p:txBody>
          <a:bodyPr/>
          <a:lstStyle/>
          <a:p>
            <a:fld id="{0CFEC368-1D7A-4F81-ABF6-AE0E36BAF64C}" type="slidenum">
              <a:rPr lang="en-US" smtClean="0"/>
              <a:pPr/>
              <a:t>5</a:t>
            </a:fld>
            <a:endParaRPr lang="en-US"/>
          </a:p>
        </p:txBody>
      </p:sp>
    </p:spTree>
    <p:extLst>
      <p:ext uri="{BB962C8B-B14F-4D97-AF65-F5344CB8AC3E}">
        <p14:creationId xmlns:p14="http://schemas.microsoft.com/office/powerpoint/2010/main" val="1367237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C22EE-C1F5-EC35-8371-AB9A9A1BB107}"/>
              </a:ext>
            </a:extLst>
          </p:cNvPr>
          <p:cNvSpPr>
            <a:spLocks noGrp="1"/>
          </p:cNvSpPr>
          <p:nvPr>
            <p:ph type="title"/>
          </p:nvPr>
        </p:nvSpPr>
        <p:spPr/>
        <p:txBody>
          <a:bodyPr>
            <a:normAutofit fontScale="90000"/>
          </a:bodyPr>
          <a:lstStyle/>
          <a:p>
            <a:r>
              <a:rPr lang="en-US" dirty="0"/>
              <a:t>Deuteron D(</a:t>
            </a:r>
            <a:r>
              <a:rPr lang="en-US" dirty="0" err="1"/>
              <a:t>e,e’p</a:t>
            </a:r>
            <a:r>
              <a:rPr lang="en-US" dirty="0"/>
              <a:t>) Asymmetry Results</a:t>
            </a:r>
          </a:p>
        </p:txBody>
      </p:sp>
      <p:sp>
        <p:nvSpPr>
          <p:cNvPr id="4" name="TextBox 3">
            <a:extLst>
              <a:ext uri="{FF2B5EF4-FFF2-40B4-BE49-F238E27FC236}">
                <a16:creationId xmlns:a16="http://schemas.microsoft.com/office/drawing/2014/main" id="{3E7CD99A-75CE-7C45-EF4C-C2BB8A388D5B}"/>
              </a:ext>
            </a:extLst>
          </p:cNvPr>
          <p:cNvSpPr txBox="1"/>
          <p:nvPr/>
        </p:nvSpPr>
        <p:spPr>
          <a:xfrm>
            <a:off x="4405385" y="6581001"/>
            <a:ext cx="350274" cy="276999"/>
          </a:xfrm>
          <a:prstGeom prst="rect">
            <a:avLst/>
          </a:prstGeom>
          <a:noFill/>
        </p:spPr>
        <p:txBody>
          <a:bodyPr wrap="square">
            <a:spAutoFit/>
          </a:bodyPr>
          <a:lstStyle/>
          <a:p>
            <a:fld id="{07E1C93C-5050-FC42-8F10-D22D4F119D13}" type="slidenum">
              <a:rPr lang="en-US" sz="1200" smtClean="0"/>
              <a:pPr/>
              <a:t>6</a:t>
            </a:fld>
            <a:endParaRPr lang="en-US" sz="1200" dirty="0"/>
          </a:p>
        </p:txBody>
      </p:sp>
      <p:pic>
        <p:nvPicPr>
          <p:cNvPr id="7" name="Picture 4">
            <a:extLst>
              <a:ext uri="{FF2B5EF4-FFF2-40B4-BE49-F238E27FC236}">
                <a16:creationId xmlns:a16="http://schemas.microsoft.com/office/drawing/2014/main" id="{E0BC5009-6EFF-419D-D9D0-DC0E39A1D1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7235" y="1537046"/>
            <a:ext cx="4517115" cy="4186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a:extLst>
              <a:ext uri="{FF2B5EF4-FFF2-40B4-BE49-F238E27FC236}">
                <a16:creationId xmlns:a16="http://schemas.microsoft.com/office/drawing/2014/main" id="{1A4C8C1B-FB91-260E-3106-A0704492EAAC}"/>
              </a:ext>
            </a:extLst>
          </p:cNvPr>
          <p:cNvPicPr>
            <a:picLocks noChangeAspect="1"/>
          </p:cNvPicPr>
          <p:nvPr/>
        </p:nvPicPr>
        <p:blipFill>
          <a:blip r:embed="rId3"/>
          <a:stretch>
            <a:fillRect/>
          </a:stretch>
        </p:blipFill>
        <p:spPr>
          <a:xfrm rot="10800000">
            <a:off x="238136" y="1537424"/>
            <a:ext cx="4343400" cy="2187787"/>
          </a:xfrm>
          <a:prstGeom prst="rect">
            <a:avLst/>
          </a:prstGeom>
        </p:spPr>
      </p:pic>
      <p:grpSp>
        <p:nvGrpSpPr>
          <p:cNvPr id="8" name="Group 35">
            <a:extLst>
              <a:ext uri="{FF2B5EF4-FFF2-40B4-BE49-F238E27FC236}">
                <a16:creationId xmlns:a16="http://schemas.microsoft.com/office/drawing/2014/main" id="{23B04720-4285-C788-59BC-50849DA1E58F}"/>
              </a:ext>
            </a:extLst>
          </p:cNvPr>
          <p:cNvGrpSpPr>
            <a:grpSpLocks/>
          </p:cNvGrpSpPr>
          <p:nvPr/>
        </p:nvGrpSpPr>
        <p:grpSpPr bwMode="auto">
          <a:xfrm>
            <a:off x="628359" y="3996559"/>
            <a:ext cx="3352800" cy="2329815"/>
            <a:chOff x="2928" y="768"/>
            <a:chExt cx="2400" cy="1918"/>
          </a:xfrm>
        </p:grpSpPr>
        <p:grpSp>
          <p:nvGrpSpPr>
            <p:cNvPr id="9" name="Group 19">
              <a:extLst>
                <a:ext uri="{FF2B5EF4-FFF2-40B4-BE49-F238E27FC236}">
                  <a16:creationId xmlns:a16="http://schemas.microsoft.com/office/drawing/2014/main" id="{8AE092BE-48E1-BB9B-9EB2-032B630070E6}"/>
                </a:ext>
              </a:extLst>
            </p:cNvPr>
            <p:cNvGrpSpPr>
              <a:grpSpLocks/>
            </p:cNvGrpSpPr>
            <p:nvPr/>
          </p:nvGrpSpPr>
          <p:grpSpPr bwMode="auto">
            <a:xfrm>
              <a:off x="2976" y="768"/>
              <a:ext cx="1008" cy="1584"/>
              <a:chOff x="2928" y="1728"/>
              <a:chExt cx="1152" cy="1872"/>
            </a:xfrm>
          </p:grpSpPr>
          <p:sp>
            <p:nvSpPr>
              <p:cNvPr id="24" name="AutoShape 15">
                <a:extLst>
                  <a:ext uri="{FF2B5EF4-FFF2-40B4-BE49-F238E27FC236}">
                    <a16:creationId xmlns:a16="http://schemas.microsoft.com/office/drawing/2014/main" id="{446634FA-FDB7-5518-E0F6-AF63DF0EB836}"/>
                  </a:ext>
                </a:extLst>
              </p:cNvPr>
              <p:cNvSpPr>
                <a:spLocks noChangeArrowheads="1"/>
              </p:cNvSpPr>
              <p:nvPr/>
            </p:nvSpPr>
            <p:spPr bwMode="auto">
              <a:xfrm>
                <a:off x="3264" y="1728"/>
                <a:ext cx="447" cy="1872"/>
              </a:xfrm>
              <a:prstGeom prst="upArrow">
                <a:avLst>
                  <a:gd name="adj1" fmla="val 35000"/>
                  <a:gd name="adj2" fmla="val 100045"/>
                </a:avLst>
              </a:prstGeom>
              <a:gradFill rotWithShape="1">
                <a:gsLst>
                  <a:gs pos="0">
                    <a:srgbClr val="FF9900"/>
                  </a:gs>
                  <a:gs pos="100000">
                    <a:srgbClr val="FFFF00"/>
                  </a:gs>
                </a:gsLst>
                <a:lin ang="0" scaled="1"/>
              </a:gradFill>
              <a:ln w="9525">
                <a:solidFill>
                  <a:schemeClr val="tx1"/>
                </a:solidFill>
                <a:miter lim="800000"/>
                <a:headEnd/>
                <a:tailEnd/>
              </a:ln>
            </p:spPr>
            <p:txBody>
              <a:bodyPr wrap="none" anchor="ctr"/>
              <a:lstStyle/>
              <a:p>
                <a:endParaRPr lang="en-US"/>
              </a:p>
            </p:txBody>
          </p:sp>
          <p:sp>
            <p:nvSpPr>
              <p:cNvPr id="25" name="Oval 6">
                <a:extLst>
                  <a:ext uri="{FF2B5EF4-FFF2-40B4-BE49-F238E27FC236}">
                    <a16:creationId xmlns:a16="http://schemas.microsoft.com/office/drawing/2014/main" id="{C0A1818F-A6EC-0327-6283-F937AFB97082}"/>
                  </a:ext>
                </a:extLst>
              </p:cNvPr>
              <p:cNvSpPr>
                <a:spLocks noChangeArrowheads="1"/>
              </p:cNvSpPr>
              <p:nvPr/>
            </p:nvSpPr>
            <p:spPr bwMode="auto">
              <a:xfrm>
                <a:off x="2928" y="2256"/>
                <a:ext cx="1152" cy="1152"/>
              </a:xfrm>
              <a:prstGeom prst="ellipse">
                <a:avLst/>
              </a:prstGeom>
              <a:gradFill rotWithShape="1">
                <a:gsLst>
                  <a:gs pos="0">
                    <a:schemeClr val="bg1"/>
                  </a:gs>
                  <a:gs pos="100000">
                    <a:srgbClr val="6688AA"/>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nvGrpSpPr>
              <p:cNvPr id="26" name="Group 17">
                <a:extLst>
                  <a:ext uri="{FF2B5EF4-FFF2-40B4-BE49-F238E27FC236}">
                    <a16:creationId xmlns:a16="http://schemas.microsoft.com/office/drawing/2014/main" id="{EBFABDF1-BA8C-FF6D-3ADB-906E35BF4E25}"/>
                  </a:ext>
                </a:extLst>
              </p:cNvPr>
              <p:cNvGrpSpPr>
                <a:grpSpLocks/>
              </p:cNvGrpSpPr>
              <p:nvPr/>
            </p:nvGrpSpPr>
            <p:grpSpPr bwMode="auto">
              <a:xfrm>
                <a:off x="3551" y="2400"/>
                <a:ext cx="403" cy="720"/>
                <a:chOff x="4799" y="1248"/>
                <a:chExt cx="403" cy="720"/>
              </a:xfrm>
            </p:grpSpPr>
            <p:sp>
              <p:nvSpPr>
                <p:cNvPr id="30" name="AutoShape 9">
                  <a:extLst>
                    <a:ext uri="{FF2B5EF4-FFF2-40B4-BE49-F238E27FC236}">
                      <a16:creationId xmlns:a16="http://schemas.microsoft.com/office/drawing/2014/main" id="{61A35885-67E2-249E-A30F-30E3796D87D8}"/>
                    </a:ext>
                  </a:extLst>
                </p:cNvPr>
                <p:cNvSpPr>
                  <a:spLocks noChangeArrowheads="1"/>
                </p:cNvSpPr>
                <p:nvPr/>
              </p:nvSpPr>
              <p:spPr bwMode="auto">
                <a:xfrm>
                  <a:off x="4881" y="1248"/>
                  <a:ext cx="240" cy="720"/>
                </a:xfrm>
                <a:prstGeom prst="upArrow">
                  <a:avLst>
                    <a:gd name="adj1" fmla="val 35000"/>
                    <a:gd name="adj2" fmla="val 71667"/>
                  </a:avLst>
                </a:prstGeom>
                <a:gradFill rotWithShape="1">
                  <a:gsLst>
                    <a:gs pos="0">
                      <a:srgbClr val="FF9900"/>
                    </a:gs>
                    <a:gs pos="100000">
                      <a:srgbClr val="FFFF00"/>
                    </a:gs>
                  </a:gsLst>
                  <a:lin ang="0" scaled="1"/>
                </a:gradFill>
                <a:ln w="9525">
                  <a:solidFill>
                    <a:schemeClr val="tx1"/>
                  </a:solidFill>
                  <a:miter lim="800000"/>
                  <a:headEnd/>
                  <a:tailEnd/>
                </a:ln>
              </p:spPr>
              <p:txBody>
                <a:bodyPr wrap="none" anchor="ctr"/>
                <a:lstStyle/>
                <a:p>
                  <a:endParaRPr lang="en-US"/>
                </a:p>
              </p:txBody>
            </p:sp>
            <p:sp>
              <p:nvSpPr>
                <p:cNvPr id="31" name="Oval 8">
                  <a:extLst>
                    <a:ext uri="{FF2B5EF4-FFF2-40B4-BE49-F238E27FC236}">
                      <a16:creationId xmlns:a16="http://schemas.microsoft.com/office/drawing/2014/main" id="{736D8802-984B-69B2-48BD-22443AD340D8}"/>
                    </a:ext>
                  </a:extLst>
                </p:cNvPr>
                <p:cNvSpPr>
                  <a:spLocks noChangeArrowheads="1"/>
                </p:cNvSpPr>
                <p:nvPr/>
              </p:nvSpPr>
              <p:spPr bwMode="auto">
                <a:xfrm>
                  <a:off x="4799" y="1460"/>
                  <a:ext cx="403" cy="403"/>
                </a:xfrm>
                <a:prstGeom prst="ellipse">
                  <a:avLst/>
                </a:prstGeom>
                <a:gradFill rotWithShape="1">
                  <a:gsLst>
                    <a:gs pos="0">
                      <a:srgbClr val="FF3300"/>
                    </a:gs>
                    <a:gs pos="100000">
                      <a:srgbClr val="4D0F00"/>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r>
                    <a:rPr lang="en-US" sz="2800" b="1" dirty="0"/>
                    <a:t>n</a:t>
                  </a:r>
                </a:p>
              </p:txBody>
            </p:sp>
          </p:grpSp>
          <p:grpSp>
            <p:nvGrpSpPr>
              <p:cNvPr id="27" name="Group 18">
                <a:extLst>
                  <a:ext uri="{FF2B5EF4-FFF2-40B4-BE49-F238E27FC236}">
                    <a16:creationId xmlns:a16="http://schemas.microsoft.com/office/drawing/2014/main" id="{0A66BB5E-DE97-F856-39FF-5B971AD986DD}"/>
                  </a:ext>
                </a:extLst>
              </p:cNvPr>
              <p:cNvGrpSpPr>
                <a:grpSpLocks/>
              </p:cNvGrpSpPr>
              <p:nvPr/>
            </p:nvGrpSpPr>
            <p:grpSpPr bwMode="auto">
              <a:xfrm>
                <a:off x="3024" y="2400"/>
                <a:ext cx="403" cy="720"/>
                <a:chOff x="4560" y="1488"/>
                <a:chExt cx="403" cy="720"/>
              </a:xfrm>
            </p:grpSpPr>
            <p:sp>
              <p:nvSpPr>
                <p:cNvPr id="28" name="AutoShape 12">
                  <a:extLst>
                    <a:ext uri="{FF2B5EF4-FFF2-40B4-BE49-F238E27FC236}">
                      <a16:creationId xmlns:a16="http://schemas.microsoft.com/office/drawing/2014/main" id="{1A5DC414-3956-BAB6-0CB0-D777B8662660}"/>
                    </a:ext>
                  </a:extLst>
                </p:cNvPr>
                <p:cNvSpPr>
                  <a:spLocks noChangeArrowheads="1"/>
                </p:cNvSpPr>
                <p:nvPr/>
              </p:nvSpPr>
              <p:spPr bwMode="auto">
                <a:xfrm>
                  <a:off x="4641" y="1488"/>
                  <a:ext cx="240" cy="720"/>
                </a:xfrm>
                <a:prstGeom prst="upArrow">
                  <a:avLst>
                    <a:gd name="adj1" fmla="val 35000"/>
                    <a:gd name="adj2" fmla="val 71667"/>
                  </a:avLst>
                </a:prstGeom>
                <a:gradFill rotWithShape="1">
                  <a:gsLst>
                    <a:gs pos="0">
                      <a:srgbClr val="FF9900"/>
                    </a:gs>
                    <a:gs pos="100000">
                      <a:srgbClr val="FFFF00"/>
                    </a:gs>
                  </a:gsLst>
                  <a:lin ang="0" scaled="1"/>
                </a:gradFill>
                <a:ln w="9525">
                  <a:solidFill>
                    <a:schemeClr val="tx1"/>
                  </a:solidFill>
                  <a:miter lim="800000"/>
                  <a:headEnd/>
                  <a:tailEnd/>
                </a:ln>
              </p:spPr>
              <p:txBody>
                <a:bodyPr wrap="none" anchor="ctr"/>
                <a:lstStyle/>
                <a:p>
                  <a:endParaRPr lang="en-US"/>
                </a:p>
              </p:txBody>
            </p:sp>
            <p:sp>
              <p:nvSpPr>
                <p:cNvPr id="29" name="Oval 13">
                  <a:extLst>
                    <a:ext uri="{FF2B5EF4-FFF2-40B4-BE49-F238E27FC236}">
                      <a16:creationId xmlns:a16="http://schemas.microsoft.com/office/drawing/2014/main" id="{930108BB-034A-7008-95CA-BDE65449F232}"/>
                    </a:ext>
                  </a:extLst>
                </p:cNvPr>
                <p:cNvSpPr>
                  <a:spLocks noChangeArrowheads="1"/>
                </p:cNvSpPr>
                <p:nvPr/>
              </p:nvSpPr>
              <p:spPr bwMode="auto">
                <a:xfrm>
                  <a:off x="4560" y="1728"/>
                  <a:ext cx="403" cy="403"/>
                </a:xfrm>
                <a:prstGeom prst="ellipse">
                  <a:avLst/>
                </a:prstGeom>
                <a:gradFill rotWithShape="1">
                  <a:gsLst>
                    <a:gs pos="0">
                      <a:srgbClr val="00CC00"/>
                    </a:gs>
                    <a:gs pos="100000">
                      <a:srgbClr val="003E00"/>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r>
                    <a:rPr lang="en-US" sz="2400" b="1"/>
                    <a:t>p</a:t>
                  </a:r>
                </a:p>
              </p:txBody>
            </p:sp>
          </p:grpSp>
        </p:grpSp>
        <p:grpSp>
          <p:nvGrpSpPr>
            <p:cNvPr id="10" name="Group 30">
              <a:extLst>
                <a:ext uri="{FF2B5EF4-FFF2-40B4-BE49-F238E27FC236}">
                  <a16:creationId xmlns:a16="http://schemas.microsoft.com/office/drawing/2014/main" id="{AAB165F8-972E-96B7-BAE2-E5F70E3CCB5A}"/>
                </a:ext>
              </a:extLst>
            </p:cNvPr>
            <p:cNvGrpSpPr>
              <a:grpSpLocks/>
            </p:cNvGrpSpPr>
            <p:nvPr/>
          </p:nvGrpSpPr>
          <p:grpSpPr bwMode="auto">
            <a:xfrm>
              <a:off x="4320" y="768"/>
              <a:ext cx="1008" cy="1584"/>
              <a:chOff x="4320" y="768"/>
              <a:chExt cx="1008" cy="1584"/>
            </a:xfrm>
          </p:grpSpPr>
          <p:sp>
            <p:nvSpPr>
              <p:cNvPr id="15" name="AutoShape 21">
                <a:extLst>
                  <a:ext uri="{FF2B5EF4-FFF2-40B4-BE49-F238E27FC236}">
                    <a16:creationId xmlns:a16="http://schemas.microsoft.com/office/drawing/2014/main" id="{1B4F3F7A-9B45-FA58-01BE-6430AC5BD9AC}"/>
                  </a:ext>
                </a:extLst>
              </p:cNvPr>
              <p:cNvSpPr>
                <a:spLocks noChangeArrowheads="1"/>
              </p:cNvSpPr>
              <p:nvPr/>
            </p:nvSpPr>
            <p:spPr bwMode="auto">
              <a:xfrm rot="10800000">
                <a:off x="4608" y="768"/>
                <a:ext cx="391" cy="1584"/>
              </a:xfrm>
              <a:prstGeom prst="upArrow">
                <a:avLst>
                  <a:gd name="adj1" fmla="val 35000"/>
                  <a:gd name="adj2" fmla="val 96777"/>
                </a:avLst>
              </a:prstGeom>
              <a:gradFill rotWithShape="1">
                <a:gsLst>
                  <a:gs pos="0">
                    <a:srgbClr val="FF9900"/>
                  </a:gs>
                  <a:gs pos="100000">
                    <a:srgbClr val="FFFF00"/>
                  </a:gs>
                </a:gsLst>
                <a:lin ang="0" scaled="1"/>
              </a:gradFill>
              <a:ln w="9525">
                <a:solidFill>
                  <a:schemeClr val="tx1"/>
                </a:solidFill>
                <a:miter lim="800000"/>
                <a:headEnd/>
                <a:tailEnd/>
              </a:ln>
            </p:spPr>
            <p:txBody>
              <a:bodyPr wrap="none" anchor="ctr"/>
              <a:lstStyle/>
              <a:p>
                <a:endParaRPr lang="en-US"/>
              </a:p>
            </p:txBody>
          </p:sp>
          <p:grpSp>
            <p:nvGrpSpPr>
              <p:cNvPr id="16" name="Group 29">
                <a:extLst>
                  <a:ext uri="{FF2B5EF4-FFF2-40B4-BE49-F238E27FC236}">
                    <a16:creationId xmlns:a16="http://schemas.microsoft.com/office/drawing/2014/main" id="{34FD16FE-A664-989C-D8BC-939C87256831}"/>
                  </a:ext>
                </a:extLst>
              </p:cNvPr>
              <p:cNvGrpSpPr>
                <a:grpSpLocks/>
              </p:cNvGrpSpPr>
              <p:nvPr/>
            </p:nvGrpSpPr>
            <p:grpSpPr bwMode="auto">
              <a:xfrm>
                <a:off x="4320" y="912"/>
                <a:ext cx="1008" cy="975"/>
                <a:chOff x="4320" y="1215"/>
                <a:chExt cx="1008" cy="975"/>
              </a:xfrm>
            </p:grpSpPr>
            <p:sp>
              <p:nvSpPr>
                <p:cNvPr id="17" name="Oval 22">
                  <a:extLst>
                    <a:ext uri="{FF2B5EF4-FFF2-40B4-BE49-F238E27FC236}">
                      <a16:creationId xmlns:a16="http://schemas.microsoft.com/office/drawing/2014/main" id="{47A0718F-D032-FF7F-867F-E5E7C111FFA3}"/>
                    </a:ext>
                  </a:extLst>
                </p:cNvPr>
                <p:cNvSpPr>
                  <a:spLocks noChangeArrowheads="1"/>
                </p:cNvSpPr>
                <p:nvPr/>
              </p:nvSpPr>
              <p:spPr bwMode="auto">
                <a:xfrm>
                  <a:off x="4320" y="1215"/>
                  <a:ext cx="1008" cy="975"/>
                </a:xfrm>
                <a:prstGeom prst="ellipse">
                  <a:avLst/>
                </a:prstGeom>
                <a:gradFill rotWithShape="1">
                  <a:gsLst>
                    <a:gs pos="0">
                      <a:schemeClr val="bg1"/>
                    </a:gs>
                    <a:gs pos="100000">
                      <a:srgbClr val="6688AA"/>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nvGrpSpPr>
                <p:cNvPr id="18" name="Group 23">
                  <a:extLst>
                    <a:ext uri="{FF2B5EF4-FFF2-40B4-BE49-F238E27FC236}">
                      <a16:creationId xmlns:a16="http://schemas.microsoft.com/office/drawing/2014/main" id="{8E536F30-6771-0BC4-AC34-DB164570B408}"/>
                    </a:ext>
                  </a:extLst>
                </p:cNvPr>
                <p:cNvGrpSpPr>
                  <a:grpSpLocks/>
                </p:cNvGrpSpPr>
                <p:nvPr/>
              </p:nvGrpSpPr>
              <p:grpSpPr bwMode="auto">
                <a:xfrm>
                  <a:off x="4866" y="1337"/>
                  <a:ext cx="353" cy="609"/>
                  <a:chOff x="4800" y="1248"/>
                  <a:chExt cx="403" cy="720"/>
                </a:xfrm>
              </p:grpSpPr>
              <p:sp>
                <p:nvSpPr>
                  <p:cNvPr id="22" name="AutoShape 24">
                    <a:extLst>
                      <a:ext uri="{FF2B5EF4-FFF2-40B4-BE49-F238E27FC236}">
                        <a16:creationId xmlns:a16="http://schemas.microsoft.com/office/drawing/2014/main" id="{EF3ED542-7DB6-B31C-FD64-66890820E3DF}"/>
                      </a:ext>
                    </a:extLst>
                  </p:cNvPr>
                  <p:cNvSpPr>
                    <a:spLocks noChangeArrowheads="1"/>
                  </p:cNvSpPr>
                  <p:nvPr/>
                </p:nvSpPr>
                <p:spPr bwMode="auto">
                  <a:xfrm>
                    <a:off x="4881" y="1248"/>
                    <a:ext cx="240" cy="720"/>
                  </a:xfrm>
                  <a:prstGeom prst="upArrow">
                    <a:avLst>
                      <a:gd name="adj1" fmla="val 35000"/>
                      <a:gd name="adj2" fmla="val 71667"/>
                    </a:avLst>
                  </a:prstGeom>
                  <a:gradFill rotWithShape="1">
                    <a:gsLst>
                      <a:gs pos="0">
                        <a:srgbClr val="FF9900"/>
                      </a:gs>
                      <a:gs pos="100000">
                        <a:srgbClr val="FFFF00"/>
                      </a:gs>
                    </a:gsLst>
                    <a:lin ang="0" scaled="1"/>
                  </a:gradFill>
                  <a:ln w="9525">
                    <a:solidFill>
                      <a:schemeClr val="tx1"/>
                    </a:solidFill>
                    <a:miter lim="800000"/>
                    <a:headEnd/>
                    <a:tailEnd/>
                  </a:ln>
                </p:spPr>
                <p:txBody>
                  <a:bodyPr wrap="none" anchor="ctr"/>
                  <a:lstStyle/>
                  <a:p>
                    <a:endParaRPr lang="en-US"/>
                  </a:p>
                </p:txBody>
              </p:sp>
              <p:sp>
                <p:nvSpPr>
                  <p:cNvPr id="23" name="Oval 25">
                    <a:extLst>
                      <a:ext uri="{FF2B5EF4-FFF2-40B4-BE49-F238E27FC236}">
                        <a16:creationId xmlns:a16="http://schemas.microsoft.com/office/drawing/2014/main" id="{4FF2FD28-D927-4E9C-C8D5-21B2FB83E1A6}"/>
                      </a:ext>
                    </a:extLst>
                  </p:cNvPr>
                  <p:cNvSpPr>
                    <a:spLocks noChangeArrowheads="1"/>
                  </p:cNvSpPr>
                  <p:nvPr/>
                </p:nvSpPr>
                <p:spPr bwMode="auto">
                  <a:xfrm>
                    <a:off x="4800" y="1488"/>
                    <a:ext cx="403" cy="403"/>
                  </a:xfrm>
                  <a:prstGeom prst="ellipse">
                    <a:avLst/>
                  </a:prstGeom>
                  <a:gradFill rotWithShape="1">
                    <a:gsLst>
                      <a:gs pos="0">
                        <a:srgbClr val="FF3300"/>
                      </a:gs>
                      <a:gs pos="100000">
                        <a:srgbClr val="4D0F00"/>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r>
                      <a:rPr lang="en-US" sz="2800" b="1"/>
                      <a:t>n</a:t>
                    </a:r>
                  </a:p>
                </p:txBody>
              </p:sp>
            </p:grpSp>
            <p:grpSp>
              <p:nvGrpSpPr>
                <p:cNvPr id="19" name="Group 26">
                  <a:extLst>
                    <a:ext uri="{FF2B5EF4-FFF2-40B4-BE49-F238E27FC236}">
                      <a16:creationId xmlns:a16="http://schemas.microsoft.com/office/drawing/2014/main" id="{5C26D631-CA94-4EA1-D776-7843569F6277}"/>
                    </a:ext>
                  </a:extLst>
                </p:cNvPr>
                <p:cNvGrpSpPr>
                  <a:grpSpLocks/>
                </p:cNvGrpSpPr>
                <p:nvPr/>
              </p:nvGrpSpPr>
              <p:grpSpPr bwMode="auto">
                <a:xfrm>
                  <a:off x="4404" y="1337"/>
                  <a:ext cx="353" cy="609"/>
                  <a:chOff x="4560" y="1488"/>
                  <a:chExt cx="403" cy="720"/>
                </a:xfrm>
              </p:grpSpPr>
              <p:sp>
                <p:nvSpPr>
                  <p:cNvPr id="20" name="AutoShape 27">
                    <a:extLst>
                      <a:ext uri="{FF2B5EF4-FFF2-40B4-BE49-F238E27FC236}">
                        <a16:creationId xmlns:a16="http://schemas.microsoft.com/office/drawing/2014/main" id="{381C2C2E-6480-E198-803C-755E07847685}"/>
                      </a:ext>
                    </a:extLst>
                  </p:cNvPr>
                  <p:cNvSpPr>
                    <a:spLocks noChangeArrowheads="1"/>
                  </p:cNvSpPr>
                  <p:nvPr/>
                </p:nvSpPr>
                <p:spPr bwMode="auto">
                  <a:xfrm>
                    <a:off x="4641" y="1488"/>
                    <a:ext cx="240" cy="720"/>
                  </a:xfrm>
                  <a:prstGeom prst="upArrow">
                    <a:avLst>
                      <a:gd name="adj1" fmla="val 35000"/>
                      <a:gd name="adj2" fmla="val 71667"/>
                    </a:avLst>
                  </a:prstGeom>
                  <a:gradFill rotWithShape="1">
                    <a:gsLst>
                      <a:gs pos="0">
                        <a:srgbClr val="FF9900"/>
                      </a:gs>
                      <a:gs pos="100000">
                        <a:srgbClr val="FFFF00"/>
                      </a:gs>
                    </a:gsLst>
                    <a:lin ang="0" scaled="1"/>
                  </a:gradFill>
                  <a:ln w="9525">
                    <a:solidFill>
                      <a:schemeClr val="tx1"/>
                    </a:solidFill>
                    <a:miter lim="800000"/>
                    <a:headEnd/>
                    <a:tailEnd/>
                  </a:ln>
                </p:spPr>
                <p:txBody>
                  <a:bodyPr wrap="none" anchor="ctr"/>
                  <a:lstStyle/>
                  <a:p>
                    <a:endParaRPr lang="en-US"/>
                  </a:p>
                </p:txBody>
              </p:sp>
              <p:sp>
                <p:nvSpPr>
                  <p:cNvPr id="21" name="Oval 28">
                    <a:extLst>
                      <a:ext uri="{FF2B5EF4-FFF2-40B4-BE49-F238E27FC236}">
                        <a16:creationId xmlns:a16="http://schemas.microsoft.com/office/drawing/2014/main" id="{F7CD2349-C81F-8A0D-0677-FD7A13BDA824}"/>
                      </a:ext>
                    </a:extLst>
                  </p:cNvPr>
                  <p:cNvSpPr>
                    <a:spLocks noChangeArrowheads="1"/>
                  </p:cNvSpPr>
                  <p:nvPr/>
                </p:nvSpPr>
                <p:spPr bwMode="auto">
                  <a:xfrm>
                    <a:off x="4560" y="1728"/>
                    <a:ext cx="403" cy="403"/>
                  </a:xfrm>
                  <a:prstGeom prst="ellipse">
                    <a:avLst/>
                  </a:prstGeom>
                  <a:gradFill rotWithShape="1">
                    <a:gsLst>
                      <a:gs pos="0">
                        <a:srgbClr val="00CC00"/>
                      </a:gs>
                      <a:gs pos="100000">
                        <a:srgbClr val="003E00"/>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r>
                      <a:rPr lang="en-US" sz="2400" b="1"/>
                      <a:t>p</a:t>
                    </a:r>
                  </a:p>
                </p:txBody>
              </p:sp>
            </p:grpSp>
          </p:grpSp>
        </p:grpSp>
        <p:sp>
          <p:nvSpPr>
            <p:cNvPr id="11" name="Text Box 31">
              <a:extLst>
                <a:ext uri="{FF2B5EF4-FFF2-40B4-BE49-F238E27FC236}">
                  <a16:creationId xmlns:a16="http://schemas.microsoft.com/office/drawing/2014/main" id="{FA30394B-FD8D-9450-B894-0757B43A9979}"/>
                </a:ext>
              </a:extLst>
            </p:cNvPr>
            <p:cNvSpPr txBox="1">
              <a:spLocks noChangeArrowheads="1"/>
            </p:cNvSpPr>
            <p:nvPr/>
          </p:nvSpPr>
          <p:spPr bwMode="auto">
            <a:xfrm>
              <a:off x="2928" y="816"/>
              <a:ext cx="307" cy="423"/>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sz="3200" b="1" dirty="0">
                  <a:effectLst>
                    <a:outerShdw blurRad="38100" dist="38100" dir="2700000" algn="tl">
                      <a:srgbClr val="DDDDDD"/>
                    </a:outerShdw>
                  </a:effectLst>
                  <a:latin typeface="Helvetica"/>
                  <a:cs typeface="Helvetica"/>
                </a:rPr>
                <a:t>S</a:t>
              </a:r>
            </a:p>
          </p:txBody>
        </p:sp>
        <p:sp>
          <p:nvSpPr>
            <p:cNvPr id="12" name="Text Box 32">
              <a:extLst>
                <a:ext uri="{FF2B5EF4-FFF2-40B4-BE49-F238E27FC236}">
                  <a16:creationId xmlns:a16="http://schemas.microsoft.com/office/drawing/2014/main" id="{F86727D7-2CA3-B636-9567-9164A28CF2D4}"/>
                </a:ext>
              </a:extLst>
            </p:cNvPr>
            <p:cNvSpPr txBox="1">
              <a:spLocks noChangeArrowheads="1"/>
            </p:cNvSpPr>
            <p:nvPr/>
          </p:nvSpPr>
          <p:spPr bwMode="auto">
            <a:xfrm>
              <a:off x="4128" y="816"/>
              <a:ext cx="322" cy="423"/>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sz="3200" b="1" dirty="0">
                  <a:effectLst>
                    <a:outerShdw blurRad="38100" dist="38100" dir="2700000" algn="tl">
                      <a:srgbClr val="DDDDDD"/>
                    </a:outerShdw>
                  </a:effectLst>
                  <a:latin typeface="Helvetica"/>
                  <a:cs typeface="Helvetica"/>
                </a:rPr>
                <a:t>D</a:t>
              </a:r>
            </a:p>
          </p:txBody>
        </p:sp>
        <p:sp>
          <p:nvSpPr>
            <p:cNvPr id="13" name="Text Box 33">
              <a:extLst>
                <a:ext uri="{FF2B5EF4-FFF2-40B4-BE49-F238E27FC236}">
                  <a16:creationId xmlns:a16="http://schemas.microsoft.com/office/drawing/2014/main" id="{F4FDCBA8-6242-B489-8C4F-BD140419FDD4}"/>
                </a:ext>
              </a:extLst>
            </p:cNvPr>
            <p:cNvSpPr txBox="1">
              <a:spLocks noChangeArrowheads="1"/>
            </p:cNvSpPr>
            <p:nvPr/>
          </p:nvSpPr>
          <p:spPr bwMode="auto">
            <a:xfrm>
              <a:off x="3216" y="2352"/>
              <a:ext cx="622" cy="334"/>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b="1" dirty="0">
                  <a:effectLst>
                    <a:outerShdw blurRad="38100" dist="38100" dir="2700000" algn="tl">
                      <a:srgbClr val="DDDDDD"/>
                    </a:outerShdw>
                  </a:effectLst>
                  <a:latin typeface="Helvetica"/>
                  <a:cs typeface="Helvetica"/>
                </a:rPr>
                <a:t>(L=0)</a:t>
              </a:r>
            </a:p>
          </p:txBody>
        </p:sp>
        <p:sp>
          <p:nvSpPr>
            <p:cNvPr id="14" name="Text Box 34">
              <a:extLst>
                <a:ext uri="{FF2B5EF4-FFF2-40B4-BE49-F238E27FC236}">
                  <a16:creationId xmlns:a16="http://schemas.microsoft.com/office/drawing/2014/main" id="{C080E07B-20B3-CDC8-6B70-562FC7BE9990}"/>
                </a:ext>
              </a:extLst>
            </p:cNvPr>
            <p:cNvSpPr txBox="1">
              <a:spLocks noChangeArrowheads="1"/>
            </p:cNvSpPr>
            <p:nvPr/>
          </p:nvSpPr>
          <p:spPr bwMode="auto">
            <a:xfrm>
              <a:off x="4560" y="2352"/>
              <a:ext cx="622" cy="334"/>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b="1" dirty="0">
                  <a:effectLst>
                    <a:outerShdw blurRad="38100" dist="38100" dir="2700000" algn="tl">
                      <a:srgbClr val="DDDDDD"/>
                    </a:outerShdw>
                  </a:effectLst>
                  <a:latin typeface="Helvetica"/>
                  <a:cs typeface="Helvetica"/>
                </a:rPr>
                <a:t>(L=2)</a:t>
              </a:r>
            </a:p>
          </p:txBody>
        </p:sp>
      </p:grpSp>
      <p:sp>
        <p:nvSpPr>
          <p:cNvPr id="32" name="TextBox 31">
            <a:extLst>
              <a:ext uri="{FF2B5EF4-FFF2-40B4-BE49-F238E27FC236}">
                <a16:creationId xmlns:a16="http://schemas.microsoft.com/office/drawing/2014/main" id="{62288FA2-56B9-4714-3A97-B615E031C5E8}"/>
              </a:ext>
            </a:extLst>
          </p:cNvPr>
          <p:cNvSpPr txBox="1"/>
          <p:nvPr/>
        </p:nvSpPr>
        <p:spPr>
          <a:xfrm>
            <a:off x="238136" y="801342"/>
            <a:ext cx="7364730" cy="1015663"/>
          </a:xfrm>
          <a:prstGeom prst="rect">
            <a:avLst/>
          </a:prstGeom>
          <a:noFill/>
        </p:spPr>
        <p:txBody>
          <a:bodyPr wrap="square" rtlCol="0">
            <a:spAutoFit/>
          </a:bodyPr>
          <a:lstStyle/>
          <a:p>
            <a:r>
              <a:rPr lang="en-US" sz="1400" dirty="0">
                <a:latin typeface="+mn-lt"/>
              </a:rPr>
              <a:t>NIKHEF: </a:t>
            </a:r>
            <a:r>
              <a:rPr lang="en-US" sz="1400" dirty="0" err="1">
                <a:latin typeface="+mn-lt"/>
              </a:rPr>
              <a:t>Passchier</a:t>
            </a:r>
            <a:r>
              <a:rPr lang="en-US" sz="1400" dirty="0">
                <a:latin typeface="+mn-lt"/>
              </a:rPr>
              <a:t> </a:t>
            </a:r>
            <a:r>
              <a:rPr lang="en-US" sz="1400" i="1" dirty="0">
                <a:latin typeface="+mn-lt"/>
              </a:rPr>
              <a:t>et al., </a:t>
            </a:r>
            <a:r>
              <a:rPr lang="en-US" sz="1400" dirty="0">
                <a:latin typeface="+mn-lt"/>
              </a:rPr>
              <a:t>Phys. Rev. Lett. </a:t>
            </a:r>
            <a:r>
              <a:rPr lang="en-US" sz="1400" b="1" dirty="0">
                <a:latin typeface="+mn-lt"/>
              </a:rPr>
              <a:t>88 </a:t>
            </a:r>
            <a:r>
              <a:rPr lang="en-US" sz="1400" dirty="0">
                <a:latin typeface="+mn-lt"/>
              </a:rPr>
              <a:t>(2002) 102302.</a:t>
            </a:r>
          </a:p>
          <a:p>
            <a:r>
              <a:rPr lang="en-US" sz="1400" dirty="0">
                <a:latin typeface="+mn-lt"/>
              </a:rPr>
              <a:t>BLAST: A. </a:t>
            </a:r>
            <a:r>
              <a:rPr lang="en-US" sz="1400" dirty="0" err="1">
                <a:latin typeface="+mn-lt"/>
              </a:rPr>
              <a:t>DeGrush</a:t>
            </a:r>
            <a:r>
              <a:rPr lang="en-US" sz="1400" dirty="0">
                <a:latin typeface="+mn-lt"/>
              </a:rPr>
              <a:t> </a:t>
            </a:r>
            <a:r>
              <a:rPr lang="en-US" sz="1400" i="1" dirty="0">
                <a:latin typeface="+mn-lt"/>
              </a:rPr>
              <a:t>et al., </a:t>
            </a:r>
            <a:r>
              <a:rPr lang="en-US" sz="1400" dirty="0">
                <a:latin typeface="+mn-lt"/>
              </a:rPr>
              <a:t>Phys. Rev. Lett. </a:t>
            </a:r>
            <a:r>
              <a:rPr lang="en-US" sz="1400" b="1" dirty="0">
                <a:latin typeface="+mn-lt"/>
              </a:rPr>
              <a:t>119</a:t>
            </a:r>
            <a:r>
              <a:rPr lang="en-US" sz="1400" dirty="0">
                <a:latin typeface="+mn-lt"/>
              </a:rPr>
              <a:t> (2017) 18250.</a:t>
            </a:r>
          </a:p>
          <a:p>
            <a:r>
              <a:rPr lang="en-US" sz="1400" dirty="0">
                <a:latin typeface="+mn-lt"/>
              </a:rPr>
              <a:t>CLAS: M. Mayer </a:t>
            </a:r>
            <a:r>
              <a:rPr lang="en-US" sz="1400" i="1" dirty="0">
                <a:latin typeface="+mn-lt"/>
              </a:rPr>
              <a:t>et al., </a:t>
            </a:r>
            <a:r>
              <a:rPr lang="en-US" sz="1400" dirty="0">
                <a:latin typeface="+mn-lt"/>
              </a:rPr>
              <a:t>Phys. Rev. </a:t>
            </a:r>
            <a:r>
              <a:rPr lang="en-US" sz="1400" b="1" dirty="0">
                <a:latin typeface="+mn-lt"/>
              </a:rPr>
              <a:t>C95</a:t>
            </a:r>
            <a:r>
              <a:rPr lang="en-US" sz="1400" dirty="0">
                <a:latin typeface="+mn-lt"/>
              </a:rPr>
              <a:t> (2017)  024005.  </a:t>
            </a:r>
          </a:p>
          <a:p>
            <a:endParaRPr lang="en-US" dirty="0"/>
          </a:p>
        </p:txBody>
      </p:sp>
    </p:spTree>
    <p:extLst>
      <p:ext uri="{BB962C8B-B14F-4D97-AF65-F5344CB8AC3E}">
        <p14:creationId xmlns:p14="http://schemas.microsoft.com/office/powerpoint/2010/main" val="6327041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5263"/>
            <a:ext cx="8686800" cy="396875"/>
          </a:xfrm>
        </p:spPr>
        <p:txBody>
          <a:bodyPr>
            <a:normAutofit fontScale="90000"/>
          </a:bodyPr>
          <a:lstStyle/>
          <a:p>
            <a:r>
              <a:rPr lang="en-US" dirty="0"/>
              <a:t>Spin Precession in CEBAF</a:t>
            </a:r>
          </a:p>
        </p:txBody>
      </p:sp>
      <p:pic>
        <p:nvPicPr>
          <p:cNvPr id="6" name="Picture 5"/>
          <p:cNvPicPr>
            <a:picLocks noChangeAspect="1"/>
          </p:cNvPicPr>
          <p:nvPr/>
        </p:nvPicPr>
        <p:blipFill>
          <a:blip r:embed="rId2"/>
          <a:stretch>
            <a:fillRect/>
          </a:stretch>
        </p:blipFill>
        <p:spPr>
          <a:xfrm>
            <a:off x="0" y="1219200"/>
            <a:ext cx="9144000" cy="5235015"/>
          </a:xfrm>
          <a:prstGeom prst="rect">
            <a:avLst/>
          </a:prstGeom>
        </p:spPr>
      </p:pic>
      <p:pic>
        <p:nvPicPr>
          <p:cNvPr id="4" name="Picture 3" descr="formul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2133600"/>
            <a:ext cx="2620186" cy="1347957"/>
          </a:xfrm>
          <a:prstGeom prst="rect">
            <a:avLst/>
          </a:prstGeom>
        </p:spPr>
      </p:pic>
      <p:sp>
        <p:nvSpPr>
          <p:cNvPr id="5" name="TextBox 4">
            <a:extLst>
              <a:ext uri="{FF2B5EF4-FFF2-40B4-BE49-F238E27FC236}">
                <a16:creationId xmlns:a16="http://schemas.microsoft.com/office/drawing/2014/main" id="{06A2BAF0-6A2D-457E-FC76-F066A089B496}"/>
              </a:ext>
            </a:extLst>
          </p:cNvPr>
          <p:cNvSpPr txBox="1"/>
          <p:nvPr/>
        </p:nvSpPr>
        <p:spPr>
          <a:xfrm>
            <a:off x="457200" y="721003"/>
            <a:ext cx="8063874" cy="646331"/>
          </a:xfrm>
          <a:prstGeom prst="rect">
            <a:avLst/>
          </a:prstGeom>
          <a:noFill/>
        </p:spPr>
        <p:txBody>
          <a:bodyPr wrap="none" rtlCol="0">
            <a:spAutoFit/>
          </a:bodyPr>
          <a:lstStyle/>
          <a:p>
            <a:r>
              <a:rPr lang="en-US" dirty="0"/>
              <a:t>Like a trick shot, by carefully picking the beam energy, highly polarized electrons can</a:t>
            </a:r>
          </a:p>
          <a:p>
            <a:r>
              <a:rPr lang="en-US" dirty="0"/>
              <a:t>be sent to multiple experimental halls at once. </a:t>
            </a:r>
          </a:p>
        </p:txBody>
      </p:sp>
      <p:sp>
        <p:nvSpPr>
          <p:cNvPr id="7" name="Rectangle 6">
            <a:extLst>
              <a:ext uri="{FF2B5EF4-FFF2-40B4-BE49-F238E27FC236}">
                <a16:creationId xmlns:a16="http://schemas.microsoft.com/office/drawing/2014/main" id="{B4A05C68-1566-6086-C6EB-F2866FDFAD3A}"/>
              </a:ext>
            </a:extLst>
          </p:cNvPr>
          <p:cNvSpPr/>
          <p:nvPr/>
        </p:nvSpPr>
        <p:spPr>
          <a:xfrm>
            <a:off x="6781800" y="4038600"/>
            <a:ext cx="1600200" cy="1295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29D003A-B834-8228-0BF2-EB551EB759B3}"/>
              </a:ext>
            </a:extLst>
          </p:cNvPr>
          <p:cNvSpPr txBox="1"/>
          <p:nvPr/>
        </p:nvSpPr>
        <p:spPr>
          <a:xfrm>
            <a:off x="6629400" y="4800600"/>
            <a:ext cx="1736373" cy="1200329"/>
          </a:xfrm>
          <a:prstGeom prst="rect">
            <a:avLst/>
          </a:prstGeom>
          <a:noFill/>
        </p:spPr>
        <p:txBody>
          <a:bodyPr wrap="none" rtlCol="0">
            <a:spAutoFit/>
          </a:bodyPr>
          <a:lstStyle/>
          <a:p>
            <a:r>
              <a:rPr lang="en-US" dirty="0"/>
              <a:t>I = Injector</a:t>
            </a:r>
          </a:p>
          <a:p>
            <a:r>
              <a:rPr lang="en-US" dirty="0"/>
              <a:t>NL = North </a:t>
            </a:r>
            <a:r>
              <a:rPr lang="en-US" dirty="0" err="1"/>
              <a:t>Linac</a:t>
            </a:r>
            <a:endParaRPr lang="en-US" dirty="0"/>
          </a:p>
          <a:p>
            <a:r>
              <a:rPr lang="en-US" dirty="0"/>
              <a:t>SL = South </a:t>
            </a:r>
            <a:r>
              <a:rPr lang="en-US" dirty="0" err="1"/>
              <a:t>Linac</a:t>
            </a:r>
            <a:endParaRPr lang="en-US" dirty="0"/>
          </a:p>
          <a:p>
            <a:r>
              <a:rPr lang="en-US" dirty="0"/>
              <a:t>A, B, C exp. halls</a:t>
            </a:r>
          </a:p>
        </p:txBody>
      </p:sp>
      <p:sp>
        <p:nvSpPr>
          <p:cNvPr id="9" name="TextBox 8">
            <a:extLst>
              <a:ext uri="{FF2B5EF4-FFF2-40B4-BE49-F238E27FC236}">
                <a16:creationId xmlns:a16="http://schemas.microsoft.com/office/drawing/2014/main" id="{EFAFA0C6-2DF7-81D7-C1B9-BC474C87F99E}"/>
              </a:ext>
            </a:extLst>
          </p:cNvPr>
          <p:cNvSpPr txBox="1"/>
          <p:nvPr/>
        </p:nvSpPr>
        <p:spPr>
          <a:xfrm>
            <a:off x="4405385" y="6581001"/>
            <a:ext cx="350274" cy="276999"/>
          </a:xfrm>
          <a:prstGeom prst="rect">
            <a:avLst/>
          </a:prstGeom>
          <a:noFill/>
        </p:spPr>
        <p:txBody>
          <a:bodyPr wrap="square">
            <a:spAutoFit/>
          </a:bodyPr>
          <a:lstStyle/>
          <a:p>
            <a:fld id="{07E1C93C-5050-FC42-8F10-D22D4F119D13}" type="slidenum">
              <a:rPr lang="en-US" sz="1200" smtClean="0"/>
              <a:pPr/>
              <a:t>7</a:t>
            </a:fld>
            <a:endParaRPr lang="en-US" sz="1200" dirty="0"/>
          </a:p>
        </p:txBody>
      </p:sp>
      <p:sp>
        <p:nvSpPr>
          <p:cNvPr id="3" name="TextBox 2">
            <a:extLst>
              <a:ext uri="{FF2B5EF4-FFF2-40B4-BE49-F238E27FC236}">
                <a16:creationId xmlns:a16="http://schemas.microsoft.com/office/drawing/2014/main" id="{99DB3ACA-2A2D-804B-453C-9ED301EC5C98}"/>
              </a:ext>
            </a:extLst>
          </p:cNvPr>
          <p:cNvSpPr txBox="1"/>
          <p:nvPr/>
        </p:nvSpPr>
        <p:spPr>
          <a:xfrm>
            <a:off x="126124" y="6036949"/>
            <a:ext cx="3563924" cy="646331"/>
          </a:xfrm>
          <a:prstGeom prst="rect">
            <a:avLst/>
          </a:prstGeom>
          <a:noFill/>
        </p:spPr>
        <p:txBody>
          <a:bodyPr wrap="none" rtlCol="0">
            <a:spAutoFit/>
          </a:bodyPr>
          <a:lstStyle/>
          <a:p>
            <a:r>
              <a:rPr lang="en-US" dirty="0">
                <a:hlinkClick r:id="rId4"/>
              </a:rPr>
              <a:t>https://doi.org/10.1063/1.3215753</a:t>
            </a:r>
            <a:r>
              <a:rPr lang="en-US" dirty="0"/>
              <a:t> </a:t>
            </a:r>
          </a:p>
          <a:p>
            <a:endParaRPr lang="en-US" dirty="0"/>
          </a:p>
        </p:txBody>
      </p:sp>
    </p:spTree>
    <p:extLst>
      <p:ext uri="{BB962C8B-B14F-4D97-AF65-F5344CB8AC3E}">
        <p14:creationId xmlns:p14="http://schemas.microsoft.com/office/powerpoint/2010/main" val="1442009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EACBB-879D-559C-7948-11CC11F8BA48}"/>
              </a:ext>
            </a:extLst>
          </p:cNvPr>
          <p:cNvSpPr>
            <a:spLocks noGrp="1"/>
          </p:cNvSpPr>
          <p:nvPr>
            <p:ph type="title"/>
          </p:nvPr>
        </p:nvSpPr>
        <p:spPr/>
        <p:txBody>
          <a:bodyPr/>
          <a:lstStyle/>
          <a:p>
            <a:r>
              <a:rPr lang="en-US" dirty="0"/>
              <a:t>Magic CEBAF Energies</a:t>
            </a:r>
          </a:p>
        </p:txBody>
      </p:sp>
      <p:sp>
        <p:nvSpPr>
          <p:cNvPr id="4" name="Slide Number Placeholder 3">
            <a:extLst>
              <a:ext uri="{FF2B5EF4-FFF2-40B4-BE49-F238E27FC236}">
                <a16:creationId xmlns:a16="http://schemas.microsoft.com/office/drawing/2014/main" id="{871EABD9-0819-F0A5-AB92-683114F67DF2}"/>
              </a:ext>
            </a:extLst>
          </p:cNvPr>
          <p:cNvSpPr>
            <a:spLocks noGrp="1"/>
          </p:cNvSpPr>
          <p:nvPr>
            <p:ph type="sldNum" sz="quarter" idx="12"/>
          </p:nvPr>
        </p:nvSpPr>
        <p:spPr/>
        <p:txBody>
          <a:bodyPr/>
          <a:lstStyle/>
          <a:p>
            <a:fld id="{0CFEC368-1D7A-4F81-ABF6-AE0E36BAF64C}" type="slidenum">
              <a:rPr lang="en-US" smtClean="0"/>
              <a:pPr/>
              <a:t>8</a:t>
            </a:fld>
            <a:endParaRPr lang="en-US"/>
          </a:p>
        </p:txBody>
      </p:sp>
      <p:pic>
        <p:nvPicPr>
          <p:cNvPr id="6" name="Picture 5">
            <a:extLst>
              <a:ext uri="{FF2B5EF4-FFF2-40B4-BE49-F238E27FC236}">
                <a16:creationId xmlns:a16="http://schemas.microsoft.com/office/drawing/2014/main" id="{9F0E9CD9-21CC-BF9D-1F79-746FC3D27AD9}"/>
              </a:ext>
            </a:extLst>
          </p:cNvPr>
          <p:cNvPicPr>
            <a:picLocks noChangeAspect="1"/>
          </p:cNvPicPr>
          <p:nvPr/>
        </p:nvPicPr>
        <p:blipFill>
          <a:blip r:embed="rId2"/>
          <a:stretch>
            <a:fillRect/>
          </a:stretch>
        </p:blipFill>
        <p:spPr>
          <a:xfrm>
            <a:off x="167581" y="857250"/>
            <a:ext cx="8808837" cy="4954971"/>
          </a:xfrm>
          <a:prstGeom prst="rect">
            <a:avLst/>
          </a:prstGeom>
        </p:spPr>
      </p:pic>
      <p:sp>
        <p:nvSpPr>
          <p:cNvPr id="7" name="TextBox 6">
            <a:extLst>
              <a:ext uri="{FF2B5EF4-FFF2-40B4-BE49-F238E27FC236}">
                <a16:creationId xmlns:a16="http://schemas.microsoft.com/office/drawing/2014/main" id="{EE31A50D-F49C-94CF-EDBE-A2CDE5797F1D}"/>
              </a:ext>
            </a:extLst>
          </p:cNvPr>
          <p:cNvSpPr txBox="1"/>
          <p:nvPr/>
        </p:nvSpPr>
        <p:spPr>
          <a:xfrm>
            <a:off x="0" y="6053959"/>
            <a:ext cx="9144000" cy="369332"/>
          </a:xfrm>
          <a:prstGeom prst="rect">
            <a:avLst/>
          </a:prstGeom>
          <a:noFill/>
        </p:spPr>
        <p:txBody>
          <a:bodyPr wrap="square" rtlCol="0">
            <a:spAutoFit/>
          </a:bodyPr>
          <a:lstStyle/>
          <a:p>
            <a:pPr algn="ctr"/>
            <a:r>
              <a:rPr lang="en-US" dirty="0"/>
              <a:t>Last JLab run was very close to this with 1.047 GeV/</a:t>
            </a:r>
            <a:r>
              <a:rPr lang="en-US" dirty="0" err="1"/>
              <a:t>linac</a:t>
            </a:r>
            <a:r>
              <a:rPr lang="en-US" dirty="0"/>
              <a:t> + 0.1 GeV injector energy.</a:t>
            </a:r>
          </a:p>
        </p:txBody>
      </p:sp>
    </p:spTree>
    <p:extLst>
      <p:ext uri="{BB962C8B-B14F-4D97-AF65-F5344CB8AC3E}">
        <p14:creationId xmlns:p14="http://schemas.microsoft.com/office/powerpoint/2010/main" val="3376357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21" name="Text Box 133"/>
          <p:cNvSpPr txBox="1">
            <a:spLocks noChangeArrowheads="1"/>
          </p:cNvSpPr>
          <p:nvPr/>
        </p:nvSpPr>
        <p:spPr bwMode="auto">
          <a:xfrm>
            <a:off x="152399" y="967055"/>
            <a:ext cx="5667375" cy="5247590"/>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sz="2000" dirty="0">
                <a:latin typeface="Helvetica"/>
                <a:cs typeface="Helvetica"/>
              </a:rPr>
              <a:t>1.) </a:t>
            </a:r>
            <a:r>
              <a:rPr lang="en-US" sz="2000" b="1" dirty="0">
                <a:effectLst>
                  <a:outerShdw blurRad="38100" dist="38100" dir="2700000" algn="tl">
                    <a:srgbClr val="DDDDDD"/>
                  </a:outerShdw>
                </a:effectLst>
                <a:latin typeface="Helvetica"/>
                <a:cs typeface="Helvetica"/>
              </a:rPr>
              <a:t>Spatially symmetric state S (90%):</a:t>
            </a:r>
            <a:r>
              <a:rPr lang="en-US" sz="2000" dirty="0">
                <a:latin typeface="Helvetica"/>
                <a:cs typeface="Helvetica"/>
              </a:rPr>
              <a:t> </a:t>
            </a:r>
          </a:p>
          <a:p>
            <a:pPr eaLnBrk="1" hangingPunct="1"/>
            <a:r>
              <a:rPr lang="en-US" sz="2000" dirty="0">
                <a:latin typeface="Helvetica"/>
                <a:cs typeface="Helvetica"/>
              </a:rPr>
              <a:t>Spin is dominated by spin of </a:t>
            </a:r>
            <a:r>
              <a:rPr lang="en-US" sz="2000" dirty="0">
                <a:effectLst>
                  <a:outerShdw blurRad="38100" dist="38100" dir="2700000" algn="tl">
                    <a:srgbClr val="DDDDDD"/>
                  </a:outerShdw>
                </a:effectLst>
                <a:latin typeface="Helvetica"/>
                <a:cs typeface="Helvetica"/>
              </a:rPr>
              <a:t>neutron</a:t>
            </a:r>
            <a:r>
              <a:rPr lang="en-US" sz="2000" b="1" dirty="0">
                <a:effectLst>
                  <a:outerShdw blurRad="38100" dist="38100" dir="2700000" algn="tl">
                    <a:srgbClr val="DDDDDD"/>
                  </a:outerShdw>
                </a:effectLst>
                <a:latin typeface="Helvetica"/>
                <a:cs typeface="Helvetica"/>
              </a:rPr>
              <a:t>, </a:t>
            </a:r>
            <a:r>
              <a:rPr lang="en-US" sz="2000" dirty="0">
                <a:latin typeface="Helvetica"/>
                <a:cs typeface="Helvetica"/>
              </a:rPr>
              <a:t>thus can be used as an </a:t>
            </a:r>
            <a:r>
              <a:rPr lang="en-US" sz="2000" b="1" dirty="0">
                <a:latin typeface="Helvetica"/>
                <a:cs typeface="Helvetica"/>
              </a:rPr>
              <a:t>effective polarized </a:t>
            </a:r>
            <a:r>
              <a:rPr lang="en-US" sz="2000" b="1" dirty="0">
                <a:effectLst>
                  <a:outerShdw blurRad="38100" dist="38100" dir="2700000" algn="tl">
                    <a:srgbClr val="DDDDDD"/>
                  </a:outerShdw>
                </a:effectLst>
                <a:latin typeface="Helvetica"/>
                <a:cs typeface="Helvetica"/>
              </a:rPr>
              <a:t>neutron</a:t>
            </a:r>
            <a:r>
              <a:rPr lang="en-US" sz="2000" b="1" dirty="0">
                <a:latin typeface="Helvetica"/>
                <a:cs typeface="Helvetica"/>
              </a:rPr>
              <a:t> target</a:t>
            </a:r>
            <a:r>
              <a:rPr lang="en-US" sz="2000" dirty="0">
                <a:latin typeface="Helvetica"/>
                <a:cs typeface="Helvetica"/>
              </a:rPr>
              <a:t>:</a:t>
            </a:r>
          </a:p>
          <a:p>
            <a:pPr eaLnBrk="1" hangingPunct="1"/>
            <a:endParaRPr lang="en-US" sz="2000" dirty="0">
              <a:latin typeface="Helvetica"/>
              <a:cs typeface="Helvetica"/>
            </a:endParaRPr>
          </a:p>
          <a:p>
            <a:pPr eaLnBrk="1" hangingPunct="1"/>
            <a:endParaRPr lang="en-US" sz="2100" dirty="0"/>
          </a:p>
          <a:p>
            <a:pPr eaLnBrk="1" hangingPunct="1"/>
            <a:endParaRPr lang="en-US" sz="2100" dirty="0"/>
          </a:p>
          <a:p>
            <a:pPr eaLnBrk="1" hangingPunct="1"/>
            <a:endParaRPr lang="en-US" sz="2100" dirty="0"/>
          </a:p>
          <a:p>
            <a:pPr eaLnBrk="1" hangingPunct="1"/>
            <a:r>
              <a:rPr lang="en-US" sz="2000" dirty="0">
                <a:latin typeface="Helvetica"/>
                <a:cs typeface="Helvetica"/>
              </a:rPr>
              <a:t>2.) </a:t>
            </a:r>
            <a:r>
              <a:rPr lang="en-US" sz="2000" b="1" dirty="0">
                <a:effectLst>
                  <a:outerShdw blurRad="38100" dist="38100" dir="2700000" algn="tl">
                    <a:srgbClr val="DDDDDD"/>
                  </a:outerShdw>
                </a:effectLst>
                <a:latin typeface="Helvetica"/>
                <a:cs typeface="Helvetica"/>
              </a:rPr>
              <a:t>State D (8%):</a:t>
            </a:r>
            <a:r>
              <a:rPr lang="en-US" sz="2000" dirty="0">
                <a:latin typeface="Helvetica"/>
                <a:cs typeface="Helvetica"/>
              </a:rPr>
              <a:t> </a:t>
            </a:r>
          </a:p>
          <a:p>
            <a:pPr eaLnBrk="1" hangingPunct="1"/>
            <a:r>
              <a:rPr lang="en-US" sz="2000" dirty="0">
                <a:latin typeface="Helvetica"/>
                <a:cs typeface="Helvetica"/>
              </a:rPr>
              <a:t>Generated by tensor component of NN force.</a:t>
            </a:r>
          </a:p>
          <a:p>
            <a:pPr eaLnBrk="1" hangingPunct="1"/>
            <a:endParaRPr lang="en-US" sz="2000" dirty="0">
              <a:latin typeface="Helvetica"/>
              <a:cs typeface="Helvetica"/>
            </a:endParaRPr>
          </a:p>
          <a:p>
            <a:pPr eaLnBrk="1" hangingPunct="1"/>
            <a:endParaRPr lang="en-US" sz="2000" dirty="0">
              <a:latin typeface="Helvetica"/>
              <a:cs typeface="Helvetica"/>
            </a:endParaRPr>
          </a:p>
          <a:p>
            <a:pPr eaLnBrk="1" hangingPunct="1"/>
            <a:endParaRPr lang="en-US" sz="1200" dirty="0"/>
          </a:p>
          <a:p>
            <a:pPr eaLnBrk="1" hangingPunct="1"/>
            <a:r>
              <a:rPr lang="en-US" sz="2000" dirty="0">
                <a:latin typeface="Helvetica"/>
                <a:cs typeface="Helvetica"/>
              </a:rPr>
              <a:t>3.) </a:t>
            </a:r>
            <a:r>
              <a:rPr lang="en-US" sz="2000" b="1" dirty="0">
                <a:effectLst>
                  <a:outerShdw blurRad="38100" dist="38100" dir="2700000" algn="tl">
                    <a:srgbClr val="DDDDDD"/>
                  </a:outerShdw>
                </a:effectLst>
                <a:latin typeface="Helvetica"/>
                <a:cs typeface="Helvetica"/>
              </a:rPr>
              <a:t>Mixed symmetry state S</a:t>
            </a:r>
            <a:r>
              <a:rPr lang="ja-JP" altLang="en-US" sz="2000" b="1" dirty="0">
                <a:effectLst>
                  <a:outerShdw blurRad="38100" dist="38100" dir="2700000" algn="tl">
                    <a:srgbClr val="DDDDDD"/>
                  </a:outerShdw>
                </a:effectLst>
                <a:latin typeface="Helvetica"/>
                <a:cs typeface="Helvetica"/>
              </a:rPr>
              <a:t>’</a:t>
            </a:r>
            <a:r>
              <a:rPr lang="en-US" sz="2000" b="1" dirty="0">
                <a:effectLst>
                  <a:outerShdw blurRad="38100" dist="38100" dir="2700000" algn="tl">
                    <a:srgbClr val="DDDDDD"/>
                  </a:outerShdw>
                </a:effectLst>
                <a:latin typeface="Helvetica"/>
                <a:cs typeface="Helvetica"/>
              </a:rPr>
              <a:t> (2%):</a:t>
            </a:r>
            <a:r>
              <a:rPr lang="en-US" sz="2000" dirty="0">
                <a:latin typeface="Helvetica"/>
                <a:cs typeface="Helvetica"/>
              </a:rPr>
              <a:t>  </a:t>
            </a:r>
          </a:p>
          <a:p>
            <a:pPr eaLnBrk="1" hangingPunct="1"/>
            <a:r>
              <a:rPr lang="en-US" sz="2000" dirty="0">
                <a:latin typeface="Helvetica"/>
                <a:cs typeface="Helvetica"/>
              </a:rPr>
              <a:t>Arises from differences between T=0 and T=1 forces and hence reflects  (spin-</a:t>
            </a:r>
            <a:r>
              <a:rPr lang="en-US" sz="2000" dirty="0" err="1">
                <a:latin typeface="Helvetica"/>
                <a:cs typeface="Helvetica"/>
              </a:rPr>
              <a:t>isospin</a:t>
            </a:r>
            <a:r>
              <a:rPr lang="en-US" sz="2000" dirty="0">
                <a:latin typeface="Helvetica"/>
                <a:cs typeface="Helvetica"/>
              </a:rPr>
              <a:t>)-space correlations. </a:t>
            </a:r>
          </a:p>
        </p:txBody>
      </p:sp>
      <p:sp>
        <p:nvSpPr>
          <p:cNvPr id="20483" name="Text Box 2"/>
          <p:cNvSpPr txBox="1">
            <a:spLocks noChangeArrowheads="1"/>
          </p:cNvSpPr>
          <p:nvPr/>
        </p:nvSpPr>
        <p:spPr bwMode="auto">
          <a:xfrm>
            <a:off x="685800" y="533400"/>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endParaRPr lang="en-US" sz="1800">
              <a:latin typeface="Arial" charset="0"/>
            </a:endParaRPr>
          </a:p>
        </p:txBody>
      </p:sp>
      <p:grpSp>
        <p:nvGrpSpPr>
          <p:cNvPr id="20485" name="Group 136"/>
          <p:cNvGrpSpPr>
            <a:grpSpLocks/>
          </p:cNvGrpSpPr>
          <p:nvPr/>
        </p:nvGrpSpPr>
        <p:grpSpPr bwMode="auto">
          <a:xfrm>
            <a:off x="5867400" y="762000"/>
            <a:ext cx="1422400" cy="2538413"/>
            <a:chOff x="4752" y="672"/>
            <a:chExt cx="896" cy="1599"/>
          </a:xfrm>
        </p:grpSpPr>
        <p:sp>
          <p:nvSpPr>
            <p:cNvPr id="37936" name="Text Box 48"/>
            <p:cNvSpPr txBox="1">
              <a:spLocks noChangeArrowheads="1"/>
            </p:cNvSpPr>
            <p:nvPr/>
          </p:nvSpPr>
          <p:spPr bwMode="auto">
            <a:xfrm>
              <a:off x="4752" y="708"/>
              <a:ext cx="294" cy="365"/>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sz="3200" b="1" dirty="0">
                  <a:effectLst>
                    <a:outerShdw blurRad="38100" dist="38100" dir="2700000" algn="tl">
                      <a:srgbClr val="DDDDDD"/>
                    </a:outerShdw>
                  </a:effectLst>
                  <a:latin typeface="Helvetica"/>
                  <a:cs typeface="Helvetica"/>
                </a:rPr>
                <a:t>S</a:t>
              </a:r>
            </a:p>
          </p:txBody>
        </p:sp>
        <p:sp>
          <p:nvSpPr>
            <p:cNvPr id="37938" name="Text Box 50"/>
            <p:cNvSpPr txBox="1">
              <a:spLocks noChangeArrowheads="1"/>
            </p:cNvSpPr>
            <p:nvPr/>
          </p:nvSpPr>
          <p:spPr bwMode="auto">
            <a:xfrm>
              <a:off x="5037" y="1983"/>
              <a:ext cx="596" cy="288"/>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b="1" dirty="0">
                  <a:effectLst>
                    <a:outerShdw blurRad="38100" dist="38100" dir="2700000" algn="tl">
                      <a:srgbClr val="DDDDDD"/>
                    </a:outerShdw>
                  </a:effectLst>
                  <a:latin typeface="Helvetica"/>
                  <a:cs typeface="Helvetica"/>
                </a:rPr>
                <a:t>(L=0)</a:t>
              </a:r>
            </a:p>
          </p:txBody>
        </p:sp>
        <p:sp>
          <p:nvSpPr>
            <p:cNvPr id="20518" name="AutoShape 30"/>
            <p:cNvSpPr>
              <a:spLocks noChangeArrowheads="1"/>
            </p:cNvSpPr>
            <p:nvPr/>
          </p:nvSpPr>
          <p:spPr bwMode="auto">
            <a:xfrm>
              <a:off x="5072" y="672"/>
              <a:ext cx="290" cy="1312"/>
            </a:xfrm>
            <a:prstGeom prst="upArrow">
              <a:avLst>
                <a:gd name="adj1" fmla="val 35000"/>
                <a:gd name="adj2" fmla="val 108077"/>
              </a:avLst>
            </a:prstGeom>
            <a:gradFill rotWithShape="1">
              <a:gsLst>
                <a:gs pos="0">
                  <a:srgbClr val="FF9900"/>
                </a:gs>
                <a:gs pos="100000">
                  <a:srgbClr val="FFFF00"/>
                </a:gs>
              </a:gsLst>
              <a:lin ang="0" scaled="1"/>
            </a:gradFill>
            <a:ln w="9525">
              <a:solidFill>
                <a:schemeClr val="tx1"/>
              </a:solidFill>
              <a:miter lim="800000"/>
              <a:headEnd/>
              <a:tailEnd/>
            </a:ln>
          </p:spPr>
          <p:txBody>
            <a:bodyPr wrap="none" anchor="ctr"/>
            <a:lstStyle/>
            <a:p>
              <a:endParaRPr lang="en-US"/>
            </a:p>
          </p:txBody>
        </p:sp>
        <p:sp>
          <p:nvSpPr>
            <p:cNvPr id="20519" name="Oval 31"/>
            <p:cNvSpPr>
              <a:spLocks noChangeArrowheads="1"/>
            </p:cNvSpPr>
            <p:nvPr/>
          </p:nvSpPr>
          <p:spPr bwMode="auto">
            <a:xfrm>
              <a:off x="4752" y="1017"/>
              <a:ext cx="896" cy="870"/>
            </a:xfrm>
            <a:prstGeom prst="ellipse">
              <a:avLst/>
            </a:prstGeom>
            <a:gradFill rotWithShape="1">
              <a:gsLst>
                <a:gs pos="0">
                  <a:schemeClr val="bg1"/>
                </a:gs>
                <a:gs pos="100000">
                  <a:srgbClr val="6688AA"/>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nvGrpSpPr>
            <p:cNvPr id="20520" name="Group 32"/>
            <p:cNvGrpSpPr>
              <a:grpSpLocks/>
            </p:cNvGrpSpPr>
            <p:nvPr/>
          </p:nvGrpSpPr>
          <p:grpSpPr bwMode="auto">
            <a:xfrm>
              <a:off x="5072" y="1052"/>
              <a:ext cx="262" cy="438"/>
              <a:chOff x="4800" y="1248"/>
              <a:chExt cx="403" cy="720"/>
            </a:xfrm>
          </p:grpSpPr>
          <p:sp>
            <p:nvSpPr>
              <p:cNvPr id="20528" name="AutoShape 33"/>
              <p:cNvSpPr>
                <a:spLocks noChangeArrowheads="1"/>
              </p:cNvSpPr>
              <p:nvPr/>
            </p:nvSpPr>
            <p:spPr bwMode="auto">
              <a:xfrm>
                <a:off x="4881" y="1248"/>
                <a:ext cx="240" cy="720"/>
              </a:xfrm>
              <a:prstGeom prst="upArrow">
                <a:avLst>
                  <a:gd name="adj1" fmla="val 35000"/>
                  <a:gd name="adj2" fmla="val 71667"/>
                </a:avLst>
              </a:prstGeom>
              <a:gradFill rotWithShape="1">
                <a:gsLst>
                  <a:gs pos="0">
                    <a:srgbClr val="FF9900"/>
                  </a:gs>
                  <a:gs pos="100000">
                    <a:srgbClr val="FFFF00"/>
                  </a:gs>
                </a:gsLst>
                <a:lin ang="0" scaled="1"/>
              </a:gradFill>
              <a:ln w="9525">
                <a:solidFill>
                  <a:schemeClr val="tx1"/>
                </a:solidFill>
                <a:miter lim="800000"/>
                <a:headEnd/>
                <a:tailEnd/>
              </a:ln>
            </p:spPr>
            <p:txBody>
              <a:bodyPr wrap="none" anchor="ctr"/>
              <a:lstStyle/>
              <a:p>
                <a:endParaRPr lang="en-US"/>
              </a:p>
            </p:txBody>
          </p:sp>
          <p:sp>
            <p:nvSpPr>
              <p:cNvPr id="20529" name="Oval 34"/>
              <p:cNvSpPr>
                <a:spLocks noChangeArrowheads="1"/>
              </p:cNvSpPr>
              <p:nvPr/>
            </p:nvSpPr>
            <p:spPr bwMode="auto">
              <a:xfrm>
                <a:off x="4800" y="1488"/>
                <a:ext cx="403" cy="403"/>
              </a:xfrm>
              <a:prstGeom prst="ellipse">
                <a:avLst/>
              </a:prstGeom>
              <a:gradFill rotWithShape="1">
                <a:gsLst>
                  <a:gs pos="0">
                    <a:srgbClr val="FF3300"/>
                  </a:gs>
                  <a:gs pos="100000">
                    <a:srgbClr val="4D0F00"/>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r>
                  <a:rPr lang="en-US" sz="2800" b="1" dirty="0">
                    <a:latin typeface="Helvetica"/>
                    <a:cs typeface="Helvetica"/>
                  </a:rPr>
                  <a:t>n</a:t>
                </a:r>
              </a:p>
            </p:txBody>
          </p:sp>
        </p:grpSp>
        <p:grpSp>
          <p:nvGrpSpPr>
            <p:cNvPr id="20521" name="Group 35"/>
            <p:cNvGrpSpPr>
              <a:grpSpLocks/>
            </p:cNvGrpSpPr>
            <p:nvPr/>
          </p:nvGrpSpPr>
          <p:grpSpPr bwMode="auto">
            <a:xfrm>
              <a:off x="4859" y="1259"/>
              <a:ext cx="261" cy="438"/>
              <a:chOff x="4560" y="1488"/>
              <a:chExt cx="403" cy="720"/>
            </a:xfrm>
          </p:grpSpPr>
          <p:sp>
            <p:nvSpPr>
              <p:cNvPr id="20526" name="AutoShape 36"/>
              <p:cNvSpPr>
                <a:spLocks noChangeArrowheads="1"/>
              </p:cNvSpPr>
              <p:nvPr/>
            </p:nvSpPr>
            <p:spPr bwMode="auto">
              <a:xfrm>
                <a:off x="4641" y="1488"/>
                <a:ext cx="240" cy="720"/>
              </a:xfrm>
              <a:prstGeom prst="upArrow">
                <a:avLst>
                  <a:gd name="adj1" fmla="val 35000"/>
                  <a:gd name="adj2" fmla="val 71667"/>
                </a:avLst>
              </a:prstGeom>
              <a:gradFill rotWithShape="1">
                <a:gsLst>
                  <a:gs pos="0">
                    <a:srgbClr val="FF9900"/>
                  </a:gs>
                  <a:gs pos="100000">
                    <a:srgbClr val="FFFF00"/>
                  </a:gs>
                </a:gsLst>
                <a:lin ang="0" scaled="1"/>
              </a:gradFill>
              <a:ln w="9525">
                <a:solidFill>
                  <a:schemeClr val="tx1"/>
                </a:solidFill>
                <a:miter lim="800000"/>
                <a:headEnd/>
                <a:tailEnd/>
              </a:ln>
            </p:spPr>
            <p:txBody>
              <a:bodyPr wrap="none" anchor="ctr"/>
              <a:lstStyle/>
              <a:p>
                <a:endParaRPr lang="en-US"/>
              </a:p>
            </p:txBody>
          </p:sp>
          <p:sp>
            <p:nvSpPr>
              <p:cNvPr id="20527" name="Oval 37"/>
              <p:cNvSpPr>
                <a:spLocks noChangeArrowheads="1"/>
              </p:cNvSpPr>
              <p:nvPr/>
            </p:nvSpPr>
            <p:spPr bwMode="auto">
              <a:xfrm>
                <a:off x="4560" y="1728"/>
                <a:ext cx="403" cy="403"/>
              </a:xfrm>
              <a:prstGeom prst="ellipse">
                <a:avLst/>
              </a:prstGeom>
              <a:gradFill rotWithShape="1">
                <a:gsLst>
                  <a:gs pos="0">
                    <a:srgbClr val="00CC00"/>
                  </a:gs>
                  <a:gs pos="100000">
                    <a:srgbClr val="003E00"/>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r>
                  <a:rPr lang="en-US" sz="2400" b="1" dirty="0">
                    <a:latin typeface="Helvetica"/>
                    <a:cs typeface="Helvetica"/>
                  </a:rPr>
                  <a:t>p</a:t>
                </a:r>
              </a:p>
            </p:txBody>
          </p:sp>
        </p:grpSp>
        <p:grpSp>
          <p:nvGrpSpPr>
            <p:cNvPr id="20522" name="Group 52"/>
            <p:cNvGrpSpPr>
              <a:grpSpLocks/>
            </p:cNvGrpSpPr>
            <p:nvPr/>
          </p:nvGrpSpPr>
          <p:grpSpPr bwMode="auto">
            <a:xfrm rot="10800000">
              <a:off x="5286" y="1363"/>
              <a:ext cx="261" cy="438"/>
              <a:chOff x="4560" y="1488"/>
              <a:chExt cx="403" cy="720"/>
            </a:xfrm>
          </p:grpSpPr>
          <p:sp>
            <p:nvSpPr>
              <p:cNvPr id="20524" name="AutoShape 53"/>
              <p:cNvSpPr>
                <a:spLocks noChangeArrowheads="1"/>
              </p:cNvSpPr>
              <p:nvPr/>
            </p:nvSpPr>
            <p:spPr bwMode="auto">
              <a:xfrm>
                <a:off x="4641" y="1488"/>
                <a:ext cx="240" cy="720"/>
              </a:xfrm>
              <a:prstGeom prst="upArrow">
                <a:avLst>
                  <a:gd name="adj1" fmla="val 35000"/>
                  <a:gd name="adj2" fmla="val 71667"/>
                </a:avLst>
              </a:prstGeom>
              <a:gradFill rotWithShape="1">
                <a:gsLst>
                  <a:gs pos="0">
                    <a:srgbClr val="FF9900"/>
                  </a:gs>
                  <a:gs pos="100000">
                    <a:srgbClr val="FFFF00"/>
                  </a:gs>
                </a:gsLst>
                <a:lin ang="0" scaled="1"/>
              </a:gradFill>
              <a:ln w="9525">
                <a:solidFill>
                  <a:schemeClr val="tx1"/>
                </a:solidFill>
                <a:miter lim="800000"/>
                <a:headEnd/>
                <a:tailEnd/>
              </a:ln>
            </p:spPr>
            <p:txBody>
              <a:bodyPr wrap="none" anchor="ctr"/>
              <a:lstStyle/>
              <a:p>
                <a:endParaRPr lang="en-US"/>
              </a:p>
            </p:txBody>
          </p:sp>
          <p:sp>
            <p:nvSpPr>
              <p:cNvPr id="20525" name="Oval 54"/>
              <p:cNvSpPr>
                <a:spLocks noChangeArrowheads="1"/>
              </p:cNvSpPr>
              <p:nvPr/>
            </p:nvSpPr>
            <p:spPr bwMode="auto">
              <a:xfrm>
                <a:off x="4560" y="1728"/>
                <a:ext cx="403" cy="403"/>
              </a:xfrm>
              <a:prstGeom prst="ellipse">
                <a:avLst/>
              </a:prstGeom>
              <a:gradFill rotWithShape="1">
                <a:gsLst>
                  <a:gs pos="0">
                    <a:srgbClr val="00CC00"/>
                  </a:gs>
                  <a:gs pos="100000">
                    <a:srgbClr val="003E00"/>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a:endParaRPr lang="en-US" sz="2400" b="1"/>
              </a:p>
            </p:txBody>
          </p:sp>
        </p:grpSp>
        <p:sp>
          <p:nvSpPr>
            <p:cNvPr id="20523" name="Text Box 55"/>
            <p:cNvSpPr txBox="1">
              <a:spLocks noChangeArrowheads="1"/>
            </p:cNvSpPr>
            <p:nvPr/>
          </p:nvSpPr>
          <p:spPr bwMode="auto">
            <a:xfrm>
              <a:off x="5328" y="1344"/>
              <a:ext cx="229"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b="1" dirty="0">
                  <a:latin typeface="Helvetica"/>
                  <a:cs typeface="Helvetica"/>
                </a:rPr>
                <a:t>p</a:t>
              </a:r>
            </a:p>
          </p:txBody>
        </p:sp>
      </p:grpSp>
      <p:grpSp>
        <p:nvGrpSpPr>
          <p:cNvPr id="20486" name="Group 135"/>
          <p:cNvGrpSpPr>
            <a:grpSpLocks/>
          </p:cNvGrpSpPr>
          <p:nvPr/>
        </p:nvGrpSpPr>
        <p:grpSpPr bwMode="auto">
          <a:xfrm>
            <a:off x="6146143" y="4079875"/>
            <a:ext cx="1371600" cy="2362200"/>
            <a:chOff x="3648" y="1536"/>
            <a:chExt cx="864" cy="1488"/>
          </a:xfrm>
        </p:grpSpPr>
        <p:sp>
          <p:nvSpPr>
            <p:cNvPr id="37948" name="Text Box 60"/>
            <p:cNvSpPr txBox="1">
              <a:spLocks noChangeArrowheads="1"/>
            </p:cNvSpPr>
            <p:nvPr/>
          </p:nvSpPr>
          <p:spPr bwMode="auto">
            <a:xfrm>
              <a:off x="3648" y="1568"/>
              <a:ext cx="418" cy="368"/>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sz="3200" b="1" dirty="0">
                  <a:effectLst>
                    <a:outerShdw blurRad="38100" dist="38100" dir="2700000" algn="tl">
                      <a:srgbClr val="DDDDDD"/>
                    </a:outerShdw>
                  </a:effectLst>
                  <a:latin typeface="Helvetica"/>
                  <a:cs typeface="Helvetica"/>
                </a:rPr>
                <a:t>S</a:t>
              </a:r>
              <a:r>
                <a:rPr lang="ja-JP" altLang="en-US" sz="3200" b="1" dirty="0">
                  <a:effectLst>
                    <a:outerShdw blurRad="38100" dist="38100" dir="2700000" algn="tl">
                      <a:srgbClr val="DDDDDD"/>
                    </a:outerShdw>
                  </a:effectLst>
                  <a:latin typeface="Helvetica"/>
                  <a:cs typeface="Helvetica"/>
                </a:rPr>
                <a:t>’</a:t>
              </a:r>
              <a:endParaRPr lang="en-US" sz="3200" b="1" dirty="0">
                <a:effectLst>
                  <a:outerShdw blurRad="38100" dist="38100" dir="2700000" algn="tl">
                    <a:srgbClr val="DDDDDD"/>
                  </a:outerShdw>
                </a:effectLst>
                <a:latin typeface="Helvetica"/>
                <a:cs typeface="Helvetica"/>
              </a:endParaRPr>
            </a:p>
          </p:txBody>
        </p:sp>
        <p:sp>
          <p:nvSpPr>
            <p:cNvPr id="37949" name="Text Box 61"/>
            <p:cNvSpPr txBox="1">
              <a:spLocks noChangeArrowheads="1"/>
            </p:cNvSpPr>
            <p:nvPr/>
          </p:nvSpPr>
          <p:spPr bwMode="auto">
            <a:xfrm>
              <a:off x="3792" y="2736"/>
              <a:ext cx="596" cy="288"/>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b="1" dirty="0">
                  <a:effectLst>
                    <a:outerShdw blurRad="38100" dist="38100" dir="2700000" algn="tl">
                      <a:srgbClr val="DDDDDD"/>
                    </a:outerShdw>
                  </a:effectLst>
                  <a:latin typeface="Helvetica"/>
                  <a:cs typeface="Helvetica"/>
                </a:rPr>
                <a:t>(L=0)</a:t>
              </a:r>
            </a:p>
          </p:txBody>
        </p:sp>
        <p:sp>
          <p:nvSpPr>
            <p:cNvPr id="20504" name="AutoShape 63"/>
            <p:cNvSpPr>
              <a:spLocks noChangeArrowheads="1"/>
            </p:cNvSpPr>
            <p:nvPr/>
          </p:nvSpPr>
          <p:spPr bwMode="auto">
            <a:xfrm>
              <a:off x="3957" y="1536"/>
              <a:ext cx="279" cy="1222"/>
            </a:xfrm>
            <a:prstGeom prst="upArrow">
              <a:avLst>
                <a:gd name="adj1" fmla="val 35000"/>
                <a:gd name="adj2" fmla="val 104632"/>
              </a:avLst>
            </a:prstGeom>
            <a:gradFill rotWithShape="1">
              <a:gsLst>
                <a:gs pos="0">
                  <a:srgbClr val="FF9900"/>
                </a:gs>
                <a:gs pos="100000">
                  <a:srgbClr val="FFFF00"/>
                </a:gs>
              </a:gsLst>
              <a:lin ang="0" scaled="1"/>
            </a:gradFill>
            <a:ln w="9525">
              <a:solidFill>
                <a:schemeClr val="tx1"/>
              </a:solidFill>
              <a:miter lim="800000"/>
              <a:headEnd/>
              <a:tailEnd/>
            </a:ln>
          </p:spPr>
          <p:txBody>
            <a:bodyPr wrap="none" anchor="ctr"/>
            <a:lstStyle/>
            <a:p>
              <a:endParaRPr lang="en-US"/>
            </a:p>
          </p:txBody>
        </p:sp>
        <p:sp>
          <p:nvSpPr>
            <p:cNvPr id="20505" name="Oval 64"/>
            <p:cNvSpPr>
              <a:spLocks noChangeArrowheads="1"/>
            </p:cNvSpPr>
            <p:nvPr/>
          </p:nvSpPr>
          <p:spPr bwMode="auto">
            <a:xfrm>
              <a:off x="3648" y="1858"/>
              <a:ext cx="864" cy="810"/>
            </a:xfrm>
            <a:prstGeom prst="ellipse">
              <a:avLst/>
            </a:prstGeom>
            <a:gradFill rotWithShape="1">
              <a:gsLst>
                <a:gs pos="0">
                  <a:schemeClr val="bg1"/>
                </a:gs>
                <a:gs pos="100000">
                  <a:srgbClr val="6688AA"/>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nvGrpSpPr>
            <p:cNvPr id="20506" name="Group 65"/>
            <p:cNvGrpSpPr>
              <a:grpSpLocks/>
            </p:cNvGrpSpPr>
            <p:nvPr/>
          </p:nvGrpSpPr>
          <p:grpSpPr bwMode="auto">
            <a:xfrm>
              <a:off x="4025" y="1890"/>
              <a:ext cx="253" cy="408"/>
              <a:chOff x="4800" y="1248"/>
              <a:chExt cx="403" cy="720"/>
            </a:xfrm>
          </p:grpSpPr>
          <p:sp>
            <p:nvSpPr>
              <p:cNvPr id="20514" name="AutoShape 66"/>
              <p:cNvSpPr>
                <a:spLocks noChangeArrowheads="1"/>
              </p:cNvSpPr>
              <p:nvPr/>
            </p:nvSpPr>
            <p:spPr bwMode="auto">
              <a:xfrm>
                <a:off x="4881" y="1248"/>
                <a:ext cx="240" cy="720"/>
              </a:xfrm>
              <a:prstGeom prst="upArrow">
                <a:avLst>
                  <a:gd name="adj1" fmla="val 35000"/>
                  <a:gd name="adj2" fmla="val 71667"/>
                </a:avLst>
              </a:prstGeom>
              <a:gradFill rotWithShape="1">
                <a:gsLst>
                  <a:gs pos="0">
                    <a:srgbClr val="FF9900"/>
                  </a:gs>
                  <a:gs pos="100000">
                    <a:srgbClr val="FFFF00"/>
                  </a:gs>
                </a:gsLst>
                <a:lin ang="0" scaled="1"/>
              </a:gradFill>
              <a:ln w="9525">
                <a:solidFill>
                  <a:schemeClr val="tx1"/>
                </a:solidFill>
                <a:miter lim="800000"/>
                <a:headEnd/>
                <a:tailEnd/>
              </a:ln>
            </p:spPr>
            <p:txBody>
              <a:bodyPr wrap="none" anchor="ctr"/>
              <a:lstStyle/>
              <a:p>
                <a:endParaRPr lang="en-US"/>
              </a:p>
            </p:txBody>
          </p:sp>
          <p:sp>
            <p:nvSpPr>
              <p:cNvPr id="20515" name="Oval 67"/>
              <p:cNvSpPr>
                <a:spLocks noChangeArrowheads="1"/>
              </p:cNvSpPr>
              <p:nvPr/>
            </p:nvSpPr>
            <p:spPr bwMode="auto">
              <a:xfrm>
                <a:off x="4800" y="1488"/>
                <a:ext cx="403" cy="403"/>
              </a:xfrm>
              <a:prstGeom prst="ellipse">
                <a:avLst/>
              </a:prstGeom>
              <a:gradFill rotWithShape="1">
                <a:gsLst>
                  <a:gs pos="0">
                    <a:srgbClr val="FF3300"/>
                  </a:gs>
                  <a:gs pos="100000">
                    <a:srgbClr val="4D0F00"/>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r>
                  <a:rPr lang="en-US" sz="2800" b="1" dirty="0">
                    <a:latin typeface="Helvetica"/>
                    <a:cs typeface="Helvetica"/>
                  </a:rPr>
                  <a:t>n</a:t>
                </a:r>
              </a:p>
            </p:txBody>
          </p:sp>
        </p:grpSp>
        <p:grpSp>
          <p:nvGrpSpPr>
            <p:cNvPr id="20507" name="Group 68"/>
            <p:cNvGrpSpPr>
              <a:grpSpLocks/>
            </p:cNvGrpSpPr>
            <p:nvPr/>
          </p:nvGrpSpPr>
          <p:grpSpPr bwMode="auto">
            <a:xfrm>
              <a:off x="3682" y="2018"/>
              <a:ext cx="253" cy="409"/>
              <a:chOff x="4560" y="1488"/>
              <a:chExt cx="403" cy="720"/>
            </a:xfrm>
          </p:grpSpPr>
          <p:sp>
            <p:nvSpPr>
              <p:cNvPr id="20512" name="AutoShape 69"/>
              <p:cNvSpPr>
                <a:spLocks noChangeArrowheads="1"/>
              </p:cNvSpPr>
              <p:nvPr/>
            </p:nvSpPr>
            <p:spPr bwMode="auto">
              <a:xfrm>
                <a:off x="4641" y="1488"/>
                <a:ext cx="240" cy="720"/>
              </a:xfrm>
              <a:prstGeom prst="upArrow">
                <a:avLst>
                  <a:gd name="adj1" fmla="val 35000"/>
                  <a:gd name="adj2" fmla="val 71667"/>
                </a:avLst>
              </a:prstGeom>
              <a:gradFill rotWithShape="1">
                <a:gsLst>
                  <a:gs pos="0">
                    <a:srgbClr val="FF9900"/>
                  </a:gs>
                  <a:gs pos="100000">
                    <a:srgbClr val="FFFF00"/>
                  </a:gs>
                </a:gsLst>
                <a:lin ang="0" scaled="1"/>
              </a:gradFill>
              <a:ln w="9525">
                <a:solidFill>
                  <a:schemeClr val="tx1"/>
                </a:solidFill>
                <a:miter lim="800000"/>
                <a:headEnd/>
                <a:tailEnd/>
              </a:ln>
            </p:spPr>
            <p:txBody>
              <a:bodyPr wrap="none" anchor="ctr"/>
              <a:lstStyle/>
              <a:p>
                <a:endParaRPr lang="en-US"/>
              </a:p>
            </p:txBody>
          </p:sp>
          <p:sp>
            <p:nvSpPr>
              <p:cNvPr id="20513" name="Oval 70"/>
              <p:cNvSpPr>
                <a:spLocks noChangeArrowheads="1"/>
              </p:cNvSpPr>
              <p:nvPr/>
            </p:nvSpPr>
            <p:spPr bwMode="auto">
              <a:xfrm>
                <a:off x="4560" y="1728"/>
                <a:ext cx="403" cy="403"/>
              </a:xfrm>
              <a:prstGeom prst="ellipse">
                <a:avLst/>
              </a:prstGeom>
              <a:gradFill rotWithShape="1">
                <a:gsLst>
                  <a:gs pos="0">
                    <a:srgbClr val="00CC00"/>
                  </a:gs>
                  <a:gs pos="100000">
                    <a:srgbClr val="003E00"/>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r>
                  <a:rPr lang="en-US" sz="2400" b="1" dirty="0">
                    <a:latin typeface="Helvetica"/>
                    <a:cs typeface="Helvetica"/>
                  </a:rPr>
                  <a:t>p</a:t>
                </a:r>
              </a:p>
            </p:txBody>
          </p:sp>
        </p:grpSp>
        <p:grpSp>
          <p:nvGrpSpPr>
            <p:cNvPr id="20508" name="Group 72"/>
            <p:cNvGrpSpPr>
              <a:grpSpLocks/>
            </p:cNvGrpSpPr>
            <p:nvPr/>
          </p:nvGrpSpPr>
          <p:grpSpPr bwMode="auto">
            <a:xfrm rot="10800000">
              <a:off x="4197" y="2179"/>
              <a:ext cx="252" cy="408"/>
              <a:chOff x="4560" y="1488"/>
              <a:chExt cx="403" cy="720"/>
            </a:xfrm>
          </p:grpSpPr>
          <p:sp>
            <p:nvSpPr>
              <p:cNvPr id="20510" name="AutoShape 73"/>
              <p:cNvSpPr>
                <a:spLocks noChangeArrowheads="1"/>
              </p:cNvSpPr>
              <p:nvPr/>
            </p:nvSpPr>
            <p:spPr bwMode="auto">
              <a:xfrm>
                <a:off x="4641" y="1488"/>
                <a:ext cx="240" cy="720"/>
              </a:xfrm>
              <a:prstGeom prst="upArrow">
                <a:avLst>
                  <a:gd name="adj1" fmla="val 35000"/>
                  <a:gd name="adj2" fmla="val 71667"/>
                </a:avLst>
              </a:prstGeom>
              <a:gradFill rotWithShape="1">
                <a:gsLst>
                  <a:gs pos="0">
                    <a:srgbClr val="FF9900"/>
                  </a:gs>
                  <a:gs pos="100000">
                    <a:srgbClr val="FFFF00"/>
                  </a:gs>
                </a:gsLst>
                <a:lin ang="0" scaled="1"/>
              </a:gradFill>
              <a:ln w="9525">
                <a:solidFill>
                  <a:schemeClr val="tx1"/>
                </a:solidFill>
                <a:miter lim="800000"/>
                <a:headEnd/>
                <a:tailEnd/>
              </a:ln>
            </p:spPr>
            <p:txBody>
              <a:bodyPr wrap="none" anchor="ctr"/>
              <a:lstStyle/>
              <a:p>
                <a:endParaRPr lang="en-US"/>
              </a:p>
            </p:txBody>
          </p:sp>
          <p:sp>
            <p:nvSpPr>
              <p:cNvPr id="20511" name="Oval 74"/>
              <p:cNvSpPr>
                <a:spLocks noChangeArrowheads="1"/>
              </p:cNvSpPr>
              <p:nvPr/>
            </p:nvSpPr>
            <p:spPr bwMode="auto">
              <a:xfrm>
                <a:off x="4560" y="1728"/>
                <a:ext cx="403" cy="403"/>
              </a:xfrm>
              <a:prstGeom prst="ellipse">
                <a:avLst/>
              </a:prstGeom>
              <a:gradFill rotWithShape="1">
                <a:gsLst>
                  <a:gs pos="0">
                    <a:srgbClr val="00CC00"/>
                  </a:gs>
                  <a:gs pos="100000">
                    <a:srgbClr val="003E00"/>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a:endParaRPr lang="en-US" sz="2400" b="1"/>
              </a:p>
            </p:txBody>
          </p:sp>
        </p:grpSp>
        <p:sp>
          <p:nvSpPr>
            <p:cNvPr id="20509" name="Text Box 75"/>
            <p:cNvSpPr txBox="1">
              <a:spLocks noChangeArrowheads="1"/>
            </p:cNvSpPr>
            <p:nvPr/>
          </p:nvSpPr>
          <p:spPr bwMode="auto">
            <a:xfrm>
              <a:off x="4224" y="2160"/>
              <a:ext cx="235"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b="1" dirty="0">
                  <a:latin typeface="Helvetica"/>
                  <a:cs typeface="Helvetica"/>
                </a:rPr>
                <a:t>p</a:t>
              </a:r>
            </a:p>
          </p:txBody>
        </p:sp>
      </p:grpSp>
      <p:grpSp>
        <p:nvGrpSpPr>
          <p:cNvPr id="20487" name="Group 134"/>
          <p:cNvGrpSpPr>
            <a:grpSpLocks/>
          </p:cNvGrpSpPr>
          <p:nvPr/>
        </p:nvGrpSpPr>
        <p:grpSpPr bwMode="auto">
          <a:xfrm>
            <a:off x="7424501" y="2635577"/>
            <a:ext cx="1524000" cy="2581421"/>
            <a:chOff x="4608" y="2544"/>
            <a:chExt cx="960" cy="1578"/>
          </a:xfrm>
        </p:grpSpPr>
        <p:sp>
          <p:nvSpPr>
            <p:cNvPr id="37966" name="Text Box 78"/>
            <p:cNvSpPr txBox="1">
              <a:spLocks noChangeArrowheads="1"/>
            </p:cNvSpPr>
            <p:nvPr/>
          </p:nvSpPr>
          <p:spPr bwMode="auto">
            <a:xfrm>
              <a:off x="4608" y="2544"/>
              <a:ext cx="303" cy="357"/>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sz="3200" b="1" dirty="0">
                  <a:effectLst>
                    <a:outerShdw blurRad="38100" dist="38100" dir="2700000" algn="tl">
                      <a:srgbClr val="DDDDDD"/>
                    </a:outerShdw>
                  </a:effectLst>
                  <a:latin typeface="Helvetica"/>
                  <a:cs typeface="Helvetica"/>
                </a:rPr>
                <a:t>D</a:t>
              </a:r>
            </a:p>
          </p:txBody>
        </p:sp>
        <p:sp>
          <p:nvSpPr>
            <p:cNvPr id="37967" name="Text Box 79"/>
            <p:cNvSpPr txBox="1">
              <a:spLocks noChangeArrowheads="1"/>
            </p:cNvSpPr>
            <p:nvPr/>
          </p:nvSpPr>
          <p:spPr bwMode="auto">
            <a:xfrm>
              <a:off x="4848" y="3840"/>
              <a:ext cx="585" cy="282"/>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b="1" dirty="0">
                  <a:effectLst>
                    <a:outerShdw blurRad="38100" dist="38100" dir="2700000" algn="tl">
                      <a:srgbClr val="DDDDDD"/>
                    </a:outerShdw>
                  </a:effectLst>
                  <a:latin typeface="Helvetica"/>
                  <a:cs typeface="Helvetica"/>
                </a:rPr>
                <a:t>(L=2)</a:t>
              </a:r>
            </a:p>
          </p:txBody>
        </p:sp>
        <p:sp>
          <p:nvSpPr>
            <p:cNvPr id="20491" name="AutoShape 81"/>
            <p:cNvSpPr>
              <a:spLocks noChangeArrowheads="1"/>
            </p:cNvSpPr>
            <p:nvPr/>
          </p:nvSpPr>
          <p:spPr bwMode="auto">
            <a:xfrm rot="10800000">
              <a:off x="5025" y="2657"/>
              <a:ext cx="273" cy="1195"/>
            </a:xfrm>
            <a:prstGeom prst="upArrow">
              <a:avLst>
                <a:gd name="adj1" fmla="val 35000"/>
                <a:gd name="adj2" fmla="val 104569"/>
              </a:avLst>
            </a:prstGeom>
            <a:gradFill rotWithShape="1">
              <a:gsLst>
                <a:gs pos="0">
                  <a:srgbClr val="FF9900"/>
                </a:gs>
                <a:gs pos="100000">
                  <a:srgbClr val="FFFF00"/>
                </a:gs>
              </a:gsLst>
              <a:lin ang="0" scaled="1"/>
            </a:gradFill>
            <a:ln w="9525">
              <a:solidFill>
                <a:schemeClr val="tx1"/>
              </a:solidFill>
              <a:miter lim="800000"/>
              <a:headEnd/>
              <a:tailEnd/>
            </a:ln>
          </p:spPr>
          <p:txBody>
            <a:bodyPr wrap="none" anchor="ctr"/>
            <a:lstStyle/>
            <a:p>
              <a:endParaRPr lang="en-US"/>
            </a:p>
          </p:txBody>
        </p:sp>
        <p:sp>
          <p:nvSpPr>
            <p:cNvPr id="20492" name="Oval 82"/>
            <p:cNvSpPr>
              <a:spLocks noChangeArrowheads="1"/>
            </p:cNvSpPr>
            <p:nvPr/>
          </p:nvSpPr>
          <p:spPr bwMode="auto">
            <a:xfrm>
              <a:off x="4723" y="2749"/>
              <a:ext cx="845" cy="772"/>
            </a:xfrm>
            <a:prstGeom prst="ellipse">
              <a:avLst/>
            </a:prstGeom>
            <a:gradFill rotWithShape="1">
              <a:gsLst>
                <a:gs pos="0">
                  <a:schemeClr val="bg1"/>
                </a:gs>
                <a:gs pos="100000">
                  <a:srgbClr val="6688AA"/>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nvGrpSpPr>
            <p:cNvPr id="20493" name="Group 83"/>
            <p:cNvGrpSpPr>
              <a:grpSpLocks/>
            </p:cNvGrpSpPr>
            <p:nvPr/>
          </p:nvGrpSpPr>
          <p:grpSpPr bwMode="auto">
            <a:xfrm>
              <a:off x="5025" y="2780"/>
              <a:ext cx="247" cy="388"/>
              <a:chOff x="4800" y="1248"/>
              <a:chExt cx="403" cy="720"/>
            </a:xfrm>
          </p:grpSpPr>
          <p:sp>
            <p:nvSpPr>
              <p:cNvPr id="20500" name="AutoShape 84"/>
              <p:cNvSpPr>
                <a:spLocks noChangeArrowheads="1"/>
              </p:cNvSpPr>
              <p:nvPr/>
            </p:nvSpPr>
            <p:spPr bwMode="auto">
              <a:xfrm>
                <a:off x="4881" y="1248"/>
                <a:ext cx="240" cy="720"/>
              </a:xfrm>
              <a:prstGeom prst="upArrow">
                <a:avLst>
                  <a:gd name="adj1" fmla="val 35000"/>
                  <a:gd name="adj2" fmla="val 71667"/>
                </a:avLst>
              </a:prstGeom>
              <a:gradFill rotWithShape="1">
                <a:gsLst>
                  <a:gs pos="0">
                    <a:srgbClr val="FF9900"/>
                  </a:gs>
                  <a:gs pos="100000">
                    <a:srgbClr val="FFFF00"/>
                  </a:gs>
                </a:gsLst>
                <a:lin ang="0" scaled="1"/>
              </a:gradFill>
              <a:ln w="9525">
                <a:solidFill>
                  <a:schemeClr val="tx1"/>
                </a:solidFill>
                <a:miter lim="800000"/>
                <a:headEnd/>
                <a:tailEnd/>
              </a:ln>
            </p:spPr>
            <p:txBody>
              <a:bodyPr wrap="none" anchor="ctr"/>
              <a:lstStyle/>
              <a:p>
                <a:endParaRPr lang="en-US"/>
              </a:p>
            </p:txBody>
          </p:sp>
          <p:sp>
            <p:nvSpPr>
              <p:cNvPr id="20501" name="Oval 85"/>
              <p:cNvSpPr>
                <a:spLocks noChangeArrowheads="1"/>
              </p:cNvSpPr>
              <p:nvPr/>
            </p:nvSpPr>
            <p:spPr bwMode="auto">
              <a:xfrm>
                <a:off x="4800" y="1488"/>
                <a:ext cx="403" cy="403"/>
              </a:xfrm>
              <a:prstGeom prst="ellipse">
                <a:avLst/>
              </a:prstGeom>
              <a:gradFill rotWithShape="1">
                <a:gsLst>
                  <a:gs pos="0">
                    <a:srgbClr val="FF3300"/>
                  </a:gs>
                  <a:gs pos="100000">
                    <a:srgbClr val="4D0F00"/>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r>
                  <a:rPr lang="en-US" sz="2800" b="1" dirty="0">
                    <a:latin typeface="Helvetica"/>
                    <a:cs typeface="Helvetica"/>
                  </a:rPr>
                  <a:t>n</a:t>
                </a:r>
              </a:p>
            </p:txBody>
          </p:sp>
        </p:grpSp>
        <p:grpSp>
          <p:nvGrpSpPr>
            <p:cNvPr id="20494" name="Group 86"/>
            <p:cNvGrpSpPr>
              <a:grpSpLocks/>
            </p:cNvGrpSpPr>
            <p:nvPr/>
          </p:nvGrpSpPr>
          <p:grpSpPr bwMode="auto">
            <a:xfrm>
              <a:off x="4824" y="3025"/>
              <a:ext cx="246" cy="389"/>
              <a:chOff x="4560" y="1488"/>
              <a:chExt cx="403" cy="720"/>
            </a:xfrm>
          </p:grpSpPr>
          <p:sp>
            <p:nvSpPr>
              <p:cNvPr id="20498" name="AutoShape 87"/>
              <p:cNvSpPr>
                <a:spLocks noChangeArrowheads="1"/>
              </p:cNvSpPr>
              <p:nvPr/>
            </p:nvSpPr>
            <p:spPr bwMode="auto">
              <a:xfrm>
                <a:off x="4641" y="1488"/>
                <a:ext cx="240" cy="720"/>
              </a:xfrm>
              <a:prstGeom prst="upArrow">
                <a:avLst>
                  <a:gd name="adj1" fmla="val 35000"/>
                  <a:gd name="adj2" fmla="val 71667"/>
                </a:avLst>
              </a:prstGeom>
              <a:gradFill rotWithShape="1">
                <a:gsLst>
                  <a:gs pos="0">
                    <a:srgbClr val="FF9900"/>
                  </a:gs>
                  <a:gs pos="100000">
                    <a:srgbClr val="FFFF00"/>
                  </a:gs>
                </a:gsLst>
                <a:lin ang="0" scaled="1"/>
              </a:gradFill>
              <a:ln w="9525">
                <a:solidFill>
                  <a:schemeClr val="tx1"/>
                </a:solidFill>
                <a:miter lim="800000"/>
                <a:headEnd/>
                <a:tailEnd/>
              </a:ln>
            </p:spPr>
            <p:txBody>
              <a:bodyPr wrap="none" anchor="ctr"/>
              <a:lstStyle/>
              <a:p>
                <a:endParaRPr lang="en-US"/>
              </a:p>
            </p:txBody>
          </p:sp>
          <p:sp>
            <p:nvSpPr>
              <p:cNvPr id="20499" name="Oval 88"/>
              <p:cNvSpPr>
                <a:spLocks noChangeArrowheads="1"/>
              </p:cNvSpPr>
              <p:nvPr/>
            </p:nvSpPr>
            <p:spPr bwMode="auto">
              <a:xfrm>
                <a:off x="4560" y="1728"/>
                <a:ext cx="403" cy="403"/>
              </a:xfrm>
              <a:prstGeom prst="ellipse">
                <a:avLst/>
              </a:prstGeom>
              <a:gradFill rotWithShape="1">
                <a:gsLst>
                  <a:gs pos="0">
                    <a:srgbClr val="00CC00"/>
                  </a:gs>
                  <a:gs pos="100000">
                    <a:srgbClr val="003E00"/>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r>
                  <a:rPr lang="en-US" sz="2400" b="1" dirty="0">
                    <a:latin typeface="Helvetica"/>
                    <a:cs typeface="Helvetica"/>
                  </a:rPr>
                  <a:t>p</a:t>
                </a:r>
              </a:p>
            </p:txBody>
          </p:sp>
        </p:grpSp>
        <p:grpSp>
          <p:nvGrpSpPr>
            <p:cNvPr id="20495" name="Group 94"/>
            <p:cNvGrpSpPr>
              <a:grpSpLocks/>
            </p:cNvGrpSpPr>
            <p:nvPr/>
          </p:nvGrpSpPr>
          <p:grpSpPr bwMode="auto">
            <a:xfrm>
              <a:off x="5226" y="3025"/>
              <a:ext cx="247" cy="389"/>
              <a:chOff x="4560" y="1488"/>
              <a:chExt cx="403" cy="720"/>
            </a:xfrm>
          </p:grpSpPr>
          <p:sp>
            <p:nvSpPr>
              <p:cNvPr id="20496" name="AutoShape 95"/>
              <p:cNvSpPr>
                <a:spLocks noChangeArrowheads="1"/>
              </p:cNvSpPr>
              <p:nvPr/>
            </p:nvSpPr>
            <p:spPr bwMode="auto">
              <a:xfrm>
                <a:off x="4641" y="1488"/>
                <a:ext cx="240" cy="720"/>
              </a:xfrm>
              <a:prstGeom prst="upArrow">
                <a:avLst>
                  <a:gd name="adj1" fmla="val 35000"/>
                  <a:gd name="adj2" fmla="val 71667"/>
                </a:avLst>
              </a:prstGeom>
              <a:gradFill rotWithShape="1">
                <a:gsLst>
                  <a:gs pos="0">
                    <a:srgbClr val="FF9900"/>
                  </a:gs>
                  <a:gs pos="100000">
                    <a:srgbClr val="FFFF00"/>
                  </a:gs>
                </a:gsLst>
                <a:lin ang="0" scaled="1"/>
              </a:gradFill>
              <a:ln w="9525">
                <a:solidFill>
                  <a:schemeClr val="tx1"/>
                </a:solidFill>
                <a:miter lim="800000"/>
                <a:headEnd/>
                <a:tailEnd/>
              </a:ln>
            </p:spPr>
            <p:txBody>
              <a:bodyPr wrap="none" anchor="ctr"/>
              <a:lstStyle/>
              <a:p>
                <a:endParaRPr lang="en-US"/>
              </a:p>
            </p:txBody>
          </p:sp>
          <p:sp>
            <p:nvSpPr>
              <p:cNvPr id="20497" name="Oval 96"/>
              <p:cNvSpPr>
                <a:spLocks noChangeArrowheads="1"/>
              </p:cNvSpPr>
              <p:nvPr/>
            </p:nvSpPr>
            <p:spPr bwMode="auto">
              <a:xfrm>
                <a:off x="4560" y="1728"/>
                <a:ext cx="403" cy="403"/>
              </a:xfrm>
              <a:prstGeom prst="ellipse">
                <a:avLst/>
              </a:prstGeom>
              <a:gradFill rotWithShape="1">
                <a:gsLst>
                  <a:gs pos="0">
                    <a:srgbClr val="00CC00"/>
                  </a:gs>
                  <a:gs pos="100000">
                    <a:srgbClr val="003E00"/>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r>
                  <a:rPr lang="en-US" sz="2400" b="1" dirty="0">
                    <a:latin typeface="Helvetica"/>
                    <a:cs typeface="Helvetica"/>
                  </a:rPr>
                  <a:t>p</a:t>
                </a:r>
              </a:p>
            </p:txBody>
          </p:sp>
        </p:grpSp>
      </p:grpSp>
      <p:pic>
        <p:nvPicPr>
          <p:cNvPr id="20488" name="Picture 53" descr="Data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1331" y="2504230"/>
            <a:ext cx="2286000" cy="8287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
          <p:cNvGrpSpPr/>
          <p:nvPr/>
        </p:nvGrpSpPr>
        <p:grpSpPr>
          <a:xfrm>
            <a:off x="0" y="-61705"/>
            <a:ext cx="9158941" cy="709528"/>
            <a:chOff x="0" y="-61705"/>
            <a:chExt cx="9158941" cy="709528"/>
          </a:xfrm>
        </p:grpSpPr>
        <p:sp>
          <p:nvSpPr>
            <p:cNvPr id="50" name="TextBox 49"/>
            <p:cNvSpPr txBox="1"/>
            <p:nvPr/>
          </p:nvSpPr>
          <p:spPr>
            <a:xfrm>
              <a:off x="0" y="-61705"/>
              <a:ext cx="9143999" cy="707886"/>
            </a:xfrm>
            <a:prstGeom prst="rect">
              <a:avLst/>
            </a:prstGeom>
            <a:noFill/>
          </p:spPr>
          <p:txBody>
            <a:bodyPr wrap="square" rtlCol="0">
              <a:spAutoFit/>
            </a:bodyPr>
            <a:lstStyle/>
            <a:p>
              <a:pPr algn="ctr" defTabSz="457200" fontAlgn="auto">
                <a:spcBef>
                  <a:spcPts val="0"/>
                </a:spcBef>
                <a:spcAft>
                  <a:spcPts val="0"/>
                </a:spcAft>
              </a:pPr>
              <a:r>
                <a:rPr lang="en-US" sz="4000" b="1" dirty="0">
                  <a:latin typeface="Calibri"/>
                  <a:ea typeface="+mn-ea"/>
                  <a:cs typeface="+mn-cs"/>
                </a:rPr>
                <a:t> </a:t>
              </a:r>
              <a:r>
                <a:rPr lang="en-US" sz="4000" b="1" baseline="30000" dirty="0">
                  <a:latin typeface="Calibri"/>
                  <a:ea typeface="+mn-ea"/>
                  <a:cs typeface="+mn-cs"/>
                </a:rPr>
                <a:t>3</a:t>
              </a:r>
              <a:r>
                <a:rPr lang="en-US" sz="4000" b="1" dirty="0">
                  <a:latin typeface="Calibri"/>
                  <a:ea typeface="+mn-ea"/>
                  <a:cs typeface="+mn-cs"/>
                </a:rPr>
                <a:t>He ground-state wave-function</a:t>
              </a:r>
              <a:endParaRPr lang="en-US" sz="3600" dirty="0">
                <a:latin typeface="Arial" pitchFamily="-65" charset="0"/>
                <a:ea typeface="+mn-ea"/>
                <a:cs typeface="+mn-cs"/>
              </a:endParaRPr>
            </a:p>
          </p:txBody>
        </p:sp>
        <p:cxnSp>
          <p:nvCxnSpPr>
            <p:cNvPr id="51" name="Straight Connector 50"/>
            <p:cNvCxnSpPr/>
            <p:nvPr/>
          </p:nvCxnSpPr>
          <p:spPr>
            <a:xfrm>
              <a:off x="0" y="647823"/>
              <a:ext cx="9158941" cy="0"/>
            </a:xfrm>
            <a:prstGeom prst="line">
              <a:avLst/>
            </a:prstGeom>
            <a:ln>
              <a:solidFill>
                <a:srgbClr val="2063CE"/>
              </a:solidFill>
            </a:ln>
          </p:spPr>
          <p:style>
            <a:lnRef idx="2">
              <a:schemeClr val="accent1"/>
            </a:lnRef>
            <a:fillRef idx="0">
              <a:schemeClr val="accent1"/>
            </a:fillRef>
            <a:effectRef idx="1">
              <a:schemeClr val="accent1"/>
            </a:effectRef>
            <a:fontRef idx="minor">
              <a:schemeClr val="tx1"/>
            </a:fontRef>
          </p:style>
        </p:cxnSp>
      </p:grpSp>
      <p:sp>
        <p:nvSpPr>
          <p:cNvPr id="3" name="TextBox 2">
            <a:extLst>
              <a:ext uri="{FF2B5EF4-FFF2-40B4-BE49-F238E27FC236}">
                <a16:creationId xmlns:a16="http://schemas.microsoft.com/office/drawing/2014/main" id="{AB974811-52BC-94D9-AB48-AB73789E04B6}"/>
              </a:ext>
            </a:extLst>
          </p:cNvPr>
          <p:cNvSpPr txBox="1"/>
          <p:nvPr/>
        </p:nvSpPr>
        <p:spPr>
          <a:xfrm>
            <a:off x="4405385" y="6581001"/>
            <a:ext cx="350274" cy="276999"/>
          </a:xfrm>
          <a:prstGeom prst="rect">
            <a:avLst/>
          </a:prstGeom>
          <a:noFill/>
        </p:spPr>
        <p:txBody>
          <a:bodyPr wrap="square">
            <a:spAutoFit/>
          </a:bodyPr>
          <a:lstStyle/>
          <a:p>
            <a:fld id="{07E1C93C-5050-FC42-8F10-D22D4F119D13}" type="slidenum">
              <a:rPr lang="en-US" sz="1200" smtClean="0"/>
              <a:pPr/>
              <a:t>9</a:t>
            </a:fld>
            <a:endParaRPr lang="en-US" sz="1200"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heme/theme1.xml><?xml version="1.0" encoding="utf-8"?>
<a:theme xmlns:a="http://schemas.openxmlformats.org/drawingml/2006/main" name="2_JLabPowerpoint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17043</TotalTime>
  <Words>1256</Words>
  <Application>Microsoft Macintosh PowerPoint</Application>
  <PresentationFormat>On-screen Show (4:3)</PresentationFormat>
  <Paragraphs>135</Paragraphs>
  <Slides>14</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PingFangSC-Regular</vt:lpstr>
      <vt:lpstr>Arial</vt:lpstr>
      <vt:lpstr>Calibri</vt:lpstr>
      <vt:lpstr>Comic Sans MS</vt:lpstr>
      <vt:lpstr>Helvetica</vt:lpstr>
      <vt:lpstr>Minion Pro</vt:lpstr>
      <vt:lpstr>Times New Roman</vt:lpstr>
      <vt:lpstr>Wingdings</vt:lpstr>
      <vt:lpstr>2_JLabPowerpointMain</vt:lpstr>
      <vt:lpstr>Spin Precession at NIKHEF, JLab and the Electron Ion Collider  ( polarized sources, magic energies &amp; Siberian Snakes, oh my! )   by Douglas W. Higinbotham</vt:lpstr>
      <vt:lpstr>Polarized Electron Source: Photoelectric Effect</vt:lpstr>
      <vt:lpstr>Why not just use the Sokolov–Ternov effect?! </vt:lpstr>
      <vt:lpstr>Electron Polarization @ NIKHEF with a Full and Partial Snake</vt:lpstr>
      <vt:lpstr>Beautiful First Results from the Fermilab Muon g-2 Experiment</vt:lpstr>
      <vt:lpstr>Deuteron D(e,e’p) Asymmetry Results</vt:lpstr>
      <vt:lpstr>Spin Precession in CEBAF</vt:lpstr>
      <vt:lpstr>Magic CEBAF Energies</vt:lpstr>
      <vt:lpstr>PowerPoint Presentation</vt:lpstr>
      <vt:lpstr>PowerPoint Presentation</vt:lpstr>
      <vt:lpstr>What was special about a figure-8 EIC design?</vt:lpstr>
      <vt:lpstr>Six Snakes Planned for the EIC</vt:lpstr>
      <vt:lpstr>Deuteron Polarization at the EIC</vt:lpstr>
      <vt:lpstr>Summary</vt:lpstr>
    </vt:vector>
  </TitlesOfParts>
  <Company>Jefferson Lab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BigBite Timeline: Green Items Completed Last Six Months</dc:title>
  <dc:creator>Douglas Higinbotham</dc:creator>
  <cp:lastModifiedBy>Douglas Higinbotham</cp:lastModifiedBy>
  <cp:revision>99</cp:revision>
  <dcterms:created xsi:type="dcterms:W3CDTF">2018-07-21T20:32:14Z</dcterms:created>
  <dcterms:modified xsi:type="dcterms:W3CDTF">2023-07-12T10:32:32Z</dcterms:modified>
</cp:coreProperties>
</file>