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2" r:id="rId4"/>
  </p:sldMasterIdLst>
  <p:notesMasterIdLst>
    <p:notesMasterId r:id="rId27"/>
  </p:notesMasterIdLst>
  <p:sldIdLst>
    <p:sldId id="256" r:id="rId5"/>
    <p:sldId id="257" r:id="rId6"/>
    <p:sldId id="385" r:id="rId7"/>
    <p:sldId id="387" r:id="rId8"/>
    <p:sldId id="388" r:id="rId9"/>
    <p:sldId id="316" r:id="rId10"/>
    <p:sldId id="390" r:id="rId11"/>
    <p:sldId id="391" r:id="rId12"/>
    <p:sldId id="392" r:id="rId13"/>
    <p:sldId id="389" r:id="rId14"/>
    <p:sldId id="393" r:id="rId15"/>
    <p:sldId id="394" r:id="rId16"/>
    <p:sldId id="395" r:id="rId17"/>
    <p:sldId id="396" r:id="rId18"/>
    <p:sldId id="402" r:id="rId19"/>
    <p:sldId id="397" r:id="rId20"/>
    <p:sldId id="398" r:id="rId21"/>
    <p:sldId id="399" r:id="rId22"/>
    <p:sldId id="400" r:id="rId23"/>
    <p:sldId id="401" r:id="rId24"/>
    <p:sldId id="283" r:id="rId25"/>
    <p:sldId id="32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berto D'Alesio" initials="UD" lastIdx="1" clrIdx="0">
    <p:extLst>
      <p:ext uri="{19B8F6BF-5375-455C-9EA6-DF929625EA0E}">
        <p15:presenceInfo xmlns:p15="http://schemas.microsoft.com/office/powerpoint/2012/main" userId="Umberto D'Ale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FFFF"/>
    <a:srgbClr val="CCFFFF"/>
    <a:srgbClr val="0033CC"/>
    <a:srgbClr val="D34817"/>
    <a:srgbClr val="782009"/>
    <a:srgbClr val="FFCCCC"/>
    <a:srgbClr val="12D825"/>
    <a:srgbClr val="FF99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903BD-683F-456F-8DED-4E0942ED879F}" v="131" dt="2023-06-21T19:04:4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21" autoAdjust="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berto D'Alesio" userId="c25386d6-e741-4908-b816-c5a6b48563be" providerId="ADAL" clId="{065903BD-683F-456F-8DED-4E0942ED879F}"/>
    <pc:docChg chg="undo custSel modSld">
      <pc:chgData name="Umberto D'Alesio" userId="c25386d6-e741-4908-b816-c5a6b48563be" providerId="ADAL" clId="{065903BD-683F-456F-8DED-4E0942ED879F}" dt="2023-06-21T19:04:43.911" v="723" actId="20577"/>
      <pc:docMkLst>
        <pc:docMk/>
      </pc:docMkLst>
      <pc:sldChg chg="modSp">
        <pc:chgData name="Umberto D'Alesio" userId="c25386d6-e741-4908-b816-c5a6b48563be" providerId="ADAL" clId="{065903BD-683F-456F-8DED-4E0942ED879F}" dt="2023-06-21T19:04:43.911" v="723" actId="20577"/>
        <pc:sldMkLst>
          <pc:docMk/>
          <pc:sldMk cId="3234684806" sldId="283"/>
        </pc:sldMkLst>
        <pc:spChg chg="mod">
          <ac:chgData name="Umberto D'Alesio" userId="c25386d6-e741-4908-b816-c5a6b48563be" providerId="ADAL" clId="{065903BD-683F-456F-8DED-4E0942ED879F}" dt="2023-06-21T19:04:43.911" v="723" actId="20577"/>
          <ac:spMkLst>
            <pc:docMk/>
            <pc:sldMk cId="3234684806" sldId="283"/>
            <ac:spMk id="3" creationId="{00000000-0000-0000-0000-000000000000}"/>
          </ac:spMkLst>
        </pc:spChg>
      </pc:sldChg>
      <pc:sldChg chg="modSp">
        <pc:chgData name="Umberto D'Alesio" userId="c25386d6-e741-4908-b816-c5a6b48563be" providerId="ADAL" clId="{065903BD-683F-456F-8DED-4E0942ED879F}" dt="2023-06-21T16:23:49.894" v="2" actId="6549"/>
        <pc:sldMkLst>
          <pc:docMk/>
          <pc:sldMk cId="2961252054" sldId="388"/>
        </pc:sldMkLst>
        <pc:spChg chg="mod">
          <ac:chgData name="Umberto D'Alesio" userId="c25386d6-e741-4908-b816-c5a6b48563be" providerId="ADAL" clId="{065903BD-683F-456F-8DED-4E0942ED879F}" dt="2023-06-21T16:23:49.894" v="2" actId="6549"/>
          <ac:spMkLst>
            <pc:docMk/>
            <pc:sldMk cId="2961252054" sldId="388"/>
            <ac:spMk id="3" creationId="{8B664628-48D5-B9AD-5C23-D76C733D6FAD}"/>
          </ac:spMkLst>
        </pc:spChg>
      </pc:sldChg>
      <pc:sldChg chg="delSp modSp mod modAnim">
        <pc:chgData name="Umberto D'Alesio" userId="c25386d6-e741-4908-b816-c5a6b48563be" providerId="ADAL" clId="{065903BD-683F-456F-8DED-4E0942ED879F}" dt="2023-06-21T18:52:43.950" v="657" actId="478"/>
        <pc:sldMkLst>
          <pc:docMk/>
          <pc:sldMk cId="3159130604" sldId="391"/>
        </pc:sldMkLst>
        <pc:spChg chg="mod">
          <ac:chgData name="Umberto D'Alesio" userId="c25386d6-e741-4908-b816-c5a6b48563be" providerId="ADAL" clId="{065903BD-683F-456F-8DED-4E0942ED879F}" dt="2023-06-21T18:52:35.102" v="656" actId="20577"/>
          <ac:spMkLst>
            <pc:docMk/>
            <pc:sldMk cId="3159130604" sldId="391"/>
            <ac:spMk id="3" creationId="{65F66DEB-E834-3129-94AC-8AA0BA8DF8D1}"/>
          </ac:spMkLst>
        </pc:spChg>
        <pc:cxnChg chg="del">
          <ac:chgData name="Umberto D'Alesio" userId="c25386d6-e741-4908-b816-c5a6b48563be" providerId="ADAL" clId="{065903BD-683F-456F-8DED-4E0942ED879F}" dt="2023-06-21T18:52:43.950" v="657" actId="478"/>
          <ac:cxnSpMkLst>
            <pc:docMk/>
            <pc:sldMk cId="3159130604" sldId="391"/>
            <ac:cxnSpMk id="9" creationId="{8A2E950B-088F-32BA-51C4-A4A3106873F0}"/>
          </ac:cxnSpMkLst>
        </pc:cxnChg>
      </pc:sldChg>
      <pc:sldChg chg="modSp">
        <pc:chgData name="Umberto D'Alesio" userId="c25386d6-e741-4908-b816-c5a6b48563be" providerId="ADAL" clId="{065903BD-683F-456F-8DED-4E0942ED879F}" dt="2023-06-21T17:50:21.846" v="12" actId="20577"/>
        <pc:sldMkLst>
          <pc:docMk/>
          <pc:sldMk cId="2170821042" sldId="392"/>
        </pc:sldMkLst>
        <pc:spChg chg="mod">
          <ac:chgData name="Umberto D'Alesio" userId="c25386d6-e741-4908-b816-c5a6b48563be" providerId="ADAL" clId="{065903BD-683F-456F-8DED-4E0942ED879F}" dt="2023-06-21T17:50:21.846" v="12" actId="20577"/>
          <ac:spMkLst>
            <pc:docMk/>
            <pc:sldMk cId="2170821042" sldId="392"/>
            <ac:spMk id="14" creationId="{5DE0C3B4-6D25-56EC-9B2C-E286B3BA0F9F}"/>
          </ac:spMkLst>
        </pc:spChg>
      </pc:sldChg>
      <pc:sldChg chg="modAnim">
        <pc:chgData name="Umberto D'Alesio" userId="c25386d6-e741-4908-b816-c5a6b48563be" providerId="ADAL" clId="{065903BD-683F-456F-8DED-4E0942ED879F}" dt="2023-06-21T17:51:59.226" v="13"/>
        <pc:sldMkLst>
          <pc:docMk/>
          <pc:sldMk cId="492493523" sldId="394"/>
        </pc:sldMkLst>
      </pc:sldChg>
      <pc:sldChg chg="modSp">
        <pc:chgData name="Umberto D'Alesio" userId="c25386d6-e741-4908-b816-c5a6b48563be" providerId="ADAL" clId="{065903BD-683F-456F-8DED-4E0942ED879F}" dt="2023-06-21T18:05:55.294" v="21" actId="113"/>
        <pc:sldMkLst>
          <pc:docMk/>
          <pc:sldMk cId="3135755954" sldId="395"/>
        </pc:sldMkLst>
        <pc:spChg chg="mod">
          <ac:chgData name="Umberto D'Alesio" userId="c25386d6-e741-4908-b816-c5a6b48563be" providerId="ADAL" clId="{065903BD-683F-456F-8DED-4E0942ED879F}" dt="2023-06-21T18:05:55.294" v="21" actId="113"/>
          <ac:spMkLst>
            <pc:docMk/>
            <pc:sldMk cId="3135755954" sldId="395"/>
            <ac:spMk id="12" creationId="{9E7FF125-88C0-8E26-FBF4-0DDE6F23647F}"/>
          </ac:spMkLst>
        </pc:spChg>
      </pc:sldChg>
      <pc:sldChg chg="modSp mod">
        <pc:chgData name="Umberto D'Alesio" userId="c25386d6-e741-4908-b816-c5a6b48563be" providerId="ADAL" clId="{065903BD-683F-456F-8DED-4E0942ED879F}" dt="2023-06-21T17:54:20.797" v="16" actId="1076"/>
        <pc:sldMkLst>
          <pc:docMk/>
          <pc:sldMk cId="1276571522" sldId="397"/>
        </pc:sldMkLst>
        <pc:spChg chg="mod">
          <ac:chgData name="Umberto D'Alesio" userId="c25386d6-e741-4908-b816-c5a6b48563be" providerId="ADAL" clId="{065903BD-683F-456F-8DED-4E0942ED879F}" dt="2023-06-21T17:54:20.797" v="16" actId="1076"/>
          <ac:spMkLst>
            <pc:docMk/>
            <pc:sldMk cId="1276571522" sldId="397"/>
            <ac:spMk id="2" creationId="{434CBF15-0972-3A6F-0A0C-D8550FFD0C99}"/>
          </ac:spMkLst>
        </pc:spChg>
        <pc:spChg chg="mod">
          <ac:chgData name="Umberto D'Alesio" userId="c25386d6-e741-4908-b816-c5a6b48563be" providerId="ADAL" clId="{065903BD-683F-456F-8DED-4E0942ED879F}" dt="2023-06-21T17:54:19.030" v="15" actId="207"/>
          <ac:spMkLst>
            <pc:docMk/>
            <pc:sldMk cId="1276571522" sldId="397"/>
            <ac:spMk id="7" creationId="{CF43D83F-FF9D-5CD1-525F-056E20C7E980}"/>
          </ac:spMkLst>
        </pc:spChg>
      </pc:sldChg>
      <pc:sldChg chg="addSp delSp modSp mod delAnim modAnim">
        <pc:chgData name="Umberto D'Alesio" userId="c25386d6-e741-4908-b816-c5a6b48563be" providerId="ADAL" clId="{065903BD-683F-456F-8DED-4E0942ED879F}" dt="2023-06-21T18:29:39.441" v="652" actId="1035"/>
        <pc:sldMkLst>
          <pc:docMk/>
          <pc:sldMk cId="308718776" sldId="398"/>
        </pc:sldMkLst>
        <pc:spChg chg="add mod">
          <ac:chgData name="Umberto D'Alesio" userId="c25386d6-e741-4908-b816-c5a6b48563be" providerId="ADAL" clId="{065903BD-683F-456F-8DED-4E0942ED879F}" dt="2023-06-21T18:13:19.221" v="326" actId="208"/>
          <ac:spMkLst>
            <pc:docMk/>
            <pc:sldMk cId="308718776" sldId="398"/>
            <ac:spMk id="6" creationId="{8C473086-CDFD-7524-184F-DDB2BCF7AEB3}"/>
          </ac:spMkLst>
        </pc:spChg>
        <pc:spChg chg="add mod">
          <ac:chgData name="Umberto D'Alesio" userId="c25386d6-e741-4908-b816-c5a6b48563be" providerId="ADAL" clId="{065903BD-683F-456F-8DED-4E0942ED879F}" dt="2023-06-21T18:13:25.499" v="327" actId="208"/>
          <ac:spMkLst>
            <pc:docMk/>
            <pc:sldMk cId="308718776" sldId="398"/>
            <ac:spMk id="7" creationId="{2445A33A-0BBE-FBC2-2D9F-94BEF7469148}"/>
          </ac:spMkLst>
        </pc:spChg>
        <pc:spChg chg="add mod">
          <ac:chgData name="Umberto D'Alesio" userId="c25386d6-e741-4908-b816-c5a6b48563be" providerId="ADAL" clId="{065903BD-683F-456F-8DED-4E0942ED879F}" dt="2023-06-21T18:09:00.755" v="197" actId="14100"/>
          <ac:spMkLst>
            <pc:docMk/>
            <pc:sldMk cId="308718776" sldId="398"/>
            <ac:spMk id="11" creationId="{3DA20963-312C-A1D7-01A8-396A13C6C09E}"/>
          </ac:spMkLst>
        </pc:spChg>
        <pc:spChg chg="add del mod">
          <ac:chgData name="Umberto D'Alesio" userId="c25386d6-e741-4908-b816-c5a6b48563be" providerId="ADAL" clId="{065903BD-683F-456F-8DED-4E0942ED879F}" dt="2023-06-21T18:09:07.608" v="199"/>
          <ac:spMkLst>
            <pc:docMk/>
            <pc:sldMk cId="308718776" sldId="398"/>
            <ac:spMk id="13" creationId="{67299F57-DC9C-1D7C-6F81-52115B9EF514}"/>
          </ac:spMkLst>
        </pc:spChg>
        <pc:spChg chg="add mod">
          <ac:chgData name="Umberto D'Alesio" userId="c25386d6-e741-4908-b816-c5a6b48563be" providerId="ADAL" clId="{065903BD-683F-456F-8DED-4E0942ED879F}" dt="2023-06-21T18:09:28.433" v="253" actId="1036"/>
          <ac:spMkLst>
            <pc:docMk/>
            <pc:sldMk cId="308718776" sldId="398"/>
            <ac:spMk id="14" creationId="{2CB35494-CFAF-F30F-FD2D-8D48D0D410A2}"/>
          </ac:spMkLst>
        </pc:spChg>
        <pc:spChg chg="add mod">
          <ac:chgData name="Umberto D'Alesio" userId="c25386d6-e741-4908-b816-c5a6b48563be" providerId="ADAL" clId="{065903BD-683F-456F-8DED-4E0942ED879F}" dt="2023-06-21T18:14:52.834" v="498" actId="1036"/>
          <ac:spMkLst>
            <pc:docMk/>
            <pc:sldMk cId="308718776" sldId="398"/>
            <ac:spMk id="18" creationId="{F89B53E0-D2A8-AA2D-36B9-854D49E7C599}"/>
          </ac:spMkLst>
        </pc:spChg>
        <pc:spChg chg="add del mod">
          <ac:chgData name="Umberto D'Alesio" userId="c25386d6-e741-4908-b816-c5a6b48563be" providerId="ADAL" clId="{065903BD-683F-456F-8DED-4E0942ED879F}" dt="2023-06-21T18:27:47.853" v="633" actId="478"/>
          <ac:spMkLst>
            <pc:docMk/>
            <pc:sldMk cId="308718776" sldId="398"/>
            <ac:spMk id="19" creationId="{0972DCE5-0EB3-30DC-A14F-2BE6574DA2C1}"/>
          </ac:spMkLst>
        </pc:spChg>
        <pc:spChg chg="add mod">
          <ac:chgData name="Umberto D'Alesio" userId="c25386d6-e741-4908-b816-c5a6b48563be" providerId="ADAL" clId="{065903BD-683F-456F-8DED-4E0942ED879F}" dt="2023-06-21T18:19:42.338" v="563" actId="1076"/>
          <ac:spMkLst>
            <pc:docMk/>
            <pc:sldMk cId="308718776" sldId="398"/>
            <ac:spMk id="20" creationId="{DC326374-D5B0-DFCB-19C5-5BA972F9C85E}"/>
          </ac:spMkLst>
        </pc:spChg>
        <pc:spChg chg="add mod">
          <ac:chgData name="Umberto D'Alesio" userId="c25386d6-e741-4908-b816-c5a6b48563be" providerId="ADAL" clId="{065903BD-683F-456F-8DED-4E0942ED879F}" dt="2023-06-21T18:21:14.568" v="622" actId="1036"/>
          <ac:spMkLst>
            <pc:docMk/>
            <pc:sldMk cId="308718776" sldId="398"/>
            <ac:spMk id="21" creationId="{18D03408-A783-500C-2F32-B89FF8A6C6EE}"/>
          </ac:spMkLst>
        </pc:spChg>
        <pc:picChg chg="mod">
          <ac:chgData name="Umberto D'Alesio" userId="c25386d6-e741-4908-b816-c5a6b48563be" providerId="ADAL" clId="{065903BD-683F-456F-8DED-4E0942ED879F}" dt="2023-06-21T18:16:59.110" v="539" actId="1035"/>
          <ac:picMkLst>
            <pc:docMk/>
            <pc:sldMk cId="308718776" sldId="398"/>
            <ac:picMk id="5" creationId="{4D4B8DB8-EFFF-8EE5-DCF8-D9CE030318D7}"/>
          </ac:picMkLst>
        </pc:picChg>
        <pc:picChg chg="mod">
          <ac:chgData name="Umberto D'Alesio" userId="c25386d6-e741-4908-b816-c5a6b48563be" providerId="ADAL" clId="{065903BD-683F-456F-8DED-4E0942ED879F}" dt="2023-06-21T18:29:21.386" v="642" actId="1035"/>
          <ac:picMkLst>
            <pc:docMk/>
            <pc:sldMk cId="308718776" sldId="398"/>
            <ac:picMk id="8" creationId="{FD173C99-D86A-22A4-10C3-451F591F3F94}"/>
          </ac:picMkLst>
        </pc:picChg>
        <pc:picChg chg="add del mod">
          <ac:chgData name="Umberto D'Alesio" userId="c25386d6-e741-4908-b816-c5a6b48563be" providerId="ADAL" clId="{065903BD-683F-456F-8DED-4E0942ED879F}" dt="2023-06-21T18:08:39.640" v="109"/>
          <ac:picMkLst>
            <pc:docMk/>
            <pc:sldMk cId="308718776" sldId="398"/>
            <ac:picMk id="9" creationId="{2DF92B6B-D6F8-965B-1053-2899ED2C7833}"/>
          </ac:picMkLst>
        </pc:picChg>
        <pc:picChg chg="mod">
          <ac:chgData name="Umberto D'Alesio" userId="c25386d6-e741-4908-b816-c5a6b48563be" providerId="ADAL" clId="{065903BD-683F-456F-8DED-4E0942ED879F}" dt="2023-06-21T18:19:36.654" v="562" actId="1076"/>
          <ac:picMkLst>
            <pc:docMk/>
            <pc:sldMk cId="308718776" sldId="398"/>
            <ac:picMk id="10" creationId="{38C9F99D-811A-BF00-AA4F-48E9E7D73493}"/>
          </ac:picMkLst>
        </pc:picChg>
        <pc:picChg chg="add mod">
          <ac:chgData name="Umberto D'Alesio" userId="c25386d6-e741-4908-b816-c5a6b48563be" providerId="ADAL" clId="{065903BD-683F-456F-8DED-4E0942ED879F}" dt="2023-06-21T18:29:39.441" v="652" actId="1035"/>
          <ac:picMkLst>
            <pc:docMk/>
            <pc:sldMk cId="308718776" sldId="398"/>
            <ac:picMk id="16" creationId="{4193D1E4-28D3-5203-6985-30861AFD790D}"/>
          </ac:picMkLst>
        </pc:picChg>
      </pc:sldChg>
      <pc:sldChg chg="modAnim">
        <pc:chgData name="Umberto D'Alesio" userId="c25386d6-e741-4908-b816-c5a6b48563be" providerId="ADAL" clId="{065903BD-683F-456F-8DED-4E0942ED879F}" dt="2023-06-21T17:55:54.278" v="19"/>
        <pc:sldMkLst>
          <pc:docMk/>
          <pc:sldMk cId="1383748643" sldId="4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441D-E654-44C0-A824-0ED34DAB5FB8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4DB4-74CA-43E9-B242-B26D6D3013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6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5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9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91"/>
            <a:ext cx="4745736" cy="365125"/>
          </a:xfrm>
        </p:spPr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2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73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2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51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4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91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90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1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89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4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11/09/18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9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6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6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91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91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91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2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microsoft.com/office/2007/relationships/hdphoto" Target="../media/hdphoto2.wdp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1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3.e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5.emf"/><Relationship Id="rId10" Type="http://schemas.openxmlformats.org/officeDocument/2006/relationships/image" Target="../media/image31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39.emf"/><Relationship Id="rId4" Type="http://schemas.openxmlformats.org/officeDocument/2006/relationships/image" Target="../media/image34.emf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6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6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9"/>
            <a:ext cx="7667244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38385" y="4170652"/>
                <a:ext cx="4266697" cy="1622451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Transverse </a:t>
                </a:r>
                <a:r>
                  <a:rPr lang="el-GR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Λ</a:t>
                </a:r>
                <a: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 polarization </a:t>
                </a:r>
                <a:b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it-IT" sz="2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it-IT" sz="2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 annihilation and </a:t>
                </a:r>
                <a:b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SIDIS processes </a:t>
                </a:r>
                <a:b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within a TMD framework</a:t>
                </a:r>
                <a:endParaRPr lang="en-GB" sz="2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38385" y="4170652"/>
                <a:ext cx="4266697" cy="1622451"/>
              </a:xfrm>
              <a:blipFill>
                <a:blip r:embed="rId4"/>
                <a:stretch>
                  <a:fillRect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848" y="4102663"/>
            <a:ext cx="3671781" cy="1777900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GB" sz="1900" b="1" dirty="0"/>
              <a:t>U</a:t>
            </a:r>
            <a:r>
              <a:rPr lang="ia-Latn-001" sz="1900" b="1" dirty="0"/>
              <a:t>mberto</a:t>
            </a:r>
            <a:r>
              <a:rPr lang="en-GB" sz="1900" b="1" dirty="0"/>
              <a:t> D’Alesio</a:t>
            </a:r>
            <a:r>
              <a:rPr lang="en-GB" sz="1900" dirty="0"/>
              <a:t> </a:t>
            </a:r>
            <a:endParaRPr lang="ia-Latn-001" sz="1900" dirty="0"/>
          </a:p>
          <a:p>
            <a:pPr algn="ctr"/>
            <a:r>
              <a:rPr lang="en-GB" sz="1700" dirty="0"/>
              <a:t>   in coll. with  </a:t>
            </a:r>
          </a:p>
          <a:p>
            <a:pPr algn="ctr"/>
            <a:r>
              <a:rPr lang="en-GB" sz="1700" i="1" dirty="0" err="1"/>
              <a:t>L.Gamberg</a:t>
            </a:r>
            <a:r>
              <a:rPr lang="en-GB" sz="1700" i="1" dirty="0"/>
              <a:t>, F. Murgia</a:t>
            </a:r>
            <a:r>
              <a:rPr lang="ia-Latn-001" sz="1700" i="1" dirty="0"/>
              <a:t> &amp;</a:t>
            </a:r>
            <a:r>
              <a:rPr lang="en-GB" sz="1700" i="1" dirty="0"/>
              <a:t> </a:t>
            </a:r>
            <a:r>
              <a:rPr lang="ia-Latn-001" sz="1700" i="1" dirty="0"/>
              <a:t>M. Zaccheddu</a:t>
            </a:r>
            <a:r>
              <a:rPr lang="en-GB" sz="1700" i="1" dirty="0"/>
              <a:t> </a:t>
            </a:r>
            <a:endParaRPr lang="it-IT" sz="1700" dirty="0"/>
          </a:p>
          <a:p>
            <a:pPr algn="ctr"/>
            <a:r>
              <a:rPr lang="en-GB" sz="1700" dirty="0"/>
              <a:t> JHEP 12 (2022) 074</a:t>
            </a:r>
          </a:p>
          <a:p>
            <a:pPr algn="ctr"/>
            <a:r>
              <a:rPr lang="en-GB" sz="1700" dirty="0"/>
              <a:t>arXiv:2306.xxxxx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A813801F-2E4E-452A-92C2-1A85A873AD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63" y="275291"/>
            <a:ext cx="1559080" cy="1003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585" y="259431"/>
            <a:ext cx="1704909" cy="91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" y="134410"/>
            <a:ext cx="1283825" cy="120679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98473A6-C1F6-4798-9BE2-CF3E546F1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2118" y="184927"/>
            <a:ext cx="2201851" cy="11503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CCBC68-5B63-140B-A750-46435FE89E49}"/>
              </a:ext>
            </a:extLst>
          </p:cNvPr>
          <p:cNvSpPr txBox="1"/>
          <p:nvPr/>
        </p:nvSpPr>
        <p:spPr>
          <a:xfrm>
            <a:off x="311543" y="2097799"/>
            <a:ext cx="4615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WORKSHOP ON</a:t>
            </a:r>
          </a:p>
          <a:p>
            <a:pPr algn="ctr"/>
            <a:r>
              <a:rPr lang="en-US" i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TMDs: Towards a Synergy between </a:t>
            </a:r>
          </a:p>
          <a:p>
            <a:pPr algn="ctr"/>
            <a:r>
              <a:rPr lang="en-US" i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Lattice QCD and Global Analyses</a:t>
            </a:r>
            <a:endParaRPr lang="es-ES" i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09B309B-F3E6-B6F2-A516-418020FF02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574" y="1800791"/>
            <a:ext cx="3038475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7F0E243C-E700-E927-6AB3-B7BCA5C5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578" y="3818295"/>
            <a:ext cx="4194515" cy="787751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BB1E94-E3BE-4169-B444-3B42FDBB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6" y="6272792"/>
            <a:ext cx="6168155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7E6132E-3275-C4EA-FC53-3D7AC6AC0A2C}"/>
                  </a:ext>
                </a:extLst>
              </p:cNvPr>
              <p:cNvSpPr txBox="1"/>
              <p:nvPr/>
            </p:nvSpPr>
            <p:spPr>
              <a:xfrm>
                <a:off x="173769" y="3356520"/>
                <a:ext cx="3241593" cy="2314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Polarizing FF first moment</a:t>
                </a:r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dirty="0"/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nonperturbative </a:t>
                </a:r>
                <a:r>
                  <a:rPr lang="en-US" dirty="0" err="1"/>
                  <a:t>pFF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7E6132E-3275-C4EA-FC53-3D7AC6AC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9" y="3356520"/>
                <a:ext cx="3241593" cy="2314416"/>
              </a:xfrm>
              <a:prstGeom prst="rect">
                <a:avLst/>
              </a:prstGeom>
              <a:blipFill>
                <a:blip r:embed="rId3"/>
                <a:stretch>
                  <a:fillRect l="-1318" t="-1583" r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>
            <a:extLst>
              <a:ext uri="{FF2B5EF4-FFF2-40B4-BE49-F238E27FC236}">
                <a16:creationId xmlns:a16="http://schemas.microsoft.com/office/drawing/2014/main" id="{8BE3F90B-53B3-69D4-04C5-E3B41F51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35" y="4874719"/>
            <a:ext cx="3501417" cy="819372"/>
          </a:xfrm>
          <a:prstGeom prst="rect">
            <a:avLst/>
          </a:prstGeom>
        </p:spPr>
      </p:pic>
      <p:sp>
        <p:nvSpPr>
          <p:cNvPr id="23" name="Ovale 22">
            <a:extLst>
              <a:ext uri="{FF2B5EF4-FFF2-40B4-BE49-F238E27FC236}">
                <a16:creationId xmlns:a16="http://schemas.microsoft.com/office/drawing/2014/main" id="{77B7297F-38A2-32EC-39F3-3706F6BEAD1D}"/>
              </a:ext>
            </a:extLst>
          </p:cNvPr>
          <p:cNvSpPr/>
          <p:nvPr/>
        </p:nvSpPr>
        <p:spPr>
          <a:xfrm>
            <a:off x="4451249" y="4809988"/>
            <a:ext cx="1415483" cy="8725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16507A21-85FD-8034-908D-FC309EFFB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" y="1263964"/>
            <a:ext cx="9144000" cy="1436077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7F6F8650-C9A9-B24E-EC0F-F42F9D5F7D11}"/>
              </a:ext>
            </a:extLst>
          </p:cNvPr>
          <p:cNvSpPr/>
          <p:nvPr/>
        </p:nvSpPr>
        <p:spPr>
          <a:xfrm>
            <a:off x="1836898" y="2023009"/>
            <a:ext cx="1658867" cy="89337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06A723A-C425-F65A-F3F2-2CF027B10883}"/>
              </a:ext>
            </a:extLst>
          </p:cNvPr>
          <p:cNvSpPr/>
          <p:nvPr/>
        </p:nvSpPr>
        <p:spPr>
          <a:xfrm>
            <a:off x="5142486" y="1261656"/>
            <a:ext cx="1412071" cy="801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F3DBF44D-0BE8-E38E-3B94-0452CBACD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597" y="3101023"/>
            <a:ext cx="4409492" cy="75982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3F880C79-2E0F-8D11-790D-6EB4F36E7EAE}"/>
              </a:ext>
            </a:extLst>
          </p:cNvPr>
          <p:cNvSpPr/>
          <p:nvPr/>
        </p:nvSpPr>
        <p:spPr>
          <a:xfrm>
            <a:off x="4291477" y="3070802"/>
            <a:ext cx="1866569" cy="7877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8DB4C93-5838-22FD-1E84-22D93AA1CBD9}"/>
                  </a:ext>
                </a:extLst>
              </p:cNvPr>
              <p:cNvSpPr txBox="1"/>
              <p:nvPr/>
            </p:nvSpPr>
            <p:spPr>
              <a:xfrm flipH="1">
                <a:off x="3303827" y="435006"/>
                <a:ext cx="2835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Numerator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8DB4C93-5838-22FD-1E84-22D93AA1C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03827" y="435006"/>
                <a:ext cx="2835656" cy="523220"/>
              </a:xfrm>
              <a:prstGeom prst="rect">
                <a:avLst/>
              </a:prstGeom>
              <a:blipFill>
                <a:blip r:embed="rId7"/>
                <a:stretch>
                  <a:fillRect l="-322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3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13" grpId="0" animBg="1"/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9F1C81-CE92-FB28-F7B7-1993E579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9764"/>
            <a:ext cx="7772400" cy="798851"/>
          </a:xfrm>
        </p:spPr>
        <p:txBody>
          <a:bodyPr/>
          <a:lstStyle/>
          <a:p>
            <a:pPr algn="ctr"/>
            <a:r>
              <a:rPr lang="en-US" dirty="0"/>
              <a:t>FIT of Belle data [NLL]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49F1D9-CE37-D5D2-BE3A-7C655721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4" y="6272792"/>
            <a:ext cx="5852567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A5EE6E99-D55D-CF38-D298-BE8B49FDAB91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67855" y="1231589"/>
                <a:ext cx="7772400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Data selection: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[0.5-0.9] bin excluded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96 data points (128)</a:t>
                </a:r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A5EE6E99-D55D-CF38-D298-BE8B49FDAB9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855" y="1231589"/>
                <a:ext cx="7772400" cy="313932"/>
              </a:xfrm>
              <a:prstGeom prst="rect">
                <a:avLst/>
              </a:prstGeom>
              <a:blipFill>
                <a:blip r:embed="rId2"/>
                <a:stretch>
                  <a:fillRect l="-78" t="-13462" b="-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F531F92-13F5-71BA-085C-E43408A168AB}"/>
                  </a:ext>
                </a:extLst>
              </p:cNvPr>
              <p:cNvSpPr txBox="1"/>
              <p:nvPr/>
            </p:nvSpPr>
            <p:spPr>
              <a:xfrm>
                <a:off x="824505" y="2177521"/>
                <a:ext cx="6339775" cy="317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Scenarios considered:</a:t>
                </a:r>
              </a:p>
              <a:p>
                <a:endParaRPr lang="en-US" sz="2000" dirty="0"/>
              </a:p>
              <a:p>
                <a:pPr marL="342891" indent="-342891">
                  <a:buFont typeface="+mj-lt"/>
                  <a:buAutoNum type="arabicPeriod"/>
                </a:pPr>
                <a:r>
                  <a:rPr lang="en-US" sz="2000" dirty="0"/>
                  <a:t>Only light quarks &amp; No </a:t>
                </a:r>
                <a:r>
                  <a:rPr lang="en-US" sz="2000" i="1" dirty="0"/>
                  <a:t>SU(2)</a:t>
                </a:r>
                <a:r>
                  <a:rPr lang="en-US" sz="2000" dirty="0"/>
                  <a:t> sym.</a:t>
                </a:r>
                <a:br>
                  <a:rPr lang="en-US" sz="2000" dirty="0"/>
                </a:br>
                <a:r>
                  <a:rPr lang="en-US" sz="2000" dirty="0" err="1"/>
                  <a:t>pFFs</a:t>
                </a:r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𝑠𝑒𝑎</m:t>
                    </m:r>
                  </m:oMath>
                </a14:m>
                <a:r>
                  <a:rPr lang="en-US" sz="2000" dirty="0"/>
                  <a:t>; [8 par]</a:t>
                </a:r>
                <a:br>
                  <a:rPr lang="en-US" sz="2000" dirty="0"/>
                </a:br>
                <a:endParaRPr lang="en-US" sz="2000" dirty="0"/>
              </a:p>
              <a:p>
                <a:pPr marL="342891" indent="-342891">
                  <a:buFont typeface="+mj-lt"/>
                  <a:buAutoNum type="arabicPeriod"/>
                </a:pPr>
                <a:r>
                  <a:rPr lang="en-US" sz="2000" dirty="0"/>
                  <a:t>Inclusion of charm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in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unpol</a:t>
                </a:r>
                <a:r>
                  <a:rPr lang="en-US" sz="2000" dirty="0">
                    <a:solidFill>
                      <a:srgbClr val="FF000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xsec</a:t>
                </a:r>
                <a:r>
                  <a:rPr lang="en-US" sz="2000" dirty="0"/>
                  <a:t>, &amp; No </a:t>
                </a:r>
                <a:r>
                  <a:rPr lang="en-US" sz="2000" i="1" dirty="0"/>
                  <a:t>SU(2)</a:t>
                </a:r>
                <a:r>
                  <a:rPr lang="en-US" sz="2000" dirty="0"/>
                  <a:t> sym.</a:t>
                </a:r>
                <a:br>
                  <a:rPr lang="en-US" sz="2000" dirty="0"/>
                </a:br>
                <a:r>
                  <a:rPr lang="en-US" sz="2000" dirty="0" err="1"/>
                  <a:t>pFFs</a:t>
                </a:r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𝑠𝑒𝑎</m:t>
                    </m:r>
                  </m:oMath>
                </a14:m>
                <a:r>
                  <a:rPr lang="en-US" sz="2000" dirty="0"/>
                  <a:t>; [9 par]</a:t>
                </a:r>
                <a:br>
                  <a:rPr lang="en-US" sz="2000" dirty="0"/>
                </a:br>
                <a:endParaRPr lang="en-US" sz="2000" dirty="0"/>
              </a:p>
              <a:p>
                <a:pPr marL="342891" indent="-342891">
                  <a:buFont typeface="+mj-lt"/>
                  <a:buAutoNum type="arabicPeriod"/>
                </a:pPr>
                <a:r>
                  <a:rPr lang="en-US" sz="2000" dirty="0"/>
                  <a:t>Inclusion of charm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in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unpol</a:t>
                </a:r>
                <a:r>
                  <a:rPr lang="en-US" sz="2000" dirty="0">
                    <a:solidFill>
                      <a:srgbClr val="FF000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xsec</a:t>
                </a:r>
                <a:r>
                  <a:rPr lang="en-US" sz="2000" dirty="0"/>
                  <a:t>, </a:t>
                </a:r>
                <a:r>
                  <a:rPr lang="en-US" sz="2000" i="1" dirty="0"/>
                  <a:t>SU(2)</a:t>
                </a:r>
                <a:r>
                  <a:rPr lang="en-US" sz="2000" dirty="0"/>
                  <a:t> sym.</a:t>
                </a:r>
                <a:br>
                  <a:rPr lang="en-US" sz="2000" dirty="0"/>
                </a:br>
                <a:r>
                  <a:rPr lang="en-US" sz="2000" dirty="0" err="1"/>
                  <a:t>pFFs</a:t>
                </a:r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000" dirty="0"/>
                  <a:t> [9 par]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F531F92-13F5-71BA-085C-E43408A1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05" y="2177521"/>
                <a:ext cx="6339775" cy="3176960"/>
              </a:xfrm>
              <a:prstGeom prst="rect">
                <a:avLst/>
              </a:prstGeom>
              <a:blipFill>
                <a:blip r:embed="rId3"/>
                <a:stretch>
                  <a:fillRect l="-962" t="-960" r="-673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9">
                <a:extLst>
                  <a:ext uri="{FF2B5EF4-FFF2-40B4-BE49-F238E27FC236}">
                    <a16:creationId xmlns:a16="http://schemas.microsoft.com/office/drawing/2014/main" id="{4ACD4315-08EA-5069-779B-212CB51E6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904679"/>
                  </p:ext>
                </p:extLst>
              </p:nvPr>
            </p:nvGraphicFramePr>
            <p:xfrm>
              <a:off x="7164279" y="1715894"/>
              <a:ext cx="873694" cy="3837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𝑑𝑜𝑓</m:t>
                                    </m:r>
                                  </m:sub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96</a:t>
                          </a:r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/>
                              </a:solidFill>
                            </a:rPr>
                            <a:t>pts</a:t>
                          </a:r>
                          <a:endParaRPr lang="it-IT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6182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905522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9">
                <a:extLst>
                  <a:ext uri="{FF2B5EF4-FFF2-40B4-BE49-F238E27FC236}">
                    <a16:creationId xmlns:a16="http://schemas.microsoft.com/office/drawing/2014/main" id="{4ACD4315-08EA-5069-779B-212CB51E6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904679"/>
                  </p:ext>
                </p:extLst>
              </p:nvPr>
            </p:nvGraphicFramePr>
            <p:xfrm>
              <a:off x="7164279" y="1715894"/>
              <a:ext cx="873694" cy="3837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" t="-1010" r="-2778" b="-5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96</a:t>
                          </a:r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/>
                              </a:solidFill>
                            </a:rPr>
                            <a:t>pts</a:t>
                          </a:r>
                          <a:endParaRPr lang="it-IT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6182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905522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9">
                <a:extLst>
                  <a:ext uri="{FF2B5EF4-FFF2-40B4-BE49-F238E27FC236}">
                    <a16:creationId xmlns:a16="http://schemas.microsoft.com/office/drawing/2014/main" id="{4FC58D1E-4732-4F5D-F746-A2AC85784F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041490"/>
                  </p:ext>
                </p:extLst>
              </p:nvPr>
            </p:nvGraphicFramePr>
            <p:xfrm>
              <a:off x="8128263" y="1715894"/>
              <a:ext cx="873694" cy="3829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𝑑𝑜𝑓</m:t>
                                    </m:r>
                                  </m:sub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3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128</a:t>
                          </a:r>
                          <a:r>
                            <a:rPr lang="it-IT" sz="1600" dirty="0">
                              <a:solidFill>
                                <a:srgbClr val="0033CC"/>
                              </a:solidFill>
                            </a:rPr>
                            <a:t> </a:t>
                          </a:r>
                          <a:r>
                            <a:rPr lang="it-IT" sz="1600" dirty="0" err="1"/>
                            <a:t>pts</a:t>
                          </a:r>
                          <a:endParaRPr lang="it-IT" sz="1600" dirty="0"/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9733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1.90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861134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1.62</a:t>
                          </a:r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1.64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9">
                <a:extLst>
                  <a:ext uri="{FF2B5EF4-FFF2-40B4-BE49-F238E27FC236}">
                    <a16:creationId xmlns:a16="http://schemas.microsoft.com/office/drawing/2014/main" id="{4FC58D1E-4732-4F5D-F746-A2AC85784F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041490"/>
                  </p:ext>
                </p:extLst>
              </p:nvPr>
            </p:nvGraphicFramePr>
            <p:xfrm>
              <a:off x="8128263" y="1715894"/>
              <a:ext cx="873694" cy="3829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4" t="-1010" r="-2778" b="-537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128</a:t>
                          </a:r>
                          <a:r>
                            <a:rPr lang="it-IT" sz="1600" dirty="0">
                              <a:solidFill>
                                <a:srgbClr val="0033CC"/>
                              </a:solidFill>
                            </a:rPr>
                            <a:t> </a:t>
                          </a:r>
                          <a:r>
                            <a:rPr lang="it-IT" sz="1600" dirty="0" err="1"/>
                            <a:t>pts</a:t>
                          </a:r>
                          <a:endParaRPr lang="it-IT" sz="1600" dirty="0"/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9733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1.90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861134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1.62</a:t>
                          </a:r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1.64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50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7C83E-F617-4E1F-19AA-015E0708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7788"/>
            <a:ext cx="7772400" cy="604429"/>
          </a:xfrm>
        </p:spPr>
        <p:txBody>
          <a:bodyPr>
            <a:normAutofit fontScale="90000"/>
          </a:bodyPr>
          <a:lstStyle/>
          <a:p>
            <a:r>
              <a:rPr lang="it-IT" dirty="0"/>
              <a:t>First moments: Sc 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1, 2 </a:t>
            </a:r>
            <a:r>
              <a:rPr lang="it-IT" dirty="0"/>
              <a:t>NO </a:t>
            </a:r>
            <a:r>
              <a:rPr lang="it-IT" i="1" dirty="0"/>
              <a:t>SU(2)</a:t>
            </a:r>
            <a:r>
              <a:rPr lang="it-IT" dirty="0"/>
              <a:t> </a:t>
            </a:r>
            <a:r>
              <a:rPr lang="it-IT" dirty="0" err="1"/>
              <a:t>symm</a:t>
            </a:r>
            <a:r>
              <a:rPr lang="it-IT" dirty="0"/>
              <a:t>.</a:t>
            </a:r>
            <a:endParaRPr lang="es-E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51C8A0-5F1D-1AFB-93F8-DFF0427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6" y="6272792"/>
            <a:ext cx="6332139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9" name="Immagine 8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81A2785D-2779-3A7C-9B30-CC872B911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9" y="2975944"/>
            <a:ext cx="4468124" cy="2234063"/>
          </a:xfrm>
          <a:prstGeom prst="rect">
            <a:avLst/>
          </a:prstGeom>
        </p:spPr>
      </p:pic>
      <p:pic>
        <p:nvPicPr>
          <p:cNvPr id="10" name="Immagine 9" descr="Immagine che contiene testo, schermata, linea&#10;&#10;Descrizione generata automaticamente">
            <a:extLst>
              <a:ext uri="{FF2B5EF4-FFF2-40B4-BE49-F238E27FC236}">
                <a16:creationId xmlns:a16="http://schemas.microsoft.com/office/drawing/2014/main" id="{D3157007-2911-9883-7F16-74F3850FC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77" y="1032927"/>
            <a:ext cx="4343835" cy="2171919"/>
          </a:xfrm>
          <a:prstGeom prst="rect">
            <a:avLst/>
          </a:prstGeom>
        </p:spPr>
      </p:pic>
      <p:pic>
        <p:nvPicPr>
          <p:cNvPr id="11" name="Immagine 10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C99912D-6A03-3D10-0277-33FB69B6D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01" y="2969362"/>
            <a:ext cx="4343835" cy="2142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7FF125-88C0-8E26-FBF4-0DDE6F23647F}"/>
                  </a:ext>
                </a:extLst>
              </p:cNvPr>
              <p:cNvSpPr txBox="1"/>
              <p:nvPr/>
            </p:nvSpPr>
            <p:spPr>
              <a:xfrm>
                <a:off x="37610" y="5117626"/>
                <a:ext cx="80463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different magnitudes, Sc 2 bigger in size: charm contribution;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pFF</a:t>
                </a:r>
                <a:r>
                  <a:rPr lang="en-US" dirty="0"/>
                  <a:t> positive;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pFF</a:t>
                </a:r>
                <a:r>
                  <a:rPr lang="en-US" dirty="0"/>
                  <a:t> negative		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STRONG </a:t>
                </a:r>
                <a:r>
                  <a:rPr lang="en-US" i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SU(2)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violation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Sc 1 and 2 compatible, except for strange 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Similar size for the Gaussian width.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7FF125-88C0-8E26-FBF4-0DDE6F236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" y="5117626"/>
                <a:ext cx="8046339" cy="1200329"/>
              </a:xfrm>
              <a:prstGeom prst="rect">
                <a:avLst/>
              </a:prstGeom>
              <a:blipFill>
                <a:blip r:embed="rId5"/>
                <a:stretch>
                  <a:fillRect l="-455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testo, schermata, Elementi grafici, grafica&#10;&#10;Descrizione generata automaticamente">
            <a:extLst>
              <a:ext uri="{FF2B5EF4-FFF2-40B4-BE49-F238E27FC236}">
                <a16:creationId xmlns:a16="http://schemas.microsoft.com/office/drawing/2014/main" id="{5BFB2C13-BD53-EF13-D6F2-362245F2B7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9" y="1032927"/>
            <a:ext cx="4468124" cy="22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7C83E-F617-4E1F-19AA-015E0708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7788"/>
            <a:ext cx="7772400" cy="604429"/>
          </a:xfrm>
        </p:spPr>
        <p:txBody>
          <a:bodyPr>
            <a:normAutofit fontScale="90000"/>
          </a:bodyPr>
          <a:lstStyle/>
          <a:p>
            <a:r>
              <a:rPr lang="it-IT" dirty="0"/>
              <a:t>First moments: Sc 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it-IT" dirty="0"/>
              <a:t> WITH </a:t>
            </a:r>
            <a:r>
              <a:rPr lang="it-IT" i="1" dirty="0"/>
              <a:t>SU(2)</a:t>
            </a:r>
            <a:r>
              <a:rPr lang="it-IT" dirty="0"/>
              <a:t> </a:t>
            </a:r>
            <a:r>
              <a:rPr lang="it-IT" dirty="0" err="1"/>
              <a:t>symm</a:t>
            </a:r>
            <a:r>
              <a:rPr lang="it-IT" dirty="0"/>
              <a:t>.</a:t>
            </a:r>
            <a:endParaRPr lang="es-E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51C8A0-5F1D-1AFB-93F8-DFF0427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6" y="6272792"/>
            <a:ext cx="6332139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7FF125-88C0-8E26-FBF4-0DDE6F23647F}"/>
                  </a:ext>
                </a:extLst>
              </p:cNvPr>
              <p:cNvSpPr txBox="1"/>
              <p:nvPr/>
            </p:nvSpPr>
            <p:spPr>
              <a:xfrm>
                <a:off x="37610" y="5384664"/>
                <a:ext cx="80463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pFFs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positive</a:t>
                </a:r>
                <a:r>
                  <a:rPr lang="en-US" dirty="0"/>
                  <a:t>; all others </a:t>
                </a:r>
                <a:r>
                  <a:rPr lang="en-US" dirty="0" err="1"/>
                  <a:t>pFFs</a:t>
                </a:r>
                <a:r>
                  <a:rPr lang="en-US" dirty="0"/>
                  <a:t> negative		</a:t>
                </a: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sea contribution larger in size </a:t>
                </a:r>
                <a:r>
                  <a:rPr lang="en-US" dirty="0" err="1"/>
                  <a:t>w.r.t.</a:t>
                </a:r>
                <a:r>
                  <a:rPr lang="en-US" dirty="0"/>
                  <a:t> Sc. 1 &amp; 2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7FF125-88C0-8E26-FBF4-0DDE6F236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" y="5384664"/>
                <a:ext cx="8046339" cy="646331"/>
              </a:xfrm>
              <a:prstGeom prst="rect">
                <a:avLst/>
              </a:prstGeom>
              <a:blipFill>
                <a:blip r:embed="rId2"/>
                <a:stretch>
                  <a:fillRect l="-45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testo, schermata, biglietto da visita, Carattere&#10;&#10;Descrizione generata automaticamente">
            <a:extLst>
              <a:ext uri="{FF2B5EF4-FFF2-40B4-BE49-F238E27FC236}">
                <a16:creationId xmlns:a16="http://schemas.microsoft.com/office/drawing/2014/main" id="{143CCE7E-AAC4-2F2D-27DD-F827EF5F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37" y="1033038"/>
            <a:ext cx="4540357" cy="2270179"/>
          </a:xfrm>
          <a:prstGeom prst="rect">
            <a:avLst/>
          </a:prstGeom>
        </p:spPr>
      </p:pic>
      <p:pic>
        <p:nvPicPr>
          <p:cNvPr id="6" name="Immagine 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F33C26F6-7ED8-32ED-C91C-96A13DF69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02" y="3161606"/>
            <a:ext cx="4668491" cy="2334247"/>
          </a:xfrm>
          <a:prstGeom prst="rect">
            <a:avLst/>
          </a:prstGeom>
        </p:spPr>
      </p:pic>
      <p:pic>
        <p:nvPicPr>
          <p:cNvPr id="13" name="Immagine 12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77867EE-E8AF-12B5-4008-5FEC8C032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3" y="1036267"/>
            <a:ext cx="4399287" cy="2199644"/>
          </a:xfrm>
          <a:prstGeom prst="rect">
            <a:avLst/>
          </a:prstGeom>
        </p:spPr>
      </p:pic>
      <p:pic>
        <p:nvPicPr>
          <p:cNvPr id="14" name="Immagine 13" descr="Immagine che contiene testo, schermata, Carattere, biglietto da visita&#10;&#10;Descrizione generata automaticamente">
            <a:extLst>
              <a:ext uri="{FF2B5EF4-FFF2-40B4-BE49-F238E27FC236}">
                <a16:creationId xmlns:a16="http://schemas.microsoft.com/office/drawing/2014/main" id="{2921AC0B-3221-49AD-428B-FBEB7C0CB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1" y="3112509"/>
            <a:ext cx="4399287" cy="21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413C9-17AD-E398-800F-F2668BC2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62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 description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0782C5-656A-E0C5-7546-234C9871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6" y="6272792"/>
            <a:ext cx="5893025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5" name="Segnaposto contenuto 4" descr="Immagine che contiene schermata, linea, diagramma, testo&#10;&#10;Descrizione generata automaticamente">
            <a:extLst>
              <a:ext uri="{FF2B5EF4-FFF2-40B4-BE49-F238E27FC236}">
                <a16:creationId xmlns:a16="http://schemas.microsoft.com/office/drawing/2014/main" id="{5A2BB2E1-E5EC-C144-4489-EEDEEB046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8" y="796338"/>
            <a:ext cx="4809451" cy="2959663"/>
          </a:xfrm>
          <a:prstGeom prst="rect">
            <a:avLst/>
          </a:prstGeom>
        </p:spPr>
      </p:pic>
      <p:pic>
        <p:nvPicPr>
          <p:cNvPr id="6" name="Immagine 5" descr="Immagine che contiene schermata, linea, diagramma, Diagramma&#10;&#10;Descrizione generata automaticamente">
            <a:extLst>
              <a:ext uri="{FF2B5EF4-FFF2-40B4-BE49-F238E27FC236}">
                <a16:creationId xmlns:a16="http://schemas.microsoft.com/office/drawing/2014/main" id="{3147AE46-295A-47D5-C8DC-CFE771D8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8" y="3276147"/>
            <a:ext cx="4809451" cy="2959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58DC3AE-A78B-299A-53DB-89F8BCE5A56F}"/>
                  </a:ext>
                </a:extLst>
              </p:cNvPr>
              <p:cNvSpPr txBox="1"/>
              <p:nvPr/>
            </p:nvSpPr>
            <p:spPr>
              <a:xfrm>
                <a:off x="5254687" y="1615259"/>
                <a:ext cx="3719380" cy="65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Good agreement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data, Sc. 1,2,3;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58DC3AE-A78B-299A-53DB-89F8BCE5A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687" y="1615259"/>
                <a:ext cx="3719380" cy="654090"/>
              </a:xfrm>
              <a:prstGeom prst="rect">
                <a:avLst/>
              </a:prstGeom>
              <a:blipFill>
                <a:blip r:embed="rId4"/>
                <a:stretch>
                  <a:fillRect l="-1148" t="-5607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DD15821-145C-829D-3604-E5DD696AB623}"/>
                  </a:ext>
                </a:extLst>
              </p:cNvPr>
              <p:cNvSpPr txBox="1"/>
              <p:nvPr/>
            </p:nvSpPr>
            <p:spPr>
              <a:xfrm>
                <a:off x="5188609" y="3507446"/>
                <a:ext cx="3808386" cy="258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Good agreement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data, Sc. 1,2,3;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Sc. 1 (no charm/no </a:t>
                </a:r>
                <a:r>
                  <a:rPr lang="en-US" i="1" dirty="0"/>
                  <a:t>SU(2)</a:t>
                </a:r>
                <a:r>
                  <a:rPr lang="en-US" dirty="0"/>
                  <a:t>) cannot describe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data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&gt;0,5</m:t>
                    </m:r>
                  </m:oMath>
                </a14:m>
                <a:r>
                  <a:rPr lang="en-US" dirty="0"/>
                  <a:t> ;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Inclusion of charm allows for  similar good fits (w/, w/o </a:t>
                </a:r>
                <a:r>
                  <a:rPr lang="en-US" i="1" dirty="0"/>
                  <a:t>SU(2)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DD15821-145C-829D-3604-E5DD696AB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09" y="3507446"/>
                <a:ext cx="3808386" cy="2586477"/>
              </a:xfrm>
              <a:prstGeom prst="rect">
                <a:avLst/>
              </a:prstGeom>
              <a:blipFill>
                <a:blip r:embed="rId5"/>
                <a:stretch>
                  <a:fillRect l="-960" t="-1176" r="-960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20F69D-C5DF-E3CF-DA49-67E4E71346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484632"/>
                <a:ext cx="7772400" cy="82038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A look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20F69D-C5DF-E3CF-DA49-67E4E7134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484632"/>
                <a:ext cx="7772400" cy="8203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F55E2-9B8A-FDAB-456B-090936AF5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Both negative and increasing at large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Sc 1: </a:t>
                </a:r>
                <a:r>
                  <a:rPr lang="en-US" b="1" dirty="0">
                    <a:solidFill>
                      <a:srgbClr val="0070C0"/>
                    </a:solidFill>
                  </a:rPr>
                  <a:t>down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pFF</a:t>
                </a:r>
                <a:r>
                  <a:rPr lang="en-US" dirty="0">
                    <a:solidFill>
                      <a:srgbClr val="0070C0"/>
                    </a:solidFill>
                  </a:rPr>
                  <a:t>&lt;0</a:t>
                </a:r>
                <a:r>
                  <a:rPr lang="en-US" dirty="0"/>
                  <a:t> …enough for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Sc 2: inclusion of charm implies larger </a:t>
                </a:r>
                <a:r>
                  <a:rPr lang="en-US" dirty="0" err="1"/>
                  <a:t>pFFs</a:t>
                </a:r>
                <a:r>
                  <a:rPr lang="en-US" dirty="0"/>
                  <a:t> (</a:t>
                </a:r>
                <a:r>
                  <a:rPr lang="en-US" b="1" dirty="0">
                    <a:solidFill>
                      <a:srgbClr val="0070C0"/>
                    </a:solidFill>
                  </a:rPr>
                  <a:t>down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pFF</a:t>
                </a:r>
                <a:r>
                  <a:rPr lang="en-US" dirty="0">
                    <a:solidFill>
                      <a:srgbClr val="0070C0"/>
                    </a:solidFill>
                  </a:rPr>
                  <a:t> stable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   negative </a:t>
                </a:r>
                <a:r>
                  <a:rPr lang="en-US" b="1" dirty="0">
                    <a:solidFill>
                      <a:schemeClr val="accent1"/>
                    </a:solidFill>
                  </a:rPr>
                  <a:t>strange</a:t>
                </a:r>
                <a:r>
                  <a:rPr lang="en-US" dirty="0"/>
                  <a:t> and the </a:t>
                </a:r>
                <a:r>
                  <a:rPr lang="en-US" b="1" dirty="0">
                    <a:solidFill>
                      <a:srgbClr val="00B050"/>
                    </a:solidFill>
                  </a:rPr>
                  <a:t>sea</a:t>
                </a:r>
                <a:r>
                  <a:rPr lang="en-US" dirty="0"/>
                  <a:t> </a:t>
                </a:r>
                <a:r>
                  <a:rPr lang="en-US" dirty="0" err="1"/>
                  <a:t>pFF</a:t>
                </a:r>
                <a:r>
                  <a:rPr lang="en-US" dirty="0"/>
                  <a:t>  larger  </a:t>
                </a:r>
              </a:p>
              <a:p>
                <a:r>
                  <a:rPr lang="en-US" dirty="0"/>
                  <a:t>Sc 3: inclusion of charm &amp; </a:t>
                </a:r>
                <a:r>
                  <a:rPr lang="en-US" i="1" dirty="0"/>
                  <a:t>SU(2)</a:t>
                </a:r>
                <a:r>
                  <a:rPr lang="en-US" dirty="0"/>
                  <a:t> symmetry (</a:t>
                </a:r>
                <a:r>
                  <a:rPr lang="en-US" b="1" dirty="0">
                    <a:solidFill>
                      <a:srgbClr val="0070C0"/>
                    </a:solidFill>
                  </a:rPr>
                  <a:t>down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pFF</a:t>
                </a:r>
                <a:r>
                  <a:rPr lang="en-US" dirty="0">
                    <a:solidFill>
                      <a:srgbClr val="0070C0"/>
                    </a:solidFill>
                  </a:rPr>
                  <a:t>&gt;0</a:t>
                </a:r>
                <a:r>
                  <a:rPr lang="en-US" dirty="0"/>
                  <a:t>)    even larger size of the </a:t>
                </a:r>
                <a:r>
                  <a:rPr lang="en-US" b="1" dirty="0">
                    <a:solidFill>
                      <a:srgbClr val="00B050"/>
                    </a:solidFill>
                  </a:rPr>
                  <a:t>sea </a:t>
                </a:r>
                <a:r>
                  <a:rPr lang="en-US" dirty="0" err="1">
                    <a:solidFill>
                      <a:srgbClr val="00B050"/>
                    </a:solidFill>
                  </a:rPr>
                  <a:t>pFF</a:t>
                </a:r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rgbClr val="CC0000"/>
                    </a:solidFill>
                  </a:rPr>
                  <a:t>strange </a:t>
                </a:r>
                <a:r>
                  <a:rPr lang="en-US" dirty="0" err="1">
                    <a:solidFill>
                      <a:srgbClr val="CC0000"/>
                    </a:solidFill>
                  </a:rPr>
                  <a:t>pFF</a:t>
                </a:r>
                <a:r>
                  <a:rPr lang="en-US" dirty="0">
                    <a:solidFill>
                      <a:srgbClr val="CC0000"/>
                    </a:solidFill>
                  </a:rPr>
                  <a:t> stable </a:t>
                </a:r>
                <a:r>
                  <a:rPr lang="en-US" dirty="0" err="1">
                    <a:solidFill>
                      <a:srgbClr val="CC0000"/>
                    </a:solidFill>
                  </a:rPr>
                  <a:t>w.r.t.</a:t>
                </a:r>
                <a:r>
                  <a:rPr lang="en-US" dirty="0">
                    <a:solidFill>
                      <a:srgbClr val="CC0000"/>
                    </a:solidFill>
                  </a:rPr>
                  <a:t> Sc 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F55E2-9B8A-FDAB-456B-090936AF5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181B0-B739-27CB-7975-EB45D12B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272791"/>
            <a:ext cx="6141128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D6DD20-6F82-923B-43FD-9AAB29033EDC}"/>
              </a:ext>
            </a:extLst>
          </p:cNvPr>
          <p:cNvSpPr/>
          <p:nvPr/>
        </p:nvSpPr>
        <p:spPr>
          <a:xfrm flipV="1">
            <a:off x="7159824" y="1437700"/>
            <a:ext cx="1600965" cy="6863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7AE744-46E6-9066-5908-CA130945EB48}"/>
              </a:ext>
            </a:extLst>
          </p:cNvPr>
          <p:cNvSpPr/>
          <p:nvPr/>
        </p:nvSpPr>
        <p:spPr>
          <a:xfrm flipV="1">
            <a:off x="3950563" y="2193787"/>
            <a:ext cx="1695635" cy="6863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0D3A60-FD1F-6DED-8B55-DE70B3C7020E}"/>
              </a:ext>
            </a:extLst>
          </p:cNvPr>
          <p:cNvSpPr/>
          <p:nvPr/>
        </p:nvSpPr>
        <p:spPr>
          <a:xfrm flipV="1">
            <a:off x="4024535" y="1414030"/>
            <a:ext cx="1701562" cy="6863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5393B8-A7E7-39A8-07B2-BE059BEBF764}"/>
              </a:ext>
            </a:extLst>
          </p:cNvPr>
          <p:cNvSpPr/>
          <p:nvPr/>
        </p:nvSpPr>
        <p:spPr>
          <a:xfrm flipV="1">
            <a:off x="7115433" y="2177511"/>
            <a:ext cx="1600965" cy="6863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D2A8FB-B5E6-7065-86DD-6C7DC9BCB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3" y="2271376"/>
            <a:ext cx="7901126" cy="4929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B5DD80-D3F4-A94E-AECF-78AF4E523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3" y="1548200"/>
            <a:ext cx="7901126" cy="4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434CBF15-0972-3A6F-0A0C-D8550FFD0C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512064"/>
                <a:ext cx="7772400" cy="1609344"/>
              </a:xfrm>
            </p:spPr>
            <p:txBody>
              <a:bodyPr/>
              <a:lstStyle/>
              <a:p>
                <a:pPr algn="ctr"/>
                <a:r>
                  <a:rPr lang="en-US" dirty="0"/>
                  <a:t>General remarks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434CBF15-0972-3A6F-0A0C-D8550FFD0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512064"/>
                <a:ext cx="7772400" cy="16093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E44A17-82A3-6869-50C0-65E1A698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5" y="6272792"/>
            <a:ext cx="5836381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id="{CF43D83F-FF9D-5CD1-525F-056E20C7E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Charm in </a:t>
                </a:r>
                <a:r>
                  <a:rPr lang="en-US" dirty="0" err="1"/>
                  <a:t>unpol</a:t>
                </a:r>
                <a:r>
                  <a:rPr lang="en-US" dirty="0"/>
                  <a:t>. </a:t>
                </a:r>
                <a:r>
                  <a:rPr lang="en-US" dirty="0" err="1"/>
                  <a:t>xsec</a:t>
                </a:r>
                <a:r>
                  <a:rPr lang="en-US" dirty="0"/>
                  <a:t> improves the quality of the fit (kaons)</a:t>
                </a:r>
              </a:p>
              <a:p>
                <a:r>
                  <a:rPr lang="en-US" dirty="0"/>
                  <a:t>Polarizing FF for charm: tried but without any improvement</a:t>
                </a:r>
              </a:p>
              <a:p>
                <a:r>
                  <a:rPr lang="en-US" dirty="0"/>
                  <a:t>Sc 2 and 3 (charm, w/ or w/o </a:t>
                </a:r>
                <a:r>
                  <a:rPr lang="en-US" i="1" dirty="0"/>
                  <a:t>SU(2)</a:t>
                </a:r>
                <a:r>
                  <a:rPr lang="en-US" dirty="0"/>
                  <a:t> symmetry) equally good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SU(2)</a:t>
                </a:r>
                <a:r>
                  <a:rPr lang="en-US" dirty="0"/>
                  <a:t> not imposed, fits favor opposite </a:t>
                </a:r>
                <a:r>
                  <a:rPr lang="en-US" dirty="0" err="1"/>
                  <a:t>pFFs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STRONG </a:t>
                </a:r>
                <a:r>
                  <a:rPr lang="en-US" i="1" dirty="0">
                    <a:solidFill>
                      <a:srgbClr val="0070C0"/>
                    </a:solidFill>
                  </a:rPr>
                  <a:t>SU(2)</a:t>
                </a:r>
                <a:r>
                  <a:rPr lang="en-US" dirty="0">
                    <a:solidFill>
                      <a:srgbClr val="0070C0"/>
                    </a:solidFill>
                  </a:rPr>
                  <a:t> symmetry violation</a:t>
                </a:r>
              </a:p>
              <a:p>
                <a:endParaRPr lang="en-US" dirty="0"/>
              </a:p>
              <a:p>
                <a:r>
                  <a:rPr lang="en-US" dirty="0"/>
                  <a:t>Where/how can we check it?</a:t>
                </a:r>
              </a:p>
              <a:p>
                <a:r>
                  <a:rPr lang="en-US" dirty="0"/>
                  <a:t>Different energies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do not help.</a:t>
                </a:r>
              </a:p>
              <a:p>
                <a:endParaRPr lang="en-U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id="{CF43D83F-FF9D-5CD1-525F-056E20C7E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92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5A203-C8F2-7BEC-A0C7-30796E33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433"/>
            <a:ext cx="7772400" cy="59415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SIDIS</a:t>
            </a:r>
            <a:endParaRPr lang="es-E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164DE9-F9C1-7D5A-7461-1D6177CA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5" y="6272792"/>
            <a:ext cx="6071051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5" name="Segnaposto contenuto 4" descr="Immagine che contiene diagramma, design&#10;&#10;Descrizione generata automaticamente">
            <a:extLst>
              <a:ext uri="{FF2B5EF4-FFF2-40B4-BE49-F238E27FC236}">
                <a16:creationId xmlns:a16="http://schemas.microsoft.com/office/drawing/2014/main" id="{4D4B8DB8-EFFF-8EE5-DCF8-D9CE03031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745171"/>
            <a:ext cx="4214471" cy="2391311"/>
          </a:xfrm>
          <a:prstGeom prst="rect">
            <a:avLst/>
          </a:prstGeom>
        </p:spPr>
      </p:pic>
      <p:pic>
        <p:nvPicPr>
          <p:cNvPr id="8" name="Immagine 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D173C99-D86A-22A4-10C3-451F591F3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12" y="788681"/>
            <a:ext cx="4797020" cy="10063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8C9F99D-811A-BF00-AA4F-48E9E7D73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7537"/>
            <a:ext cx="9144000" cy="143285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A95B9EF-3F26-8A1B-FD88-7F3D6AC69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6445"/>
            <a:ext cx="9144000" cy="1422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04199-FE9E-F835-20F8-59D5B6501FD6}"/>
              </a:ext>
            </a:extLst>
          </p:cNvPr>
          <p:cNvSpPr txBox="1"/>
          <p:nvPr/>
        </p:nvSpPr>
        <p:spPr>
          <a:xfrm>
            <a:off x="773245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473086-CDFD-7524-184F-DDB2BCF7AEB3}"/>
              </a:ext>
            </a:extLst>
          </p:cNvPr>
          <p:cNvSpPr/>
          <p:nvPr/>
        </p:nvSpPr>
        <p:spPr>
          <a:xfrm>
            <a:off x="4785064" y="3150376"/>
            <a:ext cx="1269508" cy="7227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45A33A-0BBE-FBC2-2D9F-94BEF7469148}"/>
              </a:ext>
            </a:extLst>
          </p:cNvPr>
          <p:cNvSpPr/>
          <p:nvPr/>
        </p:nvSpPr>
        <p:spPr>
          <a:xfrm>
            <a:off x="4875321" y="4749838"/>
            <a:ext cx="1269508" cy="7227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A20963-312C-A1D7-01A8-396A13C6C09E}"/>
              </a:ext>
            </a:extLst>
          </p:cNvPr>
          <p:cNvSpPr/>
          <p:nvPr/>
        </p:nvSpPr>
        <p:spPr>
          <a:xfrm>
            <a:off x="1563944" y="3906458"/>
            <a:ext cx="1667527" cy="7227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B35494-CFAF-F30F-FD2D-8D48D0D410A2}"/>
              </a:ext>
            </a:extLst>
          </p:cNvPr>
          <p:cNvSpPr/>
          <p:nvPr/>
        </p:nvSpPr>
        <p:spPr>
          <a:xfrm>
            <a:off x="1796246" y="5514799"/>
            <a:ext cx="1667527" cy="7227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93D1E4-28D3-5203-6985-30861AFD7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1811583"/>
            <a:ext cx="4314545" cy="103617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9B53E0-D2A8-AA2D-36B9-854D49E7C599}"/>
              </a:ext>
            </a:extLst>
          </p:cNvPr>
          <p:cNvSpPr txBox="1"/>
          <p:nvPr/>
        </p:nvSpPr>
        <p:spPr>
          <a:xfrm>
            <a:off x="5459768" y="2862595"/>
            <a:ext cx="3703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Bacchetta, </a:t>
            </a:r>
            <a:r>
              <a:rPr lang="it-IT" sz="18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Delcarro</a:t>
            </a:r>
            <a:r>
              <a:rPr lang="it-IT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Pisano, Radici, Signori</a:t>
            </a:r>
            <a:r>
              <a:rPr lang="it-IT" sz="18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2017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326374-D5B0-DFCB-19C5-5BA972F9C85E}"/>
              </a:ext>
            </a:extLst>
          </p:cNvPr>
          <p:cNvSpPr txBox="1"/>
          <p:nvPr/>
        </p:nvSpPr>
        <p:spPr>
          <a:xfrm>
            <a:off x="5717218" y="4378188"/>
            <a:ext cx="115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Coll PDF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D03408-A783-500C-2F32-B89FF8A6C6EE}"/>
              </a:ext>
            </a:extLst>
          </p:cNvPr>
          <p:cNvSpPr txBox="1"/>
          <p:nvPr/>
        </p:nvSpPr>
        <p:spPr>
          <a:xfrm>
            <a:off x="142043" y="5946711"/>
            <a:ext cx="213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Nonpert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funct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396940-F97D-C1AE-46BC-FECD73B4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249969"/>
            <a:ext cx="5893025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5" name="Segnaposto contenuto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DD97FF93-9D9A-B916-B140-58A39979D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34" y="717240"/>
            <a:ext cx="6583363" cy="4051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B423B64-0B1F-551C-6FB2-23BF6E65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37" y="2212091"/>
            <a:ext cx="1148925" cy="946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DACBDED-7526-8069-86B4-56DF7DD7C52F}"/>
                  </a:ext>
                </a:extLst>
              </p:cNvPr>
              <p:cNvSpPr txBox="1"/>
              <p:nvPr/>
            </p:nvSpPr>
            <p:spPr>
              <a:xfrm>
                <a:off x="297599" y="4896763"/>
                <a:ext cx="4745736" cy="92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Sc. 1 &amp; 2: no significant differences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pol. decreases and becomes negative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is always negative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DACBDED-7526-8069-86B4-56DF7DD7C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9" y="4896763"/>
                <a:ext cx="4745736" cy="923907"/>
              </a:xfrm>
              <a:prstGeom prst="rect">
                <a:avLst/>
              </a:prstGeom>
              <a:blipFill>
                <a:blip r:embed="rId4"/>
                <a:stretch>
                  <a:fillRect l="-90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A261C90-A644-9BB1-5DDF-77BA3BB64551}"/>
                  </a:ext>
                </a:extLst>
              </p:cNvPr>
              <p:cNvSpPr txBox="1"/>
              <p:nvPr/>
            </p:nvSpPr>
            <p:spPr>
              <a:xfrm>
                <a:off x="5043335" y="4896762"/>
                <a:ext cx="3981639" cy="92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Sc. 3: similar size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pol.  slightly greater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most significant difference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A261C90-A644-9BB1-5DDF-77BA3BB6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335" y="4896762"/>
                <a:ext cx="3981639" cy="923907"/>
              </a:xfrm>
              <a:prstGeom prst="rect">
                <a:avLst/>
              </a:prstGeom>
              <a:blipFill>
                <a:blip r:embed="rId5"/>
                <a:stretch>
                  <a:fillRect l="-91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>
            <a:extLst>
              <a:ext uri="{FF2B5EF4-FFF2-40B4-BE49-F238E27FC236}">
                <a16:creationId xmlns:a16="http://schemas.microsoft.com/office/drawing/2014/main" id="{1048CAEB-AD79-6645-7921-F6B48E78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6234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PREdICTIONS</a:t>
            </a:r>
            <a:r>
              <a:rPr lang="it-IT" dirty="0"/>
              <a:t> FOR EIC</a:t>
            </a:r>
            <a:endParaRPr lang="es-ES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F9CAB840-8C8C-A9AC-17CC-ACC9935F4654}"/>
              </a:ext>
            </a:extLst>
          </p:cNvPr>
          <p:cNvSpPr txBox="1"/>
          <p:nvPr/>
        </p:nvSpPr>
        <p:spPr>
          <a:xfrm>
            <a:off x="6970833" y="1102453"/>
            <a:ext cx="19867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Unpolarized </a:t>
            </a:r>
            <a:r>
              <a:rPr lang="it-IT" sz="1600" dirty="0" err="1"/>
              <a:t>PDFs</a:t>
            </a:r>
            <a:r>
              <a:rPr lang="it-IT" sz="1600" dirty="0"/>
              <a:t>:</a:t>
            </a:r>
          </a:p>
          <a:p>
            <a:r>
              <a:rPr lang="it-IT" sz="1600" dirty="0"/>
              <a:t>CT14nnlo set 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[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</a:t>
            </a:r>
            <a:r>
              <a:rPr lang="en-US" sz="16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ulat</a:t>
            </a:r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et al </a:t>
            </a:r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2016]  </a:t>
            </a:r>
            <a:endParaRPr lang="it-IT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311FB-5169-BDC1-C381-65648B98A99D}"/>
              </a:ext>
            </a:extLst>
          </p:cNvPr>
          <p:cNvSpPr txBox="1"/>
          <p:nvPr/>
        </p:nvSpPr>
        <p:spPr>
          <a:xfrm>
            <a:off x="7375117" y="2175029"/>
            <a:ext cx="1813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ch</a:t>
            </a:r>
            <a:r>
              <a:rPr lang="en-US" dirty="0">
                <a:solidFill>
                  <a:srgbClr val="00B050"/>
                </a:solidFill>
              </a:rPr>
              <a:t>, No </a:t>
            </a:r>
            <a:r>
              <a:rPr lang="en-US" i="1" dirty="0">
                <a:solidFill>
                  <a:srgbClr val="00B050"/>
                </a:solidFill>
              </a:rPr>
              <a:t>SU(2)</a:t>
            </a:r>
          </a:p>
          <a:p>
            <a:r>
              <a:rPr lang="en-US" i="1" dirty="0" err="1">
                <a:solidFill>
                  <a:srgbClr val="FFC000"/>
                </a:solidFill>
              </a:rPr>
              <a:t>ch</a:t>
            </a:r>
            <a:r>
              <a:rPr lang="en-US" i="1" dirty="0">
                <a:solidFill>
                  <a:srgbClr val="FFC000"/>
                </a:solidFill>
              </a:rPr>
              <a:t>, </a:t>
            </a:r>
            <a:r>
              <a:rPr lang="en-US" dirty="0">
                <a:solidFill>
                  <a:srgbClr val="FFC000"/>
                </a:solidFill>
              </a:rPr>
              <a:t>No </a:t>
            </a:r>
            <a:r>
              <a:rPr lang="en-US" i="1" dirty="0">
                <a:solidFill>
                  <a:srgbClr val="FFC000"/>
                </a:solidFill>
              </a:rPr>
              <a:t>SU(2)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ch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&amp; </a:t>
            </a:r>
            <a:r>
              <a:rPr lang="en-US" i="1" dirty="0">
                <a:solidFill>
                  <a:srgbClr val="7030A0"/>
                </a:solidFill>
              </a:rPr>
              <a:t>SU(2)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4439E-AABB-E449-4272-6A05547586CC}"/>
              </a:ext>
            </a:extLst>
          </p:cNvPr>
          <p:cNvSpPr txBox="1"/>
          <p:nvPr/>
        </p:nvSpPr>
        <p:spPr>
          <a:xfrm>
            <a:off x="616998" y="5936491"/>
            <a:ext cx="696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+mj-lt"/>
              </a:rPr>
              <a:t>Impact study in SIDIS@EIC (Sc 1 at LO) </a:t>
            </a:r>
            <a:r>
              <a:rPr lang="en-U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Kang, Terry, </a:t>
            </a:r>
            <a:r>
              <a:rPr lang="en-US" sz="18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Vossen</a:t>
            </a:r>
            <a:r>
              <a:rPr lang="en-U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Xu, Zhang 2022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5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2B21A-1F86-A0FC-156A-95419077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0097"/>
            <a:ext cx="7772400" cy="8689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Intrinsic charm in the proton</a:t>
            </a:r>
            <a:br>
              <a:rPr lang="en-US" dirty="0"/>
            </a:br>
            <a:r>
              <a:rPr lang="en-US" dirty="0"/>
              <a:t>within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Scenario 2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46EFA6-75B0-1A95-E7CF-3C1EBFF1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6" y="6272792"/>
            <a:ext cx="6022497" cy="365125"/>
          </a:xfrm>
        </p:spPr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pic>
        <p:nvPicPr>
          <p:cNvPr id="5" name="Segnaposto contenuto 4" descr="Immagine che contiene schermata, testo, linea, diagramma&#10;&#10;Descrizione generata automaticamente">
            <a:extLst>
              <a:ext uri="{FF2B5EF4-FFF2-40B4-BE49-F238E27FC236}">
                <a16:creationId xmlns:a16="http://schemas.microsoft.com/office/drawing/2014/main" id="{04FF8A0F-EBF6-77F8-F97F-047C78D7B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9" y="1635921"/>
            <a:ext cx="4350890" cy="30248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83E4A0-A2AC-A97A-6765-0F31A21A1479}"/>
              </a:ext>
            </a:extLst>
          </p:cNvPr>
          <p:cNvSpPr txBox="1"/>
          <p:nvPr/>
        </p:nvSpPr>
        <p:spPr>
          <a:xfrm>
            <a:off x="4649519" y="2203596"/>
            <a:ext cx="442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 CT14 </a:t>
            </a:r>
            <a:r>
              <a:rPr lang="en-US" dirty="0" err="1"/>
              <a:t>nnlo</a:t>
            </a:r>
            <a:r>
              <a:rPr lang="en-US" dirty="0"/>
              <a:t> IC set with BHPS model  </a:t>
            </a:r>
          </a:p>
          <a:p>
            <a:pPr algn="l"/>
            <a:r>
              <a:rPr lang="en-US" dirty="0">
                <a:solidFill>
                  <a:schemeClr val="accent2"/>
                </a:solidFill>
                <a:latin typeface="+mj-lt"/>
              </a:rPr>
              <a:t>[T.-J. Hou 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et al.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,  2018]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 NNPDF4.0 </a:t>
            </a:r>
            <a:r>
              <a:rPr lang="en-US" dirty="0" err="1"/>
              <a:t>nnlo</a:t>
            </a:r>
            <a:r>
              <a:rPr lang="en-US" dirty="0"/>
              <a:t> set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[NNPDF Coll. 2022]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607292-C2E9-6013-F4C2-009BE93CB665}"/>
              </a:ext>
            </a:extLst>
          </p:cNvPr>
          <p:cNvSpPr txBox="1"/>
          <p:nvPr/>
        </p:nvSpPr>
        <p:spPr>
          <a:xfrm>
            <a:off x="585412" y="4978027"/>
            <a:ext cx="703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BHPS and NNPDF: similar polarization values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compatible with no intrinsic charm case</a:t>
            </a:r>
          </a:p>
        </p:txBody>
      </p:sp>
    </p:spTree>
    <p:extLst>
      <p:ext uri="{BB962C8B-B14F-4D97-AF65-F5344CB8AC3E}">
        <p14:creationId xmlns:p14="http://schemas.microsoft.com/office/powerpoint/2010/main" val="19405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4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4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2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4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4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61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7" y="484632"/>
            <a:ext cx="7543800" cy="1609344"/>
          </a:xfrm>
        </p:spPr>
        <p:txBody>
          <a:bodyPr>
            <a:normAutofit/>
          </a:bodyPr>
          <a:lstStyle/>
          <a:p>
            <a:r>
              <a:rPr lang="en-GB" dirty="0"/>
              <a:t>Outline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6103" y="2441359"/>
                <a:ext cx="7543800" cy="346797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Motivations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 TMD formulation and fit of t</a:t>
                </a:r>
                <a:r>
                  <a:rPr lang="en-US" dirty="0">
                    <a:ea typeface="Cambria Math" panose="02040503050406030204" pitchFamily="18" charset="0"/>
                  </a:rPr>
                  <a:t>ransverse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Λ</a:t>
                </a:r>
                <a:r>
                  <a:rPr lang="en-US" dirty="0"/>
                  <a:t> polarization Belle data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Extraction of the polarizing FF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i="1" dirty="0"/>
                  <a:t>SU(2)</a:t>
                </a:r>
                <a:r>
                  <a:rPr lang="en-US" dirty="0"/>
                  <a:t> symmetry and role of charm contribution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SIDIS</a:t>
                </a:r>
                <a:r>
                  <a:rPr lang="en-US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 TMD formalism 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 Predictions for EIC 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sz="1800" dirty="0"/>
                  <a:t>Concluding remarks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6103" y="2441359"/>
                <a:ext cx="7543800" cy="3467976"/>
              </a:xfrm>
              <a:blipFill>
                <a:blip r:embed="rId4"/>
                <a:stretch>
                  <a:fillRect l="-404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6107" y="6272791"/>
            <a:ext cx="64586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sp>
        <p:nvSpPr>
          <p:cNvPr id="76" name="Oval 5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endParaRPr lang="en-US" sz="20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77" name="Oval 5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80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8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2B21A-1F86-A0FC-156A-95419077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0083"/>
            <a:ext cx="7772400" cy="8689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Intrinsic charm in the proton</a:t>
            </a:r>
            <a:br>
              <a:rPr lang="en-US" dirty="0"/>
            </a:br>
            <a:r>
              <a:rPr lang="en-US" dirty="0"/>
              <a:t>within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Scenario 3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46EFA6-75B0-1A95-E7CF-3C1EBFF1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6" y="6272792"/>
            <a:ext cx="5844473" cy="365125"/>
          </a:xfrm>
        </p:spPr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pic>
        <p:nvPicPr>
          <p:cNvPr id="9" name="Segnaposto contenuto 8" descr="Immagine che contiene schermata, linea&#10;&#10;Descrizione generata automaticamente">
            <a:extLst>
              <a:ext uri="{FF2B5EF4-FFF2-40B4-BE49-F238E27FC236}">
                <a16:creationId xmlns:a16="http://schemas.microsoft.com/office/drawing/2014/main" id="{BE55247C-30EC-C8F7-D7E2-077BCC736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0" y="1663130"/>
            <a:ext cx="4313129" cy="3028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D679B5A-A972-A5DD-3D2E-4384762BD451}"/>
                  </a:ext>
                </a:extLst>
              </p:cNvPr>
              <p:cNvSpPr txBox="1"/>
              <p:nvPr/>
            </p:nvSpPr>
            <p:spPr>
              <a:xfrm>
                <a:off x="406965" y="4691385"/>
                <a:ext cx="6837771" cy="120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Estimates vary significantly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increases;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estimates different </a:t>
                </a:r>
                <a:r>
                  <a:rPr lang="en-US" dirty="0" err="1"/>
                  <a:t>w.r.t.</a:t>
                </a:r>
                <a:r>
                  <a:rPr lang="en-US" dirty="0"/>
                  <a:t> the no IC case;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Similar behavior with perturbative charm contribution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D679B5A-A972-A5DD-3D2E-4384762BD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65" y="4691385"/>
                <a:ext cx="6837771" cy="1200906"/>
              </a:xfrm>
              <a:prstGeom prst="rect">
                <a:avLst/>
              </a:prstGeom>
              <a:blipFill>
                <a:blip r:embed="rId3"/>
                <a:stretch>
                  <a:fillRect l="-624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5">
            <a:extLst>
              <a:ext uri="{FF2B5EF4-FFF2-40B4-BE49-F238E27FC236}">
                <a16:creationId xmlns:a16="http://schemas.microsoft.com/office/drawing/2014/main" id="{EE22D76C-EA0B-1266-7DF9-43B098482D7E}"/>
              </a:ext>
            </a:extLst>
          </p:cNvPr>
          <p:cNvSpPr txBox="1"/>
          <p:nvPr/>
        </p:nvSpPr>
        <p:spPr>
          <a:xfrm>
            <a:off x="4649519" y="2203596"/>
            <a:ext cx="442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 CT14 </a:t>
            </a:r>
            <a:r>
              <a:rPr lang="en-US" dirty="0" err="1"/>
              <a:t>nnlo</a:t>
            </a:r>
            <a:r>
              <a:rPr lang="en-US" dirty="0"/>
              <a:t> IC set with BHPS model  </a:t>
            </a:r>
          </a:p>
          <a:p>
            <a:pPr algn="l"/>
            <a:r>
              <a:rPr lang="en-US" dirty="0">
                <a:solidFill>
                  <a:schemeClr val="accent2"/>
                </a:solidFill>
                <a:latin typeface="+mj-lt"/>
              </a:rPr>
              <a:t>[T.-J. Hou 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et al.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,  2018]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 NNPDF4.0 </a:t>
            </a:r>
            <a:r>
              <a:rPr lang="en-US" dirty="0" err="1"/>
              <a:t>nnlo</a:t>
            </a:r>
            <a:r>
              <a:rPr lang="en-US" dirty="0"/>
              <a:t> set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[NNPDF Coll. 2022]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482" y="291349"/>
            <a:ext cx="6589199" cy="1280891"/>
          </a:xfrm>
        </p:spPr>
        <p:txBody>
          <a:bodyPr/>
          <a:lstStyle/>
          <a:p>
            <a:pPr algn="ctr"/>
            <a:r>
              <a:rPr lang="en-GB" dirty="0"/>
              <a:t>Concluding 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3382" y="1678821"/>
                <a:ext cx="8279401" cy="350035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New fit of Belle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→ </m:t>
                    </m:r>
                  </m:oMath>
                </a14:m>
                <a:r>
                  <a:rPr lang="ia-Latn-00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a-Latn-00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a-Latn-001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a-Latn-00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a-Latn-001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ia-Latn-00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a-Latn-001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data on transverse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 </a:t>
                </a:r>
                <a:r>
                  <a:rPr lang="en-GB" dirty="0"/>
                  <a:t>polarization within a TMD factorization at NLL accuracy 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Extraction of the polarizing FFs within three scenarios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Charm contribution (seems</a:t>
                </a:r>
                <a:r>
                  <a:rPr lang="en-GB"/>
                  <a:t>) relevant</a:t>
                </a: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i="1" dirty="0"/>
                  <a:t>SU(2)</a:t>
                </a:r>
                <a:r>
                  <a:rPr lang="en-GB" dirty="0"/>
                  <a:t> symmetry issue:  no clear conclusion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data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Predictions for SIDIS@EIC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GB" i="1" dirty="0"/>
                  <a:t>SU(2)</a:t>
                </a:r>
                <a:r>
                  <a:rPr lang="en-GB" dirty="0"/>
                  <a:t> symmetry could be tested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GB" sz="2000" dirty="0"/>
                  <a:t> special role [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it-IT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</a:rPr>
                  <a:t>dominated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</a:rPr>
                  <a:t>by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/>
                  <a:t>]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GB" dirty="0"/>
                  <a:t>check of the universality and scale evolution of the </a:t>
                </a:r>
                <a:r>
                  <a:rPr lang="en-GB" dirty="0" err="1"/>
                  <a:t>pFFs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82" y="1678821"/>
                <a:ext cx="8279401" cy="3500358"/>
              </a:xfrm>
              <a:blipFill>
                <a:blip r:embed="rId2"/>
                <a:stretch>
                  <a:fillRect l="-368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5" y="6272792"/>
            <a:ext cx="5917301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3382" y="3969204"/>
            <a:ext cx="8279401" cy="2303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49236E-01B6-85E0-ABC6-2122E7D49352}"/>
              </a:ext>
            </a:extLst>
          </p:cNvPr>
          <p:cNvSpPr txBox="1"/>
          <p:nvPr/>
        </p:nvSpPr>
        <p:spPr>
          <a:xfrm>
            <a:off x="4572007" y="5637898"/>
            <a:ext cx="383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+mj-lt"/>
              </a:rPr>
              <a:t>THANKS for the ATTENTION </a:t>
            </a:r>
          </a:p>
        </p:txBody>
      </p:sp>
    </p:spTree>
    <p:extLst>
      <p:ext uri="{BB962C8B-B14F-4D97-AF65-F5344CB8AC3E}">
        <p14:creationId xmlns:p14="http://schemas.microsoft.com/office/powerpoint/2010/main" val="32346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92D83-2799-4609-8B5F-DF3DA2F3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23" y="2346683"/>
            <a:ext cx="7772400" cy="1609344"/>
          </a:xfrm>
        </p:spPr>
        <p:txBody>
          <a:bodyPr/>
          <a:lstStyle/>
          <a:p>
            <a:pPr algn="ctr"/>
            <a:r>
              <a:rPr lang="en-GB" dirty="0"/>
              <a:t>Back-up slides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1C5C8A-3B11-4F3C-99F6-9233E5FB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8404C-23D2-2D65-62CE-1B51F338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75" y="71946"/>
            <a:ext cx="7772400" cy="1036671"/>
          </a:xfrm>
        </p:spPr>
        <p:txBody>
          <a:bodyPr/>
          <a:lstStyle/>
          <a:p>
            <a:pPr algn="ctr"/>
            <a:r>
              <a:rPr lang="en-US" dirty="0"/>
              <a:t>Motivations</a:t>
            </a:r>
            <a:r>
              <a:rPr lang="it-IT" dirty="0"/>
              <a:t> and more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1610E36-A7C0-C3D7-750D-75E47CA43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976544"/>
                <a:ext cx="8532862" cy="50358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Transverse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Λ</a:t>
                </a:r>
                <a:r>
                  <a:rPr lang="en-US" dirty="0"/>
                  <a:t> polarization in </a:t>
                </a:r>
                <a:r>
                  <a:rPr lang="en-US" i="1" dirty="0"/>
                  <a:t>unpolarized</a:t>
                </a:r>
                <a:r>
                  <a:rPr lang="en-US" dirty="0"/>
                  <a:t> </a:t>
                </a:r>
                <a:r>
                  <a:rPr lang="en-US" i="1" dirty="0"/>
                  <a:t>pp</a:t>
                </a:r>
                <a:r>
                  <a:rPr lang="en-US" dirty="0"/>
                  <a:t> collisions:     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[Bunce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et al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. 1976]</a:t>
                </a:r>
                <a:r>
                  <a:rPr lang="en-US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dirty="0"/>
                  <a:t>sizeable, rising with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plateau…</a:t>
                </a:r>
                <a:r>
                  <a:rPr lang="en-US" dirty="0">
                    <a:solidFill>
                      <a:srgbClr val="0070C0"/>
                    </a:solidFill>
                  </a:rPr>
                  <a:t>still challenging </a:t>
                </a:r>
                <a:r>
                  <a:rPr lang="en-US" dirty="0">
                    <a:solidFill>
                      <a:schemeClr val="accent2"/>
                    </a:solidFill>
                  </a:rPr>
                  <a:t>  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-apple-system"/>
                  </a:rPr>
                  <a:t> 			</a:t>
                </a:r>
              </a:p>
              <a:p>
                <a:r>
                  <a:rPr lang="en-US" dirty="0"/>
                  <a:t>First attempt within a TMD scheme:                   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Anselmino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, Boer, UD, Murgia 2001] </a:t>
                </a:r>
                <a:r>
                  <a:rPr lang="en-US" dirty="0"/>
                  <a:t>good description … no formal theory behind 		  		  </a:t>
                </a:r>
              </a:p>
              <a:p>
                <a:r>
                  <a:rPr lang="en-US" dirty="0"/>
                  <a:t>Breakthrough: Belle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data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Bahnschrift Light" panose="020B0502040204020203" pitchFamily="34" charset="0"/>
                  </a:rPr>
                  <a:t> 		               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[Guan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et al.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(Belle Coll.) 2019]</a:t>
                </a:r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collisions: </a:t>
                </a:r>
              </a:p>
              <a:p>
                <a:pPr marL="0" indent="0">
                  <a:buNone/>
                </a:pPr>
                <a:r>
                  <a:rPr lang="en-US" i="1" dirty="0"/>
                  <a:t>   2h,</a:t>
                </a:r>
                <a:r>
                  <a:rPr lang="en-US" dirty="0"/>
                  <a:t> TMD fact. 			          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[Collins 2011;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Echevarria,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Idilbi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Scimemi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2012]</a:t>
                </a:r>
              </a:p>
              <a:p>
                <a:pPr marL="0" indent="0">
                  <a:buNone/>
                </a:pPr>
                <a:r>
                  <a:rPr lang="en-US" i="1" dirty="0"/>
                  <a:t>   1h: </a:t>
                </a:r>
                <a:r>
                  <a:rPr lang="en-US" dirty="0"/>
                  <a:t>new TMD scheme?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Bahnschrift Light" panose="020B0502040204020203" pitchFamily="34" charset="0"/>
                  </a:rPr>
                  <a:t>                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[Kang, Shao, Zhao 2020;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Boglione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, Simonelli 2021, 2022] </a:t>
                </a:r>
              </a:p>
              <a:p>
                <a:r>
                  <a:rPr lang="en-US" dirty="0"/>
                  <a:t>First analysis of Belle data: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Bahnschrift Light" panose="020B0502040204020203" pitchFamily="34" charset="0"/>
                  </a:rPr>
                  <a:t> </a:t>
                </a:r>
                <a:r>
                  <a:rPr lang="en-US" dirty="0"/>
                  <a:t>extraction of the polarizing FF (fixed scale)</a:t>
                </a:r>
              </a:p>
              <a:p>
                <a:pPr marL="0" indent="0">
                  <a:buNone/>
                </a:pPr>
                <a:r>
                  <a:rPr lang="en-US" dirty="0"/>
                  <a:t>			               2h and 2h+1h  fits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[UD, Murgia, Zaccheddu 2020]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-apple-system"/>
                  </a:rPr>
                  <a:t>			                 </a:t>
                </a:r>
                <a:r>
                  <a:rPr lang="en-US" dirty="0"/>
                  <a:t>2h fit	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-apple-system"/>
                  </a:rPr>
                  <a:t>	         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Callos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, Kang, Terry 2020]</a:t>
                </a:r>
                <a:endParaRPr lang="en-US" dirty="0">
                  <a:latin typeface="+mj-lt"/>
                </a:endParaRPr>
              </a:p>
              <a:p>
                <a:r>
                  <a:rPr lang="en-US" dirty="0"/>
                  <a:t>Analysis w/ CSS scheme      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[Li, Wang, Yang, Lu 2021;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Gamberg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, Kang, Shao, Terry, Zhao 2021; 				                     UD,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Gamberg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, Murgia,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Zaccheddu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2022]</a:t>
                </a:r>
                <a:endParaRPr lang="en-US" dirty="0">
                  <a:latin typeface="+mj-lt"/>
                </a:endParaRPr>
              </a:p>
              <a:p>
                <a:r>
                  <a:rPr lang="en-US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issue: 		</a:t>
                </a:r>
                <a:r>
                  <a:rPr lang="en-US">
                    <a:solidFill>
                      <a:prstClr val="black"/>
                    </a:solidFill>
                    <a:latin typeface="Rockwell" panose="02060603020205020403"/>
                  </a:rPr>
                  <a:t>             </a:t>
                </a:r>
                <a:r>
                  <a:rPr lang="en-US">
                    <a:solidFill>
                      <a:schemeClr val="accent2"/>
                    </a:solidFill>
                    <a:latin typeface="+mj-lt"/>
                  </a:rPr>
                  <a:t>[</a:t>
                </a:r>
                <a:r>
                  <a:rPr lang="en-US" dirty="0">
                    <a:solidFill>
                      <a:schemeClr val="accent2"/>
                    </a:solidFill>
                    <a:latin typeface="+mj-lt"/>
                  </a:rPr>
                  <a:t>Chen, Liang, Pan, Song, Wei 2021; Chen, Liang, Song, Wei 2022]</a:t>
                </a:r>
                <a:endParaRPr lang="en-US" dirty="0">
                  <a:solidFill>
                    <a:prstClr val="black"/>
                  </a:solidFill>
                  <a:latin typeface="+mj-lt"/>
                </a:endParaRPr>
              </a:p>
              <a:p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1610E36-A7C0-C3D7-750D-75E47CA43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976544"/>
                <a:ext cx="8532862" cy="5035839"/>
              </a:xfrm>
              <a:blipFill>
                <a:blip r:embed="rId2"/>
                <a:stretch>
                  <a:fillRect l="-357" t="-181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4061BF-2102-01F7-ADEF-8C3408D6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5" y="6272792"/>
            <a:ext cx="7179659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FEDA7-8110-4420-0293-9648FBE8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3"/>
            <a:ext cx="7772400" cy="811508"/>
          </a:xfrm>
        </p:spPr>
        <p:txBody>
          <a:bodyPr/>
          <a:lstStyle/>
          <a:p>
            <a:pPr algn="ctr"/>
            <a:r>
              <a:rPr lang="it-IT" dirty="0"/>
              <a:t>OPEN ISSUES (the last </a:t>
            </a:r>
            <a:r>
              <a:rPr lang="it-IT" dirty="0" err="1"/>
              <a:t>analysis</a:t>
            </a:r>
            <a:r>
              <a:rPr lang="it-IT" dirty="0"/>
              <a:t>)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F98AA7-0925-4FE0-A8C3-6B72FF2C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71" y="1486631"/>
            <a:ext cx="7772400" cy="4050792"/>
          </a:xfrm>
        </p:spPr>
        <p:txBody>
          <a:bodyPr/>
          <a:lstStyle/>
          <a:p>
            <a:r>
              <a:rPr lang="en-US" dirty="0"/>
              <a:t>Tension between </a:t>
            </a:r>
            <a:r>
              <a:rPr lang="en-US" i="1" dirty="0"/>
              <a:t>2h</a:t>
            </a:r>
            <a:r>
              <a:rPr lang="en-US" dirty="0"/>
              <a:t> &amp; </a:t>
            </a:r>
            <a:r>
              <a:rPr lang="en-US" i="1" dirty="0"/>
              <a:t>1h</a:t>
            </a:r>
            <a:r>
              <a:rPr lang="en-US" dirty="0"/>
              <a:t> data description</a:t>
            </a:r>
          </a:p>
          <a:p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CCA96A-E2E6-5775-C399-C597CF3D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7" y="6272792"/>
            <a:ext cx="5626223" cy="365125"/>
          </a:xfrm>
        </p:spPr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EFE844-126E-EFD8-591E-CC50E6ED8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6" y="2135072"/>
            <a:ext cx="4824791" cy="1943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7CE10D-3D73-D235-5764-E62F60FDE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81" y="4080844"/>
            <a:ext cx="4743787" cy="19431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4205F-1CB9-17E3-DE60-13F4F9ABCE83}"/>
              </a:ext>
            </a:extLst>
          </p:cNvPr>
          <p:cNvSpPr txBox="1"/>
          <p:nvPr/>
        </p:nvSpPr>
        <p:spPr>
          <a:xfrm>
            <a:off x="5539479" y="2758892"/>
            <a:ext cx="263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1h</a:t>
            </a:r>
            <a:r>
              <a:rPr lang="en-US"/>
              <a:t> estimates from </a:t>
            </a:r>
            <a:r>
              <a:rPr lang="en-US" i="1"/>
              <a:t>2h</a:t>
            </a:r>
            <a:r>
              <a:rPr lang="en-US"/>
              <a:t>-fit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F05754-2D58-17BE-64F5-2C5A49E492CE}"/>
              </a:ext>
            </a:extLst>
          </p:cNvPr>
          <p:cNvSpPr txBox="1"/>
          <p:nvPr/>
        </p:nvSpPr>
        <p:spPr>
          <a:xfrm>
            <a:off x="685807" y="4569260"/>
            <a:ext cx="2901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Non perturbative models </a:t>
            </a:r>
          </a:p>
          <a:p>
            <a:r>
              <a:rPr lang="en-US"/>
              <a:t>to fit </a:t>
            </a:r>
            <a:r>
              <a:rPr lang="en-US" i="1"/>
              <a:t>2h</a:t>
            </a:r>
            <a:r>
              <a:rPr lang="en-US"/>
              <a:t> and </a:t>
            </a:r>
            <a:r>
              <a:rPr lang="en-US" i="1"/>
              <a:t>1h</a:t>
            </a:r>
            <a:r>
              <a:rPr lang="en-US"/>
              <a:t> data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DF8105-E95E-3FAA-67A3-EA6768EF6821}"/>
              </a:ext>
            </a:extLst>
          </p:cNvPr>
          <p:cNvSpPr txBox="1"/>
          <p:nvPr/>
        </p:nvSpPr>
        <p:spPr>
          <a:xfrm>
            <a:off x="834502" y="5885895"/>
            <a:ext cx="370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Maybe two factorization schemes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0822D-80AE-B271-1FD0-6E76AB43D1A8}"/>
              </a:ext>
            </a:extLst>
          </p:cNvPr>
          <p:cNvSpPr txBox="1"/>
          <p:nvPr/>
        </p:nvSpPr>
        <p:spPr>
          <a:xfrm>
            <a:off x="4716272" y="1070267"/>
            <a:ext cx="3191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[UD,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Gamberg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Murgia,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Zaccheddu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2022]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7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B664628-48D5-B9AD-5C23-D76C733D6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1211" y="705060"/>
                <a:ext cx="7772400" cy="47991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Large-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data:  failure w/ or w/o proper TMD framework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Free three-flavor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fit          strong </a:t>
                </a:r>
                <a:r>
                  <a:rPr lang="en-US" i="1" dirty="0"/>
                  <a:t>SU(2)</a:t>
                </a:r>
                <a:r>
                  <a:rPr lang="en-US" dirty="0"/>
                  <a:t> violation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marL="0" indent="0">
                  <a:buNone/>
                </a:pPr>
                <a:r>
                  <a:rPr lang="en-US" i="1" dirty="0"/>
                  <a:t>                        </a:t>
                </a:r>
              </a:p>
              <a:p>
                <a:pPr marL="0" indent="0" algn="ctr">
                  <a:buNone/>
                </a:pPr>
                <a:r>
                  <a:rPr lang="en-US" dirty="0"/>
                  <a:t>HERE, focus on: </a:t>
                </a:r>
                <a:r>
                  <a:rPr lang="en-US" i="1" dirty="0"/>
                  <a:t>SU(2)</a:t>
                </a:r>
                <a:r>
                  <a:rPr lang="en-US" dirty="0"/>
                  <a:t> symmetry and role of charm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B664628-48D5-B9AD-5C23-D76C733D6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211" y="705060"/>
                <a:ext cx="7772400" cy="4799101"/>
              </a:xfrm>
              <a:blipFill>
                <a:blip r:embed="rId2"/>
                <a:stretch>
                  <a:fillRect l="-314" t="-1398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1C54D8-D9C8-A162-E1AD-917942AF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622" y="6272792"/>
            <a:ext cx="6597033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D553C8-866C-994C-101B-832D27454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29" y="1217022"/>
            <a:ext cx="6094280" cy="2423183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F80DBEED-18C4-EC02-0625-C0D9E3F07EB6}"/>
              </a:ext>
            </a:extLst>
          </p:cNvPr>
          <p:cNvSpPr/>
          <p:nvPr/>
        </p:nvSpPr>
        <p:spPr>
          <a:xfrm>
            <a:off x="4296805" y="4178798"/>
            <a:ext cx="452761" cy="25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79970-2DF3-D2F0-B1ED-39A6359BD39F}"/>
              </a:ext>
            </a:extLst>
          </p:cNvPr>
          <p:cNvSpPr/>
          <p:nvPr/>
        </p:nvSpPr>
        <p:spPr>
          <a:xfrm>
            <a:off x="2414726" y="2831977"/>
            <a:ext cx="932155" cy="4172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A6816D-D2D0-7E27-FA4C-BDE5280304E4}"/>
              </a:ext>
            </a:extLst>
          </p:cNvPr>
          <p:cNvSpPr/>
          <p:nvPr/>
        </p:nvSpPr>
        <p:spPr>
          <a:xfrm>
            <a:off x="3836633" y="2673656"/>
            <a:ext cx="932155" cy="4172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0316C0-F2C2-AA48-304C-5D51AE5C3A60}"/>
              </a:ext>
            </a:extLst>
          </p:cNvPr>
          <p:cNvSpPr/>
          <p:nvPr/>
        </p:nvSpPr>
        <p:spPr>
          <a:xfrm>
            <a:off x="5168290" y="2726923"/>
            <a:ext cx="932155" cy="4172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57ADEF-01F2-68D9-DEEA-1744669EAA7A}"/>
              </a:ext>
            </a:extLst>
          </p:cNvPr>
          <p:cNvSpPr/>
          <p:nvPr/>
        </p:nvSpPr>
        <p:spPr>
          <a:xfrm>
            <a:off x="6517694" y="2735800"/>
            <a:ext cx="932155" cy="4172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2D6AFD-435B-C151-4518-3EA6A0EA3827}"/>
              </a:ext>
            </a:extLst>
          </p:cNvPr>
          <p:cNvSpPr/>
          <p:nvPr/>
        </p:nvSpPr>
        <p:spPr>
          <a:xfrm>
            <a:off x="1040163" y="541538"/>
            <a:ext cx="1889465" cy="6754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EE19EB3D-3CA8-B63A-93C4-30CBE94E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5215"/>
            <a:ext cx="9144000" cy="986719"/>
          </a:xfrm>
          <a:prstGeom prst="rect">
            <a:avLst/>
          </a:prstGeom>
        </p:spPr>
      </p:pic>
      <p:pic>
        <p:nvPicPr>
          <p:cNvPr id="7" name="Segnaposto contenuto 6" descr="Immagine che contiene diagramma, design&#10;&#10;Descrizione generata automaticamente">
            <a:extLst>
              <a:ext uri="{FF2B5EF4-FFF2-40B4-BE49-F238E27FC236}">
                <a16:creationId xmlns:a16="http://schemas.microsoft.com/office/drawing/2014/main" id="{FB4D7DA0-3677-FD87-5247-30797B9D8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" y="646953"/>
            <a:ext cx="5356789" cy="3187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A755976-4C34-4CE5-86ED-8E3D62AA7E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70648" y="234881"/>
                <a:ext cx="7159171" cy="605477"/>
              </a:xfrm>
            </p:spPr>
            <p:txBody>
              <a:bodyPr>
                <a:normAutofit fontScale="90000"/>
              </a:bodyPr>
              <a:lstStyle/>
              <a:p>
                <a:r>
                  <a:rPr lang="ia-Latn-00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a-Latn-00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a-Latn-00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a-Latn-001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a-Latn-001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A755976-4C34-4CE5-86ED-8E3D62AA7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0648" y="234881"/>
                <a:ext cx="7159171" cy="605477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BB1E94-E3BE-4169-B444-3B42FDBB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7" y="6272792"/>
            <a:ext cx="6192431" cy="365125"/>
          </a:xfrm>
        </p:spPr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3822DEE-9ABD-E716-7137-9F3B1B0FD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8" y="4578551"/>
            <a:ext cx="6586960" cy="15594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718EAA-42E6-2C5A-B509-405706C05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959" y="2269947"/>
            <a:ext cx="4084064" cy="84083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39863F0-6ECA-01FC-409A-9ACA368C6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714" y="1078786"/>
            <a:ext cx="3058060" cy="868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663D8-0687-434A-4F93-B134664FBAA3}"/>
              </a:ext>
            </a:extLst>
          </p:cNvPr>
          <p:cNvSpPr txBox="1"/>
          <p:nvPr/>
        </p:nvSpPr>
        <p:spPr>
          <a:xfrm>
            <a:off x="124292" y="5956833"/>
            <a:ext cx="6852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[Boer, Jakob, Mulders 1997; </a:t>
            </a:r>
            <a:r>
              <a:rPr lang="de-DE" dirty="0" err="1">
                <a:solidFill>
                  <a:srgbClr val="C00000"/>
                </a:solidFill>
                <a:latin typeface="+mj-lt"/>
              </a:rPr>
              <a:t>Pitonyak</a:t>
            </a:r>
            <a:r>
              <a:rPr lang="de-DE" dirty="0">
                <a:solidFill>
                  <a:srgbClr val="C00000"/>
                </a:solidFill>
                <a:latin typeface="+mj-lt"/>
              </a:rPr>
              <a:t>, Schlegel, Metz 2014; UD, Murgia, </a:t>
            </a:r>
            <a:r>
              <a:rPr lang="de-DE" dirty="0" err="1">
                <a:solidFill>
                  <a:srgbClr val="C00000"/>
                </a:solidFill>
                <a:latin typeface="+mj-lt"/>
              </a:rPr>
              <a:t>Zaccheddu</a:t>
            </a:r>
            <a:r>
              <a:rPr lang="de-DE" dirty="0">
                <a:solidFill>
                  <a:srgbClr val="C00000"/>
                </a:solidFill>
                <a:latin typeface="+mj-lt"/>
              </a:rPr>
              <a:t> 2021]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Picture 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2F7FBD6-EE08-6D1D-3501-EBFBA048B1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10" y="4711341"/>
            <a:ext cx="23023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A755976-4C34-4CE5-86ED-8E3D62AA7E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70648" y="234881"/>
                <a:ext cx="7159171" cy="605477"/>
              </a:xfrm>
            </p:spPr>
            <p:txBody>
              <a:bodyPr>
                <a:normAutofit fontScale="90000"/>
              </a:bodyPr>
              <a:lstStyle/>
              <a:p>
                <a:r>
                  <a:rPr lang="ia-Latn-00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a-Latn-00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a-Latn-00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a-Latn-001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a-Latn-001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A755976-4C34-4CE5-86ED-8E3D62AA7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0648" y="234881"/>
                <a:ext cx="7159171" cy="6054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BB1E94-E3BE-4169-B444-3B42FDBB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7" y="6272792"/>
            <a:ext cx="6192431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3A32D13-81D3-666F-1D92-11652940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3" y="1431485"/>
            <a:ext cx="9144000" cy="88962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CBEDB6C-1841-C262-FD15-C7F8F26F8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8684"/>
            <a:ext cx="9144000" cy="104064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CD108F3-2CF6-E693-8673-E42031377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8294"/>
            <a:ext cx="9144000" cy="1840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ADE91D2-40FD-27E3-E209-E9E23C2A22DB}"/>
                  </a:ext>
                </a:extLst>
              </p:cNvPr>
              <p:cNvSpPr txBox="1"/>
              <p:nvPr/>
            </p:nvSpPr>
            <p:spPr>
              <a:xfrm>
                <a:off x="337841" y="1125799"/>
                <a:ext cx="2715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Convolution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space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ADE91D2-40FD-27E3-E209-E9E23C2A2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41" y="1125799"/>
                <a:ext cx="2715102" cy="369332"/>
              </a:xfrm>
              <a:prstGeom prst="rect">
                <a:avLst/>
              </a:prstGeom>
              <a:blipFill>
                <a:blip r:embed="rId6"/>
                <a:stretch>
                  <a:fillRect l="-1794" t="-10000" r="-134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C98A238-181A-7CB8-5420-26B4CB597F03}"/>
                  </a:ext>
                </a:extLst>
              </p:cNvPr>
              <p:cNvSpPr txBox="1"/>
              <p:nvPr/>
            </p:nvSpPr>
            <p:spPr>
              <a:xfrm>
                <a:off x="420785" y="2557084"/>
                <a:ext cx="3712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CSS approach…move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space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C98A238-181A-7CB8-5420-26B4CB597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5" y="2557084"/>
                <a:ext cx="3712170" cy="369332"/>
              </a:xfrm>
              <a:prstGeom prst="rect">
                <a:avLst/>
              </a:prstGeom>
              <a:blipFill>
                <a:blip r:embed="rId7"/>
                <a:stretch>
                  <a:fillRect l="-1314" t="-8197" r="-6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467750E-E0FB-43C8-AA68-AD17173750BE}"/>
              </a:ext>
            </a:extLst>
          </p:cNvPr>
          <p:cNvSpPr txBox="1"/>
          <p:nvPr/>
        </p:nvSpPr>
        <p:spPr>
          <a:xfrm>
            <a:off x="6052843" y="4052332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 moment of the </a:t>
            </a:r>
            <a:r>
              <a:rPr lang="en-US" dirty="0" err="1"/>
              <a:t>pFF</a:t>
            </a:r>
            <a:endParaRPr lang="en-US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1280651-5AA7-E211-E16F-C6B18C3FC465}"/>
              </a:ext>
            </a:extLst>
          </p:cNvPr>
          <p:cNvCxnSpPr>
            <a:cxnSpLocks/>
          </p:cNvCxnSpPr>
          <p:nvPr/>
        </p:nvCxnSpPr>
        <p:spPr>
          <a:xfrm flipH="1">
            <a:off x="6986734" y="4448309"/>
            <a:ext cx="577049" cy="320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C20A8A0-BF76-1AC2-902A-75D4BD178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87" y="5655081"/>
            <a:ext cx="3455804" cy="554476"/>
          </a:xfrm>
          <a:prstGeom prst="rect">
            <a:avLst/>
          </a:prstGeom>
        </p:spPr>
      </p:pic>
      <p:sp>
        <p:nvSpPr>
          <p:cNvPr id="7" name="CasellaDiTesto 21">
            <a:extLst>
              <a:ext uri="{FF2B5EF4-FFF2-40B4-BE49-F238E27FC236}">
                <a16:creationId xmlns:a16="http://schemas.microsoft.com/office/drawing/2014/main" id="{8FE47791-6329-17E8-6C52-1D568AB330BD}"/>
              </a:ext>
            </a:extLst>
          </p:cNvPr>
          <p:cNvSpPr txBox="1"/>
          <p:nvPr/>
        </p:nvSpPr>
        <p:spPr>
          <a:xfrm>
            <a:off x="4136750" y="5740581"/>
            <a:ext cx="157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polarizing FF</a:t>
            </a:r>
          </a:p>
        </p:txBody>
      </p:sp>
      <p:pic>
        <p:nvPicPr>
          <p:cNvPr id="8" name="Immagine 18">
            <a:extLst>
              <a:ext uri="{FF2B5EF4-FFF2-40B4-BE49-F238E27FC236}">
                <a16:creationId xmlns:a16="http://schemas.microsoft.com/office/drawing/2014/main" id="{112C6EB4-01E5-0B0B-51C8-DEDD04BBF8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8854" y="5364381"/>
            <a:ext cx="1937363" cy="98315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6DDBB9-357F-EE1B-5CDC-5E02746DC426}"/>
                  </a:ext>
                </a:extLst>
              </p:cNvPr>
              <p:cNvSpPr txBox="1"/>
              <p:nvPr/>
            </p:nvSpPr>
            <p:spPr>
              <a:xfrm>
                <a:off x="7084381" y="531772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6DDBB9-357F-EE1B-5CDC-5E02746DC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381" y="5317728"/>
                <a:ext cx="3745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022813-89A2-16EC-0732-E759FB8823B5}"/>
                  </a:ext>
                </a:extLst>
              </p:cNvPr>
              <p:cNvSpPr txBox="1"/>
              <p:nvPr/>
            </p:nvSpPr>
            <p:spPr>
              <a:xfrm>
                <a:off x="5842828" y="5361396"/>
                <a:ext cx="196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022813-89A2-16EC-0732-E759FB882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828" y="5361396"/>
                <a:ext cx="196998" cy="369332"/>
              </a:xfrm>
              <a:prstGeom prst="rect">
                <a:avLst/>
              </a:prstGeom>
              <a:blipFill>
                <a:blip r:embed="rId11"/>
                <a:stretch>
                  <a:fillRect r="-4848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879FF3-C38C-71F1-E808-CC9DC626224B}"/>
                  </a:ext>
                </a:extLst>
              </p:cNvPr>
              <p:cNvSpPr txBox="1"/>
              <p:nvPr/>
            </p:nvSpPr>
            <p:spPr>
              <a:xfrm>
                <a:off x="7263415" y="5958397"/>
                <a:ext cx="397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879FF3-C38C-71F1-E808-CC9DC626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415" y="5958397"/>
                <a:ext cx="3970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CFA919-D44F-5887-7B38-54E6DCEFA313}"/>
              </a:ext>
            </a:extLst>
          </p:cNvPr>
          <p:cNvSpPr txBox="1"/>
          <p:nvPr/>
        </p:nvSpPr>
        <p:spPr>
          <a:xfrm>
            <a:off x="6516205" y="5394093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419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7" grpId="0"/>
      <p:bldP spid="3" grpId="0"/>
      <p:bldP spid="9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A755976-4C34-4CE5-86ED-8E3D62AA7E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70648" y="234881"/>
                <a:ext cx="7159171" cy="605477"/>
              </a:xfrm>
            </p:spPr>
            <p:txBody>
              <a:bodyPr>
                <a:normAutofit fontScale="90000"/>
              </a:bodyPr>
              <a:lstStyle/>
              <a:p>
                <a:r>
                  <a:rPr lang="ia-Latn-00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a-Latn-00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a-Latn-00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a-Latn-001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a-Latn-001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a-Latn-001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A755976-4C34-4CE5-86ED-8E3D62AA7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0648" y="234881"/>
                <a:ext cx="7159171" cy="6054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BB1E94-E3BE-4169-B444-3B42FDBB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7" y="6272792"/>
            <a:ext cx="6192431" cy="365125"/>
          </a:xfrm>
        </p:spPr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8" name="Immagine 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54ED756-67D3-69F5-C315-2A10D3FA2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28" y="1878403"/>
            <a:ext cx="4921248" cy="99001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6035E2-5A74-8374-5782-C0C911B47A44}"/>
              </a:ext>
            </a:extLst>
          </p:cNvPr>
          <p:cNvSpPr txBox="1"/>
          <p:nvPr/>
        </p:nvSpPr>
        <p:spPr>
          <a:xfrm flipH="1">
            <a:off x="241032" y="3104434"/>
            <a:ext cx="251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Denominator </a:t>
            </a:r>
            <a:r>
              <a:rPr lang="en-US" i="1" dirty="0"/>
              <a:t>(known)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C1F80AE-1531-99F4-FCC0-66CF2F8B861F}"/>
              </a:ext>
            </a:extLst>
          </p:cNvPr>
          <p:cNvSpPr/>
          <p:nvPr/>
        </p:nvSpPr>
        <p:spPr>
          <a:xfrm>
            <a:off x="5133038" y="2357229"/>
            <a:ext cx="1269507" cy="6036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84A3F2-0EAD-3A72-D7DB-C1C41A55AE73}"/>
              </a:ext>
            </a:extLst>
          </p:cNvPr>
          <p:cNvSpPr txBox="1"/>
          <p:nvPr/>
        </p:nvSpPr>
        <p:spPr>
          <a:xfrm flipH="1">
            <a:off x="156270" y="1344166"/>
            <a:ext cx="555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Polarization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</a:t>
            </a:r>
            <a:r>
              <a:rPr lang="it-IT" b="1" i="1" dirty="0"/>
              <a:t>n </a:t>
            </a:r>
            <a:r>
              <a:rPr lang="it-IT" dirty="0"/>
              <a:t>(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Ʇ to the </a:t>
            </a:r>
            <a:r>
              <a:rPr lang="it-IT" dirty="0"/>
              <a:t>production </a:t>
            </a:r>
            <a:r>
              <a:rPr lang="it-IT" dirty="0" err="1"/>
              <a:t>plane</a:t>
            </a:r>
            <a:r>
              <a:rPr lang="it-IT" dirty="0"/>
              <a:t>)</a:t>
            </a:r>
            <a:endParaRPr lang="es-ES" b="1" i="1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768AF3E-2E42-5456-2DF9-FE292114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4784"/>
            <a:ext cx="9144000" cy="1451309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2316E3D4-AE1D-7160-33AF-621D5E23A9A5}"/>
              </a:ext>
            </a:extLst>
          </p:cNvPr>
          <p:cNvSpPr/>
          <p:nvPr/>
        </p:nvSpPr>
        <p:spPr>
          <a:xfrm>
            <a:off x="22551" y="3846293"/>
            <a:ext cx="1295751" cy="7405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5F66DEB-E834-3129-94AC-8AA0BA8DF8D1}"/>
                  </a:ext>
                </a:extLst>
              </p:cNvPr>
              <p:cNvSpPr txBox="1"/>
              <p:nvPr/>
            </p:nvSpPr>
            <p:spPr>
              <a:xfrm flipH="1">
                <a:off x="4592977" y="3335612"/>
                <a:ext cx="3192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(small-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i="1" dirty="0"/>
                  <a:t> matching onto) </a:t>
                </a:r>
              </a:p>
              <a:p>
                <a:pPr algn="ctr"/>
                <a:r>
                  <a:rPr lang="en-US" dirty="0"/>
                  <a:t>collinear FFs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5F66DEB-E834-3129-94AC-8AA0BA8DF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92977" y="3335612"/>
                <a:ext cx="3192738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3F4B0C-CD2E-583A-C147-FA275E7BAB2C}"/>
              </a:ext>
            </a:extLst>
          </p:cNvPr>
          <p:cNvSpPr txBox="1"/>
          <p:nvPr/>
        </p:nvSpPr>
        <p:spPr>
          <a:xfrm flipH="1">
            <a:off x="2222225" y="5251466"/>
            <a:ext cx="191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Nonpert</a:t>
            </a:r>
            <a:r>
              <a:rPr lang="en-US" sz="1600" dirty="0"/>
              <a:t>. </a:t>
            </a:r>
            <a:r>
              <a:rPr lang="en-US" sz="1600" dirty="0" err="1"/>
              <a:t>funct.s</a:t>
            </a:r>
            <a:endParaRPr lang="en-US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F171F5-D681-538F-0472-49950C0FC567}"/>
              </a:ext>
            </a:extLst>
          </p:cNvPr>
          <p:cNvSpPr txBox="1"/>
          <p:nvPr/>
        </p:nvSpPr>
        <p:spPr>
          <a:xfrm flipH="1">
            <a:off x="7421732" y="5110911"/>
            <a:ext cx="172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Perturbative </a:t>
            </a:r>
          </a:p>
          <a:p>
            <a:pPr algn="ctr"/>
            <a:r>
              <a:rPr lang="en-US" sz="1600" dirty="0" err="1"/>
              <a:t>Sudakov</a:t>
            </a:r>
            <a:r>
              <a:rPr lang="en-US" sz="1600" dirty="0"/>
              <a:t> factor</a:t>
            </a:r>
          </a:p>
        </p:txBody>
      </p:sp>
      <p:sp>
        <p:nvSpPr>
          <p:cNvPr id="14" name="CasellaDiTesto 4">
            <a:extLst>
              <a:ext uri="{FF2B5EF4-FFF2-40B4-BE49-F238E27FC236}">
                <a16:creationId xmlns:a16="http://schemas.microsoft.com/office/drawing/2014/main" id="{DC045A35-746D-8B5D-1568-2565CD119B4E}"/>
              </a:ext>
            </a:extLst>
          </p:cNvPr>
          <p:cNvSpPr txBox="1"/>
          <p:nvPr/>
        </p:nvSpPr>
        <p:spPr>
          <a:xfrm flipH="1">
            <a:off x="5348650" y="5102031"/>
            <a:ext cx="139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33CC"/>
                </a:solidFill>
              </a:rPr>
              <a:t>Nonpert</a:t>
            </a:r>
            <a:r>
              <a:rPr lang="en-US" dirty="0">
                <a:solidFill>
                  <a:srgbClr val="0033CC"/>
                </a:solidFill>
              </a:rPr>
              <a:t>. </a:t>
            </a:r>
          </a:p>
          <a:p>
            <a:pPr algn="ctr"/>
            <a:r>
              <a:rPr lang="en-US" sz="1600" dirty="0">
                <a:solidFill>
                  <a:srgbClr val="0033CC"/>
                </a:solidFill>
              </a:rPr>
              <a:t>CS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</a:rPr>
              <a:t>Kernel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5" name="Ovale 10">
            <a:extLst>
              <a:ext uri="{FF2B5EF4-FFF2-40B4-BE49-F238E27FC236}">
                <a16:creationId xmlns:a16="http://schemas.microsoft.com/office/drawing/2014/main" id="{DE11F9DB-7462-151D-0078-BC25B3FE76EB}"/>
              </a:ext>
            </a:extLst>
          </p:cNvPr>
          <p:cNvSpPr/>
          <p:nvPr/>
        </p:nvSpPr>
        <p:spPr>
          <a:xfrm>
            <a:off x="5320950" y="4569255"/>
            <a:ext cx="1269507" cy="603681"/>
          </a:xfrm>
          <a:prstGeom prst="ellipse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E33AD0-91FD-83AB-E4A9-564D2C2CEB72}"/>
                  </a:ext>
                </a:extLst>
              </p:cNvPr>
              <p:cNvSpPr txBox="1"/>
              <p:nvPr/>
            </p:nvSpPr>
            <p:spPr>
              <a:xfrm>
                <a:off x="7291792" y="1965514"/>
                <a:ext cx="1597981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&lt;0.27 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E33AD0-91FD-83AB-E4A9-564D2C2C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92" y="1965514"/>
                <a:ext cx="1597981" cy="338554"/>
              </a:xfrm>
              <a:prstGeom prst="rect">
                <a:avLst/>
              </a:prstGeom>
              <a:blipFill>
                <a:blip r:embed="rId6"/>
                <a:stretch>
                  <a:fillRect l="-1145" r="-2672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3074168-9AE7-6C2D-2543-D239CE78CE7A}"/>
              </a:ext>
            </a:extLst>
          </p:cNvPr>
          <p:cNvSpPr txBox="1"/>
          <p:nvPr/>
        </p:nvSpPr>
        <p:spPr>
          <a:xfrm>
            <a:off x="7563775" y="2421074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TMD fact.</a:t>
            </a:r>
          </a:p>
        </p:txBody>
      </p:sp>
    </p:spTree>
    <p:extLst>
      <p:ext uri="{BB962C8B-B14F-4D97-AF65-F5344CB8AC3E}">
        <p14:creationId xmlns:p14="http://schemas.microsoft.com/office/powerpoint/2010/main" val="31591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2" grpId="0" animBg="1"/>
      <p:bldP spid="5" grpId="0"/>
      <p:bldP spid="6" grpId="0"/>
      <p:bldP spid="14" grpId="0"/>
      <p:bldP spid="15" grpId="0" animBg="1"/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C7280D-9906-1F41-8314-34A17D7C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1" y="6272792"/>
            <a:ext cx="5771644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98CC83-E1B5-6009-73F6-92B53D8E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69" y="2966916"/>
            <a:ext cx="6221925" cy="12187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ECBE3A-CE74-2A3A-ACB0-C5D38812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1" y="4172220"/>
            <a:ext cx="4921248" cy="8589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D40E6C-3890-10A1-1B23-08F3F3B54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67" y="4957759"/>
            <a:ext cx="4338767" cy="8375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5F11D71-4C68-A688-4EE4-7757F221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691"/>
            <a:ext cx="9144000" cy="9582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F80A66-6726-3E5F-DF34-E5C3DC2B8F5C}"/>
              </a:ext>
            </a:extLst>
          </p:cNvPr>
          <p:cNvSpPr txBox="1"/>
          <p:nvPr/>
        </p:nvSpPr>
        <p:spPr>
          <a:xfrm>
            <a:off x="1160718" y="2464634"/>
            <a:ext cx="7935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Nonperturbative</a:t>
            </a:r>
            <a:r>
              <a:rPr lang="it-IT" sz="1600" dirty="0"/>
              <a:t> </a:t>
            </a:r>
            <a:r>
              <a:rPr lang="it-IT" sz="1600" dirty="0" err="1"/>
              <a:t>functions</a:t>
            </a:r>
            <a:r>
              <a:rPr lang="it-IT" sz="1600" dirty="0"/>
              <a:t> from </a:t>
            </a:r>
            <a:r>
              <a:rPr lang="it-IT" sz="1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Bacchetta, </a:t>
            </a:r>
            <a:r>
              <a:rPr lang="it-IT" sz="1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Delcarro</a:t>
            </a:r>
            <a:r>
              <a:rPr lang="it-IT" sz="1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Pisano, Radici, Signori</a:t>
            </a:r>
            <a:r>
              <a:rPr lang="it-IT" sz="16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2017</a:t>
            </a:r>
            <a:endParaRPr lang="it-IT" sz="1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2213D1-2CF4-BEE6-0FD3-1F40A5799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19" y="4956838"/>
            <a:ext cx="3592672" cy="4599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B12BCA2-71CD-6563-8725-13452CB59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9" y="1054157"/>
            <a:ext cx="1488779" cy="80856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4D58ACC-1261-3D3B-D943-73A678473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89" y="1880473"/>
            <a:ext cx="1544037" cy="24125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DE0C3B4-6D25-56EC-9B2C-E286B3BA0F9F}"/>
              </a:ext>
            </a:extLst>
          </p:cNvPr>
          <p:cNvSpPr txBox="1"/>
          <p:nvPr/>
        </p:nvSpPr>
        <p:spPr>
          <a:xfrm flipH="1">
            <a:off x="1954253" y="995842"/>
            <a:ext cx="148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Perturb. </a:t>
            </a:r>
          </a:p>
          <a:p>
            <a:pPr algn="ctr"/>
            <a:r>
              <a:rPr lang="en-US" dirty="0"/>
              <a:t>CS Kernel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62305-9605-3357-B87F-182AB8DF1A0E}"/>
              </a:ext>
            </a:extLst>
          </p:cNvPr>
          <p:cNvSpPr txBox="1"/>
          <p:nvPr/>
        </p:nvSpPr>
        <p:spPr>
          <a:xfrm>
            <a:off x="5393189" y="1071516"/>
            <a:ext cx="354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RG 	                   cusp </a:t>
            </a:r>
          </a:p>
          <a:p>
            <a:r>
              <a:rPr lang="en-US" dirty="0"/>
              <a:t>     anomalous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3">
                <a:extLst>
                  <a:ext uri="{FF2B5EF4-FFF2-40B4-BE49-F238E27FC236}">
                    <a16:creationId xmlns:a16="http://schemas.microsoft.com/office/drawing/2014/main" id="{B4D4CB98-7F90-C853-C473-530B8031E5AB}"/>
                  </a:ext>
                </a:extLst>
              </p:cNvPr>
              <p:cNvSpPr txBox="1"/>
              <p:nvPr/>
            </p:nvSpPr>
            <p:spPr>
              <a:xfrm>
                <a:off x="382099" y="5737952"/>
                <a:ext cx="82381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Coll. FF sets: for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solidFill>
                      <a:srgbClr val="C00000"/>
                    </a:solidFill>
                    <a:latin typeface="+mj-lt"/>
                  </a:rPr>
                  <a:t>de Florian. </a:t>
                </a:r>
                <a:r>
                  <a:rPr lang="it-IT" sz="1600" dirty="0" err="1">
                    <a:solidFill>
                      <a:srgbClr val="C00000"/>
                    </a:solidFill>
                    <a:latin typeface="+mj-lt"/>
                  </a:rPr>
                  <a:t>Sassot</a:t>
                </a:r>
                <a:r>
                  <a:rPr lang="it-IT" sz="1600" dirty="0">
                    <a:solidFill>
                      <a:srgbClr val="C00000"/>
                    </a:solidFill>
                    <a:latin typeface="+mj-lt"/>
                  </a:rPr>
                  <a:t>, </a:t>
                </a:r>
                <a:r>
                  <a:rPr lang="it-IT" sz="1600" dirty="0" err="1">
                    <a:solidFill>
                      <a:srgbClr val="C00000"/>
                    </a:solidFill>
                    <a:latin typeface="+mj-lt"/>
                  </a:rPr>
                  <a:t>Stratmann</a:t>
                </a:r>
                <a:r>
                  <a:rPr lang="it-IT" sz="1600" dirty="0">
                    <a:solidFill>
                      <a:srgbClr val="C00000"/>
                    </a:solidFill>
                    <a:latin typeface="+mj-lt"/>
                  </a:rPr>
                  <a:t> 2007</a:t>
                </a:r>
                <a:r>
                  <a:rPr lang="it-IT" sz="1600" dirty="0"/>
                  <a:t>;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solidFill>
                      <a:srgbClr val="C00000"/>
                    </a:solidFill>
                    <a:latin typeface="+mj-lt"/>
                  </a:rPr>
                  <a:t>Albino, </a:t>
                </a:r>
                <a:r>
                  <a:rPr lang="it-IT" sz="1600" dirty="0" err="1">
                    <a:solidFill>
                      <a:srgbClr val="C00000"/>
                    </a:solidFill>
                    <a:latin typeface="+mj-lt"/>
                  </a:rPr>
                  <a:t>Kniehl</a:t>
                </a:r>
                <a:r>
                  <a:rPr lang="it-IT" sz="1600" dirty="0">
                    <a:solidFill>
                      <a:srgbClr val="C00000"/>
                    </a:solidFill>
                    <a:latin typeface="+mj-lt"/>
                  </a:rPr>
                  <a:t>, Kramer 2008  </a:t>
                </a:r>
              </a:p>
            </p:txBody>
          </p:sp>
        </mc:Choice>
        <mc:Fallback xmlns="">
          <p:sp>
            <p:nvSpPr>
              <p:cNvPr id="12" name="CasellaDiTesto 13">
                <a:extLst>
                  <a:ext uri="{FF2B5EF4-FFF2-40B4-BE49-F238E27FC236}">
                    <a16:creationId xmlns:a16="http://schemas.microsoft.com/office/drawing/2014/main" id="{B4D4CB98-7F90-C853-C473-530B8031E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9" y="5737952"/>
                <a:ext cx="8238118" cy="338554"/>
              </a:xfrm>
              <a:prstGeom prst="rect">
                <a:avLst/>
              </a:prstGeom>
              <a:blipFill>
                <a:blip r:embed="rId9"/>
                <a:stretch>
                  <a:fillRect l="-444" t="-53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6AB1A8B-98DA-DD57-11A5-671EF0364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2268" y="3941685"/>
            <a:ext cx="3657171" cy="9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8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B7CE1D091A874897805A3DA8A76A36" ma:contentTypeVersion="10" ma:contentTypeDescription="Creare un nuovo documento." ma:contentTypeScope="" ma:versionID="7c6398c870799cc6339e199f9f7f34aa">
  <xsd:schema xmlns:xsd="http://www.w3.org/2001/XMLSchema" xmlns:xs="http://www.w3.org/2001/XMLSchema" xmlns:p="http://schemas.microsoft.com/office/2006/metadata/properties" xmlns:ns3="63098765-3703-41c0-b7b2-b360cfe25d95" targetNamespace="http://schemas.microsoft.com/office/2006/metadata/properties" ma:root="true" ma:fieldsID="61bec2540d68bb945b3c6ba66071e360" ns3:_="">
    <xsd:import namespace="63098765-3703-41c0-b7b2-b360cfe25d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98765-3703-41c0-b7b2-b360cfe25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A08E05-4966-4642-9373-D619F9C9A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98765-3703-41c0-b7b2-b360cfe25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E47F3-1555-4BE2-B277-A06181117A6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63098765-3703-41c0-b7b2-b360cfe25d9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7712988-09A6-4FB3-A738-9A267EE753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48052</TotalTime>
  <Words>1831</Words>
  <Application>Microsoft Office PowerPoint</Application>
  <PresentationFormat>On-screen Show (4:3)</PresentationFormat>
  <Paragraphs>209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Aharoni</vt:lpstr>
      <vt:lpstr>-apple-system</vt:lpstr>
      <vt:lpstr>Arial</vt:lpstr>
      <vt:lpstr>Bahnschrift Light</vt:lpstr>
      <vt:lpstr>Calibri</vt:lpstr>
      <vt:lpstr>Cambria</vt:lpstr>
      <vt:lpstr>Cambria Math</vt:lpstr>
      <vt:lpstr>Rockwell</vt:lpstr>
      <vt:lpstr>Rockwell Condensed</vt:lpstr>
      <vt:lpstr>Rockwell Extra Bold</vt:lpstr>
      <vt:lpstr>Wingdings</vt:lpstr>
      <vt:lpstr>Wood Type</vt:lpstr>
      <vt:lpstr>Transverse Λ polarization  in e^+ e^- annihilation and  SIDIS processes  within a TMD framework</vt:lpstr>
      <vt:lpstr>Outline   </vt:lpstr>
      <vt:lpstr>Motivations and more</vt:lpstr>
      <vt:lpstr>OPEN ISSUES (the last analysis)</vt:lpstr>
      <vt:lpstr>PowerPoint Presentation</vt:lpstr>
      <vt:lpstr> e^+ e^-  →   h_1 (P_1 ) 〖 h〗_2 (P_2 )+ X</vt:lpstr>
      <vt:lpstr> e^+ e^-  →   h_1 (P_1 ) 〖 h〗_2 (P_2 )+ X</vt:lpstr>
      <vt:lpstr> e^+ e^-  →   h_1 (P_1 ) 〖 h〗_2 (P_2 )+ X</vt:lpstr>
      <vt:lpstr>PowerPoint Presentation</vt:lpstr>
      <vt:lpstr>PowerPoint Presentation</vt:lpstr>
      <vt:lpstr>FIT of Belle data [NLL]</vt:lpstr>
      <vt:lpstr>First moments: Sc 1, 2 NO SU(2) symm.</vt:lpstr>
      <vt:lpstr>First moments: Sc 3 WITH SU(2) symm.</vt:lpstr>
      <vt:lpstr>Data description</vt:lpstr>
      <vt:lpstr>A look into ΛK^+ vs. Λπ^+ at large z_(K/π)</vt:lpstr>
      <vt:lpstr>General remarks from e^+ e^-</vt:lpstr>
      <vt:lpstr>SIDIS</vt:lpstr>
      <vt:lpstr>PREdICTIONS FOR EIC</vt:lpstr>
      <vt:lpstr>Intrinsic charm in the proton within Scenario 2</vt:lpstr>
      <vt:lpstr>Intrinsic charm in the proton within Scenario 3</vt:lpstr>
      <vt:lpstr>Concluding Remarks</vt:lpstr>
      <vt:lpstr>Back-up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dependence of the gluon Sivers function  in inclusive pp collisions:  phenomenology</dc:title>
  <dc:creator>umberto</dc:creator>
  <cp:lastModifiedBy>Umberto D'Alesio</cp:lastModifiedBy>
  <cp:revision>412</cp:revision>
  <dcterms:created xsi:type="dcterms:W3CDTF">2018-08-23T12:54:48Z</dcterms:created>
  <dcterms:modified xsi:type="dcterms:W3CDTF">2023-06-21T19:04:54Z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0x0101006AB7CE1D091A874897805A3DA8A76A36</vt:lpwstr>
  </property>
</Properties>
</file>