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316" r:id="rId3"/>
    <p:sldId id="355" r:id="rId4"/>
    <p:sldId id="340" r:id="rId5"/>
    <p:sldId id="341" r:id="rId6"/>
    <p:sldId id="342" r:id="rId7"/>
    <p:sldId id="343" r:id="rId8"/>
    <p:sldId id="344" r:id="rId9"/>
    <p:sldId id="350" r:id="rId10"/>
    <p:sldId id="339" r:id="rId11"/>
    <p:sldId id="351" r:id="rId12"/>
    <p:sldId id="347" r:id="rId13"/>
    <p:sldId id="352" r:id="rId14"/>
    <p:sldId id="356" r:id="rId15"/>
    <p:sldId id="353" r:id="rId16"/>
    <p:sldId id="358" r:id="rId17"/>
    <p:sldId id="360" r:id="rId18"/>
    <p:sldId id="361" r:id="rId19"/>
    <p:sldId id="354" r:id="rId20"/>
    <p:sldId id="362" r:id="rId21"/>
    <p:sldId id="314" r:id="rId22"/>
    <p:sldId id="367" r:id="rId23"/>
    <p:sldId id="313" r:id="rId24"/>
    <p:sldId id="363" r:id="rId25"/>
    <p:sldId id="364" r:id="rId26"/>
    <p:sldId id="365" r:id="rId27"/>
    <p:sldId id="366" r:id="rId28"/>
    <p:sldId id="296" r:id="rId29"/>
  </p:sldIdLst>
  <p:sldSz cx="12188825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izhuang Liu" initials="YL" lastIdx="1" clrIdx="0">
    <p:extLst>
      <p:ext uri="{19B8F6BF-5375-455C-9EA6-DF929625EA0E}">
        <p15:presenceInfo xmlns:p15="http://schemas.microsoft.com/office/powerpoint/2012/main" userId="f68ebb4eb938070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91EE"/>
    <a:srgbClr val="8167D0"/>
    <a:srgbClr val="66CFEE"/>
    <a:srgbClr val="672FD1"/>
    <a:srgbClr val="4754B3"/>
    <a:srgbClr val="D6A300"/>
    <a:srgbClr val="FF00FF"/>
    <a:srgbClr val="343E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4626" autoAdjust="0"/>
  </p:normalViewPr>
  <p:slideViewPr>
    <p:cSldViewPr>
      <p:cViewPr varScale="1">
        <p:scale>
          <a:sx n="121" d="100"/>
          <a:sy n="121" d="100"/>
        </p:scale>
        <p:origin x="656" y="16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3840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F20B349-F2EE-40B7-9A96-7F76E2326DFA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2023/6/21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E79AF599-AE6F-4E1C-94D1-C707F302C5B5}" type="datetime1">
              <a:rPr lang="zh-CN" altLang="en-US" smtClean="0"/>
              <a:pPr/>
              <a:t>2023/6/21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1F2A70B-78F2-4DCF-B53B-C990D2FAFB8A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altLang="zh-CN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388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2A70B-78F2-4DCF-B53B-C990D2FAFB8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912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>
              <a:defRPr sz="5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grpSp>
        <p:nvGrpSpPr>
          <p:cNvPr id="256" name="线条" descr="线条图形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任意多边形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8" name="任意多边形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9" name="任意多边形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0" name="任意多边形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1" name="任意多边形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2" name="任意多边形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3" name="任意多边形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4" name="任意多边形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5" name="任意多边形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6" name="任意多边形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7" name="任意多边形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8" name="任意多边形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9" name="任意多边形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0" name="任意多边形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1" name="任意多边形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2" name="任意多边形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3" name="任意多边形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4" name="任意多边形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5" name="任意多边形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6" name="任意多边形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7" name="任意多边形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8" name="任意多边形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9" name="任意多边形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0" name="任意多边形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1" name="任意多边形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2" name="任意多边形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3" name="任意多边形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4" name="任意多边形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5" name="任意多边形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6" name="任意多边形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7" name="任意多边形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8" name="任意多边形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9" name="任意多边形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0" name="任意多边形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1" name="任意多边形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2" name="任意多边形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3" name="任意多边形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4" name="任意多边形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5" name="任意多边形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6" name="任意多边形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7" name="任意多边形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8" name="任意多边形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9" name="任意多边形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0" name="任意多边形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1" name="任意多边形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2" name="任意多边形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3" name="任意多边形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4" name="任意多边形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5" name="任意多边形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6" name="任意多边形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7" name="任意多边形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8" name="任意多边形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9" name="任意多边形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0" name="任意多边形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1" name="任意多边形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2" name="任意多边形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3" name="任意多边形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4" name="任意多边形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5" name="任意多边形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6" name="任意多边形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7" name="任意多边形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8" name="任意多边形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9" name="任意多边形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0" name="任意多边形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1" name="任意多边形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2" name="任意多边形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3" name="任意多边形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4" name="任意多边形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5" name="任意多边形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6" name="任意多边形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7" name="任意多边形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8" name="任意多边形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9" name="任意多边形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0" name="任意多边形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1" name="任意多边形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2" name="任意多边形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3" name="任意多边形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4" name="任意多边形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5" name="任意多边形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6" name="任意多边形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7" name="任意多边形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8" name="任意多边形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9" name="任意多边形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0" name="任意多边形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1" name="任意多边形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2" name="任意多边形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3" name="任意多边形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4" name="任意多边形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5" name="任意多边形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6" name="任意多边形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7" name="任意多边形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8" name="任意多边形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9" name="任意多边形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0" name="任意多边形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1" name="任意多边形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2" name="任意多边形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3" name="任意多边形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4" name="任意多边形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5" name="任意多边形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6" name="任意多边形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7" name="任意多边形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8" name="任意多边形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9" name="任意多边形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0" name="任意多边形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1" name="任意多边形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2" name="任意多边形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3" name="任意多边形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4" name="任意多边形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5" name="任意多边形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6" name="任意多边形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7" name="任意多边形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8" name="任意多边形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9" name="任意多边形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0" name="任意多边形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1" name="任意多边形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2" name="任意多边形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3" name="任意多边形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4" name="任意多边形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5" name="任意多边形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6" name="任意多边形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7" name="任意多边形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8" name="任意多边形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9" name="任意多边形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CN" altLang="en-US" noProof="0"/>
              <a:t>单击此处编辑母版副标题样式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grpSp>
        <p:nvGrpSpPr>
          <p:cNvPr id="7" name="线条" descr="线条图形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任意多边形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任意多边形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任意多边形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任意多边形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任意多边形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任意多边形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任意多边形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任意多边形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任意多边形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任意多边形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任意多边形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任意多边形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任意多边形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任意多边形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任意多边形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任意多边形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任意多边形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任意多边形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任意多边形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" name="任意多边形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" name="任意多边形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" name="任意多边形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" name="任意多边形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" name="任意多边形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" name="任意多边形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" name="任意多边形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" name="任意多边形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" name="任意多边形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" name="任意多边形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" name="任意多边形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8" name="任意多边形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9" name="任意多边形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0" name="任意多边形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1" name="任意多边形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2" name="任意多边形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3" name="任意多边形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4" name="任意多边形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5" name="任意多边形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6" name="任意多边形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7" name="任意多边形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8" name="任意多边形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9" name="任意多边形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0" name="任意多边形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1" name="任意多边形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2" name="任意多边形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3" name="任意多边形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4" name="任意多边形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5" name="任意多边形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6" name="任意多边形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7" name="任意多边形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8" name="任意多边形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9" name="任意多边形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0" name="任意多边形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1" name="任意多边形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2" name="任意多边形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3" name="任意多边形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4" name="任意多边形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5" name="任意多边形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6" name="任意多边形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7" name="任意多边形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8" name="任意多边形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9" name="任意多边形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0" name="任意多边形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1" name="任意多边形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2" name="任意多边形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3" name="任意多边形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4" name="任意多边形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5" name="任意多边形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6" name="任意多边形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7" name="任意多边形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8" name="任意多边形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9" name="任意多边形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0" name="任意多边形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1" name="任意多边形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vert"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FACF6A5-CA30-4724-8A74-55B65EA2DB8E}" type="datetime1">
              <a:rPr lang="zh-CN" altLang="en-US" smtClean="0"/>
              <a:t>2023/6/21</a:t>
            </a:fld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vert"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grpSp>
        <p:nvGrpSpPr>
          <p:cNvPr id="7" name="线条" descr="线条图形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任意多边形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任意多边形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任意多边形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任意多边形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任意多边形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任意多边形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任意多边形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任意多边形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任意多边形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任意多边形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任意多边形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任意多边形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任意多边形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任意多边形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任意多边形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任意多边形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任意多边形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任意多边形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任意多边形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" name="任意多边形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" name="任意多边形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" name="任意多边形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" name="任意多边形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" name="任意多边形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" name="任意多边形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" name="任意多边形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" name="任意多边形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" name="任意多边形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" name="任意多边形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" name="任意多边形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8" name="任意多边形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9" name="任意多边形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0" name="任意多边形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1" name="任意多边形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2" name="任意多边形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3" name="任意多边形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4" name="任意多边形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5" name="任意多边形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6" name="任意多边形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7" name="任意多边形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8" name="任意多边形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9" name="任意多边形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0" name="任意多边形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1" name="任意多边形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2" name="任意多边形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3" name="任意多边形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4" name="任意多边形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5" name="任意多边形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6" name="任意多边形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7" name="任意多边形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8" name="任意多边形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9" name="任意多边形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0" name="任意多边形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1" name="任意多边形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2" name="任意多边形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3" name="任意多边形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4" name="任意多边形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5" name="任意多边形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6" name="任意多边形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7" name="任意多边形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8" name="任意多边形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9" name="任意多边形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0" name="任意多边形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1" name="任意多边形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2" name="任意多边形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3" name="任意多边形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4" name="任意多边形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5" name="任意多边形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6" name="任意多边形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7" name="任意多边形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8" name="任意多边形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9" name="任意多边形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0" name="任意多边形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1" name="任意多边形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vert"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9B0CA52-F532-4FDA-A3F9-4BF9C8E5C82E}" type="datetime1">
              <a:rPr lang="zh-CN" altLang="en-US" smtClean="0"/>
              <a:t>2023/6/21</a:t>
            </a:fld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grpSp>
        <p:nvGrpSpPr>
          <p:cNvPr id="167" name="线条" descr="线条图形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任意多边形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9" name="任意多边形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0" name="任意多边形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1" name="任意多边形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2" name="任意多边形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3" name="任意多边形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4" name="任意多边形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5" name="任意多边形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6" name="任意多边形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7" name="任意多边形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8" name="任意多边形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9" name="任意多边形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0" name="任意多边形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1" name="任意多边形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2" name="任意多边形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3" name="任意多边形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4" name="任意多边形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5" name="任意多边形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6" name="任意多边形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7" name="任意多边形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8" name="任意多边形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9" name="任意多边形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0" name="任意多边形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1" name="任意多边形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2" name="任意多边形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3" name="任意多边形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4" name="任意多边形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5" name="任意多边形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6" name="任意多边形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7" name="任意多边形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8" name="任意多边形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9" name="任意多边形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0" name="任意多边形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1" name="任意多边形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2" name="任意多边形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3" name="任意多边形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4" name="任意多边形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5" name="任意多边形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6" name="任意多边形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7" name="任意多边形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8" name="任意多边形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9" name="任意多边形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0" name="任意多边形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1" name="任意多边形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2" name="任意多边形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3" name="任意多边形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4" name="任意多边形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5" name="任意多边形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6" name="任意多边形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7" name="任意多边形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8" name="任意多边形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9" name="任意多边形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0" name="任意多边形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1" name="任意多边形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2" name="任意多边形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3" name="任意多边形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4" name="任意多边形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5" name="任意多边形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6" name="任意多边形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7" name="任意多边形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8" name="任意多边形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9" name="任意多边形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0" name="任意多边形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1" name="任意多边形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2" name="任意多边形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3" name="任意多边形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4" name="任意多边形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5" name="任意多边形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6" name="任意多边形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7" name="任意多边形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8" name="任意多边形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9" name="任意多边形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0" name="任意多边形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1" name="任意多边形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48640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777240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1005840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1234440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CAAE51B8-C16C-4D58-B4E7-426249342FB6}" type="datetime1">
              <a:rPr lang="zh-CN" altLang="en-US" smtClean="0"/>
              <a:t>2023/6/21</a:t>
            </a:fld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>
              <a:defRPr sz="4400" b="0" cap="none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grpSp>
        <p:nvGrpSpPr>
          <p:cNvPr id="255" name="线条" descr="线条图形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任意多边形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7" name="任意多边形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8" name="任意多边形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9" name="任意多边形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0" name="任意多边形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1" name="任意多边形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2" name="任意多边形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3" name="任意多边形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4" name="任意多边形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5" name="任意多边形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6" name="任意多边形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7" name="任意多边形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8" name="任意多边形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9" name="任意多边形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0" name="任意多边形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1" name="任意多边形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2" name="任意多边形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3" name="任意多边形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4" name="任意多边形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5" name="任意多边形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6" name="任意多边形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7" name="任意多边形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8" name="任意多边形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9" name="任意多边形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0" name="任意多边形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1" name="任意多边形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2" name="任意多边形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3" name="任意多边形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4" name="任意多边形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5" name="任意多边形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6" name="任意多边形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7" name="任意多边形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8" name="任意多边形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9" name="任意多边形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0" name="任意多边形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1" name="任意多边形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2" name="任意多边形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3" name="任意多边形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4" name="任意多边形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5" name="任意多边形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6" name="任意多边形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7" name="任意多边形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8" name="任意多边形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9" name="任意多边形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0" name="任意多边形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1" name="任意多边形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2" name="任意多边形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3" name="任意多边形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4" name="任意多边形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5" name="任意多边形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6" name="任意多边形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7" name="任意多边形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8" name="任意多边形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9" name="任意多边形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0" name="任意多边形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1" name="任意多边形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2" name="任意多边形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3" name="任意多边形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4" name="任意多边形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5" name="任意多边形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6" name="任意多边形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7" name="任意多边形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8" name="任意多边形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9" name="任意多边形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0" name="任意多边形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1" name="任意多边形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2" name="任意多边形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3" name="任意多边形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4" name="任意多边形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5" name="任意多边形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6" name="任意多边形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7" name="任意多边形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8" name="任意多边形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9" name="任意多边形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0" name="任意多边形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1" name="任意多边形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2" name="任意多边形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3" name="任意多边形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4" name="任意多边形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5" name="任意多边形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6" name="任意多边形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7" name="任意多边形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8" name="任意多边形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9" name="任意多边形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0" name="任意多边形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1" name="任意多边形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2" name="任意多边形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3" name="任意多边形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4" name="任意多边形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5" name="任意多边形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6" name="任意多边形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7" name="任意多边形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8" name="任意多边形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9" name="任意多边形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0" name="任意多边形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1" name="任意多边形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2" name="任意多边形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3" name="任意多边形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4" name="任意多边形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5" name="任意多边形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6" name="任意多边形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7" name="任意多边形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8" name="任意多边形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9" name="任意多边形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0" name="任意多边形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1" name="任意多边形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2" name="任意多边形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3" name="任意多边形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4" name="任意多边形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5" name="任意多边形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6" name="任意多边形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7" name="任意多边形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8" name="任意多边形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9" name="任意多边形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0" name="任意多边形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1" name="任意多边形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2" name="任意多边形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3" name="任意多边形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4" name="任意多边形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5" name="任意多边形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6" name="任意多边形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7" name="任意多边形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8" name="任意多边形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E642744-2BC1-482F-8D65-D67812FCF761}" type="datetime1">
              <a:rPr lang="zh-CN" altLang="en-US" smtClean="0"/>
              <a:t>2023/6/21</a:t>
            </a:fld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grpSp>
        <p:nvGrpSpPr>
          <p:cNvPr id="158" name="线条" descr="线条图形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任意多边形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0" name="任意多边形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1" name="任意多边形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2" name="任意多边形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3" name="任意多边形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4" name="任意多边形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5" name="任意多边形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6" name="任意多边形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7" name="任意多边形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8" name="任意多边形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9" name="任意多边形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0" name="任意多边形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1" name="任意多边形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2" name="任意多边形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3" name="任意多边形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4" name="任意多边形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5" name="任意多边形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6" name="任意多边形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7" name="任意多边形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8" name="任意多边形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9" name="任意多边形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0" name="任意多边形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1" name="任意多边形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2" name="任意多边形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3" name="任意多边形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4" name="任意多边形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5" name="任意多边形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6" name="任意多边形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7" name="任意多边形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8" name="任意多边形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9" name="任意多边形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0" name="任意多边形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1" name="任意多边形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2" name="任意多边形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3" name="任意多边形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4" name="任意多边形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5" name="任意多边形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6" name="任意多边形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7" name="任意多边形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8" name="任意多边形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9" name="任意多边形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0" name="任意多边形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1" name="任意多边形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2" name="任意多边形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3" name="任意多边形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4" name="任意多边形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5" name="任意多边形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6" name="任意多边形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7" name="任意多边形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8" name="任意多边形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9" name="任意多边形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0" name="任意多边形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1" name="任意多边形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2" name="任意多边形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3" name="任意多边形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4" name="任意多边形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5" name="任意多边形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6" name="任意多边形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7" name="任意多边形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8" name="任意多边形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9" name="任意多边形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0" name="任意多边形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1" name="任意多边形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2" name="任意多边形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3" name="任意多边形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4" name="任意多边形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5" name="任意多边形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6" name="任意多边形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7" name="任意多边形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8" name="任意多边形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9" name="任意多边形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0" name="任意多边形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1" name="任意多边形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2" name="任意多边形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957C6E4D-621D-4515-8831-14D98E9F728C}" type="datetime1">
              <a:rPr lang="zh-CN" altLang="en-US" smtClean="0"/>
              <a:t>2023/6/21</a:t>
            </a:fld>
            <a:endParaRPr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grpSp>
        <p:nvGrpSpPr>
          <p:cNvPr id="160" name="线条" descr="线条图形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任意多边形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2" name="任意多边形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3" name="任意多边形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4" name="任意多边形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5" name="任意多边形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6" name="任意多边形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7" name="任意多边形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8" name="任意多边形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9" name="任意多边形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0" name="任意多边形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1" name="任意多边形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2" name="任意多边形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3" name="任意多边形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4" name="任意多边形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5" name="任意多边形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6" name="任意多边形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7" name="任意多边形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8" name="任意多边形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9" name="任意多边形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0" name="任意多边形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1" name="任意多边形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2" name="任意多边形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3" name="任意多边形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4" name="任意多边形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5" name="任意多边形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6" name="任意多边形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7" name="任意多边形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8" name="任意多边形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9" name="任意多边形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0" name="任意多边形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1" name="任意多边形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2" name="任意多边形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3" name="任意多边形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4" name="任意多边形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5" name="任意多边形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6" name="任意多边形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7" name="任意多边形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8" name="任意多边形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9" name="任意多边形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0" name="任意多边形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1" name="任意多边形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2" name="任意多边形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3" name="任意多边形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4" name="任意多边形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5" name="任意多边形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6" name="任意多边形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7" name="任意多边形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8" name="任意多边形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9" name="任意多边形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0" name="任意多边形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1" name="任意多边形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2" name="任意多边形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3" name="任意多边形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4" name="任意多边形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5" name="任意多边形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6" name="任意多边形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7" name="任意多边形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8" name="任意多边形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9" name="任意多边形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0" name="任意多边形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1" name="任意多边形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2" name="任意多边形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3" name="任意多边形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4" name="任意多边形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5" name="任意多边形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6" name="任意多边形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7" name="任意多边形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8" name="任意多边形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9" name="任意多边形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0" name="任意多边形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1" name="任意多边形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2" name="任意多边形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3" name="任意多边形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4" name="任意多边形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 rtlCol="0"/>
          <a:lstStyle>
            <a:lvl1pPr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1263600"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F0157F41-EA24-4D6C-B76B-51104A4FF3D3}" type="datetime1">
              <a:rPr lang="zh-CN" altLang="en-US" smtClean="0"/>
              <a:t>2023/6/21</a:t>
            </a:fld>
            <a:endParaRPr lang="zh-CN" altLang="en-US" dirty="0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grpSp>
        <p:nvGrpSpPr>
          <p:cNvPr id="156" name="线条" descr="线条图形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任意多边形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8" name="任意多边形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9" name="任意多边形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0" name="任意多边形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1" name="任意多边形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2" name="任意多边形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3" name="任意多边形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4" name="任意多边形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5" name="任意多边形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6" name="任意多边形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7" name="任意多边形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8" name="任意多边形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9" name="任意多边形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0" name="任意多边形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1" name="任意多边形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2" name="任意多边形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3" name="任意多边形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4" name="任意多边形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5" name="任意多边形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6" name="任意多边形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7" name="任意多边形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8" name="任意多边形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9" name="任意多边形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0" name="任意多边形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1" name="任意多边形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2" name="任意多边形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3" name="任意多边形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4" name="任意多边形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5" name="任意多边形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6" name="任意多边形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7" name="任意多边形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8" name="任意多边形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9" name="任意多边形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0" name="任意多边形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1" name="任意多边形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2" name="任意多边形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3" name="任意多边形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4" name="任意多边形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5" name="任意多边形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6" name="任意多边形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7" name="任意多边形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8" name="任意多边形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9" name="任意多边形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0" name="任意多边形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1" name="任意多边形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2" name="任意多边形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3" name="任意多边形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4" name="任意多边形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5" name="任意多边形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6" name="任意多边形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7" name="任意多边形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8" name="任意多边形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9" name="任意多边形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0" name="任意多边形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1" name="任意多边形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2" name="任意多边形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3" name="任意多边形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4" name="任意多边形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5" name="任意多边形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6" name="任意多边形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7" name="任意多边形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8" name="任意多边形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9" name="任意多边形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0" name="任意多边形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1" name="任意多边形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2" name="任意多边形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3" name="任意多边形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4" name="任意多边形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5" name="任意多边形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6" name="任意多边形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7" name="任意多边形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8" name="任意多边形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9" name="任意多边形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0" name="任意多边形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41E27CD-26C5-4927-9077-9E87DDF8ECF7}" type="datetime1">
              <a:rPr lang="zh-CN" altLang="en-US" smtClean="0"/>
              <a:t>2023/6/21</a:t>
            </a:fld>
            <a:endParaRPr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E0B1C2-D5D7-4DF1-B631-6247EDFA3201}" type="datetime1">
              <a:rPr lang="zh-CN" altLang="en-US" noProof="0" smtClean="0"/>
              <a:t>2023/6/21</a:t>
            </a:fld>
            <a:endParaRPr lang="zh-CN" altLang="en-US" noProof="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题注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grpSp>
        <p:nvGrpSpPr>
          <p:cNvPr id="615" name="框架" descr="方框图形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组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组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任意多边形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5" name="任意多边形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6" name="任意多边形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7" name="任意多边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8" name="任意多边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9" name="任意多边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0" name="任意多边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1" name="任意多边形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2" name="任意多边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3" name="任意多边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4" name="任意多边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5" name="任意多边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6" name="任意多边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7" name="任意多边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8" name="任意多边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9" name="任意多边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0" name="任意多边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1" name="任意多边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2" name="任意多边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3" name="任意多边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4" name="任意多边形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5" name="任意多边形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6" name="任意多边形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7" name="任意多边形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8" name="任意多边形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9" name="任意多边形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0" name="任意多边形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1" name="任意多边形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2" name="任意多边形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3" name="任意多边形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4" name="任意多边形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5" name="任意多边形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6" name="任意多边形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7" name="任意多边形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8" name="任意多边形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9" name="任意多边形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0" name="任意多边形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1" name="任意多边形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2" name="任意多边形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3" name="任意多边形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4" name="任意多边形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5" name="任意多边形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6" name="任意多边形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7" name="任意多边形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8" name="任意多边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9" name="任意多边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0" name="任意多边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1" name="任意多边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2" name="任意多边形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3" name="任意多边形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4" name="任意多边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5" name="任意多边形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6" name="任意多边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7" name="任意多边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8" name="任意多边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9" name="任意多边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0" name="任意多边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1" name="任意多边形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2" name="任意多边形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3" name="任意多边形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4" name="任意多边形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5" name="任意多边形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6" name="任意多边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7" name="任意多边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8" name="任意多边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9" name="任意多边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0" name="任意多边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1" name="任意多边形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2" name="任意多边形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3" name="任意多边形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4" name="任意多边形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5" name="任意多边形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6" name="任意多边形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7" name="任意多边形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769" name="组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任意多边形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1" name="任意多边形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2" name="任意多边形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3" name="任意多边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4" name="任意多边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5" name="任意多边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6" name="任意多边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7" name="任意多边形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8" name="任意多边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9" name="任意多边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0" name="任意多边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1" name="任意多边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2" name="任意多边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3" name="任意多边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4" name="任意多边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5" name="任意多边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6" name="任意多边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7" name="任意多边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8" name="任意多边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9" name="任意多边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0" name="任意多边形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1" name="任意多边形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2" name="任意多边形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3" name="任意多边形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4" name="任意多边形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5" name="任意多边形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6" name="任意多边形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7" name="任意多边形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8" name="任意多边形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9" name="任意多边形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0" name="任意多边形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1" name="任意多边形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2" name="任意多边形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3" name="任意多边形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4" name="任意多边形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5" name="任意多边形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6" name="任意多边形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7" name="任意多边形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8" name="任意多边形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9" name="任意多边形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0" name="任意多边形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1" name="任意多边形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2" name="任意多边形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3" name="任意多边形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4" name="任意多边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5" name="任意多边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6" name="任意多边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7" name="任意多边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8" name="任意多边形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9" name="任意多边形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0" name="任意多边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1" name="任意多边形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2" name="任意多边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3" name="任意多边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4" name="任意多边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5" name="任意多边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6" name="任意多边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7" name="任意多边形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8" name="任意多边形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9" name="任意多边形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0" name="任意多边形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1" name="任意多边形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2" name="任意多边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3" name="任意多边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4" name="任意多边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5" name="任意多边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6" name="任意多边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7" name="任意多边形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8" name="任意多边形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9" name="任意多边形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0" name="任意多边形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1" name="任意多边形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2" name="任意多边形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3" name="任意多边形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grpSp>
          <p:nvGrpSpPr>
            <p:cNvPr id="617" name="组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组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任意多边形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5" name="任意多边形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6" name="任意多边形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7" name="任意多边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8" name="任意多边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9" name="任意多边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0" name="任意多边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1" name="任意多边形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2" name="任意多边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3" name="任意多边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4" name="任意多边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5" name="任意多边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6" name="任意多边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7" name="任意多边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8" name="任意多边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9" name="任意多边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0" name="任意多边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1" name="任意多边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2" name="任意多边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3" name="任意多边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4" name="任意多边形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5" name="任意多边形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6" name="任意多边形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7" name="任意多边形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8" name="任意多边形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9" name="任意多边形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0" name="任意多边形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1" name="任意多边形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2" name="任意多边形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3" name="任意多边形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4" name="任意多边形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5" name="任意多边形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6" name="任意多边形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7" name="任意多边形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8" name="任意多边形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9" name="任意多边形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0" name="任意多边形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1" name="任意多边形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2" name="任意多边形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3" name="任意多边形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4" name="任意多边形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5" name="任意多边形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6" name="任意多边形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7" name="任意多边形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8" name="任意多边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9" name="任意多边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0" name="任意多边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1" name="任意多边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2" name="任意多边形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3" name="任意多边形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4" name="任意多边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5" name="任意多边形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6" name="任意多边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7" name="任意多边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8" name="任意多边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9" name="任意多边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0" name="任意多边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1" name="任意多边形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2" name="任意多边形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3" name="任意多边形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4" name="任意多边形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5" name="任意多边形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6" name="任意多边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7" name="任意多边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8" name="任意多边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9" name="任意多边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0" name="任意多边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1" name="任意多边形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2" name="任意多边形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3" name="任意多边形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4" name="任意多边形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5" name="任意多边形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6" name="任意多边形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7" name="任意多边形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619" name="组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任意多边形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1" name="任意多边形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2" name="任意多边形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3" name="任意多边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4" name="任意多边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5" name="任意多边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6" name="任意多边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7" name="任意多边形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8" name="任意多边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9" name="任意多边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0" name="任意多边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1" name="任意多边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2" name="任意多边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3" name="任意多边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4" name="任意多边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5" name="任意多边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6" name="任意多边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7" name="任意多边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8" name="任意多边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9" name="任意多边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0" name="任意多边形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1" name="任意多边形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2" name="任意多边形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3" name="任意多边形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4" name="任意多边形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5" name="任意多边形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6" name="任意多边形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7" name="任意多边形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8" name="任意多边形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9" name="任意多边形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0" name="任意多边形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1" name="任意多边形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2" name="任意多边形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3" name="任意多边形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4" name="任意多边形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5" name="任意多边形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6" name="任意多边形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7" name="任意多边形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8" name="任意多边形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9" name="任意多边形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0" name="任意多边形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1" name="任意多边形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2" name="任意多边形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3" name="任意多边形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4" name="任意多边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5" name="任意多边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6" name="任意多边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7" name="任意多边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8" name="任意多边形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9" name="任意多边形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0" name="任意多边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1" name="任意多边形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2" name="任意多边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3" name="任意多边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4" name="任意多边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5" name="任意多边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6" name="任意多边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7" name="任意多边形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8" name="任意多边形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9" name="任意多边形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0" name="任意多边形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1" name="任意多边形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2" name="任意多边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3" name="任意多边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4" name="任意多边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5" name="任意多边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6" name="任意多边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7" name="任意多边形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8" name="任意多边形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9" name="任意多边形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0" name="任意多边形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1" name="任意多边形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2" name="任意多边形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3" name="任意多边形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F6D0992-68C0-47A5-BA2C-3DDCADB492E0}" type="datetime1">
              <a:rPr lang="zh-CN" altLang="en-US" smtClean="0"/>
              <a:t>2023/6/21</a:t>
            </a:fld>
            <a:endParaRPr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题注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 descr="为添加图像预留的空占位符。单击占位符，选择要添加的图像。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grpSp>
        <p:nvGrpSpPr>
          <p:cNvPr id="614" name="框架" descr="方框图形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组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组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任意多边形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4" name="任意多边形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5" name="任意多边形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6" name="任意多边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7" name="任意多边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8" name="任意多边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9" name="任意多边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0" name="任意多边形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1" name="任意多边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2" name="任意多边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3" name="任意多边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4" name="任意多边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5" name="任意多边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6" name="任意多边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7" name="任意多边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8" name="任意多边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9" name="任意多边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0" name="任意多边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1" name="任意多边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2" name="任意多边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3" name="任意多边形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4" name="任意多边形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5" name="任意多边形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6" name="任意多边形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7" name="任意多边形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8" name="任意多边形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9" name="任意多边形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0" name="任意多边形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1" name="任意多边形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2" name="任意多边形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3" name="任意多边形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4" name="任意多边形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5" name="任意多边形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6" name="任意多边形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7" name="任意多边形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8" name="任意多边形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9" name="任意多边形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0" name="任意多边形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1" name="任意多边形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2" name="任意多边形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3" name="任意多边形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4" name="任意多边形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5" name="任意多边形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6" name="任意多边形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7" name="任意多边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8" name="任意多边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9" name="任意多边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0" name="任意多边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1" name="任意多边形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2" name="任意多边形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3" name="任意多边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4" name="任意多边形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5" name="任意多边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6" name="任意多边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7" name="任意多边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8" name="任意多边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9" name="任意多边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0" name="任意多边形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1" name="任意多边形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2" name="任意多边形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3" name="任意多边形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4" name="任意多边形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5" name="任意多边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6" name="任意多边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7" name="任意多边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8" name="任意多边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9" name="任意多边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0" name="任意多边形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1" name="任意多边形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2" name="任意多边形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3" name="任意多边形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4" name="任意多边形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5" name="任意多边形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6" name="任意多边形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768" name="组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任意多边形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0" name="任意多边形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1" name="任意多边形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2" name="任意多边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3" name="任意多边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4" name="任意多边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5" name="任意多边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6" name="任意多边形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7" name="任意多边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8" name="任意多边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9" name="任意多边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0" name="任意多边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1" name="任意多边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2" name="任意多边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3" name="任意多边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4" name="任意多边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5" name="任意多边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6" name="任意多边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7" name="任意多边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8" name="任意多边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9" name="任意多边形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0" name="任意多边形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1" name="任意多边形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2" name="任意多边形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3" name="任意多边形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4" name="任意多边形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5" name="任意多边形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6" name="任意多边形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7" name="任意多边形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8" name="任意多边形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9" name="任意多边形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0" name="任意多边形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1" name="任意多边形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2" name="任意多边形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3" name="任意多边形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4" name="任意多边形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5" name="任意多边形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6" name="任意多边形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7" name="任意多边形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8" name="任意多边形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9" name="任意多边形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0" name="任意多边形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1" name="任意多边形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2" name="任意多边形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3" name="任意多边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4" name="任意多边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5" name="任意多边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6" name="任意多边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7" name="任意多边形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8" name="任意多边形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9" name="任意多边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0" name="任意多边形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1" name="任意多边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2" name="任意多边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3" name="任意多边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4" name="任意多边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5" name="任意多边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6" name="任意多边形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7" name="任意多边形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8" name="任意多边形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9" name="任意多边形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0" name="任意多边形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1" name="任意多边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2" name="任意多边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3" name="任意多边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4" name="任意多边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5" name="任意多边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6" name="任意多边形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7" name="任意多边形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8" name="任意多边形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9" name="任意多边形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0" name="任意多边形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1" name="任意多边形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2" name="任意多边形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grpSp>
          <p:nvGrpSpPr>
            <p:cNvPr id="616" name="组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组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任意多边形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4" name="任意多边形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5" name="任意多边形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6" name="任意多边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7" name="任意多边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8" name="任意多边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9" name="任意多边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0" name="任意多边形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1" name="任意多边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2" name="任意多边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3" name="任意多边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4" name="任意多边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5" name="任意多边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6" name="任意多边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7" name="任意多边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8" name="任意多边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9" name="任意多边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0" name="任意多边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1" name="任意多边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2" name="任意多边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3" name="任意多边形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4" name="任意多边形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5" name="任意多边形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6" name="任意多边形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7" name="任意多边形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8" name="任意多边形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9" name="任意多边形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0" name="任意多边形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1" name="任意多边形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2" name="任意多边形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3" name="任意多边形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4" name="任意多边形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5" name="任意多边形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6" name="任意多边形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7" name="任意多边形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8" name="任意多边形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9" name="任意多边形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0" name="任意多边形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1" name="任意多边形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2" name="任意多边形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3" name="任意多边形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4" name="任意多边形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5" name="任意多边形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6" name="任意多边形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7" name="任意多边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8" name="任意多边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9" name="任意多边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0" name="任意多边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1" name="任意多边形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2" name="任意多边形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3" name="任意多边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4" name="任意多边形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5" name="任意多边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6" name="任意多边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7" name="任意多边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8" name="任意多边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9" name="任意多边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0" name="任意多边形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1" name="任意多边形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2" name="任意多边形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3" name="任意多边形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4" name="任意多边形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5" name="任意多边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6" name="任意多边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7" name="任意多边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8" name="任意多边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9" name="任意多边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0" name="任意多边形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1" name="任意多边形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2" name="任意多边形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3" name="任意多边形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4" name="任意多边形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5" name="任意多边形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6" name="任意多边形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618" name="组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任意多边形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0" name="任意多边形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1" name="任意多边形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2" name="任意多边形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3" name="任意多边形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4" name="任意多边形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5" name="任意多边形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6" name="任意多边形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7" name="任意多边形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8" name="任意多边形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9" name="任意多边形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0" name="任意多边形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1" name="任意多边形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2" name="任意多边形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3" name="任意多边形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4" name="任意多边形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5" name="任意多边形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6" name="任意多边形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7" name="任意多边形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8" name="任意多边形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9" name="任意多边形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0" name="任意多边形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1" name="任意多边形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2" name="任意多边形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3" name="任意多边形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4" name="任意多边形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5" name="任意多边形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6" name="任意多边形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7" name="任意多边形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8" name="任意多边形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9" name="任意多边形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0" name="任意多边形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1" name="任意多边形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2" name="任意多边形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3" name="任意多边形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4" name="任意多边形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5" name="任意多边形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6" name="任意多边形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7" name="任意多边形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8" name="任意多边形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9" name="任意多边形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0" name="任意多边形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1" name="任意多边形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2" name="任意多边形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3" name="任意多边形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4" name="任意多边形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5" name="任意多边形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6" name="任意多边形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7" name="任意多边形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8" name="任意多边形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9" name="任意多边形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0" name="任意多边形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1" name="任意多边形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2" name="任意多边形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3" name="任意多边形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4" name="任意多边形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5" name="任意多边形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6" name="任意多边形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7" name="任意多边形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8" name="任意多边形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9" name="任意多边形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0" name="任意多边形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1" name="任意多边形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2" name="任意多边形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3" name="任意多边形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4" name="任意多边形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5" name="任意多边形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6" name="任意多边形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7" name="任意多边形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8" name="任意多边形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9" name="任意多边形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0" name="任意多边形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1" name="任意多边形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2" name="任意多边形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59FDE26-7774-42D9-B09F-897A3804FF77}" type="datetime1">
              <a:rPr lang="zh-CN" altLang="en-US" smtClean="0"/>
              <a:t>2023/6/21</a:t>
            </a:fld>
            <a:endParaRPr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75000"/>
              </a:schemeClr>
            </a:gs>
            <a:gs pos="100000">
              <a:schemeClr val="accent1">
                <a:lumMod val="5000"/>
                <a:lumOff val="95000"/>
              </a:schemeClr>
            </a:gs>
            <a:gs pos="10884">
              <a:schemeClr val="accent6"/>
            </a:gs>
            <a:gs pos="92000">
              <a:srgbClr val="002060"/>
            </a:gs>
            <a:gs pos="59000">
              <a:schemeClr val="accent6">
                <a:lumMod val="50000"/>
              </a:schemeClr>
            </a:gs>
            <a:gs pos="100000">
              <a:schemeClr val="accent6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3212" y="6400801"/>
            <a:ext cx="13962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F03606D-7858-4AA2-9E18-693315C12F6C}" type="datetime1">
              <a:rPr lang="zh-CN" altLang="en-US" noProof="0" smtClean="0"/>
              <a:t>2023/6/21</a:t>
            </a:fld>
            <a:endParaRPr lang="zh-CN" altLang="en-US" noProof="0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1.png"/><Relationship Id="rId5" Type="http://schemas.openxmlformats.org/officeDocument/2006/relationships/image" Target="../media/image11.PNG"/><Relationship Id="rId4" Type="http://schemas.openxmlformats.org/officeDocument/2006/relationships/image" Target="../media/image2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69876" y="1196752"/>
            <a:ext cx="9504039" cy="2115914"/>
          </a:xfrm>
        </p:spPr>
        <p:txBody>
          <a:bodyPr rtlCol="0"/>
          <a:lstStyle/>
          <a:p>
            <a:pPr rtl="0"/>
            <a:r>
              <a:rPr lang="en-US" altLang="zh-CN" sz="6000" dirty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  <a:t>A journey through the Heavy-light </a:t>
            </a:r>
            <a:r>
              <a:rPr lang="en-US" altLang="zh-CN" sz="6000" dirty="0" err="1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  <a:t>Sudakov</a:t>
            </a:r>
            <a:r>
              <a:rPr lang="en-US" altLang="zh-CN" sz="6000" dirty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  <a:t> Universality Class</a:t>
            </a:r>
            <a:endParaRPr lang="zh-CN" altLang="en-US" sz="6000" dirty="0"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9916" y="4077072"/>
            <a:ext cx="9143999" cy="1066800"/>
          </a:xfrm>
          <a:ln>
            <a:noFill/>
          </a:ln>
        </p:spPr>
        <p:txBody>
          <a:bodyPr rtlCol="0">
            <a:normAutofit/>
          </a:bodyPr>
          <a:lstStyle/>
          <a:p>
            <a:pPr rtl="0"/>
            <a:r>
              <a:rPr lang="en-US" altLang="zh-CN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  <a:t>Yizhuang Liu</a:t>
            </a:r>
            <a:r>
              <a:rPr lang="zh-CN" alt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  <a:t>， </a:t>
            </a:r>
            <a:r>
              <a:rPr lang="en-US" altLang="zh-CN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  <a:t>Jagiellonian University</a:t>
            </a:r>
            <a:endParaRPr lang="zh-CN" alt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73BA72-8CA9-709A-0F30-853B23DF7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793088" cy="1020762"/>
          </a:xfrm>
        </p:spPr>
        <p:txBody>
          <a:bodyPr/>
          <a:lstStyle/>
          <a:p>
            <a:r>
              <a:rPr lang="en-US" altLang="zh-CN" dirty="0">
                <a:ln>
                  <a:solidFill>
                    <a:srgbClr val="66CFEE"/>
                  </a:solidFill>
                </a:ln>
                <a:solidFill>
                  <a:srgbClr val="66CFEE"/>
                </a:solidFill>
                <a:latin typeface="Californian FB" panose="0207040306080B030204" pitchFamily="18" charset="0"/>
              </a:rPr>
              <a:t>Light-Light </a:t>
            </a:r>
            <a:r>
              <a:rPr lang="en-US" altLang="zh-CN" dirty="0" err="1">
                <a:ln>
                  <a:solidFill>
                    <a:srgbClr val="66CFEE"/>
                  </a:solidFill>
                </a:ln>
                <a:solidFill>
                  <a:srgbClr val="66CFEE"/>
                </a:solidFill>
                <a:latin typeface="Californian FB" panose="0207040306080B030204" pitchFamily="18" charset="0"/>
              </a:rPr>
              <a:t>Sudakov</a:t>
            </a:r>
            <a:r>
              <a:rPr lang="en-US" altLang="zh-CN" dirty="0">
                <a:ln>
                  <a:solidFill>
                    <a:srgbClr val="66CFEE"/>
                  </a:solidFill>
                </a:ln>
                <a:solidFill>
                  <a:srgbClr val="66CFEE"/>
                </a:solidFill>
                <a:latin typeface="Californian FB" panose="0207040306080B030204" pitchFamily="18" charset="0"/>
              </a:rPr>
              <a:t> universality class: TMD factorization</a:t>
            </a:r>
            <a:endParaRPr lang="zh-CN" altLang="en-US" dirty="0">
              <a:ln>
                <a:solidFill>
                  <a:srgbClr val="66CFEE"/>
                </a:solidFill>
              </a:ln>
              <a:solidFill>
                <a:srgbClr val="66CFE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6DAAC7B-1817-0F0C-8265-87B1C2DFE6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13892" y="1700808"/>
                <a:ext cx="10369152" cy="488255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sz="26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Appearing in TMD factorizations &amp;&amp; threshold limits. </a:t>
                </a:r>
              </a:p>
              <a:p>
                <a:r>
                  <a:rPr lang="en-US" altLang="zh-CN" sz="26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TMD factorization/</a:t>
                </a:r>
                <a:r>
                  <a:rPr lang="en-US" altLang="zh-CN" sz="2600" dirty="0" err="1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resummation</a:t>
                </a:r>
                <a:r>
                  <a:rPr lang="en-US" altLang="zh-CN" sz="26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(</a:t>
                </a:r>
                <a:r>
                  <a:rPr lang="en-US" altLang="zh-CN" sz="2600" dirty="0" err="1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Drell</a:t>
                </a:r>
                <a:r>
                  <a:rPr lang="en-US" altLang="zh-CN" sz="26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-Yan like)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600" b="0" i="1" dirty="0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zh-CN" sz="2600" i="1" dirty="0">
                          <a:ln>
                            <a:solidFill>
                              <a:schemeClr val="tx1"/>
                            </a:solidFill>
                          </a:ln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sz="2600" i="1" dirty="0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600" i="1" dirty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600" i="1" dirty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altLang="zh-CN" sz="2600" i="1" dirty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600" i="1" dirty="0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600" i="1" dirty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600" i="1" dirty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2600" i="1" dirty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r>
                            <a:rPr lang="en-US" altLang="zh-CN" sz="2600" b="0" i="1" dirty="0" smtClean="0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600" b="0" i="1" dirty="0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600" b="0" i="1" dirty="0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600" b="0" i="1" dirty="0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altLang="zh-CN" sz="2600" b="0" i="1" dirty="0" smtClean="0">
                              <a:ln>
                                <a:solidFill>
                                  <a:schemeClr val="tx1"/>
                                </a:solidFill>
                              </a:ln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600" b="0" i="1" dirty="0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600" b="0" i="1" dirty="0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600" b="0" i="1" dirty="0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US" altLang="zh-CN" sz="26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600" b="0" i="1" smtClean="0">
                              <a:ln>
                                <a:solidFill>
                                  <a:srgbClr val="8167D0"/>
                                </a:solidFill>
                              </a:ln>
                              <a:solidFill>
                                <a:srgbClr val="8167D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600" b="0" i="1" smtClean="0">
                              <a:ln>
                                <a:solidFill>
                                  <a:srgbClr val="8167D0"/>
                                </a:solidFill>
                              </a:ln>
                              <a:solidFill>
                                <a:srgbClr val="8167D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2600" b="0" i="1" smtClean="0">
                              <a:ln>
                                <a:solidFill>
                                  <a:srgbClr val="8167D0"/>
                                </a:solidFill>
                              </a:ln>
                              <a:solidFill>
                                <a:srgbClr val="8167D0"/>
                              </a:solidFill>
                              <a:latin typeface="Cambria Math" panose="02040503050406030204" pitchFamily="18" charset="0"/>
                            </a:rPr>
                            <m:t>𝐿𝐿</m:t>
                          </m:r>
                        </m:sub>
                      </m:sSub>
                      <m:d>
                        <m:dPr>
                          <m:ctrlPr>
                            <a:rPr lang="en-US" altLang="zh-CN" sz="2600" b="0" i="1" smtClean="0">
                              <a:ln>
                                <a:solidFill>
                                  <a:srgbClr val="8167D0"/>
                                </a:solidFill>
                              </a:ln>
                              <a:solidFill>
                                <a:srgbClr val="8167D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600" b="0" i="1" smtClean="0">
                              <a:ln>
                                <a:solidFill>
                                  <a:srgbClr val="8167D0"/>
                                </a:solidFill>
                              </a:ln>
                              <a:solidFill>
                                <a:srgbClr val="8167D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US" altLang="zh-CN" sz="2600" b="0" i="1" smtClean="0">
                                  <a:ln>
                                    <a:solidFill>
                                      <a:srgbClr val="8167D0"/>
                                    </a:solidFill>
                                  </a:ln>
                                  <a:solidFill>
                                    <a:srgbClr val="8167D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600" b="0" i="1" smtClean="0">
                                  <a:ln>
                                    <a:solidFill>
                                      <a:srgbClr val="8167D0"/>
                                    </a:solidFill>
                                  </a:ln>
                                  <a:solidFill>
                                    <a:srgbClr val="8167D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e>
                      </m:d>
                      <m:func>
                        <m:funcPr>
                          <m:ctrlPr>
                            <a:rPr lang="en-US" altLang="zh-CN" sz="2600" b="0" i="1" smtClean="0">
                              <a:ln>
                                <a:solidFill>
                                  <a:srgbClr val="8167D0"/>
                                </a:solidFill>
                              </a:ln>
                              <a:solidFill>
                                <a:srgbClr val="8167D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600" b="0" i="0" smtClean="0">
                              <a:ln>
                                <a:solidFill>
                                  <a:srgbClr val="8167D0"/>
                                </a:solidFill>
                              </a:ln>
                              <a:solidFill>
                                <a:srgbClr val="8167D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600" b="0" i="1" smtClean="0">
                                  <a:ln>
                                    <a:solidFill>
                                      <a:srgbClr val="8167D0"/>
                                    </a:solidFill>
                                  </a:ln>
                                  <a:solidFill>
                                    <a:srgbClr val="8167D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600" b="0" i="1" smtClean="0">
                                      <a:ln>
                                        <a:solidFill>
                                          <a:srgbClr val="8167D0"/>
                                        </a:solidFill>
                                      </a:ln>
                                      <a:solidFill>
                                        <a:srgbClr val="8167D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0" i="1" smtClean="0">
                                      <a:ln>
                                        <a:solidFill>
                                          <a:srgbClr val="8167D0"/>
                                        </a:solidFill>
                                      </a:ln>
                                      <a:solidFill>
                                        <a:srgbClr val="8167D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CN" sz="2600" b="0" i="1" smtClean="0">
                                      <a:ln>
                                        <a:solidFill>
                                          <a:srgbClr val="8167D0"/>
                                        </a:solidFill>
                                      </a:ln>
                                      <a:solidFill>
                                        <a:srgbClr val="8167D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𝑠𝑢𝑑𝑎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600" b="0" i="1" smtClean="0">
                                      <a:ln>
                                        <a:solidFill>
                                          <a:srgbClr val="8167D0"/>
                                        </a:solidFill>
                                      </a:ln>
                                      <a:solidFill>
                                        <a:srgbClr val="8167D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600" b="0" i="1" smtClean="0">
                                      <a:ln>
                                        <a:solidFill>
                                          <a:srgbClr val="8167D0"/>
                                        </a:solidFill>
                                      </a:ln>
                                      <a:solidFill>
                                        <a:srgbClr val="8167D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d>
                                    <m:dPr>
                                      <m:ctrlPr>
                                        <a:rPr lang="en-US" altLang="zh-CN" sz="2600" b="0" i="1" smtClean="0">
                                          <a:ln>
                                            <a:solidFill>
                                              <a:srgbClr val="8167D0"/>
                                            </a:solidFill>
                                          </a:ln>
                                          <a:solidFill>
                                            <a:srgbClr val="8167D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600" b="0" i="1" smtClean="0">
                                          <a:ln>
                                            <a:solidFill>
                                              <a:srgbClr val="8167D0"/>
                                            </a:solidFill>
                                          </a:ln>
                                          <a:solidFill>
                                            <a:srgbClr val="8167D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altLang="zh-CN" sz="2600" b="0" i="0" smtClean="0">
                              <a:ln>
                                <a:solidFill>
                                  <a:srgbClr val="8167D0"/>
                                </a:solidFill>
                              </a:ln>
                              <a:solidFill>
                                <a:srgbClr val="8167D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2600" b="0" i="0" smtClean="0">
                              <a:ln>
                                <a:solidFill>
                                  <a:srgbClr val="7E91EE"/>
                                </a:solidFill>
                              </a:ln>
                              <a:solidFill>
                                <a:srgbClr val="7E91EE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altLang="zh-CN" sz="2600" b="0" i="1" smtClean="0">
                              <a:ln>
                                <a:solidFill>
                                  <a:srgbClr val="7E91EE"/>
                                </a:solidFill>
                              </a:ln>
                              <a:solidFill>
                                <a:srgbClr val="7E91EE"/>
                              </a:solidFill>
                              <a:latin typeface="Cambria Math" panose="02040503050406030204" pitchFamily="18" charset="0"/>
                            </a:rPr>
                            <m:t>⁡[</m:t>
                          </m:r>
                          <m:r>
                            <a:rPr lang="en-US" altLang="zh-CN" sz="2600" i="1">
                              <a:ln>
                                <a:solidFill>
                                  <a:srgbClr val="7E91EE"/>
                                </a:solidFill>
                              </a:ln>
                              <a:solidFill>
                                <a:srgbClr val="7E91E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2600" b="0" i="1" smtClean="0">
                              <a:ln>
                                <a:solidFill>
                                  <a:srgbClr val="7E91EE"/>
                                </a:solidFill>
                              </a:ln>
                              <a:solidFill>
                                <a:srgbClr val="7E91EE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en-US" altLang="zh-CN" sz="2600" i="1" dirty="0">
                                  <a:ln>
                                    <a:solidFill>
                                      <a:srgbClr val="7E91EE"/>
                                    </a:solidFill>
                                  </a:ln>
                                  <a:solidFill>
                                    <a:srgbClr val="7E91E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600" i="1" dirty="0">
                                      <a:ln>
                                        <a:solidFill>
                                          <a:srgbClr val="7E91EE"/>
                                        </a:solidFill>
                                      </a:ln>
                                      <a:solidFill>
                                        <a:srgbClr val="7E91E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i="1" dirty="0">
                                      <a:ln>
                                        <a:solidFill>
                                          <a:srgbClr val="7E91EE"/>
                                        </a:solidFill>
                                      </a:ln>
                                      <a:solidFill>
                                        <a:srgbClr val="7E91EE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CN" sz="2600" i="1" dirty="0">
                                      <a:ln>
                                        <a:solidFill>
                                          <a:srgbClr val="7E91EE"/>
                                        </a:solidFill>
                                      </a:ln>
                                      <a:solidFill>
                                        <a:srgbClr val="7E91EE"/>
                                      </a:solidFill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</m:e>
                          </m:d>
                          <m:func>
                            <m:funcPr>
                              <m:ctrlPr>
                                <a:rPr lang="en-US" altLang="zh-CN" sz="2600" i="1" dirty="0">
                                  <a:ln>
                                    <a:solidFill>
                                      <a:srgbClr val="7E91EE"/>
                                    </a:solidFill>
                                  </a:ln>
                                  <a:solidFill>
                                    <a:srgbClr val="7E91E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600" dirty="0">
                                  <a:ln>
                                    <a:solidFill>
                                      <a:srgbClr val="7E91EE"/>
                                    </a:solidFill>
                                  </a:ln>
                                  <a:solidFill>
                                    <a:srgbClr val="7E91EE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altLang="zh-CN" sz="2600" i="1" dirty="0">
                                      <a:ln>
                                        <a:solidFill>
                                          <a:srgbClr val="7E91EE"/>
                                        </a:solidFill>
                                      </a:ln>
                                      <a:solidFill>
                                        <a:srgbClr val="7E91E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i="1" dirty="0">
                                      <a:ln>
                                        <a:solidFill>
                                          <a:srgbClr val="7E91EE"/>
                                        </a:solidFill>
                                      </a:ln>
                                      <a:solidFill>
                                        <a:srgbClr val="7E91EE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altLang="zh-CN" sz="2600" i="1" dirty="0">
                                      <a:ln>
                                        <a:solidFill>
                                          <a:srgbClr val="7E91EE"/>
                                        </a:solidFill>
                                      </a:ln>
                                      <a:solidFill>
                                        <a:srgbClr val="7E91E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altLang="zh-CN" sz="2600" i="1" dirty="0">
                                      <a:ln>
                                        <a:solidFill>
                                          <a:srgbClr val="7E91EE"/>
                                        </a:solidFill>
                                      </a:ln>
                                      <a:solidFill>
                                        <a:srgbClr val="7E91E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600" i="1" dirty="0">
                                      <a:ln>
                                        <a:solidFill>
                                          <a:srgbClr val="7E91EE"/>
                                        </a:solidFill>
                                      </a:ln>
                                      <a:solidFill>
                                        <a:srgbClr val="7E91EE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CN" sz="2600" i="1" dirty="0">
                                      <a:ln>
                                        <a:solidFill>
                                          <a:srgbClr val="7E91EE"/>
                                        </a:solidFill>
                                      </a:ln>
                                      <a:solidFill>
                                        <a:srgbClr val="7E91EE"/>
                                      </a:solidFill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  <m:sup>
                                  <m:r>
                                    <a:rPr lang="en-US" altLang="zh-CN" sz="2600" i="1" dirty="0">
                                      <a:ln>
                                        <a:solidFill>
                                          <a:srgbClr val="7E91EE"/>
                                        </a:solidFill>
                                      </a:ln>
                                      <a:solidFill>
                                        <a:srgbClr val="7E91E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func>
                          <m:r>
                            <a:rPr lang="en-US" altLang="zh-CN" sz="2600" b="0" i="1" dirty="0" smtClean="0">
                              <a:ln>
                                <a:solidFill>
                                  <a:srgbClr val="7E91EE"/>
                                </a:solidFill>
                              </a:ln>
                              <a:solidFill>
                                <a:srgbClr val="7E91EE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altLang="zh-CN" sz="2600" b="0" i="1" dirty="0">
                  <a:ln>
                    <a:solidFill>
                      <a:schemeClr val="tx1"/>
                    </a:solidFill>
                  </a:ln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dirty="0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dirty="0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  <m:t>                                                 × </m:t>
                        </m:r>
                        <m:r>
                          <a:rPr lang="en-US" altLang="zh-CN" sz="2600" b="0" i="1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600" b="0" i="1" dirty="0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  <m:t>𝑇𝑀𝐷</m:t>
                        </m:r>
                      </m:sub>
                    </m:sSub>
                    <m:d>
                      <m:dPr>
                        <m:ctrlPr>
                          <a:rPr lang="en-US" altLang="zh-CN" sz="2600" b="0" i="1" dirty="0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600" b="0" i="1" dirty="0" smtClean="0">
                                <a:ln>
                                  <a:solidFill>
                                    <a:srgbClr val="66CFEE"/>
                                  </a:solidFill>
                                </a:ln>
                                <a:solidFill>
                                  <a:srgbClr val="66CF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0" i="1" dirty="0" smtClean="0">
                                <a:ln>
                                  <a:solidFill>
                                    <a:srgbClr val="66CFEE"/>
                                  </a:solidFill>
                                </a:ln>
                                <a:solidFill>
                                  <a:srgbClr val="66CFEE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600" b="0" i="1" dirty="0" smtClean="0">
                                <a:ln>
                                  <a:solidFill>
                                    <a:srgbClr val="66CFEE"/>
                                  </a:solidFill>
                                </a:ln>
                                <a:solidFill>
                                  <a:srgbClr val="66CFEE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altLang="zh-CN" sz="2600" b="0" i="1" dirty="0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600" b="0" i="1" dirty="0" smtClean="0">
                                <a:ln>
                                  <a:solidFill>
                                    <a:srgbClr val="66CFEE"/>
                                  </a:solidFill>
                                </a:ln>
                                <a:solidFill>
                                  <a:srgbClr val="66CF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0" i="1" dirty="0" smtClean="0">
                                <a:ln>
                                  <a:solidFill>
                                    <a:srgbClr val="66CFEE"/>
                                  </a:solidFill>
                                </a:ln>
                                <a:solidFill>
                                  <a:srgbClr val="66CFEE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600" b="0" i="1" dirty="0" smtClean="0">
                                <a:ln>
                                  <a:solidFill>
                                    <a:srgbClr val="66CFEE"/>
                                  </a:solidFill>
                                </a:ln>
                                <a:solidFill>
                                  <a:srgbClr val="66CFEE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zh-CN" sz="2600" b="0" i="1" dirty="0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dirty="0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600" b="0" i="1" dirty="0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  <m:t>𝑇𝑀𝐷</m:t>
                        </m:r>
                      </m:sub>
                    </m:sSub>
                    <m:d>
                      <m:dPr>
                        <m:ctrlPr>
                          <a:rPr lang="en-US" altLang="zh-CN" sz="2600" b="0" i="1" dirty="0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600" b="0" i="1" dirty="0" smtClean="0">
                                <a:ln>
                                  <a:solidFill>
                                    <a:srgbClr val="66CFEE"/>
                                  </a:solidFill>
                                </a:ln>
                                <a:solidFill>
                                  <a:srgbClr val="66CF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0" i="1" dirty="0" smtClean="0">
                                <a:ln>
                                  <a:solidFill>
                                    <a:srgbClr val="66CFEE"/>
                                  </a:solidFill>
                                </a:ln>
                                <a:solidFill>
                                  <a:srgbClr val="66CFEE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600" b="0" i="1" dirty="0" smtClean="0">
                                <a:ln>
                                  <a:solidFill>
                                    <a:srgbClr val="66CFEE"/>
                                  </a:solidFill>
                                </a:ln>
                                <a:solidFill>
                                  <a:srgbClr val="66CFEE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zh-CN" sz="2600" b="0" i="1" dirty="0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600" b="0" i="1" dirty="0" smtClean="0">
                                <a:ln>
                                  <a:solidFill>
                                    <a:srgbClr val="66CFEE"/>
                                  </a:solidFill>
                                </a:ln>
                                <a:solidFill>
                                  <a:srgbClr val="66CF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0" i="1" dirty="0" smtClean="0">
                                <a:ln>
                                  <a:solidFill>
                                    <a:srgbClr val="66CFEE"/>
                                  </a:solidFill>
                                </a:ln>
                                <a:solidFill>
                                  <a:srgbClr val="66CFEE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600" b="0" i="1" dirty="0" smtClean="0">
                                <a:ln>
                                  <a:solidFill>
                                    <a:srgbClr val="66CFEE"/>
                                  </a:solidFill>
                                </a:ln>
                                <a:solidFill>
                                  <a:srgbClr val="66CFEE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6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77"/>
                  </a:rPr>
                  <a:t>+high power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sz="26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77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600" b="0" i="1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𝐿𝐿</m:t>
                        </m:r>
                      </m:sub>
                    </m:sSub>
                    <m:func>
                      <m:funcPr>
                        <m:ctrlPr>
                          <a:rPr lang="en-US" altLang="zh-CN" sz="2600" b="0" i="1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600" b="0" i="0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sSub>
                          <m:sSubPr>
                            <m:ctrlPr>
                              <a:rPr lang="en-US" altLang="zh-CN" sz="2600" b="0" i="1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0" i="1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600" b="0" i="1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𝑠𝑢𝑑𝑎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altLang="zh-CN" sz="2600" dirty="0">
                    <a:ln>
                      <a:solidFill>
                        <a:srgbClr val="8167D0"/>
                      </a:solidFill>
                    </a:ln>
                    <a:solidFill>
                      <a:srgbClr val="8167D0"/>
                    </a:solidFill>
                    <a:latin typeface="Californian FB" panose="0207040306080B030204" pitchFamily="18" charset="77"/>
                  </a:rPr>
                  <a:t>: </a:t>
                </a:r>
                <a:r>
                  <a:rPr lang="en-US" altLang="zh-CN" sz="26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77"/>
                  </a:rPr>
                  <a:t>RGE resumed </a:t>
                </a:r>
                <a:r>
                  <a:rPr lang="en-US" altLang="zh-CN" sz="2600" dirty="0" err="1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77"/>
                  </a:rPr>
                  <a:t>Sudakov</a:t>
                </a:r>
                <a:r>
                  <a:rPr lang="en-US" altLang="zh-CN" sz="26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77"/>
                  </a:rPr>
                  <a:t> form factor.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sz="26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77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600" b="0" i="1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  <m:t>𝑇𝑀𝐷</m:t>
                        </m:r>
                      </m:sub>
                    </m:sSub>
                    <m:r>
                      <a:rPr lang="en-US" altLang="zh-CN" sz="2600" b="0" i="1" smtClean="0">
                        <a:ln>
                          <a:solidFill>
                            <a:srgbClr val="66CFEE"/>
                          </a:solidFill>
                        </a:ln>
                        <a:solidFill>
                          <a:srgbClr val="66CFE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600" b="0" i="1" smtClean="0">
                        <a:ln>
                          <a:solidFill>
                            <a:srgbClr val="66CFEE"/>
                          </a:solidFill>
                        </a:ln>
                        <a:solidFill>
                          <a:srgbClr val="66CFE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600" b="0" i="1" smtClean="0">
                        <a:ln>
                          <a:solidFill>
                            <a:srgbClr val="66CFEE"/>
                          </a:solidFill>
                        </a:ln>
                        <a:solidFill>
                          <a:srgbClr val="66CFEE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600" b="0" i="1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600" b="0" i="1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altLang="zh-CN" sz="2600" b="0" i="1" smtClean="0">
                        <a:ln>
                          <a:solidFill>
                            <a:srgbClr val="66CFEE"/>
                          </a:solidFill>
                        </a:ln>
                        <a:solidFill>
                          <a:srgbClr val="66CFEE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600" dirty="0">
                    <a:ln>
                      <a:solidFill>
                        <a:srgbClr val="66CFEE"/>
                      </a:solidFill>
                    </a:ln>
                    <a:solidFill>
                      <a:srgbClr val="66CFEE"/>
                    </a:solidFill>
                    <a:latin typeface="Californian FB" panose="0207040306080B030204" pitchFamily="18" charset="77"/>
                  </a:rPr>
                  <a:t>:  </a:t>
                </a:r>
                <a:r>
                  <a:rPr lang="en-US" altLang="zh-CN" sz="26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77"/>
                  </a:rPr>
                  <a:t>transverse-momentum dependent PDFs.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sz="26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77"/>
                  </a:rPr>
                  <a:t>New feature:</a:t>
                </a:r>
                <a:r>
                  <a:rPr lang="en-US" altLang="zh-CN" sz="26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77"/>
                  </a:rPr>
                  <a:t> the Rapidity anomalous dimension (Collins-Soper kernel) </a:t>
                </a:r>
                <a14:m>
                  <m:oMath xmlns:m="http://schemas.openxmlformats.org/officeDocument/2006/math">
                    <m:r>
                      <a:rPr lang="en-US" altLang="zh-CN" sz="2600" i="1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600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altLang="zh-CN" sz="2600" i="1" dirty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600" i="1" dirty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i="1" dirty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600" i="1" dirty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6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77"/>
                  </a:rPr>
                  <a:t> for </a:t>
                </a:r>
                <a:r>
                  <a:rPr lang="en-US" altLang="zh-CN" sz="26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Californian FB" panose="0207040306080B030204" pitchFamily="18" charset="77"/>
                  </a:rPr>
                  <a:t>light-like gauge-link staples at separation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600" b="0" i="1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altLang="zh-CN" sz="26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Californian FB" panose="0207040306080B030204" pitchFamily="18" charset="77"/>
                  </a:rPr>
                  <a:t>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sz="26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77"/>
                  </a:rPr>
                  <a:t>Heuristic “proofs”: CSS argument based on reduced diagram of leading region &amp;&amp; SCET.</a:t>
                </a:r>
                <a:endParaRPr lang="zh-CN" altLang="en-US" sz="26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77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6DAAC7B-1817-0F0C-8265-87B1C2DFE6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13892" y="1700808"/>
                <a:ext cx="10369152" cy="488255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786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73BA72-8CA9-709A-0F30-853B23DF7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793088" cy="1020762"/>
          </a:xfrm>
        </p:spPr>
        <p:txBody>
          <a:bodyPr/>
          <a:lstStyle/>
          <a:p>
            <a:r>
              <a:rPr lang="en-US" altLang="zh-CN" dirty="0">
                <a:ln>
                  <a:solidFill>
                    <a:srgbClr val="66CFEE"/>
                  </a:solidFill>
                </a:ln>
                <a:solidFill>
                  <a:srgbClr val="66CFEE"/>
                </a:solidFill>
                <a:latin typeface="Californian FB" panose="0207040306080B030204" pitchFamily="18" charset="0"/>
              </a:rPr>
              <a:t>Light-Light </a:t>
            </a:r>
            <a:r>
              <a:rPr lang="en-US" altLang="zh-CN" dirty="0" err="1">
                <a:ln>
                  <a:solidFill>
                    <a:srgbClr val="66CFEE"/>
                  </a:solidFill>
                </a:ln>
                <a:solidFill>
                  <a:srgbClr val="66CFEE"/>
                </a:solidFill>
                <a:latin typeface="Californian FB" panose="0207040306080B030204" pitchFamily="18" charset="0"/>
              </a:rPr>
              <a:t>Sudakov</a:t>
            </a:r>
            <a:r>
              <a:rPr lang="en-US" altLang="zh-CN" dirty="0">
                <a:ln>
                  <a:solidFill>
                    <a:srgbClr val="66CFEE"/>
                  </a:solidFill>
                </a:ln>
                <a:solidFill>
                  <a:srgbClr val="66CFEE"/>
                </a:solidFill>
                <a:latin typeface="Californian FB" panose="0207040306080B030204" pitchFamily="18" charset="0"/>
              </a:rPr>
              <a:t> universality class: threshold limit</a:t>
            </a:r>
            <a:endParaRPr lang="zh-CN" altLang="en-US" dirty="0">
              <a:ln>
                <a:solidFill>
                  <a:srgbClr val="66CFEE"/>
                </a:solidFill>
              </a:ln>
              <a:solidFill>
                <a:srgbClr val="66CFE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6DAAC7B-1817-0F0C-8265-87B1C2DFE6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13891" y="1700808"/>
                <a:ext cx="10585177" cy="4536504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6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The same LL </a:t>
                </a:r>
                <a:r>
                  <a:rPr lang="en-US" altLang="zh-CN" sz="2600" dirty="0" err="1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Sudakov</a:t>
                </a:r>
                <a:r>
                  <a:rPr lang="en-US" altLang="zh-CN" sz="26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form factor also appears in threshold limits of various objects. For example: quark structure function in PT &amp;&amp; hard kernel for DIS.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6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Threshold limit: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6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→1</m:t>
                    </m:r>
                  </m:oMath>
                </a14:m>
                <a:r>
                  <a:rPr lang="en-US" altLang="zh-CN" sz="26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77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6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CN" sz="26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zh-CN" altLang="en-US" sz="2600" i="1" dirty="0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600" b="0" i="1" dirty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0" i="1" dirty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altLang="zh-CN" sz="2600" b="0" i="1" dirty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2600" b="0" i="1" dirty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0" i="1" dirty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sz="2600" b="0" i="1" dirty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600" b="0" i="1" dirty="0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600" b="0" i="1" dirty="0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600" b="0" i="1" dirty="0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altLang="zh-CN" sz="2600" b="0" i="1" dirty="0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2600" b="0" i="1" dirty="0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600" b="0" i="1" dirty="0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600" b="0" i="1" dirty="0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altLang="zh-CN" sz="26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77"/>
                  </a:rPr>
                  <a:t>.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6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77"/>
                  </a:rPr>
                  <a:t>To leading power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6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altLang="zh-CN" sz="26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altLang="zh-CN" sz="26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sz="26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77"/>
                  </a:rPr>
                  <a:t>, one has threshold factorization</a:t>
                </a:r>
              </a:p>
              <a:p>
                <a:pPr marL="0" indent="0">
                  <a:buNone/>
                </a:pPr>
                <a:r>
                  <a:rPr lang="en-US" altLang="zh-CN" sz="2600" b="0" dirty="0">
                    <a:ln>
                      <a:solidFill>
                        <a:schemeClr val="tx1"/>
                      </a:solidFill>
                    </a:ln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6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altLang="zh-CN" sz="26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en-US" sz="2600" i="1" dirty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sz="2600" b="0" i="1" dirty="0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0" i="1" dirty="0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altLang="zh-CN" sz="2600" b="0" i="1" dirty="0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altLang="zh-CN" sz="2600" b="0" i="1" dirty="0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0" i="1" dirty="0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 lang="en-US" altLang="zh-CN" sz="2600" b="0" i="1" dirty="0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altLang="zh-CN" sz="2600" b="0" i="1" dirty="0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600" b="0" i="1" dirty="0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600" b="0" i="1" dirty="0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600" b="0" i="1" dirty="0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en-US" altLang="zh-CN" sz="2600" b="0" i="1" dirty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0" i="1" dirty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600" dirty="0">
                    <a:ln>
                      <a:solidFill>
                        <a:schemeClr val="tx1"/>
                      </a:solidFill>
                    </a:ln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600" i="1" dirty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600" b="0" i="1" dirty="0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dirty="0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600" b="0" i="1" dirty="0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𝐿𝐿</m:t>
                        </m:r>
                      </m:sub>
                    </m:sSub>
                    <m:d>
                      <m:dPr>
                        <m:ctrlPr>
                          <a:rPr lang="en-US" altLang="zh-CN" sz="2600" b="0" i="1" dirty="0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en-US" sz="2600" i="1" dirty="0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sz="2600" b="0" i="1" dirty="0" smtClean="0">
                                    <a:ln>
                                      <a:solidFill>
                                        <a:srgbClr val="8167D0"/>
                                      </a:solidFill>
                                    </a:ln>
                                    <a:solidFill>
                                      <a:srgbClr val="8167D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0" i="1" dirty="0" smtClean="0">
                                    <a:ln>
                                      <a:solidFill>
                                        <a:srgbClr val="8167D0"/>
                                      </a:solidFill>
                                    </a:ln>
                                    <a:solidFill>
                                      <a:srgbClr val="8167D0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altLang="zh-CN" sz="2600" b="0" i="1" dirty="0" smtClean="0">
                                    <a:ln>
                                      <a:solidFill>
                                        <a:srgbClr val="8167D0"/>
                                      </a:solidFill>
                                    </a:ln>
                                    <a:solidFill>
                                      <a:srgbClr val="8167D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altLang="zh-CN" sz="2600" b="0" i="1" dirty="0" smtClean="0">
                                    <a:ln>
                                      <a:solidFill>
                                        <a:srgbClr val="8167D0"/>
                                      </a:solidFill>
                                    </a:ln>
                                    <a:solidFill>
                                      <a:srgbClr val="8167D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0" i="1" dirty="0" smtClean="0">
                                    <a:ln>
                                      <a:solidFill>
                                        <a:srgbClr val="8167D0"/>
                                      </a:solidFill>
                                    </a:ln>
                                    <a:solidFill>
                                      <a:srgbClr val="8167D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 lang="en-US" altLang="zh-CN" sz="2600" b="0" i="1" dirty="0" smtClean="0">
                                    <a:ln>
                                      <a:solidFill>
                                        <a:srgbClr val="8167D0"/>
                                      </a:solidFill>
                                    </a:ln>
                                    <a:solidFill>
                                      <a:srgbClr val="8167D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altLang="zh-CN" sz="2600" b="0" i="1" dirty="0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600" b="0" i="1" dirty="0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en-US" altLang="zh-CN" sz="2600" b="0" i="1" dirty="0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0" i="1" dirty="0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</m:d>
                    <m:sSub>
                      <m:sSubPr>
                        <m:ctrlPr>
                          <a:rPr lang="en-US" altLang="zh-CN" sz="2600" b="0" i="1" dirty="0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dirty="0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2600" b="0" i="1" dirty="0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altLang="zh-CN" sz="2600" b="0" i="1" dirty="0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600" b="0" i="1" dirty="0" smtClean="0">
                                <a:ln>
                                  <a:solidFill>
                                    <a:srgbClr val="66CFEE"/>
                                  </a:solidFill>
                                </a:ln>
                                <a:solidFill>
                                  <a:srgbClr val="66CF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0" i="1" dirty="0" smtClean="0">
                                <a:ln>
                                  <a:solidFill>
                                    <a:srgbClr val="66CFEE"/>
                                  </a:solidFill>
                                </a:ln>
                                <a:solidFill>
                                  <a:srgbClr val="66CFEE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altLang="zh-CN" sz="2600" b="0" i="1" dirty="0" smtClean="0">
                                <a:ln>
                                  <a:solidFill>
                                    <a:srgbClr val="66CFEE"/>
                                  </a:solidFill>
                                </a:ln>
                                <a:solidFill>
                                  <a:srgbClr val="66CFE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2600" b="0" i="1" dirty="0" smtClean="0">
                                <a:ln>
                                  <a:solidFill>
                                    <a:srgbClr val="66CFEE"/>
                                  </a:solidFill>
                                </a:ln>
                                <a:solidFill>
                                  <a:srgbClr val="66CF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0" i="1" dirty="0" smtClean="0">
                                <a:ln>
                                  <a:solidFill>
                                    <a:srgbClr val="66CFEE"/>
                                  </a:solidFill>
                                </a:ln>
                                <a:solidFill>
                                  <a:srgbClr val="66CFEE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altLang="zh-CN" sz="2600" b="0" i="1" dirty="0" smtClean="0">
                                <a:ln>
                                  <a:solidFill>
                                    <a:srgbClr val="66CFEE"/>
                                  </a:solidFill>
                                </a:ln>
                                <a:solidFill>
                                  <a:srgbClr val="66CFEE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sz="2600" b="0" i="1" dirty="0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600" b="0" i="1" dirty="0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en-US" altLang="zh-CN" sz="2600" b="0" i="1" dirty="0" smtClean="0">
                                <a:ln>
                                  <a:solidFill>
                                    <a:srgbClr val="66CFEE"/>
                                  </a:solidFill>
                                </a:ln>
                                <a:solidFill>
                                  <a:srgbClr val="66CF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0" i="1" dirty="0" smtClean="0">
                                <a:ln>
                                  <a:solidFill>
                                    <a:srgbClr val="66CFEE"/>
                                  </a:solidFill>
                                </a:ln>
                                <a:solidFill>
                                  <a:srgbClr val="66CFEE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</m:d>
                    <m:r>
                      <a:rPr lang="en-US" altLang="zh-CN" sz="2600" b="0" i="1" dirty="0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600" b="0" i="1" dirty="0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600" b="0" i="1" dirty="0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altLang="zh-CN" sz="2600" b="0" i="1" dirty="0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600" b="0" i="1" dirty="0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6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77"/>
                </a:endParaRPr>
              </a:p>
              <a:p>
                <a:pPr marL="514350" indent="-514350">
                  <a:buFont typeface="+mj-lt"/>
                  <a:buAutoNum type="arabicPeriod" startAt="4"/>
                </a:pPr>
                <a:r>
                  <a:rPr lang="en-US" altLang="zh-CN" sz="2600" dirty="0">
                    <a:ln>
                      <a:solidFill>
                        <a:srgbClr val="8167D0"/>
                      </a:solidFill>
                    </a:ln>
                    <a:solidFill>
                      <a:srgbClr val="8167D0"/>
                    </a:solidFill>
                    <a:latin typeface="Californian FB" panose="0207040306080B030204" pitchFamily="18" charset="77"/>
                  </a:rPr>
                  <a:t>LL </a:t>
                </a:r>
                <a:r>
                  <a:rPr lang="en-US" altLang="zh-CN" sz="2600" dirty="0" err="1">
                    <a:ln>
                      <a:solidFill>
                        <a:srgbClr val="8167D0"/>
                      </a:solidFill>
                    </a:ln>
                    <a:solidFill>
                      <a:srgbClr val="8167D0"/>
                    </a:solidFill>
                    <a:latin typeface="Californian FB" panose="0207040306080B030204" pitchFamily="18" charset="77"/>
                  </a:rPr>
                  <a:t>Sudakov</a:t>
                </a:r>
                <a:r>
                  <a:rPr lang="en-US" altLang="zh-CN" sz="2600" dirty="0">
                    <a:ln>
                      <a:solidFill>
                        <a:srgbClr val="8167D0"/>
                      </a:solidFill>
                    </a:ln>
                    <a:solidFill>
                      <a:srgbClr val="8167D0"/>
                    </a:solidFill>
                    <a:latin typeface="Californian FB" panose="0207040306080B030204" pitchFamily="18" charset="77"/>
                  </a:rPr>
                  <a:t> form factor </a:t>
                </a:r>
                <a:r>
                  <a:rPr lang="en-US" altLang="zh-CN" sz="26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77"/>
                  </a:rPr>
                  <a:t>&amp;&amp; </a:t>
                </a:r>
                <a:r>
                  <a:rPr lang="en-US" altLang="zh-CN" sz="2600" dirty="0">
                    <a:ln>
                      <a:solidFill>
                        <a:srgbClr val="66CFEE"/>
                      </a:solidFill>
                    </a:ln>
                    <a:solidFill>
                      <a:srgbClr val="66CFEE"/>
                    </a:solidFill>
                    <a:latin typeface="Californian FB" panose="0207040306080B030204" pitchFamily="18" charset="77"/>
                  </a:rPr>
                  <a:t>quark jet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2600" b="0" i="1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CN" sz="2600" dirty="0">
                    <a:ln>
                      <a:solidFill>
                        <a:srgbClr val="66CFEE"/>
                      </a:solidFill>
                    </a:ln>
                    <a:solidFill>
                      <a:srgbClr val="66CFEE"/>
                    </a:solidFill>
                    <a:latin typeface="Californian FB" panose="0207040306080B030204" pitchFamily="18" charset="77"/>
                  </a:rPr>
                  <a:t>. </a:t>
                </a:r>
                <a:endParaRPr lang="zh-CN" altLang="en-US" sz="2600" dirty="0">
                  <a:ln>
                    <a:solidFill>
                      <a:srgbClr val="66CFEE"/>
                    </a:solidFill>
                  </a:ln>
                  <a:solidFill>
                    <a:srgbClr val="66CFEE"/>
                  </a:solidFill>
                  <a:latin typeface="Californian FB" panose="0207040306080B030204" pitchFamily="18" charset="77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6DAAC7B-1817-0F0C-8265-87B1C2DFE6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13891" y="1700808"/>
                <a:ext cx="10585177" cy="4536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589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73BA72-8CA9-709A-0F30-853B23DF7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612558" cy="1020762"/>
          </a:xfrm>
        </p:spPr>
        <p:txBody>
          <a:bodyPr/>
          <a:lstStyle/>
          <a:p>
            <a:r>
              <a:rPr lang="en-US" altLang="zh-CN" dirty="0">
                <a:ln>
                  <a:solidFill>
                    <a:srgbClr val="66CFEE"/>
                  </a:solidFill>
                </a:ln>
                <a:solidFill>
                  <a:srgbClr val="66CFEE"/>
                </a:solidFill>
                <a:latin typeface="Californian FB" panose="0207040306080B030204" pitchFamily="18" charset="0"/>
              </a:rPr>
              <a:t>LL </a:t>
            </a:r>
            <a:r>
              <a:rPr lang="en-US" altLang="zh-CN" dirty="0" err="1">
                <a:ln>
                  <a:solidFill>
                    <a:srgbClr val="66CFEE"/>
                  </a:solidFill>
                </a:ln>
                <a:solidFill>
                  <a:srgbClr val="66CFEE"/>
                </a:solidFill>
                <a:latin typeface="Californian FB" panose="0207040306080B030204" pitchFamily="18" charset="0"/>
              </a:rPr>
              <a:t>Sudakov</a:t>
            </a:r>
            <a:r>
              <a:rPr lang="en-US" altLang="zh-CN" dirty="0">
                <a:ln>
                  <a:solidFill>
                    <a:srgbClr val="66CFEE"/>
                  </a:solidFill>
                </a:ln>
                <a:solidFill>
                  <a:srgbClr val="66CFEE"/>
                </a:solidFill>
                <a:latin typeface="Californian FB" panose="0207040306080B030204" pitchFamily="18" charset="0"/>
              </a:rPr>
              <a:t>. TMD &amp;&amp; Threshold</a:t>
            </a:r>
            <a:endParaRPr lang="zh-CN" altLang="en-US" dirty="0">
              <a:ln>
                <a:solidFill>
                  <a:srgbClr val="66CFEE"/>
                </a:solidFill>
              </a:ln>
              <a:solidFill>
                <a:srgbClr val="66CFEE"/>
              </a:solidFill>
            </a:endParaRPr>
          </a:p>
        </p:txBody>
      </p:sp>
      <p:pic>
        <p:nvPicPr>
          <p:cNvPr id="4" name="图片 9" descr="卡通人物&#10;&#10;描述已自动生成">
            <a:extLst>
              <a:ext uri="{FF2B5EF4-FFF2-40B4-BE49-F238E27FC236}">
                <a16:creationId xmlns:a16="http://schemas.microsoft.com/office/drawing/2014/main" id="{D20C4A80-1F79-2548-B390-EF4CF50BC7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2" y="2204864"/>
            <a:ext cx="4160318" cy="29969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73BB68-1176-5943-BA9D-50740627287F}"/>
              </a:ext>
            </a:extLst>
          </p:cNvPr>
          <p:cNvSpPr txBox="1"/>
          <p:nvPr/>
        </p:nvSpPr>
        <p:spPr>
          <a:xfrm>
            <a:off x="1522414" y="5769648"/>
            <a:ext cx="4528804" cy="3416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None/>
              <a:tabLst/>
            </a:pPr>
            <a:r>
              <a:rPr kumimoji="0" lang="en-US" sz="1800" b="0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Californian FB" panose="0207040306080B030204" pitchFamily="18" charset="77"/>
                <a:ea typeface="Microsoft YaHei UI" panose="020B0503020204020204" pitchFamily="34" charset="-122"/>
              </a:rPr>
              <a:t>TMD factorization for a</a:t>
            </a:r>
            <a:r>
              <a:rPr kumimoji="0" lang="en-US" sz="1800" b="0" i="0" u="none" strike="noStrike" kern="1200" cap="none" spc="0" normalizeH="0" baseline="0" noProof="0" dirty="0">
                <a:ln>
                  <a:solidFill>
                    <a:srgbClr val="66CFEE"/>
                  </a:solidFill>
                </a:ln>
                <a:solidFill>
                  <a:srgbClr val="66CFEE"/>
                </a:solidFill>
                <a:effectLst/>
                <a:uLnTx/>
                <a:uFillTx/>
                <a:latin typeface="Californian FB" panose="0207040306080B030204" pitchFamily="18" charset="77"/>
                <a:ea typeface="Microsoft YaHei UI" panose="020B0503020204020204" pitchFamily="34" charset="-122"/>
              </a:rPr>
              <a:t> space-like form-factor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918D63-7E50-4B49-87D8-BF500699BCD3}"/>
              </a:ext>
            </a:extLst>
          </p:cNvPr>
          <p:cNvSpPr txBox="1"/>
          <p:nvPr/>
        </p:nvSpPr>
        <p:spPr>
          <a:xfrm>
            <a:off x="6866491" y="5769648"/>
            <a:ext cx="4233851" cy="3416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None/>
              <a:tabLst/>
            </a:pPr>
            <a:r>
              <a:rPr kumimoji="0" lang="en-US" sz="1800" b="0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Californian FB" panose="0207040306080B030204" pitchFamily="18" charset="77"/>
                <a:ea typeface="Microsoft YaHei UI" panose="020B0503020204020204" pitchFamily="34" charset="-122"/>
              </a:rPr>
              <a:t>Threshold limit of </a:t>
            </a:r>
            <a:r>
              <a:rPr kumimoji="0" lang="en-US" sz="1800" b="0" i="0" u="none" strike="noStrike" kern="1200" cap="none" spc="0" normalizeH="0" baseline="0" noProof="0" dirty="0">
                <a:ln>
                  <a:solidFill>
                    <a:srgbClr val="66CFEE"/>
                  </a:solidFill>
                </a:ln>
                <a:solidFill>
                  <a:srgbClr val="66CFEE"/>
                </a:solidFill>
                <a:effectLst/>
                <a:uLnTx/>
                <a:uFillTx/>
                <a:latin typeface="Californian FB" panose="0207040306080B030204" pitchFamily="18" charset="77"/>
                <a:ea typeface="Microsoft YaHei UI" panose="020B0503020204020204" pitchFamily="34" charset="-122"/>
              </a:rPr>
              <a:t>quark structure function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3BD00A-7781-FB4D-AC6D-C3DAD9D85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973" y="2179762"/>
            <a:ext cx="4361975" cy="304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2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B068E5-9568-4A1C-84A8-FF5878AE4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n>
                  <a:solidFill>
                    <a:srgbClr val="66CFEE"/>
                  </a:solidFill>
                </a:ln>
                <a:solidFill>
                  <a:srgbClr val="66CFEE"/>
                </a:solidFill>
                <a:latin typeface="Californian FB" panose="0207040306080B030204" pitchFamily="18" charset="0"/>
              </a:rPr>
              <a:t>Outline</a:t>
            </a:r>
            <a:endParaRPr lang="zh-CN" altLang="en-US" dirty="0">
              <a:ln>
                <a:solidFill>
                  <a:srgbClr val="66CFEE"/>
                </a:solidFill>
              </a:ln>
              <a:solidFill>
                <a:srgbClr val="66CFEE"/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5390CB-5711-4D6E-AE6F-5919E63C4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876" y="1772816"/>
            <a:ext cx="10081120" cy="4908376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n>
                  <a:solidFill>
                    <a:schemeClr val="tx1"/>
                  </a:solidFill>
                </a:ln>
                <a:latin typeface="Californian FB" panose="0207040306080B030204" pitchFamily="18" charset="0"/>
              </a:rPr>
              <a:t>High energy limit of QFT : factorization &amp;&amp; scaling &amp;&amp; universality.</a:t>
            </a:r>
          </a:p>
          <a:p>
            <a:r>
              <a:rPr lang="en-US" altLang="zh-CN" sz="2800" dirty="0">
                <a:ln>
                  <a:solidFill>
                    <a:srgbClr val="66CFEE"/>
                  </a:solidFill>
                </a:ln>
                <a:solidFill>
                  <a:srgbClr val="66CFEE"/>
                </a:solidFill>
                <a:latin typeface="Californian FB" panose="0207040306080B030204" pitchFamily="18" charset="0"/>
              </a:rPr>
              <a:t>The HL </a:t>
            </a:r>
            <a:r>
              <a:rPr lang="en-US" altLang="zh-CN" sz="2800" dirty="0" err="1">
                <a:ln>
                  <a:solidFill>
                    <a:srgbClr val="66CFEE"/>
                  </a:solidFill>
                </a:ln>
                <a:solidFill>
                  <a:srgbClr val="66CFEE"/>
                </a:solidFill>
                <a:latin typeface="Californian FB" panose="0207040306080B030204" pitchFamily="18" charset="0"/>
              </a:rPr>
              <a:t>Sudakov</a:t>
            </a:r>
            <a:r>
              <a:rPr lang="en-US" altLang="zh-CN" sz="2800" dirty="0">
                <a:ln>
                  <a:solidFill>
                    <a:srgbClr val="66CFEE"/>
                  </a:solidFill>
                </a:ln>
                <a:solidFill>
                  <a:srgbClr val="66CFEE"/>
                </a:solidFill>
                <a:latin typeface="Californian FB" panose="0207040306080B030204" pitchFamily="18" charset="0"/>
              </a:rPr>
              <a:t> universality class 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>
                <a:ln>
                  <a:solidFill>
                    <a:schemeClr val="tx1"/>
                  </a:solidFill>
                </a:ln>
                <a:latin typeface="Californian FB" panose="0207040306080B030204" pitchFamily="18" charset="0"/>
              </a:rPr>
              <a:t>Overview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>
                <a:ln>
                  <a:solidFill>
                    <a:schemeClr val="tx1"/>
                  </a:solidFill>
                </a:ln>
                <a:latin typeface="Californian FB" panose="0207040306080B030204" pitchFamily="18" charset="0"/>
              </a:rPr>
              <a:t>Quasi-TMDPDF &amp;&amp; LFWF amplitudes.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>
                <a:ln>
                  <a:solidFill>
                    <a:schemeClr val="tx1"/>
                  </a:solidFill>
                </a:ln>
                <a:latin typeface="Californian FB" panose="0207040306080B030204" pitchFamily="18" charset="0"/>
              </a:rPr>
              <a:t>Reduced soft factor. Lattice calculation.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>
                <a:ln>
                  <a:solidFill>
                    <a:schemeClr val="tx1"/>
                  </a:solidFill>
                </a:ln>
                <a:latin typeface="Californian FB" panose="0207040306080B030204" pitchFamily="18" charset="0"/>
              </a:rPr>
              <a:t>Threshold limit of quark quasi-PDF. </a:t>
            </a:r>
          </a:p>
          <a:p>
            <a:endParaRPr lang="en-US" altLang="zh-CN" sz="2800" dirty="0">
              <a:ln>
                <a:solidFill>
                  <a:schemeClr val="tx1"/>
                </a:solidFill>
              </a:ln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72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CC3618-9F26-4B4F-ABEE-B01BE3AD7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n>
                  <a:solidFill>
                    <a:srgbClr val="66CFEE"/>
                  </a:solidFill>
                </a:ln>
                <a:solidFill>
                  <a:srgbClr val="66CFEE"/>
                </a:solidFill>
                <a:latin typeface="Californian FB" panose="0207040306080B030204" pitchFamily="18" charset="0"/>
              </a:rPr>
              <a:t>Overview of the class</a:t>
            </a:r>
            <a:endParaRPr lang="zh-CN" altLang="en-US" dirty="0">
              <a:ln>
                <a:solidFill>
                  <a:srgbClr val="66CFEE"/>
                </a:solidFill>
              </a:ln>
              <a:solidFill>
                <a:srgbClr val="66CFE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5EE5A35-6BFF-4C5E-8FDB-DC56A9A375C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522413" y="1905000"/>
                <a:ext cx="10044607" cy="4692352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Correlators with space-like gauge-links naturally arise in </a:t>
                </a:r>
                <a:r>
                  <a:rPr lang="en-US" altLang="zh-CN" sz="2800" dirty="0" err="1">
                    <a:ln>
                      <a:solidFill>
                        <a:srgbClr val="66CFEE"/>
                      </a:solidFill>
                    </a:ln>
                    <a:solidFill>
                      <a:srgbClr val="66CFEE"/>
                    </a:solidFill>
                    <a:latin typeface="Californian FB" panose="0207040306080B030204" pitchFamily="18" charset="0"/>
                  </a:rPr>
                  <a:t>LaMET</a:t>
                </a:r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formalism of lattice parton distributions.</a:t>
                </a:r>
              </a:p>
              <a:p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LL current: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d>
                      <m:dPr>
                        <m:ctrlP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sSup>
                      <m:sSupPr>
                        <m:ctrlP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altLang="zh-CN" sz="28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sz="28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</a:t>
                </a:r>
                <a:r>
                  <a:rPr lang="en-US" altLang="zh-CN" sz="2800" dirty="0">
                    <a:ln>
                      <a:solidFill>
                        <a:srgbClr val="8167D0"/>
                      </a:solidFill>
                    </a:ln>
                    <a:solidFill>
                      <a:srgbClr val="8167D0"/>
                    </a:solidFill>
                    <a:latin typeface="Californian FB" panose="0207040306080B030204" pitchFamily="18" charset="0"/>
                  </a:rPr>
                  <a:t>HL current: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800" b="0" i="1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</m:acc>
                    <m:d>
                      <m:dPr>
                        <m:ctrlPr>
                          <a:rPr lang="en-US" altLang="zh-CN" sz="2800" b="0" i="1" dirty="0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dirty="0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b="0" i="1" dirty="0" smtClean="0">
                        <a:ln>
                          <a:solidFill>
                            <a:srgbClr val="8167D0"/>
                          </a:solidFill>
                        </a:ln>
                        <a:solidFill>
                          <a:srgbClr val="8167D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altLang="zh-CN" sz="2800" b="0" i="1" dirty="0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dirty="0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sSub>
                      <m:sSubPr>
                        <m:ctrlPr>
                          <a:rPr lang="en-US" altLang="zh-CN" sz="2800" b="0" i="1" dirty="0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dirty="0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altLang="zh-CN" sz="2800" b="0" i="1" dirty="0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dirty="0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800" b="0" i="1" dirty="0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sSub>
                      <m:sSubPr>
                        <m:ctrlP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800" b="0" i="1" dirty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0" i="1" dirty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altLang="zh-CN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𝑃𝑒𝑥𝑝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𝑖𝑔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  <m:e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altLang="zh-CN" b="0" i="0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</a:t>
                </a:r>
                <a:r>
                  <a:rPr lang="en-US" altLang="zh-CN" dirty="0">
                    <a:ln>
                      <a:solidFill>
                        <a:srgbClr val="66CFEE"/>
                      </a:solidFill>
                    </a:ln>
                    <a:solidFill>
                      <a:srgbClr val="66CFEE"/>
                    </a:solidFill>
                    <a:latin typeface="Californian FB" panose="0207040306080B030204" pitchFamily="18" charset="0"/>
                  </a:rPr>
                  <a:t>space-like</a:t>
                </a: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gauge-link.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Quark quasi-PDF: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𝜁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=4</m:t>
                        </m:r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in threshold limit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→1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Quasi-TMDPDF: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𝜁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=4</m:t>
                        </m:r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at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Quasi-LFWF of light meson: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e>
                      <m:sub>
                        <m:acc>
                          <m:accPr>
                            <m:chr m:val="̅"/>
                            <m:ctrlPr>
                              <a:rPr lang="en-US" altLang="zh-CN" b="0" i="1" dirty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dirty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en-US" altLang="zh-CN" b="0" i="1" dirty="0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b="0" i="1" dirty="0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dirty="0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altLang="zh-CN" b="0" i="1" dirty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𝜁</m:t>
                            </m:r>
                          </m:e>
                          <m:sub>
                            <m:r>
                              <a:rPr lang="en-US" altLang="zh-CN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𝜁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acc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at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5EE5A35-6BFF-4C5E-8FDB-DC56A9A375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22413" y="1905000"/>
                <a:ext cx="10044607" cy="469235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369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CC3618-9F26-4B4F-ABEE-B01BE3AD7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n>
                  <a:solidFill>
                    <a:srgbClr val="66CFEE"/>
                  </a:solidFill>
                </a:ln>
                <a:solidFill>
                  <a:srgbClr val="66CFEE"/>
                </a:solidFill>
                <a:latin typeface="Californian FB" panose="0207040306080B030204" pitchFamily="18" charset="0"/>
              </a:rPr>
              <a:t>Overview of the class</a:t>
            </a:r>
            <a:endParaRPr lang="zh-CN" altLang="en-US" dirty="0">
              <a:ln>
                <a:solidFill>
                  <a:srgbClr val="66CFEE"/>
                </a:solidFill>
              </a:ln>
              <a:solidFill>
                <a:srgbClr val="66CFEE"/>
              </a:solidFill>
            </a:endParaRPr>
          </a:p>
        </p:txBody>
      </p:sp>
      <p:pic>
        <p:nvPicPr>
          <p:cNvPr id="9" name="图片 5" descr="图示&#10;&#10;描述已自动生成">
            <a:extLst>
              <a:ext uri="{FF2B5EF4-FFF2-40B4-BE49-F238E27FC236}">
                <a16:creationId xmlns:a16="http://schemas.microsoft.com/office/drawing/2014/main" id="{53F96378-32F3-A94E-BD99-FE06E397F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786" y="1960501"/>
            <a:ext cx="3177795" cy="22605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213FBD-5D67-2A46-845A-893F16143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884" y="1960501"/>
            <a:ext cx="2797559" cy="22605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D11B22-9E37-354B-9D52-A7CE9C7FA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9924" y="1982357"/>
            <a:ext cx="2811161" cy="22499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95B2E55-955D-4849-B94A-B3FDD5B63B44}"/>
              </a:ext>
            </a:extLst>
          </p:cNvPr>
          <p:cNvSpPr txBox="1"/>
          <p:nvPr/>
        </p:nvSpPr>
        <p:spPr>
          <a:xfrm>
            <a:off x="2175514" y="5445224"/>
            <a:ext cx="743833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None/>
              <a:tabLst/>
            </a:pPr>
            <a:r>
              <a:rPr lang="en-US" sz="2400" dirty="0">
                <a:ln>
                  <a:solidFill>
                    <a:schemeClr val="tx1"/>
                  </a:solidFill>
                </a:ln>
                <a:latin typeface="Californian FB" panose="0207040306080B030204" pitchFamily="18" charset="77"/>
                <a:ea typeface="Microsoft YaHei UI" panose="020B0503020204020204" pitchFamily="34" charset="-122"/>
              </a:rPr>
              <a:t>Space-time pictures of the HL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latin typeface="Californian FB" panose="0207040306080B030204" pitchFamily="18" charset="77"/>
                <a:ea typeface="Microsoft YaHei UI" panose="020B0503020204020204" pitchFamily="34" charset="-122"/>
              </a:rPr>
              <a:t>Sudakov</a:t>
            </a:r>
            <a:r>
              <a:rPr lang="en-US" sz="2400" dirty="0">
                <a:ln>
                  <a:solidFill>
                    <a:schemeClr val="tx1"/>
                  </a:solidFill>
                </a:ln>
                <a:latin typeface="Californian FB" panose="0207040306080B030204" pitchFamily="18" charset="77"/>
                <a:ea typeface="Microsoft YaHei UI" panose="020B0503020204020204" pitchFamily="34" charset="-122"/>
              </a:rPr>
              <a:t> Universality Class</a:t>
            </a:r>
            <a:endParaRPr kumimoji="0" lang="en-US" sz="2400" b="0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Californian FB" panose="0207040306080B030204" pitchFamily="18" charset="77"/>
              <a:ea typeface="Microsoft YaHei UI" panose="020B0503020204020204" pitchFamily="34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4990FF-AFB0-A94C-941D-D18D26EF64C7}"/>
              </a:ext>
            </a:extLst>
          </p:cNvPr>
          <p:cNvSpPr txBox="1"/>
          <p:nvPr/>
        </p:nvSpPr>
        <p:spPr>
          <a:xfrm>
            <a:off x="1773932" y="4523718"/>
            <a:ext cx="168187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None/>
              <a:tabLst/>
            </a:pPr>
            <a:r>
              <a:rPr lang="en-US" dirty="0">
                <a:ln>
                  <a:solidFill>
                    <a:schemeClr val="tx1"/>
                  </a:solidFill>
                </a:ln>
                <a:latin typeface="Californian FB" panose="0207040306080B030204" pitchFamily="18" charset="77"/>
                <a:ea typeface="Microsoft YaHei UI" panose="020B0503020204020204" pitchFamily="34" charset="-122"/>
              </a:rPr>
              <a:t>quasi-TMDPDF</a:t>
            </a:r>
            <a:endParaRPr kumimoji="0" lang="en-US" sz="1800" b="0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Californian FB" panose="0207040306080B030204" pitchFamily="18" charset="77"/>
              <a:ea typeface="Microsoft YaHei UI" panose="020B0503020204020204" pitchFamily="34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EA40AF-22FA-8344-A61B-C984C0A7D759}"/>
              </a:ext>
            </a:extLst>
          </p:cNvPr>
          <p:cNvSpPr txBox="1"/>
          <p:nvPr/>
        </p:nvSpPr>
        <p:spPr>
          <a:xfrm>
            <a:off x="4870276" y="4544557"/>
            <a:ext cx="139653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None/>
              <a:tabLst/>
            </a:pPr>
            <a:r>
              <a:rPr lang="en-US" dirty="0">
                <a:ln>
                  <a:solidFill>
                    <a:schemeClr val="tx1"/>
                  </a:solidFill>
                </a:ln>
                <a:latin typeface="Californian FB" panose="0207040306080B030204" pitchFamily="18" charset="77"/>
                <a:ea typeface="Microsoft YaHei UI" panose="020B0503020204020204" pitchFamily="34" charset="-122"/>
              </a:rPr>
              <a:t>quasi-LFWF</a:t>
            </a:r>
            <a:endParaRPr kumimoji="0" lang="en-US" sz="1800" b="0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Californian FB" panose="0207040306080B030204" pitchFamily="18" charset="77"/>
              <a:ea typeface="Microsoft YaHei UI" panose="020B0503020204020204" pitchFamily="34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7F1E51-B69D-9747-8BFA-0B175EB7DC34}"/>
              </a:ext>
            </a:extLst>
          </p:cNvPr>
          <p:cNvSpPr txBox="1"/>
          <p:nvPr/>
        </p:nvSpPr>
        <p:spPr>
          <a:xfrm>
            <a:off x="7390556" y="4527624"/>
            <a:ext cx="345318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None/>
              <a:tabLst/>
            </a:pPr>
            <a:r>
              <a:rPr lang="en-US" dirty="0">
                <a:ln>
                  <a:solidFill>
                    <a:schemeClr val="tx1"/>
                  </a:solidFill>
                </a:ln>
                <a:latin typeface="Californian FB" panose="0207040306080B030204" pitchFamily="18" charset="77"/>
                <a:ea typeface="Microsoft YaHei UI" panose="020B0503020204020204" pitchFamily="34" charset="-122"/>
              </a:rPr>
              <a:t>threshold limit of quark quasi-PDF</a:t>
            </a:r>
            <a:endParaRPr kumimoji="0" lang="en-US" sz="1800" b="0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Californian FB" panose="0207040306080B030204" pitchFamily="18" charset="77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894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CC3618-9F26-4B4F-ABEE-B01BE3AD7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n>
                  <a:solidFill>
                    <a:srgbClr val="66CFEE"/>
                  </a:solidFill>
                </a:ln>
                <a:solidFill>
                  <a:srgbClr val="66CFEE"/>
                </a:solidFill>
                <a:latin typeface="Californian FB" panose="0207040306080B030204" pitchFamily="18" charset="0"/>
              </a:rPr>
              <a:t>The HL </a:t>
            </a:r>
            <a:r>
              <a:rPr lang="en-US" altLang="zh-CN" dirty="0" err="1">
                <a:ln>
                  <a:solidFill>
                    <a:srgbClr val="66CFEE"/>
                  </a:solidFill>
                </a:ln>
                <a:solidFill>
                  <a:srgbClr val="66CFEE"/>
                </a:solidFill>
                <a:latin typeface="Californian FB" panose="0207040306080B030204" pitchFamily="18" charset="0"/>
              </a:rPr>
              <a:t>Sudakov</a:t>
            </a:r>
            <a:r>
              <a:rPr lang="en-US" altLang="zh-CN" dirty="0">
                <a:ln>
                  <a:solidFill>
                    <a:srgbClr val="66CFEE"/>
                  </a:solidFill>
                </a:ln>
                <a:solidFill>
                  <a:srgbClr val="66CFEE"/>
                </a:solidFill>
                <a:latin typeface="Californian FB" panose="0207040306080B030204" pitchFamily="18" charset="0"/>
              </a:rPr>
              <a:t> form factor</a:t>
            </a:r>
            <a:endParaRPr lang="zh-CN" altLang="en-US" dirty="0">
              <a:ln>
                <a:solidFill>
                  <a:srgbClr val="66CFEE"/>
                </a:solidFill>
              </a:ln>
              <a:solidFill>
                <a:srgbClr val="66CFE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5EE5A35-6BFF-4C5E-8FDB-DC56A9A375C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522413" y="1905000"/>
                <a:ext cx="10044607" cy="4692352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HL </a:t>
                </a:r>
                <a:r>
                  <a:rPr lang="en-US" altLang="zh-CN" dirty="0" err="1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Sudakov</a:t>
                </a: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form factor: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𝐻𝐿</m:t>
                        </m:r>
                      </m:sub>
                      <m:sup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𝜎</m:t>
                        </m:r>
                      </m:sup>
                    </m:sSubSup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𝜁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4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External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24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altLang="zh-CN" sz="2400" b="0" i="0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 &amp;&amp; </m:t>
                    </m:r>
                    <m:sSup>
                      <m:sSupPr>
                        <m:ctrlPr>
                          <a:rPr lang="en-US" altLang="zh-CN" sz="24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altLang="zh-CN" sz="2400" b="0" i="0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NL: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𝐻𝐿</m:t>
                        </m:r>
                      </m:sub>
                      <m:sup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bSup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=1+</m:t>
                    </m:r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𝛼</m:t>
                        </m:r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num>
                      <m:den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−4−</m:t>
                        </m:r>
                        <m:f>
                          <m:f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5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+2</m:t>
                        </m:r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±</m:t>
                            </m:r>
                          </m:sub>
                        </m:sSub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±</m:t>
                            </m:r>
                          </m:sub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±</m:t>
                        </m:r>
                      </m:sub>
                    </m:sSub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altLang="zh-CN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𝜁</m:t>
                                </m:r>
                              </m:e>
                              <m:sub>
                                <m:r>
                                  <a:rPr lang="en-US" altLang="zh-CN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altLang="zh-CN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 lang="en-US" altLang="zh-CN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.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RGE: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𝜇</m:t>
                    </m:r>
                    <m:f>
                      <m:fPr>
                        <m:ctrlPr>
                          <a:rPr lang="en-US" altLang="zh-CN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  <m:r>
                      <m:rPr>
                        <m:nor/>
                      </m:rPr>
                      <a:rPr lang="en-US" altLang="zh-CN" b="0" i="0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ln</m:t>
                    </m:r>
                    <m:sSubSup>
                      <m:sSubSupPr>
                        <m:ctrlP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𝐻𝐿</m:t>
                        </m:r>
                      </m:sub>
                      <m:sup>
                        <m: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𝜎</m:t>
                        </m:r>
                      </m:sup>
                    </m:sSubSup>
                    <m:d>
                      <m:dPr>
                        <m:ctrlP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zh-CN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i="1">
                                        <a:ln>
                                          <a:solidFill>
                                            <a:schemeClr val="tx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n>
                                          <a:solidFill>
                                            <a:schemeClr val="tx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𝜁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n>
                                          <a:solidFill>
                                            <a:schemeClr val="tx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CN" i="1">
                                        <a:ln>
                                          <a:solidFill>
                                            <a:schemeClr val="tx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n>
                                          <a:solidFill>
                                            <a:schemeClr val="tx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n>
                                          <a:solidFill>
                                            <a:schemeClr val="tx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func>
                        <m: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en-US" altLang="zh-CN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</m:d>
                    <m:r>
                      <m:rPr>
                        <m:nor/>
                      </m:rPr>
                      <a:rPr lang="en-US" altLang="zh-CN" b="0" i="0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𝑐𝑢𝑠𝑝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func>
                      <m:funcPr>
                        <m:ctrlP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altLang="zh-CN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𝜁</m:t>
                                </m:r>
                              </m:e>
                              <m:sub>
                                <m:r>
                                  <a:rPr lang="en-US" altLang="zh-CN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altLang="zh-CN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 lang="en-US" altLang="zh-CN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en-US" altLang="zh-CN" b="0" i="0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𝜋𝜎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𝑐𝑢𝑠𝑝</m:t>
                        </m:r>
                        <m: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rgbClr val="8167D0"/>
                      </a:solidFill>
                    </a:ln>
                    <a:solidFill>
                      <a:srgbClr val="8167D0"/>
                    </a:solidFill>
                    <a:latin typeface="Californian FB" panose="0207040306080B030204" pitchFamily="18" charset="0"/>
                  </a:rPr>
                  <a:t>Imaginary part </a:t>
                </a: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depends 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𝑠𝑖𝑔𝑛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.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Single log anomalous dimension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</m:e>
                      <m:sub>
                        <m:r>
                          <a:rPr lang="en-US" altLang="zh-CN" sz="2800" b="0" i="1" dirty="0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altLang="zh-CN" sz="2800" b="0" i="1" dirty="0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altLang="zh-CN" sz="2800" i="1" dirty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 dirty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sz="2800" i="1" dirty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altLang="zh-CN" sz="2800" b="0" i="1" dirty="0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800" b="0" i="1" dirty="0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dirty="0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sz="2800" b="0" i="1" dirty="0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altLang="zh-CN" sz="2800" b="0" i="1" dirty="0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altLang="zh-CN" sz="2800" b="0" i="1" dirty="0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dirty="0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sz="2800" b="0" i="1" dirty="0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𝐻𝐿</m:t>
                        </m:r>
                      </m:sub>
                    </m:sSub>
                    <m:r>
                      <a:rPr lang="en-US" altLang="zh-CN" sz="2800" b="0" i="1" dirty="0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800" b="0" i="1" dirty="0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dirty="0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sz="2800" b="0" i="1" dirty="0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5EE5A35-6BFF-4C5E-8FDB-DC56A9A375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22413" y="1905000"/>
                <a:ext cx="10044607" cy="469235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99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0ACC3618-9F26-4B4F-ABEE-B01BE3AD75D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ln>
                      <a:solidFill>
                        <a:srgbClr val="66CFEE"/>
                      </a:solidFill>
                    </a:ln>
                    <a:solidFill>
                      <a:srgbClr val="66CFEE"/>
                    </a:solidFill>
                    <a:latin typeface="Californian FB" panose="0207040306080B030204" pitchFamily="18" charset="0"/>
                  </a:rPr>
                  <a:t>Quasi-TMDPDF/LFWF at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zh-CN" altLang="en-US" dirty="0">
                  <a:ln>
                    <a:solidFill>
                      <a:srgbClr val="66CFEE"/>
                    </a:solidFill>
                  </a:ln>
                  <a:solidFill>
                    <a:srgbClr val="66CFEE"/>
                  </a:solidFill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0ACC3618-9F26-4B4F-ABEE-B01BE3AD75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5EE5A35-6BFF-4C5E-8FDB-DC56A9A375C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522413" y="1905000"/>
                <a:ext cx="10044607" cy="4692352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Quasi TMDPDF factorizes in the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CN" sz="28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8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</a:t>
                </a:r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limit as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altLang="zh-CN" sz="2800" b="0" i="1" dirty="0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dirty="0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800" b="0" i="1" dirty="0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800" b="0" i="1" dirty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dirty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800" b="0" i="1" dirty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  <m:r>
                          <a:rPr lang="en-US" altLang="zh-CN" sz="2800" b="0" i="1" dirty="0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800" b="0" i="1" dirty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dirty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𝜁</m:t>
                            </m:r>
                          </m:e>
                          <m:sub>
                            <m:r>
                              <a:rPr lang="en-US" altLang="zh-CN" sz="2800" b="0" i="1" dirty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  <m:r>
                      <a:rPr lang="en-US" altLang="zh-CN" sz="2800" b="0" i="1" dirty="0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800" b="0" i="1" dirty="0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2800" b="0" i="1" dirty="0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b="0" i="1" dirty="0" smtClean="0">
                                    <a:ln>
                                      <a:solidFill>
                                        <a:srgbClr val="8167D0"/>
                                      </a:solidFill>
                                    </a:ln>
                                    <a:solidFill>
                                      <a:srgbClr val="8167D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dirty="0" smtClean="0">
                                    <a:ln>
                                      <a:solidFill>
                                        <a:srgbClr val="8167D0"/>
                                      </a:solidFill>
                                    </a:ln>
                                    <a:solidFill>
                                      <a:srgbClr val="8167D0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zh-CN" sz="2800" b="0" i="1" dirty="0" smtClean="0">
                                    <a:ln>
                                      <a:solidFill>
                                        <a:srgbClr val="8167D0"/>
                                      </a:solidFill>
                                    </a:ln>
                                    <a:solidFill>
                                      <a:srgbClr val="8167D0"/>
                                    </a:solidFill>
                                    <a:latin typeface="Cambria Math" panose="02040503050406030204" pitchFamily="18" charset="0"/>
                                  </a:rPr>
                                  <m:t>𝐻𝐿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2800" b="0" i="1" dirty="0" smtClean="0">
                                    <a:ln>
                                      <a:solidFill>
                                        <a:srgbClr val="8167D0"/>
                                      </a:solidFill>
                                    </a:ln>
                                    <a:solidFill>
                                      <a:srgbClr val="8167D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800" b="0" i="1" dirty="0" smtClean="0">
                                        <a:ln>
                                          <a:solidFill>
                                            <a:srgbClr val="8167D0"/>
                                          </a:solidFill>
                                        </a:ln>
                                        <a:solidFill>
                                          <a:srgbClr val="8167D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0" i="1" dirty="0" smtClean="0">
                                        <a:ln>
                                          <a:solidFill>
                                            <a:srgbClr val="8167D0"/>
                                          </a:solidFill>
                                        </a:ln>
                                        <a:solidFill>
                                          <a:srgbClr val="8167D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𝜁</m:t>
                                    </m:r>
                                  </m:e>
                                  <m:sub>
                                    <m:r>
                                      <a:rPr lang="en-US" altLang="zh-CN" sz="2800" b="0" i="1" dirty="0" smtClean="0">
                                        <a:ln>
                                          <a:solidFill>
                                            <a:srgbClr val="8167D0"/>
                                          </a:solidFill>
                                        </a:ln>
                                        <a:solidFill>
                                          <a:srgbClr val="8167D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CN" sz="2800" b="0" i="1" dirty="0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altLang="zh-CN" sz="2800" b="0" i="1" dirty="0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800" b="0" i="0" dirty="0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altLang="zh-CN" sz="2800" b="0" i="1" dirty="0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̃"/>
                            <m:ctrlPr>
                              <a:rPr lang="en-US" altLang="zh-CN" sz="2800" b="0" i="1" dirty="0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0" i="1" dirty="0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  <m:d>
                          <m:dPr>
                            <m:ctrlPr>
                              <a:rPr lang="en-US" altLang="zh-CN" sz="2800" b="0" i="1" dirty="0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b="0" i="1" dirty="0" smtClean="0">
                                    <a:ln>
                                      <a:solidFill>
                                        <a:srgbClr val="8167D0"/>
                                      </a:solidFill>
                                    </a:ln>
                                    <a:solidFill>
                                      <a:srgbClr val="8167D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dirty="0" smtClean="0">
                                    <a:ln>
                                      <a:solidFill>
                                        <a:srgbClr val="8167D0"/>
                                      </a:solidFill>
                                    </a:ln>
                                    <a:solidFill>
                                      <a:srgbClr val="8167D0"/>
                                    </a:solidFill>
                                    <a:latin typeface="Cambria Math" panose="02040503050406030204" pitchFamily="18" charset="0"/>
                                  </a:rPr>
                                  <m:t>𝜁</m:t>
                                </m:r>
                              </m:e>
                              <m:sub>
                                <m:r>
                                  <a:rPr lang="en-US" altLang="zh-CN" sz="2800" b="0" i="1" dirty="0" smtClean="0">
                                    <a:ln>
                                      <a:solidFill>
                                        <a:srgbClr val="8167D0"/>
                                      </a:solidFill>
                                    </a:ln>
                                    <a:solidFill>
                                      <a:srgbClr val="8167D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800" b="0" i="1" dirty="0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func>
                      <m:funcPr>
                        <m:ctrlPr>
                          <a:rPr lang="en-US" altLang="zh-CN" sz="2800" b="0" i="1" dirty="0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800" b="0" i="0" dirty="0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altLang="zh-CN" sz="2800" b="0" i="1" dirty="0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altLang="zh-CN" sz="2800" b="0" i="1" dirty="0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dirty="0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b="0" i="1" dirty="0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800" b="0" i="1" dirty="0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ctrlPr>
                              <a:rPr lang="en-US" altLang="zh-CN" sz="2800" b="0" i="1" dirty="0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b="0" i="1" dirty="0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dirty="0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CN" sz="2800" b="0" i="1" dirty="0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sty m:val="p"/>
                          </m:rPr>
                          <a:rPr lang="en-US" altLang="zh-CN" sz="2800" b="0" i="1" dirty="0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altLang="zh-CN" sz="2800" b="0" i="1" dirty="0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2800" b="0" i="1" dirty="0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dirty="0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𝜁</m:t>
                            </m:r>
                          </m:e>
                          <m:sub>
                            <m:r>
                              <a:rPr lang="en-US" altLang="zh-CN" sz="2800" b="0" i="1" dirty="0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CN" sz="2800" b="0" i="1" dirty="0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b="0" i="1" dirty="0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800" b="0" i="1" dirty="0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  <m:sup>
                            <m:r>
                              <a:rPr lang="en-US" altLang="zh-CN" sz="2800" b="0" i="1" dirty="0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func>
                    <m:r>
                      <a:rPr lang="en-US" altLang="zh-CN" sz="2800" b="0" i="1" dirty="0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b="0" i="1" dirty="0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0" i="1" dirty="0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  <m:t>                                                       ×</m:t>
                        </m:r>
                        <m:r>
                          <a:rPr lang="en-US" altLang="zh-CN" sz="2800" b="0" i="1" dirty="0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800" b="0" i="1" dirty="0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altLang="zh-CN" sz="2800" b="0" i="1" dirty="0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2800" b="0" i="1" dirty="0" smtClean="0">
                                <a:ln>
                                  <a:solidFill>
                                    <a:srgbClr val="66CFEE"/>
                                  </a:solidFill>
                                </a:ln>
                                <a:solidFill>
                                  <a:srgbClr val="66CF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dirty="0" smtClean="0">
                                <a:ln>
                                  <a:solidFill>
                                    <a:srgbClr val="66CFEE"/>
                                  </a:solidFill>
                                </a:ln>
                                <a:solidFill>
                                  <a:srgbClr val="66CFE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b="0" i="1" dirty="0" smtClean="0">
                                <a:ln>
                                  <a:solidFill>
                                    <a:srgbClr val="66CFEE"/>
                                  </a:solidFill>
                                </a:ln>
                                <a:solidFill>
                                  <a:srgbClr val="66CFE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  <m:d>
                      <m:dPr>
                        <m:ctrlPr>
                          <a:rPr lang="en-US" altLang="zh-CN" sz="2800" b="0" i="1" dirty="0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 dirty="0">
                                <a:ln>
                                  <a:solidFill>
                                    <a:srgbClr val="66CFEE"/>
                                  </a:solidFill>
                                </a:ln>
                                <a:solidFill>
                                  <a:srgbClr val="66CF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dirty="0">
                                <a:ln>
                                  <a:solidFill>
                                    <a:srgbClr val="66CFEE"/>
                                  </a:solidFill>
                                </a:ln>
                                <a:solidFill>
                                  <a:srgbClr val="66CFEE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800" i="1" dirty="0">
                                <a:ln>
                                  <a:solidFill>
                                    <a:srgbClr val="66CFEE"/>
                                  </a:solidFill>
                                </a:ln>
                                <a:solidFill>
                                  <a:srgbClr val="66CFEE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zh-CN" sz="2800" b="0" i="1" dirty="0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dirty="0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1" dirty="0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  <m:t>𝑇𝑀𝐷</m:t>
                        </m:r>
                      </m:sub>
                    </m:sSub>
                    <m:r>
                      <a:rPr lang="en-US" altLang="zh-CN" sz="2800" b="0" i="1" dirty="0" smtClean="0">
                        <a:ln>
                          <a:solidFill>
                            <a:srgbClr val="66CFEE"/>
                          </a:solidFill>
                        </a:ln>
                        <a:solidFill>
                          <a:srgbClr val="66CFE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0" i="1" dirty="0" smtClean="0">
                        <a:ln>
                          <a:solidFill>
                            <a:srgbClr val="66CFEE"/>
                          </a:solidFill>
                        </a:ln>
                        <a:solidFill>
                          <a:srgbClr val="66CFE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b="0" i="1" dirty="0" smtClean="0">
                        <a:ln>
                          <a:solidFill>
                            <a:srgbClr val="66CFEE"/>
                          </a:solidFill>
                        </a:ln>
                        <a:solidFill>
                          <a:srgbClr val="66CFEE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800" b="0" i="1" dirty="0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dirty="0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800" b="0" i="1" dirty="0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altLang="zh-CN" sz="2800" b="0" i="1" dirty="0" smtClean="0">
                        <a:ln>
                          <a:solidFill>
                            <a:srgbClr val="66CFEE"/>
                          </a:solidFill>
                        </a:ln>
                        <a:solidFill>
                          <a:srgbClr val="66CFEE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+ high power</a:t>
                </a:r>
              </a:p>
              <a:p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Quasi LFWF amplitudes factorizes similarly: </a:t>
                </a:r>
              </a:p>
              <a:p>
                <a:pPr marL="0" indent="0">
                  <a:buNone/>
                </a:pPr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𝑞</m:t>
                        </m:r>
                        <m:acc>
                          <m:accPr>
                            <m:chr m:val="̅"/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altLang="zh-CN" sz="2800" b="0" i="1" dirty="0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dirty="0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800" b="0" i="1" dirty="0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sz="2800" b="0" i="1" dirty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dirty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800" b="0" i="1" dirty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  <m:r>
                          <a:rPr lang="en-US" altLang="zh-CN" sz="2800" b="0" i="1" dirty="0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800" b="0" i="1" dirty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dirty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𝜁</m:t>
                            </m:r>
                          </m:e>
                          <m:sub>
                            <m:r>
                              <a:rPr lang="en-US" altLang="zh-CN" sz="2800" b="0" i="1" dirty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  <m:r>
                      <a:rPr lang="en-US" altLang="zh-CN" sz="2800" b="0" i="1" dirty="0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=                     </m:t>
                    </m:r>
                    <m:func>
                      <m:funcPr>
                        <m:ctrlPr>
                          <a:rPr lang="en-US" altLang="zh-CN" sz="2800" b="0" i="1" dirty="0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800" i="1" dirty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dirty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800" i="1" dirty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𝐻𝐿</m:t>
                            </m:r>
                          </m:sub>
                        </m:sSub>
                        <m:r>
                          <a:rPr lang="en-US" altLang="zh-CN" sz="2800" b="0" i="0" dirty="0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800" b="0" i="1" dirty="0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dirty="0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𝜁</m:t>
                            </m:r>
                          </m:e>
                          <m:sub>
                            <m:r>
                              <a:rPr lang="en-US" altLang="zh-CN" sz="2800" b="0" i="1" dirty="0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altLang="zh-CN" sz="2800" b="0" i="0" dirty="0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altLang="zh-CN" sz="2800" i="1" dirty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dirty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800" i="1" dirty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𝐻𝐿</m:t>
                            </m:r>
                          </m:sub>
                        </m:sSub>
                        <m:r>
                          <a:rPr lang="en-US" altLang="zh-CN" sz="2800" b="0" i="0" dirty="0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800" b="0" i="1" dirty="0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800" b="0" i="1" dirty="0" smtClean="0">
                                    <a:ln>
                                      <a:solidFill>
                                        <a:srgbClr val="8167D0"/>
                                      </a:solidFill>
                                    </a:ln>
                                    <a:solidFill>
                                      <a:srgbClr val="8167D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800" b="0" i="1" dirty="0" smtClean="0">
                                    <a:ln>
                                      <a:solidFill>
                                        <a:srgbClr val="8167D0"/>
                                      </a:solidFill>
                                    </a:ln>
                                    <a:solidFill>
                                      <a:srgbClr val="8167D0"/>
                                    </a:solidFill>
                                    <a:latin typeface="Cambria Math" panose="02040503050406030204" pitchFamily="18" charset="0"/>
                                  </a:rPr>
                                  <m:t>𝜁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800" b="0" i="1" dirty="0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altLang="zh-CN" sz="2800" b="0" i="0" dirty="0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 altLang="zh-CN" sz="2800" b="0" i="0" dirty="0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acc>
                          <m:accPr>
                            <m:chr m:val="̃"/>
                            <m:ctrlPr>
                              <a:rPr lang="en-US" altLang="zh-CN" sz="2800" b="0" i="1" dirty="0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0" i="1" dirty="0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800" b="0" i="1" dirty="0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  <m:r>
                          <a:rPr lang="en-US" altLang="zh-CN" sz="2800" b="0" i="1" dirty="0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800" b="0" i="1" dirty="0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dirty="0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𝜁</m:t>
                            </m:r>
                          </m:e>
                          <m:sub>
                            <m:r>
                              <a:rPr lang="en-US" altLang="zh-CN" sz="2800" b="0" i="1" dirty="0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altLang="zh-CN" sz="2800" b="0" i="1" dirty="0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zh-CN" sz="2800" b="0" i="1" dirty="0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CN" sz="2800" b="0" i="1" dirty="0" smtClean="0">
                                    <a:ln>
                                      <a:solidFill>
                                        <a:srgbClr val="8167D0"/>
                                      </a:solidFill>
                                    </a:ln>
                                    <a:solidFill>
                                      <a:srgbClr val="8167D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dirty="0" smtClean="0">
                                    <a:ln>
                                      <a:solidFill>
                                        <a:srgbClr val="8167D0"/>
                                      </a:solidFill>
                                    </a:ln>
                                    <a:solidFill>
                                      <a:srgbClr val="8167D0"/>
                                    </a:solidFill>
                                    <a:latin typeface="Cambria Math" panose="02040503050406030204" pitchFamily="18" charset="0"/>
                                  </a:rPr>
                                  <m:t>𝜁</m:t>
                                </m:r>
                              </m:e>
                              <m:sub>
                                <m:r>
                                  <a:rPr lang="en-US" altLang="zh-CN" sz="2800" b="0" i="1" dirty="0" smtClean="0">
                                    <a:ln>
                                      <a:solidFill>
                                        <a:srgbClr val="8167D0"/>
                                      </a:solidFill>
                                    </a:ln>
                                    <a:solidFill>
                                      <a:srgbClr val="8167D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acc>
                        <m:r>
                          <a:rPr lang="en-US" altLang="zh-CN" sz="2800" b="0" i="1" dirty="0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func>
                    <m:func>
                      <m:funcPr>
                        <m:ctrlPr>
                          <a:rPr lang="en-US" altLang="zh-CN" sz="2800" b="0" i="1" dirty="0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800" b="0" i="0" dirty="0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altLang="zh-CN" sz="2800" b="0" i="1" dirty="0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altLang="zh-CN" sz="2800" b="0" i="1" dirty="0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dirty="0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b="0" i="1" dirty="0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800" b="0" i="1" dirty="0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ctrlPr>
                              <a:rPr lang="en-US" altLang="zh-CN" sz="2800" b="0" i="1" dirty="0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b="0" i="1" dirty="0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dirty="0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CN" sz="2800" b="0" i="1" dirty="0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sty m:val="p"/>
                          </m:rPr>
                          <a:rPr lang="en-US" altLang="zh-CN" sz="2800" b="0" i="1" dirty="0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altLang="zh-CN" sz="2800" b="0" i="1" dirty="0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altLang="zh-CN" sz="2800" b="0" i="1" dirty="0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800" b="0" i="1" dirty="0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zh-CN" sz="2800" b="0" i="1" dirty="0" smtClean="0">
                                        <a:ln>
                                          <a:solidFill>
                                            <a:srgbClr val="7E91EE"/>
                                          </a:solidFill>
                                        </a:ln>
                                        <a:solidFill>
                                          <a:srgbClr val="7E91E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0" i="1" dirty="0" smtClean="0">
                                        <a:ln>
                                          <a:solidFill>
                                            <a:srgbClr val="7E91EE"/>
                                          </a:solidFill>
                                        </a:ln>
                                        <a:solidFill>
                                          <a:srgbClr val="7E91E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𝜁</m:t>
                                    </m:r>
                                  </m:e>
                                  <m:sub>
                                    <m:r>
                                      <a:rPr lang="en-US" altLang="zh-CN" sz="2800" b="0" i="1" dirty="0" smtClean="0">
                                        <a:ln>
                                          <a:solidFill>
                                            <a:srgbClr val="7E91EE"/>
                                          </a:solidFill>
                                        </a:ln>
                                        <a:solidFill>
                                          <a:srgbClr val="7E91E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acc>
                            <m:sSub>
                              <m:sSubPr>
                                <m:ctrlPr>
                                  <a:rPr lang="en-US" altLang="zh-CN" sz="2800" b="0" i="1" dirty="0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dirty="0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𝜁</m:t>
                                </m:r>
                              </m:e>
                              <m:sub>
                                <m:r>
                                  <a:rPr lang="en-US" altLang="zh-CN" sz="2800" b="0" i="1" dirty="0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rad>
                        <m:sSubSup>
                          <m:sSubSupPr>
                            <m:ctrlPr>
                              <a:rPr lang="en-US" altLang="zh-CN" sz="2800" b="0" i="1" dirty="0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b="0" i="1" dirty="0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800" b="0" i="1" dirty="0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  <m:sup>
                            <m:r>
                              <a:rPr lang="en-US" altLang="zh-CN" sz="2800" b="0" i="1" dirty="0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func>
                    <m:r>
                      <a:rPr lang="en-US" altLang="zh-CN" sz="2800" b="0" i="1" dirty="0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b="0" i="1" dirty="0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0" i="1" dirty="0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  <m:t>                                                          × </m:t>
                        </m:r>
                        <m:r>
                          <a:rPr lang="en-US" altLang="zh-CN" sz="2800" b="0" i="1" dirty="0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800" b="0" i="1" dirty="0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altLang="zh-CN" sz="2800" b="0" i="1" dirty="0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2800" b="0" i="1" dirty="0" smtClean="0">
                                <a:ln>
                                  <a:solidFill>
                                    <a:srgbClr val="66CFEE"/>
                                  </a:solidFill>
                                </a:ln>
                                <a:solidFill>
                                  <a:srgbClr val="66CF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dirty="0" smtClean="0">
                                <a:ln>
                                  <a:solidFill>
                                    <a:srgbClr val="66CFEE"/>
                                  </a:solidFill>
                                </a:ln>
                                <a:solidFill>
                                  <a:srgbClr val="66CFE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b="0" i="1" dirty="0" smtClean="0">
                                <a:ln>
                                  <a:solidFill>
                                    <a:srgbClr val="66CFEE"/>
                                  </a:solidFill>
                                </a:ln>
                                <a:solidFill>
                                  <a:srgbClr val="66CFE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  <m:d>
                      <m:dPr>
                        <m:ctrlPr>
                          <a:rPr lang="en-US" altLang="zh-CN" sz="2800" b="0" i="1" dirty="0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 dirty="0">
                                <a:ln>
                                  <a:solidFill>
                                    <a:srgbClr val="66CFEE"/>
                                  </a:solidFill>
                                </a:ln>
                                <a:solidFill>
                                  <a:srgbClr val="66CF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dirty="0">
                                <a:ln>
                                  <a:solidFill>
                                    <a:srgbClr val="66CFEE"/>
                                  </a:solidFill>
                                </a:ln>
                                <a:solidFill>
                                  <a:srgbClr val="66CFEE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800" i="1" dirty="0">
                                <a:ln>
                                  <a:solidFill>
                                    <a:srgbClr val="66CFEE"/>
                                  </a:solidFill>
                                </a:ln>
                                <a:solidFill>
                                  <a:srgbClr val="66CFEE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zh-CN" sz="2800" b="0" i="1" dirty="0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dirty="0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CN" sz="2800" b="0" i="1" dirty="0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acc>
                          <m:accPr>
                            <m:chr m:val="̅"/>
                            <m:ctrlPr>
                              <a:rPr lang="en-US" altLang="zh-CN" sz="2800" b="0" i="1" dirty="0" smtClean="0">
                                <a:ln>
                                  <a:solidFill>
                                    <a:srgbClr val="66CFEE"/>
                                  </a:solidFill>
                                </a:ln>
                                <a:solidFill>
                                  <a:srgbClr val="66CF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0" i="1" dirty="0" smtClean="0">
                                <a:ln>
                                  <a:solidFill>
                                    <a:srgbClr val="66CFEE"/>
                                  </a:solidFill>
                                </a:ln>
                                <a:solidFill>
                                  <a:srgbClr val="66CFEE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sub>
                    </m:sSub>
                    <m:r>
                      <a:rPr lang="en-US" altLang="zh-CN" sz="2800" b="0" i="1" dirty="0" smtClean="0">
                        <a:ln>
                          <a:solidFill>
                            <a:srgbClr val="66CFEE"/>
                          </a:solidFill>
                        </a:ln>
                        <a:solidFill>
                          <a:srgbClr val="66CFEE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CN" sz="2800" b="0" i="1" dirty="0" smtClean="0">
                        <a:ln>
                          <a:solidFill>
                            <a:srgbClr val="66CFEE"/>
                          </a:solidFill>
                        </a:ln>
                        <a:solidFill>
                          <a:srgbClr val="66CFE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b="0" i="1" dirty="0" smtClean="0">
                        <a:ln>
                          <a:solidFill>
                            <a:srgbClr val="66CFEE"/>
                          </a:solidFill>
                        </a:ln>
                        <a:solidFill>
                          <a:srgbClr val="66CFEE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800" b="0" i="1" dirty="0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dirty="0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800" b="0" i="1" dirty="0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altLang="zh-CN" sz="2800" b="0" i="1" dirty="0" smtClean="0">
                        <a:ln>
                          <a:solidFill>
                            <a:srgbClr val="66CFEE"/>
                          </a:solidFill>
                        </a:ln>
                        <a:solidFill>
                          <a:srgbClr val="66CFEE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+ high power</a:t>
                </a:r>
              </a:p>
              <a:p>
                <a:pPr marL="0" indent="0">
                  <a:buNone/>
                </a:pPr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5EE5A35-6BFF-4C5E-8FDB-DC56A9A375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22413" y="1905000"/>
                <a:ext cx="10044607" cy="469235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00B50E7-7248-7246-A605-73A249528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2644" y="132451"/>
            <a:ext cx="1615153" cy="1305135"/>
          </a:xfrm>
          <a:prstGeom prst="rect">
            <a:avLst/>
          </a:prstGeom>
        </p:spPr>
      </p:pic>
      <p:pic>
        <p:nvPicPr>
          <p:cNvPr id="5" name="图片 5" descr="图示&#10;&#10;描述已自动生成">
            <a:extLst>
              <a:ext uri="{FF2B5EF4-FFF2-40B4-BE49-F238E27FC236}">
                <a16:creationId xmlns:a16="http://schemas.microsoft.com/office/drawing/2014/main" id="{C5854B96-D996-DD48-903C-1B4A1BB36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844" y="106403"/>
            <a:ext cx="1871295" cy="133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6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0ACC3618-9F26-4B4F-ABEE-B01BE3AD75D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ln>
                      <a:solidFill>
                        <a:srgbClr val="66CFEE"/>
                      </a:solidFill>
                    </a:ln>
                    <a:solidFill>
                      <a:srgbClr val="66CFEE"/>
                    </a:solidFill>
                    <a:latin typeface="Californian FB" panose="0207040306080B030204" pitchFamily="18" charset="0"/>
                  </a:rPr>
                  <a:t>Quasi-TMDPDF/LFWF at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zh-CN" altLang="en-US" dirty="0">
                  <a:ln>
                    <a:solidFill>
                      <a:srgbClr val="66CFEE"/>
                    </a:solidFill>
                  </a:ln>
                  <a:solidFill>
                    <a:srgbClr val="66CFEE"/>
                  </a:solidFill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0ACC3618-9F26-4B4F-ABEE-B01BE3AD75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5EE5A35-6BFF-4C5E-8FDB-DC56A9A375C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522148" y="2276872"/>
                <a:ext cx="10044607" cy="4692352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The HL form factor at scale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8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b="0" i="1" dirty="0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𝐻𝐿</m:t>
                        </m:r>
                      </m:sub>
                    </m:sSub>
                    <m:d>
                      <m:dPr>
                        <m:ctrlPr>
                          <a:rPr lang="en-US" altLang="zh-CN" b="0" i="1" dirty="0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dirty="0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𝜁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  <m:r>
                      <a:rPr lang="en-US" altLang="zh-CN" b="0" i="0" dirty="0" smtClean="0">
                        <a:ln>
                          <a:solidFill>
                            <a:srgbClr val="8167D0"/>
                          </a:solidFill>
                        </a:ln>
                        <a:solidFill>
                          <a:srgbClr val="8167D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The RGE re-summation factor: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800" b="0" i="1" dirty="0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800" b="0" i="0" dirty="0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acc>
                          <m:accPr>
                            <m:chr m:val="̃"/>
                            <m:ctrlPr>
                              <a:rPr lang="en-US" altLang="zh-CN" sz="2800" b="0" i="1" dirty="0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0" i="1" dirty="0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  <m:r>
                          <a:rPr lang="en-US" altLang="zh-CN" sz="2800" b="0" i="1" dirty="0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800" b="0" i="1" dirty="0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dirty="0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𝜁</m:t>
                            </m:r>
                          </m:e>
                          <m:sub>
                            <m:r>
                              <a:rPr lang="en-US" altLang="zh-CN" sz="2800" b="0" i="1" dirty="0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altLang="zh-CN" sz="2800" b="0" i="1" dirty="0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altLang="zh-CN" sz="2800" b="0" i="0" dirty="0" smtClean="0">
                        <a:ln>
                          <a:solidFill>
                            <a:srgbClr val="8167D0"/>
                          </a:solidFill>
                        </a:ln>
                        <a:solidFill>
                          <a:srgbClr val="8167D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Asymptotically,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800" b="0" i="1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d>
                      <m:dPr>
                        <m:ctrlPr>
                          <a:rPr lang="en-US" altLang="zh-CN" sz="2800" b="0" i="1" dirty="0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0" i="1" dirty="0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dirty="0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𝜁</m:t>
                            </m:r>
                          </m:e>
                          <m:sub>
                            <m:r>
                              <a:rPr lang="en-US" altLang="zh-CN" sz="2800" b="0" i="1" dirty="0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  <m:r>
                      <a:rPr lang="en-US" altLang="zh-CN" sz="2800" b="0" i="1" dirty="0" smtClean="0">
                        <a:ln>
                          <a:solidFill>
                            <a:srgbClr val="8167D0"/>
                          </a:solidFill>
                        </a:ln>
                        <a:solidFill>
                          <a:srgbClr val="8167D0"/>
                        </a:solidFill>
                        <a:latin typeface="Cambria Math" panose="02040503050406030204" pitchFamily="18" charset="0"/>
                      </a:rPr>
                      <m:t>→−</m:t>
                    </m:r>
                    <m:f>
                      <m:fPr>
                        <m:ctrlPr>
                          <a:rPr lang="en-US" altLang="zh-CN" sz="2800" b="0" i="1" dirty="0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b="0" i="1" dirty="0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800" b="0" i="0" dirty="0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altLang="zh-CN" sz="2800" b="0" i="1" dirty="0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altLang="zh-CN" sz="2800" b="0" i="1" dirty="0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b="0" i="1" dirty="0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sz="2800" b="0" i="1" dirty="0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sz="2800" b="0" i="1" dirty="0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2800" b="0" i="1" dirty="0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en-US" altLang="zh-CN" sz="2800" b="0" i="1" dirty="0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b="0" i="1" dirty="0" smtClean="0">
                                    <a:ln>
                                      <a:solidFill>
                                        <a:srgbClr val="8167D0"/>
                                      </a:solidFill>
                                    </a:ln>
                                    <a:solidFill>
                                      <a:srgbClr val="8167D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dirty="0" smtClean="0">
                                    <a:ln>
                                      <a:solidFill>
                                        <a:srgbClr val="8167D0"/>
                                      </a:solidFill>
                                    </a:ln>
                                    <a:solidFill>
                                      <a:srgbClr val="8167D0"/>
                                    </a:solidFill>
                                    <a:latin typeface="Cambria Math" panose="02040503050406030204" pitchFamily="18" charset="0"/>
                                  </a:rPr>
                                  <m:t>𝜁</m:t>
                                </m:r>
                              </m:e>
                              <m:sub>
                                <m:r>
                                  <a:rPr lang="en-US" altLang="zh-CN" sz="2800" b="0" i="1" dirty="0" smtClean="0">
                                    <a:ln>
                                      <a:solidFill>
                                        <a:srgbClr val="8167D0"/>
                                      </a:solidFill>
                                    </a:ln>
                                    <a:solidFill>
                                      <a:srgbClr val="8167D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d>
                      </m:den>
                    </m:f>
                    <m:func>
                      <m:funcPr>
                        <m:ctrlPr>
                          <a:rPr lang="en-US" altLang="zh-CN" sz="2800" b="0" i="1" dirty="0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800" b="0" i="0" dirty="0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altLang="zh-CN" sz="2800" b="0" i="1" dirty="0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dirty="0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num>
                          <m:den>
                            <m:r>
                              <a:rPr lang="en-US" altLang="zh-CN" sz="2800" b="0" i="1" dirty="0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altLang="zh-CN" sz="2800" b="0" i="1" dirty="0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800" b="0" i="1" dirty="0" smtClean="0">
                                    <a:ln>
                                      <a:solidFill>
                                        <a:srgbClr val="8167D0"/>
                                      </a:solidFill>
                                    </a:ln>
                                    <a:solidFill>
                                      <a:srgbClr val="8167D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dirty="0" smtClean="0">
                                    <a:ln>
                                      <a:solidFill>
                                        <a:srgbClr val="8167D0"/>
                                      </a:solidFill>
                                    </a:ln>
                                    <a:solidFill>
                                      <a:srgbClr val="8167D0"/>
                                    </a:solidFill>
                                    <a:latin typeface="Cambria Math" panose="02040503050406030204" pitchFamily="18" charset="0"/>
                                  </a:rPr>
                                  <m:t>𝜁</m:t>
                                </m:r>
                              </m:e>
                              <m:sub>
                                <m:r>
                                  <a:rPr lang="en-US" altLang="zh-CN" sz="2800" b="0" i="1" dirty="0" smtClean="0">
                                    <a:ln>
                                      <a:solidFill>
                                        <a:srgbClr val="8167D0"/>
                                      </a:solidFill>
                                    </a:ln>
                                    <a:solidFill>
                                      <a:srgbClr val="8167D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altLang="zh-CN" sz="2800" b="0" i="1" dirty="0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altLang="zh-CN" sz="2800" dirty="0">
                    <a:ln>
                      <a:solidFill>
                        <a:srgbClr val="8167D0"/>
                      </a:solidFill>
                    </a:ln>
                    <a:solidFill>
                      <a:srgbClr val="8167D0"/>
                    </a:solidFill>
                    <a:latin typeface="Californian FB" panose="0207040306080B030204" pitchFamily="18" charset="0"/>
                  </a:rPr>
                  <a:t>. </a:t>
                </a:r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Systematic expansion in increasing orders of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𝜁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  <m:r>
                      <a:rPr lang="en-US" altLang="zh-CN" sz="28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The rapidity evolution factor: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800" b="0" i="1" dirty="0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800" b="0" i="0" dirty="0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f>
                          <m:fPr>
                            <m:ctrlPr>
                              <a:rPr lang="en-US" altLang="zh-CN" sz="2800" b="0" i="1" dirty="0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dirty="0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b="0" i="1" dirty="0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800" b="0" i="1" dirty="0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ctrlPr>
                              <a:rPr lang="en-US" altLang="zh-CN" sz="2800" b="0" i="1" dirty="0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b="0" i="1" dirty="0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dirty="0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CN" sz="2800" b="0" i="1" dirty="0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sty m:val="p"/>
                          </m:rPr>
                          <a:rPr lang="en-US" altLang="zh-CN" sz="2800" b="0" i="1" dirty="0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altLang="zh-CN" sz="2800" b="0" i="1" dirty="0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2800" b="0" i="1" dirty="0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dirty="0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𝜁</m:t>
                            </m:r>
                          </m:e>
                          <m:sub>
                            <m:r>
                              <a:rPr lang="en-US" altLang="zh-CN" sz="2800" b="0" i="1" dirty="0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CN" sz="2800" b="0" i="1" dirty="0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b="0" i="1" dirty="0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800" b="0" i="1" dirty="0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  <m:sup>
                            <m:r>
                              <a:rPr lang="en-US" altLang="zh-CN" sz="2800" b="0" i="1" dirty="0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func>
                  </m:oMath>
                </a14:m>
                <a:r>
                  <a:rPr lang="en-US" altLang="zh-CN" sz="28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.</a:t>
                </a:r>
              </a:p>
              <a:p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The standard TMDPDF/LFWF amplitudes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  <m:t>𝑇𝑀𝐷</m:t>
                        </m:r>
                      </m:sub>
                    </m:sSub>
                    <m:r>
                      <a:rPr lang="en-US" altLang="zh-CN" sz="2800" b="0" i="1" smtClean="0">
                        <a:ln>
                          <a:solidFill>
                            <a:srgbClr val="66CFEE"/>
                          </a:solidFill>
                        </a:ln>
                        <a:solidFill>
                          <a:srgbClr val="66CFE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0" i="1" smtClean="0">
                        <a:ln>
                          <a:solidFill>
                            <a:srgbClr val="66CFEE"/>
                          </a:solidFill>
                        </a:ln>
                        <a:solidFill>
                          <a:srgbClr val="66CFE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b="0" i="1" smtClean="0">
                        <a:ln>
                          <a:solidFill>
                            <a:srgbClr val="66CFEE"/>
                          </a:solidFill>
                        </a:ln>
                        <a:solidFill>
                          <a:srgbClr val="66CFEE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altLang="zh-CN" sz="2800" dirty="0">
                    <a:ln>
                      <a:solidFill>
                        <a:srgbClr val="66CFEE"/>
                      </a:solidFill>
                    </a:ln>
                    <a:solidFill>
                      <a:srgbClr val="66CFEE"/>
                    </a:solidFill>
                    <a:latin typeface="Californian FB" panose="0207040306080B030204" pitchFamily="18" charset="0"/>
                  </a:rPr>
                  <a:t>) </a:t>
                </a:r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&amp;&amp;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acc>
                          <m:accPr>
                            <m:chr m:val="̅"/>
                            <m:ctrlPr>
                              <a:rPr lang="en-US" altLang="zh-CN" sz="2800" b="0" i="1" smtClean="0">
                                <a:ln>
                                  <a:solidFill>
                                    <a:srgbClr val="66CFEE"/>
                                  </a:solidFill>
                                </a:ln>
                                <a:solidFill>
                                  <a:srgbClr val="66CF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rgbClr val="66CFEE"/>
                                  </a:solidFill>
                                </a:ln>
                                <a:solidFill>
                                  <a:srgbClr val="66CFEE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sub>
                    </m:sSub>
                    <m:r>
                      <a:rPr lang="en-US" altLang="zh-CN" sz="2800" b="0" i="1" smtClean="0">
                        <a:ln>
                          <a:solidFill>
                            <a:srgbClr val="66CFEE"/>
                          </a:solidFill>
                        </a:ln>
                        <a:solidFill>
                          <a:srgbClr val="66CFE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0" i="1" smtClean="0">
                        <a:ln>
                          <a:solidFill>
                            <a:srgbClr val="66CFEE"/>
                          </a:solidFill>
                        </a:ln>
                        <a:solidFill>
                          <a:srgbClr val="66CFE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b="0" i="1" smtClean="0">
                        <a:ln>
                          <a:solidFill>
                            <a:srgbClr val="66CFEE"/>
                          </a:solidFill>
                        </a:ln>
                        <a:solidFill>
                          <a:srgbClr val="66CFEE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altLang="zh-CN" sz="2800" b="0" i="1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zh-CN" sz="2800" b="0" i="1" smtClean="0">
                        <a:ln>
                          <a:solidFill>
                            <a:srgbClr val="66CFEE"/>
                          </a:solidFill>
                        </a:ln>
                        <a:solidFill>
                          <a:srgbClr val="66CFEE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altLang="zh-CN" sz="2800" b="0" i="1" smtClean="0">
                        <a:ln>
                          <a:solidFill>
                            <a:srgbClr val="66CFEE"/>
                          </a:solidFill>
                        </a:ln>
                        <a:solidFill>
                          <a:srgbClr val="66CFEE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>
                    <a:ln>
                      <a:solidFill>
                        <a:srgbClr val="66CFEE"/>
                      </a:solidFill>
                    </a:ln>
                    <a:solidFill>
                      <a:srgbClr val="66CFEE"/>
                    </a:solidFill>
                    <a:latin typeface="Californian FB" panose="0207040306080B030204" pitchFamily="18" charset="0"/>
                  </a:rPr>
                  <a:t>.</a:t>
                </a:r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5EE5A35-6BFF-4C5E-8FDB-DC56A9A375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22148" y="2276872"/>
                <a:ext cx="10044607" cy="469235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31DAC2A-19BB-B440-87C8-B6EF09FB9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838" y="1731606"/>
            <a:ext cx="4501654" cy="596669"/>
          </a:xfrm>
          <a:prstGeom prst="rect">
            <a:avLst/>
          </a:prstGeom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D50E90BD-91D3-844D-88C0-6DA687D6E415}"/>
              </a:ext>
            </a:extLst>
          </p:cNvPr>
          <p:cNvSpPr/>
          <p:nvPr/>
        </p:nvSpPr>
        <p:spPr>
          <a:xfrm>
            <a:off x="10054852" y="2492896"/>
            <a:ext cx="467544" cy="1872208"/>
          </a:xfrm>
          <a:prstGeom prst="rightBrace">
            <a:avLst/>
          </a:prstGeom>
          <a:ln w="25400">
            <a:solidFill>
              <a:srgbClr val="8167D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06EB59-8400-8D4F-B005-C290B9198B87}"/>
              </a:ext>
            </a:extLst>
          </p:cNvPr>
          <p:cNvSpPr txBox="1"/>
          <p:nvPr/>
        </p:nvSpPr>
        <p:spPr>
          <a:xfrm>
            <a:off x="10519531" y="3202784"/>
            <a:ext cx="1350050" cy="45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None/>
              <a:tabLst/>
            </a:pPr>
            <a:r>
              <a:rPr kumimoji="0" lang="en-US" sz="2600" b="0" i="0" u="none" strike="noStrike" kern="1200" cap="none" spc="0" normalizeH="0" baseline="0" noProof="0" dirty="0" err="1">
                <a:ln>
                  <a:solidFill>
                    <a:srgbClr val="8167D0"/>
                  </a:solidFill>
                </a:ln>
                <a:solidFill>
                  <a:srgbClr val="8167D0"/>
                </a:solidFill>
                <a:effectLst/>
                <a:uLnTx/>
                <a:uFillTx/>
                <a:latin typeface="Californian FB" panose="0207040306080B030204" pitchFamily="18" charset="77"/>
                <a:ea typeface="Microsoft YaHei UI" panose="020B0503020204020204" pitchFamily="34" charset="-122"/>
              </a:rPr>
              <a:t>Sudakov</a:t>
            </a:r>
            <a:endParaRPr kumimoji="0" lang="en-US" sz="2600" b="0" i="0" u="none" strike="noStrike" kern="1200" cap="none" spc="0" normalizeH="0" baseline="0" noProof="0" dirty="0">
              <a:ln>
                <a:solidFill>
                  <a:srgbClr val="8167D0"/>
                </a:solidFill>
              </a:ln>
              <a:solidFill>
                <a:srgbClr val="8167D0"/>
              </a:solidFill>
              <a:effectLst/>
              <a:uLnTx/>
              <a:uFillTx/>
              <a:latin typeface="Californian FB" panose="0207040306080B030204" pitchFamily="18" charset="77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878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0ACC3618-9F26-4B4F-ABEE-B01BE3AD75D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sz="3200" dirty="0">
                    <a:ln>
                      <a:solidFill>
                        <a:srgbClr val="66CFEE"/>
                      </a:solidFill>
                    </a:ln>
                    <a:solidFill>
                      <a:srgbClr val="66CFEE"/>
                    </a:solidFill>
                    <a:latin typeface="Californian FB" panose="0207040306080B030204" pitchFamily="18" charset="0"/>
                  </a:rPr>
                  <a:t>The new ingredient: reduced form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3200" b="0" i="1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zh-CN" altLang="en-US" dirty="0">
                  <a:ln>
                    <a:solidFill>
                      <a:srgbClr val="66CFEE"/>
                    </a:solidFill>
                  </a:ln>
                  <a:solidFill>
                    <a:srgbClr val="66CFEE"/>
                  </a:solidFill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0ACC3618-9F26-4B4F-ABEE-B01BE3AD75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5EE5A35-6BFF-4C5E-8FDB-DC56A9A375C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413892" y="1772816"/>
                <a:ext cx="10044607" cy="4692352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sz="28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altLang="zh-CN" sz="28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is a new NP function: the reduced soft factor. </a:t>
                </a:r>
              </a:p>
              <a:p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Defined through ratio of three TMD soft factors.</a:t>
                </a:r>
              </a:p>
              <a:p>
                <a:pPr marL="0" indent="0">
                  <a:buNone/>
                </a:pPr>
                <a:r>
                  <a:rPr lang="en-US" altLang="zh-CN" sz="2800" b="0" dirty="0">
                    <a:ln>
                      <a:solidFill>
                        <a:schemeClr val="tx1"/>
                      </a:solidFill>
                    </a:ln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altLang="zh-CN" sz="28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CN" sz="2800" b="0" i="0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sSup>
                          <m:sSup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f>
                      <m:fPr>
                        <m:ctrlP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sz="2800" b="0" i="1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800" b="0" i="1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  <m:r>
                          <a:rPr lang="en-US" altLang="zh-CN" sz="2800" b="0" i="1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b="0" i="1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zh-CN" sz="2800" b="0" i="1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 ,</m:t>
                        </m:r>
                        <m:sSup>
                          <m:sSupPr>
                            <m:ctrlPr>
                              <a:rPr lang="en-US" altLang="zh-CN" sz="2800" b="0" i="1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CN" sz="2800" b="0" i="1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800" b="0" i="1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800" b="0" i="1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8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altLang="zh-CN" sz="28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</m:sub>
                            </m:sSub>
                            <m:r>
                              <a:rPr lang="en-US" altLang="zh-CN" sz="28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8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altLang="zh-CN" sz="28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CN" sz="28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p>
                                <m:r>
                                  <a:rPr lang="en-US" altLang="zh-CN" sz="28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n-US" altLang="zh-CN" sz="28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8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8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sz="28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8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  <m:r>
                          <a:rPr lang="en-US" altLang="zh-CN" sz="28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zh-CN" sz="28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 ,</m:t>
                        </m:r>
                        <m:sSub>
                          <m:sSubPr>
                            <m:ctrlPr>
                              <a:rPr lang="en-US" altLang="zh-CN" sz="28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8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altLang="zh-CN" sz="28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8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8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Standard TMD soft factor: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rgbClr val="8167D0"/>
                          </a:solidFill>
                        </a:ln>
                        <a:solidFill>
                          <a:srgbClr val="8167D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ln>
                          <a:solidFill>
                            <a:srgbClr val="8167D0"/>
                          </a:solidFill>
                        </a:ln>
                        <a:solidFill>
                          <a:srgbClr val="8167D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altLang="zh-CN" b="0" i="1" smtClean="0">
                        <a:ln>
                          <a:solidFill>
                            <a:srgbClr val="8167D0"/>
                          </a:solidFill>
                        </a:ln>
                        <a:solidFill>
                          <a:srgbClr val="8167D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n>
                          <a:solidFill>
                            <a:srgbClr val="8167D0"/>
                          </a:solidFill>
                        </a:ln>
                        <a:solidFill>
                          <a:srgbClr val="8167D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b="0" i="1" smtClean="0">
                        <a:ln>
                          <a:solidFill>
                            <a:srgbClr val="8167D0"/>
                          </a:solidFill>
                        </a:ln>
                        <a:solidFill>
                          <a:srgbClr val="8167D0"/>
                        </a:solidFill>
                        <a:latin typeface="Cambria Math" panose="02040503050406030204" pitchFamily="18" charset="0"/>
                      </a:rPr>
                      <m:t> ,</m:t>
                    </m:r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b="0" i="1" smtClean="0">
                        <a:ln>
                          <a:solidFill>
                            <a:srgbClr val="8167D0"/>
                          </a:solidFill>
                        </a:ln>
                        <a:solidFill>
                          <a:srgbClr val="8167D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0" i="1" smtClean="0">
                        <a:ln>
                          <a:solidFill>
                            <a:srgbClr val="8167D0"/>
                          </a:solidFill>
                        </a:ln>
                        <a:solidFill>
                          <a:srgbClr val="8167D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The HL soft factor: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  <m:r>
                          <a:rPr lang="en-US" altLang="zh-CN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zh-CN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CN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. Both light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) and heavy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) Wilson-lines.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sz="2800" dirty="0">
                    <a:ln>
                      <a:solidFill>
                        <a:srgbClr val="8167D0"/>
                      </a:solidFill>
                    </a:ln>
                    <a:solidFill>
                      <a:srgbClr val="8167D0"/>
                    </a:solidFill>
                    <a:latin typeface="Californian FB" panose="0207040306080B030204" pitchFamily="18" charset="0"/>
                  </a:rPr>
                  <a:t>Only a single log</a:t>
                </a:r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anomalous dimension: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𝐻𝐻</m:t>
                        </m:r>
                      </m:sub>
                    </m:sSub>
                    <m:r>
                      <a:rPr lang="en-US" altLang="zh-CN" sz="28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≡2</m:t>
                    </m:r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𝐻𝐿</m:t>
                        </m:r>
                      </m:sub>
                    </m:sSub>
                    <m:r>
                      <a:rPr lang="en-US" altLang="zh-CN" sz="28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sz="28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b="0" i="0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.</a:t>
                </a:r>
              </a:p>
              <a:p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Insensitive to time-ordering. Interpreted as </a:t>
                </a:r>
                <a:r>
                  <a:rPr lang="en-US" altLang="zh-CN" sz="2800" dirty="0">
                    <a:ln>
                      <a:solidFill>
                        <a:srgbClr val="8167D0"/>
                      </a:solidFill>
                    </a:ln>
                    <a:solidFill>
                      <a:srgbClr val="8167D0"/>
                    </a:solidFill>
                    <a:latin typeface="Californian FB" panose="0207040306080B030204" pitchFamily="18" charset="0"/>
                  </a:rPr>
                  <a:t>LFWF of 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800" b="0" i="1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US" altLang="zh-CN" sz="2800" b="0" i="1" dirty="0" smtClean="0">
                        <a:ln>
                          <a:solidFill>
                            <a:srgbClr val="8167D0"/>
                          </a:solidFill>
                        </a:ln>
                        <a:solidFill>
                          <a:srgbClr val="8167D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altLang="zh-CN" sz="2800" dirty="0">
                    <a:ln>
                      <a:solidFill>
                        <a:srgbClr val="8167D0"/>
                      </a:solidFill>
                    </a:ln>
                    <a:solidFill>
                      <a:srgbClr val="8167D0"/>
                    </a:solidFill>
                    <a:latin typeface="Californian FB" panose="0207040306080B030204" pitchFamily="18" charset="0"/>
                  </a:rPr>
                  <a:t> pair. </a:t>
                </a:r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5EE5A35-6BFF-4C5E-8FDB-DC56A9A375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413892" y="1772816"/>
                <a:ext cx="10044607" cy="469235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75CF632-A17A-6641-9018-BBD820E854F8}"/>
              </a:ext>
            </a:extLst>
          </p:cNvPr>
          <p:cNvCxnSpPr>
            <a:cxnSpLocks/>
          </p:cNvCxnSpPr>
          <p:nvPr/>
        </p:nvCxnSpPr>
        <p:spPr>
          <a:xfrm flipH="1">
            <a:off x="9478788" y="2751341"/>
            <a:ext cx="539552" cy="504056"/>
          </a:xfrm>
          <a:prstGeom prst="line">
            <a:avLst/>
          </a:prstGeom>
          <a:ln w="50800" cmpd="dbl">
            <a:solidFill>
              <a:srgbClr val="8167D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90D67B-4CB0-7242-BAA1-B758AB7A5FFA}"/>
              </a:ext>
            </a:extLst>
          </p:cNvPr>
          <p:cNvCxnSpPr>
            <a:cxnSpLocks/>
          </p:cNvCxnSpPr>
          <p:nvPr/>
        </p:nvCxnSpPr>
        <p:spPr>
          <a:xfrm>
            <a:off x="9971417" y="2748462"/>
            <a:ext cx="612576" cy="504056"/>
          </a:xfrm>
          <a:prstGeom prst="line">
            <a:avLst/>
          </a:prstGeom>
          <a:ln w="50800" cmpd="dbl">
            <a:solidFill>
              <a:srgbClr val="8167D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35F345-F712-4B47-9566-10444ED74170}"/>
              </a:ext>
            </a:extLst>
          </p:cNvPr>
          <p:cNvCxnSpPr/>
          <p:nvPr/>
        </p:nvCxnSpPr>
        <p:spPr>
          <a:xfrm>
            <a:off x="9190756" y="3356992"/>
            <a:ext cx="1800200" cy="0"/>
          </a:xfrm>
          <a:prstGeom prst="line">
            <a:avLst/>
          </a:prstGeom>
          <a:ln w="2540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D020825-4B9F-D648-BB18-A08F4041BE3C}"/>
              </a:ext>
            </a:extLst>
          </p:cNvPr>
          <p:cNvCxnSpPr>
            <a:cxnSpLocks/>
          </p:cNvCxnSpPr>
          <p:nvPr/>
        </p:nvCxnSpPr>
        <p:spPr>
          <a:xfrm flipH="1">
            <a:off x="9081709" y="3530108"/>
            <a:ext cx="395536" cy="405409"/>
          </a:xfrm>
          <a:prstGeom prst="line">
            <a:avLst/>
          </a:prstGeom>
          <a:ln w="50800" cmpd="dbl">
            <a:solidFill>
              <a:srgbClr val="7E91EE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702B7C-8B6E-CE46-9989-63303F387CA6}"/>
              </a:ext>
            </a:extLst>
          </p:cNvPr>
          <p:cNvCxnSpPr/>
          <p:nvPr/>
        </p:nvCxnSpPr>
        <p:spPr>
          <a:xfrm>
            <a:off x="9466853" y="3530107"/>
            <a:ext cx="504564" cy="0"/>
          </a:xfrm>
          <a:prstGeom prst="line">
            <a:avLst/>
          </a:prstGeom>
          <a:ln w="50800" cmpd="dbl">
            <a:solidFill>
              <a:srgbClr val="7E91EE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E8C136E-2169-7C43-BCDA-DAD380609ADC}"/>
              </a:ext>
            </a:extLst>
          </p:cNvPr>
          <p:cNvCxnSpPr>
            <a:cxnSpLocks/>
          </p:cNvCxnSpPr>
          <p:nvPr/>
        </p:nvCxnSpPr>
        <p:spPr>
          <a:xfrm>
            <a:off x="10099476" y="3530108"/>
            <a:ext cx="450304" cy="0"/>
          </a:xfrm>
          <a:prstGeom prst="line">
            <a:avLst/>
          </a:prstGeom>
          <a:ln w="50800" cmpd="dbl">
            <a:solidFill>
              <a:srgbClr val="7E91EE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251F9DC-B10E-A044-AD21-5A83CA32A8F0}"/>
              </a:ext>
            </a:extLst>
          </p:cNvPr>
          <p:cNvCxnSpPr>
            <a:cxnSpLocks/>
          </p:cNvCxnSpPr>
          <p:nvPr/>
        </p:nvCxnSpPr>
        <p:spPr>
          <a:xfrm>
            <a:off x="10533717" y="3520931"/>
            <a:ext cx="457239" cy="405409"/>
          </a:xfrm>
          <a:prstGeom prst="line">
            <a:avLst/>
          </a:prstGeom>
          <a:ln w="50800" cmpd="dbl">
            <a:solidFill>
              <a:srgbClr val="7E91EE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7A192F3-5D42-8046-9E44-75E911F2FC2B}"/>
                  </a:ext>
                </a:extLst>
              </p:cNvPr>
              <p:cNvSpPr txBox="1"/>
              <p:nvPr/>
            </p:nvSpPr>
            <p:spPr>
              <a:xfrm>
                <a:off x="9496699" y="3502412"/>
                <a:ext cx="473656" cy="341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solidFill>
                                  <a:srgbClr val="7E91EE"/>
                                </a:solidFill>
                              </a:ln>
                              <a:solidFill>
                                <a:srgbClr val="7E91E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icrosoft YaHei UI" panose="020B0503020204020204" pitchFamily="34" charset="-122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solidFill>
                                  <a:srgbClr val="7E91EE"/>
                                </a:solidFill>
                              </a:ln>
                              <a:solidFill>
                                <a:srgbClr val="7E91E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icrosoft YaHei UI" panose="020B0503020204020204" pitchFamily="34" charset="-122"/>
                              <a:cs typeface="+mn-cs"/>
                            </a:rPr>
                            <m:t>𝑛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solidFill>
                                  <a:srgbClr val="7E91EE"/>
                                </a:solidFill>
                              </a:ln>
                              <a:solidFill>
                                <a:srgbClr val="7E91E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icrosoft YaHei UI" panose="020B0503020204020204" pitchFamily="34" charset="-122"/>
                              <a:cs typeface="+mn-cs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/>
                  <a:uLnTx/>
                  <a:uFillTx/>
                  <a:latin typeface="CMR9"/>
                  <a:ea typeface="Microsoft YaHei UI" panose="020B0503020204020204" pitchFamily="34" charset="-122"/>
                  <a:cs typeface="+mn-cs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7A192F3-5D42-8046-9E44-75E911F2F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6699" y="3502412"/>
                <a:ext cx="473656" cy="3416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5DBF5EF-0082-FE45-881A-1BDD685887C1}"/>
                  </a:ext>
                </a:extLst>
              </p:cNvPr>
              <p:cNvSpPr txBox="1"/>
              <p:nvPr/>
            </p:nvSpPr>
            <p:spPr>
              <a:xfrm>
                <a:off x="10072840" y="3520931"/>
                <a:ext cx="473656" cy="341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solidFill>
                                  <a:srgbClr val="7E91EE"/>
                                </a:solidFill>
                              </a:ln>
                              <a:solidFill>
                                <a:srgbClr val="7E91E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icrosoft YaHei UI" panose="020B0503020204020204" pitchFamily="34" charset="-122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solidFill>
                                  <a:srgbClr val="7E91EE"/>
                                </a:solidFill>
                              </a:ln>
                              <a:solidFill>
                                <a:srgbClr val="7E91E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icrosoft YaHei UI" panose="020B0503020204020204" pitchFamily="34" charset="-122"/>
                              <a:cs typeface="+mn-cs"/>
                            </a:rPr>
                            <m:t>𝑛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solidFill>
                                  <a:srgbClr val="7E91EE"/>
                                </a:solidFill>
                              </a:ln>
                              <a:solidFill>
                                <a:srgbClr val="7E91E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icrosoft YaHei UI" panose="020B0503020204020204" pitchFamily="34" charset="-122"/>
                              <a:cs typeface="+mn-cs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/>
                  <a:uLnTx/>
                  <a:uFillTx/>
                  <a:latin typeface="CMR9"/>
                  <a:ea typeface="Microsoft YaHei UI" panose="020B0503020204020204" pitchFamily="34" charset="-122"/>
                  <a:cs typeface="+mn-cs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5DBF5EF-0082-FE45-881A-1BDD68588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2840" y="3520931"/>
                <a:ext cx="473656" cy="3416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57C608F-E3E7-7546-B3D4-1E8992B1AF74}"/>
                  </a:ext>
                </a:extLst>
              </p:cNvPr>
              <p:cNvSpPr txBox="1"/>
              <p:nvPr/>
            </p:nvSpPr>
            <p:spPr>
              <a:xfrm>
                <a:off x="9345104" y="2701424"/>
                <a:ext cx="522514" cy="341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solidFill>
                                  <a:srgbClr val="8167D0"/>
                                </a:solidFill>
                              </a:ln>
                              <a:solidFill>
                                <a:srgbClr val="8167D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icrosoft YaHei UI" panose="020B0503020204020204" pitchFamily="34" charset="-122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solidFill>
                                  <a:srgbClr val="8167D0"/>
                                </a:solidFill>
                              </a:ln>
                              <a:solidFill>
                                <a:srgbClr val="8167D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icrosoft YaHei UI" panose="020B0503020204020204" pitchFamily="34" charset="-122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solidFill>
                                  <a:srgbClr val="8167D0"/>
                                </a:solidFill>
                              </a:ln>
                              <a:solidFill>
                                <a:srgbClr val="8167D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icrosoft YaHei UI" panose="020B0503020204020204" pitchFamily="34" charset="-122"/>
                              <a:cs typeface="+mn-cs"/>
                            </a:rPr>
                            <m:t>+ 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/>
                  <a:uLnTx/>
                  <a:uFillTx/>
                  <a:latin typeface="CMR9"/>
                  <a:ea typeface="Microsoft YaHei UI" panose="020B0503020204020204" pitchFamily="34" charset="-122"/>
                  <a:cs typeface="+mn-cs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57C608F-E3E7-7546-B3D4-1E8992B1A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5104" y="2701424"/>
                <a:ext cx="522514" cy="3416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71940FF-490F-CE47-8DCF-E2F36DB2EEDA}"/>
                  </a:ext>
                </a:extLst>
              </p:cNvPr>
              <p:cNvSpPr txBox="1"/>
              <p:nvPr/>
            </p:nvSpPr>
            <p:spPr>
              <a:xfrm>
                <a:off x="10215905" y="2716867"/>
                <a:ext cx="485646" cy="341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solidFill>
                                  <a:srgbClr val="8167D0"/>
                                </a:solidFill>
                              </a:ln>
                              <a:solidFill>
                                <a:srgbClr val="8167D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icrosoft YaHei UI" panose="020B0503020204020204" pitchFamily="34" charset="-122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solidFill>
                                  <a:srgbClr val="8167D0"/>
                                </a:solidFill>
                              </a:ln>
                              <a:solidFill>
                                <a:srgbClr val="8167D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icrosoft YaHei UI" panose="020B0503020204020204" pitchFamily="34" charset="-122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solidFill>
                                  <a:srgbClr val="8167D0"/>
                                </a:solidFill>
                              </a:ln>
                              <a:solidFill>
                                <a:srgbClr val="8167D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icrosoft YaHei UI" panose="020B0503020204020204" pitchFamily="34" charset="-122"/>
                              <a:cs typeface="+mn-cs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/>
                  <a:uLnTx/>
                  <a:uFillTx/>
                  <a:latin typeface="CMR9"/>
                  <a:ea typeface="Microsoft YaHei UI" panose="020B0503020204020204" pitchFamily="34" charset="-122"/>
                  <a:cs typeface="+mn-cs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71940FF-490F-CE47-8DCF-E2F36DB2E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5905" y="2716867"/>
                <a:ext cx="485646" cy="3416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847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EFDC3FE-6DAA-4AA0-AC29-219899AFA1BA}"/>
                  </a:ext>
                </a:extLst>
              </p:cNvPr>
              <p:cNvSpPr txBox="1"/>
              <p:nvPr/>
            </p:nvSpPr>
            <p:spPr>
              <a:xfrm>
                <a:off x="801824" y="404664"/>
                <a:ext cx="10585176" cy="5816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0" lang="en-US" altLang="zh-CN" sz="3200" b="0" i="0" u="none" strike="noStrike" kern="1200" cap="none" spc="0" normalizeH="0" baseline="0" noProof="0" dirty="0">
                    <a:ln>
                      <a:solidFill>
                        <a:schemeClr val="tx1"/>
                      </a:solidFill>
                    </a:ln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</a:rPr>
                  <a:t>The talk is based on</a:t>
                </a:r>
                <a:r>
                  <a:rPr lang="en-US" altLang="zh-CN" sz="32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  <a:ea typeface="Microsoft YaHei UI" panose="020B0503020204020204" pitchFamily="34" charset="-122"/>
                  </a:rPr>
                  <a:t> </a:t>
                </a:r>
                <a:r>
                  <a:rPr kumimoji="0" lang="en-US" altLang="zh-CN" sz="3200" b="0" i="0" u="none" strike="noStrike" kern="1200" cap="none" spc="0" normalizeH="0" baseline="0" noProof="0" dirty="0">
                    <a:ln>
                      <a:solidFill>
                        <a:schemeClr val="tx1"/>
                      </a:solidFill>
                    </a:ln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</a:rPr>
                  <a:t>our theoretical works in:</a:t>
                </a:r>
              </a:p>
              <a:p>
                <a:endParaRPr lang="en-US" altLang="zh-CN" sz="32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  <a:ea typeface="Microsoft YaHei UI" panose="020B0503020204020204" pitchFamily="34" charset="-122"/>
                </a:endParaRPr>
              </a:p>
              <a:p>
                <a:pPr marL="514350" indent="-514350">
                  <a:buAutoNum type="arabicPeriod"/>
                </a:pPr>
                <a:r>
                  <a:rPr lang="en-US" altLang="zh-CN" sz="2800" i="1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  <a:ea typeface="Microsoft YaHei UI" panose="020B0503020204020204" pitchFamily="34" charset="-122"/>
                  </a:rPr>
                  <a:t>Threshold </a:t>
                </a:r>
                <a:r>
                  <a:rPr lang="en-US" altLang="zh-CN" sz="2800" i="1" dirty="0" err="1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  <a:ea typeface="Microsoft YaHei UI" panose="020B0503020204020204" pitchFamily="34" charset="-122"/>
                  </a:rPr>
                  <a:t>resummation</a:t>
                </a:r>
                <a:r>
                  <a:rPr lang="en-US" altLang="zh-CN" sz="2800" i="1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  <a:ea typeface="Microsoft YaHei UI" panose="020B0503020204020204" pitchFamily="34" charset="-122"/>
                  </a:rPr>
                  <a:t> for computing large-x parton distribution through large-momentum effective theory (arxiv: 2305.04416)                                                            (</a:t>
                </a:r>
                <a:r>
                  <a:rPr lang="en-US" altLang="zh-CN" sz="2800" i="1" dirty="0">
                    <a:ln>
                      <a:solidFill>
                        <a:srgbClr val="8167D0"/>
                      </a:solidFill>
                    </a:ln>
                    <a:solidFill>
                      <a:srgbClr val="8167D0"/>
                    </a:solidFill>
                    <a:latin typeface="Californian FB" panose="0207040306080B030204" pitchFamily="18" charset="0"/>
                    <a:ea typeface="Microsoft YaHei UI" panose="020B0503020204020204" pitchFamily="34" charset="-122"/>
                  </a:rPr>
                  <a:t>Threshold limit of perturbative quark quasi-PDF</a:t>
                </a:r>
                <a:r>
                  <a:rPr lang="en-US" altLang="zh-CN" sz="2800" i="1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  <a:ea typeface="Microsoft YaHei UI" panose="020B0503020204020204" pitchFamily="34" charset="-122"/>
                  </a:rPr>
                  <a:t>)</a:t>
                </a:r>
              </a:p>
              <a:p>
                <a:pPr marL="514350" indent="-514350">
                  <a:buFontTx/>
                  <a:buAutoNum type="arabicPeriod"/>
                </a:pPr>
                <a:r>
                  <a:rPr lang="en-US" altLang="zh-CN" sz="2800" i="1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  <a:ea typeface="Microsoft YaHei UI" panose="020B0503020204020204" pitchFamily="34" charset="-122"/>
                  </a:rPr>
                  <a:t>Computing Light-Front Wave Functions Without Light-Front Quantization: A Large-Momentum Effective Theory Approach (Phys.   Rev. D 105 (2022))            (</a:t>
                </a:r>
                <a:r>
                  <a:rPr lang="en-US" altLang="zh-CN" sz="2800" i="1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  <a:ea typeface="Microsoft YaHei UI" panose="020B0503020204020204" pitchFamily="34" charset="-122"/>
                  </a:rPr>
                  <a:t>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2</m:t>
                        </m:r>
                        <m:r>
                          <a:rPr lang="en-US" altLang="zh-CN" sz="28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𝑥𝑃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altLang="zh-CN" sz="2800" i="1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  <a:ea typeface="Microsoft YaHei UI" panose="020B0503020204020204" pitchFamily="34" charset="-122"/>
                  </a:rPr>
                  <a:t> limit of quasi-LFWF amplitudes</a:t>
                </a:r>
                <a:r>
                  <a:rPr lang="en-US" altLang="zh-CN" sz="2800" i="1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  <a:ea typeface="Microsoft YaHei UI" panose="020B0503020204020204" pitchFamily="34" charset="-122"/>
                  </a:rPr>
                  <a:t>)</a:t>
                </a:r>
              </a:p>
              <a:p>
                <a:pPr marL="514350" indent="-514350">
                  <a:buFontTx/>
                  <a:buAutoNum type="arabicPeriod"/>
                </a:pPr>
                <a:r>
                  <a:rPr lang="en-US" altLang="zh-CN" sz="2800" i="1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  <a:ea typeface="Microsoft YaHei UI" panose="020B0503020204020204" pitchFamily="34" charset="-122"/>
                  </a:rPr>
                  <a:t>Transverse-momentum-dependent parton distribution functions from large-momentum effective theory (</a:t>
                </a:r>
                <a:r>
                  <a:rPr lang="en-US" altLang="zh-CN" sz="2800" i="1" dirty="0" err="1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  <a:ea typeface="Microsoft YaHei UI" panose="020B0503020204020204" pitchFamily="34" charset="-122"/>
                  </a:rPr>
                  <a:t>Phys.Lett.B</a:t>
                </a:r>
                <a:r>
                  <a:rPr lang="en-US" altLang="zh-CN" sz="2800" i="1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  <a:ea typeface="Microsoft YaHei UI" panose="020B0503020204020204" pitchFamily="34" charset="-122"/>
                  </a:rPr>
                  <a:t> 811 (2020), 135946) &amp;&amp; TMD soft function from large-momentum effective theory (</a:t>
                </a:r>
                <a:r>
                  <a:rPr lang="en-US" altLang="zh-CN" sz="2800" i="1" dirty="0" err="1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  <a:ea typeface="Microsoft YaHei UI" panose="020B0503020204020204" pitchFamily="34" charset="-122"/>
                  </a:rPr>
                  <a:t>Nucl.Phys.B</a:t>
                </a:r>
                <a:r>
                  <a:rPr lang="en-US" altLang="zh-CN" sz="2800" i="1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  <a:ea typeface="Microsoft YaHei UI" panose="020B0503020204020204" pitchFamily="34" charset="-122"/>
                  </a:rPr>
                  <a:t> 955 (2020) 115054)             (</a:t>
                </a:r>
                <a:r>
                  <a:rPr lang="en-US" altLang="zh-CN" sz="2800" i="1" dirty="0">
                    <a:ln>
                      <a:solidFill>
                        <a:srgbClr val="66CFEE"/>
                      </a:solidFill>
                    </a:ln>
                    <a:solidFill>
                      <a:srgbClr val="66CFEE"/>
                    </a:solidFill>
                    <a:latin typeface="Californian FB" panose="0207040306080B030204" pitchFamily="18" charset="0"/>
                    <a:ea typeface="Microsoft YaHei UI" panose="020B0503020204020204" pitchFamily="34" charset="-122"/>
                  </a:rPr>
                  <a:t>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2</m:t>
                        </m:r>
                        <m:r>
                          <a:rPr lang="en-US" altLang="zh-CN" sz="2800" b="0" i="1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𝑥𝑃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altLang="zh-CN" sz="2800" i="1" dirty="0">
                    <a:ln>
                      <a:solidFill>
                        <a:srgbClr val="66CFEE"/>
                      </a:solidFill>
                    </a:ln>
                    <a:solidFill>
                      <a:srgbClr val="66CFEE"/>
                    </a:solidFill>
                    <a:latin typeface="Californian FB" panose="0207040306080B030204" pitchFamily="18" charset="0"/>
                    <a:ea typeface="Microsoft YaHei UI" panose="020B0503020204020204" pitchFamily="34" charset="-122"/>
                  </a:rPr>
                  <a:t> limit of quasi-TMDPDFs</a:t>
                </a:r>
                <a:r>
                  <a:rPr lang="en-US" altLang="zh-CN" sz="2800" i="1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  <a:ea typeface="Microsoft YaHei UI" panose="020B0503020204020204" pitchFamily="34" charset="-122"/>
                  </a:rPr>
                  <a:t>)</a:t>
                </a:r>
              </a:p>
              <a:p>
                <a:pPr marL="514350" indent="-514350">
                  <a:buFontTx/>
                  <a:buAutoNum type="arabicPeriod"/>
                </a:pPr>
                <a:r>
                  <a:rPr lang="en-US" altLang="zh-CN" sz="2800" i="1" u="none" strike="noStrike" baseline="0" dirty="0">
                    <a:ln w="3175"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Large-momentum effective theory</a:t>
                </a:r>
                <a:r>
                  <a:rPr lang="en-US" altLang="zh-CN" sz="2800" i="1" dirty="0">
                    <a:ln w="3175"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(</a:t>
                </a:r>
                <a:r>
                  <a:rPr lang="en-US" altLang="zh-CN" sz="2800" i="1" u="none" strike="noStrike" baseline="0" dirty="0">
                    <a:ln w="3175"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Rev. Mod. Phys. 93 (2021))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EFDC3FE-6DAA-4AA0-AC29-219899AFA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824" y="404664"/>
                <a:ext cx="10585176" cy="58169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987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8CBD55BC-2957-4F9E-997E-138D04417B9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530000" y="273600"/>
                <a:ext cx="9756574" cy="1020762"/>
              </a:xfrm>
            </p:spPr>
            <p:txBody>
              <a:bodyPr/>
              <a:lstStyle/>
              <a:p>
                <a:r>
                  <a:rPr lang="en-US" altLang="zh-CN" dirty="0">
                    <a:ln>
                      <a:solidFill>
                        <a:srgbClr val="66CFEE"/>
                      </a:solidFill>
                    </a:ln>
                    <a:solidFill>
                      <a:srgbClr val="66CFEE"/>
                    </a:solidFill>
                    <a:latin typeface="Californian FB" panose="0207040306080B030204" pitchFamily="18" charset="0"/>
                  </a:rPr>
                  <a:t> Extraction of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n>
                          <a:solidFill>
                            <a:srgbClr val="66CFEE"/>
                          </a:solidFill>
                        </a:ln>
                        <a:solidFill>
                          <a:srgbClr val="66CFEE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zh-CN" dirty="0">
                    <a:ln>
                      <a:solidFill>
                        <a:srgbClr val="66CFEE"/>
                      </a:solidFill>
                    </a:ln>
                    <a:solidFill>
                      <a:srgbClr val="66CFEE"/>
                    </a:solidFill>
                    <a:latin typeface="Californian FB" panose="0207040306080B030204" pitchFamily="18" charset="0"/>
                  </a:rPr>
                  <a:t> from an auxiliary space-like form factor</a:t>
                </a:r>
                <a:endParaRPr lang="zh-CN" altLang="en-US" dirty="0">
                  <a:ln>
                    <a:solidFill>
                      <a:srgbClr val="66CFEE"/>
                    </a:solidFill>
                  </a:ln>
                  <a:solidFill>
                    <a:srgbClr val="66CFEE"/>
                  </a:solidFill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8CBD55BC-2957-4F9E-997E-138D04417B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30000" y="273600"/>
                <a:ext cx="9756574" cy="102076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C90F2E1-7A08-4156-90A9-D10C185780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2414" y="1905000"/>
                <a:ext cx="9756574" cy="4836368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lphaUcPeriod"/>
                </a:pPr>
                <a:r>
                  <a:rPr lang="en-US" altLang="zh-CN" sz="26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Auxiliary form factor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ln>
                          <a:solidFill>
                            <a:srgbClr val="66CFEE"/>
                          </a:solidFill>
                        </a:ln>
                        <a:solidFill>
                          <a:srgbClr val="66CFEE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sz="2600" b="0" i="0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6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allows TMD factorization into </a:t>
                </a:r>
                <a:r>
                  <a:rPr lang="en-US" altLang="zh-CN" sz="2600" dirty="0">
                    <a:ln>
                      <a:solidFill>
                        <a:srgbClr val="66CFEE"/>
                      </a:solidFill>
                    </a:ln>
                    <a:solidFill>
                      <a:srgbClr val="66CFEE"/>
                    </a:solidFill>
                    <a:latin typeface="Californian FB" panose="0207040306080B030204" pitchFamily="18" charset="0"/>
                  </a:rPr>
                  <a:t>LFWFs.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altLang="zh-CN" sz="26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Quasi-LFWF factorize into LFWFs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6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sz="2600" b="0" i="0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2800" dirty="0"/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altLang="zh-CN" sz="26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Therefore,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n>
                                <a:solidFill>
                                  <a:srgbClr val="66CFEE"/>
                                </a:solidFill>
                              </a:ln>
                              <a:solidFill>
                                <a:srgbClr val="66CFE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n>
                                <a:solidFill>
                                  <a:srgbClr val="66CFEE"/>
                                </a:solidFill>
                              </a:ln>
                              <a:solidFill>
                                <a:srgbClr val="66CFE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i="1">
                              <a:ln>
                                <a:solidFill>
                                  <a:srgbClr val="66CFEE"/>
                                </a:solidFill>
                              </a:ln>
                              <a:solidFill>
                                <a:srgbClr val="66CFEE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i="1">
                              <a:ln>
                                <a:solidFill>
                                  <a:srgbClr val="66CFEE"/>
                                </a:solidFill>
                              </a:ln>
                              <a:solidFill>
                                <a:srgbClr val="66CFEE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n>
                                <a:solidFill>
                                  <a:srgbClr val="66CFEE"/>
                                </a:solidFill>
                              </a:ln>
                              <a:solidFill>
                                <a:srgbClr val="66CFE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n>
                                    <a:solidFill>
                                      <a:srgbClr val="66CFEE"/>
                                    </a:solidFill>
                                  </a:ln>
                                  <a:solidFill>
                                    <a:srgbClr val="66CFE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n>
                                    <a:solidFill>
                                      <a:srgbClr val="66CFEE"/>
                                    </a:solidFill>
                                  </a:ln>
                                  <a:solidFill>
                                    <a:srgbClr val="66CFEE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i="1">
                                  <a:ln>
                                    <a:solidFill>
                                      <a:srgbClr val="66CFEE"/>
                                    </a:solidFill>
                                  </a:ln>
                                  <a:solidFill>
                                    <a:srgbClr val="66CFEE"/>
                                  </a:solidFill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r>
                            <a:rPr lang="en-US" altLang="zh-CN" i="1">
                              <a:ln>
                                <a:solidFill>
                                  <a:srgbClr val="66CFEE"/>
                                </a:solidFill>
                              </a:ln>
                              <a:solidFill>
                                <a:srgbClr val="66CFEE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n>
                                <a:solidFill>
                                  <a:srgbClr val="66CFEE"/>
                                </a:solidFill>
                              </a:ln>
                              <a:solidFill>
                                <a:srgbClr val="66CFEE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altLang="zh-CN" i="1">
                          <a:ln>
                            <a:solidFill>
                              <a:srgbClr val="66CFEE"/>
                            </a:solidFill>
                          </a:ln>
                          <a:solidFill>
                            <a:srgbClr val="66CFE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n>
                            <a:solidFill>
                              <a:srgbClr val="66CFEE"/>
                            </a:solidFill>
                          </a:ln>
                          <a:solidFill>
                            <a:srgbClr val="66CFE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zh-CN" i="1">
                              <a:ln>
                                <a:solidFill>
                                  <a:srgbClr val="66CFEE"/>
                                </a:solidFill>
                              </a:ln>
                              <a:solidFill>
                                <a:srgbClr val="66CFE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>
                                  <a:ln>
                                    <a:solidFill>
                                      <a:srgbClr val="66CFEE"/>
                                    </a:solidFill>
                                  </a:ln>
                                  <a:solidFill>
                                    <a:srgbClr val="66CFE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n>
                                        <a:solidFill>
                                          <a:srgbClr val="66CFEE"/>
                                        </a:solidFill>
                                      </a:ln>
                                      <a:solidFill>
                                        <a:srgbClr val="66CFE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n>
                                        <a:solidFill>
                                          <a:srgbClr val="66CFEE"/>
                                        </a:solidFill>
                                      </a:ln>
                                      <a:solidFill>
                                        <a:srgbClr val="66CFEE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n>
                                        <a:solidFill>
                                          <a:srgbClr val="66CFEE"/>
                                        </a:solidFill>
                                      </a:ln>
                                      <a:solidFill>
                                        <a:srgbClr val="66CFEE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i="1">
                                      <a:ln>
                                        <a:solidFill>
                                          <a:srgbClr val="66CFEE"/>
                                        </a:solidFill>
                                      </a:ln>
                                      <a:solidFill>
                                        <a:srgbClr val="66CFE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i="1">
                                          <a:ln>
                                            <a:solidFill>
                                              <a:srgbClr val="66CFEE"/>
                                            </a:solidFill>
                                          </a:ln>
                                          <a:solidFill>
                                            <a:srgbClr val="66CFE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i="1">
                                          <a:ln>
                                            <a:solidFill>
                                              <a:srgbClr val="66CFEE"/>
                                            </a:solidFill>
                                          </a:ln>
                                          <a:solidFill>
                                            <a:srgbClr val="66CFE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</m:acc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n>
                                        <a:solidFill>
                                          <a:srgbClr val="66CFEE"/>
                                        </a:solidFill>
                                      </a:ln>
                                      <a:solidFill>
                                        <a:srgbClr val="66CFEE"/>
                                      </a:solidFill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  <m:r>
                                    <a:rPr lang="en-US" altLang="zh-CN" i="1">
                                      <a:ln>
                                        <a:solidFill>
                                          <a:srgbClr val="66CFEE"/>
                                        </a:solidFill>
                                      </a:ln>
                                      <a:solidFill>
                                        <a:srgbClr val="66CFEE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n>
                                            <a:solidFill>
                                              <a:srgbClr val="66CFEE"/>
                                            </a:solidFill>
                                          </a:ln>
                                          <a:solidFill>
                                            <a:srgbClr val="66CFE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n>
                                                <a:solidFill>
                                                  <a:srgbClr val="66CFEE"/>
                                                </a:solidFill>
                                              </a:ln>
                                              <a:solidFill>
                                                <a:srgbClr val="66CFE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n>
                                                <a:solidFill>
                                                  <a:srgbClr val="66CFEE"/>
                                                </a:solidFill>
                                              </a:ln>
                                              <a:solidFill>
                                                <a:srgbClr val="66CFE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n>
                                                <a:solidFill>
                                                  <a:srgbClr val="66CFEE"/>
                                                </a:solidFill>
                                              </a:ln>
                                              <a:solidFill>
                                                <a:srgbClr val="66CFE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⊥</m:t>
                                          </m:r>
                                        </m:sub>
                                      </m:sSub>
                                    </m:e>
                                  </m:d>
                                  <m:acc>
                                    <m:accPr>
                                      <m:chr m:val="̅"/>
                                      <m:ctrlPr>
                                        <a:rPr lang="en-US" altLang="zh-CN" i="1">
                                          <a:ln>
                                            <a:solidFill>
                                              <a:srgbClr val="66CFEE"/>
                                            </a:solidFill>
                                          </a:ln>
                                          <a:solidFill>
                                            <a:srgbClr val="66CFE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i="1">
                                          <a:ln>
                                            <a:solidFill>
                                              <a:srgbClr val="66CFEE"/>
                                            </a:solidFill>
                                          </a:ln>
                                          <a:solidFill>
                                            <a:srgbClr val="66CFE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</m:acc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n>
                                        <a:solidFill>
                                          <a:srgbClr val="66CFEE"/>
                                        </a:solidFill>
                                      </a:ln>
                                      <a:solidFill>
                                        <a:srgbClr val="66CFEE"/>
                                      </a:solidFill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  <m:r>
                                    <a:rPr lang="en-US" altLang="zh-CN" i="1">
                                      <a:ln>
                                        <a:solidFill>
                                          <a:srgbClr val="66CFEE"/>
                                        </a:solidFill>
                                      </a:ln>
                                      <a:solidFill>
                                        <a:srgbClr val="66CFEE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n>
                                            <a:solidFill>
                                              <a:srgbClr val="66CFEE"/>
                                            </a:solidFill>
                                          </a:ln>
                                          <a:solidFill>
                                            <a:srgbClr val="66CFE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n>
                                            <a:solidFill>
                                              <a:srgbClr val="66CFEE"/>
                                            </a:solidFill>
                                          </a:ln>
                                          <a:solidFill>
                                            <a:srgbClr val="66CFE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zh-CN" i="1">
                                  <a:ln>
                                    <a:solidFill>
                                      <a:srgbClr val="66CFEE"/>
                                    </a:solidFill>
                                  </a:ln>
                                  <a:solidFill>
                                    <a:srgbClr val="66CFEE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num>
                        <m:den>
                          <m:r>
                            <a:rPr lang="en-US" altLang="zh-CN" i="1">
                              <a:ln>
                                <a:solidFill>
                                  <a:srgbClr val="66CFEE"/>
                                </a:solidFill>
                              </a:ln>
                              <a:solidFill>
                                <a:srgbClr val="66CFEE"/>
                              </a:solidFill>
                              <a:latin typeface="Cambria Math" panose="02040503050406030204" pitchFamily="18" charset="0"/>
                            </a:rPr>
                            <m:t>∫</m:t>
                          </m:r>
                          <m:r>
                            <a:rPr lang="en-US" altLang="zh-CN" i="1">
                              <a:ln>
                                <a:solidFill>
                                  <a:srgbClr val="66CFEE"/>
                                </a:solidFill>
                              </a:ln>
                              <a:solidFill>
                                <a:srgbClr val="66CFEE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altLang="zh-CN" i="1">
                              <a:ln>
                                <a:solidFill>
                                  <a:srgbClr val="66CFEE"/>
                                </a:solidFill>
                              </a:ln>
                              <a:solidFill>
                                <a:srgbClr val="66CFE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i="1">
                              <a:ln>
                                <a:solidFill>
                                  <a:srgbClr val="66CFEE"/>
                                </a:solidFill>
                              </a:ln>
                              <a:solidFill>
                                <a:srgbClr val="66CFEE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CN" i="1">
                                  <a:ln>
                                    <a:solidFill>
                                      <a:srgbClr val="66CFEE"/>
                                    </a:solidFill>
                                  </a:ln>
                                  <a:solidFill>
                                    <a:srgbClr val="66CFE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n>
                                    <a:solidFill>
                                      <a:srgbClr val="66CFEE"/>
                                    </a:solidFill>
                                  </a:ln>
                                  <a:solidFill>
                                    <a:srgbClr val="66CFEE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i="1">
                                  <a:ln>
                                    <a:solidFill>
                                      <a:srgbClr val="66CFEE"/>
                                    </a:solidFill>
                                  </a:ln>
                                  <a:solidFill>
                                    <a:srgbClr val="66CFEE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b="0" i="1" smtClean="0">
                              <a:ln>
                                <a:solidFill>
                                  <a:srgbClr val="8167D0"/>
                                </a:solidFill>
                              </a:ln>
                              <a:solidFill>
                                <a:srgbClr val="8167D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US" altLang="zh-CN" i="1">
                                  <a:ln>
                                    <a:solidFill>
                                      <a:srgbClr val="8167D0"/>
                                    </a:solidFill>
                                  </a:ln>
                                  <a:solidFill>
                                    <a:srgbClr val="8167D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n>
                                    <a:solidFill>
                                      <a:srgbClr val="8167D0"/>
                                    </a:solidFill>
                                  </a:ln>
                                  <a:solidFill>
                                    <a:srgbClr val="8167D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n>
                                    <a:solidFill>
                                      <a:srgbClr val="8167D0"/>
                                    </a:solidFill>
                                  </a:ln>
                                  <a:solidFill>
                                    <a:srgbClr val="8167D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n>
                                        <a:solidFill>
                                          <a:srgbClr val="8167D0"/>
                                        </a:solidFill>
                                      </a:ln>
                                      <a:solidFill>
                                        <a:srgbClr val="8167D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n>
                                        <a:solidFill>
                                          <a:srgbClr val="8167D0"/>
                                        </a:solidFill>
                                      </a:ln>
                                      <a:solidFill>
                                        <a:srgbClr val="8167D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n>
                                        <a:solidFill>
                                          <a:srgbClr val="8167D0"/>
                                        </a:solidFill>
                                      </a:ln>
                                      <a:solidFill>
                                        <a:srgbClr val="8167D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altLang="zh-CN" i="1" smtClean="0">
                                  <a:ln>
                                    <a:solidFill>
                                      <a:srgbClr val="7E91EE"/>
                                    </a:solidFill>
                                  </a:ln>
                                  <a:solidFill>
                                    <a:srgbClr val="7E91E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zh-CN" b="0" i="1" smtClean="0">
                                      <a:ln>
                                        <a:solidFill>
                                          <a:srgbClr val="7E91EE"/>
                                        </a:solidFill>
                                      </a:ln>
                                      <a:solidFill>
                                        <a:srgbClr val="7E91E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n>
                                        <a:solidFill>
                                          <a:srgbClr val="7E91EE"/>
                                        </a:solidFill>
                                      </a:ln>
                                      <a:solidFill>
                                        <a:srgbClr val="7E91EE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CN" i="1">
                                  <a:ln>
                                    <a:solidFill>
                                      <a:srgbClr val="7E91EE"/>
                                    </a:solidFill>
                                  </a:ln>
                                  <a:solidFill>
                                    <a:srgbClr val="7E91E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i="1">
                                  <a:ln>
                                    <a:solidFill>
                                      <a:srgbClr val="7E91EE"/>
                                    </a:solidFill>
                                  </a:ln>
                                  <a:solidFill>
                                    <a:srgbClr val="7E91E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n>
                                        <a:solidFill>
                                          <a:srgbClr val="7E91EE"/>
                                        </a:solidFill>
                                      </a:ln>
                                      <a:solidFill>
                                        <a:srgbClr val="7E91E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n>
                                        <a:solidFill>
                                          <a:srgbClr val="7E91EE"/>
                                        </a:solidFill>
                                      </a:ln>
                                      <a:solidFill>
                                        <a:srgbClr val="7E91E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n>
                                        <a:solidFill>
                                          <a:srgbClr val="7E91EE"/>
                                        </a:solidFill>
                                      </a:ln>
                                      <a:solidFill>
                                        <a:srgbClr val="7E91EE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i="1">
                                  <a:ln>
                                    <a:solidFill>
                                      <a:srgbClr val="7E91EE"/>
                                    </a:solidFill>
                                  </a:ln>
                                  <a:solidFill>
                                    <a:srgbClr val="7E91EE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n>
                                        <a:solidFill>
                                          <a:srgbClr val="7E91EE"/>
                                        </a:solidFill>
                                      </a:ln>
                                      <a:solidFill>
                                        <a:srgbClr val="7E91E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n>
                                        <a:solidFill>
                                          <a:srgbClr val="7E91EE"/>
                                        </a:solidFill>
                                      </a:ln>
                                      <a:solidFill>
                                        <a:srgbClr val="7E91EE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n>
                                        <a:solidFill>
                                          <a:srgbClr val="7E91EE"/>
                                        </a:solidFill>
                                      </a:ln>
                                      <a:solidFill>
                                        <a:srgbClr val="7E91EE"/>
                                      </a:solidFill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  <m:r>
                                <a:rPr lang="en-US" altLang="zh-CN" i="1">
                                  <a:ln>
                                    <a:solidFill>
                                      <a:srgbClr val="7E91EE"/>
                                    </a:solidFill>
                                  </a:ln>
                                  <a:solidFill>
                                    <a:srgbClr val="7E91EE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n>
                                    <a:solidFill>
                                      <a:srgbClr val="7E91EE"/>
                                    </a:solidFill>
                                  </a:ln>
                                  <a:solidFill>
                                    <a:srgbClr val="7E91EE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altLang="zh-CN" i="1">
                                  <a:ln>
                                    <a:solidFill>
                                      <a:srgbClr val="7E91EE"/>
                                    </a:solidFill>
                                  </a:ln>
                                  <a:solidFill>
                                    <a:srgbClr val="7E91EE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n>
                                        <a:solidFill>
                                          <a:srgbClr val="7E91EE"/>
                                        </a:solidFill>
                                      </a:ln>
                                      <a:solidFill>
                                        <a:srgbClr val="7E91E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n>
                                        <a:solidFill>
                                          <a:srgbClr val="7E91EE"/>
                                        </a:solidFill>
                                      </a:ln>
                                      <a:solidFill>
                                        <a:srgbClr val="7E91EE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n>
                                        <a:solidFill>
                                          <a:srgbClr val="7E91EE"/>
                                        </a:solidFill>
                                      </a:ln>
                                      <a:solidFill>
                                        <a:srgbClr val="7E91EE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acc>
                            <m:accPr>
                              <m:chr m:val="̃"/>
                              <m:ctrlPr>
                                <a:rPr lang="en-US" altLang="zh-CN" b="0" i="1" smtClean="0">
                                  <a:ln>
                                    <a:solidFill>
                                      <a:srgbClr val="7E91EE"/>
                                    </a:solidFill>
                                  </a:ln>
                                  <a:solidFill>
                                    <a:srgbClr val="7E91E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n>
                                    <a:solidFill>
                                      <a:srgbClr val="7E91EE"/>
                                    </a:solidFill>
                                  </a:ln>
                                  <a:solidFill>
                                    <a:srgbClr val="7E91EE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zh-CN" i="1">
                                  <a:ln>
                                    <a:solidFill>
                                      <a:srgbClr val="7E91EE"/>
                                    </a:solidFill>
                                  </a:ln>
                                  <a:solidFill>
                                    <a:srgbClr val="7E91E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n>
                                    <a:solidFill>
                                      <a:srgbClr val="7E91EE"/>
                                    </a:solidFill>
                                  </a:ln>
                                  <a:solidFill>
                                    <a:srgbClr val="7E91EE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n>
                                    <a:solidFill>
                                      <a:srgbClr val="7E91EE"/>
                                    </a:solidFill>
                                  </a:ln>
                                  <a:solidFill>
                                    <a:srgbClr val="7E91EE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n>
                                        <a:solidFill>
                                          <a:srgbClr val="7E91EE"/>
                                        </a:solidFill>
                                      </a:ln>
                                      <a:solidFill>
                                        <a:srgbClr val="7E91E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n>
                                        <a:solidFill>
                                          <a:srgbClr val="7E91EE"/>
                                        </a:solidFill>
                                      </a:ln>
                                      <a:solidFill>
                                        <a:srgbClr val="7E91EE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n>
                                        <a:solidFill>
                                          <a:srgbClr val="7E91EE"/>
                                        </a:solidFill>
                                      </a:ln>
                                      <a:solidFill>
                                        <a:srgbClr val="7E91EE"/>
                                      </a:solidFill>
                                      <a:latin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  <m:r>
                                <a:rPr lang="en-US" altLang="zh-CN" i="1">
                                  <a:ln>
                                    <a:solidFill>
                                      <a:srgbClr val="7E91EE"/>
                                    </a:solidFill>
                                  </a:ln>
                                  <a:solidFill>
                                    <a:srgbClr val="7E91EE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n>
                                    <a:solidFill>
                                      <a:srgbClr val="7E91EE"/>
                                    </a:solidFill>
                                  </a:ln>
                                  <a:solidFill>
                                    <a:srgbClr val="7E91EE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altLang="zh-CN" i="1">
                                  <a:ln>
                                    <a:solidFill>
                                      <a:srgbClr val="7E91EE"/>
                                    </a:solidFill>
                                  </a:ln>
                                  <a:solidFill>
                                    <a:srgbClr val="7E91EE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n>
                                    <a:solidFill>
                                      <a:srgbClr val="7E91EE"/>
                                    </a:solidFill>
                                  </a:ln>
                                  <a:solidFill>
                                    <a:srgbClr val="7E91EE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den>
                      </m:f>
                      <m:r>
                        <a:rPr lang="en-US" altLang="zh-CN" b="0" i="1" smtClean="0">
                          <a:ln>
                            <a:solidFill>
                              <a:srgbClr val="66CFEE"/>
                            </a:solidFill>
                          </a:ln>
                          <a:solidFill>
                            <a:srgbClr val="66CFEE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pPr marL="0" indent="0">
                  <a:buNone/>
                </a:pPr>
                <a:endParaRPr lang="en-US" altLang="zh-CN" dirty="0">
                  <a:ln>
                    <a:solidFill>
                      <a:srgbClr val="92D050"/>
                    </a:solidFill>
                  </a:ln>
                  <a:solidFill>
                    <a:srgbClr val="92D050"/>
                  </a:solidFill>
                  <a:latin typeface="Californian FB" panose="0207040306080B0302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C90F2E1-7A08-4156-90A9-D10C185780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4" y="1905000"/>
                <a:ext cx="9756574" cy="4836368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 descr="卡通人物&#10;&#10;描述已自动生成">
            <a:extLst>
              <a:ext uri="{FF2B5EF4-FFF2-40B4-BE49-F238E27FC236}">
                <a16:creationId xmlns:a16="http://schemas.microsoft.com/office/drawing/2014/main" id="{E3C990A8-2AD6-4A79-9BAA-437F82B4DA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27" y="4383009"/>
            <a:ext cx="2869029" cy="20667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BBB0F54-2E77-49C5-91B9-529B951B2FAE}"/>
                  </a:ext>
                </a:extLst>
              </p:cNvPr>
              <p:cNvSpPr txBox="1"/>
              <p:nvPr/>
            </p:nvSpPr>
            <p:spPr>
              <a:xfrm>
                <a:off x="3862164" y="5719926"/>
                <a:ext cx="3600400" cy="6854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  <a:cs typeface="+mn-cs"/>
                  </a:rPr>
                  <a:t>The reduced diagram of the form factor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宋体" panose="02010600030101010101" pitchFamily="2" charset="-122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0" lang="en-US" altLang="zh-CN" sz="2000" b="0" i="1" u="none" strike="noStrike" kern="1200" cap="none" spc="0" normalizeH="0" baseline="0" noProof="0">
                            <a:ln>
                              <a:solidFill>
                                <a:prstClr val="white"/>
                              </a:solidFill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zh-CN" sz="2000" b="0" i="1" u="none" strike="noStrike" kern="1200" cap="none" spc="0" normalizeH="0" baseline="0" noProof="0">
                                <a:ln>
                                  <a:solidFill>
                                    <a:prstClr val="white"/>
                                  </a:solidFill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zh-CN" sz="2000" b="0" i="1" u="none" strike="noStrike" kern="1200" cap="none" spc="0" normalizeH="0" baseline="0" noProof="0">
                                <a:ln>
                                  <a:solidFill>
                                    <a:prstClr val="white"/>
                                  </a:solidFill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𝑃</m:t>
                            </m:r>
                          </m:e>
                          <m:sup>
                            <m:r>
                              <a:rPr kumimoji="0" lang="en-US" altLang="zh-CN" sz="2000" b="0" i="1" u="none" strike="noStrike" kern="1200" cap="none" spc="0" normalizeH="0" baseline="0" noProof="0">
                                <a:ln>
                                  <a:solidFill>
                                    <a:prstClr val="white"/>
                                  </a:solidFill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begChr m:val="|"/>
                            <m:endChr m:val="|"/>
                            <m:ctrlPr>
                              <a:rPr kumimoji="0" lang="en-US" altLang="zh-CN" sz="2000" b="0" i="1" u="none" strike="noStrike" kern="1200" cap="none" spc="0" normalizeH="0" baseline="0" noProof="0">
                                <a:ln>
                                  <a:solidFill>
                                    <a:prstClr val="white"/>
                                  </a:solidFill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kumimoji="0" lang="en-US" altLang="zh-CN" sz="2000" b="0" i="1" u="none" strike="noStrike" kern="1200" cap="none" spc="0" normalizeH="0" baseline="0" noProof="0">
                                    <a:ln>
                                      <a:solidFill>
                                        <a:prstClr val="white"/>
                                      </a:solidFill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altLang="zh-CN" sz="2000" b="0" i="1" u="none" strike="noStrike" kern="1200" cap="none" spc="0" normalizeH="0" baseline="0" noProof="0">
                                    <a:ln>
                                      <a:solidFill>
                                        <a:prstClr val="white"/>
                                      </a:solidFill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𝜓</m:t>
                                </m:r>
                              </m:e>
                            </m:acc>
                            <m:r>
                              <m:rPr>
                                <m:sty m:val="p"/>
                              </m:rPr>
                              <a:rPr kumimoji="0" lang="en-US" altLang="zh-CN" sz="2000" b="0" i="0" u="none" strike="noStrike" kern="1200" cap="none" spc="0" normalizeH="0" baseline="0" noProof="0">
                                <a:ln>
                                  <a:solidFill>
                                    <a:prstClr val="white"/>
                                  </a:solidFill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Γ</m:t>
                            </m:r>
                            <m:r>
                              <a:rPr kumimoji="0" lang="en-US" altLang="zh-CN" sz="2000" b="0" i="1" u="none" strike="noStrike" kern="1200" cap="none" spc="0" normalizeH="0" baseline="0" noProof="0">
                                <a:ln>
                                  <a:solidFill>
                                    <a:prstClr val="white"/>
                                  </a:solidFill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kumimoji="0" lang="en-US" altLang="zh-CN" sz="2000" b="0" i="1" u="none" strike="noStrike" kern="1200" cap="none" spc="0" normalizeH="0" baseline="0" noProof="0">
                                    <a:ln>
                                      <a:solidFill>
                                        <a:prstClr val="white"/>
                                      </a:solidFill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altLang="zh-CN" sz="2000" b="0" i="1" u="none" strike="noStrike" kern="1200" cap="none" spc="0" normalizeH="0" baseline="0" noProof="0">
                                        <a:ln>
                                          <a:solidFill>
                                            <a:prstClr val="white"/>
                                          </a:solidFill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2000" b="0" i="1" u="none" strike="noStrike" kern="1200" cap="none" spc="0" normalizeH="0" baseline="0" noProof="0">
                                        <a:ln>
                                          <a:solidFill>
                                            <a:prstClr val="white"/>
                                          </a:solidFill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kumimoji="0" lang="en-US" altLang="zh-CN" sz="2000" b="0" i="1" u="none" strike="noStrike" kern="1200" cap="none" spc="0" normalizeH="0" baseline="0" noProof="0">
                                        <a:ln>
                                          <a:solidFill>
                                            <a:prstClr val="white"/>
                                          </a:solidFill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⊥</m:t>
                                    </m:r>
                                  </m:sub>
                                </m:sSub>
                              </m:e>
                            </m:d>
                            <m:acc>
                              <m:accPr>
                                <m:chr m:val="̅"/>
                                <m:ctrlPr>
                                  <a:rPr kumimoji="0" lang="en-US" altLang="zh-CN" sz="2000" b="0" i="1" u="none" strike="noStrike" kern="1200" cap="none" spc="0" normalizeH="0" baseline="0" noProof="0">
                                    <a:ln>
                                      <a:solidFill>
                                        <a:prstClr val="white"/>
                                      </a:solidFill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altLang="zh-CN" sz="2000" b="0" i="1" u="none" strike="noStrike" kern="1200" cap="none" spc="0" normalizeH="0" baseline="0" noProof="0">
                                    <a:ln>
                                      <a:solidFill>
                                        <a:prstClr val="white"/>
                                      </a:solidFill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𝜓</m:t>
                                </m:r>
                              </m:e>
                            </m:acc>
                            <m:r>
                              <m:rPr>
                                <m:sty m:val="p"/>
                              </m:rPr>
                              <a:rPr kumimoji="0" lang="en-US" altLang="zh-CN" sz="2000" b="0" i="0" u="none" strike="noStrike" kern="1200" cap="none" spc="0" normalizeH="0" baseline="0" noProof="0">
                                <a:ln>
                                  <a:solidFill>
                                    <a:prstClr val="white"/>
                                  </a:solidFill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Γ</m:t>
                            </m:r>
                            <m:r>
                              <a:rPr kumimoji="0" lang="en-US" altLang="zh-CN" sz="2000" b="0" i="1" u="none" strike="noStrike" kern="1200" cap="none" spc="0" normalizeH="0" baseline="0" noProof="0">
                                <a:ln>
                                  <a:solidFill>
                                    <a:prstClr val="white"/>
                                  </a:solidFill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kumimoji="0" lang="en-US" altLang="zh-CN" sz="2000" b="0" i="1" u="none" strike="noStrike" kern="1200" cap="none" spc="0" normalizeH="0" baseline="0" noProof="0">
                                    <a:ln>
                                      <a:solidFill>
                                        <a:prstClr val="white"/>
                                      </a:solidFill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zh-CN" sz="2000" b="0" i="1" u="none" strike="noStrike" kern="1200" cap="none" spc="0" normalizeH="0" baseline="0" noProof="0">
                                    <a:ln>
                                      <a:solidFill>
                                        <a:prstClr val="white"/>
                                      </a:solidFill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  <m:r>
                          <a:rPr kumimoji="0" lang="en-US" altLang="zh-CN" sz="2000" b="0" i="1" u="none" strike="noStrike" kern="1200" cap="none" spc="0" normalizeH="0" baseline="0" noProof="0">
                            <a:ln>
                              <a:solidFill>
                                <a:prstClr val="white"/>
                              </a:solidFill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𝑃</m:t>
                        </m:r>
                      </m:e>
                    </m:d>
                  </m:oMath>
                </a14:m>
                <a:r>
                  <a:rPr kumimoji="0" lang="en-US" altLang="zh-CN" sz="2000" b="0" i="0" u="none" strike="noStrike" kern="1200" cap="none" spc="0" normalizeH="0" baseline="0" noProof="0" dirty="0">
                    <a:ln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MR9"/>
                    <a:ea typeface="Microsoft YaHei UI" panose="020B0503020204020204" pitchFamily="34" charset="-122"/>
                    <a:cs typeface="+mn-cs"/>
                  </a:rPr>
                  <a:t> .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MR9"/>
                  <a:ea typeface="Microsoft YaHei UI" panose="020B0503020204020204" pitchFamily="34" charset="-122"/>
                  <a:cs typeface="+mn-cs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BBB0F54-2E77-49C5-91B9-529B951B2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164" y="5719926"/>
                <a:ext cx="3600400" cy="6854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9FE3E012-77ED-4475-969A-982973B7D74E}"/>
              </a:ext>
            </a:extLst>
          </p:cNvPr>
          <p:cNvSpPr txBox="1"/>
          <p:nvPr/>
        </p:nvSpPr>
        <p:spPr>
          <a:xfrm>
            <a:off x="5518348" y="3356992"/>
            <a:ext cx="3312368" cy="5040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/>
              <a:uLnTx/>
              <a:uFillTx/>
              <a:latin typeface="CMR9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D15B239-8FE6-4B6B-A88C-271E6340982F}"/>
              </a:ext>
            </a:extLst>
          </p:cNvPr>
          <p:cNvSpPr txBox="1"/>
          <p:nvPr/>
        </p:nvSpPr>
        <p:spPr>
          <a:xfrm>
            <a:off x="6391307" y="3878953"/>
            <a:ext cx="3744416" cy="5040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/>
              <a:uLnTx/>
              <a:uFillTx/>
              <a:latin typeface="CMR9"/>
              <a:ea typeface="Microsoft YaHei UI" panose="020B0503020204020204" pitchFamily="34" charset="-122"/>
              <a:cs typeface="+mn-cs"/>
            </a:endParaRP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618E6FB1-B857-47D5-8B9E-989E215EE912}"/>
              </a:ext>
            </a:extLst>
          </p:cNvPr>
          <p:cNvCxnSpPr/>
          <p:nvPr/>
        </p:nvCxnSpPr>
        <p:spPr>
          <a:xfrm flipH="1">
            <a:off x="8974732" y="2924944"/>
            <a:ext cx="504056" cy="432048"/>
          </a:xfrm>
          <a:prstGeom prst="straightConnector1">
            <a:avLst/>
          </a:prstGeom>
          <a:ln w="254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D9A62941-1079-4590-BE94-3B1684D09E46}"/>
              </a:ext>
            </a:extLst>
          </p:cNvPr>
          <p:cNvCxnSpPr/>
          <p:nvPr/>
        </p:nvCxnSpPr>
        <p:spPr>
          <a:xfrm>
            <a:off x="9478788" y="2924944"/>
            <a:ext cx="0" cy="792088"/>
          </a:xfrm>
          <a:prstGeom prst="straightConnector1">
            <a:avLst/>
          </a:prstGeom>
          <a:ln w="254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CC933029-8AD2-4ECA-874F-19CE49940B1E}"/>
              </a:ext>
            </a:extLst>
          </p:cNvPr>
          <p:cNvSpPr txBox="1"/>
          <p:nvPr/>
        </p:nvSpPr>
        <p:spPr>
          <a:xfrm>
            <a:off x="9046740" y="2564904"/>
            <a:ext cx="115212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fornian FB" panose="0207040306080B030204" pitchFamily="18" charset="0"/>
                <a:ea typeface="Microsoft YaHei UI" panose="020B0503020204020204" pitchFamily="34" charset="-122"/>
                <a:cs typeface="+mn-cs"/>
              </a:rPr>
              <a:t>Lattice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fornian FB" panose="0207040306080B030204" pitchFamily="18" charset="0"/>
                <a:ea typeface="Microsoft YaHei UI" panose="020B0503020204020204" pitchFamily="34" charset="-122"/>
                <a:cs typeface="+mn-cs"/>
              </a:rPr>
              <a:t> </a:t>
            </a:r>
            <a:endParaRPr kumimoji="0" lang="zh-CN" altLang="en-US" sz="2000" b="0" i="0" u="none" strike="noStrike" kern="120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/>
              <a:uLnTx/>
              <a:uFillTx/>
              <a:latin typeface="Californian FB" panose="0207040306080B030204" pitchFamily="18" charset="0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7D633C0-17A5-433A-812C-03673BFEA1BC}"/>
              </a:ext>
            </a:extLst>
          </p:cNvPr>
          <p:cNvSpPr txBox="1"/>
          <p:nvPr/>
        </p:nvSpPr>
        <p:spPr>
          <a:xfrm>
            <a:off x="4135329" y="3878953"/>
            <a:ext cx="2232248" cy="5040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/>
              <a:uLnTx/>
              <a:uFillTx/>
              <a:latin typeface="CMR9"/>
              <a:ea typeface="Microsoft YaHei UI" panose="020B0503020204020204" pitchFamily="34" charset="-122"/>
              <a:cs typeface="+mn-cs"/>
            </a:endParaRP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FBA33688-A519-4C98-96CD-D753B2BA72D3}"/>
              </a:ext>
            </a:extLst>
          </p:cNvPr>
          <p:cNvCxnSpPr>
            <a:cxnSpLocks/>
          </p:cNvCxnSpPr>
          <p:nvPr/>
        </p:nvCxnSpPr>
        <p:spPr>
          <a:xfrm flipV="1">
            <a:off x="4294212" y="4365104"/>
            <a:ext cx="216024" cy="432048"/>
          </a:xfrm>
          <a:prstGeom prst="straightConnector1">
            <a:avLst/>
          </a:prstGeom>
          <a:ln w="254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86998D90-39D5-4801-9C55-458C2D7EA652}"/>
              </a:ext>
            </a:extLst>
          </p:cNvPr>
          <p:cNvSpPr txBox="1"/>
          <p:nvPr/>
        </p:nvSpPr>
        <p:spPr>
          <a:xfrm>
            <a:off x="3790156" y="4797152"/>
            <a:ext cx="115212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fornian FB" panose="0207040306080B030204" pitchFamily="18" charset="0"/>
                <a:ea typeface="Microsoft YaHei UI" panose="020B0503020204020204" pitchFamily="34" charset="-122"/>
                <a:cs typeface="+mn-cs"/>
              </a:rPr>
              <a:t>PQCD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fornian FB" panose="0207040306080B030204" pitchFamily="18" charset="0"/>
                <a:ea typeface="Microsoft YaHei UI" panose="020B0503020204020204" pitchFamily="34" charset="-122"/>
                <a:cs typeface="+mn-cs"/>
              </a:rPr>
              <a:t> </a:t>
            </a:r>
            <a:endParaRPr kumimoji="0" lang="zh-CN" altLang="en-US" sz="2000" b="0" i="0" u="none" strike="noStrike" kern="120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/>
              <a:uLnTx/>
              <a:uFillTx/>
              <a:latin typeface="Californian FB" panose="0207040306080B030204" pitchFamily="18" charset="0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5E91D4C-63A4-4452-8D9C-E64ADDB7BEAC}"/>
              </a:ext>
            </a:extLst>
          </p:cNvPr>
          <p:cNvSpPr txBox="1"/>
          <p:nvPr/>
        </p:nvSpPr>
        <p:spPr>
          <a:xfrm>
            <a:off x="3389244" y="3244334"/>
            <a:ext cx="6778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6" name="图片 5" descr="图示&#10;&#10;描述已自动生成">
            <a:extLst>
              <a:ext uri="{FF2B5EF4-FFF2-40B4-BE49-F238E27FC236}">
                <a16:creationId xmlns:a16="http://schemas.microsoft.com/office/drawing/2014/main" id="{5FEB5CE4-2FF2-DD4F-9AC7-6F83328190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470" y="4547005"/>
            <a:ext cx="2962173" cy="210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1DD778F-6F9F-4EBE-B581-316A33F1795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i="1">
                        <a:ln>
                          <a:solidFill>
                            <a:srgbClr val="66CFEE"/>
                          </a:solidFill>
                        </a:ln>
                        <a:solidFill>
                          <a:srgbClr val="66CFE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n>
                          <a:solidFill>
                            <a:srgbClr val="66CFEE"/>
                          </a:solidFill>
                        </a:ln>
                        <a:solidFill>
                          <a:srgbClr val="66CFEE"/>
                        </a:solidFill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altLang="zh-CN" dirty="0">
                    <a:ln>
                      <a:solidFill>
                        <a:srgbClr val="66CFEE"/>
                      </a:solidFill>
                    </a:ln>
                    <a:solidFill>
                      <a:srgbClr val="66CFEE"/>
                    </a:solidFill>
                    <a:latin typeface="Californian FB" panose="0207040306080B030204" pitchFamily="18" charset="0"/>
                  </a:rPr>
                  <a:t>rom lattice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1DD778F-6F9F-4EBE-B581-316A33F179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内容占位符 4" descr="图表&#10;&#10;描述已自动生成">
            <a:extLst>
              <a:ext uri="{FF2B5EF4-FFF2-40B4-BE49-F238E27FC236}">
                <a16:creationId xmlns:a16="http://schemas.microsoft.com/office/drawing/2014/main" id="{6D547F8B-2200-42EA-85FF-2A7620ACAE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40" y="1772816"/>
            <a:ext cx="6330557" cy="3888432"/>
          </a:xfr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3FAEEB9-DFDB-43B3-9A6D-92C5A68D3BD7}"/>
              </a:ext>
            </a:extLst>
          </p:cNvPr>
          <p:cNvSpPr txBox="1"/>
          <p:nvPr/>
        </p:nvSpPr>
        <p:spPr>
          <a:xfrm>
            <a:off x="7246540" y="980728"/>
            <a:ext cx="6094324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solidFill>
                    <a:srgbClr val="66CFEE"/>
                  </a:solidFill>
                </a:ln>
                <a:solidFill>
                  <a:srgbClr val="66CFEE"/>
                </a:solidFill>
                <a:effectLst/>
                <a:uLnTx/>
                <a:uFillTx/>
                <a:latin typeface="Californian FB" panose="0207040306080B030204" pitchFamily="18" charset="77"/>
                <a:ea typeface="Microsoft YaHei UI" panose="020B0503020204020204" pitchFamily="34" charset="-122"/>
              </a:rPr>
              <a:t>Lattice Parton Collaboration, arXiv:2005.14572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07C6A02-C535-4099-B8AC-2D6471A7F854}"/>
                  </a:ext>
                </a:extLst>
              </p:cNvPr>
              <p:cNvSpPr txBox="1"/>
              <p:nvPr/>
            </p:nvSpPr>
            <p:spPr>
              <a:xfrm>
                <a:off x="2061964" y="5877272"/>
                <a:ext cx="7611314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R="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tabLst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</a:rPr>
                  <a:t>Preliminary results of </a:t>
                </a:r>
                <a:r>
                  <a:rPr kumimoji="0" lang="en-US" altLang="zh-CN" sz="2400" b="0" i="0" u="none" strike="noStrike" kern="1200" cap="none" spc="0" normalizeH="0" noProof="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</m:ctrlPr>
                      </m:sSubPr>
                      <m:e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𝑆</m:t>
                        </m:r>
                      </m:e>
                      <m:sub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schemeClr val="tx1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𝑟</m:t>
                        </m:r>
                      </m:sub>
                    </m:sSub>
                  </m:oMath>
                </a14:m>
                <a:r>
                  <a:rPr kumimoji="0" lang="zh-CN" altLang="en-US" sz="2400" b="0" i="0" u="none" strike="noStrike" kern="1200" cap="none" spc="0" normalizeH="0" baseline="0" noProof="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</a:rPr>
                  <a:t>by LPC . Only</a:t>
                </a:r>
                <a:r>
                  <a:rPr kumimoji="0" lang="en-US" altLang="zh-CN" sz="2400" b="0" i="0" u="none" strike="noStrike" kern="1200" cap="none" spc="0" normalizeH="0" noProof="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</a:rPr>
                  <a:t> tree-level matching.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</a:rPr>
                  <a:t> 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uLnTx/>
                  <a:uFillTx/>
                  <a:latin typeface="Californian FB" panose="0207040306080B030204" pitchFamily="18" charset="0"/>
                  <a:ea typeface="Microsoft YaHei U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07C6A02-C535-4099-B8AC-2D6471A7F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964" y="5877272"/>
                <a:ext cx="7611314" cy="424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 descr="图形用户界面, 文本, 应用程序&#10;&#10;描述已自动生成">
            <a:extLst>
              <a:ext uri="{FF2B5EF4-FFF2-40B4-BE49-F238E27FC236}">
                <a16:creationId xmlns:a16="http://schemas.microsoft.com/office/drawing/2014/main" id="{B6079B93-288A-4CCB-8501-74CDECC045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20" y="1772816"/>
            <a:ext cx="4049980" cy="86409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EABC2C0-E419-4BA0-9A7C-247448D1CBFC}"/>
              </a:ext>
            </a:extLst>
          </p:cNvPr>
          <p:cNvSpPr txBox="1"/>
          <p:nvPr/>
        </p:nvSpPr>
        <p:spPr>
          <a:xfrm>
            <a:off x="9478788" y="2708920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None/>
              <a:tabLst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Californian FB" panose="0207040306080B030204" pitchFamily="18" charset="0"/>
                <a:ea typeface="Microsoft YaHei UI" panose="020B0503020204020204" pitchFamily="34" charset="-122"/>
              </a:rPr>
              <a:t>CLS A654</a:t>
            </a:r>
            <a:endParaRPr kumimoji="0" lang="zh-CN" altLang="en-US" sz="2000" b="0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Californian FB" panose="0207040306080B030204" pitchFamily="18" charset="0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667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1DD778F-6F9F-4EBE-B581-316A33F1795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i="1">
                        <a:ln>
                          <a:solidFill>
                            <a:srgbClr val="66CFEE"/>
                          </a:solidFill>
                        </a:ln>
                        <a:solidFill>
                          <a:srgbClr val="66CFE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n>
                          <a:solidFill>
                            <a:srgbClr val="66CFEE"/>
                          </a:solidFill>
                        </a:ln>
                        <a:solidFill>
                          <a:srgbClr val="66CFEE"/>
                        </a:solidFill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altLang="zh-CN" dirty="0">
                    <a:ln>
                      <a:solidFill>
                        <a:srgbClr val="66CFEE"/>
                      </a:solidFill>
                    </a:ln>
                    <a:solidFill>
                      <a:srgbClr val="66CFEE"/>
                    </a:solidFill>
                    <a:latin typeface="Californian FB" panose="0207040306080B030204" pitchFamily="18" charset="0"/>
                  </a:rPr>
                  <a:t>rom lattice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1DD778F-6F9F-4EBE-B581-316A33F179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23FAEEB9-DFDB-43B3-9A6D-92C5A68D3BD7}"/>
              </a:ext>
            </a:extLst>
          </p:cNvPr>
          <p:cNvSpPr txBox="1"/>
          <p:nvPr/>
        </p:nvSpPr>
        <p:spPr>
          <a:xfrm>
            <a:off x="7246540" y="980728"/>
            <a:ext cx="6094324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solidFill>
                    <a:srgbClr val="66CFEE"/>
                  </a:solidFill>
                </a:ln>
                <a:solidFill>
                  <a:srgbClr val="66CFEE"/>
                </a:solidFill>
                <a:effectLst/>
                <a:uLnTx/>
                <a:uFillTx/>
                <a:latin typeface="Californian FB" panose="0207040306080B030204" pitchFamily="18" charset="77"/>
                <a:ea typeface="Microsoft YaHei UI" panose="020B0503020204020204" pitchFamily="34" charset="-122"/>
                <a:cs typeface="+mn-cs"/>
              </a:rPr>
              <a:t>Lattice Parton Collaboration, arXiv:2306.06488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EABC2C0-E419-4BA0-9A7C-247448D1CBFC}"/>
              </a:ext>
            </a:extLst>
          </p:cNvPr>
          <p:cNvSpPr txBox="1"/>
          <p:nvPr/>
        </p:nvSpPr>
        <p:spPr>
          <a:xfrm>
            <a:off x="3646140" y="5837220"/>
            <a:ext cx="1789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  <a:buSzPct val="100000"/>
            </a:pPr>
            <a:r>
              <a:rPr lang="en-US" altLang="zh-CN" sz="20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Californian FB" panose="0207040306080B030204" pitchFamily="18" charset="0"/>
                <a:ea typeface="Microsoft YaHei UI" panose="020B0503020204020204" pitchFamily="34" charset="-122"/>
              </a:rPr>
              <a:t>MILC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fornian FB" panose="0207040306080B030204" pitchFamily="18" charset="0"/>
                <a:ea typeface="Microsoft YaHei UI" panose="020B0503020204020204" pitchFamily="34" charset="-122"/>
                <a:cs typeface="+mn-cs"/>
              </a:rPr>
              <a:t> a12m310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C78952-B19B-4947-89DC-F029F710C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572" y="1632431"/>
            <a:ext cx="5012342" cy="11640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079A37-5FA9-7A4A-B61C-5C5A63A965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9194" y="1631570"/>
            <a:ext cx="4803378" cy="390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0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1DD778F-6F9F-4EBE-B581-316A33F1795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>
                            <a:ln>
                              <a:solidFill>
                                <a:srgbClr val="66CFEE"/>
                              </a:solidFill>
                            </a:ln>
                            <a:solidFill>
                              <a:srgbClr val="66CFEE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i="1">
                        <a:ln>
                          <a:solidFill>
                            <a:srgbClr val="66CFEE"/>
                          </a:solidFill>
                        </a:ln>
                        <a:solidFill>
                          <a:srgbClr val="66CFE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>
                        <a:ln>
                          <a:solidFill>
                            <a:srgbClr val="66CFEE"/>
                          </a:solidFill>
                        </a:ln>
                        <a:solidFill>
                          <a:srgbClr val="66CFEE"/>
                        </a:solidFill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altLang="zh-CN" dirty="0">
                    <a:ln>
                      <a:solidFill>
                        <a:srgbClr val="66CFEE"/>
                      </a:solidFill>
                    </a:ln>
                    <a:solidFill>
                      <a:srgbClr val="66CFEE"/>
                    </a:solidFill>
                    <a:latin typeface="Californian FB" panose="0207040306080B030204" pitchFamily="18" charset="0"/>
                  </a:rPr>
                  <a:t>rom lattice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1DD778F-6F9F-4EBE-B581-316A33F179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D547F8B-2200-42EA-85FF-2A7620ACAE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5940" y="1628800"/>
            <a:ext cx="5112568" cy="3935473"/>
          </a:xfr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3FAEEB9-DFDB-43B3-9A6D-92C5A68D3BD7}"/>
              </a:ext>
            </a:extLst>
          </p:cNvPr>
          <p:cNvSpPr txBox="1"/>
          <p:nvPr/>
        </p:nvSpPr>
        <p:spPr>
          <a:xfrm>
            <a:off x="7246540" y="980728"/>
            <a:ext cx="6094324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solidFill>
                    <a:srgbClr val="66CFEE"/>
                  </a:solidFill>
                </a:ln>
                <a:solidFill>
                  <a:srgbClr val="66CFEE"/>
                </a:solidFill>
                <a:effectLst/>
                <a:uLnTx/>
                <a:uFillTx/>
                <a:latin typeface="Californian FB" panose="0207040306080B030204" pitchFamily="18" charset="77"/>
                <a:ea typeface="Microsoft YaHei UI" panose="020B0503020204020204" pitchFamily="34" charset="-122"/>
              </a:rPr>
              <a:t>Yuan Li  and others,  arxiv:2106.13027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07C6A02-C535-4099-B8AC-2D6471A7F854}"/>
                  </a:ext>
                </a:extLst>
              </p:cNvPr>
              <p:cNvSpPr txBox="1"/>
              <p:nvPr/>
            </p:nvSpPr>
            <p:spPr>
              <a:xfrm>
                <a:off x="2061964" y="5877272"/>
                <a:ext cx="6753708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  <a:cs typeface="+mn-cs"/>
                  </a:rPr>
                  <a:t>Preliminary results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prstClr val="white"/>
                              </a:solidFill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prstClr val="white"/>
                              </a:solidFill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  <m:t>𝑆</m:t>
                        </m:r>
                      </m:e>
                      <m:sub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prstClr val="white"/>
                              </a:solidFill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 UI" panose="020B0503020204020204" pitchFamily="34" charset="-122"/>
                            <a:cs typeface="+mn-cs"/>
                          </a:rPr>
                          <m:t>𝑟</m:t>
                        </m:r>
                      </m:sub>
                    </m:sSub>
                  </m:oMath>
                </a14:m>
                <a:r>
                  <a:rPr kumimoji="0" lang="zh-CN" altLang="en-US" sz="2400" b="0" i="0" u="none" strike="noStrike" kern="1200" cap="none" spc="0" normalizeH="0" baseline="0" noProof="0" dirty="0">
                    <a:ln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  <a:cs typeface="+mn-cs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  <a:cs typeface="+mn-cs"/>
                  </a:rPr>
                  <a:t>. Only tree-level matching. 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fornian FB" panose="0207040306080B030204" pitchFamily="18" charset="0"/>
                  <a:ea typeface="Microsoft YaHei UI" panose="020B0503020204020204" pitchFamily="34" charset="-122"/>
                  <a:cs typeface="+mn-cs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07C6A02-C535-4099-B8AC-2D6471A7F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964" y="5877272"/>
                <a:ext cx="6753708" cy="424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B6079B93-288A-4CCB-8501-74CDECC045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604" y="1772816"/>
            <a:ext cx="4213976" cy="208823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EABC2C0-E419-4BA0-9A7C-247448D1CBFC}"/>
              </a:ext>
            </a:extLst>
          </p:cNvPr>
          <p:cNvSpPr txBox="1"/>
          <p:nvPr/>
        </p:nvSpPr>
        <p:spPr>
          <a:xfrm>
            <a:off x="8974732" y="4077072"/>
            <a:ext cx="235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fornian FB" panose="0207040306080B030204" pitchFamily="18" charset="0"/>
                <a:ea typeface="Microsoft YaHei UI" panose="020B0503020204020204" pitchFamily="34" charset="-122"/>
                <a:cs typeface="+mn-cs"/>
              </a:rPr>
              <a:t>ETMC configuration</a:t>
            </a:r>
            <a:endParaRPr kumimoji="0" lang="zh-CN" altLang="en-US" sz="20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fornian FB" panose="0207040306080B030204" pitchFamily="18" charset="0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26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CC3618-9F26-4B4F-ABEE-B01BE3AD7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n>
                  <a:solidFill>
                    <a:srgbClr val="66CFEE"/>
                  </a:solidFill>
                </a:ln>
                <a:solidFill>
                  <a:srgbClr val="66CFEE"/>
                </a:solidFill>
                <a:latin typeface="Californian FB" panose="0207040306080B030204" pitchFamily="18" charset="0"/>
              </a:rPr>
              <a:t>Threshold limit of quark quasi-PDF</a:t>
            </a:r>
            <a:endParaRPr lang="zh-CN" altLang="en-US" dirty="0">
              <a:ln>
                <a:solidFill>
                  <a:srgbClr val="66CFEE"/>
                </a:solidFill>
              </a:ln>
              <a:solidFill>
                <a:srgbClr val="66CFE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5EE5A35-6BFF-4C5E-8FDB-DC56A9A375C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522413" y="1905000"/>
                <a:ext cx="10044607" cy="4692352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The perturbative quark PDF has threshold logarithms as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→1</m:t>
                    </m:r>
                  </m:oMath>
                </a14:m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. </a:t>
                </a:r>
              </a:p>
              <a:p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Factorizable in terms of HL </a:t>
                </a:r>
                <a:r>
                  <a:rPr lang="en-US" altLang="zh-CN" sz="2800" dirty="0" err="1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Sudakov</a:t>
                </a:r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hard kernel and space-like jet function at power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CN" sz="28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.</a:t>
                </a:r>
              </a:p>
              <a:p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One has</a:t>
                </a:r>
              </a:p>
              <a:p>
                <a:pPr marL="0" indent="0">
                  <a:buNone/>
                </a:pPr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dirty="0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CN" sz="280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d>
                          <m:dPr>
                            <m:ctrlPr>
                              <a:rPr lang="en-US" altLang="zh-CN" sz="2800" i="1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CN" sz="2800" i="1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800" i="1" dirty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 dirty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altLang="zh-CN" sz="2800" i="1" dirty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altLang="zh-CN" sz="2800" i="1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800" i="1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𝛼</m:t>
                            </m:r>
                            <m:d>
                              <m:dPr>
                                <m:ctrlPr>
                                  <a:rPr lang="en-US" altLang="zh-CN" sz="2800" i="1" dirty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i="1" dirty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</m:d>
                        <m:sSub>
                          <m:sSubPr>
                            <m:ctrlPr>
                              <a:rPr lang="en-US" altLang="zh-CN" sz="2800" i="1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altLang="zh-CN" sz="2800" i="1" dirty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​</m:t>
                                </m:r>
                              </m:e>
                            </m:d>
                          </m:e>
                          <m:sub>
                            <m:r>
                              <a:rPr lang="en-US" altLang="zh-CN" sz="2800" i="1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CN" sz="2800" i="1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→1</m:t>
                            </m:r>
                          </m:sub>
                        </m:sSub>
                        <m:r>
                          <a:rPr lang="en-US" altLang="zh-CN" sz="2800" i="1" dirty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altLang="zh-CN" sz="2800" dirty="0">
                            <a:ln>
                              <a:solidFill>
                                <a:schemeClr val="tx1"/>
                              </a:solidFill>
                            </a:ln>
                            <a:latin typeface="Californian FB" panose="0207040306080B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2800" b="0" i="1" dirty="0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b="0" i="1" dirty="0" smtClean="0">
                                    <a:ln>
                                      <a:solidFill>
                                        <a:srgbClr val="8167D0"/>
                                      </a:solidFill>
                                    </a:ln>
                                    <a:solidFill>
                                      <a:srgbClr val="8167D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dirty="0" smtClean="0">
                                    <a:ln>
                                      <a:solidFill>
                                        <a:srgbClr val="8167D0"/>
                                      </a:solidFill>
                                    </a:ln>
                                    <a:solidFill>
                                      <a:srgbClr val="8167D0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zh-CN" sz="2800" b="0" i="1" dirty="0" smtClean="0">
                                    <a:ln>
                                      <a:solidFill>
                                        <a:srgbClr val="8167D0"/>
                                      </a:solidFill>
                                    </a:ln>
                                    <a:solidFill>
                                      <a:srgbClr val="8167D0"/>
                                    </a:solidFill>
                                    <a:latin typeface="Cambria Math" panose="02040503050406030204" pitchFamily="18" charset="0"/>
                                  </a:rPr>
                                  <m:t>𝐻𝐿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2800" b="0" i="1" dirty="0" smtClean="0">
                                    <a:ln>
                                      <a:solidFill>
                                        <a:srgbClr val="8167D0"/>
                                      </a:solidFill>
                                    </a:ln>
                                    <a:solidFill>
                                      <a:srgbClr val="8167D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800" b="0" i="1" dirty="0" smtClean="0">
                                        <a:ln>
                                          <a:solidFill>
                                            <a:srgbClr val="8167D0"/>
                                          </a:solidFill>
                                        </a:ln>
                                        <a:solidFill>
                                          <a:srgbClr val="8167D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0" i="1" dirty="0" smtClean="0">
                                        <a:ln>
                                          <a:solidFill>
                                            <a:srgbClr val="8167D0"/>
                                          </a:solidFill>
                                        </a:ln>
                                        <a:solidFill>
                                          <a:srgbClr val="8167D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zh-CN" sz="2800" b="0" i="1" dirty="0" smtClean="0">
                                        <a:ln>
                                          <a:solidFill>
                                            <a:srgbClr val="8167D0"/>
                                          </a:solidFill>
                                        </a:ln>
                                        <a:solidFill>
                                          <a:srgbClr val="8167D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en-US" altLang="zh-CN" sz="2800" b="0" i="1" dirty="0" smtClean="0">
                                    <a:ln>
                                      <a:solidFill>
                                        <a:srgbClr val="8167D0"/>
                                      </a:solidFill>
                                    </a:ln>
                                    <a:solidFill>
                                      <a:srgbClr val="8167D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2800" b="0" i="1" dirty="0" smtClean="0">
                                    <a:ln>
                                      <a:solidFill>
                                        <a:srgbClr val="8167D0"/>
                                      </a:solidFill>
                                    </a:ln>
                                    <a:solidFill>
                                      <a:srgbClr val="8167D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d>
                                  <m:dPr>
                                    <m:ctrlPr>
                                      <a:rPr lang="en-US" altLang="zh-CN" sz="2800" b="0" i="1" dirty="0" smtClean="0">
                                        <a:ln>
                                          <a:solidFill>
                                            <a:srgbClr val="8167D0"/>
                                          </a:solidFill>
                                        </a:ln>
                                        <a:solidFill>
                                          <a:srgbClr val="8167D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800" b="0" i="1" dirty="0" smtClean="0">
                                        <a:ln>
                                          <a:solidFill>
                                            <a:srgbClr val="8167D0"/>
                                          </a:solidFill>
                                        </a:ln>
                                        <a:solidFill>
                                          <a:srgbClr val="8167D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CN" sz="2800" b="0" i="1" dirty="0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800" dirty="0">
                    <a:ln>
                      <a:solidFill>
                        <a:srgbClr val="8167D0"/>
                      </a:solidFill>
                    </a:ln>
                    <a:solidFill>
                      <a:srgbClr val="8167D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dirty="0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 dirty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2800" i="1" dirty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CN" sz="2800" i="1" dirty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en-US" altLang="zh-CN" sz="2800" i="1" dirty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 dirty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CN" sz="2800" i="1" dirty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sSub>
                      <m:sSubPr>
                        <m:ctrlPr>
                          <a:rPr lang="en-US" altLang="zh-CN" sz="2800" i="1" dirty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 dirty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800" i="1" dirty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CN" sz="2800" i="1" dirty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800" i="1" dirty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 dirty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2800" i="1" dirty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CN" sz="2800" i="1" dirty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800" i="1" dirty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2800" i="1" dirty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 dirty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800" i="1" dirty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altLang="zh-CN" sz="28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.</a:t>
                </a:r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Reproduces the correct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→1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limit from exact calculation at NNLO.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Allowing extraction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𝐻𝐿</m:t>
                        </m:r>
                      </m:sub>
                    </m:sSub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at NNLO.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5EE5A35-6BFF-4C5E-8FDB-DC56A9A375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22413" y="1905000"/>
                <a:ext cx="10044607" cy="469235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5FB8543-7BAB-B044-803A-DBF53B44D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764" y="87263"/>
            <a:ext cx="1584176" cy="126794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F8E65B-74EC-5B40-8F95-9FEF2E664D3E}"/>
                  </a:ext>
                </a:extLst>
              </p:cNvPr>
              <p:cNvSpPr txBox="1"/>
              <p:nvPr/>
            </p:nvSpPr>
            <p:spPr>
              <a:xfrm>
                <a:off x="8038628" y="5733256"/>
                <a:ext cx="1656184" cy="63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icrosoft YaHei UI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icrosoft YaHei UI" panose="020B0503020204020204" pitchFamily="34" charset="-122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icrosoft YaHei UI" panose="020B0503020204020204" pitchFamily="34" charset="-122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icrosoft YaHei UI" panose="020B0503020204020204" pitchFamily="34" charset="-122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icrosoft YaHei UI" panose="020B0503020204020204" pitchFamily="34" charset="-12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n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icrosoft YaHei UI" panose="020B0503020204020204" pitchFamily="34" charset="-122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icrosoft YaHei UI" panose="020B0503020204020204" pitchFamily="34" charset="-122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icrosoft YaHei UI" panose="020B0503020204020204" pitchFamily="34" charset="-122"/>
                                </a:rPr>
                                <m:t>4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icrosoft YaHei UI" panose="020B0503020204020204" pitchFamily="34" charset="-122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icrosoft YaHei UI" panose="020B0503020204020204" pitchFamily="34" charset="-122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icrosoft YaHei UI" panose="020B0503020204020204" pitchFamily="34" charset="-122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icrosoft YaHei UI" panose="020B0503020204020204" pitchFamily="34" charset="-122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icrosoft YaHei UI" panose="020B0503020204020204" pitchFamily="34" charset="-122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icrosoft YaHei UI" panose="020B0503020204020204" pitchFamily="34" charset="-122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icrosoft YaHei UI" panose="020B0503020204020204" pitchFamily="34" charset="-122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/>
                  <a:uLnTx/>
                  <a:uFillTx/>
                  <a:latin typeface="CMR9"/>
                  <a:ea typeface="Microsoft YaHei UI" panose="020B0503020204020204" pitchFamily="34" charset="-122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F8E65B-74EC-5B40-8F95-9FEF2E664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8628" y="5733256"/>
                <a:ext cx="1656184" cy="6316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656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CC3618-9F26-4B4F-ABEE-B01BE3AD7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n>
                  <a:solidFill>
                    <a:srgbClr val="66CFEE"/>
                  </a:solidFill>
                </a:ln>
                <a:solidFill>
                  <a:srgbClr val="66CFEE"/>
                </a:solidFill>
                <a:latin typeface="Californian FB" panose="0207040306080B030204" pitchFamily="18" charset="0"/>
              </a:rPr>
              <a:t>Space-like jet function</a:t>
            </a:r>
            <a:endParaRPr lang="zh-CN" altLang="en-US" dirty="0">
              <a:ln>
                <a:solidFill>
                  <a:srgbClr val="66CFEE"/>
                </a:solidFill>
              </a:ln>
              <a:solidFill>
                <a:srgbClr val="66CFE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5EE5A35-6BFF-4C5E-8FDB-DC56A9A375C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522413" y="1905000"/>
                <a:ext cx="10044607" cy="4692352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</a:t>
                </a:r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combines a space-like jet function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28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altLang="zh-CN" sz="28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sz="28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with phase factor of HL </a:t>
                </a:r>
                <a:r>
                  <a:rPr lang="en-US" altLang="zh-CN" sz="2800" dirty="0" err="1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Sudakov</a:t>
                </a:r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form factor.</a:t>
                </a:r>
              </a:p>
              <a:p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In coordinate space, </a:t>
                </a:r>
                <a:endParaRPr lang="en-US" altLang="zh-CN" sz="2800" b="0" i="1" dirty="0">
                  <a:ln>
                    <a:solidFill>
                      <a:srgbClr val="7E91EE"/>
                    </a:solidFill>
                  </a:ln>
                  <a:solidFill>
                    <a:srgbClr val="7E91EE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n>
                                <a:solidFill>
                                  <a:srgbClr val="7E91EE"/>
                                </a:solidFill>
                              </a:ln>
                              <a:solidFill>
                                <a:srgbClr val="7E91E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n>
                                <a:solidFill>
                                  <a:srgbClr val="7E91EE"/>
                                </a:solidFill>
                              </a:ln>
                              <a:solidFill>
                                <a:srgbClr val="7E91EE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CN" sz="2800" b="0" i="1" smtClean="0">
                              <a:ln>
                                <a:solidFill>
                                  <a:srgbClr val="7E91EE"/>
                                </a:solidFill>
                              </a:ln>
                              <a:solidFill>
                                <a:srgbClr val="7E91EE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altLang="zh-CN" sz="2800" b="0" i="1" smtClean="0">
                              <a:ln>
                                <a:solidFill>
                                  <a:srgbClr val="7E91EE"/>
                                </a:solidFill>
                              </a:ln>
                              <a:solidFill>
                                <a:srgbClr val="7E91E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800" b="0" i="1" smtClean="0">
                                  <a:ln>
                                    <a:solidFill>
                                      <a:srgbClr val="7E91EE"/>
                                    </a:solidFill>
                                  </a:ln>
                                  <a:solidFill>
                                    <a:srgbClr val="7E91E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0" i="1" smtClean="0">
                                  <a:ln>
                                    <a:solidFill>
                                      <a:srgbClr val="7E91EE"/>
                                    </a:solidFill>
                                  </a:ln>
                                  <a:solidFill>
                                    <a:srgbClr val="7E91EE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altLang="zh-CN" sz="2800" b="0" i="1" smtClean="0">
                              <a:ln>
                                <a:solidFill>
                                  <a:srgbClr val="7E91EE"/>
                                </a:solidFill>
                              </a:ln>
                              <a:solidFill>
                                <a:srgbClr val="7E91EE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800" b="0" i="1" smtClean="0">
                              <a:ln>
                                <a:solidFill>
                                  <a:srgbClr val="7E91EE"/>
                                </a:solidFill>
                              </a:ln>
                              <a:solidFill>
                                <a:srgbClr val="7E91EE"/>
                              </a:solidFill>
                              <a:latin typeface="Cambria Math" panose="02040503050406030204" pitchFamily="18" charset="0"/>
                            </a:rPr>
                            <m:t>𝑠𝑖𝑔𝑛</m:t>
                          </m:r>
                          <m:d>
                            <m:dPr>
                              <m:ctrlPr>
                                <a:rPr lang="en-US" altLang="zh-CN" sz="2800" b="0" i="1" smtClean="0">
                                  <a:ln>
                                    <a:solidFill>
                                      <a:srgbClr val="7E91EE"/>
                                    </a:solidFill>
                                  </a:ln>
                                  <a:solidFill>
                                    <a:srgbClr val="7E91E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0" i="1" smtClean="0">
                                  <a:ln>
                                    <a:solidFill>
                                      <a:srgbClr val="7E91EE"/>
                                    </a:solidFill>
                                  </a:ln>
                                  <a:solidFill>
                                    <a:srgbClr val="7E91EE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altLang="zh-CN" sz="2800" b="0" i="1" smtClean="0">
                              <a:ln>
                                <a:solidFill>
                                  <a:srgbClr val="7E91EE"/>
                                </a:solidFill>
                              </a:ln>
                              <a:solidFill>
                                <a:srgbClr val="7E91EE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800" b="0" i="1" smtClean="0">
                                  <a:ln>
                                    <a:solidFill>
                                      <a:srgbClr val="7E91EE"/>
                                    </a:solidFill>
                                  </a:ln>
                                  <a:solidFill>
                                    <a:srgbClr val="7E91E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n>
                                    <a:solidFill>
                                      <a:srgbClr val="7E91EE"/>
                                    </a:solidFill>
                                  </a:ln>
                                  <a:solidFill>
                                    <a:srgbClr val="7E91EE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n>
                                    <a:solidFill>
                                      <a:srgbClr val="7E91EE"/>
                                    </a:solidFill>
                                  </a:ln>
                                  <a:solidFill>
                                    <a:srgbClr val="7E91EE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zh-CN" sz="2800" b="0" i="1" smtClean="0">
                          <a:ln>
                            <a:solidFill>
                              <a:srgbClr val="7E91EE"/>
                            </a:solidFill>
                          </a:ln>
                          <a:solidFill>
                            <a:srgbClr val="7E91E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0" i="1" smtClean="0">
                          <a:ln>
                            <a:solidFill>
                              <a:schemeClr val="tx1"/>
                            </a:solidFill>
                          </a:ln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800" b="0" i="1" smtClean="0">
                          <a:ln>
                            <a:solidFill>
                              <a:srgbClr val="7E91EE"/>
                            </a:solidFill>
                          </a:ln>
                          <a:solidFill>
                            <a:srgbClr val="7E91EE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altLang="zh-CN" sz="2800" b="0" i="1" smtClean="0">
                              <a:ln>
                                <a:solidFill>
                                  <a:srgbClr val="7E91EE"/>
                                </a:solidFill>
                              </a:ln>
                              <a:solidFill>
                                <a:srgbClr val="7E91E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800" b="0" i="1" smtClean="0">
                                  <a:ln>
                                    <a:solidFill>
                                      <a:srgbClr val="7E91EE"/>
                                    </a:solidFill>
                                  </a:ln>
                                  <a:solidFill>
                                    <a:srgbClr val="7E91E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b="0" i="1" smtClean="0">
                                  <a:ln>
                                    <a:solidFill>
                                      <a:srgbClr val="7E91EE"/>
                                    </a:solidFill>
                                  </a:ln>
                                  <a:solidFill>
                                    <a:srgbClr val="7E91EE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func>
                        <m:funcPr>
                          <m:ctrlPr>
                            <a:rPr lang="en-US" altLang="zh-CN" sz="2800" b="0" i="1" smtClean="0">
                              <a:ln>
                                <a:solidFill>
                                  <a:srgbClr val="8167D0"/>
                                </a:solidFill>
                              </a:ln>
                              <a:solidFill>
                                <a:srgbClr val="8167D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ln>
                                <a:solidFill>
                                  <a:srgbClr val="8167D0"/>
                                </a:solidFill>
                              </a:ln>
                              <a:solidFill>
                                <a:srgbClr val="8167D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r>
                            <a:rPr lang="en-US" altLang="zh-CN" sz="2800" b="0" i="1" smtClean="0">
                              <a:ln>
                                <a:solidFill>
                                  <a:srgbClr val="8167D0"/>
                                </a:solidFill>
                              </a:ln>
                              <a:solidFill>
                                <a:srgbClr val="8167D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CN" sz="2800" b="0" i="1" smtClean="0">
                              <a:ln>
                                <a:solidFill>
                                  <a:srgbClr val="8167D0"/>
                                </a:solidFill>
                              </a:ln>
                              <a:solidFill>
                                <a:srgbClr val="8167D0"/>
                              </a:solidFill>
                              <a:latin typeface="Cambria Math" panose="02040503050406030204" pitchFamily="18" charset="0"/>
                            </a:rPr>
                            <m:t>𝑖𝐴𝑟𝑔</m:t>
                          </m:r>
                          <m:r>
                            <a:rPr lang="en-US" altLang="zh-CN" sz="2800" b="0" i="1" smtClean="0">
                              <a:ln>
                                <a:solidFill>
                                  <a:srgbClr val="8167D0"/>
                                </a:solidFill>
                              </a:ln>
                              <a:solidFill>
                                <a:srgbClr val="8167D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altLang="zh-CN" sz="2800" b="0" i="1" smtClean="0">
                                  <a:ln>
                                    <a:solidFill>
                                      <a:srgbClr val="8167D0"/>
                                    </a:solidFill>
                                  </a:ln>
                                  <a:solidFill>
                                    <a:srgbClr val="8167D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800" b="0" i="1" smtClean="0">
                                  <a:ln>
                                    <a:solidFill>
                                      <a:srgbClr val="8167D0"/>
                                    </a:solidFill>
                                  </a:ln>
                                  <a:solidFill>
                                    <a:srgbClr val="8167D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n>
                                    <a:solidFill>
                                      <a:srgbClr val="8167D0"/>
                                    </a:solidFill>
                                  </a:ln>
                                  <a:solidFill>
                                    <a:srgbClr val="8167D0"/>
                                  </a:solidFill>
                                  <a:latin typeface="Cambria Math" panose="02040503050406030204" pitchFamily="18" charset="0"/>
                                </a:rPr>
                                <m:t>𝐻𝐿</m:t>
                              </m:r>
                            </m:sub>
                            <m:sup>
                              <m:r>
                                <a:rPr lang="en-US" altLang="zh-CN" sz="2800" b="0" i="1" smtClean="0">
                                  <a:ln>
                                    <a:solidFill>
                                      <a:srgbClr val="8167D0"/>
                                    </a:solidFill>
                                  </a:ln>
                                  <a:solidFill>
                                    <a:srgbClr val="8167D0"/>
                                  </a:solidFill>
                                  <a:latin typeface="Cambria Math" panose="02040503050406030204" pitchFamily="18" charset="0"/>
                                </a:rPr>
                                <m:t>𝑠𝑖𝑔𝑛</m:t>
                              </m:r>
                              <m:d>
                                <m:dPr>
                                  <m:ctrlPr>
                                    <a:rPr lang="en-US" altLang="zh-CN" sz="2800" b="0" i="1" smtClean="0">
                                      <a:ln>
                                        <a:solidFill>
                                          <a:srgbClr val="8167D0"/>
                                        </a:solidFill>
                                      </a:ln>
                                      <a:solidFill>
                                        <a:srgbClr val="8167D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b="0" i="1" smtClean="0">
                                      <a:ln>
                                        <a:solidFill>
                                          <a:srgbClr val="8167D0"/>
                                        </a:solidFill>
                                      </a:ln>
                                      <a:solidFill>
                                        <a:srgbClr val="8167D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altLang="zh-CN" sz="2800" b="0" i="1" smtClean="0">
                              <a:ln>
                                <a:solidFill>
                                  <a:srgbClr val="8167D0"/>
                                </a:solidFill>
                              </a:ln>
                              <a:solidFill>
                                <a:srgbClr val="8167D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800" b="0" i="1" smtClean="0">
                                  <a:ln>
                                    <a:solidFill>
                                      <a:srgbClr val="8167D0"/>
                                    </a:solidFill>
                                  </a:ln>
                                  <a:solidFill>
                                    <a:srgbClr val="8167D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n>
                                    <a:solidFill>
                                      <a:srgbClr val="8167D0"/>
                                    </a:solidFill>
                                  </a:ln>
                                  <a:solidFill>
                                    <a:srgbClr val="8167D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n>
                                    <a:solidFill>
                                      <a:srgbClr val="8167D0"/>
                                    </a:solidFill>
                                  </a:ln>
                                  <a:solidFill>
                                    <a:srgbClr val="8167D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CN" sz="2800" b="0" i="1" smtClean="0">
                              <a:ln>
                                <a:solidFill>
                                  <a:srgbClr val="8167D0"/>
                                </a:solidFill>
                              </a:ln>
                              <a:solidFill>
                                <a:srgbClr val="8167D0"/>
                              </a:solidFill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func>
                      <m:r>
                        <a:rPr lang="en-US" altLang="zh-CN" sz="2800" b="0" i="1" smtClean="0">
                          <a:ln>
                            <a:solidFill>
                              <a:srgbClr val="8167D0"/>
                            </a:solidFill>
                          </a:ln>
                          <a:solidFill>
                            <a:srgbClr val="8167D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Imaginary part crucial to match to the threshold limit DGLAP            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→1</m:t>
                        </m:r>
                      </m:sub>
                    </m:sSub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𝑐𝑢𝑠𝑝</m:t>
                            </m:r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den>
                    </m:f>
                    <m:r>
                      <a:rPr lang="en-US" altLang="zh-CN" b="0" i="0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relates to a time-like version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through analytic continuation 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→−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to </a:t>
                </a:r>
                <a:r>
                  <a:rPr lang="en-US" altLang="zh-CN" dirty="0">
                    <a:ln>
                      <a:solidFill>
                        <a:srgbClr val="8167D0"/>
                      </a:solidFill>
                    </a:ln>
                    <a:solidFill>
                      <a:srgbClr val="8167D0"/>
                    </a:solidFill>
                    <a:latin typeface="Californian FB" panose="0207040306080B030204" pitchFamily="18" charset="0"/>
                  </a:rPr>
                  <a:t>all orders.</a:t>
                </a: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equals to a known heavy-quark jet function at NNLO**.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5EE5A35-6BFF-4C5E-8FDB-DC56A9A375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22413" y="1905000"/>
                <a:ext cx="10044607" cy="469235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6">
            <a:extLst>
              <a:ext uri="{FF2B5EF4-FFF2-40B4-BE49-F238E27FC236}">
                <a16:creationId xmlns:a16="http://schemas.microsoft.com/office/drawing/2014/main" id="{D2E98205-ECC2-DB48-BEE1-3A07D17AC22D}"/>
              </a:ext>
            </a:extLst>
          </p:cNvPr>
          <p:cNvSpPr txBox="1"/>
          <p:nvPr/>
        </p:nvSpPr>
        <p:spPr>
          <a:xfrm>
            <a:off x="6742484" y="6426536"/>
            <a:ext cx="4824536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solidFill>
                    <a:srgbClr val="66CFEE"/>
                  </a:solidFill>
                </a:ln>
                <a:solidFill>
                  <a:srgbClr val="66CFEE"/>
                </a:solidFill>
                <a:effectLst/>
                <a:uLnTx/>
                <a:uFillTx/>
                <a:latin typeface="Californian FB" panose="0207040306080B030204" pitchFamily="18" charset="77"/>
                <a:ea typeface="Microsoft YaHei UI" panose="020B0503020204020204" pitchFamily="34" charset="-122"/>
              </a:rPr>
              <a:t>**Jain &amp;&amp;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solidFill>
                    <a:srgbClr val="66CFEE"/>
                  </a:solidFill>
                </a:ln>
                <a:solidFill>
                  <a:srgbClr val="66CFEE"/>
                </a:solidFill>
                <a:effectLst/>
                <a:uLnTx/>
                <a:uFillTx/>
                <a:latin typeface="Californian FB" panose="0207040306080B030204" pitchFamily="18" charset="77"/>
                <a:ea typeface="Microsoft YaHei UI" panose="020B0503020204020204" pitchFamily="34" charset="-122"/>
              </a:rPr>
              <a:t>Scimemi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solidFill>
                    <a:srgbClr val="66CFEE"/>
                  </a:solidFill>
                </a:ln>
                <a:solidFill>
                  <a:srgbClr val="66CFEE"/>
                </a:solidFill>
                <a:effectLst/>
                <a:uLnTx/>
                <a:uFillTx/>
                <a:latin typeface="Californian FB" panose="0207040306080B030204" pitchFamily="18" charset="77"/>
                <a:ea typeface="Microsoft YaHei UI" panose="020B0503020204020204" pitchFamily="34" charset="-122"/>
              </a:rPr>
              <a:t> &amp;&amp; Stewart arxiv:0801.0743</a:t>
            </a:r>
          </a:p>
        </p:txBody>
      </p:sp>
    </p:spTree>
    <p:extLst>
      <p:ext uri="{BB962C8B-B14F-4D97-AF65-F5344CB8AC3E}">
        <p14:creationId xmlns:p14="http://schemas.microsoft.com/office/powerpoint/2010/main" val="354477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CC3618-9F26-4B4F-ABEE-B01BE3AD7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n>
                  <a:solidFill>
                    <a:srgbClr val="66CFEE"/>
                  </a:solidFill>
                </a:ln>
                <a:solidFill>
                  <a:srgbClr val="66CFEE"/>
                </a:solidFill>
                <a:latin typeface="Californian FB" panose="0207040306080B030204" pitchFamily="18" charset="0"/>
              </a:rPr>
              <a:t>Space-like jet function </a:t>
            </a:r>
            <a:endParaRPr lang="zh-CN" altLang="en-US" dirty="0">
              <a:ln>
                <a:solidFill>
                  <a:srgbClr val="66CFEE"/>
                </a:solidFill>
              </a:ln>
              <a:solidFill>
                <a:srgbClr val="66CFE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5EE5A35-6BFF-4C5E-8FDB-DC56A9A375C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522413" y="1905000"/>
                <a:ext cx="10044607" cy="4692352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RGE of space-like jet function 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𝜇</m:t>
                    </m:r>
                    <m:f>
                      <m:fPr>
                        <m:ctrlPr>
                          <a:rPr lang="en-US" altLang="zh-CN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  <m:func>
                      <m:func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𝐽</m:t>
                        </m:r>
                        <m:d>
                          <m:d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𝛼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</m:d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𝑐𝑢𝑠𝑝</m:t>
                            </m:r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  <m:func>
                          <m:func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zh-CN" b="0" i="1" smtClean="0">
                                        <a:ln>
                                          <a:solidFill>
                                            <a:schemeClr val="tx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tx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tx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n>
                                              <a:solidFill>
                                                <a:schemeClr val="tx1"/>
                                              </a:solidFill>
                                            </a:ln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n>
                                              <a:solidFill>
                                                <a:schemeClr val="tx1"/>
                                              </a:solidFill>
                                            </a:ln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n>
                                              <a:solidFill>
                                                <a:schemeClr val="tx1"/>
                                              </a:solidFill>
                                            </a:ln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sub>
                                    </m:sSub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b="0" i="1" smtClean="0">
                                        <a:ln>
                                          <a:solidFill>
                                            <a:schemeClr val="tx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tx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tx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b="0" i="1" smtClean="0">
                                        <a:ln>
                                          <a:solidFill>
                                            <a:schemeClr val="tx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tx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tx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func>
                      </m:e>
                    </m:func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Single log anomalous dimension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𝐽</m:t>
                            </m:r>
                          </m:sub>
                        </m:sSub>
                      </m:e>
                    </m:acc>
                    <m:r>
                      <a:rPr lang="en-US" altLang="zh-CN" b="0" i="1" dirty="0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dirty="0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b="0" i="1" dirty="0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b="0" i="1" dirty="0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𝐻𝐿</m:t>
                        </m:r>
                      </m:sub>
                    </m:sSub>
                    <m:r>
                      <a:rPr lang="en-US" altLang="zh-CN" b="0" i="1" dirty="0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−2</m:t>
                    </m:r>
                    <m:sSub>
                      <m:sSubPr>
                        <m:ctrlPr>
                          <a:rPr lang="en-US" altLang="zh-CN" b="0" i="1" dirty="0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b="0" i="1" dirty="0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Allows threshold RGE re-summation.</a:t>
                </a:r>
              </a:p>
              <a:p>
                <a:endParaRPr lang="en-US" altLang="zh-CN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5EE5A35-6BFF-4C5E-8FDB-DC56A9A375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22413" y="1905000"/>
                <a:ext cx="10044607" cy="469235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EC8453C-F067-DE4C-A06D-98C8924F3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961" y="4328607"/>
            <a:ext cx="4180954" cy="23482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DAB014-E4C7-C046-8E04-E06BCB1E20D2}"/>
                  </a:ext>
                </a:extLst>
              </p:cNvPr>
              <p:cNvSpPr txBox="1"/>
              <p:nvPr/>
            </p:nvSpPr>
            <p:spPr>
              <a:xfrm>
                <a:off x="6127911" y="6085883"/>
                <a:ext cx="4814450" cy="590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fornian FB" panose="0207040306080B030204" pitchFamily="18" charset="77"/>
                    <a:ea typeface="Microsoft YaHei UI" panose="020B0503020204020204" pitchFamily="34" charset="-122"/>
                  </a:rPr>
                  <a:t>The time-like jet function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𝐽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𝑡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fornian FB" panose="0207040306080B030204" pitchFamily="18" charset="77"/>
                    <a:ea typeface="Microsoft YaHei UI" panose="020B0503020204020204" pitchFamily="34" charset="-122"/>
                  </a:rPr>
                  <a:t> (left )and space like  jet</a:t>
                </a:r>
                <a:r>
                  <a:rPr kumimoji="0" lang="en-US" sz="1800" b="0" i="0" u="none" strike="noStrike" kern="1200" cap="none" spc="0" normalizeH="0" noProof="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fornian FB" panose="0207040306080B030204" pitchFamily="18" charset="77"/>
                    <a:ea typeface="Microsoft YaHei UI" panose="020B0503020204020204" pitchFamily="34" charset="-122"/>
                  </a:rPr>
                  <a:t> function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noProof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𝐽</m:t>
                    </m:r>
                    <m:r>
                      <a:rPr kumimoji="0" lang="en-US" sz="1800" b="0" i="1" u="none" strike="noStrike" kern="1200" cap="none" spc="0" normalizeH="0" noProof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(|</m:t>
                    </m:r>
                    <m:r>
                      <a:rPr kumimoji="0" lang="en-US" sz="1800" b="0" i="1" u="none" strike="noStrike" kern="1200" cap="none" spc="0" normalizeH="0" noProof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𝑧</m:t>
                    </m:r>
                    <m:r>
                      <a:rPr kumimoji="0" lang="en-US" sz="1800" b="0" i="1" u="none" strike="noStrike" kern="1200" cap="none" spc="0" normalizeH="0" noProof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|)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fornian FB" panose="0207040306080B030204" pitchFamily="18" charset="77"/>
                    <a:ea typeface="Microsoft YaHei UI" panose="020B0503020204020204" pitchFamily="34" charset="-122"/>
                  </a:rPr>
                  <a:t> (right).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DAB014-E4C7-C046-8E04-E06BCB1E2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911" y="6085883"/>
                <a:ext cx="4814450" cy="5909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204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CC3618-9F26-4B4F-ABEE-B01BE3AD7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n>
                  <a:solidFill>
                    <a:srgbClr val="66CFEE"/>
                  </a:solidFill>
                </a:ln>
                <a:solidFill>
                  <a:srgbClr val="66CFEE"/>
                </a:solidFill>
                <a:latin typeface="Californian FB" panose="0207040306080B030204" pitchFamily="18" charset="0"/>
              </a:rPr>
              <a:t>Application: HL </a:t>
            </a:r>
            <a:r>
              <a:rPr lang="en-US" altLang="zh-CN" dirty="0" err="1">
                <a:ln>
                  <a:solidFill>
                    <a:srgbClr val="66CFEE"/>
                  </a:solidFill>
                </a:ln>
                <a:solidFill>
                  <a:srgbClr val="66CFEE"/>
                </a:solidFill>
                <a:latin typeface="Californian FB" panose="0207040306080B030204" pitchFamily="18" charset="0"/>
              </a:rPr>
              <a:t>Sudakov</a:t>
            </a:r>
            <a:r>
              <a:rPr lang="en-US" altLang="zh-CN" dirty="0">
                <a:ln>
                  <a:solidFill>
                    <a:srgbClr val="66CFEE"/>
                  </a:solidFill>
                </a:ln>
                <a:solidFill>
                  <a:srgbClr val="66CFEE"/>
                </a:solidFill>
                <a:latin typeface="Californian FB" panose="0207040306080B030204" pitchFamily="18" charset="0"/>
              </a:rPr>
              <a:t> form factor at NNLO</a:t>
            </a:r>
            <a:endParaRPr lang="zh-CN" altLang="en-US" dirty="0">
              <a:ln>
                <a:solidFill>
                  <a:srgbClr val="66CFEE"/>
                </a:solidFill>
              </a:ln>
              <a:solidFill>
                <a:srgbClr val="66CFE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5EE5A35-6BFF-4C5E-8FDB-DC56A9A375C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413893" y="1628800"/>
                <a:ext cx="10297144" cy="4968552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As an application, we extracted the NNLO </a:t>
                </a:r>
                <a:r>
                  <a:rPr lang="en-US" altLang="zh-CN" sz="2800" dirty="0" err="1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Sudakov</a:t>
                </a:r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form factor.</a:t>
                </a:r>
              </a:p>
              <a:p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All logarithms are determined by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function and anomalous dimensions.</a:t>
                </a:r>
              </a:p>
              <a:p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The constant term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n>
                                          <a:solidFill>
                                            <a:schemeClr val="tx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tx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tx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𝐻𝐿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and the phase angle at NNLO reads 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241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𝜁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144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11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320</m:t>
                            </m:r>
                          </m:den>
                        </m:f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559</m:t>
                            </m:r>
                          </m:num>
                          <m:den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1728</m:t>
                            </m:r>
                          </m:den>
                        </m:f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971</m:t>
                            </m:r>
                          </m:num>
                          <m:den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324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−45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𝜁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−2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+30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−30</m:t>
                            </m:r>
                          </m:num>
                          <m:den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24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sSubSup>
                      <m:sSubSup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+          </m:t>
                    </m:r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36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𝜁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+51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+1312</m:t>
                            </m:r>
                          </m:num>
                          <m:den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1296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endParaRPr lang="en-US" altLang="zh-CN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24</m:t>
                            </m:r>
                          </m:den>
                        </m:f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475</m:t>
                            </m:r>
                          </m:num>
                          <m:den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108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3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𝜁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sSubSup>
                      <m:sSubSup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38</m:t>
                            </m:r>
                          </m:num>
                          <m:den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27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endParaRPr lang="en-US" altLang="zh-CN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Agrees with direct calculation.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5EE5A35-6BFF-4C5E-8FDB-DC56A9A375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413893" y="1628800"/>
                <a:ext cx="10297144" cy="496855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41011B7-2E86-8E4E-8AE1-625E9D4CC81D}"/>
              </a:ext>
            </a:extLst>
          </p:cNvPr>
          <p:cNvSpPr txBox="1"/>
          <p:nvPr/>
        </p:nvSpPr>
        <p:spPr>
          <a:xfrm>
            <a:off x="7606580" y="5661248"/>
            <a:ext cx="371447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None/>
              <a:tabLst/>
            </a:pPr>
            <a:r>
              <a:rPr lang="en-US" altLang="zh-CN" sz="1800" dirty="0">
                <a:ln>
                  <a:solidFill>
                    <a:srgbClr val="8167D0"/>
                  </a:solidFill>
                </a:ln>
                <a:solidFill>
                  <a:srgbClr val="8167D0"/>
                </a:solidFill>
                <a:latin typeface="Californian FB" panose="0207040306080B030204" pitchFamily="18" charset="77"/>
                <a:ea typeface="Microsoft YaHei UI" panose="020B0503020204020204" pitchFamily="34" charset="-122"/>
              </a:rPr>
              <a:t>X.J&amp;&amp;Y.L&amp;&amp;</a:t>
            </a:r>
            <a:r>
              <a:rPr lang="en-US" altLang="zh-CN" dirty="0">
                <a:ln>
                  <a:solidFill>
                    <a:srgbClr val="8167D0"/>
                  </a:solidFill>
                </a:ln>
                <a:solidFill>
                  <a:srgbClr val="8167D0"/>
                </a:solidFill>
                <a:latin typeface="Californian FB" panose="0207040306080B030204" pitchFamily="18" charset="77"/>
                <a:ea typeface="Microsoft YaHei UI" panose="020B0503020204020204" pitchFamily="34" charset="-122"/>
              </a:rPr>
              <a:t>Y.S,</a:t>
            </a:r>
            <a:r>
              <a:rPr lang="en-US" altLang="zh-CN" sz="1800" dirty="0">
                <a:ln>
                  <a:solidFill>
                    <a:srgbClr val="8167D0"/>
                  </a:solidFill>
                </a:ln>
                <a:solidFill>
                  <a:srgbClr val="8167D0"/>
                </a:solidFill>
                <a:latin typeface="Californian FB" panose="0207040306080B030204" pitchFamily="18" charset="77"/>
                <a:ea typeface="Microsoft YaHei UI" panose="020B0503020204020204" pitchFamily="34" charset="-122"/>
              </a:rPr>
              <a:t> arxiv: 2305.04416</a:t>
            </a:r>
            <a:endParaRPr kumimoji="0" lang="en-US" sz="1800" b="0" u="none" strike="noStrike" kern="1200" cap="none" spc="0" normalizeH="0" baseline="0" noProof="0" dirty="0">
              <a:ln>
                <a:solidFill>
                  <a:srgbClr val="8167D0"/>
                </a:solidFill>
              </a:ln>
              <a:solidFill>
                <a:srgbClr val="8167D0"/>
              </a:solidFill>
              <a:effectLst/>
              <a:uLnTx/>
              <a:uFillTx/>
              <a:latin typeface="Californian FB" panose="0207040306080B030204" pitchFamily="18" charset="77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458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A99816-34BF-4A6D-AD41-8637A52F2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>
                <a:ln>
                  <a:solidFill>
                    <a:srgbClr val="66CFEE"/>
                  </a:solidFill>
                </a:ln>
                <a:solidFill>
                  <a:srgbClr val="66CFEE"/>
                </a:solidFill>
                <a:latin typeface="Monotype Corsiva" panose="03010101010201010101" pitchFamily="66" charset="0"/>
              </a:rPr>
              <a:t>Summary and Outlook</a:t>
            </a:r>
            <a:endParaRPr lang="zh-CN" altLang="en-US" sz="4400" dirty="0">
              <a:ln>
                <a:solidFill>
                  <a:srgbClr val="66CFEE"/>
                </a:solidFill>
              </a:ln>
              <a:solidFill>
                <a:srgbClr val="66CFEE"/>
              </a:solidFill>
              <a:latin typeface="Monotype Corsiva" panose="03010101010201010101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F175195-59D9-4DD8-A777-42066154C2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25860" y="1772816"/>
                <a:ext cx="10441160" cy="460851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Universality in High energy limit of QFT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 err="1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Sudakov</a:t>
                </a: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universality class: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𝑐𝑢𝑠𝑝</m:t>
                        </m:r>
                      </m:sub>
                    </m:sSub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induced double log evolution.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TMD factorization &amp;&amp; threshold limit of quark structure function.</a:t>
                </a:r>
              </a:p>
              <a:p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Heavy-light </a:t>
                </a:r>
                <a:r>
                  <a:rPr lang="en-US" altLang="zh-CN" sz="2800" dirty="0" err="1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Sudakov</a:t>
                </a:r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universality class appears naturally in </a:t>
                </a:r>
                <a:r>
                  <a:rPr lang="en-US" altLang="zh-CN" sz="2800" dirty="0" err="1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LaMET</a:t>
                </a:r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formulation of lattice parton distribution.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Quasi-TMDPDF &amp;&amp; LFWF amplitude &amp;&amp; threshold limit of quark quasi-PDF.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Allows lattice extraction of TMD parton densities.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NNLO Heavy-light </a:t>
                </a:r>
                <a:r>
                  <a:rPr lang="en-US" altLang="zh-CN" dirty="0" err="1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Sudakov</a:t>
                </a: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form factor extracted from threshold limit.</a:t>
                </a:r>
              </a:p>
              <a:p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In the future, apply the threshold re-summation to improve the accuracy of  lattice extraction of collinear PDF.</a:t>
                </a:r>
              </a:p>
              <a:p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pPr marL="0" indent="0">
                  <a:buNone/>
                </a:pPr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endParaRPr lang="en-US" altLang="zh-CN" sz="2800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F175195-59D9-4DD8-A777-42066154C2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5860" y="1772816"/>
                <a:ext cx="10441160" cy="460851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028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B068E5-9568-4A1C-84A8-FF5878AE4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n>
                  <a:solidFill>
                    <a:srgbClr val="66CFEE"/>
                  </a:solidFill>
                </a:ln>
                <a:solidFill>
                  <a:srgbClr val="66CFEE"/>
                </a:solidFill>
                <a:latin typeface="Californian FB" panose="0207040306080B030204" pitchFamily="18" charset="0"/>
              </a:rPr>
              <a:t>Outline</a:t>
            </a:r>
            <a:endParaRPr lang="zh-CN" altLang="en-US" dirty="0">
              <a:ln>
                <a:solidFill>
                  <a:srgbClr val="66CFEE"/>
                </a:solidFill>
              </a:ln>
              <a:solidFill>
                <a:srgbClr val="66CFEE"/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5390CB-5711-4D6E-AE6F-5919E63C4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876" y="1772816"/>
            <a:ext cx="10081120" cy="4908376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n>
                  <a:solidFill>
                    <a:srgbClr val="66CFEE"/>
                  </a:solidFill>
                </a:ln>
                <a:solidFill>
                  <a:srgbClr val="66CFEE"/>
                </a:solidFill>
                <a:latin typeface="Californian FB" panose="0207040306080B030204" pitchFamily="18" charset="0"/>
              </a:rPr>
              <a:t>High energy limit of QFT : factorization &amp;&amp; scaling &amp;&amp; universality.</a:t>
            </a:r>
          </a:p>
          <a:p>
            <a:r>
              <a:rPr lang="en-US" altLang="zh-CN" sz="2800" dirty="0">
                <a:ln>
                  <a:solidFill>
                    <a:schemeClr val="tx1"/>
                  </a:solidFill>
                </a:ln>
                <a:latin typeface="Californian FB" panose="0207040306080B030204" pitchFamily="18" charset="0"/>
              </a:rPr>
              <a:t>The HL </a:t>
            </a:r>
            <a:r>
              <a:rPr lang="en-US" altLang="zh-CN" sz="2800" dirty="0" err="1">
                <a:ln>
                  <a:solidFill>
                    <a:schemeClr val="tx1"/>
                  </a:solidFill>
                </a:ln>
                <a:latin typeface="Californian FB" panose="0207040306080B030204" pitchFamily="18" charset="0"/>
              </a:rPr>
              <a:t>Sudakov</a:t>
            </a:r>
            <a:r>
              <a:rPr lang="en-US" altLang="zh-CN" sz="2800" dirty="0">
                <a:ln>
                  <a:solidFill>
                    <a:schemeClr val="tx1"/>
                  </a:solidFill>
                </a:ln>
                <a:latin typeface="Californian FB" panose="0207040306080B030204" pitchFamily="18" charset="0"/>
              </a:rPr>
              <a:t> universality class 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>
                <a:ln>
                  <a:solidFill>
                    <a:schemeClr val="tx1"/>
                  </a:solidFill>
                </a:ln>
                <a:latin typeface="Californian FB" panose="0207040306080B030204" pitchFamily="18" charset="0"/>
              </a:rPr>
              <a:t>Overview.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>
                <a:ln>
                  <a:solidFill>
                    <a:schemeClr val="tx1"/>
                  </a:solidFill>
                </a:ln>
                <a:latin typeface="Californian FB" panose="0207040306080B030204" pitchFamily="18" charset="0"/>
              </a:rPr>
              <a:t>Quasi-TMDPDF &amp;&amp; LFWF amplitudes.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>
                <a:ln>
                  <a:solidFill>
                    <a:schemeClr val="tx1"/>
                  </a:solidFill>
                </a:ln>
                <a:latin typeface="Californian FB" panose="0207040306080B030204" pitchFamily="18" charset="0"/>
              </a:rPr>
              <a:t>Reduced soft factor. Lattice application.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>
                <a:ln>
                  <a:solidFill>
                    <a:schemeClr val="tx1"/>
                  </a:solidFill>
                </a:ln>
                <a:latin typeface="Californian FB" panose="0207040306080B030204" pitchFamily="18" charset="0"/>
              </a:rPr>
              <a:t>Threshold limit of quark quasi-PDF.</a:t>
            </a:r>
          </a:p>
          <a:p>
            <a:endParaRPr lang="en-US" altLang="zh-CN" sz="2800" dirty="0">
              <a:ln>
                <a:solidFill>
                  <a:schemeClr val="tx1"/>
                </a:solidFill>
              </a:ln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44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DFCAA-D2BB-4875-A8F9-19DA7E279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000" y="273600"/>
            <a:ext cx="9171280" cy="1020762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n>
                  <a:solidFill>
                    <a:srgbClr val="66CFEE"/>
                  </a:solidFill>
                </a:ln>
                <a:solidFill>
                  <a:srgbClr val="66CFEE"/>
                </a:solidFill>
                <a:latin typeface="Californian FB" panose="0207040306080B030204" pitchFamily="18" charset="0"/>
              </a:rPr>
              <a:t>High energy limit of QFT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2A0F061-93DE-46DE-B689-5E7F275D04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41884" y="1619364"/>
                <a:ext cx="10513168" cy="512200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Successful of QFT in late 1940s: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−2;</m:t>
                    </m:r>
                    <m:r>
                      <m:rPr>
                        <m:sty m:val="p"/>
                      </m:rPr>
                      <a:rPr lang="en-US" altLang="zh-CN" b="0" i="0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amb shift.</a:t>
                </a:r>
              </a:p>
              <a:p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Development of </a:t>
                </a:r>
                <a:r>
                  <a:rPr lang="en-US" altLang="zh-CN" dirty="0">
                    <a:ln>
                      <a:solidFill>
                        <a:srgbClr val="66CFEE"/>
                      </a:solidFill>
                    </a:ln>
                    <a:solidFill>
                      <a:srgbClr val="66CFEE"/>
                    </a:solidFill>
                    <a:latin typeface="Californian FB" panose="0207040306080B030204" pitchFamily="18" charset="0"/>
                  </a:rPr>
                  <a:t>massive</a:t>
                </a: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renormalization perturbation theory: Power-counting theorems/Symanzik polynomials/BPHZ….</a:t>
                </a:r>
              </a:p>
              <a:p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However,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limit not under control. Large logarithms/Landau poles. Proper interpretation not clear.</a:t>
                </a:r>
              </a:p>
              <a:p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Early 1970s, multiple clues: perturbative asymptotic freedom/RGE-analysis /scaling in statistical physics &amp;&amp; DIS/..… leads to the conjecture: local QFTs are likely </a:t>
                </a:r>
                <a:r>
                  <a:rPr lang="en-US" altLang="zh-CN" dirty="0">
                    <a:ln>
                      <a:solidFill>
                        <a:srgbClr val="66CFEE"/>
                      </a:solidFill>
                    </a:ln>
                    <a:solidFill>
                      <a:srgbClr val="66CFEE"/>
                    </a:solidFill>
                    <a:latin typeface="Californian FB" panose="0207040306080B030204" pitchFamily="18" charset="0"/>
                  </a:rPr>
                  <a:t>universal scaling limits.</a:t>
                </a: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</a:t>
                </a:r>
              </a:p>
              <a:p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The </a:t>
                </a:r>
                <a:r>
                  <a:rPr lang="en-US" altLang="zh-CN" dirty="0">
                    <a:ln>
                      <a:solidFill>
                        <a:srgbClr val="66CFEE"/>
                      </a:solidFill>
                    </a:ln>
                    <a:solidFill>
                      <a:srgbClr val="66CFEE"/>
                    </a:solidFill>
                    <a:latin typeface="Californian FB" panose="0207040306080B030204" pitchFamily="18" charset="0"/>
                  </a:rPr>
                  <a:t>“maximally universal’’ </a:t>
                </a: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region: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altLang="zh-CN" b="0" i="1" smtClean="0">
                        <a:ln>
                          <a:solidFill>
                            <a:srgbClr val="66CFEE"/>
                          </a:solidFill>
                        </a:ln>
                        <a:solidFill>
                          <a:srgbClr val="66CFEE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≪</m:t>
                    </m:r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. Scale-invariant up to logarithms. CFT &amp;&amp; massless PT. </a:t>
                </a:r>
                <a:r>
                  <a:rPr lang="en-US" altLang="zh-CN" sz="2800" dirty="0">
                    <a:ln>
                      <a:solidFill>
                        <a:srgbClr val="8167D0"/>
                      </a:solidFill>
                    </a:ln>
                    <a:solidFill>
                      <a:srgbClr val="8167D0"/>
                    </a:solidFill>
                    <a:latin typeface="Californian FB" panose="0207040306080B030204" pitchFamily="18" charset="0"/>
                  </a:rPr>
                  <a:t>High energy limit of QFT</a:t>
                </a:r>
                <a:r>
                  <a:rPr lang="en-US" altLang="zh-CN" dirty="0">
                    <a:ln>
                      <a:solidFill>
                        <a:srgbClr val="8167D0"/>
                      </a:solidFill>
                    </a:ln>
                    <a:solidFill>
                      <a:srgbClr val="8167D0"/>
                    </a:solidFill>
                    <a:latin typeface="Californian FB" panose="0207040306080B030204" pitchFamily="18" charset="0"/>
                  </a:rPr>
                  <a:t>.</a:t>
                </a:r>
              </a:p>
              <a:p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pPr marL="0" indent="0">
                  <a:buNone/>
                </a:pPr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2A0F061-93DE-46DE-B689-5E7F275D04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41884" y="1619364"/>
                <a:ext cx="10513168" cy="51220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734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DFCAA-D2BB-4875-A8F9-19DA7E279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000" y="273600"/>
            <a:ext cx="9171280" cy="1020762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n>
                  <a:solidFill>
                    <a:srgbClr val="66CFEE"/>
                  </a:solidFill>
                </a:ln>
                <a:solidFill>
                  <a:srgbClr val="66CFEE"/>
                </a:solidFill>
                <a:latin typeface="Californian FB" panose="0207040306080B030204" pitchFamily="18" charset="0"/>
              </a:rPr>
              <a:t>Universality &amp; OPE &amp; factorization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2A0F061-93DE-46DE-B689-5E7F275D04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5820" y="1619364"/>
                <a:ext cx="11089232" cy="512200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Euclidean correlator: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𝑧𝑚</m:t>
                        </m:r>
                      </m:e>
                    </m:d>
                    <m:r>
                      <a:rPr lang="en-US" altLang="zh-CN" sz="28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𝑂</m:t>
                            </m:r>
                          </m:sub>
                        </m:sSub>
                      </m:sup>
                    </m:sSup>
                    <m:d>
                      <m:dPr>
                        <m:begChr m:val="⟨"/>
                        <m:endChr m:val="⟩"/>
                        <m:ctrlP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0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altLang="zh-CN" sz="2800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altLang="zh-CN" sz="28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altLang="zh-CN" sz="2800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. Universal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limit:</a:t>
                </a:r>
              </a:p>
              <a:p>
                <a:pPr marL="0" indent="0">
                  <a:buNone/>
                </a:pPr>
                <a:r>
                  <a:rPr lang="en-US" altLang="zh-CN" sz="2800" b="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𝑧𝑚</m:t>
                        </m:r>
                      </m:e>
                    </m:d>
                    <m:r>
                      <a:rPr lang="en-US" altLang="zh-CN" sz="28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800" b="0" i="1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sz="2800" b="0" i="1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800" b="0" i="1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sz="2800" b="0" i="1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altLang="zh-CN" sz="2800" b="0" i="1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sSubSup>
                              <m:sSubSupPr>
                                <m:ctrlPr>
                                  <a:rPr lang="en-US" altLang="zh-CN" sz="2800" b="0" i="1" smtClean="0">
                                    <a:ln>
                                      <a:solidFill>
                                        <a:srgbClr val="8167D0"/>
                                      </a:solidFill>
                                    </a:ln>
                                    <a:solidFill>
                                      <a:srgbClr val="8167D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800" b="0" i="1" smtClean="0">
                                    <a:ln>
                                      <a:solidFill>
                                        <a:srgbClr val="8167D0"/>
                                      </a:solidFill>
                                    </a:ln>
                                    <a:solidFill>
                                      <a:srgbClr val="8167D0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ln>
                                      <a:solidFill>
                                        <a:srgbClr val="8167D0"/>
                                      </a:solidFill>
                                    </a:ln>
                                    <a:solidFill>
                                      <a:srgbClr val="8167D0"/>
                                    </a:solidFill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  <m:sup>
                                <m:r>
                                  <a:rPr lang="en-US" altLang="zh-CN" sz="2800" b="0" i="1" smtClean="0">
                                    <a:ln>
                                      <a:solidFill>
                                        <a:srgbClr val="8167D0"/>
                                      </a:solidFill>
                                    </a:ln>
                                    <a:solidFill>
                                      <a:srgbClr val="8167D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en-US" altLang="zh-CN" sz="2800" b="0" i="1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2800" b="0" i="1" smtClean="0">
                                    <a:ln>
                                      <a:solidFill>
                                        <a:srgbClr val="8167D0"/>
                                      </a:solidFill>
                                    </a:ln>
                                    <a:solidFill>
                                      <a:srgbClr val="8167D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mtClean="0">
                                    <a:ln>
                                      <a:solidFill>
                                        <a:srgbClr val="8167D0"/>
                                      </a:solidFill>
                                    </a:ln>
                                    <a:solidFill>
                                      <a:srgbClr val="8167D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ln>
                                      <a:solidFill>
                                        <a:srgbClr val="8167D0"/>
                                      </a:solidFill>
                                    </a:ln>
                                    <a:solidFill>
                                      <a:srgbClr val="8167D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sup>
                    </m:sSup>
                    <m:func>
                      <m:funcPr>
                        <m:ctrlPr>
                          <a:rPr lang="en-US" altLang="zh-CN" sz="2800" i="1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80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nary>
                          <m:naryPr>
                            <m:ctrlPr>
                              <a:rPr lang="en-US" altLang="zh-CN" sz="2800" i="1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2800" b="0" i="1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sz="2800" i="1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d>
                              <m:dPr>
                                <m:ctrlPr>
                                  <a:rPr lang="en-US" altLang="zh-CN" sz="2800" i="1">
                                    <a:ln>
                                      <a:solidFill>
                                        <a:srgbClr val="8167D0"/>
                                      </a:solidFill>
                                    </a:ln>
                                    <a:solidFill>
                                      <a:srgbClr val="8167D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i="1">
                                    <a:ln>
                                      <a:solidFill>
                                        <a:srgbClr val="8167D0"/>
                                      </a:solidFill>
                                    </a:ln>
                                    <a:solidFill>
                                      <a:srgbClr val="8167D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sup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altLang="zh-CN" sz="2800" b="0" i="1" smtClean="0">
                                    <a:ln>
                                      <a:solidFill>
                                        <a:srgbClr val="8167D0"/>
                                      </a:solidFill>
                                    </a:ln>
                                    <a:solidFill>
                                      <a:srgbClr val="8167D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 b="0" i="1" smtClean="0">
                                    <a:ln>
                                      <a:solidFill>
                                        <a:srgbClr val="8167D0"/>
                                      </a:solidFill>
                                    </a:ln>
                                    <a:solidFill>
                                      <a:srgbClr val="8167D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Sup>
                                  <m:sSubSupPr>
                                    <m:ctrlPr>
                                      <a:rPr lang="en-US" altLang="zh-CN" sz="2800" b="0" i="1" smtClean="0">
                                        <a:ln>
                                          <a:solidFill>
                                            <a:srgbClr val="8167D0"/>
                                          </a:solidFill>
                                        </a:ln>
                                        <a:solidFill>
                                          <a:srgbClr val="8167D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800" b="0" i="1" smtClean="0">
                                        <a:ln>
                                          <a:solidFill>
                                            <a:srgbClr val="8167D0"/>
                                          </a:solidFill>
                                        </a:ln>
                                        <a:solidFill>
                                          <a:srgbClr val="8167D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altLang="zh-CN" sz="2800" b="0" i="1" smtClean="0">
                                        <a:ln>
                                          <a:solidFill>
                                            <a:srgbClr val="8167D0"/>
                                          </a:solidFill>
                                        </a:ln>
                                        <a:solidFill>
                                          <a:srgbClr val="8167D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sub>
                                  <m:sup>
                                    <m:r>
                                      <a:rPr lang="en-US" altLang="zh-CN" sz="2800" b="0" i="1" smtClean="0">
                                        <a:ln>
                                          <a:solidFill>
                                            <a:srgbClr val="8167D0"/>
                                          </a:solidFill>
                                        </a:ln>
                                        <a:solidFill>
                                          <a:srgbClr val="8167D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2800" b="0" i="1" smtClean="0">
                                        <a:ln>
                                          <a:solidFill>
                                            <a:srgbClr val="8167D0"/>
                                          </a:solidFill>
                                        </a:ln>
                                        <a:solidFill>
                                          <a:srgbClr val="8167D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0" i="1" smtClean="0">
                                        <a:ln>
                                          <a:solidFill>
                                            <a:srgbClr val="8167D0"/>
                                          </a:solidFill>
                                        </a:ln>
                                        <a:solidFill>
                                          <a:srgbClr val="8167D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zh-CN" sz="2800" b="0" i="1" smtClean="0">
                                        <a:ln>
                                          <a:solidFill>
                                            <a:srgbClr val="8167D0"/>
                                          </a:solidFill>
                                        </a:ln>
                                        <a:solidFill>
                                          <a:srgbClr val="8167D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sz="2800" b="0" i="1" smtClean="0">
                                    <a:ln>
                                      <a:solidFill>
                                        <a:srgbClr val="8167D0"/>
                                      </a:solidFill>
                                    </a:ln>
                                    <a:solidFill>
                                      <a:srgbClr val="8167D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den>
                            </m:f>
                            <m:r>
                              <a:rPr lang="en-US" altLang="zh-CN" sz="2800" b="0" i="1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CN" sz="2800" i="1">
                                    <a:ln>
                                      <a:solidFill>
                                        <a:srgbClr val="8167D0"/>
                                      </a:solidFill>
                                    </a:ln>
                                    <a:solidFill>
                                      <a:srgbClr val="8167D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sz="2800" i="1">
                                        <a:ln>
                                          <a:solidFill>
                                            <a:srgbClr val="8167D0"/>
                                          </a:solidFill>
                                        </a:ln>
                                        <a:solidFill>
                                          <a:srgbClr val="8167D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i="1">
                                        <a:ln>
                                          <a:solidFill>
                                            <a:srgbClr val="8167D0"/>
                                          </a:solidFill>
                                        </a:ln>
                                        <a:solidFill>
                                          <a:srgbClr val="8167D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CN" sz="2800" i="1">
                                        <a:ln>
                                          <a:solidFill>
                                            <a:srgbClr val="8167D0"/>
                                          </a:solidFill>
                                        </a:ln>
                                        <a:solidFill>
                                          <a:srgbClr val="8167D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altLang="zh-CN" sz="2800" i="1">
                                        <a:ln>
                                          <a:solidFill>
                                            <a:srgbClr val="8167D0"/>
                                          </a:solidFill>
                                        </a:ln>
                                        <a:solidFill>
                                          <a:srgbClr val="8167D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800" i="1">
                                        <a:ln>
                                          <a:solidFill>
                                            <a:srgbClr val="8167D0"/>
                                          </a:solidFill>
                                        </a:ln>
                                        <a:solidFill>
                                          <a:srgbClr val="8167D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800" i="1">
                                        <a:ln>
                                          <a:solidFill>
                                            <a:srgbClr val="8167D0"/>
                                          </a:solidFill>
                                        </a:ln>
                                        <a:solidFill>
                                          <a:srgbClr val="8167D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altLang="zh-CN" sz="2800" i="1">
                                    <a:ln>
                                      <a:solidFill>
                                        <a:srgbClr val="8167D0"/>
                                      </a:solidFill>
                                    </a:ln>
                                    <a:solidFill>
                                      <a:srgbClr val="8167D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d>
                                  <m:dPr>
                                    <m:ctrlPr>
                                      <a:rPr lang="en-US" altLang="zh-CN" sz="2800" i="1">
                                        <a:ln>
                                          <a:solidFill>
                                            <a:srgbClr val="8167D0"/>
                                          </a:solidFill>
                                        </a:ln>
                                        <a:solidFill>
                                          <a:srgbClr val="8167D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800" i="1">
                                        <a:ln>
                                          <a:solidFill>
                                            <a:srgbClr val="8167D0"/>
                                          </a:solidFill>
                                        </a:ln>
                                        <a:solidFill>
                                          <a:srgbClr val="8167D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d>
                              </m:den>
                            </m:f>
                            <m:r>
                              <a:rPr lang="en-US" altLang="zh-CN" sz="2800" b="0" i="1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altLang="zh-CN" sz="2800" i="1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CN" sz="2800" i="1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altLang="zh-CN" sz="2800" b="0" i="1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2800" i="1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altLang="zh-CN" sz="2800" b="0" i="1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altLang="zh-CN" sz="2800" b="0" i="1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altLang="zh-CN" sz="2800" b="0" i="1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800" b="0" i="1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CN" sz="2800" b="0" i="1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)]+</m:t>
                            </m:r>
                            <m:r>
                              <a:rPr lang="en-US" altLang="zh-CN" sz="2800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altLang="zh-CN" sz="2800" i="1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𝑚𝑧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altLang="zh-CN" sz="2800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lifornian FB" panose="0207040306080B030204" pitchFamily="18" charset="0"/>
                              </a:rPr>
                              <m:t>.</m:t>
                            </m:r>
                          </m:e>
                        </m:nary>
                      </m:e>
                    </m:func>
                  </m:oMath>
                </a14:m>
                <a:endParaRPr lang="en-US" altLang="zh-CN" sz="2800" i="1" dirty="0">
                  <a:ln>
                    <a:solidFill>
                      <a:schemeClr val="tx1"/>
                    </a:solidFill>
                  </a:ln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func>
                          <m:func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:  the running coupling constant. 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  <m:sup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altLang="zh-CN" b="0" i="0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the LO anomalous dimension.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rgbClr val="8167D0"/>
                      </a:solidFill>
                    </a:ln>
                    <a:solidFill>
                      <a:srgbClr val="8167D0"/>
                    </a:solidFill>
                    <a:latin typeface="Californian FB" panose="0207040306080B030204" pitchFamily="18" charset="0"/>
                  </a:rPr>
                  <a:t>Controlled</a:t>
                </a: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asymptotic expansion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.</a:t>
                </a:r>
              </a:p>
              <a:p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REG resumed form of perturbative series.</a:t>
                </a:r>
                <a:r>
                  <a:rPr lang="en-US" altLang="zh-CN" sz="2800" dirty="0">
                    <a:ln>
                      <a:solidFill>
                        <a:srgbClr val="8167D0"/>
                      </a:solidFill>
                    </a:ln>
                    <a:solidFill>
                      <a:srgbClr val="8167D0"/>
                    </a:solidFill>
                    <a:latin typeface="Californian FB" panose="0207040306080B030204" pitchFamily="18" charset="0"/>
                  </a:rPr>
                  <a:t> PT is universal.</a:t>
                </a:r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pPr marL="0" indent="0">
                  <a:buNone/>
                </a:pPr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2A0F061-93DE-46DE-B689-5E7F275D04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5820" y="1619364"/>
                <a:ext cx="11089232" cy="51220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34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DFCAA-D2BB-4875-A8F9-19DA7E279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000" y="273600"/>
            <a:ext cx="9171280" cy="1020762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n>
                  <a:solidFill>
                    <a:srgbClr val="66CFEE"/>
                  </a:solidFill>
                </a:ln>
                <a:solidFill>
                  <a:srgbClr val="66CFEE"/>
                </a:solidFill>
                <a:latin typeface="Californian FB" panose="0207040306080B030204" pitchFamily="18" charset="0"/>
              </a:rPr>
              <a:t>Universality &amp; OPE &amp; factorization</a:t>
            </a:r>
            <a:endParaRPr lang="en-US" altLang="zh-CN" sz="36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Californian FB" panose="0207040306080B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2A0F061-93DE-46DE-B689-5E7F275D04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97868" y="1772816"/>
                <a:ext cx="10729192" cy="4689956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6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Consistency condition on PT: multiplicative renormalizability. Singularity in Feynman integrals transmutes to anomalous dimensions &amp;&amp; critical exponents that controls the high-energy limit.</a:t>
                </a:r>
              </a:p>
              <a:p>
                <a:r>
                  <a:rPr lang="en-US" altLang="zh-CN" sz="26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Proven using the same power-counting techniques as massive perturbation theory.</a:t>
                </a:r>
                <a:r>
                  <a:rPr lang="en-US" altLang="zh-CN" sz="2600" dirty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Californian FB" panose="0207040306080B030204" pitchFamily="18" charset="0"/>
                  </a:rPr>
                  <a:t> </a:t>
                </a:r>
                <a:r>
                  <a:rPr lang="en-US" altLang="zh-CN" sz="2600" dirty="0">
                    <a:ln>
                      <a:solidFill>
                        <a:srgbClr val="8167D0"/>
                      </a:solidFill>
                    </a:ln>
                    <a:solidFill>
                      <a:srgbClr val="8167D0"/>
                    </a:solidFill>
                    <a:latin typeface="Californian FB" panose="0207040306080B030204" pitchFamily="18" charset="0"/>
                  </a:rPr>
                  <a:t>Key structure:</a:t>
                </a:r>
                <a:r>
                  <a:rPr lang="en-US" altLang="zh-CN" sz="26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scaling behavior of </a:t>
                </a:r>
                <a:r>
                  <a:rPr lang="en-US" altLang="zh-CN" sz="2600" dirty="0" err="1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Symanzik</a:t>
                </a:r>
                <a:r>
                  <a:rPr lang="en-US" altLang="zh-CN" sz="26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polynomials.</a:t>
                </a:r>
              </a:p>
              <a:p>
                <a:r>
                  <a:rPr lang="en-US" altLang="zh-CN" sz="26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Anomalous dimension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sz="26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en-US" altLang="zh-CN" sz="26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6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26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6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has </a:t>
                </a:r>
                <a:r>
                  <a:rPr lang="en-US" altLang="zh-CN" sz="2600" dirty="0">
                    <a:ln>
                      <a:solidFill>
                        <a:srgbClr val="8167D0"/>
                      </a:solidFill>
                    </a:ln>
                    <a:solidFill>
                      <a:srgbClr val="8167D0"/>
                    </a:solidFill>
                    <a:latin typeface="Californian FB" panose="0207040306080B030204" pitchFamily="18" charset="0"/>
                  </a:rPr>
                  <a:t>no explicit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600" b="0" i="1" smtClean="0">
                        <a:ln>
                          <a:solidFill>
                            <a:srgbClr val="8167D0"/>
                          </a:solidFill>
                        </a:ln>
                        <a:solidFill>
                          <a:srgbClr val="8167D0"/>
                        </a:solidFill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zh-CN" sz="2600" b="0" i="1" smtClean="0">
                        <a:ln>
                          <a:solidFill>
                            <a:srgbClr val="8167D0"/>
                          </a:solidFill>
                        </a:ln>
                        <a:solidFill>
                          <a:srgbClr val="8167D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600" b="0" i="1" smtClean="0">
                        <a:ln>
                          <a:solidFill>
                            <a:srgbClr val="8167D0"/>
                          </a:solidFill>
                        </a:ln>
                        <a:solidFill>
                          <a:srgbClr val="8167D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600" b="0" i="1" smtClean="0">
                        <a:ln>
                          <a:solidFill>
                            <a:srgbClr val="8167D0"/>
                          </a:solidFill>
                        </a:ln>
                        <a:solidFill>
                          <a:srgbClr val="8167D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600" dirty="0">
                    <a:ln>
                      <a:solidFill>
                        <a:srgbClr val="8167D0"/>
                      </a:solidFill>
                    </a:ln>
                    <a:solidFill>
                      <a:srgbClr val="8167D0"/>
                    </a:solidFill>
                    <a:latin typeface="Californian FB" panose="0207040306080B030204" pitchFamily="18" charset="0"/>
                  </a:rPr>
                  <a:t>dependence. Single log evolution.</a:t>
                </a:r>
              </a:p>
              <a:p>
                <a:r>
                  <a:rPr lang="en-US" altLang="zh-CN" sz="26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PT is asymptotic with factorial growth. Renormalon ambiguity/Instantons…</a:t>
                </a:r>
              </a:p>
              <a:p>
                <a:pPr marL="0" indent="0">
                  <a:buNone/>
                </a:pPr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pPr marL="0" indent="0">
                  <a:buNone/>
                </a:pPr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2A0F061-93DE-46DE-B689-5E7F275D04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7868" y="1772816"/>
                <a:ext cx="10729192" cy="468995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3BF2D9F-C561-634D-8009-2DAB246C5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044" y="5589240"/>
            <a:ext cx="7356139" cy="73796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7F4DA9B-E124-3C4D-B6CB-67FA23D73AC4}"/>
              </a:ext>
            </a:extLst>
          </p:cNvPr>
          <p:cNvCxnSpPr/>
          <p:nvPr/>
        </p:nvCxnSpPr>
        <p:spPr>
          <a:xfrm>
            <a:off x="8398668" y="5402484"/>
            <a:ext cx="0" cy="432048"/>
          </a:xfrm>
          <a:prstGeom prst="straightConnector1">
            <a:avLst/>
          </a:prstGeom>
          <a:ln w="254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69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DFCAA-D2BB-4875-A8F9-19DA7E279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000" y="273600"/>
            <a:ext cx="9171280" cy="1020762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fornian FB" panose="0207040306080B030204" pitchFamily="18" charset="0"/>
              </a:rPr>
              <a:t> </a:t>
            </a:r>
            <a:r>
              <a:rPr lang="en-US" altLang="zh-CN" sz="3600" dirty="0">
                <a:ln>
                  <a:solidFill>
                    <a:srgbClr val="66CFEE"/>
                  </a:solidFill>
                </a:ln>
                <a:solidFill>
                  <a:srgbClr val="66CFEE"/>
                </a:solidFill>
                <a:latin typeface="Californian FB" panose="0207040306080B030204" pitchFamily="18" charset="0"/>
              </a:rPr>
              <a:t>OPE &amp; factorization: the Bjorken limit.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2A0F061-93DE-46DE-B689-5E7F275D04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1844" y="1700808"/>
                <a:ext cx="10873208" cy="4883592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Next simplest object. Structure function: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 b="0" i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p>
                            <m:r>
                              <a:rPr lang="en-US" altLang="zh-CN" sz="2800" b="0" i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b="0" i="0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altLang="zh-CN" sz="2800" b="0" i="0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2800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d>
                                  <m:dPr>
                                    <m:ctrlPr>
                                      <a:rPr lang="en-US" altLang="zh-CN" sz="2800" b="0" i="1" smtClean="0">
                                        <a:ln>
                                          <a:solidFill>
                                            <a:schemeClr val="tx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800" b="0" i="1" smtClean="0">
                                        <a:ln>
                                          <a:solidFill>
                                            <a:schemeClr val="tx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r>
                                  <a:rPr lang="en-US" altLang="zh-CN" sz="2800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d>
                                  <m:dPr>
                                    <m:ctrlPr>
                                      <a:rPr lang="en-US" altLang="zh-CN" sz="2800" b="0" i="1" smtClean="0">
                                        <a:ln>
                                          <a:solidFill>
                                            <a:schemeClr val="tx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800" b="0" i="1" smtClean="0">
                                        <a:ln>
                                          <a:solidFill>
                                            <a:schemeClr val="tx1"/>
                                          </a:solidFill>
                                        </a:ln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zh-CN" sz="28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800" b="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.</a:t>
                </a:r>
              </a:p>
              <a:p>
                <a:r>
                  <a:rPr lang="en-US" altLang="zh-CN" sz="2800" b="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The Bjorken limit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altLang="zh-CN" sz="2800" b="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at fixed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sz="28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sz="28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sz="28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800" b="0" i="0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&amp;&amp;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at 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CN" sz="28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. Not completely Euclidean.</a:t>
                </a:r>
              </a:p>
              <a:p>
                <a:r>
                  <a:rPr lang="en-US" altLang="zh-CN" sz="2800" b="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This limit </a:t>
                </a:r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can still be controlled by single log RGE.</a:t>
                </a:r>
                <a:endParaRPr lang="en-US" altLang="zh-CN" sz="2800" b="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sz="28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800" b="0" i="1" smtClean="0">
                        <a:ln>
                          <a:solidFill>
                            <a:srgbClr val="8167D0"/>
                          </a:solidFill>
                        </a:ln>
                        <a:solidFill>
                          <a:srgbClr val="8167D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0" i="1" smtClean="0">
                        <a:ln>
                          <a:solidFill>
                            <a:srgbClr val="8167D0"/>
                          </a:solidFill>
                        </a:ln>
                        <a:solidFill>
                          <a:srgbClr val="8167D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2800" b="0" i="1" smtClean="0">
                        <a:ln>
                          <a:solidFill>
                            <a:srgbClr val="8167D0"/>
                          </a:solidFill>
                        </a:ln>
                        <a:solidFill>
                          <a:srgbClr val="8167D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0" i="1" smtClean="0">
                        <a:ln>
                          <a:solidFill>
                            <a:srgbClr val="8167D0"/>
                          </a:solidFill>
                        </a:ln>
                        <a:solidFill>
                          <a:srgbClr val="8167D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sz="2800" b="0" i="1" smtClean="0">
                        <a:ln>
                          <a:solidFill>
                            <a:srgbClr val="8167D0"/>
                          </a:solidFill>
                        </a:ln>
                        <a:solidFill>
                          <a:srgbClr val="8167D0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altLang="zh-CN" sz="2800" dirty="0">
                    <a:ln>
                      <a:solidFill>
                        <a:srgbClr val="8167D0"/>
                      </a:solidFill>
                    </a:ln>
                    <a:solidFill>
                      <a:srgbClr val="8167D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800" i="1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80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altLang="zh-CN" sz="2800" b="0" i="1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nary>
                          <m:naryPr>
                            <m:ctrlPr>
                              <a:rPr lang="en-US" altLang="zh-CN" sz="2800" i="1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2800" i="1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altLang="zh-CN" sz="2800" i="1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800" b="0" i="1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altLang="zh-CN" sz="2800" i="1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>
                            <m:r>
                              <a:rPr lang="en-US" altLang="zh-CN" sz="2800" i="1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altLang="zh-CN" sz="2800" i="1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800" b="0" i="1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US" altLang="zh-CN" sz="2800" i="1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  <m:e>
                            <m:f>
                              <m:fPr>
                                <m:ctrlPr>
                                  <a:rPr lang="en-US" altLang="zh-CN" sz="2800" i="1">
                                    <a:ln>
                                      <a:solidFill>
                                        <a:srgbClr val="8167D0"/>
                                      </a:solidFill>
                                    </a:ln>
                                    <a:solidFill>
                                      <a:srgbClr val="8167D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sz="2800" i="1">
                                        <a:ln>
                                          <a:solidFill>
                                            <a:srgbClr val="8167D0"/>
                                          </a:solidFill>
                                        </a:ln>
                                        <a:solidFill>
                                          <a:srgbClr val="8167D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i="1">
                                        <a:ln>
                                          <a:solidFill>
                                            <a:srgbClr val="8167D0"/>
                                          </a:solidFill>
                                        </a:ln>
                                        <a:solidFill>
                                          <a:srgbClr val="8167D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altLang="zh-CN" sz="2800" b="0" i="1" smtClean="0">
                                        <a:ln>
                                          <a:solidFill>
                                            <a:srgbClr val="8167D0"/>
                                          </a:solidFill>
                                        </a:ln>
                                        <a:solidFill>
                                          <a:srgbClr val="8167D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800" i="1">
                                        <a:ln>
                                          <a:solidFill>
                                            <a:srgbClr val="8167D0"/>
                                          </a:solidFill>
                                        </a:ln>
                                        <a:solidFill>
                                          <a:srgbClr val="8167D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800" i="1">
                                        <a:ln>
                                          <a:solidFill>
                                            <a:srgbClr val="8167D0"/>
                                          </a:solidFill>
                                        </a:ln>
                                        <a:solidFill>
                                          <a:srgbClr val="8167D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d>
                                <m:r>
                                  <a:rPr lang="en-US" altLang="zh-CN" sz="2800" b="0" i="1" smtClean="0">
                                    <a:ln>
                                      <a:solidFill>
                                        <a:srgbClr val="8167D0"/>
                                      </a:solidFill>
                                    </a:ln>
                                    <a:solidFill>
                                      <a:srgbClr val="8167D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sSub>
                                  <m:sSubPr>
                                    <m:ctrlPr>
                                      <a:rPr lang="en-US" altLang="zh-CN" sz="2800" b="0" i="1" smtClean="0">
                                        <a:ln>
                                          <a:solidFill>
                                            <a:srgbClr val="8167D0"/>
                                          </a:solidFill>
                                        </a:ln>
                                        <a:solidFill>
                                          <a:srgbClr val="8167D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0" i="1" smtClean="0">
                                        <a:ln>
                                          <a:solidFill>
                                            <a:srgbClr val="8167D0"/>
                                          </a:solidFill>
                                        </a:ln>
                                        <a:solidFill>
                                          <a:srgbClr val="8167D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altLang="zh-CN" sz="2800" b="0" i="1" smtClean="0">
                                        <a:ln>
                                          <a:solidFill>
                                            <a:srgbClr val="8167D0"/>
                                          </a:solidFill>
                                        </a:ln>
                                        <a:solidFill>
                                          <a:srgbClr val="8167D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800" b="0" i="1" smtClean="0">
                                        <a:ln>
                                          <a:solidFill>
                                            <a:srgbClr val="8167D0"/>
                                          </a:solidFill>
                                        </a:ln>
                                        <a:solidFill>
                                          <a:srgbClr val="8167D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800" b="0" i="1" smtClean="0">
                                        <a:ln>
                                          <a:solidFill>
                                            <a:srgbClr val="8167D0"/>
                                          </a:solidFill>
                                        </a:ln>
                                        <a:solidFill>
                                          <a:srgbClr val="8167D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altLang="zh-CN" sz="2800" i="1">
                                    <a:ln>
                                      <a:solidFill>
                                        <a:srgbClr val="8167D0"/>
                                      </a:solidFill>
                                    </a:ln>
                                    <a:solidFill>
                                      <a:srgbClr val="8167D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d>
                                  <m:dPr>
                                    <m:ctrlPr>
                                      <a:rPr lang="en-US" altLang="zh-CN" sz="2800" i="1">
                                        <a:ln>
                                          <a:solidFill>
                                            <a:srgbClr val="8167D0"/>
                                          </a:solidFill>
                                        </a:ln>
                                        <a:solidFill>
                                          <a:srgbClr val="8167D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800" i="1">
                                        <a:ln>
                                          <a:solidFill>
                                            <a:srgbClr val="8167D0"/>
                                          </a:solidFill>
                                        </a:ln>
                                        <a:solidFill>
                                          <a:srgbClr val="8167D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d>
                              </m:den>
                            </m:f>
                            <m:r>
                              <a:rPr lang="en-US" altLang="zh-CN" sz="2800" i="1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CN" sz="2800" i="1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altLang="zh-CN" sz="2800" b="0" i="1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)  </m:t>
                            </m:r>
                            <m:sSub>
                              <m:sSubPr>
                                <m:ctrlPr>
                                  <a:rPr lang="en-US" altLang="zh-CN" sz="2800" b="0" i="1" smtClean="0">
                                    <a:ln>
                                      <a:solidFill>
                                        <a:srgbClr val="66CFEE"/>
                                      </a:solidFill>
                                    </a:ln>
                                    <a:solidFill>
                                      <a:srgbClr val="66CFE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mtClean="0">
                                    <a:ln>
                                      <a:solidFill>
                                        <a:srgbClr val="66CFEE"/>
                                      </a:solidFill>
                                    </a:ln>
                                    <a:solidFill>
                                      <a:srgbClr val="66CFEE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ln>
                                      <a:solidFill>
                                        <a:srgbClr val="66CFEE"/>
                                      </a:solidFill>
                                    </a:ln>
                                    <a:solidFill>
                                      <a:srgbClr val="66CFEE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2800" b="0" i="1" smtClean="0">
                                    <a:ln>
                                      <a:solidFill>
                                        <a:srgbClr val="66CFEE"/>
                                      </a:solidFill>
                                    </a:ln>
                                    <a:solidFill>
                                      <a:srgbClr val="66CFE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0" i="1" smtClean="0">
                                    <a:ln>
                                      <a:solidFill>
                                        <a:srgbClr val="66CFEE"/>
                                      </a:solidFill>
                                    </a:ln>
                                    <a:solidFill>
                                      <a:srgbClr val="66CFEE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  <m:r>
                              <a:rPr lang="en-US" altLang="zh-CN" sz="2800" b="0" i="1" smtClean="0">
                                <a:ln>
                                  <a:solidFill>
                                    <a:srgbClr val="66CFEE"/>
                                  </a:solidFill>
                                </a:ln>
                                <a:solidFill>
                                  <a:srgbClr val="66CFEE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nary>
                      </m:e>
                    </m:func>
                  </m:oMath>
                </a14:m>
                <a:r>
                  <a:rPr lang="en-US" altLang="zh-CN" sz="2800" b="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high power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sz="28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  ~ </m:t>
                    </m:r>
                    <m:acc>
                      <m:accPr>
                        <m:chr m:val="̃"/>
                        <m:ctrlPr>
                          <a:rPr lang="en-US" altLang="zh-CN" sz="2800" b="0" i="1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800" b="0" i="1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altLang="zh-CN" sz="2800" i="1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en-US" altLang="zh-CN" sz="2800" i="1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m:rPr>
                        <m:nor/>
                      </m:rPr>
                      <a:rPr lang="en-US" altLang="zh-CN" sz="2800" dirty="0">
                        <a:ln>
                          <a:solidFill>
                            <a:srgbClr val="8167D0"/>
                          </a:solidFill>
                        </a:ln>
                        <a:solidFill>
                          <a:srgbClr val="8167D0"/>
                        </a:solidFill>
                      </a:rPr>
                      <m:t> </m:t>
                    </m:r>
                    <m:func>
                      <m:funcPr>
                        <m:ctrlPr>
                          <a:rPr lang="en-US" altLang="zh-CN" sz="2800" i="1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80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altLang="zh-CN" sz="2800" b="0" i="1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nary>
                          <m:naryPr>
                            <m:ctrlPr>
                              <a:rPr lang="en-US" altLang="zh-CN" sz="2800" i="1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2800" i="1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d>
                              <m:dPr>
                                <m:ctrlPr>
                                  <a:rPr lang="en-US" altLang="zh-CN" sz="2800" i="1">
                                    <a:ln>
                                      <a:solidFill>
                                        <a:srgbClr val="8167D0"/>
                                      </a:solidFill>
                                    </a:ln>
                                    <a:solidFill>
                                      <a:srgbClr val="8167D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i="1">
                                    <a:ln>
                                      <a:solidFill>
                                        <a:srgbClr val="8167D0"/>
                                      </a:solidFill>
                                    </a:ln>
                                    <a:solidFill>
                                      <a:srgbClr val="8167D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sub>
                          <m:sup>
                            <m:r>
                              <a:rPr lang="en-US" altLang="zh-CN" sz="2800" i="1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d>
                              <m:dPr>
                                <m:ctrlPr>
                                  <a:rPr lang="en-US" altLang="zh-CN" sz="2800" i="1">
                                    <a:ln>
                                      <a:solidFill>
                                        <a:srgbClr val="8167D0"/>
                                      </a:solidFill>
                                    </a:ln>
                                    <a:solidFill>
                                      <a:srgbClr val="8167D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i="1">
                                    <a:ln>
                                      <a:solidFill>
                                        <a:srgbClr val="8167D0"/>
                                      </a:solidFill>
                                    </a:ln>
                                    <a:solidFill>
                                      <a:srgbClr val="8167D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sup>
                          <m:e>
                            <m:f>
                              <m:fPr>
                                <m:ctrlPr>
                                  <a:rPr lang="en-US" altLang="zh-CN" sz="2800" i="1">
                                    <a:ln>
                                      <a:solidFill>
                                        <a:srgbClr val="8167D0"/>
                                      </a:solidFill>
                                    </a:ln>
                                    <a:solidFill>
                                      <a:srgbClr val="8167D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sz="2800" i="1">
                                        <a:ln>
                                          <a:solidFill>
                                            <a:srgbClr val="8167D0"/>
                                          </a:solidFill>
                                        </a:ln>
                                        <a:solidFill>
                                          <a:srgbClr val="8167D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i="1">
                                        <a:ln>
                                          <a:solidFill>
                                            <a:srgbClr val="8167D0"/>
                                          </a:solidFill>
                                        </a:ln>
                                        <a:solidFill>
                                          <a:srgbClr val="8167D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altLang="zh-CN" sz="2800" b="0" i="1" smtClean="0">
                                        <a:ln>
                                          <a:solidFill>
                                            <a:srgbClr val="8167D0"/>
                                          </a:solidFill>
                                        </a:ln>
                                        <a:solidFill>
                                          <a:srgbClr val="8167D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800" i="1">
                                        <a:ln>
                                          <a:solidFill>
                                            <a:srgbClr val="8167D0"/>
                                          </a:solidFill>
                                        </a:ln>
                                        <a:solidFill>
                                          <a:srgbClr val="8167D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800" i="1">
                                        <a:ln>
                                          <a:solidFill>
                                            <a:srgbClr val="8167D0"/>
                                          </a:solidFill>
                                        </a:ln>
                                        <a:solidFill>
                                          <a:srgbClr val="8167D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d>
                                <m:r>
                                  <a:rPr lang="en-US" altLang="zh-CN" sz="2800" i="1">
                                    <a:ln>
                                      <a:solidFill>
                                        <a:srgbClr val="8167D0"/>
                                      </a:solidFill>
                                    </a:ln>
                                    <a:solidFill>
                                      <a:srgbClr val="8167D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2800" i="1">
                                        <a:ln>
                                          <a:solidFill>
                                            <a:srgbClr val="8167D0"/>
                                          </a:solidFill>
                                        </a:ln>
                                        <a:solidFill>
                                          <a:srgbClr val="8167D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0" i="1" smtClean="0">
                                        <a:ln>
                                          <a:solidFill>
                                            <a:srgbClr val="8167D0"/>
                                          </a:solidFill>
                                        </a:ln>
                                        <a:solidFill>
                                          <a:srgbClr val="8167D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CN" sz="2800" i="1">
                                        <a:ln>
                                          <a:solidFill>
                                            <a:srgbClr val="8167D0"/>
                                          </a:solidFill>
                                        </a:ln>
                                        <a:solidFill>
                                          <a:srgbClr val="8167D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altLang="zh-CN" sz="2800" b="0" i="1" smtClean="0">
                                        <a:ln>
                                          <a:solidFill>
                                            <a:srgbClr val="8167D0"/>
                                          </a:solidFill>
                                        </a:ln>
                                        <a:solidFill>
                                          <a:srgbClr val="8167D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800" i="1">
                                        <a:ln>
                                          <a:solidFill>
                                            <a:srgbClr val="8167D0"/>
                                          </a:solidFill>
                                        </a:ln>
                                        <a:solidFill>
                                          <a:srgbClr val="8167D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800" i="1">
                                        <a:ln>
                                          <a:solidFill>
                                            <a:srgbClr val="8167D0"/>
                                          </a:solidFill>
                                        </a:ln>
                                        <a:solidFill>
                                          <a:srgbClr val="8167D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altLang="zh-CN" sz="2800" i="1">
                                    <a:ln>
                                      <a:solidFill>
                                        <a:srgbClr val="8167D0"/>
                                      </a:solidFill>
                                    </a:ln>
                                    <a:solidFill>
                                      <a:srgbClr val="8167D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d>
                                  <m:dPr>
                                    <m:ctrlPr>
                                      <a:rPr lang="en-US" altLang="zh-CN" sz="2800" i="1">
                                        <a:ln>
                                          <a:solidFill>
                                            <a:srgbClr val="8167D0"/>
                                          </a:solidFill>
                                        </a:ln>
                                        <a:solidFill>
                                          <a:srgbClr val="8167D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800" i="1">
                                        <a:ln>
                                          <a:solidFill>
                                            <a:srgbClr val="8167D0"/>
                                          </a:solidFill>
                                        </a:ln>
                                        <a:solidFill>
                                          <a:srgbClr val="8167D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d>
                              </m:den>
                            </m:f>
                            <m:r>
                              <a:rPr lang="en-US" altLang="zh-CN" sz="2800" i="1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CN" sz="2800" i="1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altLang="zh-CN" sz="2800" b="0" i="1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altLang="zh-CN" sz="2800" i="1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sSub>
                              <m:sSubPr>
                                <m:ctrlPr>
                                  <a:rPr lang="en-US" altLang="zh-CN" sz="2800" i="1">
                                    <a:ln>
                                      <a:solidFill>
                                        <a:srgbClr val="66CFEE"/>
                                      </a:solidFill>
                                    </a:ln>
                                    <a:solidFill>
                                      <a:srgbClr val="66CFE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ln>
                                      <a:solidFill>
                                        <a:srgbClr val="66CFEE"/>
                                      </a:solidFill>
                                    </a:ln>
                                    <a:solidFill>
                                      <a:srgbClr val="66CFEE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ln>
                                      <a:solidFill>
                                        <a:srgbClr val="66CFEE"/>
                                      </a:solidFill>
                                    </a:ln>
                                    <a:solidFill>
                                      <a:srgbClr val="66CFEE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2800" i="1">
                                    <a:ln>
                                      <a:solidFill>
                                        <a:srgbClr val="66CFEE"/>
                                      </a:solidFill>
                                    </a:ln>
                                    <a:solidFill>
                                      <a:srgbClr val="66CFE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i="1">
                                    <a:ln>
                                      <a:solidFill>
                                        <a:srgbClr val="66CFEE"/>
                                      </a:solidFill>
                                    </a:ln>
                                    <a:solidFill>
                                      <a:srgbClr val="66CFEE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</m:nary>
                      </m:e>
                    </m:func>
                    <m:r>
                      <a:rPr lang="en-US" altLang="zh-CN" sz="2800" b="0" i="0" smtClean="0">
                        <a:ln>
                          <a:solidFill>
                            <a:srgbClr val="66CFEE"/>
                          </a:solidFill>
                        </a:ln>
                        <a:solidFill>
                          <a:srgbClr val="66CFEE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high power</a:t>
                </a:r>
              </a:p>
              <a:p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pPr marL="0" indent="0">
                  <a:buNone/>
                </a:pPr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2A0F061-93DE-46DE-B689-5E7F275D04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1844" y="1700808"/>
                <a:ext cx="10873208" cy="488359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356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DFCAA-D2BB-4875-A8F9-19DA7E279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000" y="320006"/>
            <a:ext cx="9171280" cy="1020762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n>
                  <a:solidFill>
                    <a:srgbClr val="66CFEE"/>
                  </a:solidFill>
                </a:ln>
                <a:solidFill>
                  <a:srgbClr val="66CFEE"/>
                </a:solidFill>
                <a:latin typeface="Californian FB" panose="0207040306080B030204" pitchFamily="18" charset="0"/>
              </a:rPr>
              <a:t>Bjorken limit: emergence of partonic picture</a:t>
            </a:r>
            <a:endParaRPr lang="en-US" altLang="zh-CN" sz="36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Californian FB" panose="0207040306080B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2A0F061-93DE-46DE-B689-5E7F275D04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41884" y="1700808"/>
                <a:ext cx="10513168" cy="4883592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In priori,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sSub>
                      <m:sSubPr>
                        <m:ctrlP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→0</m:t>
                        </m:r>
                      </m:sub>
                    </m:sSub>
                  </m:oMath>
                </a14:m>
                <a:r>
                  <a:rPr lang="en-US" altLang="zh-CN" sz="2800" b="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is not necessarily controlled by single log RGE.  Why people believe ?</a:t>
                </a:r>
              </a:p>
              <a:p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Besides experimental evidence, the </a:t>
                </a:r>
                <a:r>
                  <a:rPr lang="en-US" altLang="zh-CN" sz="2800" b="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logic works as follows.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PT version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zh-CN" b="0" i="1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bSup>
                    <m:r>
                      <a:rPr lang="en-US" altLang="zh-CN" b="0" i="1" smtClean="0">
                        <a:ln>
                          <a:solidFill>
                            <a:srgbClr val="8167D0"/>
                          </a:solidFill>
                        </a:ln>
                        <a:solidFill>
                          <a:srgbClr val="8167D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n>
                          <a:solidFill>
                            <a:srgbClr val="8167D0"/>
                          </a:solidFill>
                        </a:ln>
                        <a:solidFill>
                          <a:srgbClr val="8167D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n>
                          <a:solidFill>
                            <a:srgbClr val="8167D0"/>
                          </a:solidFill>
                        </a:ln>
                        <a:solidFill>
                          <a:srgbClr val="8167D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b="0" i="1" smtClean="0">
                        <a:ln>
                          <a:solidFill>
                            <a:srgbClr val="8167D0"/>
                          </a:solidFill>
                        </a:ln>
                        <a:solidFill>
                          <a:srgbClr val="8167D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n>
                          <a:solidFill>
                            <a:srgbClr val="8167D0"/>
                          </a:solidFill>
                        </a:ln>
                        <a:solidFill>
                          <a:srgbClr val="8167D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b="0" i="1" smtClean="0">
                        <a:ln>
                          <a:solidFill>
                            <a:srgbClr val="8167D0"/>
                          </a:solidFill>
                        </a:ln>
                        <a:solidFill>
                          <a:srgbClr val="8167D0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altLang="zh-CN" b="0" dirty="0">
                    <a:ln>
                      <a:solidFill>
                        <a:srgbClr val="8167D0"/>
                      </a:solidFill>
                    </a:ln>
                    <a:solidFill>
                      <a:srgbClr val="8167D0"/>
                    </a:solidFill>
                    <a:latin typeface="Californian FB" panose="0207040306080B030204" pitchFamily="18" charset="0"/>
                  </a:rPr>
                  <a:t> </a:t>
                </a:r>
                <a:r>
                  <a:rPr lang="en-US" altLang="zh-CN" b="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indeed satisfies single logarithm RGE . </a:t>
                </a:r>
                <a:r>
                  <a:rPr lang="en-US" altLang="zh-CN" b="0" dirty="0">
                    <a:ln>
                      <a:solidFill>
                        <a:srgbClr val="8167D0"/>
                      </a:solidFill>
                    </a:ln>
                    <a:solidFill>
                      <a:srgbClr val="8167D0"/>
                    </a:solidFill>
                    <a:latin typeface="Californian FB" panose="0207040306080B030204" pitchFamily="18" charset="0"/>
                  </a:rPr>
                  <a:t>FINE</a:t>
                </a:r>
                <a:r>
                  <a:rPr lang="en-US" altLang="zh-CN" b="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b="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scaling of </a:t>
                </a:r>
                <a:r>
                  <a:rPr lang="en-US" altLang="zh-CN" b="0" dirty="0" err="1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Symanzik</a:t>
                </a:r>
                <a:r>
                  <a:rPr lang="en-US" altLang="zh-CN" b="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polynomials.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A</a:t>
                </a:r>
                <a:r>
                  <a:rPr lang="en-US" altLang="zh-CN" b="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nomalous dimension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bSup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altLang="zh-CN" dirty="0">
                    <a:ln>
                      <a:solidFill>
                        <a:srgbClr val="8167D0"/>
                      </a:solidFill>
                    </a:ln>
                    <a:solidFill>
                      <a:srgbClr val="8167D0"/>
                    </a:solidFill>
                    <a:latin typeface="Californian FB" panose="0207040306080B030204" pitchFamily="18" charset="0"/>
                  </a:rPr>
                  <a:t> matches</a:t>
                </a:r>
                <a:r>
                  <a:rPr lang="en-US" altLang="zh-CN" b="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</a:t>
                </a:r>
                <a:r>
                  <a:rPr lang="en-US" altLang="zh-CN" b="0" dirty="0">
                    <a:ln>
                      <a:solidFill>
                        <a:srgbClr val="8167D0"/>
                      </a:solidFill>
                    </a:ln>
                    <a:solidFill>
                      <a:srgbClr val="8167D0"/>
                    </a:solidFill>
                    <a:latin typeface="Californian FB" panose="0207040306080B030204" pitchFamily="18" charset="0"/>
                  </a:rPr>
                  <a:t>precisely </a:t>
                </a:r>
                <a:r>
                  <a:rPr lang="en-US" altLang="zh-CN" b="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with that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b="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i="1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altLang="zh-CN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! </m:t>
                            </m:r>
                          </m:den>
                        </m:f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sSup>
                          <m:sSupPr>
                            <m:ctrlPr>
                              <a:rPr lang="en-US" altLang="zh-CN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altLang="zh-CN" i="1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den>
                        </m:f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⟨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  <m:d>
                          <m:d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,0)</m:t>
                            </m:r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(0)|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nary>
                  </m:oMath>
                </a14:m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naturally  interpretated as </a:t>
                </a:r>
                <a:r>
                  <a:rPr lang="en-US" altLang="zh-CN" dirty="0">
                    <a:ln>
                      <a:solidFill>
                        <a:srgbClr val="8167D0"/>
                      </a:solidFill>
                    </a:ln>
                    <a:solidFill>
                      <a:srgbClr val="8167D0"/>
                    </a:solidFill>
                    <a:latin typeface="Californian FB" panose="0207040306080B030204" pitchFamily="18" charset="0"/>
                  </a:rPr>
                  <a:t>parton distribution function.</a:t>
                </a: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Consistent with parton picture.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Supported by CSS leading region analysis &amp;&amp; SCET.</a:t>
                </a:r>
              </a:p>
              <a:p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pPr marL="0" indent="0">
                  <a:buNone/>
                </a:pPr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2A0F061-93DE-46DE-B689-5E7F275D04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41884" y="1700808"/>
                <a:ext cx="10513168" cy="488359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247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73BA72-8CA9-709A-0F30-853B23DF7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793088" cy="1020762"/>
          </a:xfrm>
        </p:spPr>
        <p:txBody>
          <a:bodyPr/>
          <a:lstStyle/>
          <a:p>
            <a:r>
              <a:rPr lang="en-US" altLang="zh-CN" dirty="0">
                <a:ln>
                  <a:solidFill>
                    <a:srgbClr val="66CFEE"/>
                  </a:solidFill>
                </a:ln>
                <a:solidFill>
                  <a:srgbClr val="66CFEE"/>
                </a:solidFill>
                <a:latin typeface="Californian FB" panose="0207040306080B030204" pitchFamily="18" charset="0"/>
              </a:rPr>
              <a:t>Light-Light </a:t>
            </a:r>
            <a:r>
              <a:rPr lang="en-US" altLang="zh-CN" dirty="0" err="1">
                <a:ln>
                  <a:solidFill>
                    <a:srgbClr val="66CFEE"/>
                  </a:solidFill>
                </a:ln>
                <a:solidFill>
                  <a:srgbClr val="66CFEE"/>
                </a:solidFill>
                <a:latin typeface="Californian FB" panose="0207040306080B030204" pitchFamily="18" charset="0"/>
              </a:rPr>
              <a:t>Sudakov</a:t>
            </a:r>
            <a:r>
              <a:rPr lang="en-US" altLang="zh-CN" dirty="0">
                <a:ln>
                  <a:solidFill>
                    <a:srgbClr val="66CFEE"/>
                  </a:solidFill>
                </a:ln>
                <a:solidFill>
                  <a:srgbClr val="66CFEE"/>
                </a:solidFill>
                <a:latin typeface="Californian FB" panose="0207040306080B030204" pitchFamily="18" charset="0"/>
              </a:rPr>
              <a:t> universality class</a:t>
            </a:r>
            <a:endParaRPr lang="zh-CN" altLang="en-US" dirty="0">
              <a:ln>
                <a:solidFill>
                  <a:srgbClr val="66CFEE"/>
                </a:solidFill>
              </a:ln>
              <a:solidFill>
                <a:srgbClr val="66CFE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6DAAC7B-1817-0F0C-8265-87B1C2DFE6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13892" y="1700808"/>
                <a:ext cx="10153128" cy="488255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Not all high energy limit of QCD controllable by single log RGEs. The famous factorizable example: light-quark </a:t>
                </a:r>
                <a:r>
                  <a:rPr lang="en-US" altLang="zh-CN" sz="2800" dirty="0" err="1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Sudakov</a:t>
                </a:r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form factor</a:t>
                </a:r>
                <a:r>
                  <a:rPr lang="en-US" altLang="zh-CN" sz="26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.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begChr m:val="|"/>
                            <m:endChr m:val="|"/>
                            <m:ctrlPr>
                              <a:rPr lang="en-US" altLang="zh-CN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6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</m:acc>
                            <m:r>
                              <m:rPr>
                                <m:sty m:val="p"/>
                              </m:rPr>
                              <a:rPr lang="en-US" altLang="zh-CN" sz="2600" b="0" i="0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  <m:r>
                              <a:rPr lang="en-US" altLang="zh-CN" sz="26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altLang="zh-CN" sz="26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6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altLang="zh-CN" sz="26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6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6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6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zh-CN" sz="26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CN" sz="2600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altLang="zh-CN" sz="2600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CN" sz="26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6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altLang="zh-CN" sz="26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6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′2</m:t>
                        </m:r>
                      </m:sup>
                    </m:sSup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26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6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Double logarithm at one-loop.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6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No power-counting theorem proven yet. RGE </a:t>
                </a:r>
                <a:r>
                  <a:rPr lang="en-US" altLang="zh-CN" sz="2600" dirty="0">
                    <a:ln>
                      <a:solidFill>
                        <a:srgbClr val="8167D0"/>
                      </a:solidFill>
                    </a:ln>
                    <a:solidFill>
                      <a:srgbClr val="8167D0"/>
                    </a:solidFill>
                    <a:latin typeface="Californian FB" panose="0207040306080B030204" pitchFamily="18" charset="0"/>
                  </a:rPr>
                  <a:t>conjectured</a:t>
                </a:r>
                <a:r>
                  <a:rPr lang="en-US" altLang="zh-CN" sz="26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and verified to four loops.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6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Key feature: anomalous dimension contains logarithm, but only one!</a:t>
                </a:r>
              </a:p>
              <a:p>
                <a:pPr marL="0" indent="0">
                  <a:buNone/>
                </a:pPr>
                <a:r>
                  <a:rPr lang="en-US" altLang="zh-CN" sz="2600" b="0" dirty="0">
                    <a:ln>
                      <a:solidFill>
                        <a:schemeClr val="tx1"/>
                      </a:solidFill>
                    </a:ln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𝜇</m:t>
                    </m:r>
                    <m:f>
                      <m:fPr>
                        <m:ctrlPr>
                          <a:rPr lang="en-US" altLang="zh-CN" sz="26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𝑑</m:t>
                        </m:r>
                        <m:func>
                          <m:funcPr>
                            <m:ctrlPr>
                              <a:rPr lang="en-US" altLang="zh-CN" sz="26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600" b="0" i="0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CN" sz="2600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zh-CN" sz="2600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𝐿𝐿</m:t>
                                </m:r>
                                <m:r>
                                  <a:rPr lang="en-US" altLang="zh-CN" sz="2600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  <m:r>
                              <a:rPr lang="en-US" altLang="zh-CN" sz="26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altLang="zh-CN" sz="2600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altLang="zh-CN" sz="2600" b="0" i="1" smtClean="0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26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6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altLang="zh-CN" sz="26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6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altLang="zh-CN" sz="2600" b="0" i="1" smtClean="0">
                                <a:ln>
                                  <a:solidFill>
                                    <a:schemeClr val="tx1"/>
                                  </a:solidFill>
                                </a:ln>
                                <a:latin typeface="Cambria Math" panose="02040503050406030204" pitchFamily="18" charset="0"/>
                              </a:rPr>
                              <m:t>))</m:t>
                            </m:r>
                          </m:e>
                        </m:func>
                      </m:num>
                      <m:den>
                        <m:r>
                          <a:rPr lang="en-US" altLang="zh-CN" sz="26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sz="26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  <m:r>
                      <a:rPr lang="en-US" altLang="zh-CN" sz="26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600" b="0" i="1" smtClean="0">
                        <a:ln>
                          <a:solidFill>
                            <a:srgbClr val="8167D0"/>
                          </a:solidFill>
                        </a:ln>
                        <a:solidFill>
                          <a:srgbClr val="8167D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altLang="zh-CN" sz="2600" b="0" i="1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600" b="0" i="0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sz="2600" b="0" i="1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𝑐𝑢𝑠𝑝</m:t>
                        </m:r>
                      </m:sub>
                    </m:sSub>
                    <m:d>
                      <m:dPr>
                        <m:ctrlPr>
                          <a:rPr lang="en-US" altLang="zh-CN" sz="2600" b="0" i="1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600" b="0" i="1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m:rPr>
                        <m:sty m:val="p"/>
                      </m:rPr>
                      <a:rPr lang="en-US" altLang="zh-CN" sz="2600" b="0" i="1" smtClean="0">
                        <a:ln>
                          <a:solidFill>
                            <a:srgbClr val="8167D0"/>
                          </a:solidFill>
                        </a:ln>
                        <a:solidFill>
                          <a:srgbClr val="8167D0"/>
                        </a:solidFill>
                        <a:latin typeface="Cambria Math" panose="02040503050406030204" pitchFamily="18" charset="0"/>
                      </a:rPr>
                      <m:t>ln</m:t>
                    </m:r>
                    <m:f>
                      <m:fPr>
                        <m:ctrlPr>
                          <a:rPr lang="en-US" altLang="zh-CN" sz="2600" b="0" i="1" smtClean="0">
                            <a:ln>
                              <a:solidFill>
                                <a:srgbClr val="8167D0"/>
                              </a:solidFill>
                            </a:ln>
                            <a:solidFill>
                              <a:srgbClr val="8167D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600" b="0" i="1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0" i="1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altLang="zh-CN" sz="2600" b="0" i="1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2600" b="0" i="1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0" i="1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sz="2600" b="0" i="1" smtClean="0">
                                <a:ln>
                                  <a:solidFill>
                                    <a:srgbClr val="8167D0"/>
                                  </a:solidFill>
                                </a:ln>
                                <a:solidFill>
                                  <a:srgbClr val="8167D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6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altLang="zh-CN" sz="26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sz="2600" b="0" i="1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altLang="zh-CN" sz="26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6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2600" b="0" i="1" smtClean="0">
                        <a:ln>
                          <a:solidFill>
                            <a:schemeClr val="tx1"/>
                          </a:solidFill>
                        </a:ln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600" dirty="0">
                    <a:ln>
                      <a:solidFill>
                        <a:schemeClr val="tx1"/>
                      </a:solidFill>
                    </a:ln>
                  </a:rPr>
                  <a:t>. </a:t>
                </a:r>
                <a:endParaRPr lang="zh-CN" altLang="en-US" sz="2600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6DAAC7B-1817-0F0C-8265-87B1C2DFE6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13892" y="1700808"/>
                <a:ext cx="10153128" cy="4882554"/>
              </a:xfrm>
              <a:blipFill>
                <a:blip r:embed="rId2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855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黑板 16 x 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>
        <a:spAutoFit/>
      </a:bodyPr>
      <a:lstStyle>
        <a:defPPr marL="0" marR="0" indent="0" algn="l" defTabSz="914400" rtl="0" eaLnBrk="1" fontAlgn="auto" latinLnBrk="0" hangingPunct="1">
          <a:lnSpc>
            <a:spcPct val="90000"/>
          </a:lnSpc>
          <a:spcBef>
            <a:spcPts val="1800"/>
          </a:spcBef>
          <a:spcAft>
            <a:spcPts val="0"/>
          </a:spcAft>
          <a:buClrTx/>
          <a:buSzPct val="100000"/>
          <a:buFontTx/>
          <a:buNone/>
          <a:tabLst/>
          <a:defRPr kumimoji="0" sz="1800" b="0" i="0" u="none" strike="noStrike" kern="1200" cap="none" spc="0" normalizeH="0" baseline="0" noProof="0" dirty="0">
            <a:ln>
              <a:solidFill>
                <a:srgbClr val="FFC000"/>
              </a:solidFill>
            </a:ln>
            <a:solidFill>
              <a:srgbClr val="FFC000"/>
            </a:solidFill>
            <a:effectLst/>
            <a:uLnTx/>
            <a:uFillTx/>
            <a:latin typeface="CMR9"/>
            <a:ea typeface="Microsoft YaHei UI" panose="020B0503020204020204" pitchFamily="34" charset="-122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65_TF02804846_TF02804846" id="{118C6178-8627-4F1A-8ADE-4D23F9B5C89B}" vid="{47D4BC64-CC5E-41E6-96A6-68E3DA472C92}"/>
    </a:ext>
  </a:extLst>
</a:theme>
</file>

<file path=ppt/theme/theme2.xml><?xml version="1.0" encoding="utf-8"?>
<a:theme xmlns:a="http://schemas.openxmlformats.org/drawingml/2006/main" name="办公室主题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TM03457515[[fn=风景]]</Template>
  <TotalTime>6948</TotalTime>
  <Words>1896</Words>
  <Application>Microsoft Macintosh PowerPoint</Application>
  <PresentationFormat>Custom</PresentationFormat>
  <Paragraphs>187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CMR9</vt:lpstr>
      <vt:lpstr>Microsoft YaHei UI</vt:lpstr>
      <vt:lpstr>Arial</vt:lpstr>
      <vt:lpstr>Californian FB</vt:lpstr>
      <vt:lpstr>Cambria Math</vt:lpstr>
      <vt:lpstr>Consolas</vt:lpstr>
      <vt:lpstr>Corbel</vt:lpstr>
      <vt:lpstr>Monotype Corsiva</vt:lpstr>
      <vt:lpstr>黑板 16 x 9</vt:lpstr>
      <vt:lpstr>A journey through the Heavy-light Sudakov Universality Class</vt:lpstr>
      <vt:lpstr>PowerPoint Presentation</vt:lpstr>
      <vt:lpstr>Outline</vt:lpstr>
      <vt:lpstr>High energy limit of QFT</vt:lpstr>
      <vt:lpstr>Universality &amp; OPE &amp; factorization</vt:lpstr>
      <vt:lpstr>Universality &amp; OPE &amp; factorization</vt:lpstr>
      <vt:lpstr> OPE &amp; factorization: the Bjorken limit.</vt:lpstr>
      <vt:lpstr>Bjorken limit: emergence of partonic picture</vt:lpstr>
      <vt:lpstr>Light-Light Sudakov universality class</vt:lpstr>
      <vt:lpstr>Light-Light Sudakov universality class: TMD factorization</vt:lpstr>
      <vt:lpstr>Light-Light Sudakov universality class: threshold limit</vt:lpstr>
      <vt:lpstr>LL Sudakov. TMD &amp;&amp; Threshold</vt:lpstr>
      <vt:lpstr>Outline</vt:lpstr>
      <vt:lpstr>Overview of the class</vt:lpstr>
      <vt:lpstr>Overview of the class</vt:lpstr>
      <vt:lpstr>The HL Sudakov form factor</vt:lpstr>
      <vt:lpstr>Quasi-TMDPDF/LFWF at large ζ_z</vt:lpstr>
      <vt:lpstr>Quasi-TMDPDF/LFWF at large ζ_z</vt:lpstr>
      <vt:lpstr>The new ingredient: reduced form factor S_r</vt:lpstr>
      <vt:lpstr> Extraction of  S_r from an auxiliary space-like form factor</vt:lpstr>
      <vt:lpstr>S_r  from lattice</vt:lpstr>
      <vt:lpstr>S_r  from lattice</vt:lpstr>
      <vt:lpstr>S_r  from lattice</vt:lpstr>
      <vt:lpstr>Threshold limit of quark quasi-PDF</vt:lpstr>
      <vt:lpstr>Space-like jet function</vt:lpstr>
      <vt:lpstr>Space-like jet function </vt:lpstr>
      <vt:lpstr>Application: HL Sudakov form factor at NNLO</vt:lpstr>
      <vt:lpstr>Summary and Outlook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Transverse momentum dependent (TMD) PDFs  from large momentum effective theory (LaMET)</dc:title>
  <dc:creator>Yizhuang Liu</dc:creator>
  <cp:lastModifiedBy>Yizhuang Liu</cp:lastModifiedBy>
  <cp:revision>169</cp:revision>
  <dcterms:created xsi:type="dcterms:W3CDTF">2020-09-04T03:50:01Z</dcterms:created>
  <dcterms:modified xsi:type="dcterms:W3CDTF">2023-06-22T04:35:26Z</dcterms:modified>
</cp:coreProperties>
</file>