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89" r:id="rId3"/>
    <p:sldId id="290" r:id="rId4"/>
    <p:sldId id="292" r:id="rId5"/>
    <p:sldId id="291" r:id="rId6"/>
    <p:sldId id="293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gH0IQnpRqwhbKZaOge27V+KV1b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49"/>
    <p:restoredTop sz="94498"/>
  </p:normalViewPr>
  <p:slideViewPr>
    <p:cSldViewPr snapToGrid="0">
      <p:cViewPr>
        <p:scale>
          <a:sx n="87" d="100"/>
          <a:sy n="87" d="100"/>
        </p:scale>
        <p:origin x="824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9" Type="http://customschemas.google.com/relationships/presentationmetadata" Target="metadata"/><Relationship Id="rId3" Type="http://schemas.openxmlformats.org/officeDocument/2006/relationships/slide" Target="slides/slide2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180ab6d26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180ab6d262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1180ab6d262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180ab6d262_0_288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5" name="Google Shape;15;g1180ab6d262_0_288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6" name="Google Shape;16;g1180ab6d262_0_28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180ab6d262_0_29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1180ab6d262_0_29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g1180ab6d262_0_29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1180ab6d262_0_30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g1180ab6d262_0_30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180ab6d262_0_30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g1180ab6d262_0_30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g1180ab6d262_0_30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1180ab6d262_0_311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8" name="Google Shape;38;g1180ab6d262_0_3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180ab6d262_0_31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g1180ab6d262_0_314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2" name="Google Shape;42;g1180ab6d262_0_314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g1180ab6d262_0_314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g1180ab6d262_0_31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180ab6d262_0_32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g1180ab6d262_0_3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180ab6d262_0_323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g1180ab6d262_0_32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g1180ab6d262_0_3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180ab6d262_0_28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g1180ab6d262_0_28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g1180ab6d262_0_28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onybrook.edu/" TargetMode="External"/><Relationship Id="rId2" Type="http://schemas.openxmlformats.org/officeDocument/2006/relationships/hyperlink" Target="https://www.bnl.gov/about/bsa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onybrook.edu/cfns/" TargetMode="External"/><Relationship Id="rId5" Type="http://schemas.openxmlformats.org/officeDocument/2006/relationships/hyperlink" Target="https://www.bnl.gov/eic/" TargetMode="External"/><Relationship Id="rId4" Type="http://schemas.openxmlformats.org/officeDocument/2006/relationships/hyperlink" Target="https://www.battelle.org/laboratory-managemen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onybrook.edu/cfns/" TargetMode="External"/><Relationship Id="rId2" Type="http://schemas.openxmlformats.org/officeDocument/2006/relationships/hyperlink" Target="https://www.simonsfoundation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180ab6d262_0_6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4800" dirty="0"/>
            </a:br>
            <a:r>
              <a:rPr lang="en-US" sz="4800" dirty="0"/>
              <a:t>1</a:t>
            </a:r>
            <a:r>
              <a:rPr lang="en-US" sz="4800" baseline="30000" dirty="0"/>
              <a:t>st</a:t>
            </a:r>
            <a:r>
              <a:rPr lang="en-US" sz="4800" dirty="0"/>
              <a:t> (in-person) EIC Research Review Board (RRB) meeting</a:t>
            </a:r>
            <a:br>
              <a:rPr lang="en-US" sz="4800" dirty="0"/>
            </a:br>
            <a:r>
              <a:rPr lang="en-US" sz="4800" dirty="0"/>
              <a:t>Welcome</a:t>
            </a:r>
            <a:endParaRPr sz="4800" dirty="0"/>
          </a:p>
        </p:txBody>
      </p:sp>
      <p:sp>
        <p:nvSpPr>
          <p:cNvPr id="72" name="Google Shape;72;g1180ab6d262_0_6"/>
          <p:cNvSpPr txBox="1">
            <a:spLocks noGrp="1"/>
          </p:cNvSpPr>
          <p:nvPr>
            <p:ph type="subTitle" idx="1"/>
          </p:nvPr>
        </p:nvSpPr>
        <p:spPr>
          <a:xfrm>
            <a:off x="415611" y="4375204"/>
            <a:ext cx="11360700" cy="1820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</a:rPr>
              <a:t>Abhay Deshpande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</a:rPr>
              <a:t>Distinguished Professor at Stony Brook University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</a:rPr>
              <a:t>EIC Science Director, Brookhaven National Laboratory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</a:rPr>
              <a:t>Director of Center for Frontiers in Nuclear Science (CFNS)</a:t>
            </a:r>
            <a:endParaRPr sz="2000" dirty="0">
              <a:solidFill>
                <a:schemeClr val="tx1"/>
              </a:solidFill>
            </a:endParaRPr>
          </a:p>
        </p:txBody>
      </p:sp>
      <p:pic>
        <p:nvPicPr>
          <p:cNvPr id="73" name="Google Shape;73;g1180ab6d262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4398" y="14612"/>
            <a:ext cx="2283203" cy="11474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855149-5791-7DD3-FE1A-7696F9EB12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042923-58B0-5C70-4E39-212A2AAF40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217622"/>
            <a:ext cx="4079481" cy="6868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5029FF-2BAD-A999-224C-CCB05EAC06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2372" y="6217622"/>
            <a:ext cx="2769627" cy="6578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C3193-3B62-47C0-8BEA-668B4CF8D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Stony Brook University &amp; Brookhaven National Laboratory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8853D-E795-8B51-6D4B-DE286E79B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384232"/>
            <a:ext cx="11360700" cy="5205689"/>
          </a:xfrm>
        </p:spPr>
        <p:txBody>
          <a:bodyPr anchor="ctr">
            <a:normAutofit/>
          </a:bodyPr>
          <a:lstStyle/>
          <a:p>
            <a:r>
              <a:rPr lang="en-US" sz="2000" dirty="0"/>
              <a:t>BNL is managed on </a:t>
            </a:r>
            <a:r>
              <a:rPr lang="en-US" sz="2000" dirty="0">
                <a:solidFill>
                  <a:schemeClr val="bg2"/>
                </a:solidFill>
              </a:rPr>
              <a:t>behalf of the </a:t>
            </a:r>
            <a:r>
              <a:rPr lang="en-US" sz="2000" dirty="0"/>
              <a:t>DOE by </a:t>
            </a:r>
            <a:r>
              <a:rPr lang="en-US" sz="2000" dirty="0">
                <a:hlinkClick r:id="rId2"/>
              </a:rPr>
              <a:t>Brookhaven Science Associates</a:t>
            </a:r>
            <a:r>
              <a:rPr lang="en-US" sz="2000" dirty="0"/>
              <a:t>, a partnership between  Research Foundation for State University of NY on behalf of </a:t>
            </a:r>
            <a:r>
              <a:rPr lang="en-US" sz="2000" dirty="0">
                <a:hlinkClick r:id="rId3"/>
              </a:rPr>
              <a:t>Stony Brook University </a:t>
            </a:r>
            <a:r>
              <a:rPr lang="en-US" sz="2000" dirty="0"/>
              <a:t>(SBU)  and </a:t>
            </a:r>
            <a:r>
              <a:rPr lang="en-US" sz="2000" dirty="0">
                <a:hlinkClick r:id="rId4"/>
              </a:rPr>
              <a:t>Battelle</a:t>
            </a:r>
            <a:r>
              <a:rPr lang="en-US" sz="2000" dirty="0"/>
              <a:t> BSA also engages six premier research universities (Columbia, Cornell, Harvard, Massachusetts Institute of Technology, Princeton &amp; Yale) in the governance and oversight of the Laboratory. </a:t>
            </a:r>
          </a:p>
          <a:p>
            <a:pPr lvl="1"/>
            <a:r>
              <a:rPr lang="en-US" sz="2000" dirty="0"/>
              <a:t>SBU President serves as  the Chair of the BSA Board</a:t>
            </a:r>
          </a:p>
          <a:p>
            <a:pPr lvl="1"/>
            <a:r>
              <a:rPr lang="en-US" sz="2000" dirty="0"/>
              <a:t>BNL Director serves as the President of BSA Board.</a:t>
            </a:r>
          </a:p>
          <a:p>
            <a:pPr lvl="1"/>
            <a:endParaRPr lang="en-US" sz="2000" dirty="0"/>
          </a:p>
          <a:p>
            <a:r>
              <a:rPr lang="en-US" sz="2000" dirty="0"/>
              <a:t>Proximity of Stony Brook to BNL </a:t>
            </a:r>
            <a:r>
              <a:rPr lang="en-US" sz="2000" dirty="0">
                <a:sym typeface="Wingdings" pitchFamily="2" charset="2"/>
              </a:rPr>
              <a:t> Stony Brook is the </a:t>
            </a:r>
            <a:r>
              <a:rPr lang="en-US" sz="2000" dirty="0"/>
              <a:t>largest single institution of Scientist Users at BNL (RHIC, NSLS-II, CFN and other user facilities) </a:t>
            </a:r>
          </a:p>
          <a:p>
            <a:endParaRPr lang="en-US" sz="2000" dirty="0"/>
          </a:p>
          <a:p>
            <a:r>
              <a:rPr lang="en-US" sz="2000" dirty="0"/>
              <a:t>The </a:t>
            </a:r>
            <a:r>
              <a:rPr lang="en-US" sz="2000" dirty="0">
                <a:hlinkClick r:id="rId5"/>
              </a:rPr>
              <a:t>Electron Ion Collider </a:t>
            </a:r>
            <a:r>
              <a:rPr lang="en-US" sz="2000" dirty="0"/>
              <a:t>(EIC) – the future flagship project at BNL -- has long history of support for the EIC at Stony Brook University (starting from 2003) including help set up the </a:t>
            </a:r>
            <a:r>
              <a:rPr lang="en-US" sz="2000" dirty="0">
                <a:hlinkClick r:id="rId6"/>
              </a:rPr>
              <a:t>Center for Frontiers in Nuclear Science</a:t>
            </a:r>
            <a:r>
              <a:rPr lang="en-US" sz="2000" dirty="0"/>
              <a:t> (CFNS)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F775B-8728-A39B-06AE-649C55AC0A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163C8-C9A5-72F8-852A-ACC0085A9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595" y="391788"/>
            <a:ext cx="11360700" cy="1319026"/>
          </a:xfrm>
        </p:spPr>
        <p:txBody>
          <a:bodyPr>
            <a:normAutofit/>
          </a:bodyPr>
          <a:lstStyle/>
          <a:p>
            <a:r>
              <a:rPr lang="en-US" dirty="0"/>
              <a:t>Center for Frontiers in Nuclear Science (CFNS)</a:t>
            </a:r>
            <a:br>
              <a:rPr lang="en-US" dirty="0"/>
            </a:br>
            <a:r>
              <a:rPr lang="en-US" sz="2200" i="1" dirty="0">
                <a:solidFill>
                  <a:schemeClr val="accent1">
                    <a:lumMod val="75000"/>
                  </a:schemeClr>
                </a:solidFill>
              </a:rPr>
              <a:t>A Center for developing, promoting &amp; supporting the EIC and its science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B85841-BD83-0D7C-CCD7-69E3BE344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59632"/>
            <a:ext cx="5198621" cy="5018156"/>
          </a:xfrm>
        </p:spPr>
        <p:txBody>
          <a:bodyPr anchor="ctr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bg2"/>
                </a:solidFill>
              </a:rPr>
              <a:t>Established in September 2017 (for ~10 years)  with generous financial support from the </a:t>
            </a:r>
            <a:r>
              <a:rPr lang="en-US" sz="2000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Simons Foundation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>
                <a:solidFill>
                  <a:schemeClr val="bg2"/>
                </a:solidFill>
              </a:rPr>
              <a:t>and NY State.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</a:rPr>
              <a:t>A collaboration between Stony Brook &amp; BNL to create a frontier research center to promote  the US Electron Ion Collider (EIC)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7030A0"/>
                </a:solidFill>
              </a:rPr>
              <a:t>Vision: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solidFill>
                  <a:schemeClr val="bg2"/>
                </a:solidFill>
              </a:rPr>
              <a:t>To support and help the US EIC Users community to develop the best possible </a:t>
            </a:r>
            <a:r>
              <a:rPr lang="en-US" sz="2000" dirty="0">
                <a:solidFill>
                  <a:srgbClr val="C00000"/>
                </a:solidFill>
              </a:rPr>
              <a:t>physics, detector design, technology </a:t>
            </a:r>
            <a:r>
              <a:rPr lang="en-US" sz="2000" dirty="0">
                <a:solidFill>
                  <a:schemeClr val="bg2"/>
                </a:solidFill>
              </a:rPr>
              <a:t>choices</a:t>
            </a:r>
            <a:r>
              <a:rPr lang="en-US" sz="2000" dirty="0">
                <a:solidFill>
                  <a:srgbClr val="7030A0"/>
                </a:solidFill>
              </a:rPr>
              <a:t>.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Invest in and support early career scientists in the field getting involved in EIC.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98315-3397-BA5D-9435-CBB46E5AFE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7DDFC6-C356-98D9-81A3-A7D26F49F1D0}"/>
              </a:ext>
            </a:extLst>
          </p:cNvPr>
          <p:cNvSpPr txBox="1"/>
          <p:nvPr/>
        </p:nvSpPr>
        <p:spPr>
          <a:xfrm>
            <a:off x="415600" y="103374"/>
            <a:ext cx="5035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hlinkClick r:id="rId3"/>
              </a:rPr>
              <a:t>https://</a:t>
            </a:r>
            <a:r>
              <a:rPr lang="en-US" sz="2400" b="1" dirty="0" err="1">
                <a:hlinkClick r:id="rId3"/>
              </a:rPr>
              <a:t>www.stonybrook.edu</a:t>
            </a:r>
            <a:r>
              <a:rPr lang="en-US" sz="2400" b="1" dirty="0">
                <a:hlinkClick r:id="rId3"/>
              </a:rPr>
              <a:t>/</a:t>
            </a:r>
            <a:r>
              <a:rPr lang="en-US" sz="2400" b="1" dirty="0" err="1">
                <a:hlinkClick r:id="rId3"/>
              </a:rPr>
              <a:t>cfns</a:t>
            </a:r>
            <a:endParaRPr lang="en-US" sz="2400" b="1" dirty="0"/>
          </a:p>
        </p:txBody>
      </p:sp>
      <p:sp>
        <p:nvSpPr>
          <p:cNvPr id="7" name="Google Shape;356;g1180ab6d672_1_0">
            <a:extLst>
              <a:ext uri="{FF2B5EF4-FFF2-40B4-BE49-F238E27FC236}">
                <a16:creationId xmlns:a16="http://schemas.microsoft.com/office/drawing/2014/main" id="{FF52E31D-49C9-8DB6-9AA2-CFF1335F89B7}"/>
              </a:ext>
            </a:extLst>
          </p:cNvPr>
          <p:cNvSpPr txBox="1">
            <a:spLocks/>
          </p:cNvSpPr>
          <p:nvPr/>
        </p:nvSpPr>
        <p:spPr>
          <a:xfrm>
            <a:off x="5958348" y="1189704"/>
            <a:ext cx="6233651" cy="560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sz="8000" dirty="0">
                <a:solidFill>
                  <a:schemeClr val="bg2"/>
                </a:solidFill>
              </a:rPr>
              <a:t>8 Workshops/year led by world-wide members of EIC User and bi-monthly joint seminars (SBU/BNL)</a:t>
            </a: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endParaRPr lang="en-US" sz="8000" dirty="0">
              <a:solidFill>
                <a:schemeClr val="bg2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sz="8000" dirty="0">
                <a:solidFill>
                  <a:schemeClr val="bg2"/>
                </a:solidFill>
              </a:rPr>
              <a:t>EIC directed Post Doctoral Program: </a:t>
            </a:r>
          </a:p>
          <a:p>
            <a:pPr marL="285750" indent="-285750">
              <a:buClr>
                <a:schemeClr val="dk1"/>
              </a:buClr>
              <a:buSzPts val="1100"/>
            </a:pPr>
            <a:r>
              <a:rPr lang="en-US" sz="8000" dirty="0">
                <a:solidFill>
                  <a:schemeClr val="bg2"/>
                </a:solidFill>
              </a:rPr>
              <a:t>8-10 Postdoctoral fellows </a:t>
            </a:r>
          </a:p>
          <a:p>
            <a:pPr marL="285750" indent="-285750">
              <a:buClr>
                <a:schemeClr val="dk1"/>
              </a:buClr>
              <a:buSzPts val="1100"/>
            </a:pPr>
            <a:r>
              <a:rPr lang="en-US" sz="8000" dirty="0">
                <a:solidFill>
                  <a:schemeClr val="bg2"/>
                </a:solidFill>
              </a:rPr>
              <a:t>CFNS and joint University postdocs </a:t>
            </a:r>
          </a:p>
          <a:p>
            <a:pPr marL="285750" indent="-285750">
              <a:buClr>
                <a:schemeClr val="dk1"/>
              </a:buClr>
              <a:buSzPts val="1100"/>
            </a:pPr>
            <a:r>
              <a:rPr lang="en-US" sz="8000" dirty="0">
                <a:solidFill>
                  <a:schemeClr val="accent1">
                    <a:lumMod val="75000"/>
                  </a:schemeClr>
                </a:solidFill>
              </a:rPr>
              <a:t>~18 postdocs graduates now on tenure track positions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8000" dirty="0">
                <a:solidFill>
                  <a:srgbClr val="C00000"/>
                </a:solidFill>
              </a:rPr>
              <a:t>Edward </a:t>
            </a:r>
            <a:r>
              <a:rPr lang="en-US" sz="8000" dirty="0" err="1">
                <a:solidFill>
                  <a:srgbClr val="C00000"/>
                </a:solidFill>
              </a:rPr>
              <a:t>Bouchet</a:t>
            </a:r>
            <a:r>
              <a:rPr lang="en-US" sz="8000" dirty="0">
                <a:solidFill>
                  <a:srgbClr val="C00000"/>
                </a:solidFill>
              </a:rPr>
              <a:t> Program for URM students and postdocs in Nuclear Physics</a:t>
            </a: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endParaRPr lang="en-US" sz="8000" dirty="0">
              <a:solidFill>
                <a:schemeClr val="bg2"/>
              </a:solidFill>
            </a:endParaRPr>
          </a:p>
          <a:p>
            <a:pPr marL="0" indent="0">
              <a:buFont typeface="Arial"/>
              <a:buNone/>
            </a:pPr>
            <a:r>
              <a:rPr lang="en-US" sz="8000" dirty="0">
                <a:solidFill>
                  <a:schemeClr val="bg2"/>
                </a:solidFill>
              </a:rPr>
              <a:t>Annual Summer School ~50 students/</a:t>
            </a:r>
            <a:r>
              <a:rPr lang="en-US" sz="8000" dirty="0" err="1">
                <a:solidFill>
                  <a:schemeClr val="bg2"/>
                </a:solidFill>
              </a:rPr>
              <a:t>yr</a:t>
            </a:r>
            <a:r>
              <a:rPr lang="en-US" sz="8000" dirty="0">
                <a:solidFill>
                  <a:schemeClr val="bg2"/>
                </a:solidFill>
              </a:rPr>
              <a:t> from around the world</a:t>
            </a:r>
            <a:r>
              <a:rPr lang="en-US" sz="8000" dirty="0">
                <a:solidFill>
                  <a:srgbClr val="C00000"/>
                </a:solidFill>
              </a:rPr>
              <a:t> </a:t>
            </a:r>
            <a:r>
              <a:rPr lang="en-US" sz="8000" dirty="0">
                <a:solidFill>
                  <a:schemeClr val="bg2"/>
                </a:solidFill>
              </a:rPr>
              <a:t>since 2019. </a:t>
            </a:r>
          </a:p>
          <a:p>
            <a:pPr marL="0" indent="0">
              <a:buFont typeface="Arial"/>
              <a:buNone/>
            </a:pPr>
            <a:r>
              <a:rPr lang="en-US" sz="8000" b="1" dirty="0">
                <a:solidFill>
                  <a:srgbClr val="7030A0"/>
                </a:solidFill>
              </a:rPr>
              <a:t>Future</a:t>
            </a:r>
            <a:r>
              <a:rPr lang="en-US" sz="8000" dirty="0">
                <a:solidFill>
                  <a:srgbClr val="7030A0"/>
                </a:solidFill>
              </a:rPr>
              <a:t>:</a:t>
            </a:r>
            <a:r>
              <a:rPr lang="en-US" sz="8000" dirty="0">
                <a:solidFill>
                  <a:schemeClr val="bg2"/>
                </a:solidFill>
              </a:rPr>
              <a:t> Help European EIC School starting 2023 and Asian EIC School starting 2024, in future also in Africa/Latin America</a:t>
            </a:r>
          </a:p>
        </p:txBody>
      </p:sp>
    </p:spTree>
    <p:extLst>
      <p:ext uri="{BB962C8B-B14F-4D97-AF65-F5344CB8AC3E}">
        <p14:creationId xmlns:p14="http://schemas.microsoft.com/office/powerpoint/2010/main" val="188547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A48EE-CCCF-8C2C-AEE2-01A3496DB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06" y="367379"/>
            <a:ext cx="6010866" cy="1579407"/>
          </a:xfrm>
        </p:spPr>
        <p:txBody>
          <a:bodyPr>
            <a:normAutofit/>
          </a:bodyPr>
          <a:lstStyle/>
          <a:p>
            <a:r>
              <a:rPr lang="en-US" dirty="0"/>
              <a:t>EIC Science: International Context for the RRB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6239C-51D8-E70A-B900-86F899F18D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8DA53F-7A14-561E-C124-15FF23607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304" y="2184414"/>
            <a:ext cx="11555505" cy="4555200"/>
          </a:xfrm>
        </p:spPr>
        <p:txBody>
          <a:bodyPr anchor="ctr">
            <a:normAutofit lnSpcReduction="10000"/>
          </a:bodyPr>
          <a:lstStyle/>
          <a:p>
            <a:pPr marL="76200" indent="0">
              <a:buNone/>
            </a:pPr>
            <a:r>
              <a:rPr lang="en-US" sz="2000" b="1" dirty="0"/>
              <a:t>1960/1970’s</a:t>
            </a:r>
          </a:p>
          <a:p>
            <a:r>
              <a:rPr lang="en-US" sz="2000" b="1" dirty="0"/>
              <a:t>SLAC/USA</a:t>
            </a:r>
            <a:r>
              <a:rPr lang="en-US" sz="2000" dirty="0"/>
              <a:t>: discovery of quarks </a:t>
            </a:r>
            <a:r>
              <a:rPr lang="en-US" sz="2000" b="1" dirty="0"/>
              <a:t>DESY/Germany</a:t>
            </a:r>
            <a:r>
              <a:rPr lang="en-US" sz="2000" dirty="0"/>
              <a:t>: discovery of gluons </a:t>
            </a:r>
          </a:p>
          <a:p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76200" indent="0"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1980/1990’s Seeds of EIC science:</a:t>
            </a: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CERN/Europe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: Discovery of proton spin crisis,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CERN/Europe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: protons in Nuclei different</a:t>
            </a: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HERA/Germany: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study of quarks &amp; gluons</a:t>
            </a:r>
            <a:r>
              <a:rPr lang="en-US" sz="2000" dirty="0"/>
              <a:t>,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Jefferson Lab/USA: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precision study of quarks</a:t>
            </a:r>
          </a:p>
          <a:p>
            <a:endParaRPr lang="en-US" sz="2000" b="1" dirty="0"/>
          </a:p>
          <a:p>
            <a:pPr marL="76200" indent="0">
              <a:buNone/>
            </a:pPr>
            <a:r>
              <a:rPr lang="en-US" sz="2000" b="1" dirty="0"/>
              <a:t>2000/2010/2020’s</a:t>
            </a:r>
          </a:p>
          <a:p>
            <a:r>
              <a:rPr lang="en-US" sz="2000" b="1" dirty="0"/>
              <a:t>RHIC BNL/US/(Japan): </a:t>
            </a:r>
            <a:r>
              <a:rPr lang="en-US" sz="2000" dirty="0"/>
              <a:t>polarized gluon/protons first studies, </a:t>
            </a:r>
            <a:r>
              <a:rPr lang="en-US" sz="2000" b="1" dirty="0"/>
              <a:t>BNL/CERN </a:t>
            </a:r>
            <a:r>
              <a:rPr lang="en-US" sz="2000" dirty="0"/>
              <a:t>: Quark Gluon Plasma</a:t>
            </a:r>
          </a:p>
          <a:p>
            <a:endParaRPr lang="en-US" sz="2000" b="1" dirty="0">
              <a:solidFill>
                <a:srgbClr val="C00000"/>
              </a:solidFill>
            </a:endParaRPr>
          </a:p>
          <a:p>
            <a:pPr marL="76200" indent="0">
              <a:buNone/>
            </a:pPr>
            <a:r>
              <a:rPr lang="en-US" b="1" dirty="0">
                <a:solidFill>
                  <a:srgbClr val="C00000"/>
                </a:solidFill>
              </a:rPr>
              <a:t>Now scientists from around the world, who worked at all above laboratories are coming to work at BNL on the Electron Ion Collider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8E39D95-6294-16C7-3A3A-E9D21C25D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/>
          </a:blip>
          <a:srcRect/>
          <a:stretch>
            <a:fillRect/>
          </a:stretch>
        </p:blipFill>
        <p:spPr bwMode="auto">
          <a:xfrm>
            <a:off x="5824450" y="457490"/>
            <a:ext cx="3068645" cy="131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309E00B-EB3D-56E5-9D3F-505E81B4EE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495" y="0"/>
            <a:ext cx="2280505" cy="2314697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28E4A8F-09CE-EE27-D21E-9B9D41417AE9}"/>
              </a:ext>
            </a:extLst>
          </p:cNvPr>
          <p:cNvCxnSpPr/>
          <p:nvPr/>
        </p:nvCxnSpPr>
        <p:spPr>
          <a:xfrm>
            <a:off x="9021097" y="1115748"/>
            <a:ext cx="727587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31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A48EE-CCCF-8C2C-AEE2-01A3496DB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04" y="367380"/>
            <a:ext cx="11830105" cy="763500"/>
          </a:xfrm>
        </p:spPr>
        <p:txBody>
          <a:bodyPr>
            <a:normAutofit fontScale="90000"/>
          </a:bodyPr>
          <a:lstStyle/>
          <a:p>
            <a:r>
              <a:rPr lang="en-US" dirty="0"/>
              <a:t>EIC People: International Context: </a:t>
            </a:r>
            <a:r>
              <a:rPr lang="en-US" dirty="0">
                <a:solidFill>
                  <a:srgbClr val="C00000"/>
                </a:solidFill>
              </a:rPr>
              <a:t>You (the RRB) can help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6239C-51D8-E70A-B900-86F899F18D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FD1CE1-99F1-16FA-1F38-6B2F77E051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901" b="15102"/>
          <a:stretch/>
        </p:blipFill>
        <p:spPr>
          <a:xfrm>
            <a:off x="163689" y="1314268"/>
            <a:ext cx="11729007" cy="4719964"/>
          </a:xfrm>
          <a:prstGeom prst="rect">
            <a:avLst/>
          </a:prstGeom>
        </p:spPr>
      </p:pic>
      <p:pic>
        <p:nvPicPr>
          <p:cNvPr id="8" name="Google Shape;295;g1180ab6d262_0_272">
            <a:extLst>
              <a:ext uri="{FF2B5EF4-FFF2-40B4-BE49-F238E27FC236}">
                <a16:creationId xmlns:a16="http://schemas.microsoft.com/office/drawing/2014/main" id="{61724A58-3A31-F1C4-80A5-B4DEEDDCBE9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689" y="3674251"/>
            <a:ext cx="2446775" cy="30680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14F99634-5717-C994-67DB-7EB4531155D5}"/>
              </a:ext>
            </a:extLst>
          </p:cNvPr>
          <p:cNvCxnSpPr>
            <a:cxnSpLocks/>
          </p:cNvCxnSpPr>
          <p:nvPr/>
        </p:nvCxnSpPr>
        <p:spPr>
          <a:xfrm flipV="1">
            <a:off x="2300749" y="3183749"/>
            <a:ext cx="1209370" cy="1146804"/>
          </a:xfrm>
          <a:prstGeom prst="curvedConnector3">
            <a:avLst>
              <a:gd name="adj1" fmla="val 117073"/>
            </a:avLst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090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22663-2022-DBC7-8C5C-F7A3614CA7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and welcome!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201E4F-063D-9E1B-3655-921B33654F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 </a:t>
            </a:r>
            <a:r>
              <a:rPr lang="en-US" dirty="0"/>
              <a:t>In-person RRB Meeting for the EIC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5D5288-F9D0-49BA-B396-942CE4E34E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pic>
        <p:nvPicPr>
          <p:cNvPr id="6" name="Google Shape;73;g1180ab6d262_0_6">
            <a:extLst>
              <a:ext uri="{FF2B5EF4-FFF2-40B4-BE49-F238E27FC236}">
                <a16:creationId xmlns:a16="http://schemas.microsoft.com/office/drawing/2014/main" id="{C0834144-B48C-4712-8300-31D5565223C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954398" y="14612"/>
            <a:ext cx="2283203" cy="1147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9F76B8-B094-8366-7308-3BCEB7295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173378"/>
            <a:ext cx="4079481" cy="6868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899F08-A94C-AF70-7D9E-9C365917A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8683" y="6084508"/>
            <a:ext cx="2769627" cy="65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4445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562</Words>
  <Application>Microsoft Macintosh PowerPoint</Application>
  <PresentationFormat>Widescreen</PresentationFormat>
  <Paragraphs>53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Simple Light</vt:lpstr>
      <vt:lpstr> 1st (in-person) EIC Research Review Board (RRB) meeting Welcome</vt:lpstr>
      <vt:lpstr>Stony Brook University &amp; Brookhaven National Laboratory</vt:lpstr>
      <vt:lpstr>Center for Frontiers in Nuclear Science (CFNS) A Center for developing, promoting &amp; supporting the EIC and its science</vt:lpstr>
      <vt:lpstr>EIC Science: International Context for the RRB</vt:lpstr>
      <vt:lpstr>EIC People: International Context: You (the RRB) can help</vt:lpstr>
      <vt:lpstr>Thank you and welcome!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&amp; Accelerator Physics @ Stony Brook</dc:title>
  <dc:creator>Abhay Deshpande</dc:creator>
  <cp:lastModifiedBy>Deshpande, Abhay</cp:lastModifiedBy>
  <cp:revision>14</cp:revision>
  <dcterms:created xsi:type="dcterms:W3CDTF">2022-02-28T21:36:32Z</dcterms:created>
  <dcterms:modified xsi:type="dcterms:W3CDTF">2023-04-02T19:21:50Z</dcterms:modified>
</cp:coreProperties>
</file>