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4"/>
  </p:notesMasterIdLst>
  <p:sldIdLst>
    <p:sldId id="3754" r:id="rId5"/>
    <p:sldId id="1307" r:id="rId6"/>
    <p:sldId id="2751" r:id="rId7"/>
    <p:sldId id="2752" r:id="rId8"/>
    <p:sldId id="2754" r:id="rId9"/>
    <p:sldId id="2755" r:id="rId10"/>
    <p:sldId id="3756" r:id="rId11"/>
    <p:sldId id="3929" r:id="rId12"/>
    <p:sldId id="27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7"/>
    <p:restoredTop sz="94065"/>
  </p:normalViewPr>
  <p:slideViewPr>
    <p:cSldViewPr snapToGrid="0">
      <p:cViewPr varScale="1">
        <p:scale>
          <a:sx n="103" d="100"/>
          <a:sy n="103" d="100"/>
        </p:scale>
        <p:origin x="480" y="9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Henderson" userId="02f7139a-da64-416e-b91c-3097b2a7c4ea" providerId="ADAL" clId="{D35918A3-58A8-4EC5-8329-850B836A20A0}"/>
    <pc:docChg chg="custSel addSld delSld modSld sldOrd">
      <pc:chgData name="Stuart Henderson" userId="02f7139a-da64-416e-b91c-3097b2a7c4ea" providerId="ADAL" clId="{D35918A3-58A8-4EC5-8329-850B836A20A0}" dt="2023-03-31T21:01:42.623" v="384" actId="1035"/>
      <pc:docMkLst>
        <pc:docMk/>
      </pc:docMkLst>
      <pc:sldChg chg="addSp modSp add modAnim">
        <pc:chgData name="Stuart Henderson" userId="02f7139a-da64-416e-b91c-3097b2a7c4ea" providerId="ADAL" clId="{D35918A3-58A8-4EC5-8329-850B836A20A0}" dt="2023-03-31T21:01:42.623" v="384" actId="1035"/>
        <pc:sldMkLst>
          <pc:docMk/>
          <pc:sldMk cId="1803878547" sldId="1307"/>
        </pc:sldMkLst>
        <pc:spChg chg="mod">
          <ac:chgData name="Stuart Henderson" userId="02f7139a-da64-416e-b91c-3097b2a7c4ea" providerId="ADAL" clId="{D35918A3-58A8-4EC5-8329-850B836A20A0}" dt="2023-03-31T21:01:42.623" v="384" actId="1035"/>
          <ac:spMkLst>
            <pc:docMk/>
            <pc:sldMk cId="1803878547" sldId="1307"/>
            <ac:spMk id="2" creationId="{D3E07445-1967-467D-88DC-FF458A74489E}"/>
          </ac:spMkLst>
        </pc:spChg>
        <pc:spChg chg="add mod">
          <ac:chgData name="Stuart Henderson" userId="02f7139a-da64-416e-b91c-3097b2a7c4ea" providerId="ADAL" clId="{D35918A3-58A8-4EC5-8329-850B836A20A0}" dt="2023-03-31T20:56:05.924" v="300" actId="1036"/>
          <ac:spMkLst>
            <pc:docMk/>
            <pc:sldMk cId="1803878547" sldId="1307"/>
            <ac:spMk id="7" creationId="{92A1CDFF-61CA-4EFC-BED9-05096812F014}"/>
          </ac:spMkLst>
        </pc:spChg>
      </pc:sldChg>
      <pc:sldChg chg="modSp add">
        <pc:chgData name="Stuart Henderson" userId="02f7139a-da64-416e-b91c-3097b2a7c4ea" providerId="ADAL" clId="{D35918A3-58A8-4EC5-8329-850B836A20A0}" dt="2023-03-31T20:47:25.788" v="83" actId="403"/>
        <pc:sldMkLst>
          <pc:docMk/>
          <pc:sldMk cId="832098688" sldId="2751"/>
        </pc:sldMkLst>
        <pc:spChg chg="mod">
          <ac:chgData name="Stuart Henderson" userId="02f7139a-da64-416e-b91c-3097b2a7c4ea" providerId="ADAL" clId="{D35918A3-58A8-4EC5-8329-850B836A20A0}" dt="2023-03-31T20:47:25.788" v="83" actId="403"/>
          <ac:spMkLst>
            <pc:docMk/>
            <pc:sldMk cId="832098688" sldId="2751"/>
            <ac:spMk id="2" creationId="{1C631236-583E-4FA3-94F1-B36475CC7EC8}"/>
          </ac:spMkLst>
        </pc:spChg>
        <pc:spChg chg="mod">
          <ac:chgData name="Stuart Henderson" userId="02f7139a-da64-416e-b91c-3097b2a7c4ea" providerId="ADAL" clId="{D35918A3-58A8-4EC5-8329-850B836A20A0}" dt="2023-03-31T20:46:24.667" v="76" actId="27636"/>
          <ac:spMkLst>
            <pc:docMk/>
            <pc:sldMk cId="832098688" sldId="2751"/>
            <ac:spMk id="3" creationId="{4A0F3774-6E50-4E36-8395-6B59C01FDD66}"/>
          </ac:spMkLst>
        </pc:spChg>
      </pc:sldChg>
      <pc:sldChg chg="modSp add">
        <pc:chgData name="Stuart Henderson" userId="02f7139a-da64-416e-b91c-3097b2a7c4ea" providerId="ADAL" clId="{D35918A3-58A8-4EC5-8329-850B836A20A0}" dt="2023-03-31T20:59:24.393" v="368" actId="1035"/>
        <pc:sldMkLst>
          <pc:docMk/>
          <pc:sldMk cId="1388709061" sldId="2752"/>
        </pc:sldMkLst>
        <pc:spChg chg="mod">
          <ac:chgData name="Stuart Henderson" userId="02f7139a-da64-416e-b91c-3097b2a7c4ea" providerId="ADAL" clId="{D35918A3-58A8-4EC5-8329-850B836A20A0}" dt="2023-03-31T20:59:24.393" v="368" actId="1035"/>
          <ac:spMkLst>
            <pc:docMk/>
            <pc:sldMk cId="1388709061" sldId="2752"/>
            <ac:spMk id="2" creationId="{3A3815E7-6746-4FBD-97BC-C6CD96F519F2}"/>
          </ac:spMkLst>
        </pc:spChg>
        <pc:spChg chg="mod">
          <ac:chgData name="Stuart Henderson" userId="02f7139a-da64-416e-b91c-3097b2a7c4ea" providerId="ADAL" clId="{D35918A3-58A8-4EC5-8329-850B836A20A0}" dt="2023-03-31T20:59:19.619" v="356" actId="1035"/>
          <ac:spMkLst>
            <pc:docMk/>
            <pc:sldMk cId="1388709061" sldId="2752"/>
            <ac:spMk id="3" creationId="{13E3DB0F-4E76-4BB4-ADF1-A9072C94AA1C}"/>
          </ac:spMkLst>
        </pc:spChg>
      </pc:sldChg>
      <pc:sldChg chg="modSp add">
        <pc:chgData name="Stuart Henderson" userId="02f7139a-da64-416e-b91c-3097b2a7c4ea" providerId="ADAL" clId="{D35918A3-58A8-4EC5-8329-850B836A20A0}" dt="2023-03-31T20:58:34.975" v="326" actId="1035"/>
        <pc:sldMkLst>
          <pc:docMk/>
          <pc:sldMk cId="2246502654" sldId="2754"/>
        </pc:sldMkLst>
        <pc:spChg chg="mod">
          <ac:chgData name="Stuart Henderson" userId="02f7139a-da64-416e-b91c-3097b2a7c4ea" providerId="ADAL" clId="{D35918A3-58A8-4EC5-8329-850B836A20A0}" dt="2023-03-31T20:49:50.556" v="160" actId="1035"/>
          <ac:spMkLst>
            <pc:docMk/>
            <pc:sldMk cId="2246502654" sldId="2754"/>
            <ac:spMk id="2" creationId="{03C7D466-D3AA-40DE-A0EF-EA3E726A18DE}"/>
          </ac:spMkLst>
        </pc:spChg>
        <pc:spChg chg="mod">
          <ac:chgData name="Stuart Henderson" userId="02f7139a-da64-416e-b91c-3097b2a7c4ea" providerId="ADAL" clId="{D35918A3-58A8-4EC5-8329-850B836A20A0}" dt="2023-03-31T20:58:28.946" v="312" actId="404"/>
          <ac:spMkLst>
            <pc:docMk/>
            <pc:sldMk cId="2246502654" sldId="2754"/>
            <ac:spMk id="3" creationId="{F5D377C5-4B51-401E-8DE3-85CA44BFD40A}"/>
          </ac:spMkLst>
        </pc:spChg>
        <pc:spChg chg="mod">
          <ac:chgData name="Stuart Henderson" userId="02f7139a-da64-416e-b91c-3097b2a7c4ea" providerId="ADAL" clId="{D35918A3-58A8-4EC5-8329-850B836A20A0}" dt="2023-03-31T20:58:34.975" v="326" actId="1035"/>
          <ac:spMkLst>
            <pc:docMk/>
            <pc:sldMk cId="2246502654" sldId="2754"/>
            <ac:spMk id="7" creationId="{CD344C54-5974-4E12-B8D6-1E259280A2F4}"/>
          </ac:spMkLst>
        </pc:spChg>
      </pc:sldChg>
      <pc:sldChg chg="modSp add">
        <pc:chgData name="Stuart Henderson" userId="02f7139a-da64-416e-b91c-3097b2a7c4ea" providerId="ADAL" clId="{D35918A3-58A8-4EC5-8329-850B836A20A0}" dt="2023-03-31T20:50:02.929" v="176" actId="1035"/>
        <pc:sldMkLst>
          <pc:docMk/>
          <pc:sldMk cId="3872180984" sldId="2755"/>
        </pc:sldMkLst>
        <pc:spChg chg="mod">
          <ac:chgData name="Stuart Henderson" userId="02f7139a-da64-416e-b91c-3097b2a7c4ea" providerId="ADAL" clId="{D35918A3-58A8-4EC5-8329-850B836A20A0}" dt="2023-03-31T20:50:02.929" v="176" actId="1035"/>
          <ac:spMkLst>
            <pc:docMk/>
            <pc:sldMk cId="3872180984" sldId="2755"/>
            <ac:spMk id="2" creationId="{72EE904E-45F9-43AD-BF50-87EEF177D75F}"/>
          </ac:spMkLst>
        </pc:spChg>
      </pc:sldChg>
      <pc:sldChg chg="modSp add">
        <pc:chgData name="Stuart Henderson" userId="02f7139a-da64-416e-b91c-3097b2a7c4ea" providerId="ADAL" clId="{D35918A3-58A8-4EC5-8329-850B836A20A0}" dt="2023-03-31T20:54:55.961" v="288" actId="1035"/>
        <pc:sldMkLst>
          <pc:docMk/>
          <pc:sldMk cId="2413026004" sldId="2756"/>
        </pc:sldMkLst>
        <pc:spChg chg="mod">
          <ac:chgData name="Stuart Henderson" userId="02f7139a-da64-416e-b91c-3097b2a7c4ea" providerId="ADAL" clId="{D35918A3-58A8-4EC5-8329-850B836A20A0}" dt="2023-03-31T20:54:51.326" v="277" actId="1035"/>
          <ac:spMkLst>
            <pc:docMk/>
            <pc:sldMk cId="2413026004" sldId="2756"/>
            <ac:spMk id="2" creationId="{A358FA8B-7326-4FA8-876D-C82B6BAFE8AC}"/>
          </ac:spMkLst>
        </pc:spChg>
        <pc:spChg chg="mod">
          <ac:chgData name="Stuart Henderson" userId="02f7139a-da64-416e-b91c-3097b2a7c4ea" providerId="ADAL" clId="{D35918A3-58A8-4EC5-8329-850B836A20A0}" dt="2023-03-31T20:54:55.961" v="288" actId="1035"/>
          <ac:spMkLst>
            <pc:docMk/>
            <pc:sldMk cId="2413026004" sldId="2756"/>
            <ac:spMk id="3" creationId="{5CDE7DC1-52E7-4070-8653-0D9E8BC4A870}"/>
          </ac:spMkLst>
        </pc:spChg>
      </pc:sldChg>
      <pc:sldChg chg="add del">
        <pc:chgData name="Stuart Henderson" userId="02f7139a-da64-416e-b91c-3097b2a7c4ea" providerId="ADAL" clId="{D35918A3-58A8-4EC5-8329-850B836A20A0}" dt="2023-03-31T20:50:31.229" v="181" actId="2696"/>
        <pc:sldMkLst>
          <pc:docMk/>
          <pc:sldMk cId="3514556956" sldId="2757"/>
        </pc:sldMkLst>
      </pc:sldChg>
      <pc:sldChg chg="modSp">
        <pc:chgData name="Stuart Henderson" userId="02f7139a-da64-416e-b91c-3097b2a7c4ea" providerId="ADAL" clId="{D35918A3-58A8-4EC5-8329-850B836A20A0}" dt="2023-03-31T20:46:06.120" v="74" actId="20577"/>
        <pc:sldMkLst>
          <pc:docMk/>
          <pc:sldMk cId="2433436480" sldId="3754"/>
        </pc:sldMkLst>
        <pc:spChg chg="mod">
          <ac:chgData name="Stuart Henderson" userId="02f7139a-da64-416e-b91c-3097b2a7c4ea" providerId="ADAL" clId="{D35918A3-58A8-4EC5-8329-850B836A20A0}" dt="2023-03-31T20:45:54.009" v="34" actId="20577"/>
          <ac:spMkLst>
            <pc:docMk/>
            <pc:sldMk cId="2433436480" sldId="3754"/>
            <ac:spMk id="2" creationId="{43EA361E-7B88-7F4C-90D8-D8E4D5CC6FF4}"/>
          </ac:spMkLst>
        </pc:spChg>
        <pc:spChg chg="mod">
          <ac:chgData name="Stuart Henderson" userId="02f7139a-da64-416e-b91c-3097b2a7c4ea" providerId="ADAL" clId="{D35918A3-58A8-4EC5-8329-850B836A20A0}" dt="2023-03-31T20:46:06.120" v="74" actId="20577"/>
          <ac:spMkLst>
            <pc:docMk/>
            <pc:sldMk cId="2433436480" sldId="3754"/>
            <ac:spMk id="3" creationId="{5F2880C0-B2EF-9846-A0D9-CBAF981FD0A5}"/>
          </ac:spMkLst>
        </pc:spChg>
      </pc:sldChg>
      <pc:sldChg chg="delSp modSp ord">
        <pc:chgData name="Stuart Henderson" userId="02f7139a-da64-416e-b91c-3097b2a7c4ea" providerId="ADAL" clId="{D35918A3-58A8-4EC5-8329-850B836A20A0}" dt="2023-03-31T20:54:18.551" v="263" actId="478"/>
        <pc:sldMkLst>
          <pc:docMk/>
          <pc:sldMk cId="587416521" sldId="3756"/>
        </pc:sldMkLst>
        <pc:spChg chg="mod">
          <ac:chgData name="Stuart Henderson" userId="02f7139a-da64-416e-b91c-3097b2a7c4ea" providerId="ADAL" clId="{D35918A3-58A8-4EC5-8329-850B836A20A0}" dt="2023-03-31T20:52:17.784" v="246" actId="404"/>
          <ac:spMkLst>
            <pc:docMk/>
            <pc:sldMk cId="587416521" sldId="3756"/>
            <ac:spMk id="2" creationId="{930E7510-F095-7E3A-5849-65D58CA40A2E}"/>
          </ac:spMkLst>
        </pc:spChg>
        <pc:spChg chg="del mod">
          <ac:chgData name="Stuart Henderson" userId="02f7139a-da64-416e-b91c-3097b2a7c4ea" providerId="ADAL" clId="{D35918A3-58A8-4EC5-8329-850B836A20A0}" dt="2023-03-31T20:54:18.551" v="263" actId="478"/>
          <ac:spMkLst>
            <pc:docMk/>
            <pc:sldMk cId="587416521" sldId="3756"/>
            <ac:spMk id="6" creationId="{11B3F081-4903-6C37-F986-F3DC3859D072}"/>
          </ac:spMkLst>
        </pc:spChg>
      </pc:sldChg>
      <pc:sldChg chg="del">
        <pc:chgData name="Stuart Henderson" userId="02f7139a-da64-416e-b91c-3097b2a7c4ea" providerId="ADAL" clId="{D35918A3-58A8-4EC5-8329-850B836A20A0}" dt="2023-03-31T20:52:35.092" v="247" actId="2696"/>
        <pc:sldMkLst>
          <pc:docMk/>
          <pc:sldMk cId="66173799" sldId="3802"/>
        </pc:sldMkLst>
      </pc:sldChg>
      <pc:sldChg chg="ord">
        <pc:chgData name="Stuart Henderson" userId="02f7139a-da64-416e-b91c-3097b2a7c4ea" providerId="ADAL" clId="{D35918A3-58A8-4EC5-8329-850B836A20A0}" dt="2023-03-31T20:50:48.107" v="198"/>
        <pc:sldMkLst>
          <pc:docMk/>
          <pc:sldMk cId="428301003" sldId="3929"/>
        </pc:sldMkLst>
      </pc:sldChg>
      <pc:sldChg chg="add del">
        <pc:chgData name="Stuart Henderson" userId="02f7139a-da64-416e-b91c-3097b2a7c4ea" providerId="ADAL" clId="{D35918A3-58A8-4EC5-8329-850B836A20A0}" dt="2023-03-31T20:52:36.843" v="248" actId="2696"/>
        <pc:sldMkLst>
          <pc:docMk/>
          <pc:sldMk cId="1149603340" sldId="3930"/>
        </pc:sldMkLst>
      </pc:sldChg>
      <pc:sldChg chg="add del">
        <pc:chgData name="Stuart Henderson" userId="02f7139a-da64-416e-b91c-3097b2a7c4ea" providerId="ADAL" clId="{D35918A3-58A8-4EC5-8329-850B836A20A0}" dt="2023-03-31T20:56:17.946" v="302" actId="2696"/>
        <pc:sldMkLst>
          <pc:docMk/>
          <pc:sldMk cId="2077269403" sldId="39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DB6C8-7AB0-47D3-A503-08A555819C92}"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B7A38-86DD-4622-844E-2813CF5B6E06}" type="slidenum">
              <a:rPr lang="en-US" smtClean="0"/>
              <a:t>‹#›</a:t>
            </a:fld>
            <a:endParaRPr lang="en-US"/>
          </a:p>
        </p:txBody>
      </p:sp>
    </p:spTree>
    <p:extLst>
      <p:ext uri="{BB962C8B-B14F-4D97-AF65-F5344CB8AC3E}">
        <p14:creationId xmlns:p14="http://schemas.microsoft.com/office/powerpoint/2010/main" val="391772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4B7A38-86DD-4622-844E-2813CF5B6E06}" type="slidenum">
              <a:rPr lang="en-US" smtClean="0"/>
              <a:t>1</a:t>
            </a:fld>
            <a:endParaRPr lang="en-US"/>
          </a:p>
        </p:txBody>
      </p:sp>
    </p:spTree>
    <p:extLst>
      <p:ext uri="{BB962C8B-B14F-4D97-AF65-F5344CB8AC3E}">
        <p14:creationId xmlns:p14="http://schemas.microsoft.com/office/powerpoint/2010/main" val="4110284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Maria Chamizo-Llatas</a:t>
            </a:r>
          </a:p>
        </p:txBody>
      </p:sp>
      <p:sp>
        <p:nvSpPr>
          <p:cNvPr id="5" name="Footer Placeholder 4"/>
          <p:cNvSpPr>
            <a:spLocks noGrp="1"/>
          </p:cNvSpPr>
          <p:nvPr>
            <p:ph type="ftr" sz="quarter" idx="11"/>
          </p:nvPr>
        </p:nvSpPr>
        <p:spPr/>
        <p:txBody>
          <a:bodyPr/>
          <a:lstStyle/>
          <a:p>
            <a:r>
              <a:rPr lang="en-US"/>
              <a:t>EIC RRB Meeting April 3, 2023</a:t>
            </a:r>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Maria Chamizo-Llatas</a:t>
            </a:r>
          </a:p>
        </p:txBody>
      </p:sp>
      <p:sp>
        <p:nvSpPr>
          <p:cNvPr id="5" name="Footer Placeholder 4"/>
          <p:cNvSpPr>
            <a:spLocks noGrp="1"/>
          </p:cNvSpPr>
          <p:nvPr>
            <p:ph type="ftr" sz="quarter" idx="11"/>
          </p:nvPr>
        </p:nvSpPr>
        <p:spPr/>
        <p:txBody>
          <a:bodyPr/>
          <a:lstStyle/>
          <a:p>
            <a:r>
              <a:rPr lang="en-US"/>
              <a:t>EIC RRB Meeting April 3, 2023</a:t>
            </a:r>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a:p>
        </p:txBody>
      </p:sp>
      <p:sp>
        <p:nvSpPr>
          <p:cNvPr id="5" name="Content Placeholder 2"/>
          <p:cNvSpPr>
            <a:spLocks noGrp="1"/>
          </p:cNvSpPr>
          <p:nvPr>
            <p:ph idx="1"/>
          </p:nvPr>
        </p:nvSpPr>
        <p:spPr>
          <a:xfrm>
            <a:off x="427630" y="972404"/>
            <a:ext cx="11127473" cy="5073555"/>
          </a:xfrm>
          <a:prstGeom prst="rect">
            <a:avLst/>
          </a:prstGeo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4196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Maria Chamizo-Llatas</a:t>
            </a:r>
          </a:p>
        </p:txBody>
      </p:sp>
      <p:sp>
        <p:nvSpPr>
          <p:cNvPr id="6" name="Slide Number Placeholder 5"/>
          <p:cNvSpPr>
            <a:spLocks noGrp="1"/>
          </p:cNvSpPr>
          <p:nvPr>
            <p:ph type="sldNum" sz="quarter" idx="12"/>
          </p:nvPr>
        </p:nvSpPr>
        <p:spPr>
          <a:xfrm>
            <a:off x="4724400" y="6311900"/>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Maria Chamizo-Llatas</a:t>
            </a:r>
          </a:p>
        </p:txBody>
      </p:sp>
      <p:sp>
        <p:nvSpPr>
          <p:cNvPr id="6" name="Slide Number Placeholder 5"/>
          <p:cNvSpPr>
            <a:spLocks noGrp="1"/>
          </p:cNvSpPr>
          <p:nvPr>
            <p:ph type="sldNum" sz="quarter" idx="12"/>
          </p:nvPr>
        </p:nvSpPr>
        <p:spPr>
          <a:xfrm>
            <a:off x="4531113" y="6289240"/>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Maria Chamizo-Llatas</a:t>
            </a:r>
          </a:p>
        </p:txBody>
      </p:sp>
      <p:sp>
        <p:nvSpPr>
          <p:cNvPr id="7" name="Slide Number Placeholder 6"/>
          <p:cNvSpPr>
            <a:spLocks noGrp="1"/>
          </p:cNvSpPr>
          <p:nvPr>
            <p:ph type="sldNum" sz="quarter" idx="12"/>
          </p:nvPr>
        </p:nvSpPr>
        <p:spPr>
          <a:xfrm>
            <a:off x="4648200" y="6337070"/>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Maria Chamizo-Llatas</a:t>
            </a:r>
          </a:p>
        </p:txBody>
      </p:sp>
      <p:sp>
        <p:nvSpPr>
          <p:cNvPr id="9" name="Slide Number Placeholder 8"/>
          <p:cNvSpPr>
            <a:spLocks noGrp="1"/>
          </p:cNvSpPr>
          <p:nvPr>
            <p:ph type="sldNum" sz="quarter" idx="12"/>
          </p:nvPr>
        </p:nvSpPr>
        <p:spPr>
          <a:xfrm>
            <a:off x="4800600" y="6310312"/>
            <a:ext cx="27432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Maria Chamizo-Llatas</a:t>
            </a:r>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
        <p:nvSpPr>
          <p:cNvPr id="6" name="Slide Number Placeholder 5">
            <a:extLst>
              <a:ext uri="{FF2B5EF4-FFF2-40B4-BE49-F238E27FC236}">
                <a16:creationId xmlns:a16="http://schemas.microsoft.com/office/drawing/2014/main" id="{111DDF40-EC7E-7C42-A24B-C03027F0F2E1}"/>
              </a:ext>
            </a:extLst>
          </p:cNvPr>
          <p:cNvSpPr txBox="1">
            <a:spLocks/>
          </p:cNvSpPr>
          <p:nvPr userDrawn="1"/>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z="1200" smtClean="0"/>
              <a:pPr/>
              <a:t>‹#›</a:t>
            </a:fld>
            <a:endParaRPr 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Maria Chamizo-Llatas</a:t>
            </a:r>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
        <p:nvSpPr>
          <p:cNvPr id="5" name="Slide Number Placeholder 5">
            <a:extLst>
              <a:ext uri="{FF2B5EF4-FFF2-40B4-BE49-F238E27FC236}">
                <a16:creationId xmlns:a16="http://schemas.microsoft.com/office/drawing/2014/main" id="{BE8DE669-A16D-E34C-99C9-6A1067E00E76}"/>
              </a:ext>
            </a:extLst>
          </p:cNvPr>
          <p:cNvSpPr txBox="1">
            <a:spLocks/>
          </p:cNvSpPr>
          <p:nvPr userDrawn="1"/>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z="1200" smtClean="0"/>
              <a:pPr/>
              <a:t>‹#›</a:t>
            </a:fld>
            <a:endParaRPr lang="en-US"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Maria Chamizo-Llatas</a:t>
            </a:r>
          </a:p>
        </p:txBody>
      </p:sp>
      <p:sp>
        <p:nvSpPr>
          <p:cNvPr id="6" name="Footer Placeholder 5"/>
          <p:cNvSpPr>
            <a:spLocks noGrp="1"/>
          </p:cNvSpPr>
          <p:nvPr>
            <p:ph type="ftr" sz="quarter" idx="11"/>
          </p:nvPr>
        </p:nvSpPr>
        <p:spPr/>
        <p:txBody>
          <a:bodyPr/>
          <a:lstStyle/>
          <a:p>
            <a:r>
              <a:rPr lang="en-US"/>
              <a:t>EIC RRB Meeting April 3, 2023</a:t>
            </a:r>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Maria Chamizo-Llatas</a:t>
            </a:r>
          </a:p>
        </p:txBody>
      </p:sp>
      <p:sp>
        <p:nvSpPr>
          <p:cNvPr id="6" name="Footer Placeholder 5"/>
          <p:cNvSpPr>
            <a:spLocks noGrp="1"/>
          </p:cNvSpPr>
          <p:nvPr>
            <p:ph type="ftr" sz="quarter" idx="11"/>
          </p:nvPr>
        </p:nvSpPr>
        <p:spPr/>
        <p:txBody>
          <a:bodyPr/>
          <a:lstStyle/>
          <a:p>
            <a:r>
              <a:rPr lang="en-US"/>
              <a:t>EIC RRB Meeting April 3, 2023</a:t>
            </a:r>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8548"/>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Maria Chamizo-Llatas</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EIC RRB Meeting April 3, 2023</a:t>
            </a:r>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5"/>
          <a:srcRect/>
          <a:stretch/>
        </p:blipFill>
        <p:spPr>
          <a:xfrm>
            <a:off x="0" y="8548"/>
            <a:ext cx="12192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361E-7B88-7F4C-90D8-D8E4D5CC6FF4}"/>
              </a:ext>
            </a:extLst>
          </p:cNvPr>
          <p:cNvSpPr>
            <a:spLocks noGrp="1"/>
          </p:cNvSpPr>
          <p:nvPr>
            <p:ph type="ctrTitle"/>
          </p:nvPr>
        </p:nvSpPr>
        <p:spPr>
          <a:xfrm>
            <a:off x="4757531" y="2790092"/>
            <a:ext cx="6973362" cy="1774948"/>
          </a:xfrm>
        </p:spPr>
        <p:txBody>
          <a:bodyPr>
            <a:normAutofit/>
          </a:bodyPr>
          <a:lstStyle/>
          <a:p>
            <a:r>
              <a:rPr lang="en-US" dirty="0"/>
              <a:t>Report from the EIC Advisory Board</a:t>
            </a:r>
          </a:p>
        </p:txBody>
      </p:sp>
      <p:sp>
        <p:nvSpPr>
          <p:cNvPr id="3" name="Subtitle 2">
            <a:extLst>
              <a:ext uri="{FF2B5EF4-FFF2-40B4-BE49-F238E27FC236}">
                <a16:creationId xmlns:a16="http://schemas.microsoft.com/office/drawing/2014/main" id="{5F2880C0-B2EF-9846-A0D9-CBAF981FD0A5}"/>
              </a:ext>
            </a:extLst>
          </p:cNvPr>
          <p:cNvSpPr>
            <a:spLocks noGrp="1"/>
          </p:cNvSpPr>
          <p:nvPr>
            <p:ph type="subTitle" idx="1"/>
          </p:nvPr>
        </p:nvSpPr>
        <p:spPr>
          <a:xfrm>
            <a:off x="5306646" y="4565040"/>
            <a:ext cx="6322645" cy="933271"/>
          </a:xfrm>
        </p:spPr>
        <p:txBody>
          <a:bodyPr>
            <a:normAutofit/>
          </a:bodyPr>
          <a:lstStyle/>
          <a:p>
            <a:r>
              <a:rPr lang="en-US" dirty="0"/>
              <a:t>Stuart Henderson</a:t>
            </a:r>
          </a:p>
          <a:p>
            <a:r>
              <a:rPr lang="en-US" dirty="0"/>
              <a:t>Director, Jefferson Lab</a:t>
            </a:r>
          </a:p>
          <a:p>
            <a:endParaRPr lang="en-US" dirty="0"/>
          </a:p>
        </p:txBody>
      </p:sp>
      <p:sp>
        <p:nvSpPr>
          <p:cNvPr id="4" name="Subtitle 2">
            <a:extLst>
              <a:ext uri="{FF2B5EF4-FFF2-40B4-BE49-F238E27FC236}">
                <a16:creationId xmlns:a16="http://schemas.microsoft.com/office/drawing/2014/main" id="{F2C22FF3-6691-1743-08A3-2621A63455A5}"/>
              </a:ext>
            </a:extLst>
          </p:cNvPr>
          <p:cNvSpPr txBox="1">
            <a:spLocks/>
          </p:cNvSpPr>
          <p:nvPr/>
        </p:nvSpPr>
        <p:spPr>
          <a:xfrm>
            <a:off x="5204186" y="2712794"/>
            <a:ext cx="6322645" cy="93327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a:p>
            <a:endParaRPr lang="en-US"/>
          </a:p>
        </p:txBody>
      </p:sp>
      <p:sp>
        <p:nvSpPr>
          <p:cNvPr id="5" name="Subtitle 2">
            <a:extLst>
              <a:ext uri="{FF2B5EF4-FFF2-40B4-BE49-F238E27FC236}">
                <a16:creationId xmlns:a16="http://schemas.microsoft.com/office/drawing/2014/main" id="{2ACC2BE5-077F-7E6C-F688-08D6D8B93FF2}"/>
              </a:ext>
            </a:extLst>
          </p:cNvPr>
          <p:cNvSpPr txBox="1">
            <a:spLocks/>
          </p:cNvSpPr>
          <p:nvPr/>
        </p:nvSpPr>
        <p:spPr>
          <a:xfrm>
            <a:off x="5408246" y="5166390"/>
            <a:ext cx="6322645" cy="93327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3343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7445-1967-467D-88DC-FF458A74489E}"/>
              </a:ext>
            </a:extLst>
          </p:cNvPr>
          <p:cNvSpPr>
            <a:spLocks noGrp="1"/>
          </p:cNvSpPr>
          <p:nvPr>
            <p:ph type="title"/>
          </p:nvPr>
        </p:nvSpPr>
        <p:spPr>
          <a:xfrm>
            <a:off x="868121" y="-155985"/>
            <a:ext cx="10515600" cy="1325563"/>
          </a:xfrm>
        </p:spPr>
        <p:txBody>
          <a:bodyPr>
            <a:normAutofit/>
          </a:bodyPr>
          <a:lstStyle/>
          <a:p>
            <a:r>
              <a:rPr lang="en-US" sz="3600" cap="none" dirty="0"/>
              <a:t>EIC Boards and Advisory Committees</a:t>
            </a:r>
          </a:p>
        </p:txBody>
      </p:sp>
      <p:pic>
        <p:nvPicPr>
          <p:cNvPr id="3" name="Picture 2" descr="Graphical user interface, diagram&#10;&#10;Description automatically generated">
            <a:extLst>
              <a:ext uri="{FF2B5EF4-FFF2-40B4-BE49-F238E27FC236}">
                <a16:creationId xmlns:a16="http://schemas.microsoft.com/office/drawing/2014/main" id="{B61F7182-9AE1-04A0-8C24-87962CBD5E76}"/>
              </a:ext>
            </a:extLst>
          </p:cNvPr>
          <p:cNvPicPr>
            <a:picLocks noChangeAspect="1"/>
          </p:cNvPicPr>
          <p:nvPr/>
        </p:nvPicPr>
        <p:blipFill>
          <a:blip r:embed="rId2"/>
          <a:stretch>
            <a:fillRect/>
          </a:stretch>
        </p:blipFill>
        <p:spPr>
          <a:xfrm>
            <a:off x="761504" y="903910"/>
            <a:ext cx="10397537" cy="3770972"/>
          </a:xfrm>
          <a:prstGeom prst="rect">
            <a:avLst/>
          </a:prstGeom>
        </p:spPr>
      </p:pic>
      <p:sp>
        <p:nvSpPr>
          <p:cNvPr id="6" name="TextBox 5">
            <a:extLst>
              <a:ext uri="{FF2B5EF4-FFF2-40B4-BE49-F238E27FC236}">
                <a16:creationId xmlns:a16="http://schemas.microsoft.com/office/drawing/2014/main" id="{12E9FA8C-E97D-A698-8A55-0AAF0C000332}"/>
              </a:ext>
            </a:extLst>
          </p:cNvPr>
          <p:cNvSpPr txBox="1"/>
          <p:nvPr/>
        </p:nvSpPr>
        <p:spPr>
          <a:xfrm>
            <a:off x="536824" y="4674882"/>
            <a:ext cx="11542533"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DOE, BNL, and JLab envision an EIC facility that is “</a:t>
            </a:r>
            <a:r>
              <a:rPr lang="en-US" dirty="0">
                <a:solidFill>
                  <a:srgbClr val="0000FF"/>
                </a:solidFill>
                <a:latin typeface="Arial" panose="020B0604020202020204" pitchFamily="34" charset="0"/>
                <a:cs typeface="Arial" panose="020B0604020202020204" pitchFamily="34" charset="0"/>
              </a:rPr>
              <a:t>fully international in character</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EIC Advisory Board provides oversight and advice on the construction of the facility, focusing on the accelerator </a:t>
            </a:r>
            <a:r>
              <a:rPr lang="en-US" dirty="0">
                <a:latin typeface="Arial" panose="020B0604020202020204" pitchFamily="34" charset="0"/>
                <a:cs typeface="Arial" panose="020B0604020202020204" pitchFamily="34" charset="0"/>
              </a:rPr>
              <a:t>(BNL, TJNAF, LBNL, ANL, TRIUMF, IN2P3, CEA, STFC, INFN).</a:t>
            </a:r>
          </a:p>
          <a:p>
            <a:pPr marL="285750" indent="-285750">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EIC RRB to provide oversight of the experiments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EIC Project Advisory Committee provides advice on the successful delivery of the DOE Project (management, scope, schedule, cost, and performance).</a:t>
            </a:r>
          </a:p>
        </p:txBody>
      </p:sp>
      <p:sp>
        <p:nvSpPr>
          <p:cNvPr id="5" name="Slide Number Placeholder 4">
            <a:extLst>
              <a:ext uri="{FF2B5EF4-FFF2-40B4-BE49-F238E27FC236}">
                <a16:creationId xmlns:a16="http://schemas.microsoft.com/office/drawing/2014/main" id="{3A6F34B9-C3BC-4653-8CB5-CAADA589D6C5}"/>
              </a:ext>
            </a:extLst>
          </p:cNvPr>
          <p:cNvSpPr>
            <a:spLocks noGrp="1"/>
          </p:cNvSpPr>
          <p:nvPr>
            <p:ph type="sldNum" sz="quarter" idx="12"/>
          </p:nvPr>
        </p:nvSpPr>
        <p:spPr/>
        <p:txBody>
          <a:bodyPr/>
          <a:lstStyle/>
          <a:p>
            <a:fld id="{07E1C93C-5050-FC42-8F10-D22D4F119D13}" type="slidenum">
              <a:rPr lang="en-US" smtClean="0"/>
              <a:pPr/>
              <a:t>2</a:t>
            </a:fld>
            <a:endParaRPr lang="en-US"/>
          </a:p>
        </p:txBody>
      </p:sp>
      <p:sp>
        <p:nvSpPr>
          <p:cNvPr id="7" name="Oval 6">
            <a:extLst>
              <a:ext uri="{FF2B5EF4-FFF2-40B4-BE49-F238E27FC236}">
                <a16:creationId xmlns:a16="http://schemas.microsoft.com/office/drawing/2014/main" id="{92A1CDFF-61CA-4EFC-BED9-05096812F014}"/>
              </a:ext>
            </a:extLst>
          </p:cNvPr>
          <p:cNvSpPr/>
          <p:nvPr/>
        </p:nvSpPr>
        <p:spPr>
          <a:xfrm>
            <a:off x="8372146" y="941233"/>
            <a:ext cx="2164702" cy="4149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87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1236-583E-4FA3-94F1-B36475CC7EC8}"/>
              </a:ext>
            </a:extLst>
          </p:cNvPr>
          <p:cNvSpPr>
            <a:spLocks noGrp="1"/>
          </p:cNvSpPr>
          <p:nvPr>
            <p:ph type="title"/>
          </p:nvPr>
        </p:nvSpPr>
        <p:spPr/>
        <p:txBody>
          <a:bodyPr>
            <a:normAutofit/>
          </a:bodyPr>
          <a:lstStyle/>
          <a:p>
            <a:r>
              <a:rPr lang="en-US" sz="3600" cap="none" dirty="0"/>
              <a:t>EIC Advisory Board Members</a:t>
            </a:r>
          </a:p>
        </p:txBody>
      </p:sp>
      <p:sp>
        <p:nvSpPr>
          <p:cNvPr id="3" name="Content Placeholder 2">
            <a:extLst>
              <a:ext uri="{FF2B5EF4-FFF2-40B4-BE49-F238E27FC236}">
                <a16:creationId xmlns:a16="http://schemas.microsoft.com/office/drawing/2014/main" id="{4A0F3774-6E50-4E36-8395-6B59C01FDD66}"/>
              </a:ext>
            </a:extLst>
          </p:cNvPr>
          <p:cNvSpPr>
            <a:spLocks noGrp="1"/>
          </p:cNvSpPr>
          <p:nvPr>
            <p:ph idx="1"/>
          </p:nvPr>
        </p:nvSpPr>
        <p:spPr/>
        <p:txBody>
          <a:bodyPr>
            <a:normAutofit fontScale="62500" lnSpcReduction="20000"/>
          </a:bodyPr>
          <a:lstStyle/>
          <a:p>
            <a:r>
              <a:rPr lang="en-US" dirty="0"/>
              <a:t>Stuart Henderson, Director, TJNAF (Chair)</a:t>
            </a:r>
          </a:p>
          <a:p>
            <a:r>
              <a:rPr lang="en-US" dirty="0"/>
              <a:t>Diego </a:t>
            </a:r>
            <a:r>
              <a:rPr lang="en-US" dirty="0" err="1"/>
              <a:t>Bettoni</a:t>
            </a:r>
            <a:r>
              <a:rPr lang="en-US" dirty="0"/>
              <a:t>, Vice President of INFN</a:t>
            </a:r>
          </a:p>
          <a:p>
            <a:r>
              <a:rPr lang="en-US" dirty="0"/>
              <a:t>Marcella Grasso, Deputy Scientific Director, IN2P3</a:t>
            </a:r>
          </a:p>
          <a:p>
            <a:r>
              <a:rPr lang="en-US" dirty="0"/>
              <a:t>Paul Kearns, Director of ANL</a:t>
            </a:r>
          </a:p>
          <a:p>
            <a:r>
              <a:rPr lang="en-US" dirty="0"/>
              <a:t>Mike Lamont, Director of Accelerators &amp; Technology-CERN</a:t>
            </a:r>
          </a:p>
          <a:p>
            <a:r>
              <a:rPr lang="en-US" dirty="0" err="1"/>
              <a:t>Reynald</a:t>
            </a:r>
            <a:r>
              <a:rPr lang="en-US" dirty="0"/>
              <a:t> Pain, Director of IN2P3/CNRS</a:t>
            </a:r>
          </a:p>
          <a:p>
            <a:r>
              <a:rPr lang="en-US" dirty="0"/>
              <a:t>Franck </a:t>
            </a:r>
            <a:r>
              <a:rPr lang="en-US" dirty="0" err="1"/>
              <a:t>Sabatié</a:t>
            </a:r>
            <a:r>
              <a:rPr lang="en-US" dirty="0"/>
              <a:t>, Director of IRFU-</a:t>
            </a:r>
            <a:r>
              <a:rPr lang="en-US" dirty="0" err="1"/>
              <a:t>Saclay</a:t>
            </a:r>
            <a:endParaRPr lang="en-US" dirty="0"/>
          </a:p>
          <a:p>
            <a:r>
              <a:rPr lang="en-US" dirty="0"/>
              <a:t>Nigel Smith, Director of TRIUMF</a:t>
            </a:r>
          </a:p>
          <a:p>
            <a:r>
              <a:rPr lang="en-US" dirty="0"/>
              <a:t>Mark Thomson, Executive Chair, STFC, UK Research &amp; Innovation</a:t>
            </a:r>
          </a:p>
          <a:p>
            <a:r>
              <a:rPr lang="en-US" dirty="0"/>
              <a:t>Mike Witherell, Director of LBNL</a:t>
            </a:r>
          </a:p>
          <a:p>
            <a:r>
              <a:rPr lang="en-US" dirty="0"/>
              <a:t>Scientific Secretary: Maria Chamizo-Llatas, EIC In-Kind Manager/Deputy ALD, BNL</a:t>
            </a:r>
          </a:p>
          <a:p>
            <a:endParaRPr lang="en-US" dirty="0"/>
          </a:p>
          <a:p>
            <a:r>
              <a:rPr lang="en-US" dirty="0"/>
              <a:t>EIC Advisory Board reports to Doon Gibbs, Director of BNL</a:t>
            </a:r>
          </a:p>
        </p:txBody>
      </p:sp>
      <p:sp>
        <p:nvSpPr>
          <p:cNvPr id="4" name="Slide Number Placeholder 3">
            <a:extLst>
              <a:ext uri="{FF2B5EF4-FFF2-40B4-BE49-F238E27FC236}">
                <a16:creationId xmlns:a16="http://schemas.microsoft.com/office/drawing/2014/main" id="{12433314-D454-4A0D-8796-90F802ACA965}"/>
              </a:ext>
            </a:extLst>
          </p:cNvPr>
          <p:cNvSpPr>
            <a:spLocks noGrp="1"/>
          </p:cNvSpPr>
          <p:nvPr>
            <p:ph type="sldNum" sz="quarter" idx="12"/>
          </p:nvPr>
        </p:nvSpPr>
        <p:spPr/>
        <p:txBody>
          <a:bodyPr/>
          <a:lstStyle/>
          <a:p>
            <a:fld id="{07E1C93C-5050-FC42-8F10-D22D4F119D13}" type="slidenum">
              <a:rPr lang="en-US" smtClean="0"/>
              <a:pPr/>
              <a:t>3</a:t>
            </a:fld>
            <a:endParaRPr lang="en-US"/>
          </a:p>
        </p:txBody>
      </p:sp>
    </p:spTree>
    <p:extLst>
      <p:ext uri="{BB962C8B-B14F-4D97-AF65-F5344CB8AC3E}">
        <p14:creationId xmlns:p14="http://schemas.microsoft.com/office/powerpoint/2010/main" val="83209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15E7-6746-4FBD-97BC-C6CD96F519F2}"/>
              </a:ext>
            </a:extLst>
          </p:cNvPr>
          <p:cNvSpPr>
            <a:spLocks noGrp="1"/>
          </p:cNvSpPr>
          <p:nvPr>
            <p:ph type="title"/>
          </p:nvPr>
        </p:nvSpPr>
        <p:spPr>
          <a:xfrm>
            <a:off x="838200" y="141183"/>
            <a:ext cx="10515600" cy="1325563"/>
          </a:xfrm>
        </p:spPr>
        <p:txBody>
          <a:bodyPr>
            <a:normAutofit/>
          </a:bodyPr>
          <a:lstStyle/>
          <a:p>
            <a:r>
              <a:rPr lang="en-US" sz="3600" cap="none" dirty="0"/>
              <a:t>Origin of the EIC Advisory Board</a:t>
            </a:r>
          </a:p>
        </p:txBody>
      </p:sp>
      <p:sp>
        <p:nvSpPr>
          <p:cNvPr id="3" name="Content Placeholder 2">
            <a:extLst>
              <a:ext uri="{FF2B5EF4-FFF2-40B4-BE49-F238E27FC236}">
                <a16:creationId xmlns:a16="http://schemas.microsoft.com/office/drawing/2014/main" id="{13E3DB0F-4E76-4BB4-ADF1-A9072C94AA1C}"/>
              </a:ext>
            </a:extLst>
          </p:cNvPr>
          <p:cNvSpPr>
            <a:spLocks noGrp="1"/>
          </p:cNvSpPr>
          <p:nvPr>
            <p:ph idx="1"/>
          </p:nvPr>
        </p:nvSpPr>
        <p:spPr>
          <a:xfrm>
            <a:off x="838200" y="1222303"/>
            <a:ext cx="10515600" cy="4912308"/>
          </a:xfrm>
        </p:spPr>
        <p:txBody>
          <a:bodyPr>
            <a:normAutofit/>
          </a:bodyPr>
          <a:lstStyle/>
          <a:p>
            <a:r>
              <a:rPr lang="en-US" sz="1600" dirty="0"/>
              <a:t>The notion of an advisory board comes from best practices for management of large projects, particularly those involving multiple laboratories</a:t>
            </a:r>
          </a:p>
          <a:p>
            <a:pPr lvl="1"/>
            <a:r>
              <a:rPr lang="en-US" sz="1600" dirty="0"/>
              <a:t>SNS Project at ORNL: US DOE Lab Directors</a:t>
            </a:r>
          </a:p>
          <a:p>
            <a:pPr lvl="1"/>
            <a:r>
              <a:rPr lang="en-US" sz="1600" dirty="0"/>
              <a:t>LCLS-II Project at SLAC:  US DOE Lab Directors</a:t>
            </a:r>
          </a:p>
          <a:p>
            <a:r>
              <a:rPr lang="en-US" sz="1600" dirty="0"/>
              <a:t>Started in 2021 with two members to ensure good two-lab coordination; has expanded in membership as more partners have joined</a:t>
            </a:r>
          </a:p>
          <a:p>
            <a:r>
              <a:rPr lang="en-US" sz="1600" dirty="0"/>
              <a:t>To realize the “fully international” character of the EIC facility, we felt it important to incorporate all partners into the EIC Advisory Board</a:t>
            </a:r>
          </a:p>
          <a:p>
            <a:pPr lvl="1"/>
            <a:r>
              <a:rPr lang="en-US" sz="1600" dirty="0"/>
              <a:t>All are stakeholders, with vested interest in the success of the Project </a:t>
            </a:r>
          </a:p>
          <a:p>
            <a:pPr lvl="1"/>
            <a:r>
              <a:rPr lang="en-US" sz="1600" dirty="0"/>
              <a:t>Want to instill a relationship of shared success and shared ownership in that success</a:t>
            </a:r>
          </a:p>
          <a:p>
            <a:pPr lvl="1"/>
            <a:r>
              <a:rPr lang="en-US" sz="1600" dirty="0"/>
              <a:t>EIC Project benefits from the extensive experience </a:t>
            </a:r>
          </a:p>
          <a:p>
            <a:r>
              <a:rPr lang="en-US" sz="1600" dirty="0"/>
              <a:t>Members are at the level of lab directors and funding agency leaders who are empowered to make decisions and direct resources</a:t>
            </a:r>
          </a:p>
          <a:p>
            <a:r>
              <a:rPr lang="en-US" sz="1600" dirty="0"/>
              <a:t>“The EIC Advisory Board (EAB) provides guidance and advice to the BNL Director on the design and construction of the EIC accelerator facility.  Membership includes the leaders of institutions participating in the construction of the accelerator facility.  Board members may also include leaders of institutions with common accelerator S&amp;T interests. The EAB is expected to meet two to three times a year.”</a:t>
            </a:r>
          </a:p>
        </p:txBody>
      </p:sp>
      <p:sp>
        <p:nvSpPr>
          <p:cNvPr id="4" name="Slide Number Placeholder 3">
            <a:extLst>
              <a:ext uri="{FF2B5EF4-FFF2-40B4-BE49-F238E27FC236}">
                <a16:creationId xmlns:a16="http://schemas.microsoft.com/office/drawing/2014/main" id="{4D76AA4B-03D6-4BB4-9CD3-D483A67F6CEA}"/>
              </a:ext>
            </a:extLst>
          </p:cNvPr>
          <p:cNvSpPr>
            <a:spLocks noGrp="1"/>
          </p:cNvSpPr>
          <p:nvPr>
            <p:ph type="sldNum" sz="quarter" idx="12"/>
          </p:nvPr>
        </p:nvSpPr>
        <p:spPr/>
        <p:txBody>
          <a:bodyPr/>
          <a:lstStyle/>
          <a:p>
            <a:fld id="{07E1C93C-5050-FC42-8F10-D22D4F119D13}" type="slidenum">
              <a:rPr lang="en-US" smtClean="0"/>
              <a:pPr/>
              <a:t>4</a:t>
            </a:fld>
            <a:endParaRPr lang="en-US"/>
          </a:p>
        </p:txBody>
      </p:sp>
    </p:spTree>
    <p:extLst>
      <p:ext uri="{BB962C8B-B14F-4D97-AF65-F5344CB8AC3E}">
        <p14:creationId xmlns:p14="http://schemas.microsoft.com/office/powerpoint/2010/main" val="138870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D466-D3AA-40DE-A0EF-EA3E726A18DE}"/>
              </a:ext>
            </a:extLst>
          </p:cNvPr>
          <p:cNvSpPr>
            <a:spLocks noGrp="1"/>
          </p:cNvSpPr>
          <p:nvPr>
            <p:ph type="title"/>
          </p:nvPr>
        </p:nvSpPr>
        <p:spPr>
          <a:xfrm>
            <a:off x="838200" y="-37324"/>
            <a:ext cx="10515600" cy="1325563"/>
          </a:xfrm>
        </p:spPr>
        <p:txBody>
          <a:bodyPr>
            <a:normAutofit/>
          </a:bodyPr>
          <a:lstStyle/>
          <a:p>
            <a:r>
              <a:rPr lang="en-US" sz="3600" cap="none" dirty="0"/>
              <a:t>Recent Activities</a:t>
            </a:r>
          </a:p>
        </p:txBody>
      </p:sp>
      <p:sp>
        <p:nvSpPr>
          <p:cNvPr id="3" name="Content Placeholder 2">
            <a:extLst>
              <a:ext uri="{FF2B5EF4-FFF2-40B4-BE49-F238E27FC236}">
                <a16:creationId xmlns:a16="http://schemas.microsoft.com/office/drawing/2014/main" id="{F5D377C5-4B51-401E-8DE3-85CA44BFD40A}"/>
              </a:ext>
            </a:extLst>
          </p:cNvPr>
          <p:cNvSpPr>
            <a:spLocks noGrp="1"/>
          </p:cNvSpPr>
          <p:nvPr>
            <p:ph idx="1"/>
          </p:nvPr>
        </p:nvSpPr>
        <p:spPr>
          <a:xfrm>
            <a:off x="701141" y="1022037"/>
            <a:ext cx="6558075" cy="3564294"/>
          </a:xfrm>
        </p:spPr>
        <p:txBody>
          <a:bodyPr>
            <a:noAutofit/>
          </a:bodyPr>
          <a:lstStyle/>
          <a:p>
            <a:pPr marL="0" indent="0">
              <a:buNone/>
            </a:pPr>
            <a:r>
              <a:rPr lang="en-US" sz="2000" dirty="0"/>
              <a:t>Two meetings in its “modern” form with expanded membership</a:t>
            </a:r>
          </a:p>
          <a:p>
            <a:pPr marL="0" indent="0">
              <a:buNone/>
            </a:pPr>
            <a:r>
              <a:rPr lang="en-US" sz="1000" dirty="0"/>
              <a:t>   </a:t>
            </a:r>
          </a:p>
          <a:p>
            <a:pPr marL="0" indent="0">
              <a:buNone/>
            </a:pPr>
            <a:r>
              <a:rPr lang="en-US" sz="2000" dirty="0"/>
              <a:t>Recent Timeline:</a:t>
            </a:r>
          </a:p>
          <a:p>
            <a:r>
              <a:rPr lang="en-US" sz="2000" dirty="0"/>
              <a:t>EIC Funding Agency Meeting in Washington DC, November 17, 2022</a:t>
            </a:r>
          </a:p>
          <a:p>
            <a:r>
              <a:rPr lang="en-US" sz="2000" dirty="0"/>
              <a:t>EIC Advisory Board  Meeting December 8, 2022</a:t>
            </a:r>
          </a:p>
          <a:p>
            <a:pPr lvl="1"/>
            <a:r>
              <a:rPr lang="en-US" sz="2000" dirty="0"/>
              <a:t>Update on EIC project progress and outlook</a:t>
            </a:r>
          </a:p>
          <a:p>
            <a:pPr lvl="1"/>
            <a:r>
              <a:rPr lang="en-US" sz="2000" dirty="0"/>
              <a:t>Review of Funding Agency meeting outcomes, additional reports of plans from international partners</a:t>
            </a:r>
          </a:p>
          <a:p>
            <a:endParaRPr lang="en-US" sz="2000" dirty="0"/>
          </a:p>
        </p:txBody>
      </p:sp>
      <p:sp>
        <p:nvSpPr>
          <p:cNvPr id="4" name="Slide Number Placeholder 3">
            <a:extLst>
              <a:ext uri="{FF2B5EF4-FFF2-40B4-BE49-F238E27FC236}">
                <a16:creationId xmlns:a16="http://schemas.microsoft.com/office/drawing/2014/main" id="{E1540621-1033-4868-B578-CF40253BDF7E}"/>
              </a:ext>
            </a:extLst>
          </p:cNvPr>
          <p:cNvSpPr>
            <a:spLocks noGrp="1"/>
          </p:cNvSpPr>
          <p:nvPr>
            <p:ph type="sldNum" sz="quarter" idx="12"/>
          </p:nvPr>
        </p:nvSpPr>
        <p:spPr/>
        <p:txBody>
          <a:bodyPr/>
          <a:lstStyle/>
          <a:p>
            <a:fld id="{07E1C93C-5050-FC42-8F10-D22D4F119D13}" type="slidenum">
              <a:rPr lang="en-US" smtClean="0"/>
              <a:pPr/>
              <a:t>5</a:t>
            </a:fld>
            <a:endParaRPr lang="en-US"/>
          </a:p>
        </p:txBody>
      </p:sp>
      <p:pic>
        <p:nvPicPr>
          <p:cNvPr id="6" name="Picture 5">
            <a:extLst>
              <a:ext uri="{FF2B5EF4-FFF2-40B4-BE49-F238E27FC236}">
                <a16:creationId xmlns:a16="http://schemas.microsoft.com/office/drawing/2014/main" id="{2B64DBF8-3339-464C-B9C8-72BB51FCB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716" y="966055"/>
            <a:ext cx="4752392" cy="3564294"/>
          </a:xfrm>
          <a:prstGeom prst="rect">
            <a:avLst/>
          </a:prstGeom>
        </p:spPr>
      </p:pic>
      <p:sp>
        <p:nvSpPr>
          <p:cNvPr id="7" name="Content Placeholder 2">
            <a:extLst>
              <a:ext uri="{FF2B5EF4-FFF2-40B4-BE49-F238E27FC236}">
                <a16:creationId xmlns:a16="http://schemas.microsoft.com/office/drawing/2014/main" id="{CD344C54-5974-4E12-B8D6-1E259280A2F4}"/>
              </a:ext>
            </a:extLst>
          </p:cNvPr>
          <p:cNvSpPr txBox="1">
            <a:spLocks/>
          </p:cNvSpPr>
          <p:nvPr/>
        </p:nvSpPr>
        <p:spPr>
          <a:xfrm>
            <a:off x="701141" y="4705359"/>
            <a:ext cx="11285837" cy="150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EIC Advisory Board Meeting March 9, 2023</a:t>
            </a:r>
          </a:p>
          <a:p>
            <a:pPr lvl="1"/>
            <a:r>
              <a:rPr lang="en-US" dirty="0"/>
              <a:t>Update on EIC project progress and outlook, including DOE OPA Review</a:t>
            </a:r>
          </a:p>
          <a:p>
            <a:pPr lvl="1"/>
            <a:r>
              <a:rPr lang="en-US" dirty="0"/>
              <a:t>Overview of progress in EIC accelerator collaboration </a:t>
            </a:r>
          </a:p>
          <a:p>
            <a:pPr lvl="1"/>
            <a:r>
              <a:rPr lang="en-US" dirty="0"/>
              <a:t>Review of progress on international engagement and updates from partners</a:t>
            </a:r>
          </a:p>
        </p:txBody>
      </p:sp>
    </p:spTree>
    <p:extLst>
      <p:ext uri="{BB962C8B-B14F-4D97-AF65-F5344CB8AC3E}">
        <p14:creationId xmlns:p14="http://schemas.microsoft.com/office/powerpoint/2010/main" val="22465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904E-45F9-43AD-BF50-87EEF177D75F}"/>
              </a:ext>
            </a:extLst>
          </p:cNvPr>
          <p:cNvSpPr>
            <a:spLocks noGrp="1"/>
          </p:cNvSpPr>
          <p:nvPr>
            <p:ph type="title"/>
          </p:nvPr>
        </p:nvSpPr>
        <p:spPr>
          <a:xfrm>
            <a:off x="838200" y="243824"/>
            <a:ext cx="10515600" cy="763877"/>
          </a:xfrm>
        </p:spPr>
        <p:txBody>
          <a:bodyPr>
            <a:normAutofit/>
          </a:bodyPr>
          <a:lstStyle/>
          <a:p>
            <a:r>
              <a:rPr lang="en-US" sz="3600" cap="none" dirty="0"/>
              <a:t>EIC Advisory Board Agenda March 9, 2023</a:t>
            </a:r>
          </a:p>
        </p:txBody>
      </p:sp>
      <p:sp>
        <p:nvSpPr>
          <p:cNvPr id="3" name="Content Placeholder 2">
            <a:extLst>
              <a:ext uri="{FF2B5EF4-FFF2-40B4-BE49-F238E27FC236}">
                <a16:creationId xmlns:a16="http://schemas.microsoft.com/office/drawing/2014/main" id="{978E298F-3FB8-4400-B63A-DC701C3AB20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776CC34-8E89-4006-90BC-C4B41DB6F3A1}"/>
              </a:ext>
            </a:extLst>
          </p:cNvPr>
          <p:cNvSpPr>
            <a:spLocks noGrp="1"/>
          </p:cNvSpPr>
          <p:nvPr>
            <p:ph type="sldNum" sz="quarter" idx="12"/>
          </p:nvPr>
        </p:nvSpPr>
        <p:spPr/>
        <p:txBody>
          <a:bodyPr/>
          <a:lstStyle/>
          <a:p>
            <a:fld id="{07E1C93C-5050-FC42-8F10-D22D4F119D13}" type="slidenum">
              <a:rPr lang="en-US" smtClean="0"/>
              <a:pPr/>
              <a:t>6</a:t>
            </a:fld>
            <a:endParaRPr lang="en-US"/>
          </a:p>
        </p:txBody>
      </p:sp>
      <p:pic>
        <p:nvPicPr>
          <p:cNvPr id="6" name="Picture 5">
            <a:extLst>
              <a:ext uri="{FF2B5EF4-FFF2-40B4-BE49-F238E27FC236}">
                <a16:creationId xmlns:a16="http://schemas.microsoft.com/office/drawing/2014/main" id="{E35740BA-682C-4544-8BDC-1FB721B16914}"/>
              </a:ext>
            </a:extLst>
          </p:cNvPr>
          <p:cNvPicPr>
            <a:picLocks noChangeAspect="1"/>
          </p:cNvPicPr>
          <p:nvPr/>
        </p:nvPicPr>
        <p:blipFill rotWithShape="1">
          <a:blip r:embed="rId2"/>
          <a:srcRect t="9115" r="144" b="5813"/>
          <a:stretch/>
        </p:blipFill>
        <p:spPr>
          <a:xfrm>
            <a:off x="1352939" y="951267"/>
            <a:ext cx="9879174" cy="5610989"/>
          </a:xfrm>
          <a:prstGeom prst="rect">
            <a:avLst/>
          </a:prstGeom>
        </p:spPr>
      </p:pic>
    </p:spTree>
    <p:extLst>
      <p:ext uri="{BB962C8B-B14F-4D97-AF65-F5344CB8AC3E}">
        <p14:creationId xmlns:p14="http://schemas.microsoft.com/office/powerpoint/2010/main" val="387218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7510-F095-7E3A-5849-65D58CA40A2E}"/>
              </a:ext>
            </a:extLst>
          </p:cNvPr>
          <p:cNvSpPr>
            <a:spLocks noGrp="1"/>
          </p:cNvSpPr>
          <p:nvPr>
            <p:ph type="title"/>
          </p:nvPr>
        </p:nvSpPr>
        <p:spPr>
          <a:xfrm>
            <a:off x="838200" y="180975"/>
            <a:ext cx="10823369" cy="691777"/>
          </a:xfrm>
        </p:spPr>
        <p:txBody>
          <a:bodyPr>
            <a:normAutofit fontScale="90000"/>
          </a:bodyPr>
          <a:lstStyle/>
          <a:p>
            <a:r>
              <a:rPr lang="en-US" sz="4000" dirty="0"/>
              <a:t>Developing accelerator collaboration &amp; in-kind:</a:t>
            </a:r>
            <a:br>
              <a:rPr lang="en-US" sz="4000" dirty="0"/>
            </a:br>
            <a:r>
              <a:rPr lang="en-US" sz="3100" dirty="0"/>
              <a:t>Status of discussions</a:t>
            </a:r>
            <a:endParaRPr lang="en-US" dirty="0"/>
          </a:p>
        </p:txBody>
      </p:sp>
      <p:sp>
        <p:nvSpPr>
          <p:cNvPr id="3" name="Content Placeholder 2">
            <a:extLst>
              <a:ext uri="{FF2B5EF4-FFF2-40B4-BE49-F238E27FC236}">
                <a16:creationId xmlns:a16="http://schemas.microsoft.com/office/drawing/2014/main" id="{DCF2AC6B-1026-488B-EF24-10992FAF3866}"/>
              </a:ext>
            </a:extLst>
          </p:cNvPr>
          <p:cNvSpPr>
            <a:spLocks noGrp="1"/>
          </p:cNvSpPr>
          <p:nvPr>
            <p:ph idx="1"/>
          </p:nvPr>
        </p:nvSpPr>
        <p:spPr>
          <a:xfrm>
            <a:off x="629393" y="1068779"/>
            <a:ext cx="11174680" cy="5108184"/>
          </a:xfrm>
        </p:spPr>
        <p:txBody>
          <a:bodyPr>
            <a:normAutofit lnSpcReduction="10000"/>
          </a:bodyPr>
          <a:lstStyle/>
          <a:p>
            <a:r>
              <a:rPr lang="en-US" dirty="0"/>
              <a:t>Early broad efforts: 2020 &amp; 2021 EIC Acc Collaboration workshops</a:t>
            </a:r>
          </a:p>
          <a:p>
            <a:r>
              <a:rPr lang="en-US" dirty="0"/>
              <a:t>Now focus on bi-lateral efforts with potential partners to develop specific mutually beneficial scope for collaboration/contributions</a:t>
            </a:r>
          </a:p>
          <a:p>
            <a:r>
              <a:rPr lang="en-US" dirty="0"/>
              <a:t>Recent significant progress on defining scope, examples: </a:t>
            </a:r>
          </a:p>
          <a:p>
            <a:pPr lvl="1"/>
            <a:r>
              <a:rPr lang="en-US" dirty="0"/>
              <a:t>Canada/TRIUMF: all 394 MHz crab cavities</a:t>
            </a:r>
          </a:p>
          <a:p>
            <a:pPr lvl="1"/>
            <a:r>
              <a:rPr lang="en-US" dirty="0"/>
              <a:t>Collaboration on pulsed magnets for EIC Electron Storage Ring</a:t>
            </a:r>
          </a:p>
          <a:p>
            <a:pPr lvl="1"/>
            <a:r>
              <a:rPr lang="en-US" dirty="0"/>
              <a:t>UK Acc team: part of 1773 MHz SC RF CMs; ERL design, etc. </a:t>
            </a:r>
          </a:p>
          <a:p>
            <a:pPr lvl="1"/>
            <a:r>
              <a:rPr lang="en-US" dirty="0"/>
              <a:t>Italy/INFN: HSR vacuum system impedance/e-cloud mitigation</a:t>
            </a:r>
          </a:p>
          <a:p>
            <a:r>
              <a:rPr lang="en-US" dirty="0"/>
              <a:t>Advanced promising developments: </a:t>
            </a:r>
          </a:p>
          <a:p>
            <a:pPr lvl="1"/>
            <a:r>
              <a:rPr lang="en-US" dirty="0"/>
              <a:t>France/CEA: spin rotators solenoids</a:t>
            </a:r>
          </a:p>
          <a:p>
            <a:pPr lvl="1"/>
            <a:r>
              <a:rPr lang="en-US" dirty="0"/>
              <a:t>France/</a:t>
            </a:r>
            <a:r>
              <a:rPr lang="en-US" dirty="0" err="1"/>
              <a:t>IJCLab</a:t>
            </a:r>
            <a:r>
              <a:rPr lang="en-US" dirty="0"/>
              <a:t>: ERL CMs</a:t>
            </a:r>
          </a:p>
          <a:p>
            <a:pPr lvl="1"/>
            <a:r>
              <a:rPr lang="en-US" dirty="0"/>
              <a:t>CERN: high current beamline design, etc.  </a:t>
            </a:r>
          </a:p>
        </p:txBody>
      </p:sp>
      <p:sp>
        <p:nvSpPr>
          <p:cNvPr id="5" name="Slide Number Placeholder 4">
            <a:extLst>
              <a:ext uri="{FF2B5EF4-FFF2-40B4-BE49-F238E27FC236}">
                <a16:creationId xmlns:a16="http://schemas.microsoft.com/office/drawing/2014/main" id="{D2613026-EB88-73A0-E21A-82B4B6C06B99}"/>
              </a:ext>
            </a:extLst>
          </p:cNvPr>
          <p:cNvSpPr>
            <a:spLocks noGrp="1"/>
          </p:cNvSpPr>
          <p:nvPr>
            <p:ph type="sldNum" sz="quarter" idx="12"/>
          </p:nvPr>
        </p:nvSpPr>
        <p:spPr/>
        <p:txBody>
          <a:bodyPr/>
          <a:lstStyle/>
          <a:p>
            <a:fld id="{893C5830-40F3-F04E-B2E3-10E6672BA8FF}" type="slidenum">
              <a:rPr lang="en-US" smtClean="0"/>
              <a:pPr/>
              <a:t>7</a:t>
            </a:fld>
            <a:endParaRPr lang="en-US"/>
          </a:p>
        </p:txBody>
      </p:sp>
    </p:spTree>
    <p:extLst>
      <p:ext uri="{BB962C8B-B14F-4D97-AF65-F5344CB8AC3E}">
        <p14:creationId xmlns:p14="http://schemas.microsoft.com/office/powerpoint/2010/main" val="58741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a:extLst>
              <a:ext uri="{FF2B5EF4-FFF2-40B4-BE49-F238E27FC236}">
                <a16:creationId xmlns:a16="http://schemas.microsoft.com/office/drawing/2014/main" id="{F6A88C8C-0FF8-04C9-CC85-C74512821240}"/>
              </a:ext>
            </a:extLst>
          </p:cNvPr>
          <p:cNvPicPr>
            <a:picLocks noChangeAspect="1"/>
          </p:cNvPicPr>
          <p:nvPr/>
        </p:nvPicPr>
        <p:blipFill>
          <a:blip r:embed="rId2"/>
          <a:stretch>
            <a:fillRect/>
          </a:stretch>
        </p:blipFill>
        <p:spPr>
          <a:xfrm>
            <a:off x="9108147" y="1733338"/>
            <a:ext cx="3016250" cy="1973629"/>
          </a:xfrm>
          <a:prstGeom prst="rect">
            <a:avLst/>
          </a:prstGeom>
        </p:spPr>
      </p:pic>
      <p:sp>
        <p:nvSpPr>
          <p:cNvPr id="2" name="Title 1">
            <a:extLst>
              <a:ext uri="{FF2B5EF4-FFF2-40B4-BE49-F238E27FC236}">
                <a16:creationId xmlns:a16="http://schemas.microsoft.com/office/drawing/2014/main" id="{C4C3DCB2-6822-45BF-B077-EDC3411AF710}"/>
              </a:ext>
            </a:extLst>
          </p:cNvPr>
          <p:cNvSpPr>
            <a:spLocks noGrp="1"/>
          </p:cNvSpPr>
          <p:nvPr>
            <p:ph type="title"/>
          </p:nvPr>
        </p:nvSpPr>
        <p:spPr>
          <a:xfrm>
            <a:off x="2077346" y="130870"/>
            <a:ext cx="7886700" cy="657067"/>
          </a:xfrm>
        </p:spPr>
        <p:txBody>
          <a:bodyPr>
            <a:normAutofit/>
          </a:bodyPr>
          <a:lstStyle/>
          <a:p>
            <a:r>
              <a:rPr lang="en-US" sz="3600" dirty="0"/>
              <a:t>Partnerships with other DOE Labs</a:t>
            </a:r>
          </a:p>
        </p:txBody>
      </p:sp>
      <p:sp>
        <p:nvSpPr>
          <p:cNvPr id="3" name="Content Placeholder 2">
            <a:extLst>
              <a:ext uri="{FF2B5EF4-FFF2-40B4-BE49-F238E27FC236}">
                <a16:creationId xmlns:a16="http://schemas.microsoft.com/office/drawing/2014/main" id="{5971475D-24F1-4E61-9E89-31BFC07977BF}"/>
              </a:ext>
            </a:extLst>
          </p:cNvPr>
          <p:cNvSpPr>
            <a:spLocks noGrp="1"/>
          </p:cNvSpPr>
          <p:nvPr>
            <p:ph idx="1"/>
          </p:nvPr>
        </p:nvSpPr>
        <p:spPr>
          <a:xfrm>
            <a:off x="342399" y="949302"/>
            <a:ext cx="9055158" cy="6180267"/>
          </a:xfrm>
        </p:spPr>
        <p:txBody>
          <a:bodyPr>
            <a:normAutofit/>
          </a:bodyPr>
          <a:lstStyle/>
          <a:p>
            <a:r>
              <a:rPr lang="en-US" sz="1900" dirty="0"/>
              <a:t>SLAC: - Beam Dynamics and IR design                            ongoing</a:t>
            </a:r>
          </a:p>
          <a:p>
            <a:endParaRPr lang="en-US" sz="900" dirty="0"/>
          </a:p>
          <a:p>
            <a:r>
              <a:rPr lang="en-US" sz="1900" dirty="0"/>
              <a:t>LBNL: - Beam dynamics Simulations,                                ongoing</a:t>
            </a:r>
          </a:p>
          <a:p>
            <a:pPr marL="0" indent="0">
              <a:buNone/>
            </a:pPr>
            <a:r>
              <a:rPr lang="en-US" sz="1900" dirty="0"/>
              <a:t>              - s.c. cable production                                              MOU in preparation </a:t>
            </a:r>
          </a:p>
          <a:p>
            <a:pPr marL="0" indent="0">
              <a:buNone/>
            </a:pPr>
            <a:r>
              <a:rPr lang="en-US" sz="1900" dirty="0"/>
              <a:t>              - design of superconducting “matching” magnets    MOU in preparation</a:t>
            </a:r>
          </a:p>
          <a:p>
            <a:pPr marL="0" indent="0">
              <a:buNone/>
            </a:pPr>
            <a:endParaRPr lang="en-US" sz="900" dirty="0"/>
          </a:p>
          <a:p>
            <a:r>
              <a:rPr lang="en-US" sz="1900" dirty="0"/>
              <a:t>ANL: - Design of RCS Quadrupole magnets                      in progress</a:t>
            </a:r>
          </a:p>
          <a:p>
            <a:pPr marL="0" indent="0">
              <a:buNone/>
            </a:pPr>
            <a:r>
              <a:rPr lang="en-US" sz="1900" dirty="0"/>
              <a:t>             - Design of RCS Sextupole Magnets                        MOU in preparation</a:t>
            </a:r>
          </a:p>
          <a:p>
            <a:pPr marL="0" indent="0">
              <a:buNone/>
            </a:pPr>
            <a:r>
              <a:rPr lang="en-US" sz="1900" dirty="0"/>
              <a:t>             -  Beam dynamics (strong hadron cooling)               ongoing</a:t>
            </a:r>
          </a:p>
          <a:p>
            <a:pPr marL="0" indent="0">
              <a:buNone/>
            </a:pPr>
            <a:endParaRPr lang="en-US" sz="900" dirty="0"/>
          </a:p>
          <a:p>
            <a:r>
              <a:rPr lang="en-US" sz="1900" dirty="0"/>
              <a:t>FERMILAB:   - Beam dynamics (e-Polarization)                ongoing</a:t>
            </a:r>
          </a:p>
          <a:p>
            <a:pPr marL="0" indent="0">
              <a:buNone/>
            </a:pPr>
            <a:r>
              <a:rPr lang="en-US" sz="1900" dirty="0"/>
              <a:t>                          - Design of RCS dipole  magnets                 in progress</a:t>
            </a:r>
          </a:p>
          <a:p>
            <a:pPr marL="0" indent="0">
              <a:buNone/>
            </a:pPr>
            <a:r>
              <a:rPr lang="en-US" sz="1900" dirty="0"/>
              <a:t>                          - S.C. IR magnet quench Protection            MOU in preparation</a:t>
            </a:r>
          </a:p>
          <a:p>
            <a:pPr marL="0" indent="0">
              <a:buNone/>
            </a:pPr>
            <a:endParaRPr lang="en-US" sz="1900" dirty="0"/>
          </a:p>
          <a:p>
            <a:r>
              <a:rPr lang="en-US" sz="1900" dirty="0"/>
              <a:t>ORNL:             -Beam dynamics		                          in progress</a:t>
            </a:r>
          </a:p>
        </p:txBody>
      </p:sp>
      <p:sp>
        <p:nvSpPr>
          <p:cNvPr id="4" name="Slide Number Placeholder 3">
            <a:extLst>
              <a:ext uri="{FF2B5EF4-FFF2-40B4-BE49-F238E27FC236}">
                <a16:creationId xmlns:a16="http://schemas.microsoft.com/office/drawing/2014/main" id="{22CE5174-3C12-4A5B-ADEC-3E4BC7321916}"/>
              </a:ext>
            </a:extLst>
          </p:cNvPr>
          <p:cNvSpPr>
            <a:spLocks noGrp="1"/>
          </p:cNvSpPr>
          <p:nvPr>
            <p:ph type="sldNum" sz="quarter" idx="12"/>
          </p:nvPr>
        </p:nvSpPr>
        <p:spPr/>
        <p:txBody>
          <a:bodyPr/>
          <a:lstStyle/>
          <a:p>
            <a:fld id="{893C5830-40F3-F04E-B2E3-10E6672BA8FF}" type="slidenum">
              <a:rPr lang="en-US" smtClean="0"/>
              <a:pPr/>
              <a:t>8</a:t>
            </a:fld>
            <a:endParaRPr lang="en-US" dirty="0"/>
          </a:p>
        </p:txBody>
      </p:sp>
      <p:pic>
        <p:nvPicPr>
          <p:cNvPr id="5" name="Picture 4">
            <a:extLst>
              <a:ext uri="{FF2B5EF4-FFF2-40B4-BE49-F238E27FC236}">
                <a16:creationId xmlns:a16="http://schemas.microsoft.com/office/drawing/2014/main" id="{3E2647B1-D1A1-9B89-CE81-0EF9F0C75C2E}"/>
              </a:ext>
            </a:extLst>
          </p:cNvPr>
          <p:cNvPicPr>
            <a:picLocks noChangeAspect="1"/>
          </p:cNvPicPr>
          <p:nvPr/>
        </p:nvPicPr>
        <p:blipFill>
          <a:blip r:embed="rId3"/>
          <a:stretch>
            <a:fillRect/>
          </a:stretch>
        </p:blipFill>
        <p:spPr>
          <a:xfrm>
            <a:off x="9397557" y="459403"/>
            <a:ext cx="2726840" cy="1422856"/>
          </a:xfrm>
          <a:prstGeom prst="rect">
            <a:avLst/>
          </a:prstGeom>
        </p:spPr>
      </p:pic>
      <p:pic>
        <p:nvPicPr>
          <p:cNvPr id="1026" name="Picture 2">
            <a:extLst>
              <a:ext uri="{FF2B5EF4-FFF2-40B4-BE49-F238E27FC236}">
                <a16:creationId xmlns:a16="http://schemas.microsoft.com/office/drawing/2014/main" id="{0232792A-518F-A4B5-6E33-367ED82FC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990" y="3558045"/>
            <a:ext cx="2287611" cy="173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2536EF-085E-5A25-5C94-43B169FC5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7568" y="5325338"/>
            <a:ext cx="2132033" cy="98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FA8B-7326-4FA8-876D-C82B6BAFE8AC}"/>
              </a:ext>
            </a:extLst>
          </p:cNvPr>
          <p:cNvSpPr>
            <a:spLocks noGrp="1"/>
          </p:cNvSpPr>
          <p:nvPr>
            <p:ph type="title"/>
          </p:nvPr>
        </p:nvSpPr>
        <p:spPr>
          <a:xfrm>
            <a:off x="838200" y="234493"/>
            <a:ext cx="10515600" cy="1325563"/>
          </a:xfrm>
        </p:spPr>
        <p:txBody>
          <a:bodyPr>
            <a:normAutofit/>
          </a:bodyPr>
          <a:lstStyle/>
          <a:p>
            <a:r>
              <a:rPr lang="en-US" sz="3600" cap="none" dirty="0"/>
              <a:t>Outlook	</a:t>
            </a:r>
          </a:p>
        </p:txBody>
      </p:sp>
      <p:sp>
        <p:nvSpPr>
          <p:cNvPr id="3" name="Content Placeholder 2">
            <a:extLst>
              <a:ext uri="{FF2B5EF4-FFF2-40B4-BE49-F238E27FC236}">
                <a16:creationId xmlns:a16="http://schemas.microsoft.com/office/drawing/2014/main" id="{5CDE7DC1-52E7-4070-8653-0D9E8BC4A870}"/>
              </a:ext>
            </a:extLst>
          </p:cNvPr>
          <p:cNvSpPr>
            <a:spLocks noGrp="1"/>
          </p:cNvSpPr>
          <p:nvPr>
            <p:ph idx="1"/>
          </p:nvPr>
        </p:nvSpPr>
        <p:spPr>
          <a:xfrm>
            <a:off x="838200" y="1443064"/>
            <a:ext cx="10515600" cy="4351338"/>
          </a:xfrm>
        </p:spPr>
        <p:txBody>
          <a:bodyPr>
            <a:normAutofit fontScale="92500" lnSpcReduction="20000"/>
          </a:bodyPr>
          <a:lstStyle/>
          <a:p>
            <a:r>
              <a:rPr lang="en-US" dirty="0"/>
              <a:t>We appreciate the significant interest and engagement from international community and international funding agencies and laboratories</a:t>
            </a:r>
          </a:p>
          <a:p>
            <a:r>
              <a:rPr lang="en-US" dirty="0"/>
              <a:t>Considerable progress on defining potential accelerator-related contributions from partners and defining roles (both domestic and international)</a:t>
            </a:r>
          </a:p>
          <a:p>
            <a:r>
              <a:rPr lang="en-US" dirty="0"/>
              <a:t>EIC Advisory Board is a valuable group and forum to help ensure open communication and a forum to develop relationships, strengthen engagement and learn from members</a:t>
            </a:r>
          </a:p>
          <a:p>
            <a:r>
              <a:rPr lang="en-US" dirty="0"/>
              <a:t>Its focus will inevitably evolve from initial focus on partnership formation, toward execution and delivery </a:t>
            </a:r>
          </a:p>
          <a:p>
            <a:r>
              <a:rPr lang="en-US" dirty="0"/>
              <a:t>Next meeting following this RRB meeting in early summer, prior to EIC User’s Meeting</a:t>
            </a:r>
          </a:p>
        </p:txBody>
      </p:sp>
      <p:sp>
        <p:nvSpPr>
          <p:cNvPr id="4" name="Slide Number Placeholder 3">
            <a:extLst>
              <a:ext uri="{FF2B5EF4-FFF2-40B4-BE49-F238E27FC236}">
                <a16:creationId xmlns:a16="http://schemas.microsoft.com/office/drawing/2014/main" id="{60AD96AB-C202-4011-9F8D-542F5E43720A}"/>
              </a:ext>
            </a:extLst>
          </p:cNvPr>
          <p:cNvSpPr>
            <a:spLocks noGrp="1"/>
          </p:cNvSpPr>
          <p:nvPr>
            <p:ph type="sldNum" sz="quarter" idx="12"/>
          </p:nvPr>
        </p:nvSpPr>
        <p:spPr/>
        <p:txBody>
          <a:bodyPr/>
          <a:lstStyle/>
          <a:p>
            <a:fld id="{07E1C93C-5050-FC42-8F10-D22D4F119D13}" type="slidenum">
              <a:rPr lang="en-US" smtClean="0"/>
              <a:pPr/>
              <a:t>9</a:t>
            </a:fld>
            <a:endParaRPr lang="en-US"/>
          </a:p>
        </p:txBody>
      </p:sp>
    </p:spTree>
    <p:extLst>
      <p:ext uri="{BB962C8B-B14F-4D97-AF65-F5344CB8AC3E}">
        <p14:creationId xmlns:p14="http://schemas.microsoft.com/office/powerpoint/2010/main" val="24130260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 Overview-OPA Status Review- Yeck-Rev00ap" id="{6BC08ABF-9C0D-4469-823D-8E50610213FA}" vid="{9DC3B221-A73C-400C-BB1E-F6504BC36A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6B2F93EDB7EF43B5AA317BEEBE52C0" ma:contentTypeVersion="12" ma:contentTypeDescription="Create a new document." ma:contentTypeScope="" ma:versionID="0cf2a0221b789efaff1ba92f5c675945">
  <xsd:schema xmlns:xsd="http://www.w3.org/2001/XMLSchema" xmlns:xs="http://www.w3.org/2001/XMLSchema" xmlns:p="http://schemas.microsoft.com/office/2006/metadata/properties" xmlns:ns3="7a88a02c-e9d6-4b6c-b48a-bde4fb266a17" xmlns:ns4="cfcb42d0-0ca3-42df-9bbd-c42f9305e417" targetNamespace="http://schemas.microsoft.com/office/2006/metadata/properties" ma:root="true" ma:fieldsID="3491f0742cbfd218dbf8f1fd12d9538a" ns3:_="" ns4:_="">
    <xsd:import namespace="7a88a02c-e9d6-4b6c-b48a-bde4fb266a17"/>
    <xsd:import namespace="cfcb42d0-0ca3-42df-9bbd-c42f9305e4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8a02c-e9d6-4b6c-b48a-bde4fb266a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cb42d0-0ca3-42df-9bbd-c42f9305e4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E1C32-E9FB-4546-8A97-5A6C142FF51B}">
  <ds:schemaRefs>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purl.org/dc/dcmitype/"/>
    <ds:schemaRef ds:uri="7a88a02c-e9d6-4b6c-b48a-bde4fb266a17"/>
    <ds:schemaRef ds:uri="http://schemas.microsoft.com/office/infopath/2007/PartnerControls"/>
    <ds:schemaRef ds:uri="cfcb42d0-0ca3-42df-9bbd-c42f9305e417"/>
    <ds:schemaRef ds:uri="http://schemas.microsoft.com/office/2006/metadata/properties"/>
  </ds:schemaRefs>
</ds:datastoreItem>
</file>

<file path=customXml/itemProps2.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3.xml><?xml version="1.0" encoding="utf-8"?>
<ds:datastoreItem xmlns:ds="http://schemas.openxmlformats.org/officeDocument/2006/customXml" ds:itemID="{46933D42-532A-4600-8248-4B602E107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8a02c-e9d6-4b6c-b48a-bde4fb266a17"/>
    <ds:schemaRef ds:uri="cfcb42d0-0ca3-42df-9bbd-c42f9305e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 Overview-OPA Status Review- Yeck-Rev00ap</Template>
  <TotalTime>834</TotalTime>
  <Words>871</Words>
  <Application>Microsoft Office PowerPoint</Application>
  <PresentationFormat>Widescreen</PresentationFormat>
  <Paragraphs>89</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Report from the EIC Advisory Board</vt:lpstr>
      <vt:lpstr>EIC Boards and Advisory Committees</vt:lpstr>
      <vt:lpstr>EIC Advisory Board Members</vt:lpstr>
      <vt:lpstr>Origin of the EIC Advisory Board</vt:lpstr>
      <vt:lpstr>Recent Activities</vt:lpstr>
      <vt:lpstr>EIC Advisory Board Agenda March 9, 2023</vt:lpstr>
      <vt:lpstr>Developing accelerator collaboration &amp; in-kind: Status of discussions</vt:lpstr>
      <vt:lpstr>Partnerships with other DOE Labs</vt:lpstr>
      <vt:lpstr>Outlook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Petrone, Alyssa</dc:creator>
  <cp:lastModifiedBy>Stuart Henderson</cp:lastModifiedBy>
  <cp:revision>9</cp:revision>
  <cp:lastPrinted>2022-12-07T21:48:12Z</cp:lastPrinted>
  <dcterms:created xsi:type="dcterms:W3CDTF">2020-09-01T00:04:02Z</dcterms:created>
  <dcterms:modified xsi:type="dcterms:W3CDTF">2023-03-31T21:02:02Z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0x010100216B2F93EDB7EF43B5AA317BEEBE52C0</vt:lpwstr>
  </property>
</Properties>
</file>