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1" r:id="rId5"/>
    <p:sldId id="264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694"/>
  </p:normalViewPr>
  <p:slideViewPr>
    <p:cSldViewPr snapToGrid="0">
      <p:cViewPr>
        <p:scale>
          <a:sx n="118" d="100"/>
          <a:sy n="118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F61D4-C332-634D-A3ED-49AF90327D3C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2FEC3-A099-E441-85AA-FF9A3CEE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1248-B2AD-6FB9-8948-DDBD0A749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4B5D3-EC80-3E75-37AD-A64DFBC51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24ABF-7070-978D-2C91-8919C6A7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4FFB-5585-6C9E-74CA-3D6EA0DE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8F542-1D12-5E17-F058-66DC0BE4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1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5149-DA67-8460-8A72-747E5A9D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E57F9-AD0B-B7B6-14FD-4D6C9D9E2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C7DF0-13D9-9BBC-0954-8123F8C9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DE7E3-6413-8FAD-471C-B32882E6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5DA0-B015-EDC6-7BAA-16205C91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68E9D-4184-F3B4-1436-0B69FEB07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82FCB-B5C5-F870-3FD1-524057C6F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AE6E4-471E-78F4-E726-DA897300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5177-7332-1263-A664-1DAEC75D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93000-F253-F325-3E75-276005E7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E326-F692-02EA-90E6-0A68F3ED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435A-EAF5-02FE-2D48-7C3BDF30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2D458-A165-5305-2FE5-606E80CF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6ABF4-E1D1-9E44-4E7B-A16236E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92487-DA13-106E-310C-10C05723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7AC7-8AC9-3E87-EB89-15853A22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D1487-9A28-44A5-B07A-2D41AF18C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ECCB-C992-E3E6-D48E-4A01D720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97A6-D6EC-D21F-9DD6-BB5EFAF3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6243-CC42-52C2-BE26-DE44412B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6875-06FC-BBF3-43C2-3082D3C2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A705-4F63-6DE2-20F1-3C75A346F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D77C9-4999-D84E-EC71-AEBC5ECB6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BC5B8-6AA4-5C81-99EB-0F9B3E3E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DD8DF-0A9C-50BA-9993-9D71823B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2108D-B305-7A7B-1C8B-4964CEEC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1DB3-B937-57E9-0F9D-C6858FA8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870C-0B73-E7BD-E2B6-8663A287D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1DFA0-FB4F-A255-C0E7-D0A5008BF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D527-55BD-F634-640D-F72DBCCA2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0D8C2-6053-9988-3015-FA1942488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F236B-F99E-ABD3-9090-610FF720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C187-E6F1-C233-7F61-1A978C6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4AF84-1BDB-C4D3-BB0A-3D17E931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2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4659-673C-45DD-407A-096D6FA9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3764C-D142-B22F-491B-23997071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FA896-B1E6-2E77-C28D-8B5707D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737CA-ECEA-6030-D844-7C83F2AF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91D64-FC5C-6AB5-9458-EA652CE4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92C94-08D9-3EF8-DBAB-015DCD6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16CBF-2E36-E41E-1ED8-A5208175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6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D937-2704-0A1A-51A3-78D29DC5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F2AE6-E353-086E-C1F6-9B30DBC7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50369-1441-C1B0-1F94-DAE7D2149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338FA-F913-4B0D-4584-72280D1B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C1E89-0710-164C-63B9-B034A390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A73C4-B8BD-4FAC-F5BF-7AB82FE1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2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589A-2BCE-A73C-B1C7-5562CFF0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2227A-2D16-6C01-A8EB-90271FCFA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AA1-B80A-4EC0-4073-10ABF32D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3807B-1FC7-14D0-78DB-D82E9946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9EF7B-95CA-2B96-8201-2945D3BD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86468-EE0F-B945-EF4A-28138973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0FC33-5480-AF4D-A551-64B76649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36845-380C-AD93-6BD7-6B4541E83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20B46-6421-A070-44FC-0CC55123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9F3A-2D9A-B92F-5DE1-16A45669B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EIC Resources Review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5DF6E-540B-06ED-9C78-BA2837A0B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8499-ADE3-A24F-9B2A-7B6AD9A0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1E5D38-75C3-FA45-7F7A-5BF6DDDD8BC5}"/>
              </a:ext>
            </a:extLst>
          </p:cNvPr>
          <p:cNvSpPr txBox="1"/>
          <p:nvPr/>
        </p:nvSpPr>
        <p:spPr>
          <a:xfrm>
            <a:off x="1959491" y="1302001"/>
            <a:ext cx="802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Report on the DAC to the EIC Resources Review 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26BB5-DBA8-4A67-8904-B5086B870AA7}"/>
              </a:ext>
            </a:extLst>
          </p:cNvPr>
          <p:cNvSpPr txBox="1"/>
          <p:nvPr/>
        </p:nvSpPr>
        <p:spPr>
          <a:xfrm>
            <a:off x="3061448" y="620751"/>
            <a:ext cx="5674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Detector Advisory Committee Report: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907B7-695F-F7B4-6892-0C1C29B3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D27F29-0241-0C2C-067E-ABAC4AC2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4B5E05-A223-146F-4185-95133040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01E28-30D1-03FE-E9B9-09B010ED15B5}"/>
              </a:ext>
            </a:extLst>
          </p:cNvPr>
          <p:cNvSpPr txBox="1"/>
          <p:nvPr/>
        </p:nvSpPr>
        <p:spPr>
          <a:xfrm>
            <a:off x="3739037" y="2150509"/>
            <a:ext cx="4262192" cy="255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Introduction to DAC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History of Activities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New committee members</a:t>
            </a:r>
          </a:p>
        </p:txBody>
      </p:sp>
      <p:pic>
        <p:nvPicPr>
          <p:cNvPr id="3" name="cu_ralphie.jpg" descr="cu_ralphie.jpg">
            <a:extLst>
              <a:ext uri="{FF2B5EF4-FFF2-40B4-BE49-F238E27FC236}">
                <a16:creationId xmlns:a16="http://schemas.microsoft.com/office/drawing/2014/main" id="{D7880AE4-763E-ECA0-4B1B-73D89BB2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9" y="5115035"/>
            <a:ext cx="1314062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C7E91-A798-1F7F-82CB-97F85E2FE8B8}"/>
              </a:ext>
            </a:extLst>
          </p:cNvPr>
          <p:cNvSpPr txBox="1"/>
          <p:nvPr/>
        </p:nvSpPr>
        <p:spPr>
          <a:xfrm>
            <a:off x="1758879" y="5324600"/>
            <a:ext cx="34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Edward Kinney, DAC Chair</a:t>
            </a:r>
          </a:p>
        </p:txBody>
      </p:sp>
    </p:spTree>
    <p:extLst>
      <p:ext uri="{BB962C8B-B14F-4D97-AF65-F5344CB8AC3E}">
        <p14:creationId xmlns:p14="http://schemas.microsoft.com/office/powerpoint/2010/main" val="271598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AEC79-9D95-3B66-661D-104E5D8D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C3DE4-FDBF-6BCB-457C-D0916A5E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F7A39-B7CF-D4C8-F3DF-BF674B58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1309C-9335-9154-7737-B2C739A8B01E}"/>
              </a:ext>
            </a:extLst>
          </p:cNvPr>
          <p:cNvSpPr txBox="1"/>
          <p:nvPr/>
        </p:nvSpPr>
        <p:spPr>
          <a:xfrm>
            <a:off x="3192450" y="525517"/>
            <a:ext cx="5418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Detector Advisory Committee (DAC)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79FCA-AE03-CE7F-F6A3-D509C9D0A5BF}"/>
              </a:ext>
            </a:extLst>
          </p:cNvPr>
          <p:cNvSpPr txBox="1"/>
          <p:nvPr/>
        </p:nvSpPr>
        <p:spPr>
          <a:xfrm>
            <a:off x="998449" y="1346987"/>
            <a:ext cx="93857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Formed in Fall 2020 to advise Laboratory and Project Management on issues related to the EIC detector design, EIC Users Group activities and associated R&amp;D efforts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Composed of 12 members, bringing technical expertise on Calorimetry, Tracking, Particle Identification, Readout Electronics, Data Acquisition, Detector Infrastructure, and EIC science.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Meets once or twice a year to review project progress and evaluate R&amp;D proposals and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first two years, 1/3 of original members have rotated off and are being replaced. In the future, we will move to staggered 3 year terms.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985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34EDA-85F3-CCBF-814F-CB050270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A6BA-5B4F-BC72-5BA1-F3C86F36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5212E-E19F-212E-F782-C731081C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30A72-F5FF-71D1-A8D7-483B49F9A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92178"/>
            <a:ext cx="7772400" cy="5501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2F2FD2-B976-8C53-74F2-8930B5272799}"/>
              </a:ext>
            </a:extLst>
          </p:cNvPr>
          <p:cNvSpPr txBox="1"/>
          <p:nvPr/>
        </p:nvSpPr>
        <p:spPr>
          <a:xfrm>
            <a:off x="4191000" y="230568"/>
            <a:ext cx="3496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 DAC Members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303798-D53A-DF95-BF0F-0DCC54484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6368"/>
              </p:ext>
            </p:extLst>
          </p:nvPr>
        </p:nvGraphicFramePr>
        <p:xfrm>
          <a:off x="199696" y="1262631"/>
          <a:ext cx="5896304" cy="3802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560">
                  <a:extLst>
                    <a:ext uri="{9D8B030D-6E8A-4147-A177-3AD203B41FA5}">
                      <a16:colId xmlns:a16="http://schemas.microsoft.com/office/drawing/2014/main" val="2913922558"/>
                    </a:ext>
                  </a:extLst>
                </a:gridCol>
                <a:gridCol w="2102121">
                  <a:extLst>
                    <a:ext uri="{9D8B030D-6E8A-4147-A177-3AD203B41FA5}">
                      <a16:colId xmlns:a16="http://schemas.microsoft.com/office/drawing/2014/main" val="2565403793"/>
                    </a:ext>
                  </a:extLst>
                </a:gridCol>
                <a:gridCol w="1861623">
                  <a:extLst>
                    <a:ext uri="{9D8B030D-6E8A-4147-A177-3AD203B41FA5}">
                      <a16:colId xmlns:a16="http://schemas.microsoft.com/office/drawing/2014/main" val="1757009067"/>
                    </a:ext>
                  </a:extLst>
                </a:gridCol>
              </a:tblGrid>
              <a:tr h="3204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Detector Advisory Committee – DAC 2020-2022</a:t>
                      </a:r>
                      <a:endParaRPr lang="en-US" sz="1600" b="1" i="0" u="none" strike="noStrike" dirty="0">
                        <a:solidFill>
                          <a:srgbClr val="0432FF"/>
                        </a:solidFill>
                        <a:effectLst/>
                        <a:latin typeface="Calibri (Body)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40255"/>
                  </a:ext>
                </a:extLst>
              </a:tr>
              <a:tr h="189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Institution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Expertise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34996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Edward Kinney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Boulder 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EIC Science, general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725417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Ewa Rondio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Warsaw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EIC Science, general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20489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Werner Riegler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CERN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Integration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73076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Greg Rakness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Integration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73346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Peter Krizan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 Ljubljana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Particle Identification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146914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Ana Amelia Machado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Campinas, Brazil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Particle Identification, Sensors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65536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Heidi Schellman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Oregon 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Computing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05057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Brigitte Vachon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McGill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Electronics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73050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Glenn Young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Calorimetry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26655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Etiennette Auffray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CERN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Calorimetry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65016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Andrew White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U. Texas Arlington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Tracking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23229"/>
                  </a:ext>
                </a:extLst>
              </a:tr>
              <a:tr h="15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Chi Yang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SDU China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Tracking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4707"/>
                  </a:ext>
                </a:extLst>
              </a:tr>
            </a:tbl>
          </a:graphicData>
        </a:graphic>
      </p:graphicFrame>
      <p:sp>
        <p:nvSpPr>
          <p:cNvPr id="11" name="5-Point Star 10">
            <a:extLst>
              <a:ext uri="{FF2B5EF4-FFF2-40B4-BE49-F238E27FC236}">
                <a16:creationId xmlns:a16="http://schemas.microsoft.com/office/drawing/2014/main" id="{D443C383-C0EC-4A5D-36DC-923C7A9FBC1D}"/>
              </a:ext>
            </a:extLst>
          </p:cNvPr>
          <p:cNvSpPr/>
          <p:nvPr/>
        </p:nvSpPr>
        <p:spPr>
          <a:xfrm>
            <a:off x="6516414" y="2044602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6B435D7C-BDB0-9060-BE4C-5BCFC35E9AFF}"/>
              </a:ext>
            </a:extLst>
          </p:cNvPr>
          <p:cNvSpPr/>
          <p:nvPr/>
        </p:nvSpPr>
        <p:spPr>
          <a:xfrm>
            <a:off x="6615198" y="2255412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B238EEA9-2FF1-8DB7-11C9-170D11C8204E}"/>
              </a:ext>
            </a:extLst>
          </p:cNvPr>
          <p:cNvSpPr/>
          <p:nvPr/>
        </p:nvSpPr>
        <p:spPr>
          <a:xfrm>
            <a:off x="8834372" y="1921192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59C8A318-E6FF-9403-48F8-B827E454A1A4}"/>
              </a:ext>
            </a:extLst>
          </p:cNvPr>
          <p:cNvSpPr/>
          <p:nvPr/>
        </p:nvSpPr>
        <p:spPr>
          <a:xfrm>
            <a:off x="8894914" y="2056193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D3FDBB82-CDF0-989D-DA25-AA7D153D11E0}"/>
              </a:ext>
            </a:extLst>
          </p:cNvPr>
          <p:cNvSpPr/>
          <p:nvPr/>
        </p:nvSpPr>
        <p:spPr>
          <a:xfrm>
            <a:off x="6989773" y="2056193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D50F2C48-B480-301E-B62B-F9B48BF67509}"/>
              </a:ext>
            </a:extLst>
          </p:cNvPr>
          <p:cNvSpPr/>
          <p:nvPr/>
        </p:nvSpPr>
        <p:spPr>
          <a:xfrm>
            <a:off x="8771951" y="2221376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1FEA7F91-7EBD-A31C-3356-B45D6FB29663}"/>
              </a:ext>
            </a:extLst>
          </p:cNvPr>
          <p:cNvSpPr/>
          <p:nvPr/>
        </p:nvSpPr>
        <p:spPr>
          <a:xfrm>
            <a:off x="7524945" y="3429000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5B251A9E-349E-E9B7-28AF-F6F13A3C2C86}"/>
              </a:ext>
            </a:extLst>
          </p:cNvPr>
          <p:cNvSpPr/>
          <p:nvPr/>
        </p:nvSpPr>
        <p:spPr>
          <a:xfrm>
            <a:off x="7178337" y="1989865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01112F46-960F-54C7-FB58-D4DCE379390A}"/>
              </a:ext>
            </a:extLst>
          </p:cNvPr>
          <p:cNvSpPr/>
          <p:nvPr/>
        </p:nvSpPr>
        <p:spPr>
          <a:xfrm>
            <a:off x="7301300" y="2202257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059F6918-1763-F546-B840-27E1A2AEDD5A}"/>
              </a:ext>
            </a:extLst>
          </p:cNvPr>
          <p:cNvSpPr/>
          <p:nvPr/>
        </p:nvSpPr>
        <p:spPr>
          <a:xfrm>
            <a:off x="8957335" y="2056193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214FE2A6-CA41-4434-3B7D-9E8716B5AA60}"/>
              </a:ext>
            </a:extLst>
          </p:cNvPr>
          <p:cNvSpPr/>
          <p:nvPr/>
        </p:nvSpPr>
        <p:spPr>
          <a:xfrm>
            <a:off x="10471465" y="2413067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E3E05B16-5365-5B58-7F29-5E55FE3F883D}"/>
              </a:ext>
            </a:extLst>
          </p:cNvPr>
          <p:cNvSpPr/>
          <p:nvPr/>
        </p:nvSpPr>
        <p:spPr>
          <a:xfrm>
            <a:off x="6746758" y="2383202"/>
            <a:ext cx="325820" cy="315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9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D7B1-525E-FF12-0CD9-42C7C20A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FF277-7640-F7B3-D353-4659A71E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C8220-F62E-8BE2-9B28-8BF176F6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7C814-AAA1-6FBE-278C-75E93B166E47}"/>
              </a:ext>
            </a:extLst>
          </p:cNvPr>
          <p:cNvSpPr txBox="1"/>
          <p:nvPr/>
        </p:nvSpPr>
        <p:spPr>
          <a:xfrm>
            <a:off x="3827410" y="136525"/>
            <a:ext cx="529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Typical Agenda/Charge to the DAC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8D519-402A-BBBD-10F6-1F8A4CCB6396}"/>
              </a:ext>
            </a:extLst>
          </p:cNvPr>
          <p:cNvSpPr txBox="1"/>
          <p:nvPr/>
        </p:nvSpPr>
        <p:spPr>
          <a:xfrm>
            <a:off x="3348681" y="2323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4E833B-6DEC-8C2A-291F-223A61E71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71" y="594354"/>
            <a:ext cx="6932809" cy="585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F4037-3298-2821-E0AE-2CCFA2FF4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758730"/>
            <a:ext cx="10713005" cy="3912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9CE3E-98B0-D9F6-FDA5-75F3FF2AE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57619"/>
            <a:ext cx="11441618" cy="2974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ADE79-CBE0-1C17-FB30-F9B2E7244CB0}"/>
              </a:ext>
            </a:extLst>
          </p:cNvPr>
          <p:cNvSpPr txBox="1"/>
          <p:nvPr/>
        </p:nvSpPr>
        <p:spPr>
          <a:xfrm>
            <a:off x="375408" y="3050136"/>
            <a:ext cx="116613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Reports are formally made to Project Management, but available to the public!</a:t>
            </a:r>
          </a:p>
        </p:txBody>
      </p:sp>
    </p:spTree>
    <p:extLst>
      <p:ext uri="{BB962C8B-B14F-4D97-AF65-F5344CB8AC3E}">
        <p14:creationId xmlns:p14="http://schemas.microsoft.com/office/powerpoint/2010/main" val="19935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E3A7597-AAE1-BB5E-1901-1D1D6B6EF491}"/>
              </a:ext>
            </a:extLst>
          </p:cNvPr>
          <p:cNvGrpSpPr/>
          <p:nvPr/>
        </p:nvGrpSpPr>
        <p:grpSpPr>
          <a:xfrm>
            <a:off x="1234440" y="730992"/>
            <a:ext cx="10371959" cy="5664297"/>
            <a:chOff x="910020" y="785320"/>
            <a:chExt cx="10371959" cy="56642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50EDC9-B1FD-EB88-70B2-6A4B73928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020" y="785320"/>
              <a:ext cx="10371959" cy="566429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19F78F-E3E1-D563-5A26-A5161DA8F2B0}"/>
                </a:ext>
              </a:extLst>
            </p:cNvPr>
            <p:cNvSpPr/>
            <p:nvPr/>
          </p:nvSpPr>
          <p:spPr>
            <a:xfrm>
              <a:off x="4561489" y="4572000"/>
              <a:ext cx="5654565" cy="256707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F3BF9E-990F-4D02-10A3-31B04497E3D5}"/>
                </a:ext>
              </a:extLst>
            </p:cNvPr>
            <p:cNvSpPr/>
            <p:nvPr/>
          </p:nvSpPr>
          <p:spPr>
            <a:xfrm>
              <a:off x="1211317" y="4828707"/>
              <a:ext cx="9106575" cy="365125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85C68B-FB71-4F84-E00F-E64016B0CB7C}"/>
                </a:ext>
              </a:extLst>
            </p:cNvPr>
            <p:cNvSpPr/>
            <p:nvPr/>
          </p:nvSpPr>
          <p:spPr>
            <a:xfrm>
              <a:off x="1211317" y="5223574"/>
              <a:ext cx="8229245" cy="226966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89B214-F3B2-9938-7B1E-B6B5AC8BC5CF}"/>
                </a:ext>
              </a:extLst>
            </p:cNvPr>
            <p:cNvSpPr/>
            <p:nvPr/>
          </p:nvSpPr>
          <p:spPr>
            <a:xfrm>
              <a:off x="1211317" y="5440792"/>
              <a:ext cx="1828445" cy="276260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1177A-82C5-7C3A-C065-6F8B13CF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8D3B5-BCC5-561B-035D-535EAD41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74341-900B-4298-6836-9A45379D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B93F4-50A4-AF45-42E9-7378A3EC2425}"/>
              </a:ext>
            </a:extLst>
          </p:cNvPr>
          <p:cNvSpPr txBox="1"/>
          <p:nvPr/>
        </p:nvSpPr>
        <p:spPr>
          <a:xfrm>
            <a:off x="3182007" y="262100"/>
            <a:ext cx="561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Highlights from October 2022 Review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7DC667-1C55-4545-29DA-350E6E5F6656}"/>
              </a:ext>
            </a:extLst>
          </p:cNvPr>
          <p:cNvGrpSpPr/>
          <p:nvPr/>
        </p:nvGrpSpPr>
        <p:grpSpPr>
          <a:xfrm>
            <a:off x="101561" y="1340872"/>
            <a:ext cx="12090439" cy="4738351"/>
            <a:chOff x="101561" y="1450430"/>
            <a:chExt cx="12090439" cy="47383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70EDD79-EA2F-6B28-7C6D-20C259519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61" y="1450430"/>
              <a:ext cx="12090439" cy="473835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8DA1B1-526F-CA23-C8FD-277294CCE9C0}"/>
                </a:ext>
              </a:extLst>
            </p:cNvPr>
            <p:cNvGrpSpPr/>
            <p:nvPr/>
          </p:nvGrpSpPr>
          <p:grpSpPr>
            <a:xfrm>
              <a:off x="617128" y="2309577"/>
              <a:ext cx="11035294" cy="2653161"/>
              <a:chOff x="617128" y="2309577"/>
              <a:chExt cx="11035294" cy="265316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8C3A6E-0F13-C02C-14F5-F7446C4A13D5}"/>
                  </a:ext>
                </a:extLst>
              </p:cNvPr>
              <p:cNvSpPr/>
              <p:nvPr/>
            </p:nvSpPr>
            <p:spPr>
              <a:xfrm>
                <a:off x="617128" y="2309577"/>
                <a:ext cx="11035294" cy="276260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AC754F-D297-F23C-36A7-305D2740674C}"/>
                  </a:ext>
                </a:extLst>
              </p:cNvPr>
              <p:cNvSpPr/>
              <p:nvPr/>
            </p:nvSpPr>
            <p:spPr>
              <a:xfrm>
                <a:off x="617128" y="2671903"/>
                <a:ext cx="9106575" cy="226966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784BECE-C63D-C1B4-50C7-9C2D7CC952F9}"/>
                  </a:ext>
                </a:extLst>
              </p:cNvPr>
              <p:cNvSpPr/>
              <p:nvPr/>
            </p:nvSpPr>
            <p:spPr>
              <a:xfrm>
                <a:off x="1519880" y="3341208"/>
                <a:ext cx="10132542" cy="276260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354E19-9BD4-FDC1-7137-2FBB2BBE9E4F}"/>
                  </a:ext>
                </a:extLst>
              </p:cNvPr>
              <p:cNvSpPr/>
              <p:nvPr/>
            </p:nvSpPr>
            <p:spPr>
              <a:xfrm>
                <a:off x="617128" y="3690120"/>
                <a:ext cx="10849942" cy="971018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DC1EDE-073B-6148-5E44-53619A1FEB1A}"/>
                  </a:ext>
                </a:extLst>
              </p:cNvPr>
              <p:cNvSpPr/>
              <p:nvPr/>
            </p:nvSpPr>
            <p:spPr>
              <a:xfrm>
                <a:off x="639781" y="4727841"/>
                <a:ext cx="4883689" cy="234897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980762-3FCD-59D6-A2A2-C7B6E37C157C}"/>
              </a:ext>
            </a:extLst>
          </p:cNvPr>
          <p:cNvGrpSpPr/>
          <p:nvPr/>
        </p:nvGrpSpPr>
        <p:grpSpPr>
          <a:xfrm>
            <a:off x="-53553" y="1257721"/>
            <a:ext cx="12090029" cy="4916478"/>
            <a:chOff x="410" y="1439872"/>
            <a:chExt cx="12090029" cy="441950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B3252A3-37ED-EE35-401D-9C66E892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1439872"/>
              <a:ext cx="12090029" cy="243319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4F0D3D-BD94-842F-09AC-0F033BA7F1A3}"/>
                </a:ext>
              </a:extLst>
            </p:cNvPr>
            <p:cNvSpPr/>
            <p:nvPr/>
          </p:nvSpPr>
          <p:spPr>
            <a:xfrm>
              <a:off x="493295" y="3819605"/>
              <a:ext cx="11249526" cy="203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058365-1583-4BFD-7C06-437AD1F54A14}"/>
              </a:ext>
            </a:extLst>
          </p:cNvPr>
          <p:cNvGrpSpPr/>
          <p:nvPr/>
        </p:nvGrpSpPr>
        <p:grpSpPr>
          <a:xfrm>
            <a:off x="77024" y="730992"/>
            <a:ext cx="11108893" cy="5356073"/>
            <a:chOff x="771803" y="843787"/>
            <a:chExt cx="11108893" cy="535607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777990-49BB-2CDF-B2CC-46E286453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803" y="843787"/>
              <a:ext cx="11108893" cy="5356073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85DB77-47E8-8A01-6997-B73C885B1538}"/>
                </a:ext>
              </a:extLst>
            </p:cNvPr>
            <p:cNvSpPr/>
            <p:nvPr/>
          </p:nvSpPr>
          <p:spPr>
            <a:xfrm>
              <a:off x="1228526" y="1716173"/>
              <a:ext cx="10470178" cy="1259909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98340D-F7A0-D631-EE18-0CBDEC5450AB}"/>
                </a:ext>
              </a:extLst>
            </p:cNvPr>
            <p:cNvSpPr/>
            <p:nvPr/>
          </p:nvSpPr>
          <p:spPr>
            <a:xfrm>
              <a:off x="1237153" y="4877124"/>
              <a:ext cx="10044826" cy="983429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46F4DA-158A-9990-CA67-C8377E8E6E45}"/>
                </a:ext>
              </a:extLst>
            </p:cNvPr>
            <p:cNvSpPr/>
            <p:nvPr/>
          </p:nvSpPr>
          <p:spPr>
            <a:xfrm>
              <a:off x="8325853" y="4627366"/>
              <a:ext cx="3141348" cy="249758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3F33B0E-1404-D417-A15E-52F78289A499}"/>
              </a:ext>
            </a:extLst>
          </p:cNvPr>
          <p:cNvGrpSpPr/>
          <p:nvPr/>
        </p:nvGrpSpPr>
        <p:grpSpPr>
          <a:xfrm>
            <a:off x="269510" y="692053"/>
            <a:ext cx="10551929" cy="5664297"/>
            <a:chOff x="1187650" y="785320"/>
            <a:chExt cx="10551929" cy="566429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312A18B-8B41-F6FA-0FB7-1491DDC4C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7650" y="785320"/>
              <a:ext cx="10551929" cy="566429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6FCD50D-B7FC-B0D6-C783-7DAFB5619081}"/>
                </a:ext>
              </a:extLst>
            </p:cNvPr>
            <p:cNvSpPr/>
            <p:nvPr/>
          </p:nvSpPr>
          <p:spPr>
            <a:xfrm>
              <a:off x="1607596" y="1360246"/>
              <a:ext cx="10044826" cy="10619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6A03CCF-7551-277E-7B7E-037EC50E6DFE}"/>
                </a:ext>
              </a:extLst>
            </p:cNvPr>
            <p:cNvSpPr/>
            <p:nvPr/>
          </p:nvSpPr>
          <p:spPr>
            <a:xfrm>
              <a:off x="1551103" y="5108522"/>
              <a:ext cx="9915968" cy="905691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1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7BA89-88C2-45AB-5564-AD6C7A8F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1D1EB-49E5-567B-6235-9714B7F0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D22F-C60C-031D-EA82-FF85DDEF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14035-0152-AF08-06D3-C5A045874990}"/>
              </a:ext>
            </a:extLst>
          </p:cNvPr>
          <p:cNvSpPr txBox="1"/>
          <p:nvPr/>
        </p:nvSpPr>
        <p:spPr>
          <a:xfrm>
            <a:off x="3402514" y="439019"/>
            <a:ext cx="4313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Past Meetings/Tasks of DAC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5E207-BBBF-D344-F15A-0415488FDF37}"/>
              </a:ext>
            </a:extLst>
          </p:cNvPr>
          <p:cNvSpPr txBox="1"/>
          <p:nvPr/>
        </p:nvSpPr>
        <p:spPr>
          <a:xfrm>
            <a:off x="1011195" y="769825"/>
            <a:ext cx="964135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v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September 28-29, 2020. Bring the DAC up to speed and prepare them for upcoming charges, e.g., related to input on assessment of the call for Expressions of Interest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18, 2020. Update DAC on the EIC Project and Yellow Report status,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EoI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assessment, international engagement, and planning for call for detector proposals.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March 24-26, 2021. Transition from the generic EIC detector R&amp;D to the Project detector R&amp;D.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2021 – January 2022. Evaluation of detector technologies, cost and schedule as input to the Detector Proposal Advisory Panel.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19-21, 2022. Review the ongoing project detector R&amp;D. Advise for the FY23 detector R&amp;D.</a:t>
            </a:r>
          </a:p>
        </p:txBody>
      </p:sp>
    </p:spTree>
    <p:extLst>
      <p:ext uri="{BB962C8B-B14F-4D97-AF65-F5344CB8AC3E}">
        <p14:creationId xmlns:p14="http://schemas.microsoft.com/office/powerpoint/2010/main" val="17912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E241F-E5B4-46DA-16A9-EE4438DC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D37DF-AB01-232F-D926-67C33FBC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F9D96-6044-D520-3F3C-BF2B3AE6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25927-059C-4360-53DD-7EC8714CF6CA}"/>
              </a:ext>
            </a:extLst>
          </p:cNvPr>
          <p:cNvSpPr txBox="1"/>
          <p:nvPr/>
        </p:nvSpPr>
        <p:spPr>
          <a:xfrm>
            <a:off x="3328373" y="335843"/>
            <a:ext cx="513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Role in Detector Proposal Review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56E46-2BC0-F6B2-5B1A-E89D4BD53A13}"/>
              </a:ext>
            </a:extLst>
          </p:cNvPr>
          <p:cNvGrpSpPr/>
          <p:nvPr/>
        </p:nvGrpSpPr>
        <p:grpSpPr>
          <a:xfrm>
            <a:off x="4162167" y="1728159"/>
            <a:ext cx="7407442" cy="3929315"/>
            <a:chOff x="4162167" y="1728159"/>
            <a:chExt cx="7407442" cy="3929315"/>
          </a:xfrm>
        </p:grpSpPr>
        <p:pic>
          <p:nvPicPr>
            <p:cNvPr id="6" name="table">
              <a:extLst>
                <a:ext uri="{FF2B5EF4-FFF2-40B4-BE49-F238E27FC236}">
                  <a16:creationId xmlns:a16="http://schemas.microsoft.com/office/drawing/2014/main" id="{B43B05C2-1EC7-B885-08A4-59728DFAB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167" y="1728159"/>
              <a:ext cx="7407442" cy="39293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9E7BD8-646B-6B04-999F-1CBDB728DE52}"/>
                </a:ext>
              </a:extLst>
            </p:cNvPr>
            <p:cNvSpPr/>
            <p:nvPr/>
          </p:nvSpPr>
          <p:spPr>
            <a:xfrm>
              <a:off x="4173493" y="3501319"/>
              <a:ext cx="3696730" cy="33356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6F7FD3-EEB5-A2BE-8D8B-A5A65CC7D995}"/>
                </a:ext>
              </a:extLst>
            </p:cNvPr>
            <p:cNvSpPr/>
            <p:nvPr/>
          </p:nvSpPr>
          <p:spPr>
            <a:xfrm>
              <a:off x="4162167" y="4895064"/>
              <a:ext cx="3696730" cy="33356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DF59F1F-DC36-AF92-6855-9444EA498EE1}"/>
              </a:ext>
            </a:extLst>
          </p:cNvPr>
          <p:cNvSpPr txBox="1">
            <a:spLocks/>
          </p:cNvSpPr>
          <p:nvPr/>
        </p:nvSpPr>
        <p:spPr>
          <a:xfrm>
            <a:off x="4668794" y="1159213"/>
            <a:ext cx="7197377" cy="522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Detector Proposal Advisory Panel (DPAP)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431F8-A89F-549C-9CE7-14F8A442FD16}"/>
              </a:ext>
            </a:extLst>
          </p:cNvPr>
          <p:cNvSpPr txBox="1"/>
          <p:nvPr/>
        </p:nvSpPr>
        <p:spPr>
          <a:xfrm>
            <a:off x="189904" y="993396"/>
            <a:ext cx="3848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400" dirty="0">
                <a:cs typeface="Arial" panose="020B0604020202020204" pitchFamily="34" charset="0"/>
              </a:rPr>
              <a:t>December 2021 – January 2022. Evaluation of detector technologies, cost and schedule as input to the Detector Proposal Advisory Panel.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400" dirty="0"/>
              <a:t>Two members of DAC served on DPAP to coordinate communication of results of DAC evaluation </a:t>
            </a:r>
          </a:p>
        </p:txBody>
      </p:sp>
    </p:spTree>
    <p:extLst>
      <p:ext uri="{BB962C8B-B14F-4D97-AF65-F5344CB8AC3E}">
        <p14:creationId xmlns:p14="http://schemas.microsoft.com/office/powerpoint/2010/main" val="169360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28F6F-147B-6957-DCBD-9EEF389F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FCD2C-E855-8C02-54E8-83280413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3EE38-1A84-0F0F-B8E9-4ADCAE8E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259CD-AA35-790C-63F1-4354BB50B920}"/>
              </a:ext>
            </a:extLst>
          </p:cNvPr>
          <p:cNvSpPr txBox="1"/>
          <p:nvPr/>
        </p:nvSpPr>
        <p:spPr>
          <a:xfrm>
            <a:off x="3946886" y="366492"/>
            <a:ext cx="43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New 2023 DAC Membership</a:t>
            </a: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2A04B0-9FEB-66DE-B757-804190588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26498"/>
              </p:ext>
            </p:extLst>
          </p:nvPr>
        </p:nvGraphicFramePr>
        <p:xfrm>
          <a:off x="1628261" y="1065864"/>
          <a:ext cx="9480463" cy="4726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0559">
                  <a:extLst>
                    <a:ext uri="{9D8B030D-6E8A-4147-A177-3AD203B41FA5}">
                      <a16:colId xmlns:a16="http://schemas.microsoft.com/office/drawing/2014/main" val="3883784976"/>
                    </a:ext>
                  </a:extLst>
                </a:gridCol>
                <a:gridCol w="3511615">
                  <a:extLst>
                    <a:ext uri="{9D8B030D-6E8A-4147-A177-3AD203B41FA5}">
                      <a16:colId xmlns:a16="http://schemas.microsoft.com/office/drawing/2014/main" val="564182476"/>
                    </a:ext>
                  </a:extLst>
                </a:gridCol>
                <a:gridCol w="3588289">
                  <a:extLst>
                    <a:ext uri="{9D8B030D-6E8A-4147-A177-3AD203B41FA5}">
                      <a16:colId xmlns:a16="http://schemas.microsoft.com/office/drawing/2014/main" val="2844136122"/>
                    </a:ext>
                  </a:extLst>
                </a:gridCol>
              </a:tblGrid>
              <a:tr h="6205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Detector Advisory Committee 2023</a:t>
                      </a:r>
                      <a:endParaRPr lang="en-US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 (Body)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/>
                </a:tc>
                <a:extLst>
                  <a:ext uri="{0D108BD9-81ED-4DB2-BD59-A6C34878D82A}">
                    <a16:rowId xmlns:a16="http://schemas.microsoft.com/office/drawing/2014/main" val="3255239756"/>
                  </a:ext>
                </a:extLst>
              </a:tr>
              <a:tr h="32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Institition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Expertise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61643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Edward Kinney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Boulder CO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EIC Science, general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1422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Ken Wyllie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CERN</a:t>
                      </a:r>
                      <a:endParaRPr lang="en-US" sz="20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ASICs/electronics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637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Petra Merkel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FNAL</a:t>
                      </a:r>
                      <a:endParaRPr lang="en-US" sz="20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R&amp;D, Integration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019440"/>
                  </a:ext>
                </a:extLst>
              </a:tr>
              <a:tr h="3570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Antonis </a:t>
                      </a:r>
                      <a:r>
                        <a:rPr lang="en-US" sz="20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Papanestis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Rutherford Appleton Laboratory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Particle Identification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74672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Peter </a:t>
                      </a:r>
                      <a:r>
                        <a:rPr lang="en-US" sz="20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Krizan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 Ljubljana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Particle Identification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61672"/>
                  </a:ext>
                </a:extLst>
              </a:tr>
              <a:tr h="32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Ana Amelia Machado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University of Campinas, Brazil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Particle Identification, Sensors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336130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Heidi Schellman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Oregon State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Computing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04504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Brigitte Vachon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McGill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Electronics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5538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Stefano Miscetti</a:t>
                      </a:r>
                      <a:endParaRPr lang="en-US" sz="20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INFN Frascati</a:t>
                      </a:r>
                      <a:endParaRPr lang="en-US" sz="20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Calorimetry</a:t>
                      </a:r>
                      <a:endParaRPr lang="en-US" sz="2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253141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Etiennette Auffray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CERN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Calorimetry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63444"/>
                  </a:ext>
                </a:extLst>
              </a:tr>
              <a:tr h="26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Andrew White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U. Texas Arlington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Tracking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06471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Chi Yang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SDU China</a:t>
                      </a:r>
                      <a:endParaRPr lang="en-US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Tracking</a:t>
                      </a:r>
                      <a:endParaRPr lang="en-US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6" marR="5286" marT="528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7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96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7D167-BA48-4F10-28B6-B74E790C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27,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54642-F9B8-F81A-406E-626B00BA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Resources Review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4CB22-E62C-C564-B70C-98453263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8499-ADE3-A24F-9B2A-7B6AD9A0568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41FF9-249B-4ADE-C28D-A986923ABEDC}"/>
              </a:ext>
            </a:extLst>
          </p:cNvPr>
          <p:cNvSpPr txBox="1"/>
          <p:nvPr/>
        </p:nvSpPr>
        <p:spPr>
          <a:xfrm>
            <a:off x="1214705" y="1490008"/>
            <a:ext cx="101390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DAC formed to bring additional outside expertise and advice to the project during the critical and rapid early phases of the project.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committee members have joined in 2023</a:t>
            </a:r>
          </a:p>
          <a:p>
            <a:pPr>
              <a:buClr>
                <a:srgbClr val="00B05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Plans for this year: Review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detector and in-kind engagement, and the next phase of Project Detector R&amp;D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E823E-B784-A76F-FB9A-AB6EF9045C19}"/>
              </a:ext>
            </a:extLst>
          </p:cNvPr>
          <p:cNvSpPr txBox="1"/>
          <p:nvPr/>
        </p:nvSpPr>
        <p:spPr>
          <a:xfrm>
            <a:off x="4367738" y="501651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416500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676</Words>
  <Application>Microsoft Macintosh PowerPoint</Application>
  <PresentationFormat>Widescreen</PresentationFormat>
  <Paragraphs>144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(Body)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R Kinney</dc:creator>
  <cp:lastModifiedBy>Edward R Kinney</cp:lastModifiedBy>
  <cp:revision>12</cp:revision>
  <dcterms:created xsi:type="dcterms:W3CDTF">2023-03-27T12:42:20Z</dcterms:created>
  <dcterms:modified xsi:type="dcterms:W3CDTF">2023-04-02T13:45:15Z</dcterms:modified>
</cp:coreProperties>
</file>