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1111" r:id="rId2"/>
    <p:sldId id="5692" r:id="rId3"/>
    <p:sldId id="459" r:id="rId4"/>
    <p:sldId id="3908" r:id="rId5"/>
    <p:sldId id="5689" r:id="rId6"/>
    <p:sldId id="5669" r:id="rId7"/>
    <p:sldId id="3955" r:id="rId8"/>
    <p:sldId id="3799" r:id="rId9"/>
    <p:sldId id="4744" r:id="rId10"/>
    <p:sldId id="4722" r:id="rId11"/>
    <p:sldId id="4743" r:id="rId12"/>
    <p:sldId id="5688" r:id="rId13"/>
    <p:sldId id="4728" r:id="rId14"/>
    <p:sldId id="5693" r:id="rId15"/>
    <p:sldId id="4742" r:id="rId16"/>
    <p:sldId id="4746" r:id="rId17"/>
    <p:sldId id="3823" r:id="rId18"/>
    <p:sldId id="3909" r:id="rId19"/>
    <p:sldId id="3913" r:id="rId20"/>
    <p:sldId id="3930" r:id="rId21"/>
    <p:sldId id="4733" r:id="rId22"/>
    <p:sldId id="5690" r:id="rId23"/>
    <p:sldId id="5691" r:id="rId24"/>
    <p:sldId id="3836" r:id="rId25"/>
    <p:sldId id="268" r:id="rId26"/>
    <p:sldId id="5684" r:id="rId27"/>
    <p:sldId id="5685" r:id="rId28"/>
    <p:sldId id="5694" r:id="rId29"/>
    <p:sldId id="3877" r:id="rId30"/>
    <p:sldId id="3845" r:id="rId31"/>
    <p:sldId id="4735" r:id="rId32"/>
    <p:sldId id="4741" r:id="rId33"/>
    <p:sldId id="4747" r:id="rId34"/>
    <p:sldId id="3750" r:id="rId35"/>
    <p:sldId id="3911" r:id="rId36"/>
    <p:sldId id="1338" r:id="rId37"/>
    <p:sldId id="4732" r:id="rId38"/>
    <p:sldId id="1524" r:id="rId39"/>
    <p:sldId id="391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2600"/>
    <a:srgbClr val="1200B4"/>
    <a:srgbClr val="0000DB"/>
    <a:srgbClr val="0432FF"/>
    <a:srgbClr val="945200"/>
    <a:srgbClr val="941100"/>
    <a:srgbClr val="FF9300"/>
    <a:srgbClr val="008F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42"/>
    <p:restoredTop sz="96327"/>
  </p:normalViewPr>
  <p:slideViewPr>
    <p:cSldViewPr snapToGrid="0" snapToObjects="1">
      <p:cViewPr varScale="1">
        <p:scale>
          <a:sx n="201" d="100"/>
          <a:sy n="201" d="100"/>
        </p:scale>
        <p:origin x="192" y="480"/>
      </p:cViewPr>
      <p:guideLst>
        <p:guide orient="horz" pos="3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4/2/23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4/2/23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067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697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26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10FB5-4D6F-42F5-A809-7A1093A9D7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41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10FB5-4D6F-42F5-A809-7A1093A9D7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21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6573624"/>
            <a:ext cx="2057400" cy="282094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73624"/>
            <a:ext cx="3086100" cy="282094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73624"/>
            <a:ext cx="2057400" cy="282094"/>
          </a:xfrm>
        </p:spPr>
        <p:txBody>
          <a:bodyPr/>
          <a:lstStyle>
            <a:lvl1pPr algn="l">
              <a:defRPr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30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71923" y="6580224"/>
            <a:ext cx="2057400" cy="282094"/>
          </a:xfr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4"/>
            <a:ext cx="3086100" cy="282094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8684"/>
            <a:ext cx="2057400" cy="282094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4669"/>
          </a:xfrm>
        </p:spPr>
        <p:txBody>
          <a:bodyPr>
            <a:normAutofit/>
          </a:bodyPr>
          <a:lstStyle>
            <a:lvl1pPr algn="r">
              <a:defRPr sz="30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6584295"/>
            <a:ext cx="2057400" cy="273705"/>
          </a:xfrm>
        </p:spPr>
        <p:txBody>
          <a:bodyPr/>
          <a:lstStyle>
            <a:lvl1pPr algn="r"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73623"/>
            <a:ext cx="3086100" cy="273705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84295"/>
            <a:ext cx="2057400" cy="273705"/>
          </a:xfrm>
        </p:spPr>
        <p:txBody>
          <a:bodyPr/>
          <a:lstStyle>
            <a:lvl1pPr algn="l">
              <a:defRPr sz="12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jpg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7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tiff"/><Relationship Id="rId10" Type="http://schemas.openxmlformats.org/officeDocument/2006/relationships/image" Target="../media/image43.png"/><Relationship Id="rId4" Type="http://schemas.openxmlformats.org/officeDocument/2006/relationships/image" Target="../media/image37.tiff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tif"/><Relationship Id="rId4" Type="http://schemas.openxmlformats.org/officeDocument/2006/relationships/image" Target="../media/image50.png"/><Relationship Id="rId9" Type="http://schemas.openxmlformats.org/officeDocument/2006/relationships/image" Target="../media/image55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indico.cern.ch/event/1063927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iki.bnl.gov/conferences/index.php/ProjectRandDFY2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7" Type="http://schemas.openxmlformats.org/officeDocument/2006/relationships/image" Target="../media/image66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emf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nl.gov/eic/CFC.php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emf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240.png"/><Relationship Id="rId4" Type="http://schemas.openxmlformats.org/officeDocument/2006/relationships/image" Target="../media/image12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knu.ac.kr/event/592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3ABDE55-EEAC-324A-93F3-7DB08F00F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0" y="1771257"/>
            <a:ext cx="9118359" cy="1124343"/>
          </a:xfrm>
        </p:spPr>
        <p:txBody>
          <a:bodyPr>
            <a:normAutofit/>
          </a:bodyPr>
          <a:lstStyle/>
          <a:p>
            <a:r>
              <a:rPr lang="en-US" b="1" dirty="0">
                <a:effectLst/>
              </a:rPr>
              <a:t>EIC Project Detector Overview</a:t>
            </a:r>
            <a:endParaRPr lang="en-US" sz="40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0524F23-F0C2-EB46-A2B7-B22FC1120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9021" y="3505496"/>
            <a:ext cx="5008880" cy="456905"/>
          </a:xfrm>
        </p:spPr>
        <p:txBody>
          <a:bodyPr>
            <a:noAutofit/>
          </a:bodyPr>
          <a:lstStyle/>
          <a:p>
            <a:r>
              <a:rPr lang="en-US" dirty="0"/>
              <a:t>Elke-Caroline </a:t>
            </a:r>
            <a:r>
              <a:rPr lang="en-US" dirty="0" err="1"/>
              <a:t>Aschenauer</a:t>
            </a:r>
            <a:r>
              <a:rPr lang="en-US" dirty="0"/>
              <a:t> (BNL) Rolf Ent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Co-Associate Directors for the Experimental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9CF095-FBCC-454C-B2D8-B8BEE2C24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84"/>
          <a:stretch/>
        </p:blipFill>
        <p:spPr>
          <a:xfrm>
            <a:off x="5524299" y="6010384"/>
            <a:ext cx="3556482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5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CEFC5755-0A21-D239-E65C-C3AF1E14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603" y="4802604"/>
            <a:ext cx="2165772" cy="14074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7B7C3-6568-24DA-D548-7A7B0F4A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5DEDE4-498F-8C83-B599-D37B5C799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ePIC</a:t>
            </a:r>
            <a:r>
              <a:rPr lang="en-US" b="1" dirty="0"/>
              <a:t> Calorimetry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57262B-3AE5-E09E-80FB-376AA8579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48" t="10166" r="9791" b="13912"/>
          <a:stretch/>
        </p:blipFill>
        <p:spPr>
          <a:xfrm>
            <a:off x="2294636" y="1600641"/>
            <a:ext cx="3388055" cy="182835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8D147C-C711-BC82-2B2C-4053264C4C51}"/>
              </a:ext>
            </a:extLst>
          </p:cNvPr>
          <p:cNvCxnSpPr>
            <a:cxnSpLocks/>
          </p:cNvCxnSpPr>
          <p:nvPr/>
        </p:nvCxnSpPr>
        <p:spPr>
          <a:xfrm flipV="1">
            <a:off x="2015685" y="2401619"/>
            <a:ext cx="1180122" cy="228115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69F67C2-4F6E-737D-B71A-C88FDB813992}"/>
              </a:ext>
            </a:extLst>
          </p:cNvPr>
          <p:cNvSpPr txBox="1"/>
          <p:nvPr/>
        </p:nvSpPr>
        <p:spPr>
          <a:xfrm>
            <a:off x="0" y="4622407"/>
            <a:ext cx="191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Backwards </a:t>
            </a:r>
            <a:r>
              <a:rPr lang="en-US" sz="1200" dirty="0" err="1">
                <a:latin typeface="+mj-lt"/>
              </a:rPr>
              <a:t>EMCal</a:t>
            </a:r>
            <a:endParaRPr lang="en-US" sz="1200" dirty="0">
              <a:latin typeface="+mj-lt"/>
            </a:endParaRPr>
          </a:p>
          <a:p>
            <a:pPr algn="ctr"/>
            <a:r>
              <a:rPr lang="en-US" sz="1200" dirty="0">
                <a:latin typeface="+mj-lt"/>
              </a:rPr>
              <a:t>PbW04 crystals</a:t>
            </a:r>
          </a:p>
          <a:p>
            <a:pPr algn="ctr"/>
            <a:r>
              <a:rPr lang="en-US" sz="1200" dirty="0">
                <a:latin typeface="+mj-lt"/>
              </a:rPr>
              <a:t>with </a:t>
            </a:r>
            <a:r>
              <a:rPr lang="en-US" sz="1200" dirty="0" err="1">
                <a:latin typeface="+mj-lt"/>
              </a:rPr>
              <a:t>SiPMs</a:t>
            </a:r>
            <a:r>
              <a:rPr lang="en-US" sz="1200" dirty="0">
                <a:latin typeface="+mj-lt"/>
              </a:rPr>
              <a:t> as </a:t>
            </a:r>
            <a:r>
              <a:rPr lang="en-US" sz="1200" dirty="0" err="1">
                <a:latin typeface="+mj-lt"/>
              </a:rPr>
              <a:t>Photonsensors</a:t>
            </a:r>
            <a:endParaRPr lang="en-US" sz="1200" dirty="0">
              <a:latin typeface="+mj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CC659E-CFE6-BA70-058F-C9C12587A0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69749" y="1004195"/>
            <a:ext cx="2184410" cy="196850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2D96B9-3AC0-98E6-F66E-1ABC5F0110F3}"/>
              </a:ext>
            </a:extLst>
          </p:cNvPr>
          <p:cNvCxnSpPr>
            <a:cxnSpLocks/>
          </p:cNvCxnSpPr>
          <p:nvPr/>
        </p:nvCxnSpPr>
        <p:spPr>
          <a:xfrm flipV="1">
            <a:off x="5519918" y="987473"/>
            <a:ext cx="1188298" cy="89180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15D955-E6EA-199B-2883-66367DB8478B}"/>
              </a:ext>
            </a:extLst>
          </p:cNvPr>
          <p:cNvCxnSpPr>
            <a:cxnSpLocks/>
          </p:cNvCxnSpPr>
          <p:nvPr/>
        </p:nvCxnSpPr>
        <p:spPr>
          <a:xfrm flipV="1">
            <a:off x="5519918" y="2976295"/>
            <a:ext cx="1701744" cy="204284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9A86623-251F-7173-89EE-3C35A196F491}"/>
              </a:ext>
            </a:extLst>
          </p:cNvPr>
          <p:cNvSpPr txBox="1"/>
          <p:nvPr/>
        </p:nvSpPr>
        <p:spPr>
          <a:xfrm>
            <a:off x="6739383" y="2932861"/>
            <a:ext cx="2242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High granularity </a:t>
            </a:r>
            <a:br>
              <a:rPr lang="en-US" sz="1200" dirty="0">
                <a:latin typeface="+mj-lt"/>
              </a:rPr>
            </a:br>
            <a:r>
              <a:rPr lang="en-US" sz="1200" dirty="0">
                <a:latin typeface="+mj-lt"/>
              </a:rPr>
              <a:t>W/</a:t>
            </a:r>
            <a:r>
              <a:rPr lang="en-US" sz="1200" dirty="0" err="1">
                <a:latin typeface="+mj-lt"/>
              </a:rPr>
              <a:t>SciFi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EMCal</a:t>
            </a:r>
            <a:r>
              <a:rPr lang="en-US" sz="1200" dirty="0">
                <a:latin typeface="+mj-lt"/>
              </a:rPr>
              <a:t> </a:t>
            </a:r>
          </a:p>
          <a:p>
            <a:pPr algn="ctr"/>
            <a:endParaRPr lang="en-US" sz="1200" dirty="0">
              <a:latin typeface="+mj-lt"/>
            </a:endParaRPr>
          </a:p>
          <a:p>
            <a:pPr algn="ctr"/>
            <a:r>
              <a:rPr lang="en-US" sz="1200" dirty="0">
                <a:latin typeface="+mj-lt"/>
              </a:rPr>
              <a:t>Longitudinally separated HCAL</a:t>
            </a:r>
          </a:p>
          <a:p>
            <a:pPr algn="ctr"/>
            <a:r>
              <a:rPr lang="en-US" sz="1200" dirty="0">
                <a:latin typeface="+mj-lt"/>
              </a:rPr>
              <a:t>Steel/Sc &amp; W/Sc sandwich</a:t>
            </a:r>
          </a:p>
          <a:p>
            <a:pPr algn="ctr"/>
            <a:r>
              <a:rPr lang="en-US" sz="1200" dirty="0">
                <a:latin typeface="+mj-lt"/>
              </a:rPr>
              <a:t>with </a:t>
            </a:r>
            <a:r>
              <a:rPr lang="en-US" sz="1200" dirty="0" err="1">
                <a:latin typeface="+mj-lt"/>
              </a:rPr>
              <a:t>SiPMs</a:t>
            </a:r>
            <a:r>
              <a:rPr lang="en-US" sz="1200" dirty="0">
                <a:latin typeface="+mj-lt"/>
              </a:rPr>
              <a:t> embedded in Scintillator</a:t>
            </a:r>
          </a:p>
        </p:txBody>
      </p:sp>
      <p:pic>
        <p:nvPicPr>
          <p:cNvPr id="42" name="Picture 41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F1CDB34D-41D8-5FFD-A790-6F0546F0F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5117" y="4695257"/>
            <a:ext cx="2079263" cy="1687775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F9E22C4-494C-47B1-3AD4-FBC28972B141}"/>
              </a:ext>
            </a:extLst>
          </p:cNvPr>
          <p:cNvCxnSpPr>
            <a:cxnSpLocks/>
          </p:cNvCxnSpPr>
          <p:nvPr/>
        </p:nvCxnSpPr>
        <p:spPr>
          <a:xfrm flipV="1">
            <a:off x="2035708" y="2735151"/>
            <a:ext cx="971232" cy="1930291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291211A-C375-C014-00C4-D07D21C27E6D}"/>
              </a:ext>
            </a:extLst>
          </p:cNvPr>
          <p:cNvCxnSpPr>
            <a:cxnSpLocks/>
          </p:cNvCxnSpPr>
          <p:nvPr/>
        </p:nvCxnSpPr>
        <p:spPr>
          <a:xfrm flipH="1" flipV="1">
            <a:off x="4524876" y="2781247"/>
            <a:ext cx="3384350" cy="1890870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2509D90-800E-6681-F3BC-E01167C0F45A}"/>
              </a:ext>
            </a:extLst>
          </p:cNvPr>
          <p:cNvSpPr txBox="1"/>
          <p:nvPr/>
        </p:nvSpPr>
        <p:spPr>
          <a:xfrm>
            <a:off x="4092713" y="4956833"/>
            <a:ext cx="1562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Complementary options for BECAL:</a:t>
            </a:r>
          </a:p>
          <a:p>
            <a:r>
              <a:rPr lang="en-US" sz="1200" dirty="0" err="1">
                <a:latin typeface="+mj-lt"/>
              </a:rPr>
              <a:t>SciGlass</a:t>
            </a:r>
            <a:r>
              <a:rPr lang="en-US" sz="1200" dirty="0">
                <a:latin typeface="+mj-lt"/>
              </a:rPr>
              <a:t> or </a:t>
            </a:r>
            <a:br>
              <a:rPr lang="en-US" sz="1200" dirty="0">
                <a:latin typeface="+mj-lt"/>
              </a:rPr>
            </a:br>
            <a:r>
              <a:rPr lang="en-US" sz="1200" dirty="0">
                <a:latin typeface="+mj-lt"/>
              </a:rPr>
              <a:t>Imaging Calorimeter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4145E2-BBBE-6822-2C15-54A8229978DE}"/>
              </a:ext>
            </a:extLst>
          </p:cNvPr>
          <p:cNvSpPr txBox="1"/>
          <p:nvPr/>
        </p:nvSpPr>
        <p:spPr>
          <a:xfrm>
            <a:off x="7494319" y="5787830"/>
            <a:ext cx="10692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+mj-lt"/>
              </a:rPr>
              <a:t>Imaging Layer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5B90444-A64F-EF72-39DA-75771CB12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4" y="2434177"/>
            <a:ext cx="1965542" cy="219900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8856513-960E-6BDB-F06A-8D0A3754C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6000" y="468327"/>
            <a:ext cx="1139224" cy="1128773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55F7100-BAD3-203A-42C2-805C08319982}"/>
              </a:ext>
            </a:extLst>
          </p:cNvPr>
          <p:cNvCxnSpPr>
            <a:cxnSpLocks/>
          </p:cNvCxnSpPr>
          <p:nvPr/>
        </p:nvCxnSpPr>
        <p:spPr>
          <a:xfrm flipV="1">
            <a:off x="2900363" y="1607677"/>
            <a:ext cx="1775637" cy="225973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943E031-436C-84B5-18B8-A3AF00589FAA}"/>
              </a:ext>
            </a:extLst>
          </p:cNvPr>
          <p:cNvCxnSpPr>
            <a:cxnSpLocks/>
          </p:cNvCxnSpPr>
          <p:nvPr/>
        </p:nvCxnSpPr>
        <p:spPr>
          <a:xfrm flipV="1">
            <a:off x="5221663" y="1597100"/>
            <a:ext cx="604168" cy="206958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5DEECEB-EF23-05E1-0B7F-C3EE936B5D7B}"/>
              </a:ext>
            </a:extLst>
          </p:cNvPr>
          <p:cNvSpPr txBox="1"/>
          <p:nvPr/>
        </p:nvSpPr>
        <p:spPr>
          <a:xfrm>
            <a:off x="3328244" y="894224"/>
            <a:ext cx="1528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Barrel HCAL </a:t>
            </a:r>
            <a:br>
              <a:rPr lang="en-US" sz="1200" dirty="0">
                <a:latin typeface="+mj-lt"/>
              </a:rPr>
            </a:br>
            <a:r>
              <a:rPr lang="en-US" sz="1200" dirty="0">
                <a:latin typeface="+mj-lt"/>
              </a:rPr>
              <a:t>(re-used from </a:t>
            </a:r>
            <a:r>
              <a:rPr lang="en-US" sz="1200" dirty="0" err="1">
                <a:latin typeface="+mj-lt"/>
              </a:rPr>
              <a:t>sPHENIX</a:t>
            </a:r>
            <a:r>
              <a:rPr lang="en-US" sz="1200" dirty="0">
                <a:latin typeface="+mj-lt"/>
              </a:rPr>
              <a:t>)</a:t>
            </a: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B3F16263-86B3-B4F8-7083-95E0ADDFE237}"/>
              </a:ext>
            </a:extLst>
          </p:cNvPr>
          <p:cNvSpPr/>
          <p:nvPr/>
        </p:nvSpPr>
        <p:spPr>
          <a:xfrm>
            <a:off x="5470653" y="5217969"/>
            <a:ext cx="206405" cy="144491"/>
          </a:xfrm>
          <a:prstGeom prst="rightArrow">
            <a:avLst/>
          </a:prstGeom>
          <a:solidFill>
            <a:srgbClr val="0432FF"/>
          </a:solidFill>
          <a:ln>
            <a:solidFill>
              <a:srgbClr val="12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C82EAB49-B381-E82C-0A21-22D72BA645DA}"/>
              </a:ext>
            </a:extLst>
          </p:cNvPr>
          <p:cNvSpPr/>
          <p:nvPr/>
        </p:nvSpPr>
        <p:spPr>
          <a:xfrm rot="10800000">
            <a:off x="3903165" y="5035307"/>
            <a:ext cx="206405" cy="144491"/>
          </a:xfrm>
          <a:prstGeom prst="rightArrow">
            <a:avLst/>
          </a:prstGeom>
          <a:solidFill>
            <a:srgbClr val="0432FF"/>
          </a:solidFill>
          <a:ln>
            <a:solidFill>
              <a:srgbClr val="1200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593D6CF0-B958-2FAB-4235-0B4E33072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6192" y="5546678"/>
            <a:ext cx="756282" cy="100837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1E5B3D1-0D4E-A24B-974F-25AB2126263F}"/>
              </a:ext>
            </a:extLst>
          </p:cNvPr>
          <p:cNvSpPr/>
          <p:nvPr/>
        </p:nvSpPr>
        <p:spPr bwMode="auto">
          <a:xfrm>
            <a:off x="1991345" y="4663438"/>
            <a:ext cx="6472559" cy="1792126"/>
          </a:xfrm>
          <a:prstGeom prst="rect">
            <a:avLst/>
          </a:prstGeom>
          <a:solidFill>
            <a:srgbClr val="FFC000">
              <a:alpha val="3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5020" tIns="42510" rIns="85020" bIns="42510" numCol="1" rtlCol="0" anchor="ctr" anchorCtr="0" compatLnSpc="1">
            <a:prstTxWarp prst="textNoShape">
              <a:avLst/>
            </a:prstTxWarp>
          </a:bodyPr>
          <a:lstStyle/>
          <a:p>
            <a:pPr defTabSz="844357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108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5815E3-0865-D546-A3DF-DD0DBFC21D57}"/>
              </a:ext>
            </a:extLst>
          </p:cNvPr>
          <p:cNvSpPr txBox="1"/>
          <p:nvPr/>
        </p:nvSpPr>
        <p:spPr>
          <a:xfrm>
            <a:off x="3283830" y="5711253"/>
            <a:ext cx="2948266" cy="1001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77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options for the </a:t>
            </a:r>
          </a:p>
          <a:p>
            <a:pPr algn="ctr"/>
            <a:r>
              <a:rPr lang="en-US" sz="1477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calorimetry</a:t>
            </a:r>
          </a:p>
          <a:p>
            <a:pPr algn="ctr"/>
            <a:r>
              <a:rPr lang="en-US" sz="1477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completed 03/14/23</a:t>
            </a:r>
          </a:p>
          <a:p>
            <a:pPr algn="ctr"/>
            <a:r>
              <a:rPr lang="en-US" sz="1477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by 04/21/23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573E0DA-D157-7649-B464-C101E82529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38" t="34141" r="65510" b="2870"/>
          <a:stretch/>
        </p:blipFill>
        <p:spPr>
          <a:xfrm>
            <a:off x="600006" y="362859"/>
            <a:ext cx="840105" cy="1846494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B8A8076-1A4F-544B-A61C-CC93A344888C}"/>
              </a:ext>
            </a:extLst>
          </p:cNvPr>
          <p:cNvCxnSpPr>
            <a:cxnSpLocks/>
          </p:cNvCxnSpPr>
          <p:nvPr/>
        </p:nvCxnSpPr>
        <p:spPr>
          <a:xfrm>
            <a:off x="1359682" y="497278"/>
            <a:ext cx="1414103" cy="1292207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6210FED-CB4C-2340-9F65-4F392F4D351C}"/>
              </a:ext>
            </a:extLst>
          </p:cNvPr>
          <p:cNvCxnSpPr>
            <a:cxnSpLocks/>
          </p:cNvCxnSpPr>
          <p:nvPr/>
        </p:nvCxnSpPr>
        <p:spPr>
          <a:xfrm>
            <a:off x="1468889" y="2168609"/>
            <a:ext cx="1222334" cy="1079929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710EBA5-656E-E44F-B75D-3B75E6941374}"/>
              </a:ext>
            </a:extLst>
          </p:cNvPr>
          <p:cNvSpPr txBox="1"/>
          <p:nvPr/>
        </p:nvSpPr>
        <p:spPr>
          <a:xfrm>
            <a:off x="1333674" y="318646"/>
            <a:ext cx="1724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Backwards </a:t>
            </a:r>
            <a:r>
              <a:rPr lang="en-US" sz="1200" dirty="0" err="1">
                <a:latin typeface="+mj-lt"/>
              </a:rPr>
              <a:t>HCal</a:t>
            </a:r>
            <a:endParaRPr lang="en-US" sz="1200" dirty="0">
              <a:latin typeface="+mj-lt"/>
            </a:endParaRPr>
          </a:p>
          <a:p>
            <a:pPr algn="ctr"/>
            <a:r>
              <a:rPr lang="en-US" sz="1200" dirty="0">
                <a:latin typeface="+mj-lt"/>
              </a:rPr>
              <a:t>Steel/Sc Sandwich</a:t>
            </a:r>
          </a:p>
          <a:p>
            <a:pPr algn="ctr"/>
            <a:r>
              <a:rPr lang="en-US" sz="1200" dirty="0">
                <a:latin typeface="+mj-lt"/>
              </a:rPr>
              <a:t>tail catcher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FFBDED-79F2-BA79-95C3-6D292A782248}"/>
              </a:ext>
            </a:extLst>
          </p:cNvPr>
          <p:cNvCxnSpPr>
            <a:cxnSpLocks/>
          </p:cNvCxnSpPr>
          <p:nvPr/>
        </p:nvCxnSpPr>
        <p:spPr>
          <a:xfrm flipV="1">
            <a:off x="2009010" y="2632953"/>
            <a:ext cx="1186797" cy="1778860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0394084-6A18-C849-AD99-CF5777AAA7A1}"/>
              </a:ext>
            </a:extLst>
          </p:cNvPr>
          <p:cNvGrpSpPr/>
          <p:nvPr/>
        </p:nvGrpSpPr>
        <p:grpSpPr>
          <a:xfrm>
            <a:off x="1679987" y="4677673"/>
            <a:ext cx="949747" cy="461665"/>
            <a:chOff x="4215786" y="840980"/>
            <a:chExt cx="949747" cy="46166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61B1554-EB8A-8041-AA86-6821E6D6AA43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68" name="Picture 6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6963941F-7E1E-184D-B3D8-557A5BF10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89E1920-8E5B-674D-A607-2BA83B918F66}"/>
              </a:ext>
            </a:extLst>
          </p:cNvPr>
          <p:cNvGrpSpPr/>
          <p:nvPr/>
        </p:nvGrpSpPr>
        <p:grpSpPr>
          <a:xfrm>
            <a:off x="7719255" y="4896818"/>
            <a:ext cx="949747" cy="461665"/>
            <a:chOff x="4215786" y="840980"/>
            <a:chExt cx="949747" cy="46166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BE66C95-3F08-8040-9016-7527F78DA942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72" name="Picture 71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5C9BCEF7-5DEE-AE47-B3C9-FCE597504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0407FEF-F277-9F4B-B676-70D763834AED}"/>
              </a:ext>
            </a:extLst>
          </p:cNvPr>
          <p:cNvGrpSpPr/>
          <p:nvPr/>
        </p:nvGrpSpPr>
        <p:grpSpPr>
          <a:xfrm>
            <a:off x="8194253" y="4295005"/>
            <a:ext cx="949747" cy="461665"/>
            <a:chOff x="4215786" y="840980"/>
            <a:chExt cx="949747" cy="461665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E31B43C-633B-654B-A326-728BE7B2DDA4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75" name="Picture 7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AD1FB9D6-9F05-8F41-B309-E62D36386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3D96689-AC2D-3246-B7E3-29E896770E2E}"/>
              </a:ext>
            </a:extLst>
          </p:cNvPr>
          <p:cNvGrpSpPr/>
          <p:nvPr/>
        </p:nvGrpSpPr>
        <p:grpSpPr>
          <a:xfrm>
            <a:off x="0" y="5408526"/>
            <a:ext cx="949747" cy="461665"/>
            <a:chOff x="4215786" y="840980"/>
            <a:chExt cx="949747" cy="461665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3E6A922-2AC6-FD45-9A34-D2A349C87830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78" name="Picture 7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4CFA6377-81DE-394E-9387-C93D4143B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9511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7C553-F1C7-D241-ABE4-DE30B4BD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AA0EC9C-4ADD-7C4A-ABC0-29BF6D8AB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Particle Identification Detectors</a:t>
            </a:r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18725DB-ABAF-DA4C-9BA5-A2BE3BAFE1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89" t="10528" r="9503" b="10349"/>
          <a:stretch/>
        </p:blipFill>
        <p:spPr>
          <a:xfrm>
            <a:off x="2169399" y="1744198"/>
            <a:ext cx="4805202" cy="28093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705A1A-9D62-1F46-90E9-F90B6FB9A258}"/>
              </a:ext>
            </a:extLst>
          </p:cNvPr>
          <p:cNvSpPr txBox="1"/>
          <p:nvPr/>
        </p:nvSpPr>
        <p:spPr>
          <a:xfrm>
            <a:off x="3388620" y="638837"/>
            <a:ext cx="3435627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00" dirty="0" err="1">
                <a:solidFill>
                  <a:srgbClr val="0432FF"/>
                </a:solidFill>
                <a:latin typeface="+mj-lt"/>
              </a:rPr>
              <a:t>hpDIRC</a:t>
            </a:r>
            <a:r>
              <a:rPr lang="en-US" sz="12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1200" dirty="0">
                <a:latin typeface="+mj-lt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High Performance DIRC)</a:t>
            </a:r>
            <a:endParaRPr lang="en-US" sz="1200" dirty="0">
              <a:solidFill>
                <a:srgbClr val="C00000"/>
              </a:solidFill>
              <a:latin typeface="+mj-lt"/>
            </a:endParaRPr>
          </a:p>
          <a:p>
            <a:pPr marL="100013" indent="-214313">
              <a:buClr>
                <a:srgbClr val="0432FF"/>
              </a:buClr>
              <a:buFont typeface="Wingdings" pitchFamily="2" charset="2"/>
              <a:buChar char="§"/>
              <a:defRPr/>
            </a:pPr>
            <a:r>
              <a:rPr lang="en-US" sz="1000" dirty="0">
                <a:solidFill>
                  <a:srgbClr val="000000"/>
                </a:solidFill>
                <a:latin typeface="+mj-lt"/>
              </a:rPr>
              <a:t>Quartz bar radiator </a:t>
            </a:r>
            <a:r>
              <a:rPr lang="en-US" sz="1000" dirty="0">
                <a:solidFill>
                  <a:srgbClr val="000000"/>
                </a:solidFill>
                <a:latin typeface="+mj-lt"/>
                <a:sym typeface="Wingdings" pitchFamily="2" charset="2"/>
              </a:rPr>
              <a:t> </a:t>
            </a:r>
            <a:r>
              <a:rPr lang="en-US" sz="1000" dirty="0">
                <a:solidFill>
                  <a:srgbClr val="000000"/>
                </a:solidFill>
                <a:latin typeface="+mj-lt"/>
              </a:rPr>
              <a:t>Reuse of </a:t>
            </a:r>
            <a:r>
              <a:rPr lang="en-US" sz="1000" dirty="0" err="1">
                <a:solidFill>
                  <a:srgbClr val="000000"/>
                </a:solidFill>
                <a:latin typeface="+mj-lt"/>
              </a:rPr>
              <a:t>BaBAR</a:t>
            </a:r>
            <a:r>
              <a:rPr lang="en-US" sz="1000" dirty="0">
                <a:solidFill>
                  <a:srgbClr val="000000"/>
                </a:solidFill>
                <a:latin typeface="+mj-lt"/>
              </a:rPr>
              <a:t> DIRC bars </a:t>
            </a:r>
          </a:p>
          <a:p>
            <a:pPr marL="100013" indent="-214313">
              <a:buClr>
                <a:srgbClr val="0432FF"/>
              </a:buClr>
              <a:buFont typeface="Wingdings" pitchFamily="2" charset="2"/>
              <a:buChar char="§"/>
              <a:defRPr/>
            </a:pPr>
            <a:r>
              <a:rPr lang="en-US" sz="1000" dirty="0">
                <a:solidFill>
                  <a:srgbClr val="000000"/>
                </a:solidFill>
                <a:latin typeface="+mj-lt"/>
              </a:rPr>
              <a:t>light detection with MCP-PMTs</a:t>
            </a:r>
          </a:p>
          <a:p>
            <a:pPr marL="100013" indent="-214313" defTabSz="685800">
              <a:buClr>
                <a:srgbClr val="0432FF"/>
              </a:buClr>
              <a:buFont typeface="Wingdings" pitchFamily="2" charset="2"/>
              <a:buChar char="§"/>
              <a:defRPr/>
            </a:pPr>
            <a:r>
              <a:rPr lang="en-US" sz="1000" dirty="0">
                <a:solidFill>
                  <a:srgbClr val="000000"/>
                </a:solidFill>
                <a:latin typeface="+mj-lt"/>
              </a:rPr>
              <a:t>Fully focused</a:t>
            </a:r>
          </a:p>
          <a:p>
            <a:pPr marL="100013" indent="-214313">
              <a:buClr>
                <a:srgbClr val="0432FF"/>
              </a:buClr>
              <a:buFont typeface="Wingdings" pitchFamily="2" charset="2"/>
              <a:buChar char="§"/>
              <a:defRPr/>
            </a:pPr>
            <a:r>
              <a:rPr lang="en-US" sz="1000" dirty="0">
                <a:solidFill>
                  <a:srgbClr val="0000CC"/>
                </a:solidFill>
                <a:latin typeface="Symbol" pitchFamily="2" charset="2"/>
              </a:rPr>
              <a:t>p</a:t>
            </a:r>
            <a:r>
              <a:rPr lang="en-US" sz="1000" dirty="0">
                <a:solidFill>
                  <a:srgbClr val="0000CC"/>
                </a:solidFill>
                <a:latin typeface="+mj-lt"/>
              </a:rPr>
              <a:t>/K 3</a:t>
            </a:r>
            <a:r>
              <a:rPr lang="en-US" sz="1000" dirty="0">
                <a:solidFill>
                  <a:srgbClr val="0000CC"/>
                </a:solidFill>
                <a:latin typeface="Symbol" pitchFamily="2" charset="2"/>
              </a:rPr>
              <a:t>s</a:t>
            </a:r>
            <a:r>
              <a:rPr lang="en-US" sz="10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1000" dirty="0" err="1">
                <a:solidFill>
                  <a:srgbClr val="0000CC"/>
                </a:solidFill>
                <a:latin typeface="+mj-lt"/>
              </a:rPr>
              <a:t>sep.</a:t>
            </a:r>
            <a:r>
              <a:rPr lang="en-US" sz="1000" dirty="0">
                <a:solidFill>
                  <a:srgbClr val="0000CC"/>
                </a:solidFill>
                <a:latin typeface="+mj-lt"/>
              </a:rPr>
              <a:t> at 6 GeV/c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65ABB7-8180-CF48-A8DC-9EA9BA6CE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947" y="643776"/>
            <a:ext cx="1172896" cy="9244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086745-03FC-EE42-94C8-17322CDB2758}"/>
              </a:ext>
            </a:extLst>
          </p:cNvPr>
          <p:cNvCxnSpPr>
            <a:cxnSpLocks/>
          </p:cNvCxnSpPr>
          <p:nvPr/>
        </p:nvCxnSpPr>
        <p:spPr>
          <a:xfrm flipV="1">
            <a:off x="5433261" y="1355464"/>
            <a:ext cx="1118146" cy="1332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4F9FE7-F307-E94E-B54B-72BAD5CB4188}"/>
              </a:ext>
            </a:extLst>
          </p:cNvPr>
          <p:cNvCxnSpPr>
            <a:cxnSpLocks/>
          </p:cNvCxnSpPr>
          <p:nvPr/>
        </p:nvCxnSpPr>
        <p:spPr>
          <a:xfrm flipH="1" flipV="1">
            <a:off x="2614325" y="1583274"/>
            <a:ext cx="426085" cy="12840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245BDA6-A1BD-EB4E-86A2-CCDB2512E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379346"/>
            <a:ext cx="3308931" cy="10381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4DC004-A628-5748-97F0-7E3A6D04CEC1}"/>
              </a:ext>
            </a:extLst>
          </p:cNvPr>
          <p:cNvSpPr txBox="1"/>
          <p:nvPr/>
        </p:nvSpPr>
        <p:spPr>
          <a:xfrm>
            <a:off x="6974601" y="935045"/>
            <a:ext cx="15477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0432FF"/>
              </a:buClr>
              <a:defRPr/>
            </a:pP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Radiator RICH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C6EFE3-78D5-494D-89DC-1064E6504D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91" t="8490" b="3213"/>
          <a:stretch/>
        </p:blipFill>
        <p:spPr>
          <a:xfrm>
            <a:off x="7937452" y="4434934"/>
            <a:ext cx="1175264" cy="923330"/>
          </a:xfrm>
          <a:prstGeom prst="rect">
            <a:avLst/>
          </a:prstGeom>
          <a:ln>
            <a:solidFill>
              <a:srgbClr val="0000CC"/>
            </a:solidFill>
          </a:ln>
        </p:spPr>
      </p:pic>
      <p:pic>
        <p:nvPicPr>
          <p:cNvPr id="20" name="Picture 19" descr="A picture containing text, agave, plant&#10;&#10;Description automatically generated">
            <a:extLst>
              <a:ext uri="{FF2B5EF4-FFF2-40B4-BE49-F238E27FC236}">
                <a16:creationId xmlns:a16="http://schemas.microsoft.com/office/drawing/2014/main" id="{562C842E-3740-6D4B-961D-A96A801333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68" t="3100" r="1444" b="1971"/>
          <a:stretch/>
        </p:blipFill>
        <p:spPr>
          <a:xfrm>
            <a:off x="7375995" y="1919661"/>
            <a:ext cx="588465" cy="1470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FB25D8-7A5A-2B45-AC6B-A591397FCE8D}"/>
              </a:ext>
            </a:extLst>
          </p:cNvPr>
          <p:cNvSpPr txBox="1"/>
          <p:nvPr/>
        </p:nvSpPr>
        <p:spPr>
          <a:xfrm>
            <a:off x="6522546" y="1174404"/>
            <a:ext cx="12875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Aerogel</a:t>
            </a:r>
          </a:p>
          <a:p>
            <a:r>
              <a:rPr lang="en-US" sz="1000" dirty="0">
                <a:latin typeface="+mj-lt"/>
              </a:rPr>
              <a:t>z: 4cm </a:t>
            </a:r>
          </a:p>
          <a:p>
            <a:r>
              <a:rPr lang="en-US" sz="1000" dirty="0">
                <a:latin typeface="+mj-lt"/>
              </a:rPr>
              <a:t>radius: 110 cm</a:t>
            </a:r>
          </a:p>
          <a:p>
            <a:pPr algn="l"/>
            <a:r>
              <a:rPr lang="en-US" sz="1000" dirty="0">
                <a:latin typeface="+mj-lt"/>
              </a:rPr>
              <a:t>air gap</a:t>
            </a:r>
          </a:p>
          <a:p>
            <a:pPr algn="l"/>
            <a:r>
              <a:rPr lang="en-US" sz="1000" dirty="0">
                <a:latin typeface="+mj-lt"/>
              </a:rPr>
              <a:t>0.3 mm acrylic filter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EEB9DA0-46AB-B840-882D-1FBCB0E13220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7166312" y="2036178"/>
            <a:ext cx="253215" cy="347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5BF3AD5-1FA5-2342-896A-8D9674BDB563}"/>
              </a:ext>
            </a:extLst>
          </p:cNvPr>
          <p:cNvSpPr txBox="1"/>
          <p:nvPr/>
        </p:nvSpPr>
        <p:spPr>
          <a:xfrm>
            <a:off x="6974601" y="3436162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Sensors tiled on spheres</a:t>
            </a:r>
          </a:p>
          <a:p>
            <a:pPr algn="l"/>
            <a:r>
              <a:rPr lang="en-US" sz="10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 </a:t>
            </a:r>
            <a:r>
              <a:rPr lang="en-US" sz="1000" dirty="0" err="1">
                <a:solidFill>
                  <a:srgbClr val="0000FF"/>
                </a:solidFill>
                <a:latin typeface="+mj-lt"/>
              </a:rPr>
              <a:t>SiPMs</a:t>
            </a:r>
            <a:r>
              <a:rPr lang="en-US" sz="1000" dirty="0">
                <a:solidFill>
                  <a:srgbClr val="0000FF"/>
                </a:solidFill>
                <a:latin typeface="+mj-lt"/>
              </a:rPr>
              <a:t> as </a:t>
            </a:r>
            <a:r>
              <a:rPr lang="en-US" sz="1000" dirty="0" err="1">
                <a:solidFill>
                  <a:srgbClr val="0000FF"/>
                </a:solidFill>
                <a:latin typeface="+mj-lt"/>
              </a:rPr>
              <a:t>Photonsensors</a:t>
            </a:r>
            <a:endParaRPr lang="en-US" sz="1000" dirty="0">
              <a:solidFill>
                <a:srgbClr val="0000FF"/>
              </a:solidFill>
              <a:latin typeface="+mj-lt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9A27CC0-989C-E04B-BD70-96938D0295B3}"/>
              </a:ext>
            </a:extLst>
          </p:cNvPr>
          <p:cNvCxnSpPr>
            <a:cxnSpLocks/>
          </p:cNvCxnSpPr>
          <p:nvPr/>
        </p:nvCxnSpPr>
        <p:spPr>
          <a:xfrm flipV="1">
            <a:off x="7151388" y="3270016"/>
            <a:ext cx="437158" cy="224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8FA91C3-0520-6846-B658-1B031F2FC992}"/>
              </a:ext>
            </a:extLst>
          </p:cNvPr>
          <p:cNvSpPr txBox="1"/>
          <p:nvPr/>
        </p:nvSpPr>
        <p:spPr>
          <a:xfrm>
            <a:off x="7880931" y="1408802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Spherical Mirrors</a:t>
            </a:r>
          </a:p>
          <a:p>
            <a:pPr algn="l"/>
            <a:r>
              <a:rPr lang="en-US" sz="1000" dirty="0">
                <a:latin typeface="+mj-lt"/>
              </a:rPr>
              <a:t>6 Azimuthal Sectors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BC052AC-5E2A-F649-847B-E07359E939A1}"/>
              </a:ext>
            </a:extLst>
          </p:cNvPr>
          <p:cNvCxnSpPr>
            <a:cxnSpLocks/>
          </p:cNvCxnSpPr>
          <p:nvPr/>
        </p:nvCxnSpPr>
        <p:spPr>
          <a:xfrm>
            <a:off x="7664985" y="2005670"/>
            <a:ext cx="544933" cy="326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8C7ECB2-F255-A845-BECD-6DE0F6171E95}"/>
              </a:ext>
            </a:extLst>
          </p:cNvPr>
          <p:cNvCxnSpPr>
            <a:cxnSpLocks/>
          </p:cNvCxnSpPr>
          <p:nvPr/>
        </p:nvCxnSpPr>
        <p:spPr>
          <a:xfrm flipH="1">
            <a:off x="7810078" y="1751253"/>
            <a:ext cx="611575" cy="304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A370C9F-260A-6D44-A67D-D4C5CAC76EDB}"/>
              </a:ext>
            </a:extLst>
          </p:cNvPr>
          <p:cNvSpPr txBox="1"/>
          <p:nvPr/>
        </p:nvSpPr>
        <p:spPr>
          <a:xfrm>
            <a:off x="7909192" y="2287119"/>
            <a:ext cx="133241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latin typeface="+mj-lt"/>
              </a:rPr>
              <a:t>C</a:t>
            </a:r>
            <a:r>
              <a:rPr lang="en-US" sz="1000" baseline="-25000" dirty="0">
                <a:latin typeface="+mj-lt"/>
              </a:rPr>
              <a:t>2</a:t>
            </a:r>
            <a:r>
              <a:rPr lang="en-US" sz="1000" dirty="0">
                <a:latin typeface="+mj-lt"/>
              </a:rPr>
              <a:t>F</a:t>
            </a:r>
            <a:r>
              <a:rPr lang="en-US" sz="1000" baseline="-25000" dirty="0">
                <a:latin typeface="+mj-lt"/>
              </a:rPr>
              <a:t>6</a:t>
            </a:r>
            <a:r>
              <a:rPr lang="en-US" sz="1000" dirty="0">
                <a:latin typeface="+mj-lt"/>
              </a:rPr>
              <a:t> Gas Volume</a:t>
            </a:r>
          </a:p>
          <a:p>
            <a:pPr algn="l"/>
            <a:r>
              <a:rPr lang="en-US" sz="1000" dirty="0">
                <a:latin typeface="+mj-lt"/>
              </a:rPr>
              <a:t>120 cm length</a:t>
            </a:r>
          </a:p>
          <a:p>
            <a:pPr algn="l"/>
            <a:r>
              <a:rPr lang="en-US" sz="1000" dirty="0">
                <a:latin typeface="+mj-lt"/>
              </a:rPr>
              <a:t>radius: 185 cm</a:t>
            </a:r>
          </a:p>
          <a:p>
            <a:pPr algn="l"/>
            <a:r>
              <a:rPr lang="en-US" sz="1000" dirty="0">
                <a:latin typeface="+mj-lt"/>
              </a:rPr>
              <a:t>Tapered bore radius</a:t>
            </a:r>
          </a:p>
          <a:p>
            <a:pPr algn="l"/>
            <a:r>
              <a:rPr lang="en-US" sz="1000" dirty="0">
                <a:latin typeface="+mj-lt"/>
              </a:rPr>
              <a:t>Al vessel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5742567-3295-4B46-8DB6-1E56E5E1C1B4}"/>
              </a:ext>
            </a:extLst>
          </p:cNvPr>
          <p:cNvSpPr txBox="1"/>
          <p:nvPr/>
        </p:nvSpPr>
        <p:spPr>
          <a:xfrm>
            <a:off x="6041435" y="4209801"/>
            <a:ext cx="22804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432FF"/>
              </a:buClr>
              <a:defRPr/>
            </a:pPr>
            <a:r>
              <a:rPr lang="en-US" sz="1050" dirty="0">
                <a:solidFill>
                  <a:srgbClr val="0000CC"/>
                </a:solidFill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05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 3</a:t>
            </a:r>
            <a:r>
              <a:rPr lang="en-US" sz="1050" dirty="0">
                <a:solidFill>
                  <a:srgbClr val="0000CC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r>
              <a:rPr lang="en-US" sz="105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50 GeV/c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2B02F-9154-BD48-BAB8-100283A529B1}"/>
              </a:ext>
            </a:extLst>
          </p:cNvPr>
          <p:cNvSpPr txBox="1"/>
          <p:nvPr/>
        </p:nvSpPr>
        <p:spPr>
          <a:xfrm>
            <a:off x="2199413" y="5481973"/>
            <a:ext cx="3240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200" dirty="0">
                <a:solidFill>
                  <a:srgbClr val="0432FF"/>
                </a:solidFill>
                <a:latin typeface="Calibri"/>
              </a:rPr>
              <a:t>AC-LGAD</a:t>
            </a:r>
            <a:r>
              <a:rPr lang="en-US" sz="12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(Low Gain Avalanche Detector)</a:t>
            </a:r>
          </a:p>
          <a:p>
            <a:pPr marL="100013" indent="-214313" defTabSz="685800">
              <a:buClr>
                <a:srgbClr val="0432FF"/>
              </a:buClr>
              <a:buFont typeface="Wingdings" pitchFamily="2" charset="2"/>
              <a:buChar char="§"/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</a:rPr>
              <a:t>20-35 </a:t>
            </a:r>
            <a:r>
              <a:rPr lang="en-US" sz="1050" dirty="0" err="1">
                <a:solidFill>
                  <a:srgbClr val="000000"/>
                </a:solidFill>
                <a:latin typeface="Calibri"/>
              </a:rPr>
              <a:t>psec</a:t>
            </a:r>
            <a:endParaRPr lang="en-US" sz="1050" dirty="0">
              <a:solidFill>
                <a:srgbClr val="000000"/>
              </a:solidFill>
              <a:latin typeface="Calibri"/>
            </a:endParaRPr>
          </a:p>
          <a:p>
            <a:pPr marL="100013" indent="-214313" defTabSz="685800">
              <a:buClr>
                <a:srgbClr val="0432FF"/>
              </a:buClr>
              <a:buFont typeface="Wingdings" pitchFamily="2" charset="2"/>
              <a:buChar char="§"/>
              <a:defRPr/>
            </a:pPr>
            <a:r>
              <a:rPr lang="en-US" sz="1050" dirty="0">
                <a:latin typeface="Calibri"/>
              </a:rPr>
              <a:t>Accurate space point for tracking</a:t>
            </a:r>
          </a:p>
          <a:p>
            <a:pPr marL="100013" indent="-214313" defTabSz="685800">
              <a:buClr>
                <a:srgbClr val="0432FF"/>
              </a:buClr>
              <a:buFont typeface="Wingdings" pitchFamily="2" charset="2"/>
              <a:buChar char="§"/>
              <a:defRPr/>
            </a:pPr>
            <a:r>
              <a:rPr lang="en-US" sz="1050" dirty="0">
                <a:latin typeface="Calibri"/>
              </a:rPr>
              <a:t>forward disk and central barrel</a:t>
            </a:r>
          </a:p>
          <a:p>
            <a:pPr marL="100013" indent="-214313" defTabSz="685800">
              <a:buClr>
                <a:srgbClr val="0432FF"/>
              </a:buClr>
              <a:buFont typeface="Wingdings" pitchFamily="2" charset="2"/>
              <a:buChar char="§"/>
              <a:defRPr/>
            </a:pPr>
            <a:r>
              <a:rPr lang="en-US" sz="1050" dirty="0">
                <a:latin typeface="Calibri"/>
              </a:rPr>
              <a:t>R&amp;D and PED by International consortium HEP &amp; NP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BEC49A4-1275-0543-8C11-D4A29DA473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6569" y="6152096"/>
            <a:ext cx="2250679" cy="653075"/>
          </a:xfrm>
          <a:prstGeom prst="rect">
            <a:avLst/>
          </a:prstGeom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486099E-3AEA-4440-9034-2FB86A54F11D}"/>
              </a:ext>
            </a:extLst>
          </p:cNvPr>
          <p:cNvCxnSpPr>
            <a:cxnSpLocks/>
            <a:stCxn id="57" idx="0"/>
          </p:cNvCxnSpPr>
          <p:nvPr/>
        </p:nvCxnSpPr>
        <p:spPr>
          <a:xfrm flipV="1">
            <a:off x="3819913" y="3142455"/>
            <a:ext cx="1286520" cy="2339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C25C690-144E-9342-861E-252A7EBEB7D9}"/>
              </a:ext>
            </a:extLst>
          </p:cNvPr>
          <p:cNvCxnSpPr>
            <a:cxnSpLocks/>
          </p:cNvCxnSpPr>
          <p:nvPr/>
        </p:nvCxnSpPr>
        <p:spPr>
          <a:xfrm flipV="1">
            <a:off x="2646381" y="2886363"/>
            <a:ext cx="1523446" cy="2643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0288A645-6381-E24F-B5B8-BA982A9E9026}"/>
              </a:ext>
            </a:extLst>
          </p:cNvPr>
          <p:cNvSpPr/>
          <p:nvPr/>
        </p:nvSpPr>
        <p:spPr bwMode="auto">
          <a:xfrm>
            <a:off x="4540" y="723900"/>
            <a:ext cx="2139358" cy="5856324"/>
          </a:xfrm>
          <a:prstGeom prst="rect">
            <a:avLst/>
          </a:prstGeom>
          <a:solidFill>
            <a:srgbClr val="FFC000">
              <a:alpha val="3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5020" tIns="42510" rIns="85020" bIns="42510" numCol="1" rtlCol="0" anchor="ctr" anchorCtr="0" compatLnSpc="1">
            <a:prstTxWarp prst="textNoShape">
              <a:avLst/>
            </a:prstTxWarp>
          </a:bodyPr>
          <a:lstStyle/>
          <a:p>
            <a:pPr defTabSz="844357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108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4EB7638-0F97-7042-8981-DB5F8C7EAB94}"/>
              </a:ext>
            </a:extLst>
          </p:cNvPr>
          <p:cNvSpPr txBox="1"/>
          <p:nvPr/>
        </p:nvSpPr>
        <p:spPr>
          <a:xfrm>
            <a:off x="0" y="2097770"/>
            <a:ext cx="228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Option-1:</a:t>
            </a:r>
          </a:p>
          <a:p>
            <a:r>
              <a:rPr lang="en-US" sz="10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mRICH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(Modular RICH)</a:t>
            </a: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Focused by Fresnel lens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91A4191-8707-8840-9314-31F0039B153D}"/>
              </a:ext>
            </a:extLst>
          </p:cNvPr>
          <p:cNvSpPr txBox="1"/>
          <p:nvPr/>
        </p:nvSpPr>
        <p:spPr>
          <a:xfrm>
            <a:off x="-49096" y="3902489"/>
            <a:ext cx="2450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432FF"/>
                </a:solidFill>
                <a:latin typeface="+mj-lt"/>
              </a:rPr>
              <a:t>Option-2:</a:t>
            </a:r>
          </a:p>
          <a:p>
            <a:r>
              <a:rPr lang="en-US" sz="1000" kern="0" dirty="0">
                <a:latin typeface="+mj-lt"/>
                <a:cs typeface="Arial" panose="020B0604020202020204" pitchFamily="34" charset="0"/>
              </a:rPr>
              <a:t>Single volume proximity focusing aerogel RICH with long proximity gap (~30 cm)</a:t>
            </a:r>
          </a:p>
        </p:txBody>
      </p:sp>
      <p:pic>
        <p:nvPicPr>
          <p:cNvPr id="61" name="Picture 60" descr="A picture containing text, indoor, toiletry, cosmetic&#10;&#10;Description automatically generated">
            <a:extLst>
              <a:ext uri="{FF2B5EF4-FFF2-40B4-BE49-F238E27FC236}">
                <a16:creationId xmlns:a16="http://schemas.microsoft.com/office/drawing/2014/main" id="{0D000994-C691-0B49-BB34-3F5F9EA0196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848" t="3848" b="1656"/>
          <a:stretch/>
        </p:blipFill>
        <p:spPr>
          <a:xfrm flipH="1">
            <a:off x="301231" y="2690973"/>
            <a:ext cx="316114" cy="1196698"/>
          </a:xfrm>
          <a:prstGeom prst="rect">
            <a:avLst/>
          </a:prstGeom>
        </p:spPr>
      </p:pic>
      <p:pic>
        <p:nvPicPr>
          <p:cNvPr id="65" name="Picture 64" descr="Rectangle&#10;&#10;Description automatically generated with low confidence">
            <a:extLst>
              <a:ext uri="{FF2B5EF4-FFF2-40B4-BE49-F238E27FC236}">
                <a16:creationId xmlns:a16="http://schemas.microsoft.com/office/drawing/2014/main" id="{6BED1BB4-4D35-0541-B349-0516352F1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699" t="4742" r="2304"/>
          <a:stretch/>
        </p:blipFill>
        <p:spPr>
          <a:xfrm>
            <a:off x="835153" y="2965600"/>
            <a:ext cx="716276" cy="647444"/>
          </a:xfrm>
          <a:prstGeom prst="rect">
            <a:avLst/>
          </a:prstGeom>
        </p:spPr>
      </p:pic>
      <p:pic>
        <p:nvPicPr>
          <p:cNvPr id="69" name="Picture 68" descr="A picture containing stationary, binding&#10;&#10;Description automatically generated">
            <a:extLst>
              <a:ext uri="{FF2B5EF4-FFF2-40B4-BE49-F238E27FC236}">
                <a16:creationId xmlns:a16="http://schemas.microsoft.com/office/drawing/2014/main" id="{BDF9BC15-41FD-4C4B-8E5E-F950ED4B8CB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322" t="1700" r="12549" b="2282"/>
          <a:stretch/>
        </p:blipFill>
        <p:spPr>
          <a:xfrm>
            <a:off x="0" y="4606454"/>
            <a:ext cx="838499" cy="1483311"/>
          </a:xfrm>
          <a:prstGeom prst="rect">
            <a:avLst/>
          </a:prstGeom>
        </p:spPr>
      </p:pic>
      <p:pic>
        <p:nvPicPr>
          <p:cNvPr id="71" name="Picture 70" descr="A picture containing chart&#10;&#10;Description automatically generated">
            <a:extLst>
              <a:ext uri="{FF2B5EF4-FFF2-40B4-BE49-F238E27FC236}">
                <a16:creationId xmlns:a16="http://schemas.microsoft.com/office/drawing/2014/main" id="{D0478F54-8C07-3B4F-B589-D8E70691327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819" t="1823" r="1156" b="2786"/>
          <a:stretch/>
        </p:blipFill>
        <p:spPr>
          <a:xfrm>
            <a:off x="871330" y="4613570"/>
            <a:ext cx="1151958" cy="72478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4C3E48C-79AB-8F4B-B5AA-33EC6D5C2765}"/>
              </a:ext>
            </a:extLst>
          </p:cNvPr>
          <p:cNvSpPr txBox="1"/>
          <p:nvPr/>
        </p:nvSpPr>
        <p:spPr>
          <a:xfrm>
            <a:off x="0" y="728390"/>
            <a:ext cx="2288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RICH:</a:t>
            </a: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000" u="sng" dirty="0">
                <a:latin typeface="Arial" panose="020B0604020202020204" pitchFamily="34" charset="0"/>
                <a:cs typeface="Arial" panose="020B0604020202020204" pitchFamily="34" charset="0"/>
              </a:rPr>
              <a:t>Aerogel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Cherenkov Det.</a:t>
            </a: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e, </a:t>
            </a:r>
            <a:r>
              <a:rPr lang="en-US" sz="1000" dirty="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K, p separation</a:t>
            </a:r>
          </a:p>
          <a:p>
            <a:pPr>
              <a:buClr>
                <a:srgbClr val="0432FF"/>
              </a:buClr>
            </a:pPr>
            <a:r>
              <a:rPr lang="en-US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</a:t>
            </a:r>
            <a:r>
              <a:rPr lang="en-US" sz="1000" dirty="0">
                <a:solidFill>
                  <a:srgbClr val="0000CC"/>
                </a:solidFill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 3</a:t>
            </a:r>
            <a:r>
              <a:rPr lang="en-US" sz="1000" dirty="0">
                <a:solidFill>
                  <a:srgbClr val="0000CC"/>
                </a:solidFill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r>
              <a:rPr lang="en-US" sz="1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10 GeV/c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Photon-sensor: </a:t>
            </a:r>
          </a:p>
          <a:p>
            <a:pPr>
              <a:buClr>
                <a:srgbClr val="0432FF"/>
              </a:buCl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     LAPPDs to include TOF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414D8A-D883-1D46-B32D-975ADCC9DAD2}"/>
              </a:ext>
            </a:extLst>
          </p:cNvPr>
          <p:cNvSpPr txBox="1"/>
          <p:nvPr/>
        </p:nvSpPr>
        <p:spPr>
          <a:xfrm>
            <a:off x="-76570" y="6080426"/>
            <a:ext cx="2393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completed 03/21/23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by 04/21/23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6175BEB-7AF3-9248-B58A-2B07033DECE9}"/>
              </a:ext>
            </a:extLst>
          </p:cNvPr>
          <p:cNvGrpSpPr/>
          <p:nvPr/>
        </p:nvGrpSpPr>
        <p:grpSpPr>
          <a:xfrm>
            <a:off x="4863702" y="5656594"/>
            <a:ext cx="949747" cy="461665"/>
            <a:chOff x="4215786" y="840980"/>
            <a:chExt cx="949747" cy="46166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2D9CDE-A157-8F49-80EE-57E429BF7C7F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52" name="Picture 51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A7FFFA7C-ADE4-CB48-96A0-5E6C3E5A5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D9FD485-892B-A640-900C-AE7459EC0885}"/>
              </a:ext>
            </a:extLst>
          </p:cNvPr>
          <p:cNvGrpSpPr/>
          <p:nvPr/>
        </p:nvGrpSpPr>
        <p:grpSpPr>
          <a:xfrm>
            <a:off x="8194253" y="3793309"/>
            <a:ext cx="949747" cy="461665"/>
            <a:chOff x="4215786" y="840980"/>
            <a:chExt cx="949747" cy="46166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8D380F3-4CE2-7147-96ED-79CCBC693DA8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55" name="Picture 5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97B19171-65BD-444A-9F58-0F87AAB40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F147D6B-2925-A946-BC99-703A5151EA65}"/>
              </a:ext>
            </a:extLst>
          </p:cNvPr>
          <p:cNvGrpSpPr/>
          <p:nvPr/>
        </p:nvGrpSpPr>
        <p:grpSpPr>
          <a:xfrm>
            <a:off x="1158268" y="1704205"/>
            <a:ext cx="949747" cy="461665"/>
            <a:chOff x="4215786" y="840980"/>
            <a:chExt cx="949747" cy="461665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67EC2D4-D4F3-2240-B23F-C493DCBAB7CF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68" name="Picture 6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D63F4F7F-2D38-B84B-8C40-65DE36781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8108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3EA0E9-2016-5648-91A4-4768C841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A95F4-4E11-1E4D-A002-1C447DBE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378161"/>
          </a:xfrm>
        </p:spPr>
        <p:txBody>
          <a:bodyPr/>
          <a:lstStyle/>
          <a:p>
            <a:r>
              <a:rPr lang="en-US" dirty="0"/>
              <a:t>Electronics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FFB6748-808E-D965-19AF-00184943752E}"/>
              </a:ext>
            </a:extLst>
          </p:cNvPr>
          <p:cNvGrpSpPr/>
          <p:nvPr/>
        </p:nvGrpSpPr>
        <p:grpSpPr>
          <a:xfrm>
            <a:off x="652538" y="1400787"/>
            <a:ext cx="7772900" cy="3035411"/>
            <a:chOff x="948409" y="681690"/>
            <a:chExt cx="7772900" cy="30354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91D3FF-DFEF-D4CB-F96F-4DEC3A7BC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5726" y="2322908"/>
              <a:ext cx="720941" cy="67336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CC8ED3-A5EC-045C-A9C8-F00F6E39EE8F}"/>
                </a:ext>
              </a:extLst>
            </p:cNvPr>
            <p:cNvSpPr/>
            <p:nvPr/>
          </p:nvSpPr>
          <p:spPr>
            <a:xfrm>
              <a:off x="2315334" y="2162837"/>
              <a:ext cx="922015" cy="861172"/>
            </a:xfrm>
            <a:prstGeom prst="rect">
              <a:avLst/>
            </a:prstGeom>
            <a:solidFill>
              <a:srgbClr val="FFFBD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842AF4-D85E-A896-3A97-9066498F2B4F}"/>
                </a:ext>
              </a:extLst>
            </p:cNvPr>
            <p:cNvSpPr/>
            <p:nvPr/>
          </p:nvSpPr>
          <p:spPr>
            <a:xfrm>
              <a:off x="3649985" y="2162837"/>
              <a:ext cx="922015" cy="8611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8136A3-E402-1BB8-1273-902ACC8FE75A}"/>
                </a:ext>
              </a:extLst>
            </p:cNvPr>
            <p:cNvSpPr/>
            <p:nvPr/>
          </p:nvSpPr>
          <p:spPr>
            <a:xfrm>
              <a:off x="4930538" y="2162837"/>
              <a:ext cx="922015" cy="86117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DE4952-9C99-3EFF-D2E1-1A9F38356DAD}"/>
                </a:ext>
              </a:extLst>
            </p:cNvPr>
            <p:cNvSpPr/>
            <p:nvPr/>
          </p:nvSpPr>
          <p:spPr>
            <a:xfrm>
              <a:off x="6164056" y="2162837"/>
              <a:ext cx="922015" cy="86117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830C5F-645C-0C57-41B4-6E9A6AADF99F}"/>
                </a:ext>
              </a:extLst>
            </p:cNvPr>
            <p:cNvSpPr/>
            <p:nvPr/>
          </p:nvSpPr>
          <p:spPr>
            <a:xfrm>
              <a:off x="7444609" y="2162837"/>
              <a:ext cx="922015" cy="86117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16D366-E886-DCB1-0FCD-AA61D9EE7430}"/>
                </a:ext>
              </a:extLst>
            </p:cNvPr>
            <p:cNvSpPr/>
            <p:nvPr/>
          </p:nvSpPr>
          <p:spPr>
            <a:xfrm>
              <a:off x="6164056" y="996715"/>
              <a:ext cx="922015" cy="8611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F2C961-4160-030A-8E3C-2AFBE5FB0615}"/>
                </a:ext>
              </a:extLst>
            </p:cNvPr>
            <p:cNvSpPr txBox="1"/>
            <p:nvPr/>
          </p:nvSpPr>
          <p:spPr>
            <a:xfrm>
              <a:off x="6070707" y="681690"/>
              <a:ext cx="26506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Timing Unit (GTU)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	    -Interfaces to    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    Collider 	     Run Control &amp; DAM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	    -Config &amp; Control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	    -Clock &amp; Timing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E0D5B10-28C0-41F8-0A9D-2A62FCD7FDF5}"/>
                </a:ext>
              </a:extLst>
            </p:cNvPr>
            <p:cNvSpPr/>
            <p:nvPr/>
          </p:nvSpPr>
          <p:spPr>
            <a:xfrm>
              <a:off x="948409" y="2010426"/>
              <a:ext cx="2468880" cy="1151233"/>
            </a:xfrm>
            <a:prstGeom prst="roundRect">
              <a:avLst/>
            </a:prstGeom>
            <a:noFill/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A38195-3E5C-2CE2-1F97-3C675EACA968}"/>
                </a:ext>
              </a:extLst>
            </p:cNvPr>
            <p:cNvSpPr txBox="1"/>
            <p:nvPr/>
          </p:nvSpPr>
          <p:spPr>
            <a:xfrm>
              <a:off x="1725040" y="1712201"/>
              <a:ext cx="11400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On Detector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766A56-8922-600C-78FC-FE07FCEF040B}"/>
                </a:ext>
              </a:extLst>
            </p:cNvPr>
            <p:cNvSpPr/>
            <p:nvPr/>
          </p:nvSpPr>
          <p:spPr>
            <a:xfrm>
              <a:off x="1845111" y="2406144"/>
              <a:ext cx="870155" cy="238463"/>
            </a:xfrm>
            <a:custGeom>
              <a:avLst/>
              <a:gdLst>
                <a:gd name="connsiteX0" fmla="*/ 0 w 870155"/>
                <a:gd name="connsiteY0" fmla="*/ 135224 h 238463"/>
                <a:gd name="connsiteX1" fmla="*/ 265471 w 870155"/>
                <a:gd name="connsiteY1" fmla="*/ 2489 h 238463"/>
                <a:gd name="connsiteX2" fmla="*/ 870155 w 870155"/>
                <a:gd name="connsiteY2" fmla="*/ 238463 h 2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0155" h="238463">
                  <a:moveTo>
                    <a:pt x="0" y="135224"/>
                  </a:moveTo>
                  <a:cubicBezTo>
                    <a:pt x="60222" y="60253"/>
                    <a:pt x="120445" y="-14717"/>
                    <a:pt x="265471" y="2489"/>
                  </a:cubicBezTo>
                  <a:cubicBezTo>
                    <a:pt x="410497" y="19695"/>
                    <a:pt x="640326" y="129079"/>
                    <a:pt x="870155" y="238463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E38248F-6540-6FE1-A0BD-A339E1552528}"/>
                </a:ext>
              </a:extLst>
            </p:cNvPr>
            <p:cNvCxnSpPr/>
            <p:nvPr/>
          </p:nvCxnSpPr>
          <p:spPr>
            <a:xfrm>
              <a:off x="4572000" y="2406144"/>
              <a:ext cx="3585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FEC0454-4AC0-C1CA-445C-C9D9A0D90828}"/>
                </a:ext>
              </a:extLst>
            </p:cNvPr>
            <p:cNvCxnSpPr/>
            <p:nvPr/>
          </p:nvCxnSpPr>
          <p:spPr>
            <a:xfrm flipH="1">
              <a:off x="4572000" y="2757432"/>
              <a:ext cx="3585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455E835-5262-C529-531F-4904543EE11F}"/>
                </a:ext>
              </a:extLst>
            </p:cNvPr>
            <p:cNvCxnSpPr/>
            <p:nvPr/>
          </p:nvCxnSpPr>
          <p:spPr>
            <a:xfrm>
              <a:off x="5852553" y="2405960"/>
              <a:ext cx="31150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049D455-9C62-9D8A-A917-58000BAD30EA}"/>
                </a:ext>
              </a:extLst>
            </p:cNvPr>
            <p:cNvCxnSpPr/>
            <p:nvPr/>
          </p:nvCxnSpPr>
          <p:spPr>
            <a:xfrm flipH="1">
              <a:off x="5852553" y="2757432"/>
              <a:ext cx="31150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8964457-D9F5-6F06-70FB-C1FC08EF4160}"/>
                </a:ext>
              </a:extLst>
            </p:cNvPr>
            <p:cNvCxnSpPr/>
            <p:nvPr/>
          </p:nvCxnSpPr>
          <p:spPr>
            <a:xfrm>
              <a:off x="7086071" y="2405960"/>
              <a:ext cx="3585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9AD3341-C039-A4A5-86E0-318EBF825BF5}"/>
                </a:ext>
              </a:extLst>
            </p:cNvPr>
            <p:cNvCxnSpPr/>
            <p:nvPr/>
          </p:nvCxnSpPr>
          <p:spPr>
            <a:xfrm flipH="1">
              <a:off x="7086071" y="2757432"/>
              <a:ext cx="3585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D035B5F-D0C7-5237-B1BF-8D72AD5F6F3C}"/>
                </a:ext>
              </a:extLst>
            </p:cNvPr>
            <p:cNvCxnSpPr/>
            <p:nvPr/>
          </p:nvCxnSpPr>
          <p:spPr>
            <a:xfrm flipV="1">
              <a:off x="6434809" y="1857887"/>
              <a:ext cx="0" cy="3049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006543E-15EC-B1C6-63D5-5E2A0FA78851}"/>
                </a:ext>
              </a:extLst>
            </p:cNvPr>
            <p:cNvCxnSpPr/>
            <p:nvPr/>
          </p:nvCxnSpPr>
          <p:spPr>
            <a:xfrm>
              <a:off x="6836911" y="1857887"/>
              <a:ext cx="0" cy="3049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54909E-5400-89FE-EBD9-2C35FC6E79C5}"/>
                </a:ext>
              </a:extLst>
            </p:cNvPr>
            <p:cNvSpPr txBox="1"/>
            <p:nvPr/>
          </p:nvSpPr>
          <p:spPr>
            <a:xfrm>
              <a:off x="1898667" y="2184895"/>
              <a:ext cx="718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SMT BGA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7FE5CB2-ACE6-84C2-1572-25F34CA5169B}"/>
                </a:ext>
              </a:extLst>
            </p:cNvPr>
            <p:cNvCxnSpPr/>
            <p:nvPr/>
          </p:nvCxnSpPr>
          <p:spPr>
            <a:xfrm>
              <a:off x="3237349" y="2406144"/>
              <a:ext cx="4126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215870C-0AB0-FEC5-E25A-60747CA9AC5F}"/>
                </a:ext>
              </a:extLst>
            </p:cNvPr>
            <p:cNvCxnSpPr/>
            <p:nvPr/>
          </p:nvCxnSpPr>
          <p:spPr>
            <a:xfrm flipH="1">
              <a:off x="3237349" y="2757432"/>
              <a:ext cx="4126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B3262B-D106-C476-FD0B-E4ABB2818314}"/>
                </a:ext>
              </a:extLst>
            </p:cNvPr>
            <p:cNvSpPr txBox="1"/>
            <p:nvPr/>
          </p:nvSpPr>
          <p:spPr>
            <a:xfrm>
              <a:off x="1655817" y="1076293"/>
              <a:ext cx="2916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j-lt"/>
                </a:rPr>
                <a:t>Electronics Readout Chain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36812A-8885-51A5-141B-BD5750CB7D2D}"/>
                </a:ext>
              </a:extLst>
            </p:cNvPr>
            <p:cNvSpPr txBox="1"/>
            <p:nvPr/>
          </p:nvSpPr>
          <p:spPr>
            <a:xfrm>
              <a:off x="1195726" y="3255437"/>
              <a:ext cx="6703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Sensor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72DA85-B6A3-0804-0CA8-F6295ADEF4C7}"/>
                </a:ext>
              </a:extLst>
            </p:cNvPr>
            <p:cNvSpPr txBox="1"/>
            <p:nvPr/>
          </p:nvSpPr>
          <p:spPr>
            <a:xfrm>
              <a:off x="2380078" y="3269337"/>
              <a:ext cx="7216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Adapter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B80DEC-4E47-E139-92EB-A7ADE785FE33}"/>
                </a:ext>
              </a:extLst>
            </p:cNvPr>
            <p:cNvSpPr txBox="1"/>
            <p:nvPr/>
          </p:nvSpPr>
          <p:spPr>
            <a:xfrm>
              <a:off x="3615726" y="3255436"/>
              <a:ext cx="109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Front End Board (FEB)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70F492B-6BBD-BBCE-768C-150FE386C5F1}"/>
                </a:ext>
              </a:extLst>
            </p:cNvPr>
            <p:cNvSpPr txBox="1"/>
            <p:nvPr/>
          </p:nvSpPr>
          <p:spPr>
            <a:xfrm>
              <a:off x="4930111" y="3255436"/>
              <a:ext cx="109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Readout Board (RDO)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EFB8C66-110C-97B6-B1BB-C5FB739BFB25}"/>
                </a:ext>
              </a:extLst>
            </p:cNvPr>
            <p:cNvSpPr txBox="1"/>
            <p:nvPr/>
          </p:nvSpPr>
          <p:spPr>
            <a:xfrm>
              <a:off x="6062650" y="3255436"/>
              <a:ext cx="14095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Data Aggregation Module (DAM)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62E256F-38D2-F33E-7BBF-CF323B074430}"/>
                </a:ext>
              </a:extLst>
            </p:cNvPr>
            <p:cNvSpPr txBox="1"/>
            <p:nvPr/>
          </p:nvSpPr>
          <p:spPr>
            <a:xfrm>
              <a:off x="7441371" y="3255437"/>
              <a:ext cx="925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Computing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DF3EDB0-EBE1-F7F6-4799-FF4B77A5FE64}"/>
              </a:ext>
            </a:extLst>
          </p:cNvPr>
          <p:cNvSpPr txBox="1"/>
          <p:nvPr/>
        </p:nvSpPr>
        <p:spPr>
          <a:xfrm>
            <a:off x="479539" y="423157"/>
            <a:ext cx="8203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We have 23 different detector technologies in the </a:t>
            </a:r>
            <a:r>
              <a:rPr lang="en-US" dirty="0" err="1">
                <a:latin typeface="+mj-lt"/>
              </a:rPr>
              <a:t>ePIC</a:t>
            </a:r>
            <a:r>
              <a:rPr lang="en-US" dirty="0">
                <a:latin typeface="+mj-lt"/>
              </a:rPr>
              <a:t> detector</a:t>
            </a:r>
          </a:p>
          <a:p>
            <a:pPr marL="285750" indent="-285750" algn="l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It would be intractable if all have different readout electronics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 </a:t>
            </a:r>
          </a:p>
          <a:p>
            <a:pPr algn="l">
              <a:buClr>
                <a:srgbClr val="0000FF"/>
              </a:buClr>
            </a:pPr>
            <a:r>
              <a:rPr lang="en-US" dirty="0">
                <a:latin typeface="+mj-lt"/>
                <a:sym typeface="Wingdings" panose="05000000000000000000" pitchFamily="2" charset="2"/>
              </a:rPr>
              <a:t>    </a:t>
            </a:r>
            <a:r>
              <a:rPr lang="en-US" dirty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 the goal is to minimize the number of different ASICs and use common </a:t>
            </a:r>
          </a:p>
          <a:p>
            <a:pPr algn="l">
              <a:buClr>
                <a:srgbClr val="0000FF"/>
              </a:buClr>
            </a:pPr>
            <a:r>
              <a:rPr lang="en-US" dirty="0">
                <a:latin typeface="+mj-lt"/>
                <a:sym typeface="Wingdings" panose="05000000000000000000" pitchFamily="2" charset="2"/>
              </a:rPr>
              <a:t>         readout solutions</a:t>
            </a:r>
            <a:endParaRPr lang="en-US" dirty="0">
              <a:latin typeface="+mj-lt"/>
            </a:endParaRPr>
          </a:p>
        </p:txBody>
      </p:sp>
      <p:graphicFrame>
        <p:nvGraphicFramePr>
          <p:cNvPr id="38" name="Table 2">
            <a:extLst>
              <a:ext uri="{FF2B5EF4-FFF2-40B4-BE49-F238E27FC236}">
                <a16:creationId xmlns:a16="http://schemas.microsoft.com/office/drawing/2014/main" id="{BE9C9EB0-DB89-D0CA-4B14-C4F5A95F38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421211"/>
              </p:ext>
            </p:extLst>
          </p:nvPr>
        </p:nvGraphicFramePr>
        <p:xfrm>
          <a:off x="729517" y="4540147"/>
          <a:ext cx="6216128" cy="2194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232">
                  <a:extLst>
                    <a:ext uri="{9D8B030D-6E8A-4147-A177-3AD203B41FA5}">
                      <a16:colId xmlns:a16="http://schemas.microsoft.com/office/drawing/2014/main" val="3108014019"/>
                    </a:ext>
                  </a:extLst>
                </a:gridCol>
                <a:gridCol w="1149337">
                  <a:extLst>
                    <a:ext uri="{9D8B030D-6E8A-4147-A177-3AD203B41FA5}">
                      <a16:colId xmlns:a16="http://schemas.microsoft.com/office/drawing/2014/main" val="2568056412"/>
                    </a:ext>
                  </a:extLst>
                </a:gridCol>
                <a:gridCol w="1247984">
                  <a:extLst>
                    <a:ext uri="{9D8B030D-6E8A-4147-A177-3AD203B41FA5}">
                      <a16:colId xmlns:a16="http://schemas.microsoft.com/office/drawing/2014/main" val="1054917339"/>
                    </a:ext>
                  </a:extLst>
                </a:gridCol>
                <a:gridCol w="1522889">
                  <a:extLst>
                    <a:ext uri="{9D8B030D-6E8A-4147-A177-3AD203B41FA5}">
                      <a16:colId xmlns:a16="http://schemas.microsoft.com/office/drawing/2014/main" val="271365912"/>
                    </a:ext>
                  </a:extLst>
                </a:gridCol>
                <a:gridCol w="989686">
                  <a:extLst>
                    <a:ext uri="{9D8B030D-6E8A-4147-A177-3AD203B41FA5}">
                      <a16:colId xmlns:a16="http://schemas.microsoft.com/office/drawing/2014/main" val="59122336"/>
                    </a:ext>
                  </a:extLst>
                </a:gridCol>
              </a:tblGrid>
              <a:tr h="215091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Channels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AC-LGAD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 err="1"/>
                        <a:t>SiPM</a:t>
                      </a:r>
                      <a:r>
                        <a:rPr lang="en-US" dirty="0"/>
                        <a:t>/PMT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MPGD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277805"/>
                  </a:ext>
                </a:extLst>
              </a:tr>
              <a:tr h="3656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MAPS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AC/DC-LGAD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SiPM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/PMT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MPGD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043537"/>
                  </a:ext>
                </a:extLst>
              </a:tr>
              <a:tr h="21509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B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7.1M-54M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370k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100k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593221"/>
                  </a:ext>
                </a:extLst>
              </a:tr>
              <a:tr h="215091"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039484"/>
                  </a:ext>
                </a:extLst>
              </a:tr>
              <a:tr h="81734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ITS-3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EICROC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FCFD</a:t>
                      </a:r>
                    </a:p>
                    <a:p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HPsOC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ASROC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Discrete/COTS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HGCROC3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ALCOR-EIC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SALSA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920022"/>
                  </a:ext>
                </a:extLst>
              </a:tr>
            </a:tbl>
          </a:graphicData>
        </a:graphic>
      </p:graphicFrame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E33ED98-3099-F138-05CC-386D5B6673F1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1886978" y="3880756"/>
            <a:ext cx="0" cy="659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AA42128-FBAC-EC49-D295-FE70D921DD1D}"/>
              </a:ext>
            </a:extLst>
          </p:cNvPr>
          <p:cNvSpPr txBox="1"/>
          <p:nvPr/>
        </p:nvSpPr>
        <p:spPr>
          <a:xfrm>
            <a:off x="6935582" y="4519248"/>
            <a:ext cx="2143197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We expect to need ITS-3 and 4-5 different ASICs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Based on existing ASICs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reduce cost &amp; time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Much synergy with international efforts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9686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Streaming Readout Architecture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latin typeface="+mj-lt"/>
              </a:rPr>
              <a:pPr/>
              <a:t>13</a:t>
            </a:fld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E0710-BC8B-5E02-D252-0313D6ECA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4882" y="1830979"/>
            <a:ext cx="8900636" cy="3810402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1DE341F-9622-213F-8907-EB85141D2CE8}"/>
              </a:ext>
            </a:extLst>
          </p:cNvPr>
          <p:cNvSpPr txBox="1">
            <a:spLocks/>
          </p:cNvSpPr>
          <p:nvPr/>
        </p:nvSpPr>
        <p:spPr>
          <a:xfrm>
            <a:off x="114883" y="599774"/>
            <a:ext cx="8900635" cy="12302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</a:t>
            </a:r>
            <a:r>
              <a:rPr lang="en-US" sz="2000" dirty="0" err="1"/>
              <a:t>Triggerless</a:t>
            </a:r>
            <a:r>
              <a:rPr lang="en-US" sz="2000" dirty="0"/>
              <a:t> streaming architecture gives much more flexibility to do physics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Rates quoted are at output of each stage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Integrate AI/ML as close as possible to subdetectors </a:t>
            </a:r>
            <a:r>
              <a:rPr lang="en-US" sz="2000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2000" dirty="0">
                <a:sym typeface="Wingdings" pitchFamily="2" charset="2"/>
              </a:rPr>
              <a:t> cognizant Detector</a:t>
            </a:r>
            <a:endParaRPr lang="en-US" sz="2000" dirty="0"/>
          </a:p>
          <a:p>
            <a:pPr marL="0" indent="0">
              <a:buClr>
                <a:srgbClr val="0432FF"/>
              </a:buClr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0902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7FD314-50F8-4B4E-9481-D80A068E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12F4E5-1490-FB4E-A685-DABCEDBF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Region Layout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4F67262-95BC-BD4B-A27D-30AD89951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5" b="3391"/>
          <a:stretch/>
        </p:blipFill>
        <p:spPr>
          <a:xfrm>
            <a:off x="0" y="1091327"/>
            <a:ext cx="9080056" cy="4001573"/>
          </a:xfrm>
          <a:prstGeom prst="rect">
            <a:avLst/>
          </a:prstGeom>
        </p:spPr>
      </p:pic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8A9FE936-7AAF-084E-8660-DE51C28628F1}"/>
              </a:ext>
            </a:extLst>
          </p:cNvPr>
          <p:cNvSpPr/>
          <p:nvPr/>
        </p:nvSpPr>
        <p:spPr bwMode="auto">
          <a:xfrm>
            <a:off x="89224" y="5840853"/>
            <a:ext cx="513333" cy="348583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000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4400B0-48C4-CD4D-A789-E0E1A4D1DF7A}"/>
              </a:ext>
            </a:extLst>
          </p:cNvPr>
          <p:cNvSpPr txBox="1"/>
          <p:nvPr/>
        </p:nvSpPr>
        <p:spPr>
          <a:xfrm>
            <a:off x="581917" y="5885805"/>
            <a:ext cx="8528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+mj-lt"/>
              </a:rPr>
              <a:t>every cm counts </a:t>
            </a:r>
            <a:r>
              <a:rPr lang="en-US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 integration and communication with accelerator team is crucial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6F0BE-B5FF-5D40-80ED-10739C9AA48A}"/>
              </a:ext>
            </a:extLst>
          </p:cNvPr>
          <p:cNvSpPr txBox="1"/>
          <p:nvPr/>
        </p:nvSpPr>
        <p:spPr>
          <a:xfrm>
            <a:off x="3885644" y="4676708"/>
            <a:ext cx="1150784" cy="55399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RCS</a:t>
            </a:r>
          </a:p>
          <a:p>
            <a:r>
              <a:rPr lang="en-US" sz="900" i="1" dirty="0"/>
              <a:t>With Detector Bypass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BF6BDF-E658-1C45-8E58-3C172EF6E917}"/>
              </a:ext>
            </a:extLst>
          </p:cNvPr>
          <p:cNvCxnSpPr>
            <a:cxnSpLocks/>
          </p:cNvCxnSpPr>
          <p:nvPr/>
        </p:nvCxnSpPr>
        <p:spPr>
          <a:xfrm flipH="1" flipV="1">
            <a:off x="3393668" y="4031948"/>
            <a:ext cx="532497" cy="62957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8AFD7ED-C55C-9E47-A170-C40FA06BF58B}"/>
              </a:ext>
            </a:extLst>
          </p:cNvPr>
          <p:cNvSpPr txBox="1"/>
          <p:nvPr/>
        </p:nvSpPr>
        <p:spPr>
          <a:xfrm>
            <a:off x="7414284" y="1958314"/>
            <a:ext cx="980679" cy="64633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HSR Injection Line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AE8BB7-1C76-5949-9EA5-4537381F7EB4}"/>
              </a:ext>
            </a:extLst>
          </p:cNvPr>
          <p:cNvCxnSpPr>
            <a:cxnSpLocks/>
          </p:cNvCxnSpPr>
          <p:nvPr/>
        </p:nvCxnSpPr>
        <p:spPr>
          <a:xfrm flipH="1" flipV="1">
            <a:off x="1286395" y="4812443"/>
            <a:ext cx="248262" cy="4693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E9056F-EFA3-E049-ADF5-184F35A6D9A1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152112" y="1049513"/>
            <a:ext cx="242601" cy="4601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44DFAA4-FA23-D84D-A95C-4951145538A1}"/>
              </a:ext>
            </a:extLst>
          </p:cNvPr>
          <p:cNvSpPr txBox="1"/>
          <p:nvPr/>
        </p:nvSpPr>
        <p:spPr>
          <a:xfrm>
            <a:off x="5742533" y="911013"/>
            <a:ext cx="1409579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ESR Forward 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C8EFE-1BF9-234B-957F-C4B2D1146ED4}"/>
              </a:ext>
            </a:extLst>
          </p:cNvPr>
          <p:cNvSpPr txBox="1"/>
          <p:nvPr/>
        </p:nvSpPr>
        <p:spPr>
          <a:xfrm>
            <a:off x="6794895" y="2871496"/>
            <a:ext cx="1551764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HSR Forward Side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0366254-B33F-144E-84BF-D33724D2424D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299381" y="2226880"/>
            <a:ext cx="495514" cy="7831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1156E5-CB8D-8C44-A667-60E9CE0237DB}"/>
              </a:ext>
            </a:extLst>
          </p:cNvPr>
          <p:cNvCxnSpPr>
            <a:cxnSpLocks/>
          </p:cNvCxnSpPr>
          <p:nvPr/>
        </p:nvCxnSpPr>
        <p:spPr>
          <a:xfrm flipV="1">
            <a:off x="8383066" y="1220977"/>
            <a:ext cx="193792" cy="7421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CC0AC50-996A-9844-9F9D-7726268CA07C}"/>
              </a:ext>
            </a:extLst>
          </p:cNvPr>
          <p:cNvSpPr txBox="1"/>
          <p:nvPr/>
        </p:nvSpPr>
        <p:spPr>
          <a:xfrm>
            <a:off x="3127700" y="1549349"/>
            <a:ext cx="1506089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Forward Side</a:t>
            </a:r>
          </a:p>
          <a:p>
            <a:r>
              <a:rPr lang="en-US" sz="1200" dirty="0"/>
              <a:t>SC Magnet Cryostat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5354DD-1EDA-9A4C-B654-DA895632911D}"/>
              </a:ext>
            </a:extLst>
          </p:cNvPr>
          <p:cNvCxnSpPr>
            <a:cxnSpLocks/>
          </p:cNvCxnSpPr>
          <p:nvPr/>
        </p:nvCxnSpPr>
        <p:spPr>
          <a:xfrm>
            <a:off x="4642338" y="1969477"/>
            <a:ext cx="334201" cy="7966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5AE691-C347-494E-A311-47025EC11E60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2598113" y="2983684"/>
            <a:ext cx="688611" cy="6419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2B5B822-03C0-0E49-A571-0FA477A4F35D}"/>
              </a:ext>
            </a:extLst>
          </p:cNvPr>
          <p:cNvSpPr txBox="1"/>
          <p:nvPr/>
        </p:nvSpPr>
        <p:spPr>
          <a:xfrm>
            <a:off x="1023105" y="2750982"/>
            <a:ext cx="1575008" cy="46540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Rear Side</a:t>
            </a:r>
          </a:p>
          <a:p>
            <a:r>
              <a:rPr lang="en-US" sz="1200" dirty="0"/>
              <a:t>SC Magnet Cryostat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CF55696-F703-DE4F-A65F-6CEC6CCDB10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3556383" y="2305844"/>
            <a:ext cx="266207" cy="6333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E2B2CFE-9983-CA4F-A678-D4D1468A033F}"/>
              </a:ext>
            </a:extLst>
          </p:cNvPr>
          <p:cNvSpPr txBox="1"/>
          <p:nvPr/>
        </p:nvSpPr>
        <p:spPr>
          <a:xfrm>
            <a:off x="2316259" y="2167344"/>
            <a:ext cx="1240124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Central Detector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E1B89F-55A3-4440-B337-5A6B0CDF04FA}"/>
              </a:ext>
            </a:extLst>
          </p:cNvPr>
          <p:cNvSpPr txBox="1"/>
          <p:nvPr/>
        </p:nvSpPr>
        <p:spPr>
          <a:xfrm>
            <a:off x="1427854" y="5282791"/>
            <a:ext cx="971842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ESR Rear side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ABFC5-6C31-1449-B2EB-598F1F778C5C}"/>
              </a:ext>
            </a:extLst>
          </p:cNvPr>
          <p:cNvSpPr txBox="1"/>
          <p:nvPr/>
        </p:nvSpPr>
        <p:spPr>
          <a:xfrm>
            <a:off x="174678" y="3897350"/>
            <a:ext cx="1010110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HSR </a:t>
            </a:r>
          </a:p>
          <a:p>
            <a:r>
              <a:rPr lang="en-US" sz="1200" dirty="0"/>
              <a:t>Rear Side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CA7A334-21B7-7940-933D-09059498F87A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184788" y="4128183"/>
            <a:ext cx="380543" cy="3577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BE16A58-5F3D-C849-923E-310CBFAD0E82}"/>
              </a:ext>
            </a:extLst>
          </p:cNvPr>
          <p:cNvSpPr txBox="1"/>
          <p:nvPr/>
        </p:nvSpPr>
        <p:spPr>
          <a:xfrm>
            <a:off x="6711636" y="3754534"/>
            <a:ext cx="2409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HSR: Hadron Storage Ring</a:t>
            </a:r>
          </a:p>
          <a:p>
            <a:pPr algn="l"/>
            <a:r>
              <a:rPr lang="en-US" sz="1200" dirty="0">
                <a:latin typeface="+mj-lt"/>
              </a:rPr>
              <a:t>ESR: Electron Storage Ring</a:t>
            </a:r>
          </a:p>
          <a:p>
            <a:pPr algn="l"/>
            <a:r>
              <a:rPr lang="en-US" sz="1200" dirty="0">
                <a:latin typeface="+mj-lt"/>
              </a:rPr>
              <a:t>RCS: Rapid Cycling Synchrotron</a:t>
            </a:r>
          </a:p>
          <a:p>
            <a:pPr algn="l"/>
            <a:r>
              <a:rPr lang="en-US" sz="1200" dirty="0">
                <a:latin typeface="+mj-lt"/>
              </a:rPr>
              <a:t>  SC: Superconducting</a:t>
            </a:r>
          </a:p>
        </p:txBody>
      </p:sp>
    </p:spTree>
    <p:extLst>
      <p:ext uri="{BB962C8B-B14F-4D97-AF65-F5344CB8AC3E}">
        <p14:creationId xmlns:p14="http://schemas.microsoft.com/office/powerpoint/2010/main" val="161892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B2C746-0152-0D47-8F0A-F8465C92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38CA93-3612-CB47-9FFC-F4DD7951C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Far-Forward Ancillary Detector Integration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E01D8C6-C03D-6C4B-A0DC-3AF80A7BEB25}"/>
              </a:ext>
            </a:extLst>
          </p:cNvPr>
          <p:cNvGrpSpPr/>
          <p:nvPr/>
        </p:nvGrpSpPr>
        <p:grpSpPr>
          <a:xfrm>
            <a:off x="789707" y="533066"/>
            <a:ext cx="8263332" cy="4138592"/>
            <a:chOff x="0" y="727694"/>
            <a:chExt cx="8263332" cy="4138592"/>
          </a:xfrm>
        </p:grpSpPr>
        <p:pic>
          <p:nvPicPr>
            <p:cNvPr id="5" name="Picture 1" descr="page26image257687664">
              <a:extLst>
                <a:ext uri="{FF2B5EF4-FFF2-40B4-BE49-F238E27FC236}">
                  <a16:creationId xmlns:a16="http://schemas.microsoft.com/office/drawing/2014/main" id="{2515AD9D-A052-AE42-B664-10F66226C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22" y="727694"/>
              <a:ext cx="8178310" cy="4138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271FCB-0BE6-054D-94E4-1EDF7371497B}"/>
                </a:ext>
              </a:extLst>
            </p:cNvPr>
            <p:cNvSpPr/>
            <p:nvPr/>
          </p:nvSpPr>
          <p:spPr>
            <a:xfrm>
              <a:off x="1995055" y="4358244"/>
              <a:ext cx="2131620" cy="231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01C5E7-8084-DE4C-A3EB-9082FF5C613C}"/>
                </a:ext>
              </a:extLst>
            </p:cNvPr>
            <p:cNvSpPr/>
            <p:nvPr/>
          </p:nvSpPr>
          <p:spPr>
            <a:xfrm>
              <a:off x="0" y="3675413"/>
              <a:ext cx="1015343" cy="991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4316339-1200-7443-AED3-36AFFE04CF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97631"/>
            <a:ext cx="2348307" cy="177390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B1400F0-2B69-E548-A61D-07965B6C07D8}"/>
              </a:ext>
            </a:extLst>
          </p:cNvPr>
          <p:cNvSpPr/>
          <p:nvPr/>
        </p:nvSpPr>
        <p:spPr>
          <a:xfrm rot="1985510">
            <a:off x="1263066" y="1379695"/>
            <a:ext cx="1314665" cy="444479"/>
          </a:xfrm>
          <a:prstGeom prst="ellipse">
            <a:avLst/>
          </a:prstGeom>
          <a:noFill/>
          <a:ln w="127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45E18-F752-A64E-845D-440E921C1829}"/>
              </a:ext>
            </a:extLst>
          </p:cNvPr>
          <p:cNvSpPr txBox="1"/>
          <p:nvPr/>
        </p:nvSpPr>
        <p:spPr>
          <a:xfrm>
            <a:off x="4185155" y="3480785"/>
            <a:ext cx="4896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IP magnets &amp; ancillary detectors fully simulated in GEANT including all beam effects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ADD808-8A40-8F44-893E-C10169FDFA7E}"/>
              </a:ext>
            </a:extLst>
          </p:cNvPr>
          <p:cNvSpPr txBox="1"/>
          <p:nvPr/>
        </p:nvSpPr>
        <p:spPr>
          <a:xfrm>
            <a:off x="-45822" y="4331775"/>
            <a:ext cx="323043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 defined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Silicon: AC-LGAD &amp; MAPS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Zero Degree Calorimeter: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ECAL (PbWO4)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HCAL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PbSi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PbScint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2048EB7A-E56F-8B46-A8C5-D70B089969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8161160"/>
                  </p:ext>
                </p:extLst>
              </p:nvPr>
            </p:nvGraphicFramePr>
            <p:xfrm>
              <a:off x="4700303" y="4262495"/>
              <a:ext cx="4439496" cy="2286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9832">
                      <a:extLst>
                        <a:ext uri="{9D8B030D-6E8A-4147-A177-3AD203B41FA5}">
                          <a16:colId xmlns:a16="http://schemas.microsoft.com/office/drawing/2014/main" val="693560367"/>
                        </a:ext>
                      </a:extLst>
                    </a:gridCol>
                    <a:gridCol w="1479832">
                      <a:extLst>
                        <a:ext uri="{9D8B030D-6E8A-4147-A177-3AD203B41FA5}">
                          <a16:colId xmlns:a16="http://schemas.microsoft.com/office/drawing/2014/main" val="3844769298"/>
                        </a:ext>
                      </a:extLst>
                    </a:gridCol>
                    <a:gridCol w="1479832">
                      <a:extLst>
                        <a:ext uri="{9D8B030D-6E8A-4147-A177-3AD203B41FA5}">
                          <a16:colId xmlns:a16="http://schemas.microsoft.com/office/drawing/2014/main" val="3101872643"/>
                        </a:ext>
                      </a:extLst>
                    </a:gridCol>
                  </a:tblGrid>
                  <a:tr h="191314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Detector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Angular accept. [</a:t>
                          </a:r>
                          <a:r>
                            <a:rPr lang="en-US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mrad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aseline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coverage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864356"/>
                      </a:ext>
                    </a:extLst>
                  </a:tr>
                  <a:tr h="260727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ZDC @ ~30m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200"/>
                            <a:t>&lt;5.5 (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&gt;6)</m:t>
                              </m:r>
                            </m:oMath>
                          </a14:m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&lt;1.3 GeV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0846356"/>
                      </a:ext>
                    </a:extLst>
                  </a:tr>
                  <a:tr h="364304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Roman Pots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/>
                            <a:t>0*&lt;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200"/>
                            <a:t>&lt;5.0 (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&gt;6)</m:t>
                              </m:r>
                            </m:oMath>
                          </a14:m>
                          <a:endParaRPr lang="en-US" sz="12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j-lt"/>
                            </a:rPr>
                            <a:t>*Low </a:t>
                          </a:r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(t) cutoff (beam optics)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7168202"/>
                      </a:ext>
                    </a:extLst>
                  </a:tr>
                  <a:tr h="364304">
                    <a:tc>
                      <a:txBody>
                        <a:bodyPr/>
                        <a:lstStyle/>
                        <a:p>
                          <a:r>
                            <a:rPr lang="en-US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Off-Momentum Detectors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ea typeface="Cambria Math" panose="02040503050406030204" pitchFamily="18" charset="0"/>
                            </a:rPr>
                            <a:t>0.&lt;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en-US" sz="1200" dirty="0"/>
                            <a:t> &lt; 5.0</a:t>
                          </a:r>
                          <a:r>
                            <a:rPr lang="en-US" sz="1200" baseline="0" dirty="0"/>
                            <a:t> </a:t>
                          </a:r>
                          <a:r>
                            <a:rPr lang="en-US" sz="1200" dirty="0"/>
                            <a:t>(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&gt;6)</m:t>
                              </m:r>
                            </m:oMath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>
                              <a:latin typeface="+mj-lt"/>
                            </a:rPr>
                            <a:t>Low-rigidity particles from nuclear breakups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9399168"/>
                      </a:ext>
                    </a:extLst>
                  </a:tr>
                  <a:tr h="364304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B0 forward spectrometer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5.5&lt;</m:t>
                                </m:r>
                                <m:r>
                                  <a:rPr lang="en-US" sz="1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&lt;20.0 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r>
                            <a:rPr lang="en-US" sz="1200" dirty="0"/>
                            <a:t>(4.6&lt;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&lt;5.9)</m:t>
                              </m:r>
                            </m:oMath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j-lt"/>
                            </a:rPr>
                            <a:t>High </a:t>
                          </a:r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(t)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94871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2048EB7A-E56F-8B46-A8C5-D70B089969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8161160"/>
                  </p:ext>
                </p:extLst>
              </p:nvPr>
            </p:nvGraphicFramePr>
            <p:xfrm>
              <a:off x="4700303" y="4262495"/>
              <a:ext cx="4439496" cy="2286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79832">
                      <a:extLst>
                        <a:ext uri="{9D8B030D-6E8A-4147-A177-3AD203B41FA5}">
                          <a16:colId xmlns:a16="http://schemas.microsoft.com/office/drawing/2014/main" val="693560367"/>
                        </a:ext>
                      </a:extLst>
                    </a:gridCol>
                    <a:gridCol w="1479832">
                      <a:extLst>
                        <a:ext uri="{9D8B030D-6E8A-4147-A177-3AD203B41FA5}">
                          <a16:colId xmlns:a16="http://schemas.microsoft.com/office/drawing/2014/main" val="3844769298"/>
                        </a:ext>
                      </a:extLst>
                    </a:gridCol>
                    <a:gridCol w="1479832">
                      <a:extLst>
                        <a:ext uri="{9D8B030D-6E8A-4147-A177-3AD203B41FA5}">
                          <a16:colId xmlns:a16="http://schemas.microsoft.com/office/drawing/2014/main" val="3101872643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Detector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Angular accept. [</a:t>
                          </a:r>
                          <a:r>
                            <a:rPr lang="en-US" sz="12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mrad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baseline="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</a:t>
                          </a:r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coverage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586435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ZDC @ ~30m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724" t="-163636" r="-101724" b="-5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&lt;1.3 GeV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084635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Roman Pots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724" t="-161111" r="-101724" b="-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j-lt"/>
                            </a:rPr>
                            <a:t>*Low </a:t>
                          </a:r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(t) cutoff (beam optics)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1716820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sz="1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Off-Momentum Detectors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724" t="-184314" r="-101724" b="-764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>
                              <a:latin typeface="+mj-lt"/>
                            </a:rPr>
                            <a:t>Low-rigidity particles from nuclear breakups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7939916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B0 forward spectrometer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1724" t="-402778" r="-101724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j-lt"/>
                            </a:rPr>
                            <a:t>High </a:t>
                          </a:r>
                          <a:r>
                            <a:rPr lang="en-US" sz="1200" dirty="0" err="1">
                              <a:latin typeface="+mj-lt"/>
                            </a:rPr>
                            <a:t>p</a:t>
                          </a:r>
                          <a:r>
                            <a:rPr lang="en-US" sz="1200" baseline="-25000" dirty="0" err="1">
                              <a:latin typeface="+mj-lt"/>
                            </a:rPr>
                            <a:t>T</a:t>
                          </a:r>
                          <a:r>
                            <a:rPr lang="en-US" sz="1200" dirty="0">
                              <a:latin typeface="+mj-lt"/>
                            </a:rPr>
                            <a:t>(t)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7948715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1" name="Picture 20" descr="A picture containing chart&#10;&#10;Description automatically generated">
            <a:extLst>
              <a:ext uri="{FF2B5EF4-FFF2-40B4-BE49-F238E27FC236}">
                <a16:creationId xmlns:a16="http://schemas.microsoft.com/office/drawing/2014/main" id="{EF9F7472-7CBA-B047-B5E7-8F41F0623E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15" t="8020" r="17896" b="7290"/>
          <a:stretch/>
        </p:blipFill>
        <p:spPr>
          <a:xfrm rot="1044315">
            <a:off x="2991903" y="4942072"/>
            <a:ext cx="1362771" cy="16616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6CDFEE7-2B1F-D844-B266-EF319F1670F0}"/>
              </a:ext>
            </a:extLst>
          </p:cNvPr>
          <p:cNvSpPr txBox="1"/>
          <p:nvPr/>
        </p:nvSpPr>
        <p:spPr>
          <a:xfrm>
            <a:off x="2960318" y="5522648"/>
            <a:ext cx="599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ECAL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PbW0</a:t>
            </a:r>
            <a:r>
              <a:rPr lang="en-US" sz="1000" baseline="-25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7AFE6D-7DAA-D240-8BDD-60747D1BEB74}"/>
              </a:ext>
            </a:extLst>
          </p:cNvPr>
          <p:cNvSpPr txBox="1"/>
          <p:nvPr/>
        </p:nvSpPr>
        <p:spPr>
          <a:xfrm rot="19619599">
            <a:off x="3386890" y="5485688"/>
            <a:ext cx="8516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chemeClr val="bg1"/>
                </a:solidFill>
              </a:rPr>
              <a:t>PbSi</a:t>
            </a:r>
            <a:r>
              <a:rPr lang="en-US" sz="1000" b="1" dirty="0">
                <a:solidFill>
                  <a:schemeClr val="bg1"/>
                </a:solidFill>
              </a:rPr>
              <a:t>    </a:t>
            </a:r>
            <a:r>
              <a:rPr lang="en-US" sz="1000" b="1" dirty="0" err="1">
                <a:solidFill>
                  <a:schemeClr val="bg1"/>
                </a:solidFill>
              </a:rPr>
              <a:t>PbSc</a:t>
            </a:r>
            <a:r>
              <a:rPr lang="en-US" sz="1000" b="1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24" name="Screen Shot 2022-10-25 at 3.53.17 PM.png" descr="Screen Shot 2022-10-25 at 3.53.17 PM.png">
            <a:extLst>
              <a:ext uri="{FF2B5EF4-FFF2-40B4-BE49-F238E27FC236}">
                <a16:creationId xmlns:a16="http://schemas.microsoft.com/office/drawing/2014/main" id="{3D514342-9845-F546-A8D9-184297E0C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1491" y="577860"/>
            <a:ext cx="979983" cy="970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Screen Shot 2022-07-20 at 10.29.36 AM.png" descr="Screen Shot 2022-07-20 at 10.29.36 AM.png">
            <a:extLst>
              <a:ext uri="{FF2B5EF4-FFF2-40B4-BE49-F238E27FC236}">
                <a16:creationId xmlns:a16="http://schemas.microsoft.com/office/drawing/2014/main" id="{1D591F2E-2389-FA42-BDC0-E19A2BF916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5641" y="703419"/>
            <a:ext cx="1173875" cy="782583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72F95E5-8A4D-3D40-8984-8E6FB25BB1B8}"/>
              </a:ext>
            </a:extLst>
          </p:cNvPr>
          <p:cNvSpPr txBox="1"/>
          <p:nvPr/>
        </p:nvSpPr>
        <p:spPr>
          <a:xfrm>
            <a:off x="5023940" y="1495722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+mj-lt"/>
              </a:rPr>
              <a:t>Roman Pots</a:t>
            </a:r>
          </a:p>
        </p:txBody>
      </p:sp>
      <p:pic>
        <p:nvPicPr>
          <p:cNvPr id="27" name="Screen Shot 2022-08-17 at 10.14.23 AM.png" descr="Screen Shot 2022-08-17 at 10.14.23 AM.png">
            <a:extLst>
              <a:ext uri="{FF2B5EF4-FFF2-40B4-BE49-F238E27FC236}">
                <a16:creationId xmlns:a16="http://schemas.microsoft.com/office/drawing/2014/main" id="{B4E89E4F-9FCA-0845-837C-AE91CA77EE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6590" y="1978852"/>
            <a:ext cx="1765900" cy="1461755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1E6B9AC-9E6C-6E4B-890C-325CCF5AFB37}"/>
              </a:ext>
            </a:extLst>
          </p:cNvPr>
          <p:cNvSpPr txBox="1"/>
          <p:nvPr/>
        </p:nvSpPr>
        <p:spPr>
          <a:xfrm>
            <a:off x="6312824" y="2858338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Off-momentum</a:t>
            </a:r>
          </a:p>
          <a:p>
            <a:pPr algn="ctr"/>
            <a:r>
              <a:rPr lang="en-US" sz="1200" b="1" dirty="0">
                <a:latin typeface="+mj-lt"/>
              </a:rPr>
              <a:t>detectors</a:t>
            </a:r>
          </a:p>
        </p:txBody>
      </p:sp>
      <p:pic>
        <p:nvPicPr>
          <p:cNvPr id="29" name="Image" descr="Image">
            <a:extLst>
              <a:ext uri="{FF2B5EF4-FFF2-40B4-BE49-F238E27FC236}">
                <a16:creationId xmlns:a16="http://schemas.microsoft.com/office/drawing/2014/main" id="{6329ECA6-E1D7-0D46-834A-9113E3F2F43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74" t="18915" r="2755"/>
          <a:stretch/>
        </p:blipFill>
        <p:spPr>
          <a:xfrm>
            <a:off x="1028700" y="2182212"/>
            <a:ext cx="1968032" cy="976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947EAB43-6012-E640-8F46-B34B2808AD8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229" t="2087" r="22542" b="8892"/>
          <a:stretch/>
        </p:blipFill>
        <p:spPr>
          <a:xfrm>
            <a:off x="1046530" y="2831521"/>
            <a:ext cx="419577" cy="7477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35098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82A57-9A6C-1244-B980-4338CE038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3" y="0"/>
            <a:ext cx="9081247" cy="571499"/>
          </a:xfrm>
        </p:spPr>
        <p:txBody>
          <a:bodyPr>
            <a:noAutofit/>
          </a:bodyPr>
          <a:lstStyle/>
          <a:p>
            <a:r>
              <a:rPr lang="en-US" dirty="0"/>
              <a:t>Far-Backward Detectors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7F2816-5746-D949-B2AC-45135A4B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41716F-C391-0B4B-95FB-6B6F093DB94B}"/>
              </a:ext>
            </a:extLst>
          </p:cNvPr>
          <p:cNvSpPr txBox="1"/>
          <p:nvPr/>
        </p:nvSpPr>
        <p:spPr>
          <a:xfrm>
            <a:off x="0" y="472227"/>
            <a:ext cx="5022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+mj-lt"/>
              </a:rPr>
              <a:t>Luminosity Detector and Low Q</a:t>
            </a:r>
            <a:r>
              <a:rPr lang="en-US" sz="2000" b="1" baseline="30000" dirty="0">
                <a:solidFill>
                  <a:srgbClr val="0432FF"/>
                </a:solidFill>
                <a:latin typeface="+mj-lt"/>
              </a:rPr>
              <a:t>2 </a:t>
            </a:r>
            <a:r>
              <a:rPr lang="en-US" sz="2000" b="1" dirty="0">
                <a:solidFill>
                  <a:srgbClr val="0432FF"/>
                </a:solidFill>
                <a:latin typeface="+mj-lt"/>
              </a:rPr>
              <a:t>Tagger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E9E528-4757-9A4F-A829-1C60C90B7644}"/>
              </a:ext>
            </a:extLst>
          </p:cNvPr>
          <p:cNvSpPr txBox="1"/>
          <p:nvPr/>
        </p:nvSpPr>
        <p:spPr>
          <a:xfrm>
            <a:off x="6669482" y="2378483"/>
            <a:ext cx="26680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+mj-lt"/>
              </a:rPr>
              <a:t>IP magnets, </a:t>
            </a:r>
            <a:r>
              <a:rPr lang="en-US" sz="1100" dirty="0" err="1">
                <a:latin typeface="+mj-lt"/>
              </a:rPr>
              <a:t>Lumi</a:t>
            </a:r>
            <a:r>
              <a:rPr lang="en-US" sz="1100" dirty="0">
                <a:latin typeface="+mj-lt"/>
              </a:rPr>
              <a:t> &amp; low-Q</a:t>
            </a:r>
            <a:r>
              <a:rPr lang="en-US" sz="1100" baseline="30000" dirty="0">
                <a:latin typeface="+mj-lt"/>
              </a:rPr>
              <a:t>2</a:t>
            </a:r>
            <a:r>
              <a:rPr lang="en-US" sz="1100" dirty="0">
                <a:latin typeface="+mj-lt"/>
              </a:rPr>
              <a:t> detectors fully simulated in GEANT including all beam effects and CAD layout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34B23AE-A71E-9B4C-83BB-716A1094AC43}"/>
              </a:ext>
            </a:extLst>
          </p:cNvPr>
          <p:cNvSpPr txBox="1">
            <a:spLocks/>
          </p:cNvSpPr>
          <p:nvPr/>
        </p:nvSpPr>
        <p:spPr>
          <a:xfrm>
            <a:off x="0" y="2212128"/>
            <a:ext cx="4331720" cy="12385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</a:rPr>
              <a:t>Luminosity Detector Concept: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+mj-lt"/>
                <a:cs typeface="Comic Sans MS"/>
              </a:rPr>
              <a:t>Use Bremsstrahlung </a:t>
            </a:r>
            <a:r>
              <a:rPr lang="en-US" sz="1200" dirty="0">
                <a:solidFill>
                  <a:srgbClr val="FF00FF"/>
                </a:solidFill>
                <a:latin typeface="+mj-lt"/>
                <a:cs typeface="Comic Sans MS"/>
              </a:rPr>
              <a:t>ep </a:t>
            </a:r>
            <a:r>
              <a:rPr lang="en-US" sz="1200" dirty="0">
                <a:solidFill>
                  <a:srgbClr val="FF00FF"/>
                </a:solidFill>
                <a:latin typeface="+mj-lt"/>
                <a:cs typeface="Comic Sans MS"/>
                <a:sym typeface="Wingdings"/>
              </a:rPr>
              <a:t> </a:t>
            </a:r>
            <a:r>
              <a:rPr lang="en-US" sz="1200" dirty="0" err="1">
                <a:solidFill>
                  <a:srgbClr val="FF00FF"/>
                </a:solidFill>
                <a:latin typeface="+mj-lt"/>
                <a:cs typeface="Comic Sans MS"/>
                <a:sym typeface="Wingdings"/>
              </a:rPr>
              <a:t>ep</a:t>
            </a:r>
            <a:r>
              <a:rPr lang="en-US" sz="1200" dirty="0" err="1">
                <a:solidFill>
                  <a:srgbClr val="FF00FF"/>
                </a:solidFill>
                <a:latin typeface="Symbol" pitchFamily="2" charset="2"/>
                <a:cs typeface="Symbol" charset="2"/>
                <a:sym typeface="Wingdings"/>
              </a:rPr>
              <a:t>g</a:t>
            </a:r>
            <a:r>
              <a:rPr lang="en-US" sz="1200" dirty="0">
                <a:latin typeface="+mj-lt"/>
                <a:cs typeface="Comic Sans MS"/>
                <a:sym typeface="Wingdings"/>
              </a:rPr>
              <a:t> as reference cross section</a:t>
            </a:r>
            <a:endParaRPr lang="en-US" sz="1200" dirty="0">
              <a:latin typeface="+mj-lt"/>
              <a:cs typeface="Comic Sans M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</a:rPr>
              <a:t>Goals for Luminosity Measurement: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+mj-lt"/>
              </a:rPr>
              <a:t>Integrated luminosity with precision </a:t>
            </a:r>
            <a:r>
              <a:rPr lang="en-US" sz="1200" dirty="0" err="1">
                <a:latin typeface="+mj-lt"/>
              </a:rPr>
              <a:t>δL</a:t>
            </a:r>
            <a:r>
              <a:rPr lang="en-US" sz="1200" dirty="0">
                <a:latin typeface="+mj-lt"/>
              </a:rPr>
              <a:t>/L&lt; 1%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latin typeface="+mj-lt"/>
              </a:rPr>
              <a:t>Measurement of relative luminosity: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</a:rPr>
              <a:t>     physics-asymmetry/10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/>
              </a:rPr>
              <a:t> ~10</a:t>
            </a:r>
            <a:r>
              <a:rPr lang="en-US" sz="1200" baseline="30000" dirty="0">
                <a:solidFill>
                  <a:srgbClr val="0000FF"/>
                </a:solidFill>
                <a:latin typeface="+mj-lt"/>
                <a:sym typeface="Wingdings"/>
              </a:rPr>
              <a:t>-4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/>
              </a:rPr>
              <a:t>– 10</a:t>
            </a:r>
            <a:r>
              <a:rPr lang="en-US" sz="1200" baseline="30000" dirty="0">
                <a:solidFill>
                  <a:srgbClr val="0000FF"/>
                </a:solidFill>
                <a:latin typeface="+mj-lt"/>
                <a:sym typeface="Wingdings"/>
              </a:rPr>
              <a:t>-5</a:t>
            </a:r>
          </a:p>
        </p:txBody>
      </p:sp>
      <p:pic>
        <p:nvPicPr>
          <p:cNvPr id="17" name="Picture 16" descr="bubu.png">
            <a:extLst>
              <a:ext uri="{FF2B5EF4-FFF2-40B4-BE49-F238E27FC236}">
                <a16:creationId xmlns:a16="http://schemas.microsoft.com/office/drawing/2014/main" id="{87FD18F3-A9AE-A94B-A1C8-93249EC0D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0610"/>
            <a:ext cx="4143022" cy="1873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0B21B3D-1D28-7142-878C-8B60A2FA80C8}"/>
              </a:ext>
            </a:extLst>
          </p:cNvPr>
          <p:cNvSpPr txBox="1"/>
          <p:nvPr/>
        </p:nvSpPr>
        <p:spPr>
          <a:xfrm>
            <a:off x="28902" y="4807206"/>
            <a:ext cx="324825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Combine</a:t>
            </a:r>
            <a:r>
              <a:rPr lang="en-US" sz="1200" b="1" dirty="0">
                <a:latin typeface="+mj-lt"/>
                <a:cs typeface="Comic Sans MS"/>
                <a:sym typeface="Wingdings"/>
              </a:rPr>
              <a:t> </a:t>
            </a:r>
          </a:p>
          <a:p>
            <a:r>
              <a:rPr lang="en-US" sz="1200" dirty="0">
                <a:latin typeface="+mj-lt"/>
                <a:cs typeface="Comic Sans MS"/>
                <a:sym typeface="Wingdings"/>
              </a:rPr>
              <a:t>pair spectrometer </a:t>
            </a: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cs typeface="Comic Sans MS"/>
                <a:sym typeface="Wingdings" pitchFamily="2" charset="2"/>
              </a:rPr>
              <a:t> high precision</a:t>
            </a:r>
          </a:p>
          <a:p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  <a:sym typeface="Wingdings" pitchFamily="2" charset="2"/>
              </a:rPr>
              <a:t>with</a:t>
            </a:r>
          </a:p>
          <a:p>
            <a:r>
              <a:rPr lang="en-US" sz="1200" dirty="0">
                <a:latin typeface="+mj-lt"/>
                <a:cs typeface="Comic Sans MS"/>
              </a:rPr>
              <a:t>zero degree photon calorimeter</a:t>
            </a:r>
          </a:p>
          <a:p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cs typeface="Comic Sans MS"/>
                <a:sym typeface="Wingdings" pitchFamily="2" charset="2"/>
              </a:rPr>
              <a:t> fast feedback for collider</a:t>
            </a:r>
          </a:p>
          <a:p>
            <a:endParaRPr lang="en-US" sz="800" dirty="0">
              <a:latin typeface="+mj-lt"/>
              <a:cs typeface="Comic Sans MS"/>
              <a:sym typeface="Wingdings" pitchFamily="2" charset="2"/>
            </a:endParaRPr>
          </a:p>
          <a:p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  <a:sym typeface="Wingdings" pitchFamily="2" charset="2"/>
              </a:rPr>
              <a:t>Technology:</a:t>
            </a:r>
          </a:p>
          <a:p>
            <a:r>
              <a:rPr lang="en-US" sz="1200" dirty="0">
                <a:latin typeface="+mj-lt"/>
                <a:cs typeface="Comic Sans MS"/>
                <a:sym typeface="Wingdings" pitchFamily="2" charset="2"/>
              </a:rPr>
              <a:t>Electromagnetic calorimetry with Si-tracking</a:t>
            </a:r>
            <a:endParaRPr lang="en-US" sz="1200" dirty="0">
              <a:latin typeface="+mj-lt"/>
              <a:cs typeface="Comic Sans MS"/>
              <a:sym typeface="Wingding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6FEB56-B8CE-3244-912C-B611AD464F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76139" y="629828"/>
            <a:ext cx="2348307" cy="1773902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48724D5A-4FB1-9E40-9EA2-385E7ADED47E}"/>
              </a:ext>
            </a:extLst>
          </p:cNvPr>
          <p:cNvSpPr/>
          <p:nvPr/>
        </p:nvSpPr>
        <p:spPr>
          <a:xfrm rot="9043402">
            <a:off x="6863758" y="1417623"/>
            <a:ext cx="1177860" cy="559657"/>
          </a:xfrm>
          <a:prstGeom prst="ellipse">
            <a:avLst/>
          </a:prstGeom>
          <a:noFill/>
          <a:ln w="12700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F00"/>
              </a:solidFill>
            </a:endParaRPr>
          </a:p>
        </p:txBody>
      </p:sp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9B264835-5C65-C747-AAD8-A8C665321E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36" t="27600" r="1022" b="37843"/>
          <a:stretch/>
        </p:blipFill>
        <p:spPr>
          <a:xfrm>
            <a:off x="0" y="981143"/>
            <a:ext cx="6641080" cy="934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D0EF32-7C44-7C44-B0E8-F4B622AAAAFE}"/>
              </a:ext>
            </a:extLst>
          </p:cNvPr>
          <p:cNvSpPr txBox="1"/>
          <p:nvPr/>
        </p:nvSpPr>
        <p:spPr>
          <a:xfrm>
            <a:off x="2883363" y="1808777"/>
            <a:ext cx="1120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low Q</a:t>
            </a:r>
            <a:r>
              <a:rPr lang="en-US" sz="1200" baseline="30000" dirty="0">
                <a:latin typeface="+mj-lt"/>
              </a:rPr>
              <a:t>2</a:t>
            </a:r>
            <a:r>
              <a:rPr lang="en-US" sz="1200" dirty="0">
                <a:latin typeface="+mj-lt"/>
              </a:rPr>
              <a:t>-tagger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EEE25B-28E8-014B-84E7-2DF60FF59D01}"/>
              </a:ext>
            </a:extLst>
          </p:cNvPr>
          <p:cNvCxnSpPr/>
          <p:nvPr/>
        </p:nvCxnSpPr>
        <p:spPr>
          <a:xfrm>
            <a:off x="2816619" y="1575171"/>
            <a:ext cx="240281" cy="340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44440DC-B921-CF47-9E50-D384798ACAC8}"/>
              </a:ext>
            </a:extLst>
          </p:cNvPr>
          <p:cNvCxnSpPr>
            <a:cxnSpLocks/>
          </p:cNvCxnSpPr>
          <p:nvPr/>
        </p:nvCxnSpPr>
        <p:spPr>
          <a:xfrm>
            <a:off x="3883418" y="1527338"/>
            <a:ext cx="0" cy="4015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6980CCF-A04A-4C47-9968-2FD39633C7E7}"/>
              </a:ext>
            </a:extLst>
          </p:cNvPr>
          <p:cNvSpPr txBox="1"/>
          <p:nvPr/>
        </p:nvSpPr>
        <p:spPr>
          <a:xfrm>
            <a:off x="2795802" y="819846"/>
            <a:ext cx="1061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local hadron </a:t>
            </a:r>
          </a:p>
          <a:p>
            <a:pPr algn="ctr"/>
            <a:r>
              <a:rPr lang="en-US" sz="1200" dirty="0">
                <a:latin typeface="+mj-lt"/>
              </a:rPr>
              <a:t>polarimeter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837DA5-6EA5-E44B-A736-CA02F044BD7C}"/>
              </a:ext>
            </a:extLst>
          </p:cNvPr>
          <p:cNvSpPr/>
          <p:nvPr/>
        </p:nvSpPr>
        <p:spPr>
          <a:xfrm rot="21540000">
            <a:off x="-46721" y="1381612"/>
            <a:ext cx="4545302" cy="73418"/>
          </a:xfrm>
          <a:prstGeom prst="ellipse">
            <a:avLst/>
          </a:prstGeom>
          <a:noFill/>
          <a:ln w="6350">
            <a:solidFill>
              <a:srgbClr val="FF2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17655D-3CF8-F44A-A7A4-CAF6A5EA5FA3}"/>
              </a:ext>
            </a:extLst>
          </p:cNvPr>
          <p:cNvSpPr txBox="1"/>
          <p:nvPr/>
        </p:nvSpPr>
        <p:spPr>
          <a:xfrm>
            <a:off x="579564" y="1734246"/>
            <a:ext cx="1463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luminosity detector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A423F66-1CBA-E446-9A80-1BBE7C3E502B}"/>
              </a:ext>
            </a:extLst>
          </p:cNvPr>
          <p:cNvCxnSpPr/>
          <p:nvPr/>
        </p:nvCxnSpPr>
        <p:spPr>
          <a:xfrm>
            <a:off x="726403" y="1467268"/>
            <a:ext cx="240281" cy="340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987F56D-C9F4-2149-B378-6701B412F3DD}"/>
              </a:ext>
            </a:extLst>
          </p:cNvPr>
          <p:cNvSpPr txBox="1">
            <a:spLocks/>
          </p:cNvSpPr>
          <p:nvPr/>
        </p:nvSpPr>
        <p:spPr>
          <a:xfrm>
            <a:off x="4812280" y="3205509"/>
            <a:ext cx="4331720" cy="12385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</a:rPr>
              <a:t>Low Q</a:t>
            </a:r>
            <a:r>
              <a:rPr lang="en-US" sz="1200" baseline="30000" dirty="0">
                <a:solidFill>
                  <a:srgbClr val="0000FF"/>
                </a:solidFill>
                <a:latin typeface="+mj-lt"/>
                <a:cs typeface="Comic Sans MS"/>
              </a:rPr>
              <a:t>2-</a:t>
            </a: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</a:rPr>
              <a:t>Tagger: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</a:rPr>
              <a:t>Purpose: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+mj-lt"/>
                <a:cs typeface="Comic Sans MS"/>
              </a:rPr>
              <a:t>Detection of scatter electron for Q</a:t>
            </a:r>
            <a:r>
              <a:rPr lang="en-US" sz="1200" baseline="30000" dirty="0">
                <a:latin typeface="+mj-lt"/>
                <a:cs typeface="Comic Sans MS"/>
              </a:rPr>
              <a:t>2</a:t>
            </a:r>
            <a:r>
              <a:rPr lang="en-US" sz="1200" dirty="0">
                <a:latin typeface="+mj-lt"/>
                <a:cs typeface="Comic Sans MS"/>
              </a:rPr>
              <a:t> &lt; 0.1 GeV</a:t>
            </a:r>
            <a:r>
              <a:rPr lang="en-US" sz="1200" baseline="30000" dirty="0">
                <a:latin typeface="+mj-lt"/>
                <a:cs typeface="Comic Sans MS"/>
              </a:rPr>
              <a:t>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+mj-lt"/>
                <a:cs typeface="Comic Sans MS"/>
              </a:rPr>
              <a:t>Critical for calibration of </a:t>
            </a:r>
            <a:r>
              <a:rPr lang="en-US" sz="1200" dirty="0" err="1">
                <a:latin typeface="+mj-lt"/>
                <a:cs typeface="Comic Sans MS"/>
              </a:rPr>
              <a:t>Lumi</a:t>
            </a:r>
            <a:r>
              <a:rPr lang="en-US" sz="1200" dirty="0">
                <a:latin typeface="+mj-lt"/>
                <a:cs typeface="Comic Sans MS"/>
              </a:rPr>
              <a:t>-detector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latin typeface="+mj-lt"/>
                <a:cs typeface="Comic Sans MS"/>
              </a:rPr>
              <a:t>Beam divergence and energy spread impact performance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0000FF"/>
                </a:solidFill>
                <a:latin typeface="+mj-lt"/>
                <a:cs typeface="Comic Sans MS"/>
              </a:rPr>
              <a:t>Technology: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cs typeface="Comic Sans MS"/>
                <a:sym typeface="Wingdings" pitchFamily="2" charset="2"/>
              </a:rPr>
              <a:t>Electromagnetic calorimetry with Si-tracking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000FF"/>
                </a:solidFill>
                <a:cs typeface="Comic Sans MS"/>
                <a:sym typeface="Wingdings" pitchFamily="2" charset="2"/>
              </a:rPr>
              <a:t></a:t>
            </a:r>
            <a:r>
              <a:rPr lang="en-US" sz="1200" dirty="0">
                <a:cs typeface="Comic Sans MS"/>
                <a:sym typeface="Wingdings" pitchFamily="2" charset="2"/>
              </a:rPr>
              <a:t> strong synergy with luminosity detector</a:t>
            </a:r>
            <a:endParaRPr lang="en-US" sz="1200" dirty="0">
              <a:cs typeface="Comic Sans MS"/>
              <a:sym typeface="Wingding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dirty="0">
              <a:solidFill>
                <a:srgbClr val="0000FF"/>
              </a:solidFill>
              <a:latin typeface="+mj-lt"/>
              <a:sym typeface="Wingdings"/>
            </a:endParaRPr>
          </a:p>
        </p:txBody>
      </p:sp>
      <p:pic>
        <p:nvPicPr>
          <p:cNvPr id="29" name="Picture 28" descr="Chart, histogram&#10;&#10;Description automatically generated">
            <a:extLst>
              <a:ext uri="{FF2B5EF4-FFF2-40B4-BE49-F238E27FC236}">
                <a16:creationId xmlns:a16="http://schemas.microsoft.com/office/drawing/2014/main" id="{BEE7B11B-FD5D-024E-A54A-39281194A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227" y="4805606"/>
            <a:ext cx="2045177" cy="19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3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A6F3AE37-0824-6B45-B958-13859274C4CA}"/>
              </a:ext>
            </a:extLst>
          </p:cNvPr>
          <p:cNvSpPr txBox="1">
            <a:spLocks/>
          </p:cNvSpPr>
          <p:nvPr/>
        </p:nvSpPr>
        <p:spPr>
          <a:xfrm>
            <a:off x="0" y="4602699"/>
            <a:ext cx="8904288" cy="2068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00FF"/>
                </a:solidFill>
              </a:rPr>
              <a:t>Strong synergies with CERN </a:t>
            </a:r>
            <a:endParaRPr lang="en-US" sz="1600" dirty="0">
              <a:solidFill>
                <a:srgbClr val="0000FF"/>
              </a:solidFill>
              <a:sym typeface="Wingdings" pitchFamily="2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Arial" panose="020B0604020202020204" pitchFamily="34" charset="0"/>
              <a:buNone/>
            </a:pPr>
            <a:r>
              <a:rPr lang="en-US" sz="1600" dirty="0">
                <a:sym typeface="Wingdings" pitchFamily="2" charset="2"/>
              </a:rPr>
              <a:t>CERN – EIC R&amp;D Day November 2021     </a:t>
            </a:r>
            <a:r>
              <a:rPr lang="en-US" sz="1600" dirty="0">
                <a:sym typeface="Wingdings" pitchFamily="2" charset="2"/>
                <a:hlinkClick r:id="rId2"/>
              </a:rPr>
              <a:t>https://indico.cern.ch/event/1063927/</a:t>
            </a:r>
            <a:r>
              <a:rPr lang="en-US" sz="1600" dirty="0">
                <a:sym typeface="Wingdings" pitchFamily="2" charset="2"/>
              </a:rPr>
              <a:t> </a:t>
            </a: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MAPS: </a:t>
            </a:r>
            <a:r>
              <a:rPr lang="en-US" sz="1600" dirty="0"/>
              <a:t>ALICE-3 – ITS-3 development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PID:</a:t>
            </a:r>
            <a:r>
              <a:rPr lang="en-US" sz="1600" dirty="0"/>
              <a:t> LHC-b and ALICE-3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Photon-sensors: </a:t>
            </a:r>
            <a:r>
              <a:rPr lang="en-US" sz="1600" dirty="0"/>
              <a:t>LAPPDs with LHC-b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MPGD:</a:t>
            </a:r>
            <a:r>
              <a:rPr lang="en-US" sz="1600" dirty="0"/>
              <a:t> long-term CERN R&amp;D program RD51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DAQ: </a:t>
            </a:r>
            <a:r>
              <a:rPr lang="en-US" sz="1600" dirty="0"/>
              <a:t>strong developments on streaming DAQs for all LHC experiments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FF"/>
                </a:solidFill>
              </a:rPr>
              <a:t>AI/ML and high-performance distributed computing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1" y="0"/>
            <a:ext cx="9063444" cy="571675"/>
          </a:xfrm>
        </p:spPr>
        <p:txBody>
          <a:bodyPr>
            <a:normAutofit/>
          </a:bodyPr>
          <a:lstStyle/>
          <a:p>
            <a:r>
              <a:rPr lang="en-US" dirty="0"/>
              <a:t>EIC Project Detector R&amp;D Program &amp; In-Kind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7A067-AA1B-674D-A2D9-3B02B2433892}"/>
              </a:ext>
            </a:extLst>
          </p:cNvPr>
          <p:cNvSpPr txBox="1"/>
          <p:nvPr/>
        </p:nvSpPr>
        <p:spPr>
          <a:xfrm>
            <a:off x="2204506" y="3736517"/>
            <a:ext cx="1663796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Birmingham, Brunel, RAL, INFN-Bari, INFN-Trieste, IMP, CCNU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B2D51E-B06A-2840-875F-CC194853B45E}"/>
              </a:ext>
            </a:extLst>
          </p:cNvPr>
          <p:cNvSpPr txBox="1"/>
          <p:nvPr/>
        </p:nvSpPr>
        <p:spPr>
          <a:xfrm>
            <a:off x="7529124" y="3827444"/>
            <a:ext cx="1565699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Birmingham, Brunel, RAL, INFN-Bari, INFN-Trieste, IMP, CCNU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7526A8-FA3F-924E-AB95-FB1BE562ABF6}"/>
              </a:ext>
            </a:extLst>
          </p:cNvPr>
          <p:cNvSpPr txBox="1"/>
          <p:nvPr/>
        </p:nvSpPr>
        <p:spPr>
          <a:xfrm>
            <a:off x="3160008" y="3211926"/>
            <a:ext cx="1064509" cy="55399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IJCLab-Orsay, INFN-Genova, AANL/Armenia </a:t>
            </a:r>
            <a:endParaRPr lang="en-US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64FEC5-7874-AA44-AF10-57B7FCB593E3}"/>
              </a:ext>
            </a:extLst>
          </p:cNvPr>
          <p:cNvSpPr txBox="1"/>
          <p:nvPr/>
        </p:nvSpPr>
        <p:spPr>
          <a:xfrm>
            <a:off x="6156378" y="3858257"/>
            <a:ext cx="1266582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Nurnberg, GSI, INFN-Bologna, Cosenza, Ferrara, Genova, Trieste</a:t>
            </a:r>
            <a:endParaRPr lang="en-US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3A48C-B03A-714E-BF10-2BE8D4A0571C}"/>
              </a:ext>
            </a:extLst>
          </p:cNvPr>
          <p:cNvSpPr txBox="1"/>
          <p:nvPr/>
        </p:nvSpPr>
        <p:spPr>
          <a:xfrm>
            <a:off x="7684731" y="3231841"/>
            <a:ext cx="682362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IJCLAB/Omega/</a:t>
            </a:r>
          </a:p>
          <a:p>
            <a:pPr>
              <a:buClr>
                <a:srgbClr val="0000FF"/>
              </a:buClr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/NCKU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3EF8AC7-8895-554A-B27C-C026E73E9661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3026395" y="3152858"/>
            <a:ext cx="10009" cy="583659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997B54-BEE4-F049-B1FE-48A8ACBBAF25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6789669" y="3219485"/>
            <a:ext cx="7028" cy="638772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4BEF9CF-1D78-4945-8C95-D1F435C5D259}"/>
              </a:ext>
            </a:extLst>
          </p:cNvPr>
          <p:cNvSpPr txBox="1"/>
          <p:nvPr/>
        </p:nvSpPr>
        <p:spPr>
          <a:xfrm>
            <a:off x="478905" y="3214255"/>
            <a:ext cx="794516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INFN-Ferrara, Glasgow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0A38F7-D40E-7D42-97A3-C1F91EFE600C}"/>
              </a:ext>
            </a:extLst>
          </p:cNvPr>
          <p:cNvSpPr txBox="1"/>
          <p:nvPr/>
        </p:nvSpPr>
        <p:spPr>
          <a:xfrm>
            <a:off x="1247046" y="3228526"/>
            <a:ext cx="1050644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INFN-Roma1, INFN-Ferrara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64A999-B961-F648-A625-8964FAC54981}"/>
              </a:ext>
            </a:extLst>
          </p:cNvPr>
          <p:cNvSpPr txBox="1"/>
          <p:nvPr/>
        </p:nvSpPr>
        <p:spPr>
          <a:xfrm>
            <a:off x="3655404" y="3999672"/>
            <a:ext cx="1064509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Chinese EMCal </a:t>
            </a:r>
          </a:p>
          <a:p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Consortium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98EDF3-6560-0345-9E94-C70601D221C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4187659" y="3202180"/>
            <a:ext cx="0" cy="797492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10E11E5-88F9-034B-9DB7-88267CAEF4CD}"/>
              </a:ext>
            </a:extLst>
          </p:cNvPr>
          <p:cNvSpPr txBox="1"/>
          <p:nvPr/>
        </p:nvSpPr>
        <p:spPr>
          <a:xfrm>
            <a:off x="5012051" y="3908949"/>
            <a:ext cx="60277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CEA Saclay</a:t>
            </a:r>
            <a:endParaRPr lang="en-US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B498F1A-1A56-B645-B1EE-6B9B2996D38D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5313440" y="3211926"/>
            <a:ext cx="0" cy="697023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C0AEA42-E59A-C003-C824-8EE152536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6949"/>
            <a:ext cx="9144000" cy="26252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4739B0-4C72-A839-5B3F-CC132A6350D9}"/>
              </a:ext>
            </a:extLst>
          </p:cNvPr>
          <p:cNvSpPr txBox="1"/>
          <p:nvPr/>
        </p:nvSpPr>
        <p:spPr>
          <a:xfrm>
            <a:off x="2287785" y="3227273"/>
            <a:ext cx="470707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GSI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351983-052D-DE4C-A601-EBEDF0944E31}"/>
              </a:ext>
            </a:extLst>
          </p:cNvPr>
          <p:cNvSpPr txBox="1"/>
          <p:nvPr/>
        </p:nvSpPr>
        <p:spPr>
          <a:xfrm>
            <a:off x="5466390" y="560658"/>
            <a:ext cx="36776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https://wiki.bnl.gov/conferences/index.php/ProjectRandDFY23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541840-C904-6637-8121-AEF79C747E9E}"/>
              </a:ext>
            </a:extLst>
          </p:cNvPr>
          <p:cNvSpPr txBox="1"/>
          <p:nvPr/>
        </p:nvSpPr>
        <p:spPr>
          <a:xfrm>
            <a:off x="4344662" y="3177625"/>
            <a:ext cx="105064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Valparaiso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4FACA9-C533-61EB-3735-EA0B068D93FA}"/>
              </a:ext>
            </a:extLst>
          </p:cNvPr>
          <p:cNvSpPr txBox="1"/>
          <p:nvPr/>
        </p:nvSpPr>
        <p:spPr>
          <a:xfrm>
            <a:off x="5517664" y="3138774"/>
            <a:ext cx="1050643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/>
              <a:t>IJCLab-Orsay, CEA Saclay, INFN-Torino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02F184B-34D5-B2DC-F01C-02D38C5D6CDB}"/>
              </a:ext>
            </a:extLst>
          </p:cNvPr>
          <p:cNvCxnSpPr>
            <a:cxnSpLocks/>
          </p:cNvCxnSpPr>
          <p:nvPr/>
        </p:nvCxnSpPr>
        <p:spPr>
          <a:xfrm>
            <a:off x="8625497" y="3219485"/>
            <a:ext cx="0" cy="60360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9F0456C5-CFE0-0C63-3378-E7E48ED70E54}"/>
              </a:ext>
            </a:extLst>
          </p:cNvPr>
          <p:cNvCxnSpPr>
            <a:cxnSpLocks/>
            <a:endCxn id="11" idx="1"/>
          </p:cNvCxnSpPr>
          <p:nvPr/>
        </p:nvCxnSpPr>
        <p:spPr>
          <a:xfrm rot="5400000">
            <a:off x="7064604" y="3642145"/>
            <a:ext cx="972985" cy="43944"/>
          </a:xfrm>
          <a:prstGeom prst="bentConnector4">
            <a:avLst>
              <a:gd name="adj1" fmla="val 33393"/>
              <a:gd name="adj2" fmla="val 620208"/>
            </a:avLst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6237A4C-10DA-9345-B506-FA5B1B8F6C7D}"/>
              </a:ext>
            </a:extLst>
          </p:cNvPr>
          <p:cNvSpPr txBox="1"/>
          <p:nvPr/>
        </p:nvSpPr>
        <p:spPr>
          <a:xfrm rot="16200000">
            <a:off x="-406403" y="3510761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+mj-lt"/>
              </a:rPr>
              <a:t>International 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latin typeface="+mj-lt"/>
              </a:rPr>
              <a:t>Partners</a:t>
            </a:r>
          </a:p>
        </p:txBody>
      </p:sp>
    </p:spTree>
    <p:extLst>
      <p:ext uri="{BB962C8B-B14F-4D97-AF65-F5344CB8AC3E}">
        <p14:creationId xmlns:p14="http://schemas.microsoft.com/office/powerpoint/2010/main" val="4101540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678" y="0"/>
            <a:ext cx="8308322" cy="582845"/>
          </a:xfrm>
        </p:spPr>
        <p:txBody>
          <a:bodyPr>
            <a:normAutofit/>
          </a:bodyPr>
          <a:lstStyle/>
          <a:p>
            <a:r>
              <a:rPr lang="en-US" dirty="0"/>
              <a:t>Some EIC Detector R&amp;D Highlights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66C4B-5F43-A2F7-E4B7-62325B55B4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2322" y="3551050"/>
            <a:ext cx="3122290" cy="2286473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21" y="649282"/>
            <a:ext cx="3148314" cy="4427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87" y="3972494"/>
            <a:ext cx="2389015" cy="24202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9332" y="6295388"/>
            <a:ext cx="27694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Two radiators with 180 GeV hadron beam with reference readout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27455" y="5852854"/>
            <a:ext cx="274345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Scale-up of scintillating glass, in synergy with DOE SBIR/STTR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(EIC R&amp;D is beam prototype tests)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502072" y="649282"/>
            <a:ext cx="5491580" cy="1881523"/>
            <a:chOff x="3563032" y="1591018"/>
            <a:chExt cx="5491580" cy="18815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6622" y="1591018"/>
              <a:ext cx="4027990" cy="170842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032" y="2278033"/>
              <a:ext cx="1472299" cy="1194508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4965662" y="2393854"/>
            <a:ext cx="4178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Synergy with CERN/ALICE R&amp;D, submission of Si ITS3/MAPS TowerJazz 65 nm. EIC contribution through RAL group is high-speed data transmission IP blocks (LVDS receiver, CML transmitter).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Further EIC R&amp;D is ongoing ITS3 stitched sensor design.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80" y="3542952"/>
            <a:ext cx="1898248" cy="306729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093168" y="6269186"/>
            <a:ext cx="1681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cm long SciGlass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0377" y="939131"/>
            <a:ext cx="3025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dRICH (and GEM) test at CERN beam</a:t>
            </a:r>
          </a:p>
        </p:txBody>
      </p:sp>
    </p:spTree>
    <p:extLst>
      <p:ext uri="{BB962C8B-B14F-4D97-AF65-F5344CB8AC3E}">
        <p14:creationId xmlns:p14="http://schemas.microsoft.com/office/powerpoint/2010/main" val="55053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0" y="0"/>
            <a:ext cx="9140440" cy="582845"/>
          </a:xfrm>
        </p:spPr>
        <p:txBody>
          <a:bodyPr>
            <a:noAutofit/>
          </a:bodyPr>
          <a:lstStyle/>
          <a:p>
            <a:r>
              <a:rPr lang="en-US" sz="2800" dirty="0"/>
              <a:t>Detector E&amp;D Progress – In-Kind User Contributions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09C80E-B8DD-D665-C941-65B5B081C04B}"/>
              </a:ext>
            </a:extLst>
          </p:cNvPr>
          <p:cNvSpPr txBox="1"/>
          <p:nvPr/>
        </p:nvSpPr>
        <p:spPr>
          <a:xfrm>
            <a:off x="56955" y="578368"/>
            <a:ext cx="76165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432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Much engineering and design progress courtesy in-kind contributions!</a:t>
            </a:r>
          </a:p>
          <a:p>
            <a:pPr marL="285750" indent="-285750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Example I: Backward EM Calorimeter: France/IJCLab</a:t>
            </a:r>
          </a:p>
          <a:p>
            <a:pPr marL="285750" indent="-285750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Example II: Barrel EM Calorimeter: US universities (CUA, MIT)</a:t>
            </a:r>
          </a:p>
          <a:p>
            <a:pPr marL="285750" indent="-285750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Example III: dRICH: INFN institutions</a:t>
            </a:r>
          </a:p>
          <a:p>
            <a:pPr marL="285750" indent="-285750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Example IV: Si vertex tracker design: UK/STFC</a:t>
            </a:r>
          </a:p>
          <a:p>
            <a:pPr marL="285750" indent="-285750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Example V: Barrel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MicroMegas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MPGD: France/CEA-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Example VI: Magnet E&amp;D contribution: France/CEA-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21" y="2617568"/>
            <a:ext cx="4465976" cy="2109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25" y="4835409"/>
            <a:ext cx="1660967" cy="17035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30"/>
          <a:stretch/>
        </p:blipFill>
        <p:spPr>
          <a:xfrm>
            <a:off x="7494923" y="953825"/>
            <a:ext cx="1426001" cy="21787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99" y="3185901"/>
            <a:ext cx="3847425" cy="2107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848470" y="5554507"/>
            <a:ext cx="4330330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Pre-CD-2 baseline contributions to the detector PED from in-kind are estimated to be around $5M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261" y="4788441"/>
            <a:ext cx="1489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Backward EM Calorimeter design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17326" y="2670902"/>
            <a:ext cx="1656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Barrel (SciGlass) EM Calorimeter design</a:t>
            </a:r>
          </a:p>
        </p:txBody>
      </p:sp>
    </p:spTree>
    <p:extLst>
      <p:ext uri="{BB962C8B-B14F-4D97-AF65-F5344CB8AC3E}">
        <p14:creationId xmlns:p14="http://schemas.microsoft.com/office/powerpoint/2010/main" val="3025312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AFD10-A546-BF19-E1E7-ABE6E4C34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High Level EIC Scope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4E7475-B56A-49A8-8306-63A0E190D93C}"/>
              </a:ext>
            </a:extLst>
          </p:cNvPr>
          <p:cNvSpPr txBox="1"/>
          <p:nvPr/>
        </p:nvSpPr>
        <p:spPr>
          <a:xfrm>
            <a:off x="6439690" y="5982476"/>
            <a:ext cx="1553630" cy="2769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e: 5 GeV to 18 GeV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4AF14E-A7D8-4FE0-9D9A-7FE92F3EDE04}"/>
              </a:ext>
            </a:extLst>
          </p:cNvPr>
          <p:cNvSpPr txBox="1"/>
          <p:nvPr/>
        </p:nvSpPr>
        <p:spPr>
          <a:xfrm>
            <a:off x="953847" y="5977672"/>
            <a:ext cx="2060500" cy="2769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p: 41 GeV, 100 to 275 GeV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3F6CC7-20BD-4AC4-A312-205C12BEB1BC}"/>
              </a:ext>
            </a:extLst>
          </p:cNvPr>
          <p:cNvGrpSpPr/>
          <p:nvPr/>
        </p:nvGrpSpPr>
        <p:grpSpPr>
          <a:xfrm>
            <a:off x="3063170" y="5764768"/>
            <a:ext cx="3319269" cy="377101"/>
            <a:chOff x="2926540" y="5649158"/>
            <a:chExt cx="3319269" cy="37710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AC3102C-2982-4573-86AD-4900F3CE7DD3}"/>
                </a:ext>
              </a:extLst>
            </p:cNvPr>
            <p:cNvCxnSpPr/>
            <p:nvPr/>
          </p:nvCxnSpPr>
          <p:spPr>
            <a:xfrm>
              <a:off x="2926540" y="6022053"/>
              <a:ext cx="1234825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2C70734-B947-4A8E-A810-CE332EFB96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8182" y="6012812"/>
              <a:ext cx="1347627" cy="13447"/>
            </a:xfrm>
            <a:prstGeom prst="straightConnector1">
              <a:avLst/>
            </a:prstGeom>
            <a:ln w="28575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A2C0A-92E2-4B33-BCCC-CA048062EC3D}"/>
                </a:ext>
              </a:extLst>
            </p:cNvPr>
            <p:cNvSpPr txBox="1"/>
            <p:nvPr/>
          </p:nvSpPr>
          <p:spPr>
            <a:xfrm>
              <a:off x="2986216" y="5649158"/>
              <a:ext cx="1159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p/A beam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BF7B87-2F3C-47A0-9655-1C40EA5E407E}"/>
                </a:ext>
              </a:extLst>
            </p:cNvPr>
            <p:cNvSpPr txBox="1"/>
            <p:nvPr/>
          </p:nvSpPr>
          <p:spPr>
            <a:xfrm>
              <a:off x="4982534" y="5649158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 beam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6958C6F-BBC7-4E19-A5EE-27582C3A5926}"/>
              </a:ext>
            </a:extLst>
          </p:cNvPr>
          <p:cNvSpPr/>
          <p:nvPr/>
        </p:nvSpPr>
        <p:spPr>
          <a:xfrm>
            <a:off x="822429" y="5612284"/>
            <a:ext cx="7441059" cy="8929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0D3393D3-19A6-FA41-A9E0-B5FE8422F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782" y="571471"/>
            <a:ext cx="3888218" cy="50222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DAA4C80-BC4F-E14F-9663-ADDE8D34C021}"/>
              </a:ext>
            </a:extLst>
          </p:cNvPr>
          <p:cNvSpPr txBox="1"/>
          <p:nvPr/>
        </p:nvSpPr>
        <p:spPr>
          <a:xfrm>
            <a:off x="6035323" y="2338345"/>
            <a:ext cx="61908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Possible</a:t>
            </a:r>
          </a:p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2</a:t>
            </a:r>
            <a:r>
              <a:rPr lang="en-US" sz="600" baseline="30000" dirty="0">
                <a:solidFill>
                  <a:srgbClr val="0000FF"/>
                </a:solidFill>
                <a:latin typeface="+mj-lt"/>
              </a:rPr>
              <a:t>nd</a:t>
            </a:r>
            <a:r>
              <a:rPr lang="en-US" sz="600" dirty="0">
                <a:solidFill>
                  <a:srgbClr val="0000FF"/>
                </a:solidFill>
                <a:latin typeface="+mj-lt"/>
              </a:rPr>
              <a:t> Detector </a:t>
            </a:r>
          </a:p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Location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284CDA4-0933-674C-8FB9-05CF4856DEE7}"/>
              </a:ext>
            </a:extLst>
          </p:cNvPr>
          <p:cNvSpPr txBox="1"/>
          <p:nvPr/>
        </p:nvSpPr>
        <p:spPr>
          <a:xfrm>
            <a:off x="6692627" y="2829897"/>
            <a:ext cx="49725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Project </a:t>
            </a:r>
          </a:p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Detector </a:t>
            </a:r>
          </a:p>
          <a:p>
            <a:pPr algn="ctr"/>
            <a:r>
              <a:rPr lang="en-US" sz="600" dirty="0">
                <a:solidFill>
                  <a:srgbClr val="0000FF"/>
                </a:solidFill>
                <a:latin typeface="+mj-lt"/>
              </a:rPr>
              <a:t>Location</a:t>
            </a:r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3A27C06B-1C5C-B048-A592-D6447776D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283" y="3205069"/>
            <a:ext cx="367937" cy="264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2A6A4D-8686-264A-96F7-C93460E73A20}"/>
              </a:ext>
            </a:extLst>
          </p:cNvPr>
          <p:cNvSpPr txBox="1"/>
          <p:nvPr/>
        </p:nvSpPr>
        <p:spPr>
          <a:xfrm>
            <a:off x="6579833" y="3467404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FF"/>
                </a:solidFill>
                <a:latin typeface="+mj-lt"/>
              </a:rPr>
              <a:t>IR-6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70F490-51B8-E14A-91FD-B411BC9EFEE8}"/>
              </a:ext>
            </a:extLst>
          </p:cNvPr>
          <p:cNvSpPr txBox="1"/>
          <p:nvPr/>
        </p:nvSpPr>
        <p:spPr>
          <a:xfrm>
            <a:off x="5313085" y="2785872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FF"/>
                </a:solidFill>
                <a:latin typeface="+mj-lt"/>
              </a:rPr>
              <a:t>IR-8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EC3C4A-3288-324B-B03A-568D7974DBB5}"/>
              </a:ext>
            </a:extLst>
          </p:cNvPr>
          <p:cNvSpPr txBox="1"/>
          <p:nvPr/>
        </p:nvSpPr>
        <p:spPr>
          <a:xfrm>
            <a:off x="118868" y="577830"/>
            <a:ext cx="4782316" cy="5141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</a:rPr>
              <a:t>Project Design Goals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High Luminosity: L=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33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–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34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sec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, 10 – 100 fb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/year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Highly Polarized Beams:  70%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tabLst>
                <a:tab pos="6454775" algn="r"/>
              </a:tabLs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 requires high precision polarimetry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Center of Mass Energy Range: 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>
                <a:srgbClr val="0000FF"/>
              </a:buClr>
              <a:buSzTx/>
              <a:tabLst>
                <a:tab pos="6454775" algn="r"/>
              </a:tabLs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E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= 29 – 140 GeV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rgbClr val="0000FF"/>
              </a:buClr>
              <a:tabLst>
                <a:tab pos="6454775" algn="r"/>
              </a:tabLs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Large Detector Acceptance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Ion Species Range:  protons – Uranium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tabLst>
                <a:tab pos="6454775" algn="r"/>
              </a:tabLst>
              <a:defRPr/>
            </a:pP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</a:rPr>
              <a:t>    </a:t>
            </a:r>
            <a:r>
              <a:rPr lang="en-US" dirty="0">
                <a:solidFill>
                  <a:srgbClr val="0000FF"/>
                </a:solidFill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 Requires forward detectors integrated in beam lattice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Good Background Conditions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FF"/>
              </a:buClr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Accommodate a Second Interaction Region (IR)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  <a:sym typeface="Wingdings" pitchFamily="2" charset="2"/>
              </a:rPr>
              <a:t> IR-8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862C68B-CA65-9143-A54A-4991D7F837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12" r="18018" b="10531"/>
          <a:stretch/>
        </p:blipFill>
        <p:spPr>
          <a:xfrm flipH="1">
            <a:off x="4297735" y="5862964"/>
            <a:ext cx="703100" cy="53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94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1371"/>
            <a:ext cx="8308322" cy="582845"/>
          </a:xfrm>
        </p:spPr>
        <p:txBody>
          <a:bodyPr>
            <a:normAutofit/>
          </a:bodyPr>
          <a:lstStyle/>
          <a:p>
            <a:r>
              <a:rPr lang="en-US" sz="3200" dirty="0"/>
              <a:t>International Interest &amp; In-Kind - Updated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114026-9A77-0998-8F23-006321648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30343"/>
              </p:ext>
            </p:extLst>
          </p:nvPr>
        </p:nvGraphicFramePr>
        <p:xfrm>
          <a:off x="83412" y="552382"/>
          <a:ext cx="8988858" cy="6114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2600">
                  <a:extLst>
                    <a:ext uri="{9D8B030D-6E8A-4147-A177-3AD203B41FA5}">
                      <a16:colId xmlns:a16="http://schemas.microsoft.com/office/drawing/2014/main" val="1371435365"/>
                    </a:ext>
                  </a:extLst>
                </a:gridCol>
                <a:gridCol w="7186258">
                  <a:extLst>
                    <a:ext uri="{9D8B030D-6E8A-4147-A177-3AD203B41FA5}">
                      <a16:colId xmlns:a16="http://schemas.microsoft.com/office/drawing/2014/main" val="1383690832"/>
                    </a:ext>
                  </a:extLst>
                </a:gridCol>
              </a:tblGrid>
              <a:tr h="34191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 and Important Facts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96269"/>
                  </a:ext>
                </a:extLst>
              </a:tr>
              <a:tr h="258232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NSF-MSRI pre-proposal submitted by 10 US universities – aims at full scope of backward EM calorimetry (eECal). Armenia, Czech, France/IN2P3 as unfunded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contributors. Invited to submit proposal.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952053"/>
                  </a:ext>
                </a:extLst>
              </a:tr>
              <a:tr h="258232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Contributions, mainly labor to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eECal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many EM calorimetry and particle id detectors component tests.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58277"/>
                  </a:ext>
                </a:extLst>
              </a:tr>
              <a:tr h="258232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EIC included in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Canadian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Subatomic Physics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Long-Range Plan; Interested in Compton Polarimetry, Electromagnetic Calorimetry and Software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669715"/>
                  </a:ext>
                </a:extLst>
              </a:tr>
              <a:tr h="258232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Forward EM Calorimeter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486615"/>
                  </a:ext>
                </a:extLst>
              </a:tr>
              <a:tr h="350798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Working with funding agency; Interested in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eECal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(PbWO4 crystals and glass) and Silicon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93005"/>
                  </a:ext>
                </a:extLst>
              </a:tr>
              <a:tr h="217625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France/IRFU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Interested in SC magnet design, electronics and MPGD/tracking.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Saclay/IRFU provided 30% design work for magnet as in-kind,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contributions to 60% and ongoing 90% design.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81241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France/IN2P3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contribution to backward EM calorimetry (including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in-kind design)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to readout electronics (e.g., ASICs for AC-LGAD detectors and Calorimetry). IRFU &amp; IN2P3 discussing together for higher-level contributions.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56565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Consortium is working with Funding agency; Interested in detector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oftware (non-project scientific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contribution),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contributions to DAQ/slow controls, and PID –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ToF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 hardware (investigating Forward AC-LGAD to make links with Si plants).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11709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Italy/INFN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Working with INFN since a while; Aims at major scope of forward particle identification detector (dRICH), at (part of) the Si/MAPS tracker scope, and at photo-sensor contributions. Further investigating possible interest in EIC detector magnet scope.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22492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Israel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B0 Detectors (Si tracking and PbWO4)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413477"/>
                  </a:ext>
                </a:extLst>
              </a:tr>
              <a:tr h="389796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Interested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a US-Japan agreement; Aims at full scope of Zero-Degree Calorimeter in collaboration with Taiwan/Korea. Pursuit of full scope of barrel AC-LGAD detector as EIC-Asia consortium. Contribution to DAQ/streaming. Possible aerogel.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486306"/>
                  </a:ext>
                </a:extLst>
              </a:tr>
              <a:tr h="516463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Fiber-based EM calorimetry (barrel and/or hadronic ZDC),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Small work package for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barrel AC-LGAD as part of EIC-Asia consortium (includes also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Japan,Taiwan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collaboration on Si tracking detector (backward Si disks)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Si-based hadronic calorimetry for ZDC.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002649"/>
                  </a:ext>
                </a:extLst>
              </a:tr>
              <a:tr h="217625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Actively working with ministry/funding agency; Interested in detectors along the beam line (luminosity detector, Roman Pots)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921962"/>
                  </a:ext>
                </a:extLst>
              </a:tr>
              <a:tr h="217625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Pursuit of full scope of barrel AC-LGAD as part of EIC-Asia consortium. LYSO-based EM calorimeter for ZDC, Also optical readout/fiber. Possible later interest in PCBs. Computing.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182557"/>
                  </a:ext>
                </a:extLst>
              </a:tr>
              <a:tr h="516463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STFC seed funding for UK detector R&amp;D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(3M£). Interest in Si/MAPS tracker, polarimetry and detectors along the beams (Low-Q2/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TimePix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 Follow-up grant request for 5-7 years submitted early 2023 (includes accelerator part).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068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161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9ACEB-46F4-3346-A2DD-CA77E7238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61E525-522B-1A4A-9EC8-89D51D18A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Schedule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0DE7D179-8996-AB46-AC07-358D2496992E}"/>
              </a:ext>
            </a:extLst>
          </p:cNvPr>
          <p:cNvSpPr/>
          <p:nvPr/>
        </p:nvSpPr>
        <p:spPr>
          <a:xfrm>
            <a:off x="213359" y="2286000"/>
            <a:ext cx="8936729" cy="481584"/>
          </a:xfrm>
          <a:prstGeom prst="rightArrow">
            <a:avLst/>
          </a:prstGeom>
          <a:gradFill flip="none" rotWithShape="1">
            <a:gsLst>
              <a:gs pos="0">
                <a:srgbClr val="0432FF"/>
              </a:gs>
              <a:gs pos="54000">
                <a:srgbClr val="0096FF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9AAC72-045D-864C-A673-802DE8AE2F8C}"/>
              </a:ext>
            </a:extLst>
          </p:cNvPr>
          <p:cNvCxnSpPr>
            <a:cxnSpLocks/>
          </p:cNvCxnSpPr>
          <p:nvPr/>
        </p:nvCxnSpPr>
        <p:spPr>
          <a:xfrm>
            <a:off x="219456" y="2081784"/>
            <a:ext cx="0" cy="103632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AF44FA9-3FB4-C840-A45C-90D4A5290844}"/>
              </a:ext>
            </a:extLst>
          </p:cNvPr>
          <p:cNvSpPr txBox="1"/>
          <p:nvPr/>
        </p:nvSpPr>
        <p:spPr>
          <a:xfrm>
            <a:off x="-56783" y="1627582"/>
            <a:ext cx="737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CD-0</a:t>
            </a:r>
          </a:p>
          <a:p>
            <a:pPr algn="ctr"/>
            <a:r>
              <a:rPr lang="en-US" sz="1200" dirty="0">
                <a:latin typeface="+mj-lt"/>
              </a:rPr>
              <a:t>12/2019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69E0D3-812D-8641-A1DE-3FAC24DB9DF6}"/>
              </a:ext>
            </a:extLst>
          </p:cNvPr>
          <p:cNvCxnSpPr>
            <a:cxnSpLocks/>
          </p:cNvCxnSpPr>
          <p:nvPr/>
        </p:nvCxnSpPr>
        <p:spPr>
          <a:xfrm>
            <a:off x="1233938" y="2078185"/>
            <a:ext cx="0" cy="103632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ACC7D00-B0BE-1E48-A9A9-890EFB26794C}"/>
              </a:ext>
            </a:extLst>
          </p:cNvPr>
          <p:cNvSpPr txBox="1"/>
          <p:nvPr/>
        </p:nvSpPr>
        <p:spPr>
          <a:xfrm>
            <a:off x="872353" y="1630079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CD-1</a:t>
            </a:r>
          </a:p>
          <a:p>
            <a:pPr algn="ctr"/>
            <a:r>
              <a:rPr lang="en-US" sz="1200" dirty="0">
                <a:latin typeface="+mj-lt"/>
              </a:rPr>
              <a:t>06/2021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E398FA-BEF0-1442-9F23-19C07444E17B}"/>
              </a:ext>
            </a:extLst>
          </p:cNvPr>
          <p:cNvCxnSpPr>
            <a:cxnSpLocks/>
          </p:cNvCxnSpPr>
          <p:nvPr/>
        </p:nvCxnSpPr>
        <p:spPr>
          <a:xfrm>
            <a:off x="2487336" y="2027458"/>
            <a:ext cx="0" cy="2678654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68F5E42-0AED-E744-BA68-8ABA4FDE3E64}"/>
              </a:ext>
            </a:extLst>
          </p:cNvPr>
          <p:cNvSpPr txBox="1"/>
          <p:nvPr/>
        </p:nvSpPr>
        <p:spPr>
          <a:xfrm>
            <a:off x="2162328" y="1628120"/>
            <a:ext cx="737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CD-3A</a:t>
            </a:r>
          </a:p>
          <a:p>
            <a:pPr algn="ctr"/>
            <a:r>
              <a:rPr lang="en-US" sz="1200" dirty="0">
                <a:latin typeface="+mj-lt"/>
              </a:rPr>
              <a:t>01/2024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19F85A1-1B05-9E4A-8CD7-896ECD999BFA}"/>
              </a:ext>
            </a:extLst>
          </p:cNvPr>
          <p:cNvCxnSpPr>
            <a:cxnSpLocks/>
          </p:cNvCxnSpPr>
          <p:nvPr/>
        </p:nvCxnSpPr>
        <p:spPr>
          <a:xfrm>
            <a:off x="3672253" y="2077647"/>
            <a:ext cx="0" cy="1319339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94690EC-4BF6-2745-8E8B-6F67B67E8C05}"/>
              </a:ext>
            </a:extLst>
          </p:cNvPr>
          <p:cNvSpPr txBox="1"/>
          <p:nvPr/>
        </p:nvSpPr>
        <p:spPr>
          <a:xfrm>
            <a:off x="3310668" y="1629541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CD-3</a:t>
            </a:r>
          </a:p>
          <a:p>
            <a:pPr algn="ctr"/>
            <a:r>
              <a:rPr lang="en-US" sz="1200" dirty="0">
                <a:latin typeface="+mj-lt"/>
              </a:rPr>
              <a:t>04/2025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494FC79-BC39-1F45-B2F7-CF3C421B3EE8}"/>
              </a:ext>
            </a:extLst>
          </p:cNvPr>
          <p:cNvCxnSpPr>
            <a:cxnSpLocks/>
          </p:cNvCxnSpPr>
          <p:nvPr/>
        </p:nvCxnSpPr>
        <p:spPr>
          <a:xfrm>
            <a:off x="6632509" y="2092659"/>
            <a:ext cx="0" cy="103632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7617D2B-F52C-E846-B0A9-FFB6809D68DF}"/>
              </a:ext>
            </a:extLst>
          </p:cNvPr>
          <p:cNvSpPr txBox="1"/>
          <p:nvPr/>
        </p:nvSpPr>
        <p:spPr>
          <a:xfrm>
            <a:off x="6258734" y="1449481"/>
            <a:ext cx="73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early</a:t>
            </a:r>
          </a:p>
          <a:p>
            <a:pPr algn="ctr"/>
            <a:r>
              <a:rPr lang="en-US" sz="1200" dirty="0">
                <a:latin typeface="+mj-lt"/>
              </a:rPr>
              <a:t>CD-4A</a:t>
            </a:r>
          </a:p>
          <a:p>
            <a:pPr algn="ctr"/>
            <a:r>
              <a:rPr lang="en-US" sz="1200" dirty="0">
                <a:latin typeface="+mj-lt"/>
              </a:rPr>
              <a:t>04/2031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1FF51AB-725D-C34F-B025-C34B985FA3FC}"/>
              </a:ext>
            </a:extLst>
          </p:cNvPr>
          <p:cNvCxnSpPr>
            <a:cxnSpLocks/>
          </p:cNvCxnSpPr>
          <p:nvPr/>
        </p:nvCxnSpPr>
        <p:spPr>
          <a:xfrm>
            <a:off x="7545958" y="2070265"/>
            <a:ext cx="0" cy="103632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CE378DF-A18F-9747-8711-10CA9CD91173}"/>
              </a:ext>
            </a:extLst>
          </p:cNvPr>
          <p:cNvSpPr txBox="1"/>
          <p:nvPr/>
        </p:nvSpPr>
        <p:spPr>
          <a:xfrm>
            <a:off x="7094607" y="1451471"/>
            <a:ext cx="917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early CD-4</a:t>
            </a:r>
          </a:p>
          <a:p>
            <a:pPr algn="ctr"/>
            <a:r>
              <a:rPr lang="en-US" sz="1200" dirty="0">
                <a:latin typeface="+mj-lt"/>
              </a:rPr>
              <a:t>CD-4A</a:t>
            </a:r>
          </a:p>
          <a:p>
            <a:pPr algn="ctr"/>
            <a:r>
              <a:rPr lang="en-US" sz="1200" dirty="0">
                <a:latin typeface="+mj-lt"/>
              </a:rPr>
              <a:t>04/2032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E9B78B-5E2E-A646-9934-85EFC9F7B846}"/>
              </a:ext>
            </a:extLst>
          </p:cNvPr>
          <p:cNvCxnSpPr>
            <a:cxnSpLocks/>
          </p:cNvCxnSpPr>
          <p:nvPr/>
        </p:nvCxnSpPr>
        <p:spPr>
          <a:xfrm>
            <a:off x="8721535" y="2089839"/>
            <a:ext cx="0" cy="103632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4C14F2A-85F7-A84E-81D3-4C70A4479B6F}"/>
              </a:ext>
            </a:extLst>
          </p:cNvPr>
          <p:cNvSpPr txBox="1"/>
          <p:nvPr/>
        </p:nvSpPr>
        <p:spPr>
          <a:xfrm>
            <a:off x="8359952" y="1629541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CD-4</a:t>
            </a:r>
          </a:p>
          <a:p>
            <a:pPr algn="ctr"/>
            <a:r>
              <a:rPr lang="en-US" sz="1200" dirty="0">
                <a:latin typeface="+mj-lt"/>
              </a:rPr>
              <a:t>04/2034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FB0388E-7799-814E-AAE1-2C6916D9E889}"/>
              </a:ext>
            </a:extLst>
          </p:cNvPr>
          <p:cNvCxnSpPr/>
          <p:nvPr/>
        </p:nvCxnSpPr>
        <p:spPr>
          <a:xfrm>
            <a:off x="310896" y="2882196"/>
            <a:ext cx="841248" cy="0"/>
          </a:xfrm>
          <a:prstGeom prst="straightConnector1">
            <a:avLst/>
          </a:prstGeom>
          <a:ln w="19050">
            <a:solidFill>
              <a:srgbClr val="00FA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C039C7F-FC41-9441-8060-F070E0884072}"/>
              </a:ext>
            </a:extLst>
          </p:cNvPr>
          <p:cNvSpPr txBox="1"/>
          <p:nvPr/>
        </p:nvSpPr>
        <p:spPr>
          <a:xfrm>
            <a:off x="327208" y="2966099"/>
            <a:ext cx="8996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00FA00"/>
                </a:solidFill>
                <a:latin typeface="+mj-lt"/>
              </a:rPr>
              <a:t>Conceptual</a:t>
            </a:r>
          </a:p>
          <a:p>
            <a:pPr algn="ctr"/>
            <a:r>
              <a:rPr lang="en-US" sz="1100" dirty="0">
                <a:solidFill>
                  <a:srgbClr val="00FA00"/>
                </a:solidFill>
                <a:latin typeface="+mj-lt"/>
              </a:rPr>
              <a:t>Design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038138-A9E3-3B4B-A1D4-9742D035B1E4}"/>
              </a:ext>
            </a:extLst>
          </p:cNvPr>
          <p:cNvCxnSpPr>
            <a:cxnSpLocks/>
          </p:cNvCxnSpPr>
          <p:nvPr/>
        </p:nvCxnSpPr>
        <p:spPr>
          <a:xfrm flipV="1">
            <a:off x="1369617" y="2895600"/>
            <a:ext cx="1849071" cy="663"/>
          </a:xfrm>
          <a:prstGeom prst="straightConnector1">
            <a:avLst/>
          </a:prstGeom>
          <a:ln w="19050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0597316-CE71-5A4B-8676-F25D5686D73A}"/>
              </a:ext>
            </a:extLst>
          </p:cNvPr>
          <p:cNvSpPr txBox="1"/>
          <p:nvPr/>
        </p:nvSpPr>
        <p:spPr>
          <a:xfrm>
            <a:off x="1762792" y="2882196"/>
            <a:ext cx="8915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0432FF"/>
                </a:solidFill>
                <a:latin typeface="+mj-lt"/>
              </a:rPr>
              <a:t>Preliminary</a:t>
            </a:r>
          </a:p>
          <a:p>
            <a:pPr algn="ctr"/>
            <a:r>
              <a:rPr lang="en-US" sz="1100" dirty="0">
                <a:solidFill>
                  <a:srgbClr val="0432FF"/>
                </a:solidFill>
                <a:latin typeface="+mj-lt"/>
              </a:rPr>
              <a:t>Design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0BDCC36-D88D-C747-A202-4F5C6652E7D1}"/>
              </a:ext>
            </a:extLst>
          </p:cNvPr>
          <p:cNvCxnSpPr>
            <a:cxnSpLocks/>
          </p:cNvCxnSpPr>
          <p:nvPr/>
        </p:nvCxnSpPr>
        <p:spPr>
          <a:xfrm>
            <a:off x="3842800" y="2896263"/>
            <a:ext cx="2545808" cy="0"/>
          </a:xfrm>
          <a:prstGeom prst="straightConnector1">
            <a:avLst/>
          </a:prstGeom>
          <a:ln w="19050">
            <a:solidFill>
              <a:srgbClr val="FF4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681585F-19B5-D548-96BD-8868F59D849C}"/>
              </a:ext>
            </a:extLst>
          </p:cNvPr>
          <p:cNvSpPr txBox="1"/>
          <p:nvPr/>
        </p:nvSpPr>
        <p:spPr>
          <a:xfrm>
            <a:off x="4547230" y="2942812"/>
            <a:ext cx="9765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FF40FF"/>
                </a:solidFill>
                <a:latin typeface="+mj-lt"/>
              </a:rPr>
              <a:t>Construction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E060621-165D-D148-9D1F-35D6748CEDF7}"/>
              </a:ext>
            </a:extLst>
          </p:cNvPr>
          <p:cNvCxnSpPr>
            <a:cxnSpLocks/>
          </p:cNvCxnSpPr>
          <p:nvPr/>
        </p:nvCxnSpPr>
        <p:spPr>
          <a:xfrm>
            <a:off x="6388608" y="2896263"/>
            <a:ext cx="2261616" cy="0"/>
          </a:xfrm>
          <a:prstGeom prst="straightConnector1">
            <a:avLst/>
          </a:prstGeom>
          <a:ln w="19050">
            <a:solidFill>
              <a:srgbClr val="FF40FF"/>
            </a:solidFill>
            <a:prstDash val="lg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5A6A148-1F51-2A48-BA83-379FF353FECA}"/>
              </a:ext>
            </a:extLst>
          </p:cNvPr>
          <p:cNvSpPr txBox="1"/>
          <p:nvPr/>
        </p:nvSpPr>
        <p:spPr>
          <a:xfrm>
            <a:off x="1378067" y="4684329"/>
            <a:ext cx="22397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Define Baseline: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Subdetector technologies, 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Scope, Cost  &amp; Schedule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Long Lead Procurement items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Design Maturity: ~90%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Plan is tracked through EVMS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&amp; Change control process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Need TDR for LLPs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223820-4384-8745-8ED5-22C382874DB1}"/>
              </a:ext>
            </a:extLst>
          </p:cNvPr>
          <p:cNvSpPr txBox="1"/>
          <p:nvPr/>
        </p:nvSpPr>
        <p:spPr>
          <a:xfrm>
            <a:off x="3098520" y="3399976"/>
            <a:ext cx="1733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Approve final design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all subdetectors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Design Maturity: ~90%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Need full TDR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247E1A2-02DD-7142-967F-E0F3034AA4E9}"/>
              </a:ext>
            </a:extLst>
          </p:cNvPr>
          <p:cNvCxnSpPr>
            <a:cxnSpLocks/>
          </p:cNvCxnSpPr>
          <p:nvPr/>
        </p:nvCxnSpPr>
        <p:spPr>
          <a:xfrm>
            <a:off x="1890595" y="2394033"/>
            <a:ext cx="0" cy="1159935"/>
          </a:xfrm>
          <a:prstGeom prst="straightConnector1">
            <a:avLst/>
          </a:prstGeom>
          <a:ln w="31750"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C8CBA22-C41A-3C4A-946C-B1046ACF0E5A}"/>
              </a:ext>
            </a:extLst>
          </p:cNvPr>
          <p:cNvSpPr txBox="1"/>
          <p:nvPr/>
        </p:nvSpPr>
        <p:spPr>
          <a:xfrm>
            <a:off x="997562" y="3557199"/>
            <a:ext cx="1576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2023: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start change control 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process for detector</a:t>
            </a:r>
          </a:p>
          <a:p>
            <a:pPr algn="l"/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2023: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train EVMS process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7EA2FF-922E-A14B-82E7-00EE6BE4F4B6}"/>
              </a:ext>
            </a:extLst>
          </p:cNvPr>
          <p:cNvSpPr txBox="1"/>
          <p:nvPr/>
        </p:nvSpPr>
        <p:spPr>
          <a:xfrm>
            <a:off x="6116101" y="3163345"/>
            <a:ext cx="1021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+mj-lt"/>
              </a:rPr>
              <a:t>Transition into </a:t>
            </a:r>
          </a:p>
          <a:p>
            <a:pPr algn="ctr"/>
            <a:r>
              <a:rPr lang="en-US" sz="1000" dirty="0">
                <a:latin typeface="+mj-lt"/>
              </a:rPr>
              <a:t>Operations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1D975AB-7114-5048-BBE5-D61ADF4C5AE6}"/>
              </a:ext>
            </a:extLst>
          </p:cNvPr>
          <p:cNvSpPr txBox="1"/>
          <p:nvPr/>
        </p:nvSpPr>
        <p:spPr>
          <a:xfrm>
            <a:off x="8324685" y="3133048"/>
            <a:ext cx="808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+mj-lt"/>
              </a:rPr>
              <a:t>Start of</a:t>
            </a:r>
          </a:p>
          <a:p>
            <a:pPr algn="ctr"/>
            <a:r>
              <a:rPr lang="en-US" sz="1000" dirty="0">
                <a:latin typeface="+mj-lt"/>
              </a:rPr>
              <a:t>Operations</a:t>
            </a:r>
          </a:p>
          <a:p>
            <a:pPr algn="ctr"/>
            <a:r>
              <a:rPr lang="en-US" sz="1000" dirty="0">
                <a:latin typeface="+mj-lt"/>
              </a:rPr>
              <a:t>&amp;</a:t>
            </a:r>
          </a:p>
          <a:p>
            <a:pPr algn="ctr"/>
            <a:r>
              <a:rPr lang="en-US" sz="1000" dirty="0">
                <a:latin typeface="+mj-lt"/>
              </a:rPr>
              <a:t>Science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0F0A992-F453-3D47-93AE-5BBD5A785C23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3278502" y="1766956"/>
            <a:ext cx="0" cy="1658996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AF01423-60DF-BC4E-8D72-AF3815FD535D}"/>
              </a:ext>
            </a:extLst>
          </p:cNvPr>
          <p:cNvSpPr txBox="1"/>
          <p:nvPr/>
        </p:nvSpPr>
        <p:spPr>
          <a:xfrm>
            <a:off x="2909651" y="1305291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CD-2</a:t>
            </a:r>
          </a:p>
          <a:p>
            <a:pPr algn="ctr"/>
            <a:r>
              <a:rPr lang="en-US" sz="1200" dirty="0">
                <a:latin typeface="+mj-lt"/>
              </a:rPr>
              <a:t>01/2025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E75B3E4-294E-374E-91D3-378D330B6DF5}"/>
              </a:ext>
            </a:extLst>
          </p:cNvPr>
          <p:cNvCxnSpPr>
            <a:cxnSpLocks/>
          </p:cNvCxnSpPr>
          <p:nvPr/>
        </p:nvCxnSpPr>
        <p:spPr>
          <a:xfrm flipV="1">
            <a:off x="1364532" y="3313083"/>
            <a:ext cx="1127313" cy="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4EA7B72-4F50-A14C-BF28-B7B9A033786E}"/>
              </a:ext>
            </a:extLst>
          </p:cNvPr>
          <p:cNvSpPr txBox="1"/>
          <p:nvPr/>
        </p:nvSpPr>
        <p:spPr>
          <a:xfrm>
            <a:off x="1255125" y="3343840"/>
            <a:ext cx="13324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+mj-lt"/>
              </a:rPr>
              <a:t>Final Design LLPs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EC86053-132E-E442-ADA1-C131B1F28351}"/>
              </a:ext>
            </a:extLst>
          </p:cNvPr>
          <p:cNvCxnSpPr>
            <a:cxnSpLocks/>
          </p:cNvCxnSpPr>
          <p:nvPr/>
        </p:nvCxnSpPr>
        <p:spPr>
          <a:xfrm flipV="1">
            <a:off x="2606976" y="2974000"/>
            <a:ext cx="1040377" cy="312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AB857D8B-8D02-4343-BEE5-B37089EE3DC0}"/>
              </a:ext>
            </a:extLst>
          </p:cNvPr>
          <p:cNvSpPr txBox="1"/>
          <p:nvPr/>
        </p:nvSpPr>
        <p:spPr>
          <a:xfrm>
            <a:off x="2741329" y="2940134"/>
            <a:ext cx="6254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FF0000"/>
                </a:solidFill>
                <a:latin typeface="+mj-lt"/>
              </a:rPr>
              <a:t>Final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  <a:latin typeface="+mj-lt"/>
              </a:rPr>
              <a:t>Design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D86EAF5-8D87-5049-9879-C7CA92913978}"/>
              </a:ext>
            </a:extLst>
          </p:cNvPr>
          <p:cNvCxnSpPr>
            <a:cxnSpLocks/>
          </p:cNvCxnSpPr>
          <p:nvPr/>
        </p:nvCxnSpPr>
        <p:spPr>
          <a:xfrm>
            <a:off x="3842800" y="1327016"/>
            <a:ext cx="0" cy="1308737"/>
          </a:xfrm>
          <a:prstGeom prst="straightConnector1">
            <a:avLst/>
          </a:prstGeom>
          <a:ln w="31750">
            <a:solidFill>
              <a:schemeClr val="tx1"/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96C6834-F360-9748-A98D-55732414888D}"/>
              </a:ext>
            </a:extLst>
          </p:cNvPr>
          <p:cNvSpPr txBox="1"/>
          <p:nvPr/>
        </p:nvSpPr>
        <p:spPr>
          <a:xfrm>
            <a:off x="3166176" y="765868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Conclusion of</a:t>
            </a:r>
          </a:p>
          <a:p>
            <a:pPr algn="ctr"/>
            <a:r>
              <a:rPr lang="en-US" sz="1200" dirty="0">
                <a:latin typeface="+mj-lt"/>
              </a:rPr>
              <a:t>RHIC Operations</a:t>
            </a:r>
          </a:p>
          <a:p>
            <a:pPr algn="ctr"/>
            <a:r>
              <a:rPr lang="en-US" sz="1200" dirty="0">
                <a:latin typeface="+mj-lt"/>
              </a:rPr>
              <a:t>06/2025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B0DBB0-EA75-8E41-BD37-3357FD1A71CC}"/>
              </a:ext>
            </a:extLst>
          </p:cNvPr>
          <p:cNvSpPr txBox="1"/>
          <p:nvPr/>
        </p:nvSpPr>
        <p:spPr>
          <a:xfrm>
            <a:off x="6006581" y="4537378"/>
            <a:ext cx="3078754" cy="1938992"/>
          </a:xfrm>
          <a:prstGeom prst="rect">
            <a:avLst/>
          </a:prstGeom>
          <a:solidFill>
            <a:schemeClr val="bg1"/>
          </a:solidFill>
          <a:ln>
            <a:solidFill>
              <a:srgbClr val="30519D"/>
            </a:solidFill>
          </a:ln>
        </p:spPr>
        <p:txBody>
          <a:bodyPr wrap="square" rtlCol="0">
            <a:spAutoFit/>
          </a:bodyPr>
          <a:lstStyle/>
          <a:p>
            <a:pPr marL="5715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EIC Critical Decision Plan</a:t>
            </a:r>
          </a:p>
          <a:p>
            <a:pPr marL="5715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CD-0/Site Selection      December 2019 ✓</a:t>
            </a:r>
          </a:p>
          <a:p>
            <a:pPr marL="57150" lvl="2">
              <a:tabLst>
                <a:tab pos="4341813" algn="r"/>
              </a:tabLst>
            </a:pP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CD-1                                     June 2021 ✓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CD-3a 	January 2024</a:t>
            </a:r>
          </a:p>
          <a:p>
            <a:pPr marL="57150" lvl="2">
              <a:tabLst>
                <a:tab pos="4341813" algn="r"/>
              </a:tabLst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CD-2 	January 2025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CD-3	April 2025</a:t>
            </a:r>
          </a:p>
          <a:p>
            <a:pPr marL="5715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CD-4a early finish	April 2031</a:t>
            </a:r>
          </a:p>
          <a:p>
            <a:pPr marL="5715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CD-4a 	April 2032</a:t>
            </a:r>
          </a:p>
          <a:p>
            <a:pPr marL="5715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CD-4 early finish	April 2032 </a:t>
            </a:r>
          </a:p>
          <a:p>
            <a:pPr marL="5715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341813" algn="r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CD-4	April 2034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C6F64-F82F-994A-AE62-D849E0DF813C}"/>
              </a:ext>
            </a:extLst>
          </p:cNvPr>
          <p:cNvSpPr txBox="1"/>
          <p:nvPr/>
        </p:nvSpPr>
        <p:spPr>
          <a:xfrm>
            <a:off x="2011072" y="1202486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14-16 Nov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956DAB-09E5-B142-812C-E887C79A4948}"/>
              </a:ext>
            </a:extLst>
          </p:cNvPr>
          <p:cNvSpPr/>
          <p:nvPr/>
        </p:nvSpPr>
        <p:spPr>
          <a:xfrm rot="1584472">
            <a:off x="2841627" y="1355108"/>
            <a:ext cx="1324858" cy="6418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617D4-2D32-E74D-8DE5-044174DC4F2F}"/>
              </a:ext>
            </a:extLst>
          </p:cNvPr>
          <p:cNvSpPr txBox="1"/>
          <p:nvPr/>
        </p:nvSpPr>
        <p:spPr>
          <a:xfrm>
            <a:off x="4031391" y="1625292"/>
            <a:ext cx="1241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CD-2 &amp; CD-3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31ED0F-6A0B-274D-A330-816EA8F86400}"/>
              </a:ext>
            </a:extLst>
          </p:cNvPr>
          <p:cNvSpPr/>
          <p:nvPr/>
        </p:nvSpPr>
        <p:spPr>
          <a:xfrm>
            <a:off x="6096000" y="5303520"/>
            <a:ext cx="2938272" cy="37795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54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A90A1F-1238-AE43-80E5-4FA95188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F0261D1-3520-6C4D-BF84-579B19C85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Installation Schedule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C3425D6D-33A5-984D-8619-65421FE6BDEA}"/>
              </a:ext>
            </a:extLst>
          </p:cNvPr>
          <p:cNvSpPr/>
          <p:nvPr/>
        </p:nvSpPr>
        <p:spPr>
          <a:xfrm>
            <a:off x="213359" y="1469136"/>
            <a:ext cx="8936729" cy="481584"/>
          </a:xfrm>
          <a:prstGeom prst="rightArrow">
            <a:avLst/>
          </a:prstGeom>
          <a:gradFill flip="none" rotWithShape="1">
            <a:gsLst>
              <a:gs pos="0">
                <a:srgbClr val="0432FF"/>
              </a:gs>
              <a:gs pos="54000">
                <a:srgbClr val="0096FF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AAAFFB-0F79-0B46-8133-1591B49C1171}"/>
              </a:ext>
            </a:extLst>
          </p:cNvPr>
          <p:cNvCxnSpPr>
            <a:cxnSpLocks/>
          </p:cNvCxnSpPr>
          <p:nvPr/>
        </p:nvCxnSpPr>
        <p:spPr>
          <a:xfrm>
            <a:off x="636445" y="1260783"/>
            <a:ext cx="0" cy="616785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051594C-A547-AB40-81EF-8B36AEBCD69C}"/>
              </a:ext>
            </a:extLst>
          </p:cNvPr>
          <p:cNvSpPr txBox="1"/>
          <p:nvPr/>
        </p:nvSpPr>
        <p:spPr>
          <a:xfrm>
            <a:off x="274860" y="812677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CD-3</a:t>
            </a:r>
          </a:p>
          <a:p>
            <a:pPr algn="ctr"/>
            <a:r>
              <a:rPr lang="en-US" sz="1200" dirty="0">
                <a:latin typeface="+mj-lt"/>
              </a:rPr>
              <a:t>04/2025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A91625-F067-8A43-A38B-D55602887406}"/>
              </a:ext>
            </a:extLst>
          </p:cNvPr>
          <p:cNvCxnSpPr>
            <a:cxnSpLocks/>
          </p:cNvCxnSpPr>
          <p:nvPr/>
        </p:nvCxnSpPr>
        <p:spPr>
          <a:xfrm>
            <a:off x="6632509" y="1275795"/>
            <a:ext cx="0" cy="103632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A643BE1-BBBD-F644-B236-048599E96F19}"/>
              </a:ext>
            </a:extLst>
          </p:cNvPr>
          <p:cNvSpPr txBox="1"/>
          <p:nvPr/>
        </p:nvSpPr>
        <p:spPr>
          <a:xfrm>
            <a:off x="6258734" y="632617"/>
            <a:ext cx="73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early</a:t>
            </a:r>
          </a:p>
          <a:p>
            <a:pPr algn="ctr"/>
            <a:r>
              <a:rPr lang="en-US" sz="1200" dirty="0">
                <a:latin typeface="+mj-lt"/>
              </a:rPr>
              <a:t>CD-4A</a:t>
            </a:r>
          </a:p>
          <a:p>
            <a:pPr algn="ctr"/>
            <a:r>
              <a:rPr lang="en-US" sz="1200" dirty="0">
                <a:latin typeface="+mj-lt"/>
              </a:rPr>
              <a:t>04/2031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F0D8B2-DCE6-594B-9CCF-D8A09B547AB7}"/>
              </a:ext>
            </a:extLst>
          </p:cNvPr>
          <p:cNvCxnSpPr>
            <a:cxnSpLocks/>
          </p:cNvCxnSpPr>
          <p:nvPr/>
        </p:nvCxnSpPr>
        <p:spPr>
          <a:xfrm>
            <a:off x="7545958" y="1253401"/>
            <a:ext cx="0" cy="648551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446EF7A-36C7-EE4C-835B-EA706B15908A}"/>
              </a:ext>
            </a:extLst>
          </p:cNvPr>
          <p:cNvSpPr txBox="1"/>
          <p:nvPr/>
        </p:nvSpPr>
        <p:spPr>
          <a:xfrm>
            <a:off x="7094607" y="634607"/>
            <a:ext cx="917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early CD-4</a:t>
            </a:r>
          </a:p>
          <a:p>
            <a:pPr algn="ctr"/>
            <a:r>
              <a:rPr lang="en-US" sz="1200" dirty="0">
                <a:latin typeface="+mj-lt"/>
              </a:rPr>
              <a:t>CD-4A</a:t>
            </a:r>
          </a:p>
          <a:p>
            <a:pPr algn="ctr"/>
            <a:r>
              <a:rPr lang="en-US" sz="1200" dirty="0">
                <a:latin typeface="+mj-lt"/>
              </a:rPr>
              <a:t>04/2032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C31412-4391-3948-A62F-8E36A83C4EFD}"/>
              </a:ext>
            </a:extLst>
          </p:cNvPr>
          <p:cNvCxnSpPr>
            <a:cxnSpLocks/>
          </p:cNvCxnSpPr>
          <p:nvPr/>
        </p:nvCxnSpPr>
        <p:spPr>
          <a:xfrm>
            <a:off x="8721535" y="1272975"/>
            <a:ext cx="0" cy="103632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BAD0184-F103-F84B-B925-60CBB8CAC7A9}"/>
              </a:ext>
            </a:extLst>
          </p:cNvPr>
          <p:cNvSpPr txBox="1"/>
          <p:nvPr/>
        </p:nvSpPr>
        <p:spPr>
          <a:xfrm>
            <a:off x="8359952" y="812677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CD-4</a:t>
            </a:r>
          </a:p>
          <a:p>
            <a:pPr algn="ctr"/>
            <a:r>
              <a:rPr lang="en-US" sz="1200" dirty="0">
                <a:latin typeface="+mj-lt"/>
              </a:rPr>
              <a:t>04/2034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F3FEDD-9DB2-664C-AAE3-78ADAD75CE2A}"/>
              </a:ext>
            </a:extLst>
          </p:cNvPr>
          <p:cNvSpPr txBox="1"/>
          <p:nvPr/>
        </p:nvSpPr>
        <p:spPr>
          <a:xfrm>
            <a:off x="6116101" y="2346481"/>
            <a:ext cx="1021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+mj-lt"/>
              </a:rPr>
              <a:t>Transition into </a:t>
            </a:r>
          </a:p>
          <a:p>
            <a:pPr algn="ctr"/>
            <a:r>
              <a:rPr lang="en-US" sz="1000" dirty="0">
                <a:latin typeface="+mj-lt"/>
              </a:rPr>
              <a:t>Operations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50785-C612-6843-A6B4-90BCEEF1CEAF}"/>
              </a:ext>
            </a:extLst>
          </p:cNvPr>
          <p:cNvSpPr txBox="1"/>
          <p:nvPr/>
        </p:nvSpPr>
        <p:spPr>
          <a:xfrm>
            <a:off x="8324685" y="2316184"/>
            <a:ext cx="808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+mj-lt"/>
              </a:rPr>
              <a:t>Start of</a:t>
            </a:r>
          </a:p>
          <a:p>
            <a:pPr algn="ctr"/>
            <a:r>
              <a:rPr lang="en-US" sz="1000" dirty="0">
                <a:latin typeface="+mj-lt"/>
              </a:rPr>
              <a:t>Operations</a:t>
            </a:r>
          </a:p>
          <a:p>
            <a:pPr algn="ctr"/>
            <a:r>
              <a:rPr lang="en-US" sz="1000" dirty="0">
                <a:latin typeface="+mj-lt"/>
              </a:rPr>
              <a:t>&amp;</a:t>
            </a:r>
          </a:p>
          <a:p>
            <a:pPr algn="ctr"/>
            <a:r>
              <a:rPr lang="en-US" sz="1000" dirty="0">
                <a:latin typeface="+mj-lt"/>
              </a:rPr>
              <a:t>Science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AAA165-BBF4-D54D-8E49-6397E8B758B0}"/>
              </a:ext>
            </a:extLst>
          </p:cNvPr>
          <p:cNvCxnSpPr>
            <a:cxnSpLocks/>
          </p:cNvCxnSpPr>
          <p:nvPr/>
        </p:nvCxnSpPr>
        <p:spPr>
          <a:xfrm>
            <a:off x="721648" y="1969671"/>
            <a:ext cx="2094704" cy="0"/>
          </a:xfrm>
          <a:prstGeom prst="straightConnector1">
            <a:avLst/>
          </a:prstGeom>
          <a:ln w="19050">
            <a:solidFill>
              <a:srgbClr val="FF40FF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C60753D-8BA1-8E4A-97D9-BF92BF2E70B1}"/>
              </a:ext>
            </a:extLst>
          </p:cNvPr>
          <p:cNvSpPr txBox="1"/>
          <p:nvPr/>
        </p:nvSpPr>
        <p:spPr>
          <a:xfrm>
            <a:off x="1206622" y="2016220"/>
            <a:ext cx="9765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FF40FF"/>
                </a:solidFill>
                <a:latin typeface="+mj-lt"/>
              </a:rPr>
              <a:t>Construction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2CD726-38F8-524B-862D-390468958082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2846894" y="850023"/>
            <a:ext cx="7816" cy="1492572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2BE8D9D-ECF5-B34C-879F-EEED8EF00DC0}"/>
              </a:ext>
            </a:extLst>
          </p:cNvPr>
          <p:cNvSpPr txBox="1"/>
          <p:nvPr/>
        </p:nvSpPr>
        <p:spPr>
          <a:xfrm>
            <a:off x="2450592" y="573024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Oct 2028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9513F7-DA79-3942-A93A-36ACD4FDDA56}"/>
              </a:ext>
            </a:extLst>
          </p:cNvPr>
          <p:cNvSpPr txBox="1"/>
          <p:nvPr/>
        </p:nvSpPr>
        <p:spPr>
          <a:xfrm>
            <a:off x="2206752" y="2258080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IR-6 ready </a:t>
            </a:r>
          </a:p>
          <a:p>
            <a:pPr algn="ctr"/>
            <a:r>
              <a:rPr lang="en-US" sz="1400" dirty="0">
                <a:latin typeface="+mj-lt"/>
              </a:rPr>
              <a:t>for installation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B036C5-24EE-D14D-867B-D163D742D8A6}"/>
              </a:ext>
            </a:extLst>
          </p:cNvPr>
          <p:cNvCxnSpPr>
            <a:cxnSpLocks/>
            <a:stCxn id="30" idx="1"/>
          </p:cNvCxnSpPr>
          <p:nvPr/>
        </p:nvCxnSpPr>
        <p:spPr>
          <a:xfrm>
            <a:off x="3413760" y="979748"/>
            <a:ext cx="12253" cy="1801552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6929F12-896A-C842-B25C-4F8D9AFC8AC2}"/>
              </a:ext>
            </a:extLst>
          </p:cNvPr>
          <p:cNvSpPr txBox="1"/>
          <p:nvPr/>
        </p:nvSpPr>
        <p:spPr>
          <a:xfrm>
            <a:off x="3054096" y="688848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Jan 2029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1C21D1-6B49-2A41-BE41-D21A562F4849}"/>
              </a:ext>
            </a:extLst>
          </p:cNvPr>
          <p:cNvSpPr txBox="1"/>
          <p:nvPr/>
        </p:nvSpPr>
        <p:spPr>
          <a:xfrm>
            <a:off x="2807760" y="2800624"/>
            <a:ext cx="105028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lower half </a:t>
            </a:r>
          </a:p>
          <a:p>
            <a:pPr algn="ctr"/>
            <a:r>
              <a:rPr lang="en-US" sz="1400" dirty="0">
                <a:latin typeface="+mj-lt"/>
              </a:rPr>
              <a:t>barrel </a:t>
            </a:r>
            <a:r>
              <a:rPr lang="en-US" sz="1400" dirty="0" err="1">
                <a:latin typeface="+mj-lt"/>
              </a:rPr>
              <a:t>Hcal</a:t>
            </a:r>
            <a:endParaRPr lang="en-US" sz="1400" dirty="0">
              <a:latin typeface="+mj-lt"/>
            </a:endParaRPr>
          </a:p>
          <a:p>
            <a:pPr algn="ctr"/>
            <a:r>
              <a:rPr lang="en-US" sz="1400" dirty="0">
                <a:latin typeface="+mj-lt"/>
              </a:rPr>
              <a:t>installed</a:t>
            </a:r>
          </a:p>
          <a:p>
            <a:pPr algn="ctr"/>
            <a:r>
              <a:rPr lang="en-US" sz="1400" dirty="0">
                <a:latin typeface="+mj-lt"/>
              </a:rPr>
              <a:t>Solenoid </a:t>
            </a:r>
          </a:p>
          <a:p>
            <a:pPr algn="ctr"/>
            <a:r>
              <a:rPr lang="en-US" sz="1400" dirty="0">
                <a:latin typeface="+mj-lt"/>
              </a:rPr>
              <a:t>delivered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082C10-3DC5-8A43-8B9D-062B685491E8}"/>
              </a:ext>
            </a:extLst>
          </p:cNvPr>
          <p:cNvCxnSpPr>
            <a:cxnSpLocks/>
          </p:cNvCxnSpPr>
          <p:nvPr/>
        </p:nvCxnSpPr>
        <p:spPr>
          <a:xfrm>
            <a:off x="3810061" y="1060704"/>
            <a:ext cx="0" cy="3560064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2F24C9E-8C9A-584F-A08E-360731FF4DF3}"/>
              </a:ext>
            </a:extLst>
          </p:cNvPr>
          <p:cNvSpPr txBox="1"/>
          <p:nvPr/>
        </p:nvSpPr>
        <p:spPr>
          <a:xfrm>
            <a:off x="3028811" y="4562368"/>
            <a:ext cx="14494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 Barrel </a:t>
            </a:r>
            <a:r>
              <a:rPr lang="en-US" sz="1400" dirty="0" err="1">
                <a:latin typeface="+mj-lt"/>
              </a:rPr>
              <a:t>Hcal</a:t>
            </a:r>
            <a:endParaRPr lang="en-US" sz="1400" dirty="0">
              <a:latin typeface="+mj-lt"/>
            </a:endParaRPr>
          </a:p>
          <a:p>
            <a:pPr algn="ctr"/>
            <a:r>
              <a:rPr lang="en-US" sz="1400" dirty="0">
                <a:latin typeface="+mj-lt"/>
              </a:rPr>
              <a:t>&amp; Solenoid </a:t>
            </a:r>
          </a:p>
          <a:p>
            <a:pPr algn="ctr"/>
            <a:r>
              <a:rPr lang="en-US" sz="1400" dirty="0">
                <a:latin typeface="+mj-lt"/>
              </a:rPr>
              <a:t>installed</a:t>
            </a:r>
          </a:p>
          <a:p>
            <a:pPr algn="ctr"/>
            <a:r>
              <a:rPr lang="en-US" sz="1400" dirty="0">
                <a:latin typeface="+mj-lt"/>
              </a:rPr>
              <a:t>followed by low </a:t>
            </a:r>
          </a:p>
          <a:p>
            <a:pPr algn="ctr"/>
            <a:r>
              <a:rPr lang="en-US" sz="1400" dirty="0">
                <a:latin typeface="+mj-lt"/>
              </a:rPr>
              <a:t>power test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A594E2-5C61-2544-BD4C-8942E9705682}"/>
              </a:ext>
            </a:extLst>
          </p:cNvPr>
          <p:cNvSpPr txBox="1"/>
          <p:nvPr/>
        </p:nvSpPr>
        <p:spPr>
          <a:xfrm>
            <a:off x="3413760" y="841248"/>
            <a:ext cx="87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April 2029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8E22759-E28A-D648-9FE6-2A3C5438DD7A}"/>
              </a:ext>
            </a:extLst>
          </p:cNvPr>
          <p:cNvCxnSpPr>
            <a:cxnSpLocks/>
          </p:cNvCxnSpPr>
          <p:nvPr/>
        </p:nvCxnSpPr>
        <p:spPr>
          <a:xfrm>
            <a:off x="4498909" y="1213104"/>
            <a:ext cx="0" cy="1568196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90D42CC-F4AD-F748-969C-C5F10830B934}"/>
              </a:ext>
            </a:extLst>
          </p:cNvPr>
          <p:cNvSpPr txBox="1"/>
          <p:nvPr/>
        </p:nvSpPr>
        <p:spPr>
          <a:xfrm>
            <a:off x="3837470" y="2781300"/>
            <a:ext cx="1380506" cy="95410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  <a:latin typeface="+mj-lt"/>
              </a:rPr>
              <a:t>Endcap </a:t>
            </a:r>
            <a:r>
              <a:rPr lang="en-US" sz="1400" dirty="0" err="1">
                <a:solidFill>
                  <a:srgbClr val="0000FF"/>
                </a:solidFill>
                <a:latin typeface="+mj-lt"/>
              </a:rPr>
              <a:t>HCals</a:t>
            </a:r>
            <a:r>
              <a:rPr lang="en-US" sz="1400" dirty="0">
                <a:solidFill>
                  <a:srgbClr val="0000FF"/>
                </a:solidFill>
                <a:latin typeface="+mj-lt"/>
              </a:rPr>
              <a:t>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+mj-lt"/>
              </a:rPr>
              <a:t>completed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+mj-lt"/>
              </a:rPr>
              <a:t>Solenoid 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  <a:latin typeface="+mj-lt"/>
              </a:rPr>
              <a:t>Field mapping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40D0AC-F23C-654C-AC6B-CE2B8EB567A5}"/>
              </a:ext>
            </a:extLst>
          </p:cNvPr>
          <p:cNvSpPr txBox="1"/>
          <p:nvPr/>
        </p:nvSpPr>
        <p:spPr>
          <a:xfrm>
            <a:off x="4102608" y="932688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Dec 2029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1852A47-563E-2F40-9887-D684197C47AD}"/>
              </a:ext>
            </a:extLst>
          </p:cNvPr>
          <p:cNvCxnSpPr>
            <a:cxnSpLocks/>
          </p:cNvCxnSpPr>
          <p:nvPr/>
        </p:nvCxnSpPr>
        <p:spPr>
          <a:xfrm>
            <a:off x="5138989" y="1377696"/>
            <a:ext cx="0" cy="3328416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9EF0541-07AC-6D43-856F-531DB2576B52}"/>
              </a:ext>
            </a:extLst>
          </p:cNvPr>
          <p:cNvSpPr txBox="1"/>
          <p:nvPr/>
        </p:nvSpPr>
        <p:spPr>
          <a:xfrm>
            <a:off x="3925829" y="3713988"/>
            <a:ext cx="12891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Barrel </a:t>
            </a:r>
            <a:r>
              <a:rPr lang="en-US" sz="1400" dirty="0" err="1">
                <a:latin typeface="+mj-lt"/>
              </a:rPr>
              <a:t>Ecal</a:t>
            </a:r>
            <a:endParaRPr lang="en-US" sz="1400" dirty="0">
              <a:latin typeface="+mj-lt"/>
            </a:endParaRPr>
          </a:p>
          <a:p>
            <a:pPr algn="ctr"/>
            <a:r>
              <a:rPr lang="en-US" sz="1400" dirty="0">
                <a:latin typeface="+mj-lt"/>
              </a:rPr>
              <a:t>ready</a:t>
            </a:r>
          </a:p>
          <a:p>
            <a:pPr algn="ctr"/>
            <a:r>
              <a:rPr lang="en-US" sz="1400" dirty="0">
                <a:latin typeface="+mj-lt"/>
              </a:rPr>
              <a:t>for installation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A5565D0-7989-C945-96DC-C0FAB310DA6B}"/>
              </a:ext>
            </a:extLst>
          </p:cNvPr>
          <p:cNvSpPr txBox="1"/>
          <p:nvPr/>
        </p:nvSpPr>
        <p:spPr>
          <a:xfrm>
            <a:off x="4632960" y="1085088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June 2030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2C90A4A-D0F5-1345-9AE5-685022C200BE}"/>
              </a:ext>
            </a:extLst>
          </p:cNvPr>
          <p:cNvSpPr txBox="1"/>
          <p:nvPr/>
        </p:nvSpPr>
        <p:spPr>
          <a:xfrm>
            <a:off x="4425696" y="4608576"/>
            <a:ext cx="15279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Barrel Detectors </a:t>
            </a:r>
          </a:p>
          <a:p>
            <a:pPr algn="ctr"/>
            <a:r>
              <a:rPr lang="en-US" sz="1400" dirty="0">
                <a:latin typeface="+mj-lt"/>
              </a:rPr>
              <a:t>installed</a:t>
            </a:r>
          </a:p>
          <a:p>
            <a:pPr algn="ctr"/>
            <a:r>
              <a:rPr lang="en-US" sz="1400" dirty="0" err="1">
                <a:latin typeface="+mj-lt"/>
              </a:rPr>
              <a:t>ECal</a:t>
            </a:r>
            <a:r>
              <a:rPr lang="en-US" sz="1400" dirty="0">
                <a:latin typeface="+mj-lt"/>
              </a:rPr>
              <a:t>, DIRC, </a:t>
            </a:r>
          </a:p>
          <a:p>
            <a:pPr algn="ctr"/>
            <a:r>
              <a:rPr lang="en-US" sz="1400" dirty="0" err="1">
                <a:latin typeface="+mj-lt"/>
              </a:rPr>
              <a:t>ToF</a:t>
            </a:r>
            <a:r>
              <a:rPr lang="en-US" sz="1400" dirty="0">
                <a:latin typeface="+mj-lt"/>
              </a:rPr>
              <a:t>, Trackers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6D58754-D7AC-6A40-A785-374FCB5C5255}"/>
              </a:ext>
            </a:extLst>
          </p:cNvPr>
          <p:cNvCxnSpPr>
            <a:cxnSpLocks/>
          </p:cNvCxnSpPr>
          <p:nvPr/>
        </p:nvCxnSpPr>
        <p:spPr>
          <a:xfrm>
            <a:off x="5705917" y="1456944"/>
            <a:ext cx="0" cy="161544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71D2829-9582-B64D-ABC3-A1A8CC1D833C}"/>
              </a:ext>
            </a:extLst>
          </p:cNvPr>
          <p:cNvSpPr txBox="1"/>
          <p:nvPr/>
        </p:nvSpPr>
        <p:spPr>
          <a:xfrm>
            <a:off x="5199888" y="1249680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Oct 2030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69F3C8-4920-A444-A7D7-29AD22C9BE8D}"/>
              </a:ext>
            </a:extLst>
          </p:cNvPr>
          <p:cNvSpPr txBox="1"/>
          <p:nvPr/>
        </p:nvSpPr>
        <p:spPr>
          <a:xfrm>
            <a:off x="5049536" y="3041904"/>
            <a:ext cx="151169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Hadron Endcap</a:t>
            </a:r>
          </a:p>
          <a:p>
            <a:pPr algn="ctr"/>
            <a:r>
              <a:rPr lang="en-US" sz="1400" dirty="0">
                <a:latin typeface="+mj-lt"/>
              </a:rPr>
              <a:t>Detectors </a:t>
            </a:r>
          </a:p>
          <a:p>
            <a:pPr algn="ctr"/>
            <a:r>
              <a:rPr lang="en-US" sz="1400" dirty="0">
                <a:latin typeface="+mj-lt"/>
              </a:rPr>
              <a:t>installed</a:t>
            </a:r>
          </a:p>
          <a:p>
            <a:pPr algn="ctr"/>
            <a:r>
              <a:rPr lang="en-US" sz="1400" dirty="0">
                <a:latin typeface="+mj-lt"/>
              </a:rPr>
              <a:t>Trackers, </a:t>
            </a:r>
            <a:r>
              <a:rPr lang="en-US" sz="1400" dirty="0" err="1">
                <a:latin typeface="+mj-lt"/>
              </a:rPr>
              <a:t>dRICH</a:t>
            </a:r>
            <a:endParaRPr lang="en-US" sz="1400" dirty="0">
              <a:latin typeface="+mj-lt"/>
            </a:endParaRPr>
          </a:p>
          <a:p>
            <a:pPr algn="ctr"/>
            <a:r>
              <a:rPr lang="en-US" sz="1400" dirty="0" err="1">
                <a:latin typeface="+mj-lt"/>
              </a:rPr>
              <a:t>ECal</a:t>
            </a:r>
            <a:endParaRPr lang="en-US" sz="1400" dirty="0">
              <a:latin typeface="+mj-lt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5E134D4-5958-8243-8C86-EC74823C99A3}"/>
              </a:ext>
            </a:extLst>
          </p:cNvPr>
          <p:cNvCxnSpPr>
            <a:cxnSpLocks/>
          </p:cNvCxnSpPr>
          <p:nvPr/>
        </p:nvCxnSpPr>
        <p:spPr>
          <a:xfrm>
            <a:off x="6297229" y="1548384"/>
            <a:ext cx="0" cy="2913888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DBBC85EC-D301-D241-ADEA-E7EC1D511209}"/>
              </a:ext>
            </a:extLst>
          </p:cNvPr>
          <p:cNvSpPr txBox="1"/>
          <p:nvPr/>
        </p:nvSpPr>
        <p:spPr>
          <a:xfrm>
            <a:off x="5791200" y="1341120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+mj-lt"/>
              </a:rPr>
              <a:t>Jan 2031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6113558-CF23-8843-B8FD-1D847091B806}"/>
              </a:ext>
            </a:extLst>
          </p:cNvPr>
          <p:cNvSpPr txBox="1"/>
          <p:nvPr/>
        </p:nvSpPr>
        <p:spPr>
          <a:xfrm>
            <a:off x="5921264" y="4450080"/>
            <a:ext cx="151169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Lepton Endcap</a:t>
            </a:r>
          </a:p>
          <a:p>
            <a:pPr algn="ctr"/>
            <a:r>
              <a:rPr lang="en-US" sz="1400" dirty="0">
                <a:latin typeface="+mj-lt"/>
              </a:rPr>
              <a:t>Detectors </a:t>
            </a:r>
          </a:p>
          <a:p>
            <a:pPr algn="ctr"/>
            <a:r>
              <a:rPr lang="en-US" sz="1400" dirty="0">
                <a:latin typeface="+mj-lt"/>
              </a:rPr>
              <a:t>installed</a:t>
            </a:r>
          </a:p>
          <a:p>
            <a:pPr algn="ctr"/>
            <a:r>
              <a:rPr lang="en-US" sz="1400" dirty="0">
                <a:latin typeface="+mj-lt"/>
              </a:rPr>
              <a:t>Trackers, </a:t>
            </a:r>
            <a:r>
              <a:rPr lang="en-US" sz="1400" dirty="0" err="1">
                <a:latin typeface="+mj-lt"/>
              </a:rPr>
              <a:t>bRICH</a:t>
            </a:r>
            <a:endParaRPr lang="en-US" sz="1400" dirty="0">
              <a:latin typeface="+mj-lt"/>
            </a:endParaRPr>
          </a:p>
          <a:p>
            <a:pPr algn="ctr"/>
            <a:r>
              <a:rPr lang="en-US" sz="1400" dirty="0" err="1">
                <a:latin typeface="+mj-lt"/>
              </a:rPr>
              <a:t>ECal</a:t>
            </a:r>
            <a:endParaRPr lang="en-US" sz="1400" dirty="0">
              <a:latin typeface="+mj-lt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A60EA40-854D-2D48-A445-C99D9F62FBF8}"/>
              </a:ext>
            </a:extLst>
          </p:cNvPr>
          <p:cNvSpPr/>
          <p:nvPr/>
        </p:nvSpPr>
        <p:spPr>
          <a:xfrm>
            <a:off x="25400" y="3000666"/>
            <a:ext cx="414528" cy="219456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291048-C931-4B40-8B2E-ECE2ABA6B84A}"/>
              </a:ext>
            </a:extLst>
          </p:cNvPr>
          <p:cNvSpPr txBox="1"/>
          <p:nvPr/>
        </p:nvSpPr>
        <p:spPr>
          <a:xfrm>
            <a:off x="414528" y="2927514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+mj-lt"/>
              </a:rPr>
              <a:t>done in beam position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D2A3610-0135-7B44-A7B2-1CF8923E8F7C}"/>
              </a:ext>
            </a:extLst>
          </p:cNvPr>
          <p:cNvSpPr/>
          <p:nvPr/>
        </p:nvSpPr>
        <p:spPr>
          <a:xfrm>
            <a:off x="12446" y="3390048"/>
            <a:ext cx="414528" cy="219456"/>
          </a:xfrm>
          <a:prstGeom prst="rect">
            <a:avLst/>
          </a:prstGeom>
          <a:solidFill>
            <a:schemeClr val="tx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4C978DD-A283-8347-B266-CED169F81915}"/>
              </a:ext>
            </a:extLst>
          </p:cNvPr>
          <p:cNvSpPr txBox="1"/>
          <p:nvPr/>
        </p:nvSpPr>
        <p:spPr>
          <a:xfrm>
            <a:off x="420624" y="3335946"/>
            <a:ext cx="2326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+mj-lt"/>
              </a:rPr>
              <a:t>done in IP-6 Assembly Hall</a:t>
            </a:r>
          </a:p>
        </p:txBody>
      </p:sp>
      <p:sp>
        <p:nvSpPr>
          <p:cNvPr id="44" name="Curved Right Arrow 43">
            <a:extLst>
              <a:ext uri="{FF2B5EF4-FFF2-40B4-BE49-F238E27FC236}">
                <a16:creationId xmlns:a16="http://schemas.microsoft.com/office/drawing/2014/main" id="{AE89C0DE-5864-CD46-A0AC-212D39681D76}"/>
              </a:ext>
            </a:extLst>
          </p:cNvPr>
          <p:cNvSpPr/>
          <p:nvPr/>
        </p:nvSpPr>
        <p:spPr bwMode="auto">
          <a:xfrm>
            <a:off x="462579" y="5501517"/>
            <a:ext cx="513333" cy="348583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000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590BDB-9576-D745-89D6-D604FBDC6F52}"/>
              </a:ext>
            </a:extLst>
          </p:cNvPr>
          <p:cNvSpPr txBox="1"/>
          <p:nvPr/>
        </p:nvSpPr>
        <p:spPr>
          <a:xfrm>
            <a:off x="1073524" y="5572462"/>
            <a:ext cx="796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latin typeface="+mj-lt"/>
              </a:rPr>
              <a:t>Take Away: 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dirty="0">
                <a:latin typeface="+mj-lt"/>
              </a:rPr>
              <a:t>Solenoid and Barrel </a:t>
            </a:r>
            <a:r>
              <a:rPr lang="en-US" dirty="0" err="1">
                <a:latin typeface="+mj-lt"/>
              </a:rPr>
              <a:t>HCal</a:t>
            </a:r>
            <a:r>
              <a:rPr lang="en-US" dirty="0">
                <a:latin typeface="+mj-lt"/>
              </a:rPr>
              <a:t> need to be ready by Jan 2029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§"/>
            </a:pPr>
            <a:r>
              <a:rPr lang="en-US" dirty="0">
                <a:latin typeface="+mj-lt"/>
              </a:rPr>
              <a:t>all other subdetectors need to be ready between 06/29 to 06/30 depending on their location in the detector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D4B94E9-A861-1249-B395-2386EF362B17}"/>
              </a:ext>
            </a:extLst>
          </p:cNvPr>
          <p:cNvPicPr/>
          <p:nvPr/>
        </p:nvPicPr>
        <p:blipFill rotWithShape="1">
          <a:blip r:embed="rId2"/>
          <a:srcRect l="12056" t="2021" r="10020"/>
          <a:stretch/>
        </p:blipFill>
        <p:spPr>
          <a:xfrm>
            <a:off x="7483424" y="4816365"/>
            <a:ext cx="1660576" cy="13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9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0292C9-073D-DE4A-89D8-340DF5F2E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98173"/>
            <a:ext cx="9144000" cy="3156679"/>
          </a:xfrm>
        </p:spPr>
        <p:txBody>
          <a:bodyPr/>
          <a:lstStyle/>
          <a:p>
            <a:r>
              <a:rPr lang="en-US" dirty="0"/>
              <a:t>             a modern forward looking general purpose detector</a:t>
            </a:r>
          </a:p>
          <a:p>
            <a:pPr lvl="1"/>
            <a:r>
              <a:rPr lang="en-US" dirty="0"/>
              <a:t>several novel technologies that will advance the state of the art</a:t>
            </a:r>
          </a:p>
          <a:p>
            <a:pPr lvl="1"/>
            <a:r>
              <a:rPr lang="en-US" dirty="0"/>
              <a:t>scope well defined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last two technology choices finalized by 04/21/2023</a:t>
            </a:r>
          </a:p>
          <a:p>
            <a:pPr lvl="2"/>
            <a:r>
              <a:rPr lang="en-US" dirty="0"/>
              <a:t>Long Lead Procurements identified and corresponding design prioritized</a:t>
            </a:r>
          </a:p>
          <a:p>
            <a:pPr lvl="1"/>
            <a:r>
              <a:rPr lang="en-US" dirty="0"/>
              <a:t>construction and installation timelines understood </a:t>
            </a:r>
          </a:p>
          <a:p>
            <a:r>
              <a:rPr lang="en-US" dirty="0"/>
              <a:t>             collaboration will be fully integrated in project structure </a:t>
            </a:r>
            <a:r>
              <a:rPr lang="en-US" sz="1600" dirty="0"/>
              <a:t>(see backup p. 26 &amp; 27)</a:t>
            </a:r>
          </a:p>
          <a:p>
            <a:pPr lvl="1"/>
            <a:r>
              <a:rPr lang="en-US" dirty="0"/>
              <a:t>Detector subsystem technical leads will be technical contact of subsystem on Level-4</a:t>
            </a:r>
          </a:p>
          <a:p>
            <a:pPr lvl="1"/>
            <a:r>
              <a:rPr lang="en-US" sz="1600" dirty="0">
                <a:solidFill>
                  <a:prstClr val="black"/>
                </a:solidFill>
              </a:rPr>
              <a:t>L5 Work Package leaders as defined in the           </a:t>
            </a:r>
            <a:r>
              <a:rPr lang="en-US" dirty="0">
                <a:solidFill>
                  <a:prstClr val="black"/>
                </a:solidFill>
              </a:rPr>
              <a:t>d</a:t>
            </a:r>
            <a:r>
              <a:rPr lang="en-US" sz="1600" dirty="0">
                <a:solidFill>
                  <a:prstClr val="black"/>
                </a:solidFill>
              </a:rPr>
              <a:t>etector subsystem - structures</a:t>
            </a:r>
          </a:p>
          <a:p>
            <a:r>
              <a:rPr lang="en-US" dirty="0"/>
              <a:t> Progress in R&amp;D and PED has already now large intellectual and in-kind contributions  from the international community  -- </a:t>
            </a:r>
            <a:r>
              <a:rPr lang="en-US" dirty="0">
                <a:solidFill>
                  <a:srgbClr val="0000FF"/>
                </a:solidFill>
              </a:rPr>
              <a:t>THANK YOU</a:t>
            </a:r>
          </a:p>
          <a:p>
            <a:r>
              <a:rPr lang="en-US" dirty="0"/>
              <a:t> Collaboration on all subsystems with and without in-kind contribution is extremely welcome</a:t>
            </a:r>
          </a:p>
          <a:p>
            <a:pPr lvl="1"/>
            <a:r>
              <a:rPr lang="en-US" dirty="0"/>
              <a:t>the EIC project is planning on in-kind at a level that corresponds to the expressions of interest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1/3 of total detector cost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FD1408-11C1-B44B-9FE4-21FA6E86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480E3B-F596-D743-85B4-083867A5E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CFF3A-9DBF-6842-9485-D99ACD592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643" y="4485820"/>
            <a:ext cx="4373357" cy="237218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E97EA99F-5E58-3540-B411-CD81C489D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39" y="337655"/>
            <a:ext cx="752221" cy="541181"/>
          </a:xfrm>
          <a:prstGeom prst="rect">
            <a:avLst/>
          </a:prstGeom>
        </p:spPr>
      </p:pic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25A58210-1CF3-A544-941C-45A384EB1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84" y="1830123"/>
            <a:ext cx="752221" cy="541181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AD4E03A4-6BBC-6D4E-89D2-31B86F0B4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279" y="2530366"/>
            <a:ext cx="505707" cy="36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A1CF20-818B-3046-94AC-0AE8089EB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E307E6-F03C-C344-AAFD-0906840D02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43"/>
          <a:stretch/>
        </p:blipFill>
        <p:spPr>
          <a:xfrm>
            <a:off x="320807" y="1138065"/>
            <a:ext cx="8481002" cy="429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46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00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13A5E-75FB-4E00-9A69-E3B1CC042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5075EF3-5158-4598-9B3E-4737B7D34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dirty="0"/>
              <a:t>Collaboration – Project Integration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68E059-C432-4842-988F-F4541C250496}"/>
              </a:ext>
            </a:extLst>
          </p:cNvPr>
          <p:cNvSpPr txBox="1"/>
          <p:nvPr/>
        </p:nvSpPr>
        <p:spPr>
          <a:xfrm>
            <a:off x="4708117" y="3001665"/>
            <a:ext cx="443588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Integrating Collaborators: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L3: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CAM from the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Fold in users/collaborators 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L4: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technical contact == DSTC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bRICH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DIRC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dRICH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L5 Work Package leaders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as defined in the DSS - structure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Photon-Sensors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Quartz-Bars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………..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A3B9CBB-DB47-6540-9536-3822F6586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63" t="32196" r="16435" b="12283"/>
          <a:stretch/>
        </p:blipFill>
        <p:spPr>
          <a:xfrm>
            <a:off x="92064" y="385413"/>
            <a:ext cx="3087292" cy="64424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AE97A50-D3C8-1D47-B130-EF4ACAC5EE09}"/>
              </a:ext>
            </a:extLst>
          </p:cNvPr>
          <p:cNvSpPr txBox="1"/>
          <p:nvPr/>
        </p:nvSpPr>
        <p:spPr>
          <a:xfrm>
            <a:off x="1243406" y="1571761"/>
            <a:ext cx="854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E2219E-3CF7-FD44-894F-E713827BF655}"/>
              </a:ext>
            </a:extLst>
          </p:cNvPr>
          <p:cNvSpPr/>
          <p:nvPr/>
        </p:nvSpPr>
        <p:spPr>
          <a:xfrm>
            <a:off x="5363762" y="610616"/>
            <a:ext cx="1654628" cy="724037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 Particle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5C24D3-0E49-0E40-BA6D-D606296DD722}"/>
              </a:ext>
            </a:extLst>
          </p:cNvPr>
          <p:cNvSpPr/>
          <p:nvPr/>
        </p:nvSpPr>
        <p:spPr>
          <a:xfrm>
            <a:off x="3338060" y="1563871"/>
            <a:ext cx="1370057" cy="626079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6.10.04.01 Backward RICH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EE9210-8C63-4D46-A3F5-B2C8FE449BBD}"/>
              </a:ext>
            </a:extLst>
          </p:cNvPr>
          <p:cNvSpPr/>
          <p:nvPr/>
        </p:nvSpPr>
        <p:spPr>
          <a:xfrm>
            <a:off x="4821023" y="1580369"/>
            <a:ext cx="1370053" cy="61985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6.10.04.02 Barrel DIRC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2EFFA7-1700-1545-AA3D-0C9104AC131B}"/>
              </a:ext>
            </a:extLst>
          </p:cNvPr>
          <p:cNvSpPr/>
          <p:nvPr/>
        </p:nvSpPr>
        <p:spPr>
          <a:xfrm>
            <a:off x="6303982" y="1571991"/>
            <a:ext cx="1320878" cy="61985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6.10.04.03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Level-4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DD3BEF-FB38-B24E-8190-A9648DB14D5C}"/>
              </a:ext>
            </a:extLst>
          </p:cNvPr>
          <p:cNvCxnSpPr>
            <a:cxnSpLocks/>
            <a:endCxn id="26" idx="0"/>
          </p:cNvCxnSpPr>
          <p:nvPr/>
        </p:nvCxnSpPr>
        <p:spPr>
          <a:xfrm flipH="1">
            <a:off x="4023089" y="1321395"/>
            <a:ext cx="1399436" cy="24247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4F48092-10FF-D14A-B120-FF0D4F4AF7AB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7018390" y="1341338"/>
            <a:ext cx="1343141" cy="2390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66FA6B2-DAE5-7442-A025-5A67C0031E09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5506050" y="1348024"/>
            <a:ext cx="270119" cy="2323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5960EF9-DCD9-A34C-A451-13E5A724628C}"/>
              </a:ext>
            </a:extLst>
          </p:cNvPr>
          <p:cNvSpPr txBox="1"/>
          <p:nvPr/>
        </p:nvSpPr>
        <p:spPr>
          <a:xfrm>
            <a:off x="3110756" y="3401506"/>
            <a:ext cx="19338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a control account manager (CAM) at each WBS level. WBS levels  go down to where it is meaningful to accumulate cost and schedule variance. There can be many Work Packages below.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B01B743-D939-504A-8E09-D46E39696F1B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6062181" y="2180862"/>
            <a:ext cx="185316" cy="27833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701D222-622E-D746-9452-0D6418A57A38}"/>
              </a:ext>
            </a:extLst>
          </p:cNvPr>
          <p:cNvCxnSpPr>
            <a:cxnSpLocks/>
            <a:endCxn id="42" idx="0"/>
          </p:cNvCxnSpPr>
          <p:nvPr/>
        </p:nvCxnSpPr>
        <p:spPr>
          <a:xfrm flipH="1">
            <a:off x="4821023" y="2180862"/>
            <a:ext cx="139064" cy="2729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C8B6D131-044F-4847-BB2F-884B93AA7B50}"/>
              </a:ext>
            </a:extLst>
          </p:cNvPr>
          <p:cNvSpPr/>
          <p:nvPr/>
        </p:nvSpPr>
        <p:spPr>
          <a:xfrm>
            <a:off x="4200444" y="2453820"/>
            <a:ext cx="1241158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DIRC-Photon-sensors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8AAA8A0-3AA1-F747-8A42-B74AE0C799CE}"/>
              </a:ext>
            </a:extLst>
          </p:cNvPr>
          <p:cNvSpPr/>
          <p:nvPr/>
        </p:nvSpPr>
        <p:spPr>
          <a:xfrm>
            <a:off x="5626918" y="2459195"/>
            <a:ext cx="1241158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DIRC-Quartz-bars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C5CD06-4F8F-8843-BD3B-6588AAF1B09F}"/>
              </a:ext>
            </a:extLst>
          </p:cNvPr>
          <p:cNvSpPr txBox="1"/>
          <p:nvPr/>
        </p:nvSpPr>
        <p:spPr>
          <a:xfrm>
            <a:off x="1187109" y="1335464"/>
            <a:ext cx="967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Rolf &amp; Elke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C6A4DC-25C2-41CB-BDC2-37F8E3615F3E}"/>
              </a:ext>
            </a:extLst>
          </p:cNvPr>
          <p:cNvSpPr/>
          <p:nvPr/>
        </p:nvSpPr>
        <p:spPr>
          <a:xfrm>
            <a:off x="7737766" y="1580369"/>
            <a:ext cx="1247529" cy="61985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6.10.04.04 Time-of-Flight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Level-4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A7A86AD-0C16-475D-95C2-5A02CA40DA36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6571220" y="1348024"/>
            <a:ext cx="393201" cy="2239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D46660-DA5B-BF42-8F45-CCED30F59EEF}"/>
              </a:ext>
            </a:extLst>
          </p:cNvPr>
          <p:cNvCxnSpPr>
            <a:cxnSpLocks/>
          </p:cNvCxnSpPr>
          <p:nvPr/>
        </p:nvCxnSpPr>
        <p:spPr>
          <a:xfrm>
            <a:off x="8675957" y="2196511"/>
            <a:ext cx="154745" cy="2913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B478ADA-07D4-0443-816C-98D28A7108F3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7710648" y="2214933"/>
            <a:ext cx="277482" cy="2729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E5E3488-C70D-724B-BB66-7519546CD5E8}"/>
              </a:ext>
            </a:extLst>
          </p:cNvPr>
          <p:cNvSpPr/>
          <p:nvPr/>
        </p:nvSpPr>
        <p:spPr>
          <a:xfrm>
            <a:off x="7228486" y="2487891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6.10.04.04.01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bToF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7828778-967F-A64B-8D25-FADF1C6D8D2C}"/>
              </a:ext>
            </a:extLst>
          </p:cNvPr>
          <p:cNvSpPr/>
          <p:nvPr/>
        </p:nvSpPr>
        <p:spPr>
          <a:xfrm>
            <a:off x="8219697" y="2487891"/>
            <a:ext cx="92430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6.10.04.04.02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fToF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</p:spTree>
    <p:extLst>
      <p:ext uri="{BB962C8B-B14F-4D97-AF65-F5344CB8AC3E}">
        <p14:creationId xmlns:p14="http://schemas.microsoft.com/office/powerpoint/2010/main" val="3934919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13A5E-75FB-4E00-9A69-E3B1CC042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85075EF3-5158-4598-9B3E-4737B7D34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Collaboration – Project integration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E2219E-3CF7-FD44-894F-E713827BF655}"/>
              </a:ext>
            </a:extLst>
          </p:cNvPr>
          <p:cNvSpPr/>
          <p:nvPr/>
        </p:nvSpPr>
        <p:spPr>
          <a:xfrm>
            <a:off x="3697185" y="497399"/>
            <a:ext cx="1654628" cy="724037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 Particle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15C24D3-0E49-0E40-BA6D-D606296DD722}"/>
              </a:ext>
            </a:extLst>
          </p:cNvPr>
          <p:cNvSpPr/>
          <p:nvPr/>
        </p:nvSpPr>
        <p:spPr>
          <a:xfrm>
            <a:off x="458072" y="1460925"/>
            <a:ext cx="1370057" cy="626079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6.10.04.01 Backward RICH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EE9210-8C63-4D46-A3F5-B2C8FE449BBD}"/>
              </a:ext>
            </a:extLst>
          </p:cNvPr>
          <p:cNvSpPr/>
          <p:nvPr/>
        </p:nvSpPr>
        <p:spPr>
          <a:xfrm>
            <a:off x="2536930" y="1467152"/>
            <a:ext cx="1370053" cy="61985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6.10.04.02 Barrel DIRC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2EFFA7-1700-1545-AA3D-0C9104AC131B}"/>
              </a:ext>
            </a:extLst>
          </p:cNvPr>
          <p:cNvSpPr/>
          <p:nvPr/>
        </p:nvSpPr>
        <p:spPr>
          <a:xfrm>
            <a:off x="5260861" y="1458774"/>
            <a:ext cx="1320878" cy="61985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6.10.04.03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Level-4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DD3BEF-FB38-B24E-8190-A9648DB14D5C}"/>
              </a:ext>
            </a:extLst>
          </p:cNvPr>
          <p:cNvCxnSpPr>
            <a:cxnSpLocks/>
          </p:cNvCxnSpPr>
          <p:nvPr/>
        </p:nvCxnSpPr>
        <p:spPr>
          <a:xfrm flipH="1">
            <a:off x="1799112" y="1217221"/>
            <a:ext cx="1870363" cy="2375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4F48092-10FF-D14A-B120-FF0D4F4AF7AB}"/>
              </a:ext>
            </a:extLst>
          </p:cNvPr>
          <p:cNvCxnSpPr>
            <a:cxnSpLocks/>
          </p:cNvCxnSpPr>
          <p:nvPr/>
        </p:nvCxnSpPr>
        <p:spPr>
          <a:xfrm>
            <a:off x="5397335" y="1217221"/>
            <a:ext cx="1965366" cy="2375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66FA6B2-DAE5-7442-A025-5A67C0031E09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3221957" y="1223158"/>
            <a:ext cx="459394" cy="24399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701D222-622E-D746-9452-0D6418A57A38}"/>
              </a:ext>
            </a:extLst>
          </p:cNvPr>
          <p:cNvCxnSpPr>
            <a:cxnSpLocks/>
            <a:endCxn id="42" idx="0"/>
          </p:cNvCxnSpPr>
          <p:nvPr/>
        </p:nvCxnSpPr>
        <p:spPr>
          <a:xfrm>
            <a:off x="3224152" y="2090058"/>
            <a:ext cx="8150" cy="3039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C8B6D131-044F-4847-BB2F-884B93AA7B50}"/>
              </a:ext>
            </a:extLst>
          </p:cNvPr>
          <p:cNvSpPr/>
          <p:nvPr/>
        </p:nvSpPr>
        <p:spPr>
          <a:xfrm>
            <a:off x="2753564" y="2394040"/>
            <a:ext cx="957476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Photonsensors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8AAA8A0-3AA1-F747-8A42-B74AE0C799CE}"/>
              </a:ext>
            </a:extLst>
          </p:cNvPr>
          <p:cNvSpPr/>
          <p:nvPr/>
        </p:nvSpPr>
        <p:spPr>
          <a:xfrm>
            <a:off x="2749060" y="2939743"/>
            <a:ext cx="961981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DIRC-Quartz-bars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C6A4DC-25C2-41CB-BDC2-37F8E3615F3E}"/>
              </a:ext>
            </a:extLst>
          </p:cNvPr>
          <p:cNvSpPr/>
          <p:nvPr/>
        </p:nvSpPr>
        <p:spPr>
          <a:xfrm>
            <a:off x="7329984" y="1467152"/>
            <a:ext cx="1247529" cy="61985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6.10.04.04 Time-of-Flight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Level-4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A7A86AD-0C16-475D-95C2-5A02CA40DA36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5361709" y="1229096"/>
            <a:ext cx="559591" cy="22967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D46660-DA5B-BF42-8F45-CCED30F59EEF}"/>
              </a:ext>
            </a:extLst>
          </p:cNvPr>
          <p:cNvCxnSpPr>
            <a:cxnSpLocks/>
          </p:cNvCxnSpPr>
          <p:nvPr/>
        </p:nvCxnSpPr>
        <p:spPr>
          <a:xfrm>
            <a:off x="8339416" y="2077356"/>
            <a:ext cx="154745" cy="2913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B478ADA-07D4-0443-816C-98D28A7108F3}"/>
              </a:ext>
            </a:extLst>
          </p:cNvPr>
          <p:cNvCxnSpPr>
            <a:cxnSpLocks/>
            <a:stCxn id="28" idx="2"/>
            <a:endCxn id="36" idx="0"/>
          </p:cNvCxnSpPr>
          <p:nvPr/>
        </p:nvCxnSpPr>
        <p:spPr>
          <a:xfrm>
            <a:off x="5921300" y="2078626"/>
            <a:ext cx="2040" cy="2643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E5E3488-C70D-724B-BB66-7519546CD5E8}"/>
              </a:ext>
            </a:extLst>
          </p:cNvPr>
          <p:cNvSpPr/>
          <p:nvPr/>
        </p:nvSpPr>
        <p:spPr>
          <a:xfrm>
            <a:off x="7034450" y="2350924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6.10.04.04.01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bToF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7828778-967F-A64B-8D25-FADF1C6D8D2C}"/>
              </a:ext>
            </a:extLst>
          </p:cNvPr>
          <p:cNvSpPr/>
          <p:nvPr/>
        </p:nvSpPr>
        <p:spPr>
          <a:xfrm>
            <a:off x="8025661" y="2350924"/>
            <a:ext cx="92430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6.10.04.04.02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fToF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245D6EA-1D44-A14D-AF9D-FF89BDBCABCE}"/>
              </a:ext>
            </a:extLst>
          </p:cNvPr>
          <p:cNvSpPr/>
          <p:nvPr/>
        </p:nvSpPr>
        <p:spPr>
          <a:xfrm>
            <a:off x="5441178" y="2343008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Photonsensors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FD243F0-7247-DE42-BC28-3A637A9FF498}"/>
              </a:ext>
            </a:extLst>
          </p:cNvPr>
          <p:cNvSpPr/>
          <p:nvPr/>
        </p:nvSpPr>
        <p:spPr>
          <a:xfrm>
            <a:off x="5443158" y="3419700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528B69A-3482-314C-A32E-AE1F59AACF13}"/>
              </a:ext>
            </a:extLst>
          </p:cNvPr>
          <p:cNvSpPr/>
          <p:nvPr/>
        </p:nvSpPr>
        <p:spPr>
          <a:xfrm>
            <a:off x="5441179" y="3958049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Vessel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45692DF-BD7E-894C-94BD-252107843350}"/>
              </a:ext>
            </a:extLst>
          </p:cNvPr>
          <p:cNvSpPr/>
          <p:nvPr/>
        </p:nvSpPr>
        <p:spPr>
          <a:xfrm>
            <a:off x="5445138" y="4508268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Mirror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9ECE6E6-1FDA-4040-9EBA-E7B602DE3510}"/>
              </a:ext>
            </a:extLst>
          </p:cNvPr>
          <p:cNvSpPr/>
          <p:nvPr/>
        </p:nvSpPr>
        <p:spPr>
          <a:xfrm>
            <a:off x="5443158" y="5052559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Readout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435AFFE-5747-E24B-9C4F-ECC9220D538A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7516612" y="2081314"/>
            <a:ext cx="90494" cy="26961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C0182293-AE86-8547-B713-78FBE0780659}"/>
              </a:ext>
            </a:extLst>
          </p:cNvPr>
          <p:cNvSpPr/>
          <p:nvPr/>
        </p:nvSpPr>
        <p:spPr>
          <a:xfrm>
            <a:off x="5445137" y="2881353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048030D-01C5-1549-B6AD-731D6AC43BCB}"/>
              </a:ext>
            </a:extLst>
          </p:cNvPr>
          <p:cNvSpPr/>
          <p:nvPr/>
        </p:nvSpPr>
        <p:spPr>
          <a:xfrm>
            <a:off x="7503527" y="3015943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Level-6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3043228-6708-8B4F-B0B4-7F76805B8898}"/>
              </a:ext>
            </a:extLst>
          </p:cNvPr>
          <p:cNvSpPr/>
          <p:nvPr/>
        </p:nvSpPr>
        <p:spPr>
          <a:xfrm>
            <a:off x="7531236" y="3631479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Readout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Level-6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C926491-A3C3-7B49-8528-D3523C79A415}"/>
              </a:ext>
            </a:extLst>
          </p:cNvPr>
          <p:cNvSpPr/>
          <p:nvPr/>
        </p:nvSpPr>
        <p:spPr>
          <a:xfrm>
            <a:off x="7018617" y="4235141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Level-6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8BA0C6E-0C62-4B47-9FC7-EFDDA0A945EF}"/>
              </a:ext>
            </a:extLst>
          </p:cNvPr>
          <p:cNvSpPr/>
          <p:nvPr/>
        </p:nvSpPr>
        <p:spPr>
          <a:xfrm>
            <a:off x="8037916" y="4227225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Level-6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E534096-1873-884E-9E54-1FDE2BF6EBC3}"/>
              </a:ext>
            </a:extLst>
          </p:cNvPr>
          <p:cNvSpPr/>
          <p:nvPr/>
        </p:nvSpPr>
        <p:spPr>
          <a:xfrm>
            <a:off x="8035937" y="4813075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Level-6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72B5CCA-3A7F-FE44-8258-F4D9C9A51B19}"/>
              </a:ext>
            </a:extLst>
          </p:cNvPr>
          <p:cNvSpPr/>
          <p:nvPr/>
        </p:nvSpPr>
        <p:spPr>
          <a:xfrm>
            <a:off x="7012680" y="4817033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Level-6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9DD5362-08F0-0449-BF79-B89663E0D698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7510125" y="2839356"/>
            <a:ext cx="475564" cy="17658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D4392E4-BB50-464C-8CFA-A49E8605F01C}"/>
              </a:ext>
            </a:extLst>
          </p:cNvPr>
          <p:cNvCxnSpPr>
            <a:cxnSpLocks/>
            <a:endCxn id="50" idx="0"/>
          </p:cNvCxnSpPr>
          <p:nvPr/>
        </p:nvCxnSpPr>
        <p:spPr>
          <a:xfrm flipH="1">
            <a:off x="7985689" y="2837377"/>
            <a:ext cx="442794" cy="1785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DA99168-2A1E-FA48-BDB4-7C3729D21766}"/>
              </a:ext>
            </a:extLst>
          </p:cNvPr>
          <p:cNvCxnSpPr>
            <a:cxnSpLocks/>
          </p:cNvCxnSpPr>
          <p:nvPr/>
        </p:nvCxnSpPr>
        <p:spPr>
          <a:xfrm>
            <a:off x="8574945" y="2841336"/>
            <a:ext cx="0" cy="13803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D05CF9D-1C9E-7F45-B080-66CF44CCD61D}"/>
              </a:ext>
            </a:extLst>
          </p:cNvPr>
          <p:cNvCxnSpPr>
            <a:cxnSpLocks/>
          </p:cNvCxnSpPr>
          <p:nvPr/>
        </p:nvCxnSpPr>
        <p:spPr>
          <a:xfrm>
            <a:off x="7450748" y="2851232"/>
            <a:ext cx="0" cy="13803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23346EC-2E62-244A-9DCB-E6E01631C5B2}"/>
              </a:ext>
            </a:extLst>
          </p:cNvPr>
          <p:cNvSpPr txBox="1"/>
          <p:nvPr/>
        </p:nvSpPr>
        <p:spPr>
          <a:xfrm>
            <a:off x="7463642" y="5272645"/>
            <a:ext cx="109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more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C41CC6A-D353-FA47-987D-87B3B8B94B4A}"/>
              </a:ext>
            </a:extLst>
          </p:cNvPr>
          <p:cNvSpPr txBox="1"/>
          <p:nvPr/>
        </p:nvSpPr>
        <p:spPr>
          <a:xfrm>
            <a:off x="5413168" y="5502234"/>
            <a:ext cx="109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more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D68A042-CB78-5640-9DF5-A0F929D2BF80}"/>
              </a:ext>
            </a:extLst>
          </p:cNvPr>
          <p:cNvSpPr txBox="1"/>
          <p:nvPr/>
        </p:nvSpPr>
        <p:spPr>
          <a:xfrm>
            <a:off x="2741222" y="3976255"/>
            <a:ext cx="109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more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5DE36ED-D539-8646-B73A-D0A696DEA70C}"/>
              </a:ext>
            </a:extLst>
          </p:cNvPr>
          <p:cNvSpPr/>
          <p:nvPr/>
        </p:nvSpPr>
        <p:spPr>
          <a:xfrm>
            <a:off x="2816732" y="5098081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Aerogel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7C27EE7-7A15-BF49-9536-92C080CFBA6D}"/>
              </a:ext>
            </a:extLst>
          </p:cNvPr>
          <p:cNvCxnSpPr>
            <a:cxnSpLocks/>
            <a:endCxn id="62" idx="0"/>
          </p:cNvCxnSpPr>
          <p:nvPr/>
        </p:nvCxnSpPr>
        <p:spPr>
          <a:xfrm flipH="1">
            <a:off x="3298894" y="2070709"/>
            <a:ext cx="2210728" cy="30273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64E064C-90D2-6140-AD72-B42E5C5DD4DA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1511596" y="2080605"/>
            <a:ext cx="1787298" cy="301747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FB3364BC-3DDE-564D-955F-18FF5FEA442D}"/>
              </a:ext>
            </a:extLst>
          </p:cNvPr>
          <p:cNvSpPr/>
          <p:nvPr/>
        </p:nvSpPr>
        <p:spPr>
          <a:xfrm>
            <a:off x="600005" y="4003575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Vessel / Boxes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8E25932-8C1B-4747-8A39-EB6C896EA36D}"/>
              </a:ext>
            </a:extLst>
          </p:cNvPr>
          <p:cNvSpPr/>
          <p:nvPr/>
        </p:nvSpPr>
        <p:spPr>
          <a:xfrm>
            <a:off x="603964" y="4553794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Mirror /F-Lens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662F61F-6DA0-144A-A90E-E1E20CA0D244}"/>
              </a:ext>
            </a:extLst>
          </p:cNvPr>
          <p:cNvSpPr/>
          <p:nvPr/>
        </p:nvSpPr>
        <p:spPr>
          <a:xfrm>
            <a:off x="607921" y="3471165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Readout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99997EC-2C9F-3044-9B9F-DABF697356B2}"/>
              </a:ext>
            </a:extLst>
          </p:cNvPr>
          <p:cNvSpPr/>
          <p:nvPr/>
        </p:nvSpPr>
        <p:spPr>
          <a:xfrm>
            <a:off x="603963" y="2926879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9AE63E5-C277-4D4E-948C-0DAD53C7C1A7}"/>
              </a:ext>
            </a:extLst>
          </p:cNvPr>
          <p:cNvSpPr/>
          <p:nvPr/>
        </p:nvSpPr>
        <p:spPr>
          <a:xfrm>
            <a:off x="598025" y="5100062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DFC99F1-2146-7F49-9329-632171F777D7}"/>
              </a:ext>
            </a:extLst>
          </p:cNvPr>
          <p:cNvCxnSpPr>
            <a:cxnSpLocks/>
          </p:cNvCxnSpPr>
          <p:nvPr/>
        </p:nvCxnSpPr>
        <p:spPr>
          <a:xfrm>
            <a:off x="1074188" y="2058832"/>
            <a:ext cx="6701" cy="2976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D752EA8F-F50E-C842-9FA7-D4C90CFA74AD}"/>
              </a:ext>
            </a:extLst>
          </p:cNvPr>
          <p:cNvSpPr/>
          <p:nvPr/>
        </p:nvSpPr>
        <p:spPr>
          <a:xfrm>
            <a:off x="2751419" y="3471159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Readout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6ABF352-AE6A-054E-B315-0205B4AEF0E3}"/>
              </a:ext>
            </a:extLst>
          </p:cNvPr>
          <p:cNvSpPr/>
          <p:nvPr/>
        </p:nvSpPr>
        <p:spPr>
          <a:xfrm>
            <a:off x="602151" y="2386125"/>
            <a:ext cx="957476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Photonsensors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2BDBD4F-FC28-274B-928D-4BA65EF21910}"/>
              </a:ext>
            </a:extLst>
          </p:cNvPr>
          <p:cNvSpPr txBox="1"/>
          <p:nvPr/>
        </p:nvSpPr>
        <p:spPr>
          <a:xfrm>
            <a:off x="506683" y="5541814"/>
            <a:ext cx="109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more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7663F282-F133-2845-A6CD-E5AD063262B7}"/>
              </a:ext>
            </a:extLst>
          </p:cNvPr>
          <p:cNvCxnSpPr>
            <a:cxnSpLocks/>
            <a:stCxn id="79" idx="3"/>
          </p:cNvCxnSpPr>
          <p:nvPr/>
        </p:nvCxnSpPr>
        <p:spPr>
          <a:xfrm>
            <a:off x="1559627" y="2629965"/>
            <a:ext cx="1153885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8C2DBC6B-1775-D84D-AB46-63C94AECD970}"/>
              </a:ext>
            </a:extLst>
          </p:cNvPr>
          <p:cNvSpPr txBox="1"/>
          <p:nvPr/>
        </p:nvSpPr>
        <p:spPr>
          <a:xfrm>
            <a:off x="1695882" y="2357252"/>
            <a:ext cx="9733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be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one WP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1167A31-82ED-0A4B-AD12-0760A2716A92}"/>
              </a:ext>
            </a:extLst>
          </p:cNvPr>
          <p:cNvCxnSpPr>
            <a:cxnSpLocks/>
          </p:cNvCxnSpPr>
          <p:nvPr/>
        </p:nvCxnSpPr>
        <p:spPr>
          <a:xfrm>
            <a:off x="1593273" y="3684889"/>
            <a:ext cx="1153885" cy="0"/>
          </a:xfrm>
          <a:prstGeom prst="straightConnector1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843FB878-5DEC-0343-B473-1B553386E83D}"/>
              </a:ext>
            </a:extLst>
          </p:cNvPr>
          <p:cNvSpPr txBox="1"/>
          <p:nvPr/>
        </p:nvSpPr>
        <p:spPr>
          <a:xfrm>
            <a:off x="1612510" y="3471552"/>
            <a:ext cx="120738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PS are the same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one WP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80A8CA-3F9A-0E49-801B-ADBD612BD98E}"/>
              </a:ext>
            </a:extLst>
          </p:cNvPr>
          <p:cNvSpPr txBox="1"/>
          <p:nvPr/>
        </p:nvSpPr>
        <p:spPr>
          <a:xfrm>
            <a:off x="5273565" y="6096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CAM from Project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FB76D9F-0A3D-0648-A7A7-155ED07489B0}"/>
              </a:ext>
            </a:extLst>
          </p:cNvPr>
          <p:cNvSpPr txBox="1"/>
          <p:nvPr/>
        </p:nvSpPr>
        <p:spPr>
          <a:xfrm>
            <a:off x="3966304" y="1550276"/>
            <a:ext cx="12137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+mj-lt"/>
              </a:rPr>
              <a:t>CAM from Project</a:t>
            </a:r>
          </a:p>
          <a:p>
            <a:pPr algn="ctr"/>
            <a:r>
              <a:rPr lang="en-US" sz="1000" dirty="0">
                <a:latin typeface="+mj-lt"/>
              </a:rPr>
              <a:t>+</a:t>
            </a:r>
          </a:p>
          <a:p>
            <a:pPr algn="ctr"/>
            <a:r>
              <a:rPr lang="en-US" sz="1000" dirty="0">
                <a:latin typeface="+mj-lt"/>
              </a:rPr>
              <a:t>DSTC from           </a:t>
            </a:r>
          </a:p>
        </p:txBody>
      </p:sp>
      <p:pic>
        <p:nvPicPr>
          <p:cNvPr id="67" name="Picture 66" descr="A picture containing icon&#10;&#10;Description automatically generated">
            <a:extLst>
              <a:ext uri="{FF2B5EF4-FFF2-40B4-BE49-F238E27FC236}">
                <a16:creationId xmlns:a16="http://schemas.microsoft.com/office/drawing/2014/main" id="{8E560216-7F84-4B46-AFBC-2939B208D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530" y="1805152"/>
            <a:ext cx="443622" cy="319161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4747A470-4D73-1942-90A4-D79C8F5AA0A9}"/>
              </a:ext>
            </a:extLst>
          </p:cNvPr>
          <p:cNvSpPr txBox="1"/>
          <p:nvPr/>
        </p:nvSpPr>
        <p:spPr>
          <a:xfrm>
            <a:off x="3847805" y="2396359"/>
            <a:ext cx="1290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+mj-lt"/>
              </a:rPr>
              <a:t>Work Package lead</a:t>
            </a:r>
          </a:p>
          <a:p>
            <a:pPr algn="ctr"/>
            <a:r>
              <a:rPr lang="en-US" sz="1000" dirty="0">
                <a:latin typeface="+mj-lt"/>
              </a:rPr>
              <a:t>from             </a:t>
            </a:r>
          </a:p>
        </p:txBody>
      </p:sp>
      <p:pic>
        <p:nvPicPr>
          <p:cNvPr id="75" name="Picture 74" descr="A picture containing icon&#10;&#10;Description automatically generated">
            <a:extLst>
              <a:ext uri="{FF2B5EF4-FFF2-40B4-BE49-F238E27FC236}">
                <a16:creationId xmlns:a16="http://schemas.microsoft.com/office/drawing/2014/main" id="{92A13E15-D190-5B4D-94F7-3D94CE60A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462" y="2493579"/>
            <a:ext cx="443622" cy="319161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7F792759-6EA5-6A43-9987-4D94BACB3AE7}"/>
              </a:ext>
            </a:extLst>
          </p:cNvPr>
          <p:cNvSpPr txBox="1"/>
          <p:nvPr/>
        </p:nvSpPr>
        <p:spPr>
          <a:xfrm>
            <a:off x="3926631" y="3021725"/>
            <a:ext cx="1290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+mj-lt"/>
              </a:rPr>
              <a:t>Work Package lead</a:t>
            </a:r>
          </a:p>
          <a:p>
            <a:pPr algn="ctr"/>
            <a:r>
              <a:rPr lang="en-US" sz="1000" dirty="0">
                <a:latin typeface="+mj-lt"/>
              </a:rPr>
              <a:t>from             </a:t>
            </a:r>
          </a:p>
        </p:txBody>
      </p:sp>
      <p:pic>
        <p:nvPicPr>
          <p:cNvPr id="78" name="Picture 77" descr="A picture containing icon&#10;&#10;Description automatically generated">
            <a:extLst>
              <a:ext uri="{FF2B5EF4-FFF2-40B4-BE49-F238E27FC236}">
                <a16:creationId xmlns:a16="http://schemas.microsoft.com/office/drawing/2014/main" id="{74F55101-1903-714D-AE8C-E881AEF32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288" y="3118945"/>
            <a:ext cx="443622" cy="319161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9E0876E3-B462-2A43-81FA-0B5769956FBC}"/>
              </a:ext>
            </a:extLst>
          </p:cNvPr>
          <p:cNvSpPr txBox="1"/>
          <p:nvPr/>
        </p:nvSpPr>
        <p:spPr>
          <a:xfrm>
            <a:off x="3926631" y="3552498"/>
            <a:ext cx="1290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+mj-lt"/>
              </a:rPr>
              <a:t>Work Package lead</a:t>
            </a:r>
          </a:p>
          <a:p>
            <a:pPr algn="ctr"/>
            <a:r>
              <a:rPr lang="en-US" sz="1000" dirty="0">
                <a:latin typeface="+mj-lt"/>
              </a:rPr>
              <a:t>from             </a:t>
            </a:r>
          </a:p>
        </p:txBody>
      </p:sp>
      <p:pic>
        <p:nvPicPr>
          <p:cNvPr id="81" name="Picture 80" descr="A picture containing icon&#10;&#10;Description automatically generated">
            <a:extLst>
              <a:ext uri="{FF2B5EF4-FFF2-40B4-BE49-F238E27FC236}">
                <a16:creationId xmlns:a16="http://schemas.microsoft.com/office/drawing/2014/main" id="{1CEA7066-DDC9-E741-AB1E-FDBB548DD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564" y="3657601"/>
            <a:ext cx="443622" cy="31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57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5FFAEA-C73D-7D42-BA71-1EDFD28B5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A1DC2B-C8C8-5547-A270-AD1F05AD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Detector Costs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636776-2616-0640-B76F-EEB0914143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63" t="32196" r="16435" b="12283"/>
          <a:stretch/>
        </p:blipFill>
        <p:spPr>
          <a:xfrm>
            <a:off x="3358560" y="1793697"/>
            <a:ext cx="2426879" cy="5064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ED99A1-CEA1-A449-B0B3-EBE10DC1E9DA}"/>
              </a:ext>
            </a:extLst>
          </p:cNvPr>
          <p:cNvSpPr txBox="1"/>
          <p:nvPr/>
        </p:nvSpPr>
        <p:spPr>
          <a:xfrm>
            <a:off x="72829" y="512496"/>
            <a:ext cx="90711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000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</a:rPr>
              <a:t>CD-1 cost estimates updated June 2022 folding in costs estimated as part of the proposal process</a:t>
            </a:r>
          </a:p>
          <a:p>
            <a:pPr marL="285750" indent="-285750" algn="l">
              <a:buClr>
                <a:srgbClr val="0000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</a:rPr>
              <a:t>further refinements through the recent month</a:t>
            </a:r>
          </a:p>
          <a:p>
            <a:pPr marL="742950" lvl="1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</a:rPr>
              <a:t>Status January 2023 including escalation and burdens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</a:rPr>
              <a:t>Cost, schedule and risks will be further refined in collaboration with </a:t>
            </a:r>
            <a:r>
              <a:rPr lang="en-US" dirty="0" err="1">
                <a:latin typeface="+mj-lt"/>
              </a:rPr>
              <a:t>ePIC</a:t>
            </a:r>
            <a:r>
              <a:rPr lang="en-US" dirty="0">
                <a:latin typeface="+mj-lt"/>
              </a:rPr>
              <a:t> for CD-3A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F574A5-D734-C944-89A0-FA37D6D2C157}"/>
              </a:ext>
            </a:extLst>
          </p:cNvPr>
          <p:cNvSpPr txBox="1"/>
          <p:nvPr/>
        </p:nvSpPr>
        <p:spPr>
          <a:xfrm>
            <a:off x="5065614" y="2136297"/>
            <a:ext cx="2236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Total Cost: $283.9M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3E79C-B8D6-B148-B96E-8CD3C8C44648}"/>
              </a:ext>
            </a:extLst>
          </p:cNvPr>
          <p:cNvSpPr txBox="1"/>
          <p:nvPr/>
        </p:nvSpPr>
        <p:spPr>
          <a:xfrm>
            <a:off x="1916464" y="3704803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$8.83M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DF02B7-0687-6C44-A149-28C18CFD2317}"/>
              </a:ext>
            </a:extLst>
          </p:cNvPr>
          <p:cNvSpPr txBox="1"/>
          <p:nvPr/>
        </p:nvSpPr>
        <p:spPr>
          <a:xfrm>
            <a:off x="1801826" y="4221344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$31.44M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EF7925-2A34-2943-81B1-5D614E4B3D5C}"/>
              </a:ext>
            </a:extLst>
          </p:cNvPr>
          <p:cNvSpPr txBox="1"/>
          <p:nvPr/>
        </p:nvSpPr>
        <p:spPr>
          <a:xfrm>
            <a:off x="1800478" y="4745977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$36.48M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C8E438-6636-AF48-A3BE-57C6A7772346}"/>
              </a:ext>
            </a:extLst>
          </p:cNvPr>
          <p:cNvSpPr txBox="1"/>
          <p:nvPr/>
        </p:nvSpPr>
        <p:spPr>
          <a:xfrm>
            <a:off x="1807221" y="523015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$38.02M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1FB12-0158-4442-8FDB-5C9DF1C986BE}"/>
              </a:ext>
            </a:extLst>
          </p:cNvPr>
          <p:cNvSpPr txBox="1"/>
          <p:nvPr/>
        </p:nvSpPr>
        <p:spPr>
          <a:xfrm>
            <a:off x="1797780" y="577096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$36.74M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ABD3CA-BC24-B641-83DC-F838A95BFF39}"/>
              </a:ext>
            </a:extLst>
          </p:cNvPr>
          <p:cNvSpPr txBox="1"/>
          <p:nvPr/>
        </p:nvSpPr>
        <p:spPr>
          <a:xfrm>
            <a:off x="1804523" y="6279417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$20.71M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A64D15-AF98-9649-8430-B40277DA8D68}"/>
              </a:ext>
            </a:extLst>
          </p:cNvPr>
          <p:cNvSpPr txBox="1"/>
          <p:nvPr/>
        </p:nvSpPr>
        <p:spPr>
          <a:xfrm>
            <a:off x="5671167" y="3186911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$29.72M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C4D74F-7FE2-6241-AB3D-3ECA32FC3449}"/>
              </a:ext>
            </a:extLst>
          </p:cNvPr>
          <p:cNvSpPr txBox="1"/>
          <p:nvPr/>
        </p:nvSpPr>
        <p:spPr>
          <a:xfrm>
            <a:off x="5661726" y="369536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$12.32M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86AEAD-64FB-7246-8B0D-59E74FFEFC88}"/>
              </a:ext>
            </a:extLst>
          </p:cNvPr>
          <p:cNvSpPr txBox="1"/>
          <p:nvPr/>
        </p:nvSpPr>
        <p:spPr>
          <a:xfrm>
            <a:off x="5668470" y="421999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$29.56M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CA7B38-4F7A-2549-9A77-CE6892BF152D}"/>
              </a:ext>
            </a:extLst>
          </p:cNvPr>
          <p:cNvSpPr txBox="1"/>
          <p:nvPr/>
        </p:nvSpPr>
        <p:spPr>
          <a:xfrm>
            <a:off x="5667121" y="473653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$14.73M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33634C-08FE-D746-9A02-3B8C67B3A574}"/>
              </a:ext>
            </a:extLst>
          </p:cNvPr>
          <p:cNvSpPr txBox="1"/>
          <p:nvPr/>
        </p:nvSpPr>
        <p:spPr>
          <a:xfrm>
            <a:off x="5657680" y="525307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$9.05M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610A73-6800-2947-8DB3-CC5F21D5BE9D}"/>
              </a:ext>
            </a:extLst>
          </p:cNvPr>
          <p:cNvSpPr txBox="1"/>
          <p:nvPr/>
        </p:nvSpPr>
        <p:spPr>
          <a:xfrm>
            <a:off x="5664423" y="575343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N/A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47D14-C758-A643-AECB-6B563C98B250}"/>
              </a:ext>
            </a:extLst>
          </p:cNvPr>
          <p:cNvSpPr txBox="1"/>
          <p:nvPr/>
        </p:nvSpPr>
        <p:spPr>
          <a:xfrm>
            <a:off x="5648239" y="628750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Cost: $9.74M</a:t>
            </a:r>
          </a:p>
        </p:txBody>
      </p:sp>
    </p:spTree>
    <p:extLst>
      <p:ext uri="{BB962C8B-B14F-4D97-AF65-F5344CB8AC3E}">
        <p14:creationId xmlns:p14="http://schemas.microsoft.com/office/powerpoint/2010/main" val="1335402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85EFAB0-39B8-1F46-B9A6-C1C2259276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90295" y="3429000"/>
            <a:ext cx="3353705" cy="199812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A3196F-4BEE-524A-B328-9591F1FE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Electron-Ion Collider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A4A492-A88D-C96C-1A9B-3FD26A0B7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85973"/>
            <a:ext cx="9144000" cy="3834414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1800" dirty="0"/>
              <a:t> </a:t>
            </a:r>
            <a:r>
              <a:rPr lang="en-US" dirty="0"/>
              <a:t>WBS 6.10.07 1.7 T Solenoid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/>
              <a:t>Magnet is long-lead as the detector assembly and installation requires the availability of the fully-tested magnet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/>
              <a:t>limited world-wide vendors and long production time (estimated from recent 12 GeV magnets)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 Electromagnetic and Hadronic Calorimeters and </a:t>
            </a:r>
            <a:r>
              <a:rPr lang="en-US" sz="1800" dirty="0" err="1"/>
              <a:t>SiPMs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dirty="0"/>
              <a:t>WBS 6.10.04, 05, 06 </a:t>
            </a:r>
            <a:r>
              <a:rPr lang="en-US" dirty="0" err="1"/>
              <a:t>SiPMs</a:t>
            </a:r>
            <a:r>
              <a:rPr lang="en-US" dirty="0"/>
              <a:t> for calorimeters and </a:t>
            </a:r>
            <a:r>
              <a:rPr lang="en-US" dirty="0" err="1"/>
              <a:t>dRICH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dirty="0"/>
              <a:t>WBS 6.10.05 PbWO4 – crystals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dirty="0"/>
              <a:t>WBS 6.10.06 forward </a:t>
            </a:r>
            <a:r>
              <a:rPr lang="en-US" dirty="0" err="1"/>
              <a:t>HCal</a:t>
            </a:r>
            <a:r>
              <a:rPr lang="en-US" dirty="0"/>
              <a:t>: Steel – plates and scintillator plates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/>
              <a:t>These long-lead items are driven by limited world-wide vendors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competition by other projects around the world</a:t>
            </a:r>
            <a:r>
              <a:rPr lang="en-US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/>
              <a:t>production times and/or labor-intensive manufacturing tasks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 err="1"/>
              <a:t>SiPMs</a:t>
            </a:r>
            <a:r>
              <a:rPr lang="en-US" dirty="0"/>
              <a:t> staggered procurement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PDRs, FDR &amp; Specifications readiness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ym typeface="Wingdings" pitchFamily="2" charset="2"/>
              </a:rPr>
              <a:t>     integrated in P6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LLPs related Risks are defined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ABD6B-F66E-494F-9588-A36F6C8D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1B50C-5A27-42BC-8DD5-FB481A47F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Lead Procurements Overview </a:t>
            </a:r>
          </a:p>
        </p:txBody>
      </p:sp>
      <p:pic>
        <p:nvPicPr>
          <p:cNvPr id="5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249CB573-462C-564A-9ED8-8E226D32C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14220"/>
            <a:ext cx="9144000" cy="129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88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967EAA-45C4-48B5-8BD8-90475BE17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36357">
            <a:off x="7404787" y="665648"/>
            <a:ext cx="1619250" cy="2095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B10C3E-FC17-2905-7BC1-B6725BBC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398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EIC Experimental program preparation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502AD-0106-551D-8091-7E2AF308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0769AD-C469-483B-80D6-B81101D5ED6C}"/>
              </a:ext>
            </a:extLst>
          </p:cNvPr>
          <p:cNvSpPr txBox="1">
            <a:spLocks/>
          </p:cNvSpPr>
          <p:nvPr/>
        </p:nvSpPr>
        <p:spPr>
          <a:xfrm>
            <a:off x="254001" y="621845"/>
            <a:ext cx="6122852" cy="11606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Year-long EIC User Group driven EIC Yellow Report activity (December 2019 – February 2021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Science Requirements and Detector Concepts for the EIC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arXiv:2103.05419 &amp; Nucl. Phys. A 1026 (2022) 122447 – 488 citations (03/31/2023)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A244B18-5252-4E41-A1FC-7715999AE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74410"/>
              </p:ext>
            </p:extLst>
          </p:nvPr>
        </p:nvGraphicFramePr>
        <p:xfrm>
          <a:off x="254001" y="1918547"/>
          <a:ext cx="7185307" cy="4821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44">
                  <a:extLst>
                    <a:ext uri="{9D8B030D-6E8A-4147-A177-3AD203B41FA5}">
                      <a16:colId xmlns:a16="http://schemas.microsoft.com/office/drawing/2014/main" val="3045809689"/>
                    </a:ext>
                  </a:extLst>
                </a:gridCol>
                <a:gridCol w="4841474">
                  <a:extLst>
                    <a:ext uri="{9D8B030D-6E8A-4147-A177-3AD203B41FA5}">
                      <a16:colId xmlns:a16="http://schemas.microsoft.com/office/drawing/2014/main" val="1957203897"/>
                    </a:ext>
                  </a:extLst>
                </a:gridCol>
                <a:gridCol w="1776389">
                  <a:extLst>
                    <a:ext uri="{9D8B030D-6E8A-4147-A177-3AD203B41FA5}">
                      <a16:colId xmlns:a16="http://schemas.microsoft.com/office/drawing/2014/main" val="862339206"/>
                    </a:ext>
                  </a:extLst>
                </a:gridCol>
              </a:tblGrid>
              <a:tr h="25402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Efforts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Towards Experimental Program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Process to Select Project Detector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463211"/>
                  </a:ext>
                </a:extLst>
              </a:tr>
              <a:tr h="4343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for Expressions of Interest (EOI)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https://www.bnl.gov/eic/EOI.php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4008569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EOI Responses Submitted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November 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72414576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Assessment of EOI Responses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On-going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7296475"/>
                  </a:ext>
                </a:extLst>
              </a:tr>
              <a:tr h="4343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Call for Collaboration Proposals for Detectors</a:t>
                      </a:r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https://www.bnl.gov/eic/CFC.php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24877198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BNL/TJNAF Proposal Evaluation Committee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4466170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Collaboration Proposals for Detectors Submitted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7331757"/>
                  </a:ext>
                </a:extLst>
              </a:tr>
              <a:tr h="254027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Decision on Project Detector – baseline “ECCE”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4943433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to consolidate ECCE &amp; ATHENA to the EIC Project Detector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6286075"/>
                  </a:ext>
                </a:extLst>
              </a:tr>
              <a:tr h="340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Collaboration* Formed – 160 institutions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02420548"/>
                  </a:ext>
                </a:extLst>
              </a:tr>
              <a:tr h="15621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Charter ratified &amp; elected Leadership Team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February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7012101"/>
                  </a:ext>
                </a:extLst>
              </a:tr>
              <a:tr h="1562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Resources Review Board Meeting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8630591"/>
                  </a:ext>
                </a:extLst>
              </a:tr>
              <a:tr h="1562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Detector remaining technology choices made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7028460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A1EBBE6-E6AC-839C-F0D1-D21B4D9D6B93}"/>
              </a:ext>
            </a:extLst>
          </p:cNvPr>
          <p:cNvSpPr txBox="1"/>
          <p:nvPr/>
        </p:nvSpPr>
        <p:spPr>
          <a:xfrm>
            <a:off x="7439308" y="2983178"/>
            <a:ext cx="1704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Remains ongoing until formal agreements are in place – it originally led to confirmation that in-kind level assumed for the EIC detector was in range.</a:t>
            </a:r>
          </a:p>
        </p:txBody>
      </p:sp>
    </p:spTree>
    <p:extLst>
      <p:ext uri="{BB962C8B-B14F-4D97-AF65-F5344CB8AC3E}">
        <p14:creationId xmlns:p14="http://schemas.microsoft.com/office/powerpoint/2010/main" val="1374255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F90FF56-296D-5546-95D6-34EA38528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47"/>
            <a:ext cx="9144000" cy="584669"/>
          </a:xfrm>
        </p:spPr>
        <p:txBody>
          <a:bodyPr>
            <a:normAutofit/>
          </a:bodyPr>
          <a:lstStyle/>
          <a:p>
            <a:r>
              <a:rPr lang="en-US" dirty="0"/>
              <a:t>What is new/special for a EIC GPD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3016" y="790685"/>
            <a:ext cx="6554743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Vertex detector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Identify primary and secondary vertices, </a:t>
            </a:r>
          </a:p>
          <a:p>
            <a:pPr marR="41275" lvl="1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Low material budget: 0.05% X/X</a:t>
            </a:r>
            <a:r>
              <a:rPr lang="en-US" sz="1200" baseline="-25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0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 per layer; </a:t>
            </a:r>
          </a:p>
          <a:p>
            <a:pPr marR="41275" lvl="1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High spatial resolution: 1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cs typeface="Symbol" charset="2"/>
                <a:sym typeface="Arial"/>
              </a:rPr>
              <a:t>0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Symbol" pitchFamily="2" charset="2"/>
                <a:cs typeface="Symbol" charset="2"/>
                <a:sym typeface="Arial"/>
              </a:rPr>
              <a:t>m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cs typeface="Symbol" charset="2"/>
                <a:sym typeface="Arial"/>
              </a:rPr>
              <a:t>m pitch </a:t>
            </a:r>
            <a:r>
              <a:rPr lang="en-US" sz="1200" dirty="0">
                <a:latin typeface="+mj-lt"/>
                <a:sym typeface="Arial"/>
              </a:rPr>
              <a:t>CMOS Monolithic Active Pixel Sensor </a:t>
            </a:r>
          </a:p>
          <a:p>
            <a:pPr marR="41275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endParaRPr lang="en-US" sz="600" b="1" dirty="0">
              <a:solidFill>
                <a:srgbClr val="0432FF"/>
              </a:solidFill>
              <a:latin typeface="+mj-lt"/>
            </a:endParaRPr>
          </a:p>
          <a:p>
            <a:pPr marR="41275">
              <a:buClr>
                <a:srgbClr val="0432FF"/>
              </a:buClr>
              <a:buSzPct val="100000"/>
              <a:defRPr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400" b="1" dirty="0">
                <a:solidFill>
                  <a:srgbClr val="0432FF"/>
                </a:solidFill>
                <a:latin typeface="+mj-lt"/>
              </a:rPr>
              <a:t>Central tracker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Measure charged track momenta</a:t>
            </a:r>
          </a:p>
          <a:p>
            <a:pPr lvl="1"/>
            <a:r>
              <a:rPr lang="en-US" sz="1200" dirty="0">
                <a:latin typeface="+mj-lt"/>
              </a:rPr>
              <a:t>MAPS – tracking layers in combination with micro pattern gas detectors</a:t>
            </a:r>
          </a:p>
          <a:p>
            <a:pPr lvl="1"/>
            <a:r>
              <a:rPr lang="en-US" sz="1200" dirty="0">
                <a:latin typeface="+mj-lt"/>
              </a:rPr>
              <a:t>MPGD: </a:t>
            </a:r>
            <a:r>
              <a:rPr lang="en-US" sz="1200" dirty="0">
                <a:latin typeface="Symbol" pitchFamily="2" charset="2"/>
              </a:rPr>
              <a:t>m</a:t>
            </a:r>
            <a:r>
              <a:rPr lang="en-US" sz="1200" dirty="0">
                <a:latin typeface="+mj-lt"/>
              </a:rPr>
              <a:t>-</a:t>
            </a:r>
            <a:r>
              <a:rPr lang="en-US" sz="1200" dirty="0" err="1">
                <a:latin typeface="+mj-lt"/>
              </a:rPr>
              <a:t>RWell</a:t>
            </a:r>
            <a:r>
              <a:rPr lang="en-US" sz="1200" dirty="0">
                <a:latin typeface="+mj-lt"/>
              </a:rPr>
              <a:t> or </a:t>
            </a:r>
            <a:r>
              <a:rPr lang="en-US" sz="1200" dirty="0" err="1">
                <a:latin typeface="+mj-lt"/>
              </a:rPr>
              <a:t>MicroMegas</a:t>
            </a:r>
            <a:endParaRPr lang="en-US" sz="1200" dirty="0">
              <a:latin typeface="+mj-lt"/>
            </a:endParaRPr>
          </a:p>
          <a:p>
            <a:endParaRPr lang="en-US" sz="6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electron and hadron endcap tracker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Measure charged track momenta</a:t>
            </a:r>
          </a:p>
          <a:p>
            <a:pPr lvl="1"/>
            <a:r>
              <a:rPr lang="en-US" sz="1200" dirty="0">
                <a:latin typeface="+mj-lt"/>
              </a:rPr>
              <a:t>MAPS – disks in combination with micro pattern gas detectors</a:t>
            </a:r>
          </a:p>
          <a:p>
            <a:endParaRPr lang="en-US" sz="6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Particle Identification</a:t>
            </a:r>
            <a:r>
              <a:rPr lang="en-US" sz="1400" dirty="0">
                <a:solidFill>
                  <a:srgbClr val="0432FF"/>
                </a:solidFill>
                <a:latin typeface="+mj-lt"/>
              </a:rPr>
              <a:t>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pion, kaon, proton separation on track level</a:t>
            </a:r>
            <a:endParaRPr lang="en-US" sz="1400" dirty="0">
              <a:latin typeface="+mj-lt"/>
            </a:endParaRPr>
          </a:p>
          <a:p>
            <a:pPr lvl="1"/>
            <a:r>
              <a:rPr lang="en-US" sz="1200" dirty="0">
                <a:latin typeface="+mj-lt"/>
              </a:rPr>
              <a:t>RICH detectors (modular and dual radiator RICH, DIRC) &amp; Time-of-Flight</a:t>
            </a:r>
          </a:p>
          <a:p>
            <a:pPr lvl="1"/>
            <a:r>
              <a:rPr lang="en-US" sz="1200" dirty="0">
                <a:latin typeface="+mj-lt"/>
              </a:rPr>
              <a:t>high resolution timing detectors (LAPPS, LGAD) 10 – 30 </a:t>
            </a:r>
            <a:r>
              <a:rPr lang="en-US" sz="1200" dirty="0" err="1">
                <a:latin typeface="+mj-lt"/>
              </a:rPr>
              <a:t>ps</a:t>
            </a:r>
            <a:endParaRPr lang="en-US" sz="1200" dirty="0">
              <a:latin typeface="+mj-lt"/>
            </a:endParaRPr>
          </a:p>
          <a:p>
            <a:pPr lvl="1"/>
            <a:r>
              <a:rPr lang="en-US" sz="1200" dirty="0">
                <a:latin typeface="+mj-lt"/>
              </a:rPr>
              <a:t>novel photon sensors: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MCP-PMT / LAPPD 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cs typeface="Symbol" charset="2"/>
            </a:endParaRPr>
          </a:p>
          <a:p>
            <a:endParaRPr lang="en-US" sz="6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Electromagnetic calorimeter</a:t>
            </a:r>
            <a:r>
              <a:rPr lang="en-US" sz="1400" dirty="0">
                <a:solidFill>
                  <a:srgbClr val="0432FF"/>
                </a:solidFill>
                <a:latin typeface="+mj-lt"/>
              </a:rPr>
              <a:t>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Measure photons (E, angle), identify electrons</a:t>
            </a:r>
          </a:p>
          <a:p>
            <a:pPr lvl="1"/>
            <a:r>
              <a:rPr lang="en-US" sz="1200" dirty="0">
                <a:latin typeface="+mj-lt"/>
              </a:rPr>
              <a:t>PbWO</a:t>
            </a:r>
            <a:r>
              <a:rPr lang="en-US" sz="1200" baseline="-25000" dirty="0">
                <a:latin typeface="+mj-lt"/>
              </a:rPr>
              <a:t>4</a:t>
            </a:r>
            <a:r>
              <a:rPr lang="en-US" sz="1200" dirty="0">
                <a:latin typeface="+mj-lt"/>
              </a:rPr>
              <a:t> Crystals (backward), W/</a:t>
            </a:r>
            <a:r>
              <a:rPr lang="en-US" sz="1200" dirty="0" err="1">
                <a:latin typeface="+mj-lt"/>
              </a:rPr>
              <a:t>SciFi</a:t>
            </a:r>
            <a:r>
              <a:rPr lang="en-US" sz="1200" dirty="0">
                <a:latin typeface="+mj-lt"/>
              </a:rPr>
              <a:t> </a:t>
            </a:r>
            <a:r>
              <a:rPr lang="en-US" sz="1200" dirty="0" err="1">
                <a:latin typeface="+mj-lt"/>
              </a:rPr>
              <a:t>Spacal</a:t>
            </a:r>
            <a:r>
              <a:rPr lang="en-US" sz="1200" dirty="0">
                <a:latin typeface="+mj-lt"/>
              </a:rPr>
              <a:t> (forward)</a:t>
            </a:r>
          </a:p>
          <a:p>
            <a:pPr lvl="1"/>
            <a:r>
              <a:rPr lang="en-US" sz="1200" dirty="0">
                <a:latin typeface="+mj-lt"/>
              </a:rPr>
              <a:t>Barrel: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Pb/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SciFi+imaging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part or new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Scintillating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Arial"/>
              </a:rPr>
              <a:t>glass </a:t>
            </a:r>
            <a:r>
              <a:rPr lang="en-US" sz="12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sym typeface="Wingdings" pitchFamily="2" charset="2"/>
              </a:rPr>
              <a:t> cost effective</a:t>
            </a:r>
            <a:endParaRPr lang="en-US" sz="12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j-lt"/>
              <a:sym typeface="Arial"/>
            </a:endParaRPr>
          </a:p>
          <a:p>
            <a:pPr lvl="1"/>
            <a:endParaRPr lang="en-US" sz="6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Hadron calorimeter </a:t>
            </a:r>
            <a:r>
              <a:rPr lang="en-US" sz="1400" dirty="0">
                <a:latin typeface="+mj-lt"/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</a:rPr>
              <a:t> </a:t>
            </a:r>
            <a:r>
              <a:rPr lang="en-US" sz="1200" dirty="0">
                <a:latin typeface="+mj-lt"/>
              </a:rPr>
              <a:t>Measure charged hadrons, neutrons and K</a:t>
            </a:r>
            <a:r>
              <a:rPr lang="en-US" sz="1200" baseline="-25000" dirty="0">
                <a:latin typeface="+mj-lt"/>
              </a:rPr>
              <a:t>L</a:t>
            </a:r>
            <a:r>
              <a:rPr lang="en-US" sz="1200" baseline="30000" dirty="0">
                <a:latin typeface="+mj-lt"/>
              </a:rPr>
              <a:t>0</a:t>
            </a:r>
          </a:p>
          <a:p>
            <a:pPr lvl="1"/>
            <a:r>
              <a:rPr lang="en-US" sz="1200" dirty="0">
                <a:latin typeface="+mj-lt"/>
              </a:rPr>
              <a:t>challenge achieve ~50%/√E + 10% for low E hadrons (&lt;E&gt; ~ 20 GeV)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Fe/Sc sandwich with longitudinal segmentation</a:t>
            </a:r>
          </a:p>
          <a:p>
            <a:endParaRPr lang="en-US" sz="6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DAQ &amp; Readout Electronics: </a:t>
            </a:r>
            <a:r>
              <a:rPr lang="en-US" sz="1200" dirty="0">
                <a:latin typeface="+mj-lt"/>
              </a:rPr>
              <a:t>trigger-less / streaming DAQ</a:t>
            </a:r>
          </a:p>
          <a:p>
            <a:pPr lvl="1"/>
            <a:r>
              <a:rPr lang="en-US" sz="1200" dirty="0">
                <a:latin typeface="+mj-lt"/>
              </a:rPr>
              <a:t>Integrate AI into DAQ </a:t>
            </a:r>
            <a:r>
              <a:rPr lang="en-US" sz="1200" dirty="0">
                <a:latin typeface="+mj-lt"/>
                <a:sym typeface="Wingdings" pitchFamily="2" charset="2"/>
              </a:rPr>
              <a:t> cognizant Detector</a:t>
            </a:r>
            <a:endParaRPr lang="en-US" sz="1200" dirty="0">
              <a:latin typeface="+mj-lt"/>
            </a:endParaRPr>
          </a:p>
          <a:p>
            <a:endParaRPr lang="en-US" sz="600" dirty="0">
              <a:latin typeface="+mj-lt"/>
            </a:endParaRP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Very forward and backward detectors </a:t>
            </a:r>
            <a:r>
              <a:rPr lang="en-US" sz="1400" dirty="0">
                <a:cs typeface="Times New Roman" panose="02020603050405020304" pitchFamily="18" charset="0"/>
              </a:rPr>
              <a:t>→</a:t>
            </a:r>
            <a:r>
              <a:rPr lang="en-US" sz="1400" dirty="0">
                <a:latin typeface="+mj-lt"/>
                <a:sym typeface="Wingdings" pitchFamily="2" charset="2"/>
              </a:rPr>
              <a:t> </a:t>
            </a:r>
            <a:r>
              <a:rPr lang="en-US" sz="1200" dirty="0">
                <a:latin typeface="+mj-lt"/>
                <a:sym typeface="Wingdings" pitchFamily="2" charset="2"/>
              </a:rPr>
              <a:t>scattered particles under very small angles</a:t>
            </a:r>
            <a:endParaRPr lang="en-US" sz="1200" dirty="0">
              <a:latin typeface="+mj-lt"/>
            </a:endParaRPr>
          </a:p>
          <a:p>
            <a:pPr lvl="1"/>
            <a:r>
              <a:rPr lang="en-US" sz="1200" dirty="0">
                <a:latin typeface="+mj-lt"/>
              </a:rPr>
              <a:t>Silicon tracking layers in lepton and hadron beam vacuum</a:t>
            </a:r>
          </a:p>
          <a:p>
            <a:pPr lvl="1"/>
            <a:r>
              <a:rPr lang="en-US" sz="1200" dirty="0">
                <a:latin typeface="+mj-lt"/>
              </a:rPr>
              <a:t>Zero – degree high resolution electromagnetic and hadronic calorimeter</a:t>
            </a:r>
          </a:p>
          <a:p>
            <a:r>
              <a:rPr lang="en-US" sz="1400" b="1" dirty="0">
                <a:solidFill>
                  <a:srgbClr val="0432FF"/>
                </a:solidFill>
                <a:latin typeface="+mj-lt"/>
              </a:rPr>
              <a:t>Polarimetry</a:t>
            </a:r>
          </a:p>
          <a:p>
            <a:pPr lvl="1"/>
            <a:r>
              <a:rPr lang="en-US" sz="1200" dirty="0">
                <a:solidFill>
                  <a:srgbClr val="0432FF"/>
                </a:solidFill>
                <a:latin typeface="+mj-lt"/>
              </a:rPr>
              <a:t>Lepton: </a:t>
            </a:r>
            <a:r>
              <a:rPr lang="en-US" sz="1200" dirty="0">
                <a:latin typeface="+mj-lt"/>
              </a:rPr>
              <a:t>integrated transverse and longitudinal Compton polarimeter</a:t>
            </a:r>
          </a:p>
          <a:p>
            <a:pPr lvl="1"/>
            <a:r>
              <a:rPr lang="en-US" sz="1200" dirty="0">
                <a:latin typeface="+mj-lt"/>
              </a:rPr>
              <a:t>Hadron: absolute and relative hadron polarimetry in the CNI region</a:t>
            </a:r>
          </a:p>
        </p:txBody>
      </p:sp>
      <p:sp>
        <p:nvSpPr>
          <p:cNvPr id="9" name="AutoShape 19">
            <a:extLst>
              <a:ext uri="{FF2B5EF4-FFF2-40B4-BE49-F238E27FC236}">
                <a16:creationId xmlns:a16="http://schemas.microsoft.com/office/drawing/2014/main" id="{E879901B-642F-D14C-86C9-B7170D629A76}"/>
              </a:ext>
            </a:extLst>
          </p:cNvPr>
          <p:cNvSpPr>
            <a:spLocks/>
          </p:cNvSpPr>
          <p:nvPr/>
        </p:nvSpPr>
        <p:spPr bwMode="auto">
          <a:xfrm rot="5400000">
            <a:off x="-2382921" y="3173606"/>
            <a:ext cx="5426110" cy="660269"/>
          </a:xfrm>
          <a:prstGeom prst="rightArrow">
            <a:avLst>
              <a:gd name="adj1" fmla="val 32000"/>
              <a:gd name="adj2" fmla="val 63778"/>
            </a:avLst>
          </a:prstGeom>
          <a:gradFill rotWithShape="0">
            <a:gsLst>
              <a:gs pos="0">
                <a:srgbClr val="00FF00"/>
              </a:gs>
              <a:gs pos="100000">
                <a:srgbClr val="FF0000"/>
              </a:gs>
            </a:gsLst>
            <a:lin ang="5400000" scaled="1"/>
          </a:gra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19DD39-363A-3C42-9C9A-23913376B3B6}"/>
              </a:ext>
            </a:extLst>
          </p:cNvPr>
          <p:cNvSpPr txBox="1"/>
          <p:nvPr/>
        </p:nvSpPr>
        <p:spPr>
          <a:xfrm>
            <a:off x="130079" y="1872468"/>
            <a:ext cx="430887" cy="2304477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Radius/Distance from IP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713573-70DF-C044-8FF6-D3D57077B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6" t="1296" b="1111"/>
          <a:stretch/>
        </p:blipFill>
        <p:spPr>
          <a:xfrm>
            <a:off x="6239846" y="876300"/>
            <a:ext cx="2774075" cy="2705100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C52894C-68A3-F940-B1DC-9991B7748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971" y="3590959"/>
            <a:ext cx="1631950" cy="1911350"/>
          </a:xfrm>
          <a:prstGeom prst="rect">
            <a:avLst/>
          </a:prstGeom>
        </p:spPr>
      </p:pic>
      <p:pic>
        <p:nvPicPr>
          <p:cNvPr id="12" name="Picture 11" descr="A close-up of a ship&#10;&#10;Description automatically generated with low confidence">
            <a:extLst>
              <a:ext uri="{FF2B5EF4-FFF2-40B4-BE49-F238E27FC236}">
                <a16:creationId xmlns:a16="http://schemas.microsoft.com/office/drawing/2014/main" id="{8A473B17-25CD-614C-A985-74492D3E2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12" b="3185"/>
          <a:stretch/>
        </p:blipFill>
        <p:spPr>
          <a:xfrm>
            <a:off x="6414109" y="5542375"/>
            <a:ext cx="1561513" cy="131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86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982" y="1925567"/>
            <a:ext cx="1973580" cy="1503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2699A5-2FF8-AEFD-7629-B85747FD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BARREL ECAL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E6DBAE-DC76-B621-3D9D-82B84074AD73}"/>
              </a:ext>
            </a:extLst>
          </p:cNvPr>
          <p:cNvSpPr/>
          <p:nvPr/>
        </p:nvSpPr>
        <p:spPr bwMode="auto">
          <a:xfrm>
            <a:off x="7300953" y="5854596"/>
            <a:ext cx="1418738" cy="1931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5020" tIns="42510" rIns="85020" bIns="42510" numCol="1" rtlCol="0" anchor="ctr" anchorCtr="0" compatLnSpc="1">
            <a:prstTxWarp prst="textNoShape">
              <a:avLst/>
            </a:prstTxWarp>
          </a:bodyPr>
          <a:lstStyle/>
          <a:p>
            <a:pPr defTabSz="844357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108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FC0ABA-DC44-5CF1-9AC6-C3639248D05C}"/>
              </a:ext>
            </a:extLst>
          </p:cNvPr>
          <p:cNvSpPr txBox="1"/>
          <p:nvPr/>
        </p:nvSpPr>
        <p:spPr>
          <a:xfrm>
            <a:off x="129280" y="4051319"/>
            <a:ext cx="2496066" cy="945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+mj-lt"/>
              </a:rPr>
              <a:t>Alternate: Barrel </a:t>
            </a:r>
            <a:r>
              <a:rPr lang="en-US" dirty="0" err="1">
                <a:solidFill>
                  <a:srgbClr val="0000CC"/>
                </a:solidFill>
                <a:latin typeface="+mj-lt"/>
              </a:rPr>
              <a:t>ECal</a:t>
            </a:r>
            <a:r>
              <a:rPr lang="en-US" dirty="0">
                <a:solidFill>
                  <a:srgbClr val="0000CC"/>
                </a:solidFill>
                <a:latin typeface="+mj-lt"/>
              </a:rPr>
              <a:t> with a </a:t>
            </a:r>
            <a:r>
              <a:rPr lang="en-US" u="sng" dirty="0">
                <a:solidFill>
                  <a:srgbClr val="0000CC"/>
                </a:solidFill>
                <a:latin typeface="+mj-lt"/>
              </a:rPr>
              <a:t>hybrid </a:t>
            </a:r>
          </a:p>
          <a:p>
            <a:r>
              <a:rPr lang="en-US" u="sng" dirty="0">
                <a:solidFill>
                  <a:srgbClr val="0000CC"/>
                </a:solidFill>
                <a:latin typeface="+mj-lt"/>
              </a:rPr>
              <a:t>imaging calorimeter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3DBAC8-CA0E-53C1-12A0-4BA5860D80E6}"/>
              </a:ext>
            </a:extLst>
          </p:cNvPr>
          <p:cNvGrpSpPr/>
          <p:nvPr/>
        </p:nvGrpSpPr>
        <p:grpSpPr>
          <a:xfrm>
            <a:off x="4835457" y="3476666"/>
            <a:ext cx="4167601" cy="2633584"/>
            <a:chOff x="5236732" y="3503117"/>
            <a:chExt cx="4513454" cy="285213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2270938-6749-E787-F595-B1C5AD39183D}"/>
                </a:ext>
              </a:extLst>
            </p:cNvPr>
            <p:cNvGrpSpPr/>
            <p:nvPr/>
          </p:nvGrpSpPr>
          <p:grpSpPr>
            <a:xfrm>
              <a:off x="5236732" y="3503117"/>
              <a:ext cx="4513454" cy="2852135"/>
              <a:chOff x="6132019" y="2080050"/>
              <a:chExt cx="5758791" cy="347789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3F73650-9001-054B-2C10-78EA255E6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32019" y="2080050"/>
                <a:ext cx="5758791" cy="3477895"/>
              </a:xfrm>
              <a:prstGeom prst="rect">
                <a:avLst/>
              </a:prstGeom>
              <a:ln>
                <a:solidFill>
                  <a:srgbClr val="0000CC"/>
                </a:solidFill>
              </a:ln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098D54-3234-39EC-A033-3389E41BA725}"/>
                  </a:ext>
                </a:extLst>
              </p:cNvPr>
              <p:cNvSpPr txBox="1"/>
              <p:nvPr/>
            </p:nvSpPr>
            <p:spPr>
              <a:xfrm>
                <a:off x="8329069" y="3056332"/>
                <a:ext cx="2242248" cy="853541"/>
              </a:xfrm>
              <a:prstGeom prst="rect">
                <a:avLst/>
              </a:prstGeom>
              <a:noFill/>
              <a:ln>
                <a:solidFill>
                  <a:srgbClr val="0000CC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00CC"/>
                    </a:solidFill>
                    <a:latin typeface="+mj-lt"/>
                  </a:rPr>
                  <a:t>5 imaging layers</a:t>
                </a:r>
              </a:p>
              <a:p>
                <a:r>
                  <a:rPr lang="en-US" sz="1200" dirty="0">
                    <a:solidFill>
                      <a:srgbClr val="0000CC"/>
                    </a:solidFill>
                    <a:latin typeface="+mj-lt"/>
                  </a:rPr>
                  <a:t>preceded by a </a:t>
                </a:r>
              </a:p>
              <a:p>
                <a:r>
                  <a:rPr lang="en-US" sz="1200" dirty="0">
                    <a:solidFill>
                      <a:srgbClr val="0000CC"/>
                    </a:solidFill>
                    <a:latin typeface="+mj-lt"/>
                  </a:rPr>
                  <a:t>time-layer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C4797B8-6607-EA83-DFC9-6F139C22C649}"/>
                  </a:ext>
                </a:extLst>
              </p:cNvPr>
              <p:cNvSpPr txBox="1"/>
              <p:nvPr/>
            </p:nvSpPr>
            <p:spPr>
              <a:xfrm>
                <a:off x="8090036" y="5155525"/>
                <a:ext cx="1161120" cy="384686"/>
              </a:xfrm>
              <a:prstGeom prst="rect">
                <a:avLst/>
              </a:prstGeom>
              <a:noFill/>
              <a:ln>
                <a:solidFill>
                  <a:srgbClr val="0000CC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93" b="1" dirty="0">
                    <a:solidFill>
                      <a:srgbClr val="0000CC"/>
                    </a:solidFill>
                    <a:latin typeface="+mj-lt"/>
                  </a:rPr>
                  <a:t>Pb/</a:t>
                </a:r>
                <a:r>
                  <a:rPr lang="en-US" sz="1293" b="1" dirty="0" err="1">
                    <a:solidFill>
                      <a:srgbClr val="0000CC"/>
                    </a:solidFill>
                    <a:latin typeface="+mj-lt"/>
                  </a:rPr>
                  <a:t>SciFi</a:t>
                </a:r>
                <a:endParaRPr lang="en-US" sz="1293" b="1" dirty="0">
                  <a:solidFill>
                    <a:srgbClr val="0000CC"/>
                  </a:solidFill>
                  <a:latin typeface="+mj-lt"/>
                </a:endParaRP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C7ED77B1-D58E-1888-D74D-1CD5648799D5}"/>
                  </a:ext>
                </a:extLst>
              </p:cNvPr>
              <p:cNvCxnSpPr/>
              <p:nvPr/>
            </p:nvCxnSpPr>
            <p:spPr>
              <a:xfrm flipV="1">
                <a:off x="9251156" y="4929188"/>
                <a:ext cx="485775" cy="342900"/>
              </a:xfrm>
              <a:prstGeom prst="straightConnector1">
                <a:avLst/>
              </a:prstGeom>
              <a:ln w="38100">
                <a:solidFill>
                  <a:srgbClr val="0000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2830B250-CBEA-7B54-FC44-A9884BEA69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94043" y="3721427"/>
                <a:ext cx="488157" cy="731113"/>
              </a:xfrm>
              <a:prstGeom prst="straightConnector1">
                <a:avLst/>
              </a:prstGeom>
              <a:ln w="38100">
                <a:solidFill>
                  <a:srgbClr val="0000C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7A0D57-CF2B-4EAA-E20C-E79188608C2C}"/>
                </a:ext>
              </a:extLst>
            </p:cNvPr>
            <p:cNvSpPr/>
            <p:nvPr/>
          </p:nvSpPr>
          <p:spPr bwMode="auto">
            <a:xfrm>
              <a:off x="5264944" y="4106863"/>
              <a:ext cx="1757362" cy="1793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5020" tIns="42510" rIns="85020" bIns="42510" numCol="1" rtlCol="0" anchor="ctr" anchorCtr="0" compatLnSpc="1">
              <a:prstTxWarp prst="textNoShape">
                <a:avLst/>
              </a:prstTxWarp>
            </a:bodyPr>
            <a:lstStyle/>
            <a:p>
              <a:pPr defTabSz="844357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108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4F4E9BC-1E75-6C50-F90A-65FED517F725}"/>
              </a:ext>
            </a:extLst>
          </p:cNvPr>
          <p:cNvSpPr txBox="1"/>
          <p:nvPr/>
        </p:nvSpPr>
        <p:spPr>
          <a:xfrm>
            <a:off x="129280" y="479409"/>
            <a:ext cx="3728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+mj-lt"/>
              </a:rPr>
              <a:t>Barrel </a:t>
            </a:r>
            <a:r>
              <a:rPr lang="en-US" dirty="0" err="1">
                <a:solidFill>
                  <a:srgbClr val="0000CC"/>
                </a:solidFill>
                <a:latin typeface="+mj-lt"/>
              </a:rPr>
              <a:t>ECal</a:t>
            </a:r>
            <a:r>
              <a:rPr lang="en-US" dirty="0">
                <a:solidFill>
                  <a:srgbClr val="0000CC"/>
                </a:solidFill>
                <a:latin typeface="+mj-lt"/>
              </a:rPr>
              <a:t> with </a:t>
            </a:r>
            <a:r>
              <a:rPr lang="en-US" u="sng" dirty="0" err="1">
                <a:solidFill>
                  <a:srgbClr val="0000CC"/>
                </a:solidFill>
                <a:latin typeface="+mj-lt"/>
              </a:rPr>
              <a:t>SciGlass</a:t>
            </a:r>
            <a:r>
              <a:rPr lang="en-US" u="sng" dirty="0">
                <a:solidFill>
                  <a:srgbClr val="0000CC"/>
                </a:solidFill>
                <a:latin typeface="+mj-lt"/>
              </a:rPr>
              <a:t> blocks with projective geometry 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61531D-3542-BCA1-FAAD-C17ACA33B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176" y="3486887"/>
            <a:ext cx="1901536" cy="30770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9366C4B-5F43-A2F7-E4B7-62325B55B4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4" b="47079"/>
          <a:stretch/>
        </p:blipFill>
        <p:spPr>
          <a:xfrm>
            <a:off x="76359" y="1587297"/>
            <a:ext cx="2601908" cy="1905394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0101D34-A6BD-3AD0-F8FC-7DF976EDF3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68" t="56894" r="8791"/>
          <a:stretch/>
        </p:blipFill>
        <p:spPr>
          <a:xfrm>
            <a:off x="2780561" y="1081888"/>
            <a:ext cx="1202159" cy="940220"/>
          </a:xfrm>
          <a:prstGeom prst="rect">
            <a:avLst/>
          </a:prstGeom>
          <a:ln>
            <a:solidFill>
              <a:srgbClr val="3333FF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B285B6-AAC3-FF50-2E05-F9C8A7AD3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8526" y="2091750"/>
            <a:ext cx="1423686" cy="12558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8BD72E-9831-E476-F39F-8091BA6CD97F}"/>
              </a:ext>
            </a:extLst>
          </p:cNvPr>
          <p:cNvSpPr txBox="1"/>
          <p:nvPr/>
        </p:nvSpPr>
        <p:spPr>
          <a:xfrm>
            <a:off x="4433487" y="1945390"/>
            <a:ext cx="1578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EEEmCAL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consortium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BA536E-77E4-45AD-7E8F-9D777BE557FC}"/>
              </a:ext>
            </a:extLst>
          </p:cNvPr>
          <p:cNvSpPr txBox="1"/>
          <p:nvPr/>
        </p:nvSpPr>
        <p:spPr>
          <a:xfrm>
            <a:off x="4474856" y="6206358"/>
            <a:ext cx="307402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ANL, Regina, Manitoba, UCSC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12" y="552168"/>
            <a:ext cx="4804410" cy="1375410"/>
          </a:xfrm>
          <a:prstGeom prst="rect">
            <a:avLst/>
          </a:prstGeom>
        </p:spPr>
      </p:pic>
      <p:pic>
        <p:nvPicPr>
          <p:cNvPr id="11" name="Picture 10" descr="A computer screen capture&#10;&#10;Description automatically generated with medium confidence">
            <a:extLst>
              <a:ext uri="{FF2B5EF4-FFF2-40B4-BE49-F238E27FC236}">
                <a16:creationId xmlns:a16="http://schemas.microsoft.com/office/drawing/2014/main" id="{EDDEDE68-DE60-0594-8CFF-E4A1E425CD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889" t="7232" r="42065" b="11874"/>
          <a:stretch/>
        </p:blipFill>
        <p:spPr>
          <a:xfrm>
            <a:off x="7370302" y="1564632"/>
            <a:ext cx="1632756" cy="18554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FE2A0A-8743-EF4D-AB28-BA8995DD0416}"/>
              </a:ext>
            </a:extLst>
          </p:cNvPr>
          <p:cNvSpPr txBox="1"/>
          <p:nvPr/>
        </p:nvSpPr>
        <p:spPr>
          <a:xfrm>
            <a:off x="-1" y="931"/>
            <a:ext cx="1926991" cy="307777"/>
          </a:xfrm>
          <a:prstGeom prst="rect">
            <a:avLst/>
          </a:prstGeom>
          <a:solidFill>
            <a:srgbClr val="24407B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Charge Question #4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1ADF7BE-FA79-464A-AA8F-FFD6713F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61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7638E1-6AB9-054F-871F-70FC4604A2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Requirement for fringe field: &lt;10 Gauss at forward and backward side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                                                and at RCS location</a:t>
            </a:r>
          </a:p>
          <a:p>
            <a:r>
              <a:rPr lang="en-US" dirty="0"/>
              <a:t>Challenges detector design not symmetric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   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critical that forces get balanced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Consequences on design: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/>
              <a:t>backward </a:t>
            </a:r>
            <a:r>
              <a:rPr lang="en-US" dirty="0" err="1"/>
              <a:t>HCal</a:t>
            </a:r>
            <a:r>
              <a:rPr lang="en-US" dirty="0"/>
              <a:t> moved as far back as possible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   add both </a:t>
            </a:r>
            <a:r>
              <a:rPr lang="en-US" dirty="0" err="1"/>
              <a:t>sPHENIX</a:t>
            </a:r>
            <a:r>
              <a:rPr lang="en-US" dirty="0"/>
              <a:t> flux return doors behind </a:t>
            </a:r>
            <a:r>
              <a:rPr lang="en-US" dirty="0" err="1"/>
              <a:t>bHCal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/>
              <a:t>forward </a:t>
            </a:r>
            <a:r>
              <a:rPr lang="en-US" dirty="0" err="1"/>
              <a:t>HCal</a:t>
            </a:r>
            <a:r>
              <a:rPr lang="en-US" dirty="0"/>
              <a:t> need to have first tungsten/Sc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    and then Steel/Sc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dirty="0"/>
              <a:t>add additional steel around barrel </a:t>
            </a:r>
            <a:r>
              <a:rPr lang="en-US" dirty="0" err="1"/>
              <a:t>HCal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n-US" dirty="0"/>
          </a:p>
          <a:p>
            <a:pPr lvl="1">
              <a:buFont typeface="Wingdings" pitchFamily="2" charset="2"/>
              <a:buChar char="Ø"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</a:t>
            </a:r>
          </a:p>
          <a:p>
            <a:pPr marL="0" indent="0">
              <a:buNone/>
            </a:pPr>
            <a:r>
              <a:rPr lang="en-US" dirty="0"/>
              <a:t>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41339-5E56-8545-8052-EF2B7E77E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480AF4-1CCA-CA48-BC82-92B4AB8E7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Return layout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9FB5F-5BD0-FD48-A9DC-E5F5AB21CB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44862" y="919640"/>
            <a:ext cx="3651327" cy="1972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EB3E66-D0C0-044C-8BC6-A632BE038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07" y="3768773"/>
            <a:ext cx="1818800" cy="2908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BCF0FB-138B-734D-9BDB-67E1BFB69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703984" y="3912027"/>
            <a:ext cx="1368936" cy="233029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47F430F-C5ED-3446-82CD-E1DEB60AB09F}"/>
              </a:ext>
            </a:extLst>
          </p:cNvPr>
          <p:cNvSpPr/>
          <p:nvPr/>
        </p:nvSpPr>
        <p:spPr>
          <a:xfrm>
            <a:off x="1405053" y="4381422"/>
            <a:ext cx="237893" cy="1662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4A6A22-830C-3048-A480-DA7174160115}"/>
              </a:ext>
            </a:extLst>
          </p:cNvPr>
          <p:cNvCxnSpPr/>
          <p:nvPr/>
        </p:nvCxnSpPr>
        <p:spPr>
          <a:xfrm flipV="1">
            <a:off x="1650380" y="4802459"/>
            <a:ext cx="676508" cy="4014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BE607002-E8DA-4A49-A96E-CA7694E64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651" y="3950518"/>
            <a:ext cx="2547349" cy="26516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14130A-9E71-5140-AC5E-1F39AF244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997" y="3197986"/>
            <a:ext cx="2022830" cy="2105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3DD796-01AD-2849-9A7F-B914D4CCC0D0}"/>
              </a:ext>
            </a:extLst>
          </p:cNvPr>
          <p:cNvSpPr txBox="1"/>
          <p:nvPr/>
        </p:nvSpPr>
        <p:spPr>
          <a:xfrm>
            <a:off x="2109907" y="3897100"/>
            <a:ext cx="2680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layered barrel extra flux return </a:t>
            </a:r>
          </a:p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 layers 50 mm steel 40 mm air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17CE31-6AD7-F54D-A499-53376ABA6796}"/>
              </a:ext>
            </a:extLst>
          </p:cNvPr>
          <p:cNvSpPr txBox="1"/>
          <p:nvPr/>
        </p:nvSpPr>
        <p:spPr>
          <a:xfrm>
            <a:off x="2958789" y="5983966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 14 gauss and lower</a:t>
            </a:r>
          </a:p>
        </p:txBody>
      </p:sp>
      <p:sp>
        <p:nvSpPr>
          <p:cNvPr id="16" name="Curved Right Arrow 15">
            <a:extLst>
              <a:ext uri="{FF2B5EF4-FFF2-40B4-BE49-F238E27FC236}">
                <a16:creationId xmlns:a16="http://schemas.microsoft.com/office/drawing/2014/main" id="{9AF0460C-8D2B-5C40-BE52-89835F724B8B}"/>
              </a:ext>
            </a:extLst>
          </p:cNvPr>
          <p:cNvSpPr/>
          <p:nvPr/>
        </p:nvSpPr>
        <p:spPr bwMode="auto">
          <a:xfrm>
            <a:off x="2491828" y="6011091"/>
            <a:ext cx="513333" cy="348583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000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0019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91949A-465D-D04F-81F0-5DE969DAA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347FD0-FEF4-9A4B-9868-B20545C2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IR-Integration and Interfaces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389705-28C7-A343-B145-0C45B91E2A9F}"/>
              </a:ext>
            </a:extLst>
          </p:cNvPr>
          <p:cNvSpPr txBox="1"/>
          <p:nvPr/>
        </p:nvSpPr>
        <p:spPr>
          <a:xfrm>
            <a:off x="-20551" y="845252"/>
            <a:ext cx="458981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+mj-lt"/>
                <a:cs typeface="Times New Roman" panose="02020603050405020304" pitchFamily="18" charset="0"/>
              </a:rPr>
              <a:t>Space Constrains: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-4.5 m – IP – +5m not negotiable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50 cm space to 1</a:t>
            </a:r>
            <a:r>
              <a:rPr lang="en-US" baseline="30000" dirty="0">
                <a:latin typeface="+mj-lt"/>
                <a:cs typeface="Times New Roman" panose="02020603050405020304" pitchFamily="18" charset="0"/>
              </a:rPr>
              <a:t>st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IR-magnet occupied by vacuum pumps, valves, …..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IP moved 81 cm towards ring inside compared to RHIC; y: 432 cm above floor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limited installation possible in Collider Hall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endcap hadron calorimeters need to be split transverse to beam pipe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RCS vacuum needs to be broken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8656EF-6DFE-2F48-934A-C4BF7EB9C23D}"/>
              </a:ext>
            </a:extLst>
          </p:cNvPr>
          <p:cNvSpPr txBox="1"/>
          <p:nvPr/>
        </p:nvSpPr>
        <p:spPr>
          <a:xfrm>
            <a:off x="0" y="4116150"/>
            <a:ext cx="65294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9.5 long detector does not fit through the door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Door-Size: 823 cm x 823 cm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endcap hadron calorimeters need to stay in collider hall, if detector rolls in assembly hall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RCS to IP: radial distance 335.2 cm at a height of 372 cm from floor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Maximum outer radius ~ 3.2 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3F614B-2526-FD4B-9CFF-0A2F27583E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89" y="704205"/>
            <a:ext cx="4661039" cy="2585323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0D24D47-1EBB-924A-8775-70F220A76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58" r="8641"/>
          <a:stretch/>
        </p:blipFill>
        <p:spPr>
          <a:xfrm>
            <a:off x="6338119" y="3437865"/>
            <a:ext cx="2687702" cy="189273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77DABAA-1281-4B44-9957-E79B897B5EAB}"/>
              </a:ext>
            </a:extLst>
          </p:cNvPr>
          <p:cNvSpPr/>
          <p:nvPr/>
        </p:nvSpPr>
        <p:spPr>
          <a:xfrm rot="1317306">
            <a:off x="6523756" y="1768568"/>
            <a:ext cx="408700" cy="7563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2AA753-BAC3-B949-B4AF-4C11A624850A}"/>
              </a:ext>
            </a:extLst>
          </p:cNvPr>
          <p:cNvCxnSpPr>
            <a:cxnSpLocks/>
          </p:cNvCxnSpPr>
          <p:nvPr/>
        </p:nvCxnSpPr>
        <p:spPr>
          <a:xfrm>
            <a:off x="6624633" y="2517984"/>
            <a:ext cx="434390" cy="1119296"/>
          </a:xfrm>
          <a:prstGeom prst="straightConnector1">
            <a:avLst/>
          </a:prstGeom>
          <a:ln w="19050">
            <a:solidFill>
              <a:srgbClr val="FF2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7B46C3-9074-B243-81A3-41BF827F6359}"/>
              </a:ext>
            </a:extLst>
          </p:cNvPr>
          <p:cNvCxnSpPr/>
          <p:nvPr/>
        </p:nvCxnSpPr>
        <p:spPr>
          <a:xfrm>
            <a:off x="6807356" y="2542712"/>
            <a:ext cx="291254" cy="358985"/>
          </a:xfrm>
          <a:prstGeom prst="straightConnector1">
            <a:avLst/>
          </a:prstGeom>
          <a:ln w="19050">
            <a:solidFill>
              <a:srgbClr val="0000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29FC7BD-9EF7-924B-A4FC-C94659356167}"/>
              </a:ext>
            </a:extLst>
          </p:cNvPr>
          <p:cNvSpPr txBox="1"/>
          <p:nvPr/>
        </p:nvSpPr>
        <p:spPr>
          <a:xfrm>
            <a:off x="6973396" y="2763504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0000FF"/>
                </a:solidFill>
                <a:latin typeface="+mj-lt"/>
              </a:rPr>
              <a:t>RCS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33364B1-CFD7-6540-B1C6-7BB2F7EB5AB3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7286468" y="2115573"/>
            <a:ext cx="671998" cy="27158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1C4DF12-7A01-4746-9522-EB59034989B9}"/>
              </a:ext>
            </a:extLst>
          </p:cNvPr>
          <p:cNvSpPr txBox="1"/>
          <p:nvPr/>
        </p:nvSpPr>
        <p:spPr>
          <a:xfrm rot="1270689">
            <a:off x="7929386" y="2388823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+mj-lt"/>
              </a:rPr>
              <a:t>Hadrons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0B4EB5-1205-7449-A807-E37D610F2DD2}"/>
              </a:ext>
            </a:extLst>
          </p:cNvPr>
          <p:cNvSpPr txBox="1"/>
          <p:nvPr/>
        </p:nvSpPr>
        <p:spPr>
          <a:xfrm rot="1270689">
            <a:off x="4349423" y="947901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+mj-lt"/>
              </a:rPr>
              <a:t>Electrons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9BF531B-5495-0D47-96AB-0C470EE18EC8}"/>
              </a:ext>
            </a:extLst>
          </p:cNvPr>
          <p:cNvCxnSpPr>
            <a:cxnSpLocks/>
          </p:cNvCxnSpPr>
          <p:nvPr/>
        </p:nvCxnSpPr>
        <p:spPr>
          <a:xfrm>
            <a:off x="5174964" y="1257460"/>
            <a:ext cx="671998" cy="271589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757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BF9D47A-E315-684D-B6A7-163D5C04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4225" y="207578"/>
            <a:ext cx="5289775" cy="2988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21D928-489C-8B4C-A8B3-B10A2F48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and Hadron Polarimetry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733FE3-0CCF-AD45-852F-4C243A4F2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F3B5F3-A5AE-3245-A01B-51A9F26E91E3}"/>
              </a:ext>
            </a:extLst>
          </p:cNvPr>
          <p:cNvSpPr txBox="1"/>
          <p:nvPr/>
        </p:nvSpPr>
        <p:spPr>
          <a:xfrm>
            <a:off x="30269" y="547785"/>
            <a:ext cx="5673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Electron Polarimeter:</a:t>
            </a:r>
          </a:p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Method: Compton Backscattering</a:t>
            </a:r>
          </a:p>
          <a:p>
            <a:pPr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longitudinal polarization  Energy Asymmetry</a:t>
            </a:r>
          </a:p>
          <a:p>
            <a:pPr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transverse polarization  Energy dependent position asymmetry</a:t>
            </a:r>
          </a:p>
          <a:p>
            <a:pPr>
              <a:buClr>
                <a:srgbClr val="0432FF"/>
              </a:buClr>
            </a:pP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Requirement: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 to measure both polarization components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beam is only at IP fully longitudinal polarized</a:t>
            </a:r>
          </a:p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Beamline integration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Backscattered photon cone clearance through quads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Electron detector will need to be ~5 mm from electron beam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Investigating a Si in vacuum ala off-momentum </a:t>
            </a:r>
          </a:p>
          <a:p>
            <a:pPr lvl="1"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detectors can be used?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 close contact with Accelerator group for SR simulations 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and beam backgrounds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5EA87-59B1-8949-AE46-DECD5D611F7D}"/>
              </a:ext>
            </a:extLst>
          </p:cNvPr>
          <p:cNvSpPr txBox="1"/>
          <p:nvPr/>
        </p:nvSpPr>
        <p:spPr>
          <a:xfrm>
            <a:off x="3365319" y="4280360"/>
            <a:ext cx="62675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Hadron Polarimeter:</a:t>
            </a:r>
          </a:p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Method: RHIC H-Jet and </a:t>
            </a:r>
            <a:r>
              <a:rPr lang="en-US" sz="12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pC</a:t>
            </a: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Polarimeters</a:t>
            </a:r>
          </a:p>
          <a:p>
            <a:pPr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measure polarization through left-right asymmetries in CNI region</a:t>
            </a:r>
          </a:p>
          <a:p>
            <a:pPr>
              <a:buClr>
                <a:srgbClr val="0432FF"/>
              </a:buClr>
            </a:pP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Requirement:</a:t>
            </a:r>
          </a:p>
          <a:p>
            <a:pPr>
              <a:buClr>
                <a:srgbClr val="0432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 to measure 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absolute polarization  H-jet (slow)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need to measure polarization lifetime, profile and fast feedback to collider</a:t>
            </a:r>
          </a:p>
          <a:p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Beamline integration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new location at IP-4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H-Jet and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fully integrated in lattice, including taggers for He-3 polarimetry</a:t>
            </a:r>
          </a:p>
          <a:p>
            <a:pPr>
              <a:buClr>
                <a:srgbClr val="0432FF"/>
              </a:buClr>
            </a:pP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Challenge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make RHIC polarimeters work for the different EIC beam conditions</a:t>
            </a: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622C1E2-B0F1-4549-B14E-F0DE5A0DC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9" y="3225441"/>
            <a:ext cx="9144000" cy="11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08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9" y="-18442"/>
            <a:ext cx="8308322" cy="582845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EIC Project Detector R&amp;D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BDEC70-3BA9-5C0E-BB3C-62AD58982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63" t="32196" r="16435" b="12283"/>
          <a:stretch/>
        </p:blipFill>
        <p:spPr>
          <a:xfrm>
            <a:off x="3358560" y="587689"/>
            <a:ext cx="2426879" cy="5064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1FDDF3-D250-E834-E41F-84808E92887B}"/>
              </a:ext>
            </a:extLst>
          </p:cNvPr>
          <p:cNvSpPr txBox="1"/>
          <p:nvPr/>
        </p:nvSpPr>
        <p:spPr>
          <a:xfrm>
            <a:off x="82505" y="583584"/>
            <a:ext cx="3306965" cy="28623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MAPS-Tracker:</a:t>
            </a:r>
          </a:p>
          <a:p>
            <a:pPr marL="102870" indent="-10287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Development of a full tracking detector  solution composed of 65 nm MAPS sensors Modules from stitched sensors, barrel &amp; discs, mechanics, integration &amp; cooling</a:t>
            </a:r>
          </a:p>
          <a:p>
            <a:pPr marL="102870" indent="-102870" fontAlgn="auto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reduce the services material load</a:t>
            </a:r>
          </a:p>
          <a:p>
            <a:pPr fontAlgn="auto">
              <a:buClr>
                <a:srgbClr val="FF0000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Improved powering and readout system</a:t>
            </a:r>
          </a:p>
          <a:p>
            <a:pPr marL="171450" indent="-171450" fontAlgn="auto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Development of the EIC sensor: design &amp; characterization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buClr>
                <a:srgbClr val="FF0000"/>
              </a:buClr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MPGDs:</a:t>
            </a:r>
          </a:p>
          <a:p>
            <a:pPr marL="171450" indent="-171450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Development of prototypes of cylindrical MPGDs &amp; planar thin gap MPGDs</a:t>
            </a:r>
          </a:p>
          <a:p>
            <a:pPr>
              <a:buClr>
                <a:srgbClr val="FF0000"/>
              </a:buClr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AC-LGAD:</a:t>
            </a:r>
          </a:p>
          <a:p>
            <a:pPr marL="171450" indent="-171450" fontAlgn="auto">
              <a:buClr>
                <a:srgbClr val="FF00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Develop system including sensors, ASIC &amp; services for auxiliary detectors and 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70013A-4FF0-C1FD-B8DB-5536D578CCDC}"/>
              </a:ext>
            </a:extLst>
          </p:cNvPr>
          <p:cNvSpPr txBox="1"/>
          <p:nvPr/>
        </p:nvSpPr>
        <p:spPr>
          <a:xfrm>
            <a:off x="67908" y="3499149"/>
            <a:ext cx="3306965" cy="1615827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1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PID-Detectors:</a:t>
            </a:r>
          </a:p>
          <a:p>
            <a:pPr marL="102870" indent="-10287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DIRC: focus on Cosmic ray telescope (CRT), validation of BaBar bars reuse option, and completion of cost optimized hpDIRC design </a:t>
            </a:r>
          </a:p>
          <a:p>
            <a:pPr marL="102870" indent="-10287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mRICH: optimize photonsensors + electronics; testbeam of improved prototype</a:t>
            </a:r>
          </a:p>
          <a:p>
            <a:pPr marL="102870" indent="-10287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dRICH: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Characterize mirror &amp; aerogel; Assessment of dRICH prototype performance with the EIC detection plane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DC0BBA-848E-05D8-466A-0222DC1418AF}"/>
              </a:ext>
            </a:extLst>
          </p:cNvPr>
          <p:cNvSpPr txBox="1"/>
          <p:nvPr/>
        </p:nvSpPr>
        <p:spPr>
          <a:xfrm>
            <a:off x="111722" y="5175201"/>
            <a:ext cx="3306965" cy="120032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ECals:</a:t>
            </a:r>
          </a:p>
          <a:p>
            <a:pPr marL="102870" indent="-102870"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bECAL: Full characterization of full SciGlass block designed for EIC by beam test</a:t>
            </a:r>
          </a:p>
          <a:p>
            <a:pPr marL="102870" indent="-102870"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fECAL: construct 64 channel prototype to optimize light uniformity, light guides, verify performance by test beam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26BDC6-710E-0894-CDB0-825F2271008C}"/>
              </a:ext>
            </a:extLst>
          </p:cNvPr>
          <p:cNvSpPr txBox="1"/>
          <p:nvPr/>
        </p:nvSpPr>
        <p:spPr>
          <a:xfrm>
            <a:off x="5762251" y="3886878"/>
            <a:ext cx="3306965" cy="120032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HCals:</a:t>
            </a:r>
          </a:p>
          <a:p>
            <a:pPr marL="171450" indent="-171450"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Prototype SC-tile production using machining &amp; injection molding &amp; detailed characterization</a:t>
            </a:r>
          </a:p>
          <a:p>
            <a:pPr marL="171450" indent="-171450"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Sensor board development</a:t>
            </a:r>
          </a:p>
          <a:p>
            <a:pPr marL="171450" indent="-171450">
              <a:buClr>
                <a:srgbClr val="00B05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first prototype of one full segment</a:t>
            </a:r>
            <a:endParaRPr lang="en-US" sz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4FDAD-B1F0-F114-7236-E9CECD2B0BCE}"/>
              </a:ext>
            </a:extLst>
          </p:cNvPr>
          <p:cNvSpPr txBox="1"/>
          <p:nvPr/>
        </p:nvSpPr>
        <p:spPr>
          <a:xfrm>
            <a:off x="5739062" y="139816"/>
            <a:ext cx="3306965" cy="193899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WBS 6.10.04 &amp; 05 &amp; 06</a:t>
            </a:r>
          </a:p>
          <a:p>
            <a:pPr marL="102870" indent="-10287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Assess current state of LAPPD performance. Improve design through iterations to fulfill EIC specifications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Spatial resolution for Cherenkov imaging applications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Timing resolution in a single photon mode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Timing resolution for Time-of-Flight purposes 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Performance in a strong (inhomogeneous) magnetic field 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QE &amp; PDE spectrum optimization </a:t>
            </a:r>
          </a:p>
          <a:p>
            <a:pPr marL="171450" lvl="1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000" dirty="0"/>
              <a:t>Geometric form factor optimization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E98366-F290-9797-FCA9-4225177DCE23}"/>
              </a:ext>
            </a:extLst>
          </p:cNvPr>
          <p:cNvSpPr/>
          <p:nvPr/>
        </p:nvSpPr>
        <p:spPr>
          <a:xfrm>
            <a:off x="3404937" y="2952478"/>
            <a:ext cx="1105186" cy="4765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1F5506-9E51-1E54-B908-3DE6D84A580C}"/>
              </a:ext>
            </a:extLst>
          </p:cNvPr>
          <p:cNvSpPr/>
          <p:nvPr/>
        </p:nvSpPr>
        <p:spPr>
          <a:xfrm>
            <a:off x="3404937" y="3463924"/>
            <a:ext cx="1105186" cy="47652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640D79-5344-20A6-0A09-1C60D6E976E2}"/>
              </a:ext>
            </a:extLst>
          </p:cNvPr>
          <p:cNvSpPr/>
          <p:nvPr/>
        </p:nvSpPr>
        <p:spPr>
          <a:xfrm>
            <a:off x="3418687" y="3982038"/>
            <a:ext cx="1105186" cy="47652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8BB1D7-B57F-D23B-19BA-52A35FAA7148}"/>
              </a:ext>
            </a:extLst>
          </p:cNvPr>
          <p:cNvSpPr/>
          <p:nvPr/>
        </p:nvSpPr>
        <p:spPr>
          <a:xfrm>
            <a:off x="3418687" y="4500152"/>
            <a:ext cx="1105186" cy="47652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23A847-14CE-F7D9-C767-03F59B59DA55}"/>
              </a:ext>
            </a:extLst>
          </p:cNvPr>
          <p:cNvSpPr/>
          <p:nvPr/>
        </p:nvSpPr>
        <p:spPr>
          <a:xfrm>
            <a:off x="4609240" y="5014462"/>
            <a:ext cx="1105186" cy="476522"/>
          </a:xfrm>
          <a:prstGeom prst="rect">
            <a:avLst/>
          </a:prstGeom>
          <a:noFill/>
          <a:ln w="190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A96B48-9BF5-F679-A9A1-DA7A7B6B3D5E}"/>
              </a:ext>
            </a:extLst>
          </p:cNvPr>
          <p:cNvSpPr/>
          <p:nvPr/>
        </p:nvSpPr>
        <p:spPr>
          <a:xfrm>
            <a:off x="4609240" y="1916044"/>
            <a:ext cx="1105186" cy="102268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E430EF-3BBA-F72E-DF44-B949B517FF47}"/>
              </a:ext>
            </a:extLst>
          </p:cNvPr>
          <p:cNvSpPr txBox="1"/>
          <p:nvPr/>
        </p:nvSpPr>
        <p:spPr>
          <a:xfrm>
            <a:off x="5739062" y="5411023"/>
            <a:ext cx="3306965" cy="830997"/>
          </a:xfrm>
          <a:prstGeom prst="rect">
            <a:avLst/>
          </a:prstGeom>
          <a:noFill/>
          <a:ln w="19050">
            <a:solidFill>
              <a:srgbClr val="FF40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FF40FF"/>
              </a:buClr>
            </a:pPr>
            <a:r>
              <a:rPr lang="en-US" sz="1200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 Polarimetry:</a:t>
            </a:r>
          </a:p>
          <a:p>
            <a:pPr>
              <a:buClr>
                <a:srgbClr val="FF4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R&amp;D through Accelerator</a:t>
            </a:r>
          </a:p>
          <a:p>
            <a:pPr marL="171450" indent="-171450">
              <a:buClr>
                <a:srgbClr val="FF40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validate concepts to veto breakup of He-3</a:t>
            </a:r>
          </a:p>
          <a:p>
            <a:pPr marL="171450" indent="-171450">
              <a:buClr>
                <a:srgbClr val="FF40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new targets for pC-polarimeters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0071BD-896D-52F8-4D97-453E84BD5A17}"/>
              </a:ext>
            </a:extLst>
          </p:cNvPr>
          <p:cNvSpPr/>
          <p:nvPr/>
        </p:nvSpPr>
        <p:spPr>
          <a:xfrm>
            <a:off x="5717546" y="96534"/>
            <a:ext cx="3358561" cy="2039071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7DF34E-27ED-E191-1F0A-BBDE513842D6}"/>
              </a:ext>
            </a:extLst>
          </p:cNvPr>
          <p:cNvSpPr txBox="1"/>
          <p:nvPr/>
        </p:nvSpPr>
        <p:spPr>
          <a:xfrm>
            <a:off x="5725312" y="2226411"/>
            <a:ext cx="3306965" cy="1569660"/>
          </a:xfrm>
          <a:prstGeom prst="rect">
            <a:avLst/>
          </a:prstGeom>
          <a:noFill/>
          <a:ln w="19050">
            <a:solidFill>
              <a:srgbClr val="FF9300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0B050"/>
              </a:buClr>
            </a:pPr>
            <a:r>
              <a:rPr lang="en-US" sz="1200" dirty="0">
                <a:solidFill>
                  <a:srgbClr val="FF9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Electronics &amp; DAQ/Computing</a:t>
            </a:r>
          </a:p>
          <a:p>
            <a:pPr marL="171450" indent="-171450">
              <a:buClr>
                <a:srgbClr val="FF9300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Development of readout solutions for </a:t>
            </a:r>
          </a:p>
          <a:p>
            <a:pPr marL="171450" indent="-171450">
              <a:buClr>
                <a:srgbClr val="FF9300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calorimeters with SiPMs, ASIC based &amp; ADC based</a:t>
            </a:r>
          </a:p>
          <a:p>
            <a:pPr marL="171450" indent="-171450">
              <a:buClr>
                <a:srgbClr val="FF9300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dRICH with SIPMs based on ALCOR</a:t>
            </a:r>
          </a:p>
          <a:p>
            <a:pPr marL="171450" indent="-171450">
              <a:buClr>
                <a:srgbClr val="FF9300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AC-LGAD readout chain with EICROC &amp; FCFD</a:t>
            </a:r>
          </a:p>
          <a:p>
            <a:pPr marL="171450" indent="-171450">
              <a:buClr>
                <a:srgbClr val="FF9300"/>
              </a:buClr>
              <a:buFont typeface="Wingdings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MPGD readout based on SALSA-ASIC</a:t>
            </a:r>
          </a:p>
        </p:txBody>
      </p:sp>
    </p:spTree>
    <p:extLst>
      <p:ext uri="{BB962C8B-B14F-4D97-AF65-F5344CB8AC3E}">
        <p14:creationId xmlns:p14="http://schemas.microsoft.com/office/powerpoint/2010/main" val="4075442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2CF89-AEA7-8145-9166-2221403FF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/>
              <a:t>What is needed to address the EIC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2D290-83C6-D545-8294-12E5EA741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B5D28D-CC57-A345-BCB9-2862A30B0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" t="3222" r="2157" b="1000"/>
          <a:stretch/>
        </p:blipFill>
        <p:spPr>
          <a:xfrm>
            <a:off x="5201920" y="538186"/>
            <a:ext cx="3769360" cy="22439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50D22AC-05CC-0F45-82AD-FE75455FECEE}"/>
              </a:ext>
            </a:extLst>
          </p:cNvPr>
          <p:cNvSpPr txBox="1"/>
          <p:nvPr/>
        </p:nvSpPr>
        <p:spPr>
          <a:xfrm>
            <a:off x="0" y="2493960"/>
            <a:ext cx="72051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polarized electron and hadron (p, He-3) beams: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+mj-lt"/>
                <a:cs typeface="Comic Sans MS"/>
              </a:rPr>
              <a:t>access to spin structure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solidFill>
                  <a:srgbClr val="322F31"/>
                </a:solidFill>
                <a:latin typeface="+mj-lt"/>
                <a:cs typeface="Comic Sans MS"/>
              </a:rPr>
              <a:t>Spin vehicle to access the spatial and momentum structure of the nucleon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+mj-lt"/>
                <a:cs typeface="Comic Sans MS"/>
              </a:rPr>
              <a:t>Full specification of initial and final states to probe q-g structure of NN and NNN interaction in light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sz="1600" dirty="0">
              <a:solidFill>
                <a:srgbClr val="322F31"/>
              </a:solidFill>
              <a:latin typeface="+mj-lt"/>
              <a:cs typeface="Comic Sans MS"/>
            </a:endParaRPr>
          </a:p>
          <a:p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unpolarized nuclear beams: d to Pb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solidFill>
                  <a:srgbClr val="322F31"/>
                </a:solidFill>
                <a:latin typeface="+mj-lt"/>
                <a:cs typeface="Comic Sans MS"/>
              </a:rPr>
              <a:t>accessing the highest gluon densities </a:t>
            </a:r>
            <a:r>
              <a:rPr lang="en-US" sz="1600" dirty="0">
                <a:solidFill>
                  <a:srgbClr val="0432FF"/>
                </a:solidFill>
                <a:latin typeface="+mj-lt"/>
                <a:cs typeface="Comic Sans MS"/>
                <a:sym typeface="Wingdings" pitchFamily="2" charset="2"/>
              </a:rPr>
              <a:t> saturation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+mj-lt"/>
                <a:cs typeface="Comic Sans MS"/>
                <a:sym typeface="Wingdings" pitchFamily="2" charset="2"/>
              </a:rPr>
              <a:t>quark and gluon </a:t>
            </a:r>
            <a:r>
              <a:rPr lang="en-US" sz="1600" dirty="0">
                <a:latin typeface="+mj-lt"/>
                <a:cs typeface="Comic Sans MS"/>
              </a:rPr>
              <a:t>interact with a nuclear medium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sz="1600" dirty="0">
              <a:solidFill>
                <a:srgbClr val="0432FF"/>
              </a:solidFill>
              <a:latin typeface="+mj-lt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+mj-lt"/>
                <a:cs typeface="Comic Sans MS"/>
              </a:rPr>
              <a:t>high luminosity </a:t>
            </a:r>
            <a:r>
              <a:rPr lang="en-US" sz="160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10</a:t>
            </a:r>
            <a:r>
              <a:rPr lang="en-US" sz="1600" baseline="3000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33</a:t>
            </a:r>
            <a:r>
              <a:rPr lang="en-US" sz="160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-10</a:t>
            </a:r>
            <a:r>
              <a:rPr lang="en-US" sz="1600" baseline="3000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34 </a:t>
            </a:r>
            <a:r>
              <a:rPr lang="en-US" sz="160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cm</a:t>
            </a:r>
            <a:r>
              <a:rPr lang="en-US" sz="1600" baseline="3000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-2</a:t>
            </a:r>
            <a:r>
              <a:rPr lang="en-US" sz="160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solidFill>
                  <a:srgbClr val="0432FF"/>
                </a:solidFill>
                <a:latin typeface="+mj-lt"/>
                <a:cs typeface="Arial" panose="020B0604020202020204" pitchFamily="34" charset="0"/>
              </a:rPr>
              <a:t>-1 </a:t>
            </a:r>
            <a:r>
              <a:rPr lang="en-US" sz="1600" dirty="0">
                <a:solidFill>
                  <a:srgbClr val="0432FF"/>
                </a:solidFill>
                <a:latin typeface="+mj-lt"/>
                <a:cs typeface="Comic Sans MS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+mj-lt"/>
                <a:cs typeface="Comic Sans MS"/>
              </a:rPr>
              <a:t>mapping the spatial and momentum structure of nucleons and nuclei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+mj-lt"/>
                <a:cs typeface="Comic Sans MS"/>
              </a:rPr>
              <a:t>access to rare probes, i.e. </a:t>
            </a:r>
            <a:r>
              <a:rPr lang="en-US" sz="1600" dirty="0" err="1">
                <a:latin typeface="+mj-lt"/>
                <a:cs typeface="Comic Sans MS"/>
              </a:rPr>
              <a:t>Ws</a:t>
            </a:r>
            <a:endParaRPr lang="en-US" sz="1600" dirty="0">
              <a:latin typeface="+mj-lt"/>
              <a:cs typeface="Comic Sans MS"/>
            </a:endParaRPr>
          </a:p>
          <a:p>
            <a:pPr>
              <a:buClr>
                <a:srgbClr val="0000FF"/>
              </a:buClr>
            </a:pPr>
            <a:endParaRPr lang="en-US" sz="1600" dirty="0">
              <a:solidFill>
                <a:srgbClr val="0432FF"/>
              </a:solidFill>
              <a:latin typeface="+mj-lt"/>
              <a:cs typeface="Comic Sans M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F96CCE-72AB-4A46-926F-18BA2F2581BE}"/>
              </a:ext>
            </a:extLst>
          </p:cNvPr>
          <p:cNvSpPr txBox="1"/>
          <p:nvPr/>
        </p:nvSpPr>
        <p:spPr>
          <a:xfrm>
            <a:off x="9736" y="732094"/>
            <a:ext cx="66967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+mj-lt"/>
                <a:cs typeface="Comic Sans MS"/>
              </a:rPr>
              <a:t>large kinematic coverage: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+mj-lt"/>
                <a:cs typeface="Comic Sans MS"/>
              </a:rPr>
              <a:t>bridge between measurements in different regimes (s, x, Q</a:t>
            </a:r>
            <a:r>
              <a:rPr lang="en-US" baseline="30000" dirty="0">
                <a:latin typeface="+mj-lt"/>
                <a:cs typeface="Comic Sans MS"/>
              </a:rPr>
              <a:t>2</a:t>
            </a:r>
            <a:r>
              <a:rPr lang="en-US" dirty="0">
                <a:latin typeface="+mj-lt"/>
                <a:cs typeface="Comic Sans MS"/>
              </a:rPr>
              <a:t>)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+mj-lt"/>
                <a:cs typeface="Comic Sans MS"/>
              </a:rPr>
              <a:t>access to </a:t>
            </a:r>
            <a:r>
              <a:rPr lang="en-US" i="1" dirty="0">
                <a:latin typeface="+mj-lt"/>
                <a:cs typeface="Comic Sans MS"/>
              </a:rPr>
              <a:t>x</a:t>
            </a:r>
            <a:r>
              <a:rPr lang="en-US" dirty="0">
                <a:latin typeface="+mj-lt"/>
                <a:cs typeface="Comic Sans MS"/>
              </a:rPr>
              <a:t> and </a:t>
            </a:r>
            <a:r>
              <a:rPr lang="en-US" i="1" dirty="0">
                <a:latin typeface="+mj-lt"/>
                <a:cs typeface="Comic Sans MS"/>
              </a:rPr>
              <a:t>Q</a:t>
            </a:r>
            <a:r>
              <a:rPr lang="en-US" i="1" baseline="30000" dirty="0">
                <a:latin typeface="+mj-lt"/>
                <a:cs typeface="Comic Sans MS"/>
              </a:rPr>
              <a:t>2</a:t>
            </a:r>
            <a:r>
              <a:rPr lang="en-US" dirty="0">
                <a:latin typeface="+mj-lt"/>
                <a:cs typeface="Comic Sans MS"/>
              </a:rPr>
              <a:t> over a wide range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latin typeface="+mj-lt"/>
                <a:cs typeface="Comic Sans MS"/>
                <a:sym typeface="Wingdings"/>
              </a:rPr>
              <a:t></a:t>
            </a:r>
            <a:r>
              <a:rPr lang="en-US" dirty="0">
                <a:latin typeface="+mj-lt"/>
                <a:cs typeface="Comic Sans MS"/>
                <a:sym typeface="Wingdings"/>
              </a:rPr>
              <a:t> </a:t>
            </a:r>
            <a:r>
              <a:rPr lang="en-US" dirty="0">
                <a:solidFill>
                  <a:srgbClr val="0432FF"/>
                </a:solidFill>
                <a:latin typeface="+mj-lt"/>
                <a:cs typeface="Comic Sans MS"/>
                <a:sym typeface="Wingdings"/>
              </a:rPr>
              <a:t>center-of-mass energy </a:t>
            </a:r>
            <a:r>
              <a:rPr lang="en-US" dirty="0">
                <a:solidFill>
                  <a:srgbClr val="0000FF"/>
                </a:solidFill>
                <a:latin typeface="+mj-lt"/>
                <a:cs typeface="Comic Sans MS"/>
              </a:rPr>
              <a:t>√s: 20 – 140 GeV</a:t>
            </a:r>
          </a:p>
        </p:txBody>
      </p:sp>
      <p:pic>
        <p:nvPicPr>
          <p:cNvPr id="9" name="droppedImage.png">
            <a:extLst>
              <a:ext uri="{FF2B5EF4-FFF2-40B4-BE49-F238E27FC236}">
                <a16:creationId xmlns:a16="http://schemas.microsoft.com/office/drawing/2014/main" id="{9790B3E6-C0F9-E140-AAC1-45D43E496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839" y="2613840"/>
            <a:ext cx="1604513" cy="1408328"/>
          </a:xfrm>
          <a:prstGeom prst="rect">
            <a:avLst/>
          </a:prstGeom>
          <a:ln w="12700">
            <a:rou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11AE371-9B7B-704C-9A0F-4EA035A960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23" t="22493" b="29532"/>
          <a:stretch/>
        </p:blipFill>
        <p:spPr bwMode="auto">
          <a:xfrm>
            <a:off x="5734827" y="3866505"/>
            <a:ext cx="1351773" cy="132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755C0CC0-6258-0445-BEE2-B3E26600CE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05" t="4065" r="11607" b="2602"/>
          <a:stretch/>
        </p:blipFill>
        <p:spPr>
          <a:xfrm rot="20216378">
            <a:off x="7538536" y="5141766"/>
            <a:ext cx="1230565" cy="14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6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9E861FAD-F528-E94E-B8D9-C2B6B88EC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802" y="4167573"/>
            <a:ext cx="2306251" cy="153254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AFA52-4419-5242-9143-0E774671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Far-forward physics at EIC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F91FA-21AF-DF46-A3A8-5E96F6BF3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23" y="1196800"/>
            <a:ext cx="1814316" cy="1289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B7651C5-7AB2-B944-9F8B-40BC8FC10486}"/>
                  </a:ext>
                </a:extLst>
              </p:cNvPr>
              <p:cNvSpPr/>
              <p:nvPr/>
            </p:nvSpPr>
            <p:spPr>
              <a:xfrm>
                <a:off x="3041362" y="3465465"/>
                <a:ext cx="3395734" cy="7540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+mj-lt"/>
                  </a:rPr>
                  <a:t>Meson structure: </a:t>
                </a:r>
              </a:p>
              <a:p>
                <a:pPr marL="214313" indent="-214313">
                  <a:buFont typeface="Wingdings" pitchFamily="2" charset="2"/>
                  <a:buChar char="Ø"/>
                </a:pPr>
                <a:r>
                  <a:rPr lang="en-US" sz="1350" dirty="0">
                    <a:latin typeface="+mj-lt"/>
                  </a:rPr>
                  <a:t>with neutron tagging (ep</a:t>
                </a:r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350" dirty="0">
                    <a:latin typeface="+mj-lt"/>
                  </a:rPr>
                  <a:t>e’ n X)</a:t>
                </a:r>
              </a:p>
              <a:p>
                <a:pPr marL="214313" indent="-214313">
                  <a:buFont typeface="Wingdings" pitchFamily="2" charset="2"/>
                  <a:buChar char="Ø"/>
                </a:pPr>
                <a:r>
                  <a:rPr lang="en-US" sz="1350" dirty="0">
                    <a:latin typeface="+mj-lt"/>
                  </a:rPr>
                  <a:t>Lambda decays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350" dirty="0">
                    <a:latin typeface="+mj-lt"/>
                  </a:rPr>
                  <a:t>p</a:t>
                </a:r>
                <a14:m>
                  <m:oMath xmlns:m="http://schemas.openxmlformats.org/officeDocument/2006/math">
                    <m:r>
                      <a:rPr lang="en-US" sz="135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1350" i="1" baseline="30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1350" dirty="0"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135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13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US" sz="135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1350" i="1" baseline="30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350" dirty="0"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B7651C5-7AB2-B944-9F8B-40BC8FC104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362" y="3465465"/>
                <a:ext cx="3395734" cy="754053"/>
              </a:xfrm>
              <a:prstGeom prst="rect">
                <a:avLst/>
              </a:prstGeom>
              <a:blipFill>
                <a:blip r:embed="rId4"/>
                <a:stretch>
                  <a:fillRect l="-372" t="-1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CD0D097-E287-8742-B239-CD67DA040D37}"/>
              </a:ext>
            </a:extLst>
          </p:cNvPr>
          <p:cNvSpPr/>
          <p:nvPr/>
        </p:nvSpPr>
        <p:spPr>
          <a:xfrm>
            <a:off x="259488" y="646262"/>
            <a:ext cx="22386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e+p</a:t>
            </a:r>
            <a:r>
              <a:rPr lang="en-US" sz="1600" dirty="0">
                <a:latin typeface="+mj-lt"/>
              </a:rPr>
              <a:t> DVCS events with proton tagging.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CA6BF55-4CF7-E54E-A55E-7B4F2D230AA3}"/>
                  </a:ext>
                </a:extLst>
              </p:cNvPr>
              <p:cNvSpPr/>
              <p:nvPr/>
            </p:nvSpPr>
            <p:spPr>
              <a:xfrm>
                <a:off x="-53539" y="3379998"/>
                <a:ext cx="322051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+mj-lt"/>
                    <a:ea typeface="Comic Sans MS" charset="0"/>
                    <a:cs typeface="Comic Sans MS" charset="0"/>
                  </a:rPr>
                  <a:t> Saturation (coherent/incoherent</a:t>
                </a:r>
              </a:p>
              <a:p>
                <a:r>
                  <a:rPr lang="en-US" sz="1600" dirty="0">
                    <a:latin typeface="+mj-lt"/>
                    <a:ea typeface="Comic Sans MS" charset="0"/>
                    <a:cs typeface="Comic Sans MS" charset="0"/>
                  </a:rPr>
                  <a:t> J/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 charset="0"/>
                      </a:rPr>
                      <m:t>𝜓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omic Sans MS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+mj-lt"/>
                    <a:ea typeface="Comic Sans MS" charset="0"/>
                    <a:cs typeface="Comic Sans MS" charset="0"/>
                  </a:rPr>
                  <a:t>production) </a:t>
                </a: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CA6BF55-4CF7-E54E-A55E-7B4F2D230A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539" y="3379998"/>
                <a:ext cx="3220515" cy="584775"/>
              </a:xfrm>
              <a:prstGeom prst="rect">
                <a:avLst/>
              </a:prstGeom>
              <a:blipFill>
                <a:blip r:embed="rId5"/>
                <a:stretch>
                  <a:fillRect t="-2128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2C2942E-A34A-FB4B-8205-FD946A23A798}"/>
              </a:ext>
            </a:extLst>
          </p:cNvPr>
          <p:cNvSpPr/>
          <p:nvPr/>
        </p:nvSpPr>
        <p:spPr>
          <a:xfrm>
            <a:off x="16179" y="646262"/>
            <a:ext cx="2725258" cy="1930714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3051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63A4320-7C44-9149-B7BB-C2953F0D5AA8}"/>
              </a:ext>
            </a:extLst>
          </p:cNvPr>
          <p:cNvSpPr/>
          <p:nvPr/>
        </p:nvSpPr>
        <p:spPr>
          <a:xfrm>
            <a:off x="3077042" y="3367684"/>
            <a:ext cx="3220515" cy="2421629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7B08BE00-0C08-E24D-B908-DB51F298E0C3}"/>
              </a:ext>
            </a:extLst>
          </p:cNvPr>
          <p:cNvSpPr/>
          <p:nvPr/>
        </p:nvSpPr>
        <p:spPr>
          <a:xfrm>
            <a:off x="51619" y="3364893"/>
            <a:ext cx="2921170" cy="2424421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5A1AE4-8295-DF47-B400-3C2C369D0ABE}"/>
              </a:ext>
            </a:extLst>
          </p:cNvPr>
          <p:cNvGrpSpPr/>
          <p:nvPr/>
        </p:nvGrpSpPr>
        <p:grpSpPr>
          <a:xfrm>
            <a:off x="2803467" y="1442217"/>
            <a:ext cx="2626907" cy="1855471"/>
            <a:chOff x="5756371" y="3805396"/>
            <a:chExt cx="3175972" cy="248698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9C2B3D4-31E2-B54D-9903-9EB8CCA1D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6371" y="3805396"/>
              <a:ext cx="2363758" cy="2486988"/>
            </a:xfrm>
            <a:prstGeom prst="rect">
              <a:avLst/>
            </a:prstGeom>
          </p:spPr>
        </p:pic>
        <p:sp>
          <p:nvSpPr>
            <p:cNvPr id="43" name="Right Brace 42">
              <a:extLst>
                <a:ext uri="{FF2B5EF4-FFF2-40B4-BE49-F238E27FC236}">
                  <a16:creationId xmlns:a16="http://schemas.microsoft.com/office/drawing/2014/main" id="{E96DC9F9-CA18-F649-8138-F34902A0C422}"/>
                </a:ext>
              </a:extLst>
            </p:cNvPr>
            <p:cNvSpPr/>
            <p:nvPr/>
          </p:nvSpPr>
          <p:spPr>
            <a:xfrm flipV="1">
              <a:off x="8029977" y="5157678"/>
              <a:ext cx="193183" cy="8567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30B1525-B689-994C-8AB9-DD96B73EAF90}"/>
                </a:ext>
              </a:extLst>
            </p:cNvPr>
            <p:cNvSpPr txBox="1"/>
            <p:nvPr/>
          </p:nvSpPr>
          <p:spPr>
            <a:xfrm>
              <a:off x="8271078" y="5370612"/>
              <a:ext cx="661265" cy="464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Rapidity</a:t>
              </a:r>
            </a:p>
            <a:p>
              <a:r>
                <a:rPr lang="en-US" sz="825" dirty="0"/>
                <a:t>gap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A5C99E5-C186-4641-A544-7D68C66CED15}"/>
              </a:ext>
            </a:extLst>
          </p:cNvPr>
          <p:cNvSpPr/>
          <p:nvPr/>
        </p:nvSpPr>
        <p:spPr>
          <a:xfrm>
            <a:off x="3558910" y="1332293"/>
            <a:ext cx="12004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Diffraction</a:t>
            </a:r>
            <a:r>
              <a:rPr lang="en-US" sz="1350" dirty="0">
                <a:latin typeface="+mj-lt"/>
              </a:rPr>
              <a:t>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5CAC1A28-91FB-654D-B48F-420570C69C4B}"/>
              </a:ext>
            </a:extLst>
          </p:cNvPr>
          <p:cNvSpPr/>
          <p:nvPr/>
        </p:nvSpPr>
        <p:spPr>
          <a:xfrm>
            <a:off x="2870057" y="1361917"/>
            <a:ext cx="2598475" cy="1943666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4F1B902-B83D-A641-A64E-B048E52F4C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0644" y="1587309"/>
            <a:ext cx="2285718" cy="1685429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F736A18-E5F8-B44F-B96C-D2AB85C03C89}"/>
              </a:ext>
            </a:extLst>
          </p:cNvPr>
          <p:cNvSpPr/>
          <p:nvPr/>
        </p:nvSpPr>
        <p:spPr>
          <a:xfrm>
            <a:off x="5818051" y="1119877"/>
            <a:ext cx="33097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+mj-lt"/>
              </a:rPr>
              <a:t>e+d</a:t>
            </a:r>
            <a:r>
              <a:rPr lang="en-US" sz="1600" dirty="0">
                <a:latin typeface="+mj-lt"/>
              </a:rPr>
              <a:t> incoherent J/Psi events with proton or neutron tagging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ACB0E01B-8ACE-F341-A59A-DE7C2C4B630E}"/>
              </a:ext>
            </a:extLst>
          </p:cNvPr>
          <p:cNvSpPr/>
          <p:nvPr/>
        </p:nvSpPr>
        <p:spPr>
          <a:xfrm>
            <a:off x="5695636" y="1105883"/>
            <a:ext cx="3395734" cy="2209983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3051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090DF70-43FE-F54E-9A26-91225476F84A}"/>
              </a:ext>
            </a:extLst>
          </p:cNvPr>
          <p:cNvSpPr/>
          <p:nvPr/>
        </p:nvSpPr>
        <p:spPr>
          <a:xfrm>
            <a:off x="6437800" y="3724615"/>
            <a:ext cx="265357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e+He3 with spectator proton tagging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Tagging of coherent light ions (d, He3, He4) from coherent scattering.</a:t>
            </a:r>
          </a:p>
          <a:p>
            <a:endParaRPr lang="en-US" sz="1600" dirty="0">
              <a:latin typeface="+mj-lt"/>
            </a:endParaRPr>
          </a:p>
          <a:p>
            <a:r>
              <a:rPr lang="en-US" sz="1600" dirty="0" err="1">
                <a:latin typeface="+mj-lt"/>
              </a:rPr>
              <a:t>e+Au</a:t>
            </a:r>
            <a:r>
              <a:rPr lang="en-US" sz="1600" dirty="0">
                <a:latin typeface="+mj-lt"/>
              </a:rPr>
              <a:t> events with neutron tagging to veto breakup and photon acceptance.</a:t>
            </a:r>
          </a:p>
          <a:p>
            <a:r>
              <a:rPr lang="en-US" sz="1600" dirty="0">
                <a:latin typeface="+mj-lt"/>
              </a:rPr>
              <a:t>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867F3-2E38-4C49-989E-67EF0491153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35"/>
          <a:stretch/>
        </p:blipFill>
        <p:spPr>
          <a:xfrm>
            <a:off x="97576" y="4004440"/>
            <a:ext cx="2853501" cy="156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10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AFA52-4419-5242-9143-0E774671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Particle ID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A87A235-E666-1F40-A7BB-9DEE14752D2A}"/>
              </a:ext>
            </a:extLst>
          </p:cNvPr>
          <p:cNvSpPr txBox="1">
            <a:spLocks noChangeArrowheads="1"/>
          </p:cNvSpPr>
          <p:nvPr/>
        </p:nvSpPr>
        <p:spPr>
          <a:xfrm>
            <a:off x="59076" y="476028"/>
            <a:ext cx="8812877" cy="1682045"/>
          </a:xfrm>
          <a:prstGeom prst="rect">
            <a:avLst/>
          </a:prstGeom>
        </p:spPr>
        <p:txBody>
          <a:bodyPr vert="horz" lIns="91283" tIns="45642" rIns="91283" bIns="45642" rtlCol="0">
            <a:noAutofit/>
          </a:bodyPr>
          <a:lstStyle/>
          <a:p>
            <a:pPr marL="342900" marR="0" lvl="0" indent="-34290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432FF"/>
              </a:buClr>
              <a:buSzPct val="100000"/>
              <a:buFont typeface="Wingdings" pitchFamily="2" charset="2"/>
              <a:buChar char="q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In general, need to separate:</a:t>
            </a:r>
          </a:p>
          <a:p>
            <a:pPr marL="613220" marR="0" lvl="0" indent="-34290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432FF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Electrons from photons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  <a:sym typeface="Wingdings" pitchFamily="2" charset="2"/>
              </a:rPr>
              <a:t> 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Symbol" pitchFamily="2" charset="2"/>
                <a:ea typeface="ＭＳ Ｐゴシック" pitchFamily="-84" charset="-128"/>
                <a:cs typeface="ＭＳ Ｐゴシック" pitchFamily="-84" charset="-128"/>
                <a:sym typeface="Wingdings" pitchFamily="2" charset="2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  <a:sym typeface="Wingdings" pitchFamily="2" charset="2"/>
              </a:rPr>
              <a:t> coverage in tracking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613220" indent="-342900" defTabSz="912853">
              <a:spcBef>
                <a:spcPct val="20000"/>
              </a:spcBef>
              <a:buClr>
                <a:srgbClr val="0432FF"/>
              </a:buClr>
              <a:buSzPct val="100000"/>
              <a:buFont typeface="Wingdings" pitchFamily="2" charset="2"/>
              <a:buChar char="Ø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Electrons from charged hadrons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0432FF"/>
                </a:solidFill>
                <a:latin typeface="+mj-lt"/>
              </a:rPr>
              <a:t>mostly provided by calorimetry &amp; tracking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613220" marR="0" lvl="0" indent="-34290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432FF"/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Charged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pions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, kaons and protons from each other on track level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  <a:sym typeface="Wingdings" pitchFamily="2" charset="2"/>
              </a:rPr>
              <a:t>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 Cherenkov detectors</a:t>
            </a:r>
          </a:p>
          <a:p>
            <a:pPr marL="1070420" lvl="1" indent="-342900" defTabSz="912853">
              <a:spcBef>
                <a:spcPct val="20000"/>
              </a:spcBef>
              <a:buClr>
                <a:srgbClr val="0432FF"/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1600" kern="0" dirty="0">
                <a:latin typeface="+mj-lt"/>
              </a:rPr>
              <a:t>Cherenkov detectors, complemented by other technologies at lower momenta</a:t>
            </a:r>
          </a:p>
          <a:p>
            <a:pPr marL="727520" lvl="1" defTabSz="912853">
              <a:spcBef>
                <a:spcPct val="20000"/>
              </a:spcBef>
              <a:buClr>
                <a:srgbClr val="0432FF"/>
              </a:buClr>
              <a:buSzPct val="100000"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       Time-of-flight or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dE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ＭＳ Ｐゴシック" pitchFamily="-84" charset="-128"/>
                <a:cs typeface="ＭＳ Ｐゴシック" pitchFamily="-84" charset="-128"/>
              </a:rPr>
              <a:t>/dx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ＭＳ Ｐゴシック" pitchFamily="-84" charset="-128"/>
              <a:cs typeface="ＭＳ Ｐゴシック" pitchFamily="-84" charset="-128"/>
            </a:endParaRPr>
          </a:p>
          <a:p>
            <a:pPr marL="0" marR="0" lvl="0" indent="0" algn="l" defTabSz="9128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80057A"/>
              </a:buClr>
              <a:buSzPct val="100000"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ＭＳ Ｐゴシック" pitchFamily="-84" charset="-128"/>
              <a:cs typeface="ＭＳ Ｐゴシック" pitchFamily="-84" charset="-128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7C23A8E-885C-094A-8CF2-2B8930E1CAEF}"/>
              </a:ext>
            </a:extLst>
          </p:cNvPr>
          <p:cNvCxnSpPr/>
          <p:nvPr/>
        </p:nvCxnSpPr>
        <p:spPr bwMode="auto">
          <a:xfrm>
            <a:off x="3482220" y="3912961"/>
            <a:ext cx="8030" cy="96386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5F625748-51EF-2E45-B1D4-06721CFD781B}"/>
              </a:ext>
            </a:extLst>
          </p:cNvPr>
          <p:cNvGraphicFramePr>
            <a:graphicFrameLocks noGrp="1"/>
          </p:cNvGraphicFramePr>
          <p:nvPr/>
        </p:nvGraphicFramePr>
        <p:xfrm>
          <a:off x="4815999" y="5442144"/>
          <a:ext cx="3796837" cy="1291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2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0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2877">
                <a:tc>
                  <a:txBody>
                    <a:bodyPr/>
                    <a:lstStyle/>
                    <a:p>
                      <a:r>
                        <a:rPr lang="en-US" sz="1200"/>
                        <a:t>Rapidity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π/K/p and π0/</a:t>
                      </a:r>
                      <a:r>
                        <a:rPr lang="en-US" sz="1200" err="1"/>
                        <a:t>γ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e/h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Min </a:t>
                      </a:r>
                      <a:r>
                        <a:rPr lang="en-US" sz="1200" err="1"/>
                        <a:t>pT</a:t>
                      </a:r>
                      <a:r>
                        <a:rPr lang="en-US" sz="1200" baseline="0"/>
                        <a:t> (</a:t>
                      </a:r>
                      <a:r>
                        <a:rPr lang="en-US" sz="1200"/>
                        <a:t>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877">
                <a:tc>
                  <a:txBody>
                    <a:bodyPr/>
                    <a:lstStyle/>
                    <a:p>
                      <a:r>
                        <a:rPr lang="en-US" sz="1200"/>
                        <a:t>-3.5 − -1.0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7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18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100 MeV/c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8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-1.0 − 1.0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8-10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8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100 MeV/c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8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 1.0 − 3.5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50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20 GeV/c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100 MeV/c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A64DA8D4-E4CD-C344-A550-3E73DFCCB826}"/>
              </a:ext>
            </a:extLst>
          </p:cNvPr>
          <p:cNvSpPr txBox="1"/>
          <p:nvPr/>
        </p:nvSpPr>
        <p:spPr>
          <a:xfrm>
            <a:off x="4773779" y="5061537"/>
            <a:ext cx="224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Physics requirements: 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4951627-846C-5549-AC0D-BCEDBB0BF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52" y="2520363"/>
            <a:ext cx="4155986" cy="2814636"/>
          </a:xfrm>
          <a:prstGeom prst="rect">
            <a:avLst/>
          </a:prstGeom>
        </p:spPr>
      </p:pic>
      <p:sp>
        <p:nvSpPr>
          <p:cNvPr id="37" name="Curved Right Arrow 36">
            <a:extLst>
              <a:ext uri="{FF2B5EF4-FFF2-40B4-BE49-F238E27FC236}">
                <a16:creationId xmlns:a16="http://schemas.microsoft.com/office/drawing/2014/main" id="{2868348F-633D-1A47-8925-AECB4B9D11B3}"/>
              </a:ext>
            </a:extLst>
          </p:cNvPr>
          <p:cNvSpPr/>
          <p:nvPr/>
        </p:nvSpPr>
        <p:spPr bwMode="auto">
          <a:xfrm>
            <a:off x="287907" y="5565949"/>
            <a:ext cx="374941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B9D188-24FB-E045-B757-9EC6DD08389F}"/>
              </a:ext>
            </a:extLst>
          </p:cNvPr>
          <p:cNvSpPr txBox="1"/>
          <p:nvPr/>
        </p:nvSpPr>
        <p:spPr>
          <a:xfrm>
            <a:off x="662848" y="5460986"/>
            <a:ext cx="3449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432FF"/>
                </a:solidFill>
                <a:latin typeface="+mj-lt"/>
              </a:rPr>
              <a:t>Need more than one technology to cover the entire momentum ranges at different </a:t>
            </a:r>
            <a:r>
              <a:rPr lang="en-US" sz="1600" dirty="0" err="1">
                <a:solidFill>
                  <a:srgbClr val="0432FF"/>
                </a:solidFill>
                <a:latin typeface="+mj-lt"/>
              </a:rPr>
              <a:t>rapidities</a:t>
            </a:r>
            <a:r>
              <a:rPr lang="en-US" sz="1600" dirty="0">
                <a:solidFill>
                  <a:srgbClr val="0432FF"/>
                </a:solidFill>
                <a:latin typeface="+mj-lt"/>
              </a:rPr>
              <a:t> </a:t>
            </a:r>
          </a:p>
        </p:txBody>
      </p:sp>
      <p:pic>
        <p:nvPicPr>
          <p:cNvPr id="31" name="Picture 30" descr="Chart&#10;&#10;Description automatically generated with low confidence">
            <a:extLst>
              <a:ext uri="{FF2B5EF4-FFF2-40B4-BE49-F238E27FC236}">
                <a16:creationId xmlns:a16="http://schemas.microsoft.com/office/drawing/2014/main" id="{4362A925-D2C2-B54C-AFAA-CCAD06CD7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65"/>
          <a:stretch/>
        </p:blipFill>
        <p:spPr>
          <a:xfrm>
            <a:off x="4465514" y="2438581"/>
            <a:ext cx="4670409" cy="264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17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1371"/>
            <a:ext cx="8308322" cy="582845"/>
          </a:xfrm>
        </p:spPr>
        <p:txBody>
          <a:bodyPr>
            <a:normAutofit/>
          </a:bodyPr>
          <a:lstStyle/>
          <a:p>
            <a:r>
              <a:rPr lang="en-US" sz="3200" dirty="0"/>
              <a:t>International Engagement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A052A5-F3B0-20A5-F6E4-491E98FCB035}"/>
              </a:ext>
            </a:extLst>
          </p:cNvPr>
          <p:cNvSpPr txBox="1"/>
          <p:nvPr/>
        </p:nvSpPr>
        <p:spPr>
          <a:xfrm>
            <a:off x="77356" y="525519"/>
            <a:ext cx="8810772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432FF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have had many meetings and site visits in 2022 &amp; 2023, including:</a:t>
            </a:r>
          </a:p>
          <a:p>
            <a:pPr marL="285750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Japan - EIC Collaboration Meeting via Zoom on June 22, 2022 (Elke &amp; Rolf)</a:t>
            </a:r>
          </a:p>
          <a:p>
            <a:pPr marL="285750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US-Israel BSF visit to BNL on September 12, 2022 (Haiyan, Rolf, Mike F/DOE)</a:t>
            </a:r>
          </a:p>
          <a:p>
            <a:pPr marL="285750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Visit to meet and discuss EIC -South Africa consortium at INPC (International Nuclear Physics Conference) in Cape Town, South Africa Sep 9-17, 2022 (Elke)</a:t>
            </a:r>
          </a:p>
          <a:p>
            <a:pPr marL="285750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EIC-Project - Taiwan Experimental Program Informational Meeting Sept 19,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2022 (Elke &amp; Rolf)</a:t>
            </a:r>
          </a:p>
          <a:p>
            <a:pPr marL="285750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Visit to BNL by Japan representatives on November 01-02, 2022: two persons (Okamura and Kadotani) from Embassy of Japan (working under Koji Aribayashi), together with one (Sakuraba) from Japan Consulate of NY (Elke participating)</a:t>
            </a:r>
          </a:p>
          <a:p>
            <a:pPr marL="285750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APCTP Workshop on the Physics of Electron-Ion Collider (First EIC-Asia meeting) at ACTP-Korea from November 2-4, 2022 (Jim, Abhay, Mike F/DOE, also Tim H/DOE and Rolf remote)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https://indico.knu.ac.kr/event/592/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Visit to meet and discuss EIC-Latin America consortium at the Latin American Symposium on High Energy Physics November 14-18, 2022 (Elke)</a:t>
            </a:r>
          </a:p>
          <a:p>
            <a:pPr marL="285750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Visit to meet and discuss EIC-India participation in EIC from December 18-20, 2022 (Abhay, Elke)</a:t>
            </a:r>
          </a:p>
          <a:p>
            <a:pPr marL="285750" indent="-285750">
              <a:spcAft>
                <a:spcPts val="600"/>
              </a:spcAft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EIC-Asia workshop in RIKEN-Wako, Japan from March 16-18 (Elke, Rolf, Abhay)</a:t>
            </a:r>
          </a:p>
        </p:txBody>
      </p:sp>
    </p:spTree>
    <p:extLst>
      <p:ext uri="{BB962C8B-B14F-4D97-AF65-F5344CB8AC3E}">
        <p14:creationId xmlns:p14="http://schemas.microsoft.com/office/powerpoint/2010/main" val="3967449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4E6998E-2838-AC5E-A77E-E91F55EE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10C3E-FC17-2905-7BC1-B6725BBCE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Detector</a:t>
            </a:r>
          </a:p>
        </p:txBody>
      </p:sp>
      <p:pic>
        <p:nvPicPr>
          <p:cNvPr id="3" name="Picture 2" descr="A model of a building&#10;&#10;Description automatically generated with low confidence">
            <a:extLst>
              <a:ext uri="{FF2B5EF4-FFF2-40B4-BE49-F238E27FC236}">
                <a16:creationId xmlns:a16="http://schemas.microsoft.com/office/drawing/2014/main" id="{E09DB553-F35A-6CA9-E505-65D29731C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461" y="55546"/>
            <a:ext cx="4843412" cy="3142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9CB664-7536-241F-50D1-1AD9E7057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796" y="3584041"/>
            <a:ext cx="4183587" cy="3160264"/>
          </a:xfrm>
          <a:prstGeom prst="rect">
            <a:avLst/>
          </a:prstGeom>
          <a:ln>
            <a:noFill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290034-49ED-6515-E822-A9D2214E0CC2}"/>
              </a:ext>
            </a:extLst>
          </p:cNvPr>
          <p:cNvCxnSpPr>
            <a:cxnSpLocks/>
          </p:cNvCxnSpPr>
          <p:nvPr/>
        </p:nvCxnSpPr>
        <p:spPr>
          <a:xfrm flipV="1">
            <a:off x="7115610" y="2704699"/>
            <a:ext cx="1739632" cy="987401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B419C4-999B-B2B1-13FD-DC85D8ADBD84}"/>
              </a:ext>
            </a:extLst>
          </p:cNvPr>
          <p:cNvCxnSpPr>
            <a:cxnSpLocks/>
          </p:cNvCxnSpPr>
          <p:nvPr/>
        </p:nvCxnSpPr>
        <p:spPr>
          <a:xfrm flipH="1" flipV="1">
            <a:off x="4957011" y="3243714"/>
            <a:ext cx="1876738" cy="477262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9BAD7F7-BDB9-FD28-F17D-876A4197BBCD}"/>
              </a:ext>
            </a:extLst>
          </p:cNvPr>
          <p:cNvSpPr/>
          <p:nvPr/>
        </p:nvSpPr>
        <p:spPr>
          <a:xfrm>
            <a:off x="6775995" y="3692098"/>
            <a:ext cx="351470" cy="49284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6AC947-4ED2-1B8B-6B9A-0475632818DD}"/>
              </a:ext>
            </a:extLst>
          </p:cNvPr>
          <p:cNvSpPr/>
          <p:nvPr/>
        </p:nvSpPr>
        <p:spPr>
          <a:xfrm>
            <a:off x="6541962" y="5710282"/>
            <a:ext cx="1319573" cy="50322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573179-2324-AB05-BD4D-4F4232E19CDE}"/>
              </a:ext>
            </a:extLst>
          </p:cNvPr>
          <p:cNvSpPr/>
          <p:nvPr/>
        </p:nvSpPr>
        <p:spPr>
          <a:xfrm rot="19397371">
            <a:off x="5462937" y="5682510"/>
            <a:ext cx="938838" cy="299273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D31888-6EC8-D606-7F15-E8B7E5BACA13}"/>
              </a:ext>
            </a:extLst>
          </p:cNvPr>
          <p:cNvSpPr/>
          <p:nvPr/>
        </p:nvSpPr>
        <p:spPr>
          <a:xfrm rot="16200000">
            <a:off x="7922215" y="5233494"/>
            <a:ext cx="798786" cy="50322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10EC074-4D4B-E509-9520-1D152D048E8A}"/>
              </a:ext>
            </a:extLst>
          </p:cNvPr>
          <p:cNvSpPr/>
          <p:nvPr/>
        </p:nvSpPr>
        <p:spPr>
          <a:xfrm rot="20691698">
            <a:off x="5620936" y="4931148"/>
            <a:ext cx="798786" cy="332378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62DC4C9-D09E-8559-B62E-09B9136C70EF}"/>
              </a:ext>
            </a:extLst>
          </p:cNvPr>
          <p:cNvSpPr/>
          <p:nvPr/>
        </p:nvSpPr>
        <p:spPr>
          <a:xfrm>
            <a:off x="6262910" y="5375694"/>
            <a:ext cx="852700" cy="259049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6AA5CE-82A0-8884-0736-3E1482A8E74A}"/>
              </a:ext>
            </a:extLst>
          </p:cNvPr>
          <p:cNvCxnSpPr>
            <a:cxnSpLocks/>
          </p:cNvCxnSpPr>
          <p:nvPr/>
        </p:nvCxnSpPr>
        <p:spPr>
          <a:xfrm flipV="1">
            <a:off x="4913051" y="2589196"/>
            <a:ext cx="4028818" cy="479241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9861C7A-12FB-A026-B512-C135BACF971E}"/>
              </a:ext>
            </a:extLst>
          </p:cNvPr>
          <p:cNvSpPr txBox="1"/>
          <p:nvPr/>
        </p:nvSpPr>
        <p:spPr>
          <a:xfrm>
            <a:off x="6733448" y="279812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9.5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7E1B0-A870-3059-D4FA-65A08E241B14}"/>
              </a:ext>
            </a:extLst>
          </p:cNvPr>
          <p:cNvSpPr txBox="1"/>
          <p:nvPr/>
        </p:nvSpPr>
        <p:spPr>
          <a:xfrm>
            <a:off x="0" y="661787"/>
            <a:ext cx="413067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Asymmetric beam energies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require an asymmetric detector Barrel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with electron and hadron endcap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 9.5 m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Tracking, particle identification, EM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  calorimetry and hadronic calorimetry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  functionality in all directions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very compact detector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Integration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will be key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endParaRPr lang="en-US" sz="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Imaging science program with protons and nuclei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requires specialized detectors         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integrated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the Interaction Region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  over 80 m </a:t>
            </a:r>
          </a:p>
          <a:p>
            <a:pPr>
              <a:buClr>
                <a:srgbClr val="0000FF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Science program required momentum resolution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requires a large bore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2T magnet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(1.7 T magnet operation point, stretch goal 2T)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that has same geometry as the BaBAR magnet.</a:t>
            </a:r>
          </a:p>
          <a:p>
            <a:pPr>
              <a:buClr>
                <a:srgbClr val="0000FF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Streaming readout electronics model</a:t>
            </a:r>
          </a:p>
          <a:p>
            <a:pPr lvl="1">
              <a:spcAft>
                <a:spcPts val="600"/>
              </a:spcAft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highest scientific flexibility</a:t>
            </a:r>
          </a:p>
        </p:txBody>
      </p:sp>
    </p:spTree>
    <p:extLst>
      <p:ext uri="{BB962C8B-B14F-4D97-AF65-F5344CB8AC3E}">
        <p14:creationId xmlns:p14="http://schemas.microsoft.com/office/powerpoint/2010/main" val="721755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ADE0881-44C9-1845-B169-3FA215835085}"/>
              </a:ext>
            </a:extLst>
          </p:cNvPr>
          <p:cNvPicPr/>
          <p:nvPr/>
        </p:nvPicPr>
        <p:blipFill rotWithShape="1">
          <a:blip r:embed="rId2"/>
          <a:srcRect l="12056" t="2021" r="10020"/>
          <a:stretch/>
        </p:blipFill>
        <p:spPr>
          <a:xfrm>
            <a:off x="4889997" y="546112"/>
            <a:ext cx="3863661" cy="28352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A05BD2-DD41-C64F-9F99-EF55AB272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63" t="32196" r="16435" b="12283"/>
          <a:stretch/>
        </p:blipFill>
        <p:spPr>
          <a:xfrm>
            <a:off x="319004" y="458357"/>
            <a:ext cx="2426879" cy="50643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E42BB-FAEF-024B-9CE9-169005667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"/>
            <a:ext cx="9081247" cy="587828"/>
          </a:xfrm>
        </p:spPr>
        <p:txBody>
          <a:bodyPr>
            <a:normAutofit/>
          </a:bodyPr>
          <a:lstStyle/>
          <a:p>
            <a:r>
              <a:rPr lang="en-US" dirty="0"/>
              <a:t>Scope Experimental Equipment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C4ABBC-7DEA-2F46-896B-A4E2512D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B11E19-8AB7-2C4C-B7E4-FA0D3C7934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92589" y="3584041"/>
            <a:ext cx="4183587" cy="3160264"/>
          </a:xfrm>
          <a:prstGeom prst="rect">
            <a:avLst/>
          </a:prstGeom>
          <a:ln>
            <a:noFill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52ADD61-1C20-5542-BA9D-55E6A3601B52}"/>
              </a:ext>
            </a:extLst>
          </p:cNvPr>
          <p:cNvCxnSpPr>
            <a:cxnSpLocks/>
          </p:cNvCxnSpPr>
          <p:nvPr/>
        </p:nvCxnSpPr>
        <p:spPr>
          <a:xfrm flipV="1">
            <a:off x="7185403" y="2832294"/>
            <a:ext cx="1289674" cy="859806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A5E72DA-1C28-BE49-AB20-4622B404927F}"/>
              </a:ext>
            </a:extLst>
          </p:cNvPr>
          <p:cNvCxnSpPr>
            <a:cxnSpLocks/>
          </p:cNvCxnSpPr>
          <p:nvPr/>
        </p:nvCxnSpPr>
        <p:spPr>
          <a:xfrm flipH="1" flipV="1">
            <a:off x="5227716" y="2883763"/>
            <a:ext cx="1594111" cy="820829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A94A9C-D20C-CB4F-A7D6-4EF59A0CECFE}"/>
              </a:ext>
            </a:extLst>
          </p:cNvPr>
          <p:cNvSpPr/>
          <p:nvPr/>
        </p:nvSpPr>
        <p:spPr>
          <a:xfrm>
            <a:off x="6845788" y="3692098"/>
            <a:ext cx="351470" cy="49284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6EECE9-90B2-4946-AE8D-BBD24FA53803}"/>
              </a:ext>
            </a:extLst>
          </p:cNvPr>
          <p:cNvSpPr txBox="1"/>
          <p:nvPr/>
        </p:nvSpPr>
        <p:spPr>
          <a:xfrm>
            <a:off x="2953346" y="988329"/>
            <a:ext cx="1803400" cy="461665"/>
          </a:xfrm>
          <a:prstGeom prst="rect">
            <a:avLst/>
          </a:prstGeom>
          <a:solidFill>
            <a:srgbClr val="0432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hadronic calorimeters (HCAL)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CC25AC-D452-BF45-8179-6A58C9AD9E54}"/>
              </a:ext>
            </a:extLst>
          </p:cNvPr>
          <p:cNvSpPr txBox="1"/>
          <p:nvPr/>
        </p:nvSpPr>
        <p:spPr>
          <a:xfrm>
            <a:off x="3127730" y="1845730"/>
            <a:ext cx="1447800" cy="461665"/>
          </a:xfrm>
          <a:prstGeom prst="rect">
            <a:avLst/>
          </a:prstGeom>
          <a:solidFill>
            <a:srgbClr val="FF0000"/>
          </a:solidFill>
          <a:ln w="9525">
            <a:solidFill>
              <a:srgbClr val="0432FF">
                <a:alpha val="63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e/m calorimeters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C109DD-1D7A-224B-BC9C-6038CDEE7FC0}"/>
              </a:ext>
            </a:extLst>
          </p:cNvPr>
          <p:cNvSpPr txBox="1"/>
          <p:nvPr/>
        </p:nvSpPr>
        <p:spPr>
          <a:xfrm>
            <a:off x="3175235" y="2385232"/>
            <a:ext cx="1367076" cy="646331"/>
          </a:xfrm>
          <a:prstGeom prst="rect">
            <a:avLst/>
          </a:prstGeom>
          <a:solidFill>
            <a:srgbClr val="00FA00">
              <a:alpha val="64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Time.of.Flight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 DIRC,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RICH detectors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5A9659-5304-094A-B27C-AF72DC2F5620}"/>
              </a:ext>
            </a:extLst>
          </p:cNvPr>
          <p:cNvSpPr txBox="1"/>
          <p:nvPr/>
        </p:nvSpPr>
        <p:spPr>
          <a:xfrm>
            <a:off x="3284835" y="3463337"/>
            <a:ext cx="1133645" cy="276999"/>
          </a:xfrm>
          <a:prstGeom prst="rect">
            <a:avLst/>
          </a:prstGeom>
          <a:solidFill>
            <a:srgbClr val="F2FF5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E1C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MAPS tracker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2C3659-32B9-9C41-AECE-79CAC5E14503}"/>
              </a:ext>
            </a:extLst>
          </p:cNvPr>
          <p:cNvSpPr txBox="1"/>
          <p:nvPr/>
        </p:nvSpPr>
        <p:spPr>
          <a:xfrm>
            <a:off x="3246623" y="3111786"/>
            <a:ext cx="1236236" cy="276999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E1C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MPGD trackers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F1E7F6-45D6-2341-B7A5-50B4E12E143B}"/>
              </a:ext>
            </a:extLst>
          </p:cNvPr>
          <p:cNvSpPr txBox="1"/>
          <p:nvPr/>
        </p:nvSpPr>
        <p:spPr>
          <a:xfrm>
            <a:off x="3131565" y="1490038"/>
            <a:ext cx="1452642" cy="276999"/>
          </a:xfrm>
          <a:prstGeom prst="rect">
            <a:avLst/>
          </a:prstGeom>
          <a:solidFill>
            <a:srgbClr val="FF40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Solenoidal Magnet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1886C58-4ACD-3745-8B71-50D77DC3E8D3}"/>
              </a:ext>
            </a:extLst>
          </p:cNvPr>
          <p:cNvSpPr/>
          <p:nvPr/>
        </p:nvSpPr>
        <p:spPr>
          <a:xfrm>
            <a:off x="6611755" y="5710282"/>
            <a:ext cx="1319573" cy="50322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CEB648-8D89-8F48-AAE7-33E1B3AECABF}"/>
              </a:ext>
            </a:extLst>
          </p:cNvPr>
          <p:cNvSpPr/>
          <p:nvPr/>
        </p:nvSpPr>
        <p:spPr>
          <a:xfrm rot="19397371">
            <a:off x="5532730" y="5682510"/>
            <a:ext cx="938838" cy="299273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7ECBEC-CBE2-F44B-AA9D-1836B25A09DA}"/>
              </a:ext>
            </a:extLst>
          </p:cNvPr>
          <p:cNvSpPr/>
          <p:nvPr/>
        </p:nvSpPr>
        <p:spPr>
          <a:xfrm rot="16200000">
            <a:off x="7992008" y="5233494"/>
            <a:ext cx="798786" cy="50322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54F7739-8028-8C43-BB17-15ADE59B6AF4}"/>
              </a:ext>
            </a:extLst>
          </p:cNvPr>
          <p:cNvSpPr/>
          <p:nvPr/>
        </p:nvSpPr>
        <p:spPr>
          <a:xfrm rot="20691698">
            <a:off x="5690729" y="4931148"/>
            <a:ext cx="798786" cy="332378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650F40C-5199-6647-9FBA-9245070227F3}"/>
              </a:ext>
            </a:extLst>
          </p:cNvPr>
          <p:cNvSpPr/>
          <p:nvPr/>
        </p:nvSpPr>
        <p:spPr>
          <a:xfrm>
            <a:off x="390552" y="2855460"/>
            <a:ext cx="1057308" cy="41181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FD3D42-19D6-784A-84DE-A6D31A32E4D6}"/>
              </a:ext>
            </a:extLst>
          </p:cNvPr>
          <p:cNvSpPr/>
          <p:nvPr/>
        </p:nvSpPr>
        <p:spPr>
          <a:xfrm>
            <a:off x="389082" y="3369212"/>
            <a:ext cx="1057308" cy="411814"/>
          </a:xfrm>
          <a:prstGeom prst="rect">
            <a:avLst/>
          </a:prstGeom>
          <a:noFill/>
          <a:ln w="38100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EB19E08-42F8-6D47-BC75-D934A9599003}"/>
              </a:ext>
            </a:extLst>
          </p:cNvPr>
          <p:cNvSpPr/>
          <p:nvPr/>
        </p:nvSpPr>
        <p:spPr>
          <a:xfrm>
            <a:off x="395194" y="3905719"/>
            <a:ext cx="1057308" cy="4118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30D3BC-8A36-0B43-9E55-4872256EE523}"/>
              </a:ext>
            </a:extLst>
          </p:cNvPr>
          <p:cNvSpPr/>
          <p:nvPr/>
        </p:nvSpPr>
        <p:spPr>
          <a:xfrm>
            <a:off x="389082" y="4395726"/>
            <a:ext cx="1057308" cy="411814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1FD7F93-393B-8340-A7D7-AB66C88C56D1}"/>
              </a:ext>
            </a:extLst>
          </p:cNvPr>
          <p:cNvSpPr/>
          <p:nvPr/>
        </p:nvSpPr>
        <p:spPr>
          <a:xfrm>
            <a:off x="403627" y="4920980"/>
            <a:ext cx="1057308" cy="411814"/>
          </a:xfrm>
          <a:prstGeom prst="rect">
            <a:avLst/>
          </a:prstGeom>
          <a:noFill/>
          <a:ln w="3810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7234AEB-7C98-AD4D-A8F8-3330E48B34C0}"/>
              </a:ext>
            </a:extLst>
          </p:cNvPr>
          <p:cNvSpPr/>
          <p:nvPr/>
        </p:nvSpPr>
        <p:spPr>
          <a:xfrm>
            <a:off x="1598435" y="3380655"/>
            <a:ext cx="1057308" cy="411814"/>
          </a:xfrm>
          <a:prstGeom prst="rect">
            <a:avLst/>
          </a:prstGeom>
          <a:noFill/>
          <a:ln w="381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066B275-4B29-D842-A9DF-54E0C56B0930}"/>
              </a:ext>
            </a:extLst>
          </p:cNvPr>
          <p:cNvSpPr/>
          <p:nvPr/>
        </p:nvSpPr>
        <p:spPr>
          <a:xfrm>
            <a:off x="6332703" y="5375694"/>
            <a:ext cx="852700" cy="259049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E964B5EF-AFF5-764E-9543-CC8E2C92AF3E}"/>
              </a:ext>
            </a:extLst>
          </p:cNvPr>
          <p:cNvSpPr/>
          <p:nvPr/>
        </p:nvSpPr>
        <p:spPr>
          <a:xfrm>
            <a:off x="3768192" y="3755792"/>
            <a:ext cx="136834" cy="364387"/>
          </a:xfrm>
          <a:prstGeom prst="downArrow">
            <a:avLst/>
          </a:prstGeom>
          <a:solidFill>
            <a:srgbClr val="0432FF"/>
          </a:solidFill>
          <a:ln>
            <a:solidFill>
              <a:srgbClr val="01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DB6B2A-D382-2043-8B44-B0DCCAF9FF1F}"/>
              </a:ext>
            </a:extLst>
          </p:cNvPr>
          <p:cNvSpPr txBox="1"/>
          <p:nvPr/>
        </p:nvSpPr>
        <p:spPr>
          <a:xfrm>
            <a:off x="2739240" y="4037168"/>
            <a:ext cx="21817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 Subdetectors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incl. Polarimeters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+ Data Acquisition (DAQ)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60A7972-0B52-FE49-8143-C5A075CFC30B}"/>
              </a:ext>
            </a:extLst>
          </p:cNvPr>
          <p:cNvCxnSpPr>
            <a:cxnSpLocks/>
          </p:cNvCxnSpPr>
          <p:nvPr/>
        </p:nvCxnSpPr>
        <p:spPr>
          <a:xfrm>
            <a:off x="2662565" y="4636165"/>
            <a:ext cx="221312" cy="345077"/>
          </a:xfrm>
          <a:prstGeom prst="straightConnector1">
            <a:avLst/>
          </a:prstGeom>
          <a:ln w="254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DC37533-7D3C-D240-9B17-A5AF82044E47}"/>
              </a:ext>
            </a:extLst>
          </p:cNvPr>
          <p:cNvSpPr txBox="1"/>
          <p:nvPr/>
        </p:nvSpPr>
        <p:spPr>
          <a:xfrm>
            <a:off x="2779407" y="4879011"/>
            <a:ext cx="20136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provides coordination that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detector remains possible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6FB0B5D-D04C-4949-9C04-9B79F10092DA}"/>
              </a:ext>
            </a:extLst>
          </p:cNvPr>
          <p:cNvCxnSpPr/>
          <p:nvPr/>
        </p:nvCxnSpPr>
        <p:spPr>
          <a:xfrm flipV="1">
            <a:off x="5118138" y="2918035"/>
            <a:ext cx="3455300" cy="19954"/>
          </a:xfrm>
          <a:prstGeom prst="straightConnector1">
            <a:avLst/>
          </a:prstGeom>
          <a:ln w="19050">
            <a:solidFill>
              <a:srgbClr val="0000FF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E55370E-9582-C148-9152-B413B1360FDF}"/>
              </a:ext>
            </a:extLst>
          </p:cNvPr>
          <p:cNvSpPr txBox="1"/>
          <p:nvPr/>
        </p:nvSpPr>
        <p:spPr>
          <a:xfrm>
            <a:off x="6571683" y="28492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+mj-lt"/>
              </a:rPr>
              <a:t>9.5m</a:t>
            </a:r>
          </a:p>
        </p:txBody>
      </p:sp>
      <p:sp>
        <p:nvSpPr>
          <p:cNvPr id="37" name="Curved Right Arrow 36">
            <a:extLst>
              <a:ext uri="{FF2B5EF4-FFF2-40B4-BE49-F238E27FC236}">
                <a16:creationId xmlns:a16="http://schemas.microsoft.com/office/drawing/2014/main" id="{0E489728-ACAD-7746-A40A-984FAEF230C3}"/>
              </a:ext>
            </a:extLst>
          </p:cNvPr>
          <p:cNvSpPr/>
          <p:nvPr/>
        </p:nvSpPr>
        <p:spPr bwMode="auto">
          <a:xfrm>
            <a:off x="0" y="5460528"/>
            <a:ext cx="513333" cy="348583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000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2DFC88-B23E-B647-AFBB-2B0863E77AB7}"/>
              </a:ext>
            </a:extLst>
          </p:cNvPr>
          <p:cNvSpPr txBox="1"/>
          <p:nvPr/>
        </p:nvSpPr>
        <p:spPr>
          <a:xfrm>
            <a:off x="501705" y="5389296"/>
            <a:ext cx="4147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Experiment Equipment fully integrated </a:t>
            </a:r>
          </a:p>
          <a:p>
            <a:pPr algn="l"/>
            <a:r>
              <a:rPr lang="en-US" dirty="0">
                <a:latin typeface="+mj-lt"/>
              </a:rPr>
              <a:t>in EIC Project (WBS 6.10)</a:t>
            </a:r>
          </a:p>
          <a:p>
            <a:pPr algn="l"/>
            <a:r>
              <a:rPr lang="en-US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dirty="0">
                <a:latin typeface="+mj-lt"/>
                <a:sym typeface="Wingdings" pitchFamily="2" charset="2"/>
              </a:rPr>
              <a:t> schedule, risk and cost </a:t>
            </a:r>
          </a:p>
          <a:p>
            <a:pPr algn="l"/>
            <a:r>
              <a:rPr lang="en-US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dirty="0">
                <a:latin typeface="+mj-lt"/>
                <a:sym typeface="Wingdings" pitchFamily="2" charset="2"/>
              </a:rPr>
              <a:t> current total cost: $285M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90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9535CD-5769-D74E-AB99-B48E6773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0303EF-CFFE-FB49-94E3-99C6B65E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Detector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30F49-3A9C-7346-BF9C-F6B58C0CD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5" t="1501" r="6322" b="1982"/>
          <a:stretch/>
        </p:blipFill>
        <p:spPr>
          <a:xfrm>
            <a:off x="3763477" y="833025"/>
            <a:ext cx="5380523" cy="5159011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E1E8814C-FDD2-FF45-9EDF-73E8B1439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1798"/>
            <a:ext cx="3647975" cy="2214842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58B6F72B-26CE-0143-B4DE-71E92D739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115" y="3016738"/>
            <a:ext cx="972081" cy="6993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56E258-55CF-F84B-AC81-FDE8F0BC9BEC}"/>
              </a:ext>
            </a:extLst>
          </p:cNvPr>
          <p:cNvSpPr txBox="1"/>
          <p:nvPr/>
        </p:nvSpPr>
        <p:spPr>
          <a:xfrm>
            <a:off x="96252" y="4321744"/>
            <a:ext cx="3542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+mj-lt"/>
              </a:rPr>
              <a:t>Detailed CAD model of central detector and extended IR region continuously refined as design progresses</a:t>
            </a:r>
          </a:p>
        </p:txBody>
      </p:sp>
    </p:spTree>
    <p:extLst>
      <p:ext uri="{BB962C8B-B14F-4D97-AF65-F5344CB8AC3E}">
        <p14:creationId xmlns:p14="http://schemas.microsoft.com/office/powerpoint/2010/main" val="814651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848613-5D77-89BE-9AD9-4E05CD983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55"/>
            <a:ext cx="2571973" cy="1928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102C9F-30EE-A569-FD4A-8B6097043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86" y="61056"/>
            <a:ext cx="2743438" cy="205757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13100-D152-7940-8BC6-D83B6C57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864970"/>
            <a:ext cx="1543050" cy="13406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bg1"/>
                </a:solidFill>
                <a:latin typeface="+mj-lt"/>
                <a:ea typeface="Arial" charset="0"/>
                <a:cs typeface="Comic Sans M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D91619-9E4C-7B42-B84B-D77CF864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886" y="-87956"/>
            <a:ext cx="4043668" cy="17038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EIC Detector Solenoidal Magnet - MARCO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0A649-3FFA-4D84-1CAE-249316F2D73F}"/>
              </a:ext>
            </a:extLst>
          </p:cNvPr>
          <p:cNvSpPr txBox="1"/>
          <p:nvPr/>
        </p:nvSpPr>
        <p:spPr>
          <a:xfrm>
            <a:off x="193004" y="2003133"/>
            <a:ext cx="87579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Magnet status: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CD-1 Approval						June 2021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3T Detector solenoid preliminary design report			December 2021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Incremental (30%) Design and Safety Review			February 2022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DPAP closeout report – led to reduced field (&lt; 3 T)			March 2022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Contract for 60% Design Review				April 2022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60% design team formation and kick off meeting			May 3, 2022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Mid-Project Progress meeting (@BNL, hybrid meeting) 		June 28, 2022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Point design adjusted to stretch goal of 2 T (operation at 1.7 T)		August 10, 2022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60% Design and safety Review				October 18, 2022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90% Design contract in place				December 2022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Found qualified vendor willing to make conductor			January 2023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RFI out						March 2023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Sample Conductor contract					March/April 2023</a:t>
            </a:r>
          </a:p>
          <a:p>
            <a:pPr marL="214313" indent="-214313">
              <a:buClr>
                <a:srgbClr val="0432FF"/>
              </a:buClr>
              <a:buFont typeface="Wingdings" panose="05000000000000000000" pitchFamily="2" charset="2"/>
              <a:buChar char="q"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Clr>
                <a:srgbClr val="0432FF"/>
              </a:buClr>
              <a:buFont typeface="Wingdings" panose="05000000000000000000" pitchFamily="2" charset="2"/>
              <a:buChar char="q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Magnet planning: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Progress meeting (@JLab, hybrid meeting)			April 18, 2023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90% Design completion					September 2023        	(90% design completion is 100% - final design - for “Vendor Design-Build” procurement).</a:t>
            </a:r>
          </a:p>
          <a:p>
            <a:pPr marL="557213" lvl="1" indent="-214313">
              <a:buClr>
                <a:srgbClr val="0432FF"/>
              </a:buClr>
              <a:buFont typeface="Wingdings" panose="05000000000000000000" pitchFamily="2" charset="2"/>
              <a:buChar char="Ø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Final Design Review (FDR)					Week of October 2-6 2023</a:t>
            </a:r>
          </a:p>
          <a:p>
            <a:pPr algn="ctr">
              <a:buClr>
                <a:srgbClr val="0432FF"/>
              </a:buClr>
            </a:pPr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Magnet is ready for procurement at CD-3A date (expected January 2024)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AF7D5F1-D505-16B4-BE23-50DC755DB90A}"/>
              </a:ext>
            </a:extLst>
          </p:cNvPr>
          <p:cNvSpPr txBox="1">
            <a:spLocks/>
          </p:cNvSpPr>
          <p:nvPr/>
        </p:nvSpPr>
        <p:spPr>
          <a:xfrm>
            <a:off x="0" y="6588684"/>
            <a:ext cx="2057400" cy="2820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Arial" charset="0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E9718-3276-BBBC-E32D-B29AA4D557C8}"/>
              </a:ext>
            </a:extLst>
          </p:cNvPr>
          <p:cNvSpPr txBox="1"/>
          <p:nvPr/>
        </p:nvSpPr>
        <p:spPr>
          <a:xfrm>
            <a:off x="2663533" y="1584998"/>
            <a:ext cx="3660041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+mj-lt"/>
              </a:rPr>
              <a:t>Joint CEA-</a:t>
            </a:r>
            <a:r>
              <a:rPr lang="en-US" dirty="0" err="1">
                <a:solidFill>
                  <a:srgbClr val="0000FF"/>
                </a:solidFill>
                <a:latin typeface="+mj-lt"/>
              </a:rPr>
              <a:t>Saclay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-</a:t>
            </a:r>
            <a:r>
              <a:rPr lang="en-US" dirty="0" err="1">
                <a:solidFill>
                  <a:srgbClr val="0000FF"/>
                </a:solidFill>
                <a:latin typeface="+mj-lt"/>
              </a:rPr>
              <a:t>JLab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-BNL effort</a:t>
            </a:r>
          </a:p>
        </p:txBody>
      </p:sp>
    </p:spTree>
    <p:extLst>
      <p:ext uri="{BB962C8B-B14F-4D97-AF65-F5344CB8AC3E}">
        <p14:creationId xmlns:p14="http://schemas.microsoft.com/office/powerpoint/2010/main" val="2754653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FA533-5335-4038-99A9-F257F5C35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7D1FD-E817-4437-B00C-F4C1DA42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MARCO Magnet Design Details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FF6CAA-4CEA-4AD8-94DD-9F75FE7F2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40" y="641620"/>
            <a:ext cx="2949694" cy="26892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1A295C-83DF-415F-9ADF-F45E1410AC37}"/>
              </a:ext>
            </a:extLst>
          </p:cNvPr>
          <p:cNvSpPr txBox="1"/>
          <p:nvPr/>
        </p:nvSpPr>
        <p:spPr>
          <a:xfrm>
            <a:off x="367067" y="3225426"/>
            <a:ext cx="3027872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Coil is divided in 3 modules with 557 Turns each. This is done mainly to accommodate possible conductor length.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F9BCFBF-B824-4B47-8EBA-C03F3CDB5B5B}"/>
              </a:ext>
            </a:extLst>
          </p:cNvPr>
          <p:cNvGrpSpPr/>
          <p:nvPr/>
        </p:nvGrpSpPr>
        <p:grpSpPr>
          <a:xfrm>
            <a:off x="381162" y="4226339"/>
            <a:ext cx="2974608" cy="2125229"/>
            <a:chOff x="5114193" y="1428913"/>
            <a:chExt cx="2974608" cy="2125229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B784FF55-080D-493F-8C63-804B5F0CC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9006" y="1428913"/>
              <a:ext cx="2869795" cy="1586214"/>
            </a:xfrm>
            <a:prstGeom prst="rect">
              <a:avLst/>
            </a:prstGeom>
          </p:spPr>
        </p:pic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A5A1DD23-22CF-4DD3-96E7-8082FC330333}"/>
                </a:ext>
              </a:extLst>
            </p:cNvPr>
            <p:cNvCxnSpPr/>
            <p:nvPr/>
          </p:nvCxnSpPr>
          <p:spPr>
            <a:xfrm flipV="1">
              <a:off x="5864500" y="2907957"/>
              <a:ext cx="99695" cy="3954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1E6D142-2A62-4111-A6A1-852C5AC7608D}"/>
                </a:ext>
              </a:extLst>
            </p:cNvPr>
            <p:cNvCxnSpPr/>
            <p:nvPr/>
          </p:nvCxnSpPr>
          <p:spPr>
            <a:xfrm flipV="1">
              <a:off x="5914347" y="2817420"/>
              <a:ext cx="1726248" cy="4786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52A6DDB-AF7B-4FD8-BE8D-2C1906672064}"/>
                </a:ext>
              </a:extLst>
            </p:cNvPr>
            <p:cNvSpPr txBox="1"/>
            <p:nvPr/>
          </p:nvSpPr>
          <p:spPr>
            <a:xfrm>
              <a:off x="5114193" y="3277143"/>
              <a:ext cx="1250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Conductor exits</a:t>
              </a:r>
              <a:endParaRPr lang="en-US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46069B14-7A93-4685-AEFC-9C300849D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661" y="4153462"/>
            <a:ext cx="2669059" cy="2356889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28B20EF9-2B45-447A-A4AE-4BAACA1AB368}"/>
              </a:ext>
            </a:extLst>
          </p:cNvPr>
          <p:cNvSpPr txBox="1"/>
          <p:nvPr/>
        </p:nvSpPr>
        <p:spPr>
          <a:xfrm>
            <a:off x="6535347" y="5580432"/>
            <a:ext cx="1169204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Mechanical analysis Ongoing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EAC9C3-AD32-41CD-90B2-068B33F64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015" y="520163"/>
            <a:ext cx="3711160" cy="2145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C154AF-E750-434B-B62C-B387F1399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529" y="2639876"/>
            <a:ext cx="4234878" cy="1347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8CF35A-5BEE-414F-A909-A48D804DC795}"/>
              </a:ext>
            </a:extLst>
          </p:cNvPr>
          <p:cNvSpPr txBox="1"/>
          <p:nvPr/>
        </p:nvSpPr>
        <p:spPr>
          <a:xfrm>
            <a:off x="6535347" y="4073055"/>
            <a:ext cx="2381263" cy="8309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The two most important design parameters are conservative: large temperature margin and large critical current margin</a:t>
            </a:r>
            <a:endParaRPr lang="en-US" sz="12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5BF816-4146-4E10-8ADC-2CB005F7BD1F}"/>
              </a:ext>
            </a:extLst>
          </p:cNvPr>
          <p:cNvCxnSpPr>
            <a:cxnSpLocks/>
          </p:cNvCxnSpPr>
          <p:nvPr/>
        </p:nvCxnSpPr>
        <p:spPr>
          <a:xfrm flipH="1" flipV="1">
            <a:off x="6997212" y="3074274"/>
            <a:ext cx="728767" cy="710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1E2184-7044-4AEC-890A-485F9BC0B825}"/>
              </a:ext>
            </a:extLst>
          </p:cNvPr>
          <p:cNvCxnSpPr>
            <a:cxnSpLocks/>
          </p:cNvCxnSpPr>
          <p:nvPr/>
        </p:nvCxnSpPr>
        <p:spPr>
          <a:xfrm flipH="1" flipV="1">
            <a:off x="6997212" y="3574606"/>
            <a:ext cx="728767" cy="2096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A9A18D6-E53C-4460-DBBD-8CD4E19E8F2E}"/>
              </a:ext>
            </a:extLst>
          </p:cNvPr>
          <p:cNvSpPr txBox="1"/>
          <p:nvPr/>
        </p:nvSpPr>
        <p:spPr>
          <a:xfrm>
            <a:off x="3979987" y="1327135"/>
            <a:ext cx="1631906" cy="8309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Conductor is based on CEA-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experience as used for previous magnets</a:t>
            </a:r>
          </a:p>
        </p:txBody>
      </p:sp>
    </p:spTree>
    <p:extLst>
      <p:ext uri="{BB962C8B-B14F-4D97-AF65-F5344CB8AC3E}">
        <p14:creationId xmlns:p14="http://schemas.microsoft.com/office/powerpoint/2010/main" val="3976826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7C553-F1C7-D241-ABE4-DE30B4BDE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AA0EC9C-4ADD-7C4A-ABC0-29BF6D8AB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Tracking Detectors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9B1812CF-28E6-5A47-9B7C-4BDA8DFDF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92" t="8759" r="10000" b="7865"/>
          <a:stretch/>
        </p:blipFill>
        <p:spPr>
          <a:xfrm>
            <a:off x="2890486" y="2273297"/>
            <a:ext cx="3559409" cy="2188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EEEF71-3D07-1142-9DAF-4848EB060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88" t="36771" r="45578" b="13998"/>
          <a:stretch/>
        </p:blipFill>
        <p:spPr>
          <a:xfrm>
            <a:off x="99014" y="3412179"/>
            <a:ext cx="2502471" cy="2481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C9484C-5DA5-1141-9EB2-B4586CD06383}"/>
              </a:ext>
            </a:extLst>
          </p:cNvPr>
          <p:cNvSpPr txBox="1"/>
          <p:nvPr/>
        </p:nvSpPr>
        <p:spPr>
          <a:xfrm>
            <a:off x="48927" y="698669"/>
            <a:ext cx="401694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600" b="1" dirty="0">
                <a:solidFill>
                  <a:srgbClr val="0000FF"/>
                </a:solidFill>
                <a:effectLst/>
                <a:latin typeface="+mj-lt"/>
              </a:rPr>
              <a:t>M</a:t>
            </a:r>
            <a:r>
              <a:rPr lang="en-US" sz="1000" b="1" dirty="0">
                <a:solidFill>
                  <a:srgbClr val="0000FF"/>
                </a:solidFill>
                <a:effectLst/>
                <a:latin typeface="+mj-lt"/>
              </a:rPr>
              <a:t>onolithic</a:t>
            </a:r>
            <a:r>
              <a:rPr lang="en-US" sz="1600" b="1" dirty="0">
                <a:solidFill>
                  <a:srgbClr val="0000FF"/>
                </a:solidFill>
                <a:effectLst/>
                <a:latin typeface="+mj-lt"/>
              </a:rPr>
              <a:t> A</a:t>
            </a:r>
            <a:r>
              <a:rPr lang="en-US" sz="1000" b="1" dirty="0">
                <a:solidFill>
                  <a:srgbClr val="0000FF"/>
                </a:solidFill>
                <a:effectLst/>
                <a:latin typeface="+mj-lt"/>
              </a:rPr>
              <a:t>ctive</a:t>
            </a:r>
            <a:r>
              <a:rPr lang="en-US" sz="1600" b="1" dirty="0">
                <a:solidFill>
                  <a:srgbClr val="0000FF"/>
                </a:solidFill>
                <a:effectLst/>
                <a:latin typeface="+mj-lt"/>
              </a:rPr>
              <a:t> P</a:t>
            </a:r>
            <a:r>
              <a:rPr lang="en-US" sz="1000" b="1" dirty="0">
                <a:solidFill>
                  <a:srgbClr val="0000FF"/>
                </a:solidFill>
                <a:effectLst/>
                <a:latin typeface="+mj-lt"/>
              </a:rPr>
              <a:t>ixel</a:t>
            </a:r>
            <a:r>
              <a:rPr lang="en-US" sz="1600" b="1" dirty="0">
                <a:solidFill>
                  <a:srgbClr val="0000FF"/>
                </a:solidFill>
                <a:effectLst/>
                <a:latin typeface="+mj-lt"/>
              </a:rPr>
              <a:t> S</a:t>
            </a:r>
            <a:r>
              <a:rPr lang="en-US" sz="1000" b="1" dirty="0">
                <a:solidFill>
                  <a:srgbClr val="0000FF"/>
                </a:solidFill>
                <a:effectLst/>
                <a:latin typeface="+mj-lt"/>
              </a:rPr>
              <a:t>ilicon</a:t>
            </a:r>
            <a:r>
              <a:rPr lang="en-US" sz="1600" b="1" dirty="0">
                <a:solidFill>
                  <a:srgbClr val="0000FF"/>
                </a:solidFill>
                <a:effectLst/>
                <a:latin typeface="+mj-lt"/>
              </a:rPr>
              <a:t> Tracker: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effectLst/>
                <a:latin typeface="+mj-lt"/>
              </a:rPr>
              <a:t>1 single technology: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 65-nm MAPS</a:t>
            </a:r>
          </a:p>
          <a:p>
            <a:pPr marL="354330" lvl="1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small pixels 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(10 </a:t>
            </a:r>
            <a:r>
              <a:rPr lang="en-US" sz="1400" b="0" dirty="0">
                <a:solidFill>
                  <a:schemeClr val="tx1"/>
                </a:solidFill>
                <a:effectLst/>
                <a:latin typeface="Symbol" pitchFamily="2" charset="2"/>
              </a:rPr>
              <a:t>m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m) and power </a:t>
            </a:r>
          </a:p>
          <a:p>
            <a:pPr marL="182880" lvl="1">
              <a:buClr>
                <a:srgbClr val="0000FF"/>
              </a:buClr>
            </a:pPr>
            <a:r>
              <a:rPr lang="en-US" sz="1400" dirty="0">
                <a:latin typeface="+mj-lt"/>
              </a:rPr>
              <a:t>   consumption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 (&lt;20 </a:t>
            </a:r>
            <a:r>
              <a:rPr lang="en-US" sz="1400" b="0" dirty="0" err="1">
                <a:solidFill>
                  <a:schemeClr val="tx1"/>
                </a:solidFill>
                <a:effectLst/>
                <a:latin typeface="+mj-lt"/>
              </a:rPr>
              <a:t>mW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/cm</a:t>
            </a:r>
            <a:r>
              <a:rPr lang="en-US" sz="1400" b="0" baseline="30000" dirty="0">
                <a:solidFill>
                  <a:schemeClr val="tx1"/>
                </a:solidFill>
                <a:effectLst/>
                <a:latin typeface="+mj-lt"/>
              </a:rPr>
              <a:t>2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)</a:t>
            </a:r>
          </a:p>
          <a:p>
            <a:pPr marL="182880" lvl="1">
              <a:buClr>
                <a:srgbClr val="0000FF"/>
              </a:buClr>
            </a:pPr>
            <a:r>
              <a:rPr lang="en-US" sz="1400" dirty="0">
                <a:latin typeface="+mj-lt"/>
              </a:rPr>
              <a:t>   low material budget </a:t>
            </a:r>
          </a:p>
          <a:p>
            <a:pPr marL="182880" lvl="1">
              <a:buClr>
                <a:srgbClr val="0000FF"/>
              </a:buClr>
            </a:pPr>
            <a:r>
              <a:rPr lang="en-US" sz="1400" dirty="0">
                <a:latin typeface="+mj-lt"/>
              </a:rPr>
              <a:t>   (0.05% to 0.55% X/X</a:t>
            </a:r>
            <a:r>
              <a:rPr lang="en-US" sz="1400" baseline="-25000" dirty="0">
                <a:latin typeface="+mj-lt"/>
              </a:rPr>
              <a:t>0</a:t>
            </a:r>
            <a:r>
              <a:rPr lang="en-US" sz="1400" dirty="0">
                <a:latin typeface="+mj-lt"/>
              </a:rPr>
              <a:t> / layer)</a:t>
            </a:r>
            <a:endParaRPr lang="en-US" sz="1400" b="0" dirty="0">
              <a:solidFill>
                <a:schemeClr val="tx1"/>
              </a:solidFill>
              <a:effectLst/>
              <a:latin typeface="+mj-lt"/>
            </a:endParaRPr>
          </a:p>
          <a:p>
            <a:pPr marL="354330" lvl="1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based on ALICE ITS3 development</a:t>
            </a:r>
          </a:p>
          <a:p>
            <a:pPr marL="354330" lvl="1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MAPS Vertex layers</a:t>
            </a:r>
          </a:p>
          <a:p>
            <a:pPr marL="354330" lvl="1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MAPS Barrel, forward and </a:t>
            </a:r>
          </a:p>
          <a:p>
            <a:pPr marL="182880" lvl="1">
              <a:buClr>
                <a:srgbClr val="0000FF"/>
              </a:buClr>
            </a:pPr>
            <a:r>
              <a:rPr lang="en-US" sz="1400" dirty="0">
                <a:latin typeface="+mj-lt"/>
              </a:rPr>
              <a:t>    backward  </a:t>
            </a: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disks</a:t>
            </a:r>
          </a:p>
          <a:p>
            <a:pPr marL="354330" lvl="1" indent="-171450">
              <a:buClr>
                <a:srgbClr val="0000FF"/>
              </a:buClr>
              <a:buFont typeface="Arial" panose="020B0604020202020204" pitchFamily="34" charset="0"/>
              <a:buChar char="•"/>
            </a:pPr>
            <a:endParaRPr lang="en-US" sz="1400" b="0" dirty="0"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7F38AF-E725-164C-B3BA-CF9876DC0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832" y="4706350"/>
            <a:ext cx="5206655" cy="201032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AC9C69-A6F5-5048-BE9C-E74AAFE1053A}"/>
              </a:ext>
            </a:extLst>
          </p:cNvPr>
          <p:cNvCxnSpPr>
            <a:cxnSpLocks/>
          </p:cNvCxnSpPr>
          <p:nvPr/>
        </p:nvCxnSpPr>
        <p:spPr>
          <a:xfrm flipV="1">
            <a:off x="2755311" y="3367417"/>
            <a:ext cx="1352573" cy="1392308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CDDE5C-0BED-224F-85DC-FFB08338CB2E}"/>
              </a:ext>
            </a:extLst>
          </p:cNvPr>
          <p:cNvCxnSpPr>
            <a:cxnSpLocks/>
          </p:cNvCxnSpPr>
          <p:nvPr/>
        </p:nvCxnSpPr>
        <p:spPr>
          <a:xfrm flipH="1" flipV="1">
            <a:off x="4975804" y="3314042"/>
            <a:ext cx="970824" cy="1392308"/>
          </a:xfrm>
          <a:prstGeom prst="line">
            <a:avLst/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9040697-D6C4-BE42-89FD-2BD6D4DB6D4A}"/>
              </a:ext>
            </a:extLst>
          </p:cNvPr>
          <p:cNvSpPr txBox="1"/>
          <p:nvPr/>
        </p:nvSpPr>
        <p:spPr>
          <a:xfrm>
            <a:off x="6200137" y="688358"/>
            <a:ext cx="29291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DB"/>
                </a:solidFill>
              </a:rPr>
              <a:t>M</a:t>
            </a:r>
            <a:r>
              <a:rPr lang="en-US" sz="1000" b="1" dirty="0">
                <a:solidFill>
                  <a:srgbClr val="0000DB"/>
                </a:solidFill>
              </a:rPr>
              <a:t>ulti</a:t>
            </a:r>
            <a:r>
              <a:rPr lang="en-US" sz="1600" b="1" dirty="0">
                <a:solidFill>
                  <a:srgbClr val="0000DB"/>
                </a:solidFill>
              </a:rPr>
              <a:t> P</a:t>
            </a:r>
            <a:r>
              <a:rPr lang="en-US" sz="1000" b="1" dirty="0">
                <a:solidFill>
                  <a:srgbClr val="0000DB"/>
                </a:solidFill>
              </a:rPr>
              <a:t>attern</a:t>
            </a:r>
            <a:r>
              <a:rPr lang="en-US" sz="1600" b="1" dirty="0">
                <a:solidFill>
                  <a:srgbClr val="0000DB"/>
                </a:solidFill>
              </a:rPr>
              <a:t> G</a:t>
            </a:r>
            <a:r>
              <a:rPr lang="en-US" sz="1000" b="1" dirty="0">
                <a:solidFill>
                  <a:srgbClr val="0000DB"/>
                </a:solidFill>
              </a:rPr>
              <a:t>as</a:t>
            </a:r>
            <a:r>
              <a:rPr lang="en-US" sz="1600" b="1" dirty="0">
                <a:solidFill>
                  <a:srgbClr val="0000DB"/>
                </a:solidFill>
              </a:rPr>
              <a:t> D</a:t>
            </a:r>
            <a:r>
              <a:rPr lang="en-US" sz="1000" b="1" dirty="0">
                <a:solidFill>
                  <a:srgbClr val="0000DB"/>
                </a:solidFill>
              </a:rPr>
              <a:t>etector</a:t>
            </a:r>
            <a:r>
              <a:rPr lang="en-US" sz="1600" b="1" dirty="0">
                <a:solidFill>
                  <a:srgbClr val="0000DB"/>
                </a:solidFill>
              </a:rPr>
              <a:t>s:</a:t>
            </a:r>
            <a:endParaRPr lang="en-US" sz="1600" b="0" dirty="0">
              <a:solidFill>
                <a:schemeClr val="tx1"/>
              </a:solidFill>
              <a:effectLst/>
              <a:latin typeface="+mj-lt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additional space points at large radii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400" b="0" dirty="0">
                <a:solidFill>
                  <a:schemeClr val="tx1"/>
                </a:solidFill>
                <a:effectLst/>
                <a:latin typeface="+mj-lt"/>
              </a:rPr>
              <a:t>Cylindrical </a:t>
            </a:r>
            <a:r>
              <a:rPr lang="en-US" sz="1400" b="0" dirty="0" err="1">
                <a:solidFill>
                  <a:schemeClr val="tx1"/>
                </a:solidFill>
                <a:effectLst/>
                <a:latin typeface="+mj-lt"/>
              </a:rPr>
              <a:t>microMEGAS</a:t>
            </a:r>
            <a:endParaRPr lang="en-US" sz="1400" dirty="0">
              <a:latin typeface="+mj-lt"/>
            </a:endParaRPr>
          </a:p>
          <a:p>
            <a:r>
              <a:rPr lang="en-US" sz="1400" dirty="0">
                <a:latin typeface="+mj-lt"/>
              </a:rPr>
              <a:t>   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sym typeface="Wingdings" pitchFamily="2" charset="2"/>
              </a:rPr>
              <a:t> </a:t>
            </a:r>
            <a:r>
              <a:rPr lang="en-US" sz="1200" dirty="0">
                <a:latin typeface="+mj-lt"/>
              </a:rPr>
              <a:t>Additional space point for     </a:t>
            </a:r>
          </a:p>
          <a:p>
            <a:r>
              <a:rPr lang="en-US" sz="1200" dirty="0">
                <a:latin typeface="+mj-lt"/>
              </a:rPr>
              <a:t>         pattern recognition / redundancy</a:t>
            </a:r>
          </a:p>
          <a:p>
            <a:r>
              <a:rPr lang="en-US" sz="1200" dirty="0">
                <a:latin typeface="+mj-lt"/>
              </a:rPr>
              <a:t>    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sym typeface="Wingdings" pitchFamily="2" charset="2"/>
              </a:rPr>
              <a:t> Ongoing geometry </a:t>
            </a:r>
          </a:p>
          <a:p>
            <a:r>
              <a:rPr lang="en-US" sz="1200" dirty="0">
                <a:latin typeface="+mj-lt"/>
                <a:sym typeface="Wingdings" pitchFamily="2" charset="2"/>
              </a:rPr>
              <a:t>          optimization</a:t>
            </a:r>
            <a:r>
              <a:rPr lang="en-US" sz="1200" dirty="0">
                <a:latin typeface="+mj-lt"/>
              </a:rPr>
              <a:t> </a:t>
            </a:r>
          </a:p>
          <a:p>
            <a:endParaRPr lang="en-US" sz="1400" b="0" dirty="0">
              <a:solidFill>
                <a:schemeClr val="tx1"/>
              </a:solidFill>
              <a:effectLst/>
              <a:latin typeface="+mj-lt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l-GR" sz="1400" dirty="0">
                <a:latin typeface="+mj-lt"/>
              </a:rPr>
              <a:t>μ</a:t>
            </a:r>
            <a:r>
              <a:rPr lang="en-US" sz="1400" dirty="0">
                <a:latin typeface="+mj-lt"/>
              </a:rPr>
              <a:t>RWELL planar layer 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latin typeface="+mj-lt"/>
              </a:rPr>
              <a:t>      behind </a:t>
            </a:r>
            <a:r>
              <a:rPr lang="en-US" sz="1400" dirty="0" err="1">
                <a:latin typeface="+mj-lt"/>
              </a:rPr>
              <a:t>hpDIRC</a:t>
            </a:r>
            <a:r>
              <a:rPr lang="en-US" sz="1400" dirty="0">
                <a:latin typeface="+mj-lt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sym typeface="Wingdings" pitchFamily="2" charset="2"/>
              </a:rPr>
              <a:t> </a:t>
            </a:r>
            <a:r>
              <a:rPr lang="en-US" sz="1200" dirty="0">
                <a:latin typeface="+mj-lt"/>
              </a:rPr>
              <a:t>Impact point and direction for the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     ring seeding of </a:t>
            </a:r>
            <a:r>
              <a:rPr lang="en-US" sz="1200" dirty="0" err="1">
                <a:latin typeface="+mj-lt"/>
              </a:rPr>
              <a:t>hpDIRC</a:t>
            </a:r>
            <a:r>
              <a:rPr lang="en-US" sz="1200" dirty="0">
                <a:latin typeface="+mj-lt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</a:t>
            </a:r>
            <a:r>
              <a:rPr lang="en-US" sz="1200" dirty="0">
                <a:solidFill>
                  <a:srgbClr val="0000FF"/>
                </a:solidFill>
                <a:latin typeface="+mj-lt"/>
                <a:sym typeface="Wingdings" pitchFamily="2" charset="2"/>
              </a:rPr>
              <a:t></a:t>
            </a:r>
            <a:r>
              <a:rPr lang="en-US" sz="1200" dirty="0">
                <a:latin typeface="+mj-lt"/>
                <a:sym typeface="Wingdings" pitchFamily="2" charset="2"/>
              </a:rPr>
              <a:t> </a:t>
            </a:r>
            <a:r>
              <a:rPr lang="en-US" sz="1200" dirty="0">
                <a:latin typeface="+mj-lt"/>
              </a:rPr>
              <a:t>Additional space point for pattern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+mj-lt"/>
              </a:rPr>
              <a:t>        recognition / redundancy </a:t>
            </a: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808BD0CD-68CE-DB4C-90FC-368F3438D2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2" r="50000" b="15966"/>
          <a:stretch/>
        </p:blipFill>
        <p:spPr>
          <a:xfrm>
            <a:off x="7111454" y="3952616"/>
            <a:ext cx="1685896" cy="12792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653A1F5-8B12-9443-A4F1-BF46868BA6EB}"/>
              </a:ext>
            </a:extLst>
          </p:cNvPr>
          <p:cNvGrpSpPr/>
          <p:nvPr/>
        </p:nvGrpSpPr>
        <p:grpSpPr>
          <a:xfrm>
            <a:off x="1799632" y="2729846"/>
            <a:ext cx="949747" cy="461665"/>
            <a:chOff x="4215786" y="840980"/>
            <a:chExt cx="949747" cy="4616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6669AB-8BEF-F149-B187-F7E6C26BF445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10" name="Picture 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DF97FC7A-6F1A-3943-9D39-53D7A3283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E4DD9A-F675-BA46-80A8-4530EC10E35F}"/>
              </a:ext>
            </a:extLst>
          </p:cNvPr>
          <p:cNvGrpSpPr/>
          <p:nvPr/>
        </p:nvGrpSpPr>
        <p:grpSpPr>
          <a:xfrm>
            <a:off x="8194253" y="2188102"/>
            <a:ext cx="949747" cy="461665"/>
            <a:chOff x="4215786" y="840980"/>
            <a:chExt cx="949747" cy="46166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1038F2-534C-4845-BF88-43B938EA792E}"/>
                </a:ext>
              </a:extLst>
            </p:cNvPr>
            <p:cNvSpPr txBox="1"/>
            <p:nvPr/>
          </p:nvSpPr>
          <p:spPr>
            <a:xfrm>
              <a:off x="4215786" y="840980"/>
              <a:ext cx="949747" cy="461665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world’s first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at       </a:t>
              </a:r>
            </a:p>
          </p:txBody>
        </p:sp>
        <p:pic>
          <p:nvPicPr>
            <p:cNvPr id="24" name="Picture 2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5EE77192-D4A9-3045-A986-8FC1B5D11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34295" y="1021191"/>
              <a:ext cx="390405" cy="280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8577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13939</TotalTime>
  <Words>5297</Words>
  <Application>Microsoft Macintosh PowerPoint</Application>
  <PresentationFormat>On-screen Show (4:3)</PresentationFormat>
  <Paragraphs>1007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Cambria Math</vt:lpstr>
      <vt:lpstr>Comic Sans MS</vt:lpstr>
      <vt:lpstr>Courier New</vt:lpstr>
      <vt:lpstr>Helvetica</vt:lpstr>
      <vt:lpstr>Symbol</vt:lpstr>
      <vt:lpstr>Times New Roman</vt:lpstr>
      <vt:lpstr>Wingdings</vt:lpstr>
      <vt:lpstr>Office Theme</vt:lpstr>
      <vt:lpstr>EIC Project Detector Overview</vt:lpstr>
      <vt:lpstr>High Level EIC Scope</vt:lpstr>
      <vt:lpstr>EIC Experimental program preparation</vt:lpstr>
      <vt:lpstr>ePIC Detector</vt:lpstr>
      <vt:lpstr>Scope Experimental Equipment</vt:lpstr>
      <vt:lpstr>The ePIC Detector</vt:lpstr>
      <vt:lpstr>EIC Detector Solenoidal Magnet - MARCO</vt:lpstr>
      <vt:lpstr>MARCO Magnet Design Details </vt:lpstr>
      <vt:lpstr>ePIC Tracking Detectors</vt:lpstr>
      <vt:lpstr>ePIC Calorimetry</vt:lpstr>
      <vt:lpstr>ePIC Particle Identification Detectors</vt:lpstr>
      <vt:lpstr>Electronics</vt:lpstr>
      <vt:lpstr>Streaming Readout Architecture</vt:lpstr>
      <vt:lpstr>Interaction Region Layout</vt:lpstr>
      <vt:lpstr>Far-Forward Ancillary Detector Integration </vt:lpstr>
      <vt:lpstr>Far-Backward Detectors</vt:lpstr>
      <vt:lpstr>EIC Project Detector R&amp;D Program &amp; In-Kind</vt:lpstr>
      <vt:lpstr>Some EIC Detector R&amp;D Highlights</vt:lpstr>
      <vt:lpstr>Detector E&amp;D Progress – In-Kind User Contributions</vt:lpstr>
      <vt:lpstr>International Interest &amp; In-Kind - Updated</vt:lpstr>
      <vt:lpstr>Project Schedule</vt:lpstr>
      <vt:lpstr>High Level Installation Schedule</vt:lpstr>
      <vt:lpstr>Summary</vt:lpstr>
      <vt:lpstr>PowerPoint Presentation</vt:lpstr>
      <vt:lpstr>PowerPoint Presentation</vt:lpstr>
      <vt:lpstr>Collaboration – Project Integration </vt:lpstr>
      <vt:lpstr>Collaboration – Project integration </vt:lpstr>
      <vt:lpstr>Current Detector Costs </vt:lpstr>
      <vt:lpstr>Long Lead Procurements Overview </vt:lpstr>
      <vt:lpstr>What is new/special for a EIC GPD</vt:lpstr>
      <vt:lpstr>ePIC BARREL ECAL</vt:lpstr>
      <vt:lpstr>Flux Return layout</vt:lpstr>
      <vt:lpstr>IR-Integration and Interfaces</vt:lpstr>
      <vt:lpstr>Electron and Hadron Polarimetry</vt:lpstr>
      <vt:lpstr>EIC Project Detector R&amp;D</vt:lpstr>
      <vt:lpstr>What is needed to address the EIC Physics</vt:lpstr>
      <vt:lpstr>Far-forward physics at EIC </vt:lpstr>
      <vt:lpstr>Particle ID </vt:lpstr>
      <vt:lpstr>International Engagement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EIC: A collider to map initial and final state correlations with high precision</dc:title>
  <dc:creator>Aschenauer, Elke</dc:creator>
  <cp:lastModifiedBy>Elke-Caroline Aschenauer</cp:lastModifiedBy>
  <cp:revision>1023</cp:revision>
  <dcterms:created xsi:type="dcterms:W3CDTF">2019-04-29T20:50:32Z</dcterms:created>
  <dcterms:modified xsi:type="dcterms:W3CDTF">2023-04-02T14:50:16Z</dcterms:modified>
</cp:coreProperties>
</file>