
<file path=[Content_Types].xml><?xml version="1.0" encoding="utf-8"?>
<Types xmlns="http://schemas.openxmlformats.org/package/2006/content-types">
  <Default Extension="avi" ContentType="video/x-msvideo"/>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491" r:id="rId2"/>
    <p:sldId id="264" r:id="rId3"/>
    <p:sldId id="495" r:id="rId4"/>
    <p:sldId id="500" r:id="rId5"/>
    <p:sldId id="503" r:id="rId6"/>
    <p:sldId id="496" r:id="rId7"/>
    <p:sldId id="497" r:id="rId8"/>
    <p:sldId id="498" r:id="rId9"/>
    <p:sldId id="505" r:id="rId10"/>
    <p:sldId id="506" r:id="rId11"/>
    <p:sldId id="493" r:id="rId12"/>
    <p:sldId id="494" r:id="rId13"/>
    <p:sldId id="501" r:id="rId14"/>
    <p:sldId id="499" r:id="rId15"/>
    <p:sldId id="50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3" autoAdjust="0"/>
    <p:restoredTop sz="94660"/>
  </p:normalViewPr>
  <p:slideViewPr>
    <p:cSldViewPr snapToGrid="0">
      <p:cViewPr varScale="1">
        <p:scale>
          <a:sx n="134" d="100"/>
          <a:sy n="134"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E8FB2-D7AC-47BF-BCBA-AC2F8E3091EA}"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507BA-2E3C-4D6B-A9CD-93418F06EE51}" type="slidenum">
              <a:rPr lang="en-US" smtClean="0"/>
              <a:t>‹#›</a:t>
            </a:fld>
            <a:endParaRPr lang="en-US"/>
          </a:p>
        </p:txBody>
      </p:sp>
    </p:spTree>
    <p:extLst>
      <p:ext uri="{BB962C8B-B14F-4D97-AF65-F5344CB8AC3E}">
        <p14:creationId xmlns:p14="http://schemas.microsoft.com/office/powerpoint/2010/main" val="3420527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6507BA-2E3C-4D6B-A9CD-93418F06EE51}" type="slidenum">
              <a:rPr lang="en-US" smtClean="0"/>
              <a:t>4</a:t>
            </a:fld>
            <a:endParaRPr lang="en-US"/>
          </a:p>
        </p:txBody>
      </p:sp>
    </p:spTree>
    <p:extLst>
      <p:ext uri="{BB962C8B-B14F-4D97-AF65-F5344CB8AC3E}">
        <p14:creationId xmlns:p14="http://schemas.microsoft.com/office/powerpoint/2010/main" val="410167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6507BA-2E3C-4D6B-A9CD-93418F06EE51}" type="slidenum">
              <a:rPr lang="en-US" smtClean="0"/>
              <a:t>5</a:t>
            </a:fld>
            <a:endParaRPr lang="en-US"/>
          </a:p>
        </p:txBody>
      </p:sp>
    </p:spTree>
    <p:extLst>
      <p:ext uri="{BB962C8B-B14F-4D97-AF65-F5344CB8AC3E}">
        <p14:creationId xmlns:p14="http://schemas.microsoft.com/office/powerpoint/2010/main" val="263330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6507BA-2E3C-4D6B-A9CD-93418F06EE51}" type="slidenum">
              <a:rPr lang="en-US" smtClean="0"/>
              <a:t>6</a:t>
            </a:fld>
            <a:endParaRPr lang="en-US"/>
          </a:p>
        </p:txBody>
      </p:sp>
    </p:spTree>
    <p:extLst>
      <p:ext uri="{BB962C8B-B14F-4D97-AF65-F5344CB8AC3E}">
        <p14:creationId xmlns:p14="http://schemas.microsoft.com/office/powerpoint/2010/main" val="3848773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3B308-27FC-7494-AD78-332A0DBAFE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156A8-8C55-7A7D-C8DD-A8E10E48F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6C452F-3186-B0F4-EC01-E31DBCE834DB}"/>
              </a:ext>
            </a:extLst>
          </p:cNvPr>
          <p:cNvSpPr>
            <a:spLocks noGrp="1"/>
          </p:cNvSpPr>
          <p:nvPr>
            <p:ph type="dt" sz="half" idx="10"/>
          </p:nvPr>
        </p:nvSpPr>
        <p:spPr/>
        <p:txBody>
          <a:bodyPr/>
          <a:lstStyle/>
          <a:p>
            <a:r>
              <a:rPr lang="en-US"/>
              <a:t>3/20/23</a:t>
            </a:r>
          </a:p>
        </p:txBody>
      </p:sp>
      <p:sp>
        <p:nvSpPr>
          <p:cNvPr id="5" name="Footer Placeholder 4">
            <a:extLst>
              <a:ext uri="{FF2B5EF4-FFF2-40B4-BE49-F238E27FC236}">
                <a16:creationId xmlns:a16="http://schemas.microsoft.com/office/drawing/2014/main" id="{E585E5BF-DB03-71D4-0DE6-AF540171DC64}"/>
              </a:ext>
            </a:extLst>
          </p:cNvPr>
          <p:cNvSpPr>
            <a:spLocks noGrp="1"/>
          </p:cNvSpPr>
          <p:nvPr>
            <p:ph type="ftr" sz="quarter" idx="11"/>
          </p:nvPr>
        </p:nvSpPr>
        <p:spPr/>
        <p:txBody>
          <a:bodyPr/>
          <a:lstStyle/>
          <a:p>
            <a:r>
              <a:rPr lang="en-US"/>
              <a:t>mRICH Review for ePIC</a:t>
            </a:r>
          </a:p>
        </p:txBody>
      </p:sp>
      <p:sp>
        <p:nvSpPr>
          <p:cNvPr id="6" name="Slide Number Placeholder 5">
            <a:extLst>
              <a:ext uri="{FF2B5EF4-FFF2-40B4-BE49-F238E27FC236}">
                <a16:creationId xmlns:a16="http://schemas.microsoft.com/office/drawing/2014/main" id="{5D690573-0FFE-CCD3-62B3-E08E5BA731A2}"/>
              </a:ext>
            </a:extLst>
          </p:cNvPr>
          <p:cNvSpPr>
            <a:spLocks noGrp="1"/>
          </p:cNvSpPr>
          <p:nvPr>
            <p:ph type="sldNum" sz="quarter" idx="12"/>
          </p:nvPr>
        </p:nvSpPr>
        <p:spPr/>
        <p:txBody>
          <a:bodyPr/>
          <a:lstStyle/>
          <a:p>
            <a:fld id="{28FA37D0-DE6F-C347-8DA0-5D6EDBECA31A}" type="slidenum">
              <a:rPr lang="en-US" smtClean="0"/>
              <a:t>‹#›</a:t>
            </a:fld>
            <a:endParaRPr lang="en-US"/>
          </a:p>
        </p:txBody>
      </p:sp>
    </p:spTree>
    <p:extLst>
      <p:ext uri="{BB962C8B-B14F-4D97-AF65-F5344CB8AC3E}">
        <p14:creationId xmlns:p14="http://schemas.microsoft.com/office/powerpoint/2010/main" val="332222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B45C-54B2-3F53-E367-3D3CEE84C1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CBA6D5-FEF4-9BC9-51EC-74F9385B15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DB4BE-51E7-4689-632D-709476462ADC}"/>
              </a:ext>
            </a:extLst>
          </p:cNvPr>
          <p:cNvSpPr>
            <a:spLocks noGrp="1"/>
          </p:cNvSpPr>
          <p:nvPr>
            <p:ph type="dt" sz="half" idx="10"/>
          </p:nvPr>
        </p:nvSpPr>
        <p:spPr/>
        <p:txBody>
          <a:bodyPr/>
          <a:lstStyle/>
          <a:p>
            <a:r>
              <a:rPr lang="en-US"/>
              <a:t>3/20/23</a:t>
            </a:r>
          </a:p>
        </p:txBody>
      </p:sp>
      <p:sp>
        <p:nvSpPr>
          <p:cNvPr id="5" name="Footer Placeholder 4">
            <a:extLst>
              <a:ext uri="{FF2B5EF4-FFF2-40B4-BE49-F238E27FC236}">
                <a16:creationId xmlns:a16="http://schemas.microsoft.com/office/drawing/2014/main" id="{2A99FC95-1225-3901-C956-A7590D9BD056}"/>
              </a:ext>
            </a:extLst>
          </p:cNvPr>
          <p:cNvSpPr>
            <a:spLocks noGrp="1"/>
          </p:cNvSpPr>
          <p:nvPr>
            <p:ph type="ftr" sz="quarter" idx="11"/>
          </p:nvPr>
        </p:nvSpPr>
        <p:spPr/>
        <p:txBody>
          <a:bodyPr/>
          <a:lstStyle/>
          <a:p>
            <a:r>
              <a:rPr lang="en-US"/>
              <a:t>mRICH Review for ePIC</a:t>
            </a:r>
          </a:p>
        </p:txBody>
      </p:sp>
      <p:sp>
        <p:nvSpPr>
          <p:cNvPr id="6" name="Slide Number Placeholder 5">
            <a:extLst>
              <a:ext uri="{FF2B5EF4-FFF2-40B4-BE49-F238E27FC236}">
                <a16:creationId xmlns:a16="http://schemas.microsoft.com/office/drawing/2014/main" id="{67210284-B1DD-DCBD-E2C1-9190D8701D5F}"/>
              </a:ext>
            </a:extLst>
          </p:cNvPr>
          <p:cNvSpPr>
            <a:spLocks noGrp="1"/>
          </p:cNvSpPr>
          <p:nvPr>
            <p:ph type="sldNum" sz="quarter" idx="12"/>
          </p:nvPr>
        </p:nvSpPr>
        <p:spPr/>
        <p:txBody>
          <a:bodyPr/>
          <a:lstStyle/>
          <a:p>
            <a:fld id="{28FA37D0-DE6F-C347-8DA0-5D6EDBECA31A}" type="slidenum">
              <a:rPr lang="en-US" smtClean="0"/>
              <a:t>‹#›</a:t>
            </a:fld>
            <a:endParaRPr lang="en-US"/>
          </a:p>
        </p:txBody>
      </p:sp>
    </p:spTree>
    <p:extLst>
      <p:ext uri="{BB962C8B-B14F-4D97-AF65-F5344CB8AC3E}">
        <p14:creationId xmlns:p14="http://schemas.microsoft.com/office/powerpoint/2010/main" val="387396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B057A-E218-4A8E-D40A-A6F80A489F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64FBE8-01AB-08AC-15C5-C80EB5157F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720EA-C9BD-0FD5-12B8-426EAE9E5D07}"/>
              </a:ext>
            </a:extLst>
          </p:cNvPr>
          <p:cNvSpPr>
            <a:spLocks noGrp="1"/>
          </p:cNvSpPr>
          <p:nvPr>
            <p:ph type="dt" sz="half" idx="10"/>
          </p:nvPr>
        </p:nvSpPr>
        <p:spPr/>
        <p:txBody>
          <a:bodyPr/>
          <a:lstStyle/>
          <a:p>
            <a:r>
              <a:rPr lang="en-US"/>
              <a:t>3/20/23</a:t>
            </a:r>
          </a:p>
        </p:txBody>
      </p:sp>
      <p:sp>
        <p:nvSpPr>
          <p:cNvPr id="5" name="Footer Placeholder 4">
            <a:extLst>
              <a:ext uri="{FF2B5EF4-FFF2-40B4-BE49-F238E27FC236}">
                <a16:creationId xmlns:a16="http://schemas.microsoft.com/office/drawing/2014/main" id="{2A24AC22-C913-3E3D-ABB1-04E3D1D76F99}"/>
              </a:ext>
            </a:extLst>
          </p:cNvPr>
          <p:cNvSpPr>
            <a:spLocks noGrp="1"/>
          </p:cNvSpPr>
          <p:nvPr>
            <p:ph type="ftr" sz="quarter" idx="11"/>
          </p:nvPr>
        </p:nvSpPr>
        <p:spPr/>
        <p:txBody>
          <a:bodyPr/>
          <a:lstStyle/>
          <a:p>
            <a:r>
              <a:rPr lang="en-US"/>
              <a:t>mRICH Review for ePIC</a:t>
            </a:r>
          </a:p>
        </p:txBody>
      </p:sp>
      <p:sp>
        <p:nvSpPr>
          <p:cNvPr id="6" name="Slide Number Placeholder 5">
            <a:extLst>
              <a:ext uri="{FF2B5EF4-FFF2-40B4-BE49-F238E27FC236}">
                <a16:creationId xmlns:a16="http://schemas.microsoft.com/office/drawing/2014/main" id="{328C6841-29A4-406C-46C9-FCE35B04EB9B}"/>
              </a:ext>
            </a:extLst>
          </p:cNvPr>
          <p:cNvSpPr>
            <a:spLocks noGrp="1"/>
          </p:cNvSpPr>
          <p:nvPr>
            <p:ph type="sldNum" sz="quarter" idx="12"/>
          </p:nvPr>
        </p:nvSpPr>
        <p:spPr/>
        <p:txBody>
          <a:bodyPr/>
          <a:lstStyle/>
          <a:p>
            <a:fld id="{28FA37D0-DE6F-C347-8DA0-5D6EDBECA31A}" type="slidenum">
              <a:rPr lang="en-US" smtClean="0"/>
              <a:t>‹#›</a:t>
            </a:fld>
            <a:endParaRPr lang="en-US"/>
          </a:p>
        </p:txBody>
      </p:sp>
    </p:spTree>
    <p:extLst>
      <p:ext uri="{BB962C8B-B14F-4D97-AF65-F5344CB8AC3E}">
        <p14:creationId xmlns:p14="http://schemas.microsoft.com/office/powerpoint/2010/main" val="3705394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9823-E3A2-CF31-1C70-B98A101478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0245C-3639-C0E8-AC93-E6B7AAC0C3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CDB79-1E02-78F7-9DD4-E9D9FF944B69}"/>
              </a:ext>
            </a:extLst>
          </p:cNvPr>
          <p:cNvSpPr>
            <a:spLocks noGrp="1"/>
          </p:cNvSpPr>
          <p:nvPr>
            <p:ph type="dt" sz="half" idx="10"/>
          </p:nvPr>
        </p:nvSpPr>
        <p:spPr>
          <a:xfrm>
            <a:off x="0" y="6492875"/>
            <a:ext cx="2743200" cy="365125"/>
          </a:xfrm>
        </p:spPr>
        <p:txBody>
          <a:bodyPr/>
          <a:lstStyle>
            <a:lvl1pPr>
              <a:defRPr sz="1400" b="1">
                <a:solidFill>
                  <a:srgbClr val="0432FF"/>
                </a:solidFill>
              </a:defRPr>
            </a:lvl1pPr>
          </a:lstStyle>
          <a:p>
            <a:r>
              <a:rPr lang="en-US"/>
              <a:t>3/20/23</a:t>
            </a:r>
          </a:p>
        </p:txBody>
      </p:sp>
      <p:sp>
        <p:nvSpPr>
          <p:cNvPr id="5" name="Footer Placeholder 4">
            <a:extLst>
              <a:ext uri="{FF2B5EF4-FFF2-40B4-BE49-F238E27FC236}">
                <a16:creationId xmlns:a16="http://schemas.microsoft.com/office/drawing/2014/main" id="{256A718F-7DB3-F161-15D6-1B8D24703F69}"/>
              </a:ext>
            </a:extLst>
          </p:cNvPr>
          <p:cNvSpPr>
            <a:spLocks noGrp="1"/>
          </p:cNvSpPr>
          <p:nvPr>
            <p:ph type="ftr" sz="quarter" idx="11"/>
          </p:nvPr>
        </p:nvSpPr>
        <p:spPr>
          <a:xfrm>
            <a:off x="4038600" y="6463415"/>
            <a:ext cx="4114800" cy="365125"/>
          </a:xfrm>
        </p:spPr>
        <p:txBody>
          <a:bodyPr/>
          <a:lstStyle>
            <a:lvl1pPr>
              <a:defRPr sz="1400" b="1">
                <a:solidFill>
                  <a:srgbClr val="0432FF"/>
                </a:solidFill>
              </a:defRPr>
            </a:lvl1pPr>
          </a:lstStyle>
          <a:p>
            <a:r>
              <a:rPr lang="en-US"/>
              <a:t>mRICH Review for ePIC</a:t>
            </a:r>
          </a:p>
        </p:txBody>
      </p:sp>
      <p:sp>
        <p:nvSpPr>
          <p:cNvPr id="6" name="Slide Number Placeholder 5">
            <a:extLst>
              <a:ext uri="{FF2B5EF4-FFF2-40B4-BE49-F238E27FC236}">
                <a16:creationId xmlns:a16="http://schemas.microsoft.com/office/drawing/2014/main" id="{85E2950F-1421-C631-EE6B-1F7FF977E2F3}"/>
              </a:ext>
            </a:extLst>
          </p:cNvPr>
          <p:cNvSpPr>
            <a:spLocks noGrp="1"/>
          </p:cNvSpPr>
          <p:nvPr>
            <p:ph type="sldNum" sz="quarter" idx="12"/>
          </p:nvPr>
        </p:nvSpPr>
        <p:spPr>
          <a:xfrm>
            <a:off x="9448800" y="6463935"/>
            <a:ext cx="2743200" cy="365125"/>
          </a:xfrm>
        </p:spPr>
        <p:txBody>
          <a:bodyPr/>
          <a:lstStyle>
            <a:lvl1pPr>
              <a:defRPr sz="1400" b="1">
                <a:solidFill>
                  <a:srgbClr val="0432FF"/>
                </a:solidFill>
              </a:defRPr>
            </a:lvl1pPr>
          </a:lstStyle>
          <a:p>
            <a:fld id="{28FA37D0-DE6F-C347-8DA0-5D6EDBECA31A}" type="slidenum">
              <a:rPr lang="en-US" smtClean="0"/>
              <a:pPr/>
              <a:t>‹#›</a:t>
            </a:fld>
            <a:endParaRPr lang="en-US"/>
          </a:p>
        </p:txBody>
      </p:sp>
    </p:spTree>
    <p:extLst>
      <p:ext uri="{BB962C8B-B14F-4D97-AF65-F5344CB8AC3E}">
        <p14:creationId xmlns:p14="http://schemas.microsoft.com/office/powerpoint/2010/main" val="427071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7E7-3D1E-150B-58F6-5CB676866E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C4C356-A15B-38D0-56A9-E12D676F0A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EC2A1B-01BA-04E4-14BA-8D2A38514977}"/>
              </a:ext>
            </a:extLst>
          </p:cNvPr>
          <p:cNvSpPr>
            <a:spLocks noGrp="1"/>
          </p:cNvSpPr>
          <p:nvPr>
            <p:ph type="dt" sz="half" idx="10"/>
          </p:nvPr>
        </p:nvSpPr>
        <p:spPr/>
        <p:txBody>
          <a:bodyPr/>
          <a:lstStyle/>
          <a:p>
            <a:r>
              <a:rPr lang="en-US"/>
              <a:t>3/20/23</a:t>
            </a:r>
          </a:p>
        </p:txBody>
      </p:sp>
      <p:sp>
        <p:nvSpPr>
          <p:cNvPr id="5" name="Footer Placeholder 4">
            <a:extLst>
              <a:ext uri="{FF2B5EF4-FFF2-40B4-BE49-F238E27FC236}">
                <a16:creationId xmlns:a16="http://schemas.microsoft.com/office/drawing/2014/main" id="{91BF17C4-822B-8BEE-DFE4-2BAA9BA64B4D}"/>
              </a:ext>
            </a:extLst>
          </p:cNvPr>
          <p:cNvSpPr>
            <a:spLocks noGrp="1"/>
          </p:cNvSpPr>
          <p:nvPr>
            <p:ph type="ftr" sz="quarter" idx="11"/>
          </p:nvPr>
        </p:nvSpPr>
        <p:spPr/>
        <p:txBody>
          <a:bodyPr/>
          <a:lstStyle/>
          <a:p>
            <a:r>
              <a:rPr lang="en-US"/>
              <a:t>mRICH Review for ePIC</a:t>
            </a:r>
          </a:p>
        </p:txBody>
      </p:sp>
      <p:sp>
        <p:nvSpPr>
          <p:cNvPr id="6" name="Slide Number Placeholder 5">
            <a:extLst>
              <a:ext uri="{FF2B5EF4-FFF2-40B4-BE49-F238E27FC236}">
                <a16:creationId xmlns:a16="http://schemas.microsoft.com/office/drawing/2014/main" id="{EE23F71D-5B2D-015F-6FF8-4F8BBFBE3213}"/>
              </a:ext>
            </a:extLst>
          </p:cNvPr>
          <p:cNvSpPr>
            <a:spLocks noGrp="1"/>
          </p:cNvSpPr>
          <p:nvPr>
            <p:ph type="sldNum" sz="quarter" idx="12"/>
          </p:nvPr>
        </p:nvSpPr>
        <p:spPr/>
        <p:txBody>
          <a:bodyPr/>
          <a:lstStyle/>
          <a:p>
            <a:fld id="{28FA37D0-DE6F-C347-8DA0-5D6EDBECA31A}" type="slidenum">
              <a:rPr lang="en-US" smtClean="0"/>
              <a:t>‹#›</a:t>
            </a:fld>
            <a:endParaRPr lang="en-US"/>
          </a:p>
        </p:txBody>
      </p:sp>
    </p:spTree>
    <p:extLst>
      <p:ext uri="{BB962C8B-B14F-4D97-AF65-F5344CB8AC3E}">
        <p14:creationId xmlns:p14="http://schemas.microsoft.com/office/powerpoint/2010/main" val="1717243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C61B-6E2E-48BA-FB04-FB29C73299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17F774-D6AA-D243-A53B-7C362D99FE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4004B8-D712-2F98-652F-3B523E5659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C3AD63-1CA1-6A36-B88B-3B9C78AF88ED}"/>
              </a:ext>
            </a:extLst>
          </p:cNvPr>
          <p:cNvSpPr>
            <a:spLocks noGrp="1"/>
          </p:cNvSpPr>
          <p:nvPr>
            <p:ph type="dt" sz="half" idx="10"/>
          </p:nvPr>
        </p:nvSpPr>
        <p:spPr/>
        <p:txBody>
          <a:bodyPr/>
          <a:lstStyle/>
          <a:p>
            <a:r>
              <a:rPr lang="en-US"/>
              <a:t>3/20/23</a:t>
            </a:r>
          </a:p>
        </p:txBody>
      </p:sp>
      <p:sp>
        <p:nvSpPr>
          <p:cNvPr id="6" name="Footer Placeholder 5">
            <a:extLst>
              <a:ext uri="{FF2B5EF4-FFF2-40B4-BE49-F238E27FC236}">
                <a16:creationId xmlns:a16="http://schemas.microsoft.com/office/drawing/2014/main" id="{8AAF7414-5510-C2D9-BE57-F5B56D7C7729}"/>
              </a:ext>
            </a:extLst>
          </p:cNvPr>
          <p:cNvSpPr>
            <a:spLocks noGrp="1"/>
          </p:cNvSpPr>
          <p:nvPr>
            <p:ph type="ftr" sz="quarter" idx="11"/>
          </p:nvPr>
        </p:nvSpPr>
        <p:spPr/>
        <p:txBody>
          <a:bodyPr/>
          <a:lstStyle/>
          <a:p>
            <a:r>
              <a:rPr lang="en-US"/>
              <a:t>mRICH Review for ePIC</a:t>
            </a:r>
          </a:p>
        </p:txBody>
      </p:sp>
      <p:sp>
        <p:nvSpPr>
          <p:cNvPr id="7" name="Slide Number Placeholder 6">
            <a:extLst>
              <a:ext uri="{FF2B5EF4-FFF2-40B4-BE49-F238E27FC236}">
                <a16:creationId xmlns:a16="http://schemas.microsoft.com/office/drawing/2014/main" id="{3158C9F0-E7F4-F7CA-A261-52B7EB99B061}"/>
              </a:ext>
            </a:extLst>
          </p:cNvPr>
          <p:cNvSpPr>
            <a:spLocks noGrp="1"/>
          </p:cNvSpPr>
          <p:nvPr>
            <p:ph type="sldNum" sz="quarter" idx="12"/>
          </p:nvPr>
        </p:nvSpPr>
        <p:spPr/>
        <p:txBody>
          <a:bodyPr/>
          <a:lstStyle/>
          <a:p>
            <a:fld id="{28FA37D0-DE6F-C347-8DA0-5D6EDBECA31A}" type="slidenum">
              <a:rPr lang="en-US" smtClean="0"/>
              <a:t>‹#›</a:t>
            </a:fld>
            <a:endParaRPr lang="en-US"/>
          </a:p>
        </p:txBody>
      </p:sp>
    </p:spTree>
    <p:extLst>
      <p:ext uri="{BB962C8B-B14F-4D97-AF65-F5344CB8AC3E}">
        <p14:creationId xmlns:p14="http://schemas.microsoft.com/office/powerpoint/2010/main" val="2160110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5B8E-D9EB-4887-642B-8C21996723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2EC167-2828-06D7-170C-AA5BFE8140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41CCE4-84A9-6691-D0D9-6D78F9178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8261C-4A1E-21B9-AF44-E31902E9A1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45E021-AB30-D039-4CFD-0C300A3AE4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6BE254-3E84-3C96-54D5-537E971BCF75}"/>
              </a:ext>
            </a:extLst>
          </p:cNvPr>
          <p:cNvSpPr>
            <a:spLocks noGrp="1"/>
          </p:cNvSpPr>
          <p:nvPr>
            <p:ph type="dt" sz="half" idx="10"/>
          </p:nvPr>
        </p:nvSpPr>
        <p:spPr/>
        <p:txBody>
          <a:bodyPr/>
          <a:lstStyle/>
          <a:p>
            <a:r>
              <a:rPr lang="en-US"/>
              <a:t>3/20/23</a:t>
            </a:r>
          </a:p>
        </p:txBody>
      </p:sp>
      <p:sp>
        <p:nvSpPr>
          <p:cNvPr id="8" name="Footer Placeholder 7">
            <a:extLst>
              <a:ext uri="{FF2B5EF4-FFF2-40B4-BE49-F238E27FC236}">
                <a16:creationId xmlns:a16="http://schemas.microsoft.com/office/drawing/2014/main" id="{938D6AED-BB74-EDD2-7342-BE6449515905}"/>
              </a:ext>
            </a:extLst>
          </p:cNvPr>
          <p:cNvSpPr>
            <a:spLocks noGrp="1"/>
          </p:cNvSpPr>
          <p:nvPr>
            <p:ph type="ftr" sz="quarter" idx="11"/>
          </p:nvPr>
        </p:nvSpPr>
        <p:spPr/>
        <p:txBody>
          <a:bodyPr/>
          <a:lstStyle/>
          <a:p>
            <a:r>
              <a:rPr lang="en-US"/>
              <a:t>mRICH Review for ePIC</a:t>
            </a:r>
          </a:p>
        </p:txBody>
      </p:sp>
      <p:sp>
        <p:nvSpPr>
          <p:cNvPr id="9" name="Slide Number Placeholder 8">
            <a:extLst>
              <a:ext uri="{FF2B5EF4-FFF2-40B4-BE49-F238E27FC236}">
                <a16:creationId xmlns:a16="http://schemas.microsoft.com/office/drawing/2014/main" id="{598D5787-3856-0A15-C0EF-514F4C840543}"/>
              </a:ext>
            </a:extLst>
          </p:cNvPr>
          <p:cNvSpPr>
            <a:spLocks noGrp="1"/>
          </p:cNvSpPr>
          <p:nvPr>
            <p:ph type="sldNum" sz="quarter" idx="12"/>
          </p:nvPr>
        </p:nvSpPr>
        <p:spPr/>
        <p:txBody>
          <a:bodyPr/>
          <a:lstStyle/>
          <a:p>
            <a:fld id="{28FA37D0-DE6F-C347-8DA0-5D6EDBECA31A}" type="slidenum">
              <a:rPr lang="en-US" smtClean="0"/>
              <a:t>‹#›</a:t>
            </a:fld>
            <a:endParaRPr lang="en-US"/>
          </a:p>
        </p:txBody>
      </p:sp>
    </p:spTree>
    <p:extLst>
      <p:ext uri="{BB962C8B-B14F-4D97-AF65-F5344CB8AC3E}">
        <p14:creationId xmlns:p14="http://schemas.microsoft.com/office/powerpoint/2010/main" val="99835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AED2B-D754-32E0-8353-D51AAA5682DE}"/>
              </a:ext>
            </a:extLst>
          </p:cNvPr>
          <p:cNvSpPr>
            <a:spLocks noGrp="1"/>
          </p:cNvSpPr>
          <p:nvPr>
            <p:ph type="title"/>
          </p:nvPr>
        </p:nvSpPr>
        <p:spPr>
          <a:xfrm>
            <a:off x="838200" y="215771"/>
            <a:ext cx="10515600" cy="1028960"/>
          </a:xfrm>
        </p:spPr>
        <p:txBody>
          <a:bodyPr/>
          <a:lstStyle>
            <a:lvl1pPr algn="ctr">
              <a:defRPr b="1">
                <a:solidFill>
                  <a:srgbClr val="0432FF"/>
                </a:solidFill>
              </a:defRPr>
            </a:lvl1pPr>
          </a:lstStyle>
          <a:p>
            <a:r>
              <a:rPr lang="en-US"/>
              <a:t>Click to edit Master title style</a:t>
            </a:r>
          </a:p>
        </p:txBody>
      </p:sp>
      <p:sp>
        <p:nvSpPr>
          <p:cNvPr id="3" name="Date Placeholder 2">
            <a:extLst>
              <a:ext uri="{FF2B5EF4-FFF2-40B4-BE49-F238E27FC236}">
                <a16:creationId xmlns:a16="http://schemas.microsoft.com/office/drawing/2014/main" id="{8263F97C-CF1B-1DE8-66F8-09928EC03E27}"/>
              </a:ext>
            </a:extLst>
          </p:cNvPr>
          <p:cNvSpPr>
            <a:spLocks noGrp="1"/>
          </p:cNvSpPr>
          <p:nvPr>
            <p:ph type="dt" sz="half" idx="10"/>
          </p:nvPr>
        </p:nvSpPr>
        <p:spPr>
          <a:xfrm>
            <a:off x="0" y="6492875"/>
            <a:ext cx="2743200" cy="365125"/>
          </a:xfrm>
        </p:spPr>
        <p:txBody>
          <a:bodyPr/>
          <a:lstStyle>
            <a:lvl1pPr>
              <a:defRPr sz="1400">
                <a:solidFill>
                  <a:srgbClr val="0432FF"/>
                </a:solidFill>
              </a:defRPr>
            </a:lvl1pPr>
          </a:lstStyle>
          <a:p>
            <a:r>
              <a:rPr lang="en-US"/>
              <a:t>3/20/23</a:t>
            </a:r>
          </a:p>
        </p:txBody>
      </p:sp>
      <p:sp>
        <p:nvSpPr>
          <p:cNvPr id="4" name="Footer Placeholder 3">
            <a:extLst>
              <a:ext uri="{FF2B5EF4-FFF2-40B4-BE49-F238E27FC236}">
                <a16:creationId xmlns:a16="http://schemas.microsoft.com/office/drawing/2014/main" id="{5D592818-FF3E-627F-3F81-81200198129E}"/>
              </a:ext>
            </a:extLst>
          </p:cNvPr>
          <p:cNvSpPr>
            <a:spLocks noGrp="1"/>
          </p:cNvSpPr>
          <p:nvPr>
            <p:ph type="ftr" sz="quarter" idx="11"/>
          </p:nvPr>
        </p:nvSpPr>
        <p:spPr>
          <a:xfrm>
            <a:off x="4038600" y="6492874"/>
            <a:ext cx="4114800" cy="365125"/>
          </a:xfrm>
        </p:spPr>
        <p:txBody>
          <a:bodyPr/>
          <a:lstStyle>
            <a:lvl1pPr>
              <a:defRPr sz="1400">
                <a:solidFill>
                  <a:srgbClr val="0432FF"/>
                </a:solidFill>
              </a:defRPr>
            </a:lvl1pPr>
          </a:lstStyle>
          <a:p>
            <a:r>
              <a:rPr lang="en-US"/>
              <a:t>mRICH Review for ePIC</a:t>
            </a:r>
          </a:p>
        </p:txBody>
      </p:sp>
      <p:sp>
        <p:nvSpPr>
          <p:cNvPr id="5" name="Slide Number Placeholder 4">
            <a:extLst>
              <a:ext uri="{FF2B5EF4-FFF2-40B4-BE49-F238E27FC236}">
                <a16:creationId xmlns:a16="http://schemas.microsoft.com/office/drawing/2014/main" id="{BF2CA456-3D73-4CD8-DAF9-F4A85F3B64E4}"/>
              </a:ext>
            </a:extLst>
          </p:cNvPr>
          <p:cNvSpPr>
            <a:spLocks noGrp="1"/>
          </p:cNvSpPr>
          <p:nvPr>
            <p:ph type="sldNum" sz="quarter" idx="12"/>
          </p:nvPr>
        </p:nvSpPr>
        <p:spPr>
          <a:xfrm>
            <a:off x="9448800" y="6492873"/>
            <a:ext cx="2743200" cy="365125"/>
          </a:xfrm>
        </p:spPr>
        <p:txBody>
          <a:bodyPr/>
          <a:lstStyle>
            <a:lvl1pPr>
              <a:defRPr sz="1400">
                <a:solidFill>
                  <a:srgbClr val="0432FF"/>
                </a:solidFill>
              </a:defRPr>
            </a:lvl1pPr>
          </a:lstStyle>
          <a:p>
            <a:fld id="{28FA37D0-DE6F-C347-8DA0-5D6EDBECA31A}" type="slidenum">
              <a:rPr lang="en-US" smtClean="0"/>
              <a:pPr/>
              <a:t>‹#›</a:t>
            </a:fld>
            <a:endParaRPr lang="en-US"/>
          </a:p>
        </p:txBody>
      </p:sp>
    </p:spTree>
    <p:extLst>
      <p:ext uri="{BB962C8B-B14F-4D97-AF65-F5344CB8AC3E}">
        <p14:creationId xmlns:p14="http://schemas.microsoft.com/office/powerpoint/2010/main" val="1271327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7DA48-C43B-97B3-392D-B4F49C367F32}"/>
              </a:ext>
            </a:extLst>
          </p:cNvPr>
          <p:cNvSpPr>
            <a:spLocks noGrp="1"/>
          </p:cNvSpPr>
          <p:nvPr>
            <p:ph type="dt" sz="half" idx="10"/>
          </p:nvPr>
        </p:nvSpPr>
        <p:spPr>
          <a:xfrm>
            <a:off x="0" y="6492875"/>
            <a:ext cx="2743200" cy="365125"/>
          </a:xfrm>
        </p:spPr>
        <p:txBody>
          <a:bodyPr/>
          <a:lstStyle>
            <a:lvl1pPr>
              <a:defRPr sz="1400" b="1">
                <a:solidFill>
                  <a:srgbClr val="0432FF"/>
                </a:solidFill>
              </a:defRPr>
            </a:lvl1pPr>
          </a:lstStyle>
          <a:p>
            <a:r>
              <a:rPr lang="en-US"/>
              <a:t>3/20/23</a:t>
            </a:r>
          </a:p>
        </p:txBody>
      </p:sp>
      <p:sp>
        <p:nvSpPr>
          <p:cNvPr id="3" name="Footer Placeholder 2">
            <a:extLst>
              <a:ext uri="{FF2B5EF4-FFF2-40B4-BE49-F238E27FC236}">
                <a16:creationId xmlns:a16="http://schemas.microsoft.com/office/drawing/2014/main" id="{7B2AD9DB-6056-CF55-FC8A-CBEBACDC5CF6}"/>
              </a:ext>
            </a:extLst>
          </p:cNvPr>
          <p:cNvSpPr>
            <a:spLocks noGrp="1"/>
          </p:cNvSpPr>
          <p:nvPr>
            <p:ph type="ftr" sz="quarter" idx="11"/>
          </p:nvPr>
        </p:nvSpPr>
        <p:spPr>
          <a:xfrm>
            <a:off x="4038600" y="6492874"/>
            <a:ext cx="4114800" cy="365125"/>
          </a:xfrm>
        </p:spPr>
        <p:txBody>
          <a:bodyPr/>
          <a:lstStyle>
            <a:lvl1pPr>
              <a:defRPr sz="1400" b="1">
                <a:solidFill>
                  <a:srgbClr val="0432FF"/>
                </a:solidFill>
              </a:defRPr>
            </a:lvl1pPr>
          </a:lstStyle>
          <a:p>
            <a:r>
              <a:rPr lang="en-US"/>
              <a:t>mRICH Review for ePIC</a:t>
            </a:r>
          </a:p>
        </p:txBody>
      </p:sp>
      <p:sp>
        <p:nvSpPr>
          <p:cNvPr id="4" name="Slide Number Placeholder 3">
            <a:extLst>
              <a:ext uri="{FF2B5EF4-FFF2-40B4-BE49-F238E27FC236}">
                <a16:creationId xmlns:a16="http://schemas.microsoft.com/office/drawing/2014/main" id="{3B20BF92-D114-6428-0CA4-EBFF00E41058}"/>
              </a:ext>
            </a:extLst>
          </p:cNvPr>
          <p:cNvSpPr>
            <a:spLocks noGrp="1"/>
          </p:cNvSpPr>
          <p:nvPr>
            <p:ph type="sldNum" sz="quarter" idx="12"/>
          </p:nvPr>
        </p:nvSpPr>
        <p:spPr>
          <a:xfrm>
            <a:off x="9448800" y="6492873"/>
            <a:ext cx="2743200" cy="365125"/>
          </a:xfrm>
        </p:spPr>
        <p:txBody>
          <a:bodyPr/>
          <a:lstStyle>
            <a:lvl1pPr>
              <a:defRPr sz="1400" b="1">
                <a:solidFill>
                  <a:srgbClr val="0432FF"/>
                </a:solidFill>
              </a:defRPr>
            </a:lvl1pPr>
          </a:lstStyle>
          <a:p>
            <a:fld id="{28FA37D0-DE6F-C347-8DA0-5D6EDBECA31A}" type="slidenum">
              <a:rPr lang="en-US" smtClean="0"/>
              <a:pPr/>
              <a:t>‹#›</a:t>
            </a:fld>
            <a:endParaRPr lang="en-US"/>
          </a:p>
        </p:txBody>
      </p:sp>
    </p:spTree>
    <p:extLst>
      <p:ext uri="{BB962C8B-B14F-4D97-AF65-F5344CB8AC3E}">
        <p14:creationId xmlns:p14="http://schemas.microsoft.com/office/powerpoint/2010/main" val="3067637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06F2-36C0-A118-8283-0B431AE01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6546E-ACD8-E75B-87F9-808153FA0F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B035F8-A8DE-3786-8793-B9667915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7EE2E-F4C8-13E2-1DFE-7AF70C13649F}"/>
              </a:ext>
            </a:extLst>
          </p:cNvPr>
          <p:cNvSpPr>
            <a:spLocks noGrp="1"/>
          </p:cNvSpPr>
          <p:nvPr>
            <p:ph type="dt" sz="half" idx="10"/>
          </p:nvPr>
        </p:nvSpPr>
        <p:spPr/>
        <p:txBody>
          <a:bodyPr/>
          <a:lstStyle/>
          <a:p>
            <a:r>
              <a:rPr lang="en-US"/>
              <a:t>3/20/23</a:t>
            </a:r>
          </a:p>
        </p:txBody>
      </p:sp>
      <p:sp>
        <p:nvSpPr>
          <p:cNvPr id="6" name="Footer Placeholder 5">
            <a:extLst>
              <a:ext uri="{FF2B5EF4-FFF2-40B4-BE49-F238E27FC236}">
                <a16:creationId xmlns:a16="http://schemas.microsoft.com/office/drawing/2014/main" id="{7854D9AF-8F66-39D0-306E-D4A72C8E73CD}"/>
              </a:ext>
            </a:extLst>
          </p:cNvPr>
          <p:cNvSpPr>
            <a:spLocks noGrp="1"/>
          </p:cNvSpPr>
          <p:nvPr>
            <p:ph type="ftr" sz="quarter" idx="11"/>
          </p:nvPr>
        </p:nvSpPr>
        <p:spPr/>
        <p:txBody>
          <a:bodyPr/>
          <a:lstStyle/>
          <a:p>
            <a:r>
              <a:rPr lang="en-US"/>
              <a:t>mRICH Review for ePIC</a:t>
            </a:r>
          </a:p>
        </p:txBody>
      </p:sp>
      <p:sp>
        <p:nvSpPr>
          <p:cNvPr id="7" name="Slide Number Placeholder 6">
            <a:extLst>
              <a:ext uri="{FF2B5EF4-FFF2-40B4-BE49-F238E27FC236}">
                <a16:creationId xmlns:a16="http://schemas.microsoft.com/office/drawing/2014/main" id="{9B41C680-5CA7-53B8-02A2-E8BD2594B463}"/>
              </a:ext>
            </a:extLst>
          </p:cNvPr>
          <p:cNvSpPr>
            <a:spLocks noGrp="1"/>
          </p:cNvSpPr>
          <p:nvPr>
            <p:ph type="sldNum" sz="quarter" idx="12"/>
          </p:nvPr>
        </p:nvSpPr>
        <p:spPr/>
        <p:txBody>
          <a:bodyPr/>
          <a:lstStyle/>
          <a:p>
            <a:fld id="{28FA37D0-DE6F-C347-8DA0-5D6EDBECA31A}" type="slidenum">
              <a:rPr lang="en-US" smtClean="0"/>
              <a:t>‹#›</a:t>
            </a:fld>
            <a:endParaRPr lang="en-US"/>
          </a:p>
        </p:txBody>
      </p:sp>
    </p:spTree>
    <p:extLst>
      <p:ext uri="{BB962C8B-B14F-4D97-AF65-F5344CB8AC3E}">
        <p14:creationId xmlns:p14="http://schemas.microsoft.com/office/powerpoint/2010/main" val="711385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E1967-C29A-0548-2561-FD90B88EA9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A9B167-1616-4BDF-E19A-7DC34ED20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02D02D-1B48-377B-C889-B7A84DCDF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50183-1DC6-BE0B-F6FD-49A6691182E4}"/>
              </a:ext>
            </a:extLst>
          </p:cNvPr>
          <p:cNvSpPr>
            <a:spLocks noGrp="1"/>
          </p:cNvSpPr>
          <p:nvPr>
            <p:ph type="dt" sz="half" idx="10"/>
          </p:nvPr>
        </p:nvSpPr>
        <p:spPr/>
        <p:txBody>
          <a:bodyPr/>
          <a:lstStyle/>
          <a:p>
            <a:r>
              <a:rPr lang="en-US"/>
              <a:t>3/20/23</a:t>
            </a:r>
          </a:p>
        </p:txBody>
      </p:sp>
      <p:sp>
        <p:nvSpPr>
          <p:cNvPr id="6" name="Footer Placeholder 5">
            <a:extLst>
              <a:ext uri="{FF2B5EF4-FFF2-40B4-BE49-F238E27FC236}">
                <a16:creationId xmlns:a16="http://schemas.microsoft.com/office/drawing/2014/main" id="{D0637F1C-84AF-9EB6-BE1C-08B421A2E937}"/>
              </a:ext>
            </a:extLst>
          </p:cNvPr>
          <p:cNvSpPr>
            <a:spLocks noGrp="1"/>
          </p:cNvSpPr>
          <p:nvPr>
            <p:ph type="ftr" sz="quarter" idx="11"/>
          </p:nvPr>
        </p:nvSpPr>
        <p:spPr/>
        <p:txBody>
          <a:bodyPr/>
          <a:lstStyle/>
          <a:p>
            <a:r>
              <a:rPr lang="en-US"/>
              <a:t>mRICH Review for ePIC</a:t>
            </a:r>
          </a:p>
        </p:txBody>
      </p:sp>
      <p:sp>
        <p:nvSpPr>
          <p:cNvPr id="7" name="Slide Number Placeholder 6">
            <a:extLst>
              <a:ext uri="{FF2B5EF4-FFF2-40B4-BE49-F238E27FC236}">
                <a16:creationId xmlns:a16="http://schemas.microsoft.com/office/drawing/2014/main" id="{14274E77-E67F-FA0E-6289-3CC4242ECC64}"/>
              </a:ext>
            </a:extLst>
          </p:cNvPr>
          <p:cNvSpPr>
            <a:spLocks noGrp="1"/>
          </p:cNvSpPr>
          <p:nvPr>
            <p:ph type="sldNum" sz="quarter" idx="12"/>
          </p:nvPr>
        </p:nvSpPr>
        <p:spPr/>
        <p:txBody>
          <a:bodyPr/>
          <a:lstStyle/>
          <a:p>
            <a:fld id="{28FA37D0-DE6F-C347-8DA0-5D6EDBECA31A}" type="slidenum">
              <a:rPr lang="en-US" smtClean="0"/>
              <a:t>‹#›</a:t>
            </a:fld>
            <a:endParaRPr lang="en-US"/>
          </a:p>
        </p:txBody>
      </p:sp>
    </p:spTree>
    <p:extLst>
      <p:ext uri="{BB962C8B-B14F-4D97-AF65-F5344CB8AC3E}">
        <p14:creationId xmlns:p14="http://schemas.microsoft.com/office/powerpoint/2010/main" val="444497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B6B80-DD99-977E-EFCF-EC08A7AC2DB5}"/>
              </a:ext>
            </a:extLst>
          </p:cNvPr>
          <p:cNvSpPr>
            <a:spLocks noGrp="1"/>
          </p:cNvSpPr>
          <p:nvPr>
            <p:ph type="title"/>
          </p:nvPr>
        </p:nvSpPr>
        <p:spPr>
          <a:xfrm>
            <a:off x="838200" y="136525"/>
            <a:ext cx="10515600" cy="9277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01BAD7-B25B-072A-B7F2-CC3682E980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70A9A-48B1-75AB-468E-7F22F6BBE7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3/20/23</a:t>
            </a:r>
          </a:p>
        </p:txBody>
      </p:sp>
      <p:sp>
        <p:nvSpPr>
          <p:cNvPr id="5" name="Footer Placeholder 4">
            <a:extLst>
              <a:ext uri="{FF2B5EF4-FFF2-40B4-BE49-F238E27FC236}">
                <a16:creationId xmlns:a16="http://schemas.microsoft.com/office/drawing/2014/main" id="{78EE6A17-22A5-DCA5-BA51-D90257B9B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mRICH Review for ePIC</a:t>
            </a:r>
          </a:p>
        </p:txBody>
      </p:sp>
      <p:sp>
        <p:nvSpPr>
          <p:cNvPr id="6" name="Slide Number Placeholder 5">
            <a:extLst>
              <a:ext uri="{FF2B5EF4-FFF2-40B4-BE49-F238E27FC236}">
                <a16:creationId xmlns:a16="http://schemas.microsoft.com/office/drawing/2014/main" id="{B62C5F42-BC78-C1E6-F1D9-B150D286B6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A37D0-DE6F-C347-8DA0-5D6EDBECA31A}" type="slidenum">
              <a:rPr lang="en-US" smtClean="0"/>
              <a:t>‹#›</a:t>
            </a:fld>
            <a:endParaRPr lang="en-US"/>
          </a:p>
        </p:txBody>
      </p:sp>
      <p:pic>
        <p:nvPicPr>
          <p:cNvPr id="7" name="Picture 6" descr="Logo&#10;&#10;Description automatically generated with low confidence">
            <a:extLst>
              <a:ext uri="{FF2B5EF4-FFF2-40B4-BE49-F238E27FC236}">
                <a16:creationId xmlns:a16="http://schemas.microsoft.com/office/drawing/2014/main" id="{606F7F91-D803-85DC-3980-23C5CD97F845}"/>
              </a:ext>
            </a:extLst>
          </p:cNvPr>
          <p:cNvPicPr>
            <a:picLocks noChangeAspect="1"/>
          </p:cNvPicPr>
          <p:nvPr userDrawn="1"/>
        </p:nvPicPr>
        <p:blipFill>
          <a:blip r:embed="rId13"/>
          <a:stretch>
            <a:fillRect/>
          </a:stretch>
        </p:blipFill>
        <p:spPr>
          <a:xfrm>
            <a:off x="11219084" y="0"/>
            <a:ext cx="841838" cy="586480"/>
          </a:xfrm>
          <a:prstGeom prst="rect">
            <a:avLst/>
          </a:prstGeom>
        </p:spPr>
      </p:pic>
      <p:pic>
        <p:nvPicPr>
          <p:cNvPr id="8" name="Picture 7">
            <a:extLst>
              <a:ext uri="{FF2B5EF4-FFF2-40B4-BE49-F238E27FC236}">
                <a16:creationId xmlns:a16="http://schemas.microsoft.com/office/drawing/2014/main" id="{A00403B0-4C59-B658-144A-A5B9B63CB88F}"/>
              </a:ext>
            </a:extLst>
          </p:cNvPr>
          <p:cNvPicPr>
            <a:picLocks noChangeAspect="1"/>
          </p:cNvPicPr>
          <p:nvPr userDrawn="1"/>
        </p:nvPicPr>
        <p:blipFill>
          <a:blip r:embed="rId14"/>
          <a:stretch>
            <a:fillRect/>
          </a:stretch>
        </p:blipFill>
        <p:spPr>
          <a:xfrm>
            <a:off x="0" y="0"/>
            <a:ext cx="599607" cy="594959"/>
          </a:xfrm>
          <a:prstGeom prst="rect">
            <a:avLst/>
          </a:prstGeom>
        </p:spPr>
      </p:pic>
    </p:spTree>
    <p:extLst>
      <p:ext uri="{BB962C8B-B14F-4D97-AF65-F5344CB8AC3E}">
        <p14:creationId xmlns:p14="http://schemas.microsoft.com/office/powerpoint/2010/main" val="2632703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ct val="90000"/>
        </a:lnSpc>
        <a:spcBef>
          <a:spcPct val="0"/>
        </a:spcBef>
        <a:buNone/>
        <a:defRPr sz="4400" b="1" kern="1200">
          <a:solidFill>
            <a:srgbClr val="0432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F11CC-ABD7-13EF-AC12-852CD1DF45AB}"/>
              </a:ext>
            </a:extLst>
          </p:cNvPr>
          <p:cNvSpPr>
            <a:spLocks noGrp="1"/>
          </p:cNvSpPr>
          <p:nvPr>
            <p:ph type="title"/>
          </p:nvPr>
        </p:nvSpPr>
        <p:spPr>
          <a:xfrm>
            <a:off x="838200" y="1766059"/>
            <a:ext cx="10515600" cy="1796970"/>
          </a:xfrm>
        </p:spPr>
        <p:txBody>
          <a:bodyPr>
            <a:noAutofit/>
          </a:bodyPr>
          <a:lstStyle/>
          <a:p>
            <a:r>
              <a:rPr lang="en-US" sz="6000" dirty="0" err="1"/>
              <a:t>mRICH</a:t>
            </a:r>
            <a:r>
              <a:rPr lang="en-US" sz="6000" dirty="0"/>
              <a:t> Design &amp; Integration</a:t>
            </a:r>
          </a:p>
        </p:txBody>
      </p:sp>
      <p:sp>
        <p:nvSpPr>
          <p:cNvPr id="3" name="TextBox 2">
            <a:extLst>
              <a:ext uri="{FF2B5EF4-FFF2-40B4-BE49-F238E27FC236}">
                <a16:creationId xmlns:a16="http://schemas.microsoft.com/office/drawing/2014/main" id="{97A7787B-FD2F-095E-DA16-E781DDC75E37}"/>
              </a:ext>
            </a:extLst>
          </p:cNvPr>
          <p:cNvSpPr txBox="1"/>
          <p:nvPr/>
        </p:nvSpPr>
        <p:spPr>
          <a:xfrm>
            <a:off x="3336098" y="3985111"/>
            <a:ext cx="5290936"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432FF"/>
                </a:solidFill>
                <a:effectLst/>
                <a:uLnTx/>
                <a:uFillTx/>
                <a:latin typeface="Calibri" panose="020F0502020204030204"/>
                <a:ea typeface="+mn-ea"/>
                <a:cs typeface="+mn-cs"/>
              </a:rPr>
              <a:t>Alex Eslinger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432FF"/>
                </a:solidFill>
                <a:effectLst/>
                <a:uLnTx/>
                <a:uFillTx/>
                <a:latin typeface="Calibri" panose="020F0502020204030204"/>
                <a:ea typeface="+mn-ea"/>
                <a:cs typeface="+mn-cs"/>
              </a:rPr>
              <a:t>Jefferson Laboratory</a:t>
            </a:r>
          </a:p>
        </p:txBody>
      </p:sp>
      <p:sp>
        <p:nvSpPr>
          <p:cNvPr id="4" name="Date Placeholder 3">
            <a:extLst>
              <a:ext uri="{FF2B5EF4-FFF2-40B4-BE49-F238E27FC236}">
                <a16:creationId xmlns:a16="http://schemas.microsoft.com/office/drawing/2014/main" id="{E9EC1CB5-8031-40C3-C221-22EA303C2D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5" name="Footer Placeholder 4">
            <a:extLst>
              <a:ext uri="{FF2B5EF4-FFF2-40B4-BE49-F238E27FC236}">
                <a16:creationId xmlns:a16="http://schemas.microsoft.com/office/drawing/2014/main" id="{933D8AEA-58BF-0481-4E2A-FD24D5F044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6" name="Slide Number Placeholder 5">
            <a:extLst>
              <a:ext uri="{FF2B5EF4-FFF2-40B4-BE49-F238E27FC236}">
                <a16:creationId xmlns:a16="http://schemas.microsoft.com/office/drawing/2014/main" id="{FBA2DA76-1899-2A66-73F4-1DC4ABFA10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683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err="1"/>
              <a:t>mRICH</a:t>
            </a:r>
            <a:r>
              <a:rPr lang="en-US" dirty="0"/>
              <a:t> Array (With Support)</a:t>
            </a:r>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432FF"/>
                </a:solidFill>
                <a:effectLst/>
                <a:uLnTx/>
                <a:uFillTx/>
                <a:latin typeface="Calibri" panose="020F0502020204030204"/>
                <a:ea typeface="+mn-ea"/>
                <a:cs typeface="+mn-cs"/>
              </a:rPr>
              <a:t>mRICH</a:t>
            </a: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 Review for </a:t>
            </a:r>
            <a:r>
              <a:rPr kumimoji="0" lang="en-US" sz="1400" b="0" i="0" u="none" strike="noStrike" kern="1200" cap="none" spc="0" normalizeH="0" baseline="0" noProof="0" dirty="0" err="1">
                <a:ln>
                  <a:noFill/>
                </a:ln>
                <a:solidFill>
                  <a:srgbClr val="0432FF"/>
                </a:solidFill>
                <a:effectLst/>
                <a:uLnTx/>
                <a:uFillTx/>
                <a:latin typeface="Calibri" panose="020F0502020204030204"/>
                <a:ea typeface="+mn-ea"/>
                <a:cs typeface="+mn-cs"/>
              </a:rPr>
              <a:t>ePIC</a:t>
            </a:r>
            <a:endPar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A951108-3570-4C36-F04E-B178B2A3F181}"/>
              </a:ext>
            </a:extLst>
          </p:cNvPr>
          <p:cNvPicPr>
            <a:picLocks noChangeAspect="1"/>
          </p:cNvPicPr>
          <p:nvPr/>
        </p:nvPicPr>
        <p:blipFill rotWithShape="1">
          <a:blip r:embed="rId2">
            <a:extLst>
              <a:ext uri="{28A0092B-C50C-407E-A947-70E740481C1C}">
                <a14:useLocalDpi xmlns:a14="http://schemas.microsoft.com/office/drawing/2010/main" val="0"/>
              </a:ext>
            </a:extLst>
          </a:blip>
          <a:srcRect l="33063" r="33679"/>
          <a:stretch/>
        </p:blipFill>
        <p:spPr>
          <a:xfrm>
            <a:off x="6125980" y="652879"/>
            <a:ext cx="4054839" cy="5743575"/>
          </a:xfrm>
          <a:prstGeom prst="rect">
            <a:avLst/>
          </a:prstGeom>
        </p:spPr>
      </p:pic>
      <p:pic>
        <p:nvPicPr>
          <p:cNvPr id="5" name="Picture 4" descr="Bar chart&#10;&#10;Description automatically generated with medium confidence">
            <a:extLst>
              <a:ext uri="{FF2B5EF4-FFF2-40B4-BE49-F238E27FC236}">
                <a16:creationId xmlns:a16="http://schemas.microsoft.com/office/drawing/2014/main" id="{0411F40A-7BAD-1C93-2197-1E93CC8C9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412" y="686099"/>
            <a:ext cx="12192000" cy="5743575"/>
          </a:xfrm>
          <a:prstGeom prst="rect">
            <a:avLst/>
          </a:prstGeom>
        </p:spPr>
      </p:pic>
    </p:spTree>
    <p:extLst>
      <p:ext uri="{BB962C8B-B14F-4D97-AF65-F5344CB8AC3E}">
        <p14:creationId xmlns:p14="http://schemas.microsoft.com/office/powerpoint/2010/main" val="348405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F11CC-ABD7-13EF-AC12-852CD1DF45AB}"/>
              </a:ext>
            </a:extLst>
          </p:cNvPr>
          <p:cNvSpPr>
            <a:spLocks noGrp="1"/>
          </p:cNvSpPr>
          <p:nvPr>
            <p:ph type="title"/>
          </p:nvPr>
        </p:nvSpPr>
        <p:spPr>
          <a:xfrm>
            <a:off x="838200" y="1766059"/>
            <a:ext cx="10515600" cy="1796970"/>
          </a:xfrm>
        </p:spPr>
        <p:txBody>
          <a:bodyPr>
            <a:noAutofit/>
          </a:bodyPr>
          <a:lstStyle/>
          <a:p>
            <a:r>
              <a:rPr lang="en-US" sz="6000" dirty="0" err="1"/>
              <a:t>mRICH</a:t>
            </a:r>
            <a:r>
              <a:rPr lang="en-US" sz="6000" dirty="0"/>
              <a:t> Prototype Design</a:t>
            </a:r>
          </a:p>
        </p:txBody>
      </p:sp>
      <p:sp>
        <p:nvSpPr>
          <p:cNvPr id="3" name="TextBox 2">
            <a:extLst>
              <a:ext uri="{FF2B5EF4-FFF2-40B4-BE49-F238E27FC236}">
                <a16:creationId xmlns:a16="http://schemas.microsoft.com/office/drawing/2014/main" id="{97A7787B-FD2F-095E-DA16-E781DDC75E37}"/>
              </a:ext>
            </a:extLst>
          </p:cNvPr>
          <p:cNvSpPr txBox="1"/>
          <p:nvPr/>
        </p:nvSpPr>
        <p:spPr>
          <a:xfrm>
            <a:off x="3336098" y="3985111"/>
            <a:ext cx="5290936"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432FF"/>
                </a:solidFill>
                <a:effectLst/>
                <a:uLnTx/>
                <a:uFillTx/>
                <a:latin typeface="Calibri" panose="020F0502020204030204"/>
                <a:ea typeface="+mn-ea"/>
                <a:cs typeface="+mn-cs"/>
              </a:rPr>
              <a:t>Alex Eslinger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432FF"/>
                </a:solidFill>
                <a:effectLst/>
                <a:uLnTx/>
                <a:uFillTx/>
                <a:latin typeface="Calibri" panose="020F0502020204030204"/>
                <a:ea typeface="+mn-ea"/>
                <a:cs typeface="+mn-cs"/>
              </a:rPr>
              <a:t>Jefferson Laboratory</a:t>
            </a:r>
          </a:p>
        </p:txBody>
      </p:sp>
      <p:sp>
        <p:nvSpPr>
          <p:cNvPr id="4" name="Date Placeholder 3">
            <a:extLst>
              <a:ext uri="{FF2B5EF4-FFF2-40B4-BE49-F238E27FC236}">
                <a16:creationId xmlns:a16="http://schemas.microsoft.com/office/drawing/2014/main" id="{E9EC1CB5-8031-40C3-C221-22EA303C2D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5" name="Footer Placeholder 4">
            <a:extLst>
              <a:ext uri="{FF2B5EF4-FFF2-40B4-BE49-F238E27FC236}">
                <a16:creationId xmlns:a16="http://schemas.microsoft.com/office/drawing/2014/main" id="{933D8AEA-58BF-0481-4E2A-FD24D5F044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6" name="Slide Number Placeholder 5">
            <a:extLst>
              <a:ext uri="{FF2B5EF4-FFF2-40B4-BE49-F238E27FC236}">
                <a16:creationId xmlns:a16="http://schemas.microsoft.com/office/drawing/2014/main" id="{FBA2DA76-1899-2A66-73F4-1DC4ABFA10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364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a:xfrm>
            <a:off x="838200" y="365126"/>
            <a:ext cx="10515600" cy="875278"/>
          </a:xfrm>
        </p:spPr>
        <p:txBody>
          <a:bodyPr/>
          <a:lstStyle/>
          <a:p>
            <a:r>
              <a:rPr lang="en-US" dirty="0"/>
              <a:t>Prototype Design</a:t>
            </a:r>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9AC6E1-274E-8A0A-23B3-5B6EA0A71D7C}"/>
              </a:ext>
            </a:extLst>
          </p:cNvPr>
          <p:cNvPicPr>
            <a:picLocks noChangeAspect="1"/>
          </p:cNvPicPr>
          <p:nvPr/>
        </p:nvPicPr>
        <p:blipFill>
          <a:blip r:embed="rId2">
            <a:extLst>
              <a:ext uri="{28A0092B-C50C-407E-A947-70E740481C1C}">
                <a14:useLocalDpi xmlns:a14="http://schemas.microsoft.com/office/drawing/2010/main" val="0"/>
              </a:ext>
            </a:extLst>
          </a:blip>
          <a:srcRect l="10726" r="10726"/>
          <a:stretch/>
        </p:blipFill>
        <p:spPr>
          <a:xfrm>
            <a:off x="-1161352" y="1004244"/>
            <a:ext cx="8200655" cy="6090240"/>
          </a:xfrm>
          <a:prstGeom prst="rect">
            <a:avLst/>
          </a:prstGeom>
        </p:spPr>
      </p:pic>
      <p:pic>
        <p:nvPicPr>
          <p:cNvPr id="5" name="Picture 4" descr="A picture containing electronics&#10;&#10;Description automatically generated">
            <a:extLst>
              <a:ext uri="{FF2B5EF4-FFF2-40B4-BE49-F238E27FC236}">
                <a16:creationId xmlns:a16="http://schemas.microsoft.com/office/drawing/2014/main" id="{C2E79E4C-D831-1AE0-8D40-94C22204D097}"/>
              </a:ext>
            </a:extLst>
          </p:cNvPr>
          <p:cNvPicPr>
            <a:picLocks noChangeAspect="1"/>
          </p:cNvPicPr>
          <p:nvPr/>
        </p:nvPicPr>
        <p:blipFill rotWithShape="1">
          <a:blip r:embed="rId3">
            <a:extLst>
              <a:ext uri="{28A0092B-C50C-407E-A947-70E740481C1C}">
                <a14:useLocalDpi xmlns:a14="http://schemas.microsoft.com/office/drawing/2010/main" val="0"/>
              </a:ext>
            </a:extLst>
          </a:blip>
          <a:srcRect l="21427" t="11605" r="20038" b="15062"/>
          <a:stretch/>
        </p:blipFill>
        <p:spPr>
          <a:xfrm>
            <a:off x="6024562" y="1666599"/>
            <a:ext cx="5981819" cy="4371594"/>
          </a:xfrm>
          <a:prstGeom prst="rect">
            <a:avLst/>
          </a:prstGeom>
        </p:spPr>
      </p:pic>
      <p:sp>
        <p:nvSpPr>
          <p:cNvPr id="6" name="TextBox 5">
            <a:extLst>
              <a:ext uri="{FF2B5EF4-FFF2-40B4-BE49-F238E27FC236}">
                <a16:creationId xmlns:a16="http://schemas.microsoft.com/office/drawing/2014/main" id="{3268C334-82D8-C2AB-A740-B7A4E37C9794}"/>
              </a:ext>
            </a:extLst>
          </p:cNvPr>
          <p:cNvSpPr txBox="1"/>
          <p:nvPr/>
        </p:nvSpPr>
        <p:spPr>
          <a:xfrm>
            <a:off x="1147413" y="5940116"/>
            <a:ext cx="3051285"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a:t>Prototype: </a:t>
            </a:r>
            <a:r>
              <a:rPr lang="en-US" b="1" dirty="0" err="1"/>
              <a:t>dRICH</a:t>
            </a:r>
            <a:r>
              <a:rPr lang="en-US" b="1" dirty="0"/>
              <a:t>-Style Sensor</a:t>
            </a:r>
          </a:p>
        </p:txBody>
      </p:sp>
      <p:sp>
        <p:nvSpPr>
          <p:cNvPr id="7" name="TextBox 6">
            <a:extLst>
              <a:ext uri="{FF2B5EF4-FFF2-40B4-BE49-F238E27FC236}">
                <a16:creationId xmlns:a16="http://schemas.microsoft.com/office/drawing/2014/main" id="{13533434-8646-918B-5771-A786FE12C821}"/>
              </a:ext>
            </a:extLst>
          </p:cNvPr>
          <p:cNvSpPr txBox="1"/>
          <p:nvPr/>
        </p:nvSpPr>
        <p:spPr>
          <a:xfrm>
            <a:off x="7576075" y="5940116"/>
            <a:ext cx="2597634"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a:t>Prototype: </a:t>
            </a:r>
            <a:r>
              <a:rPr lang="en-US" b="1" dirty="0"/>
              <a:t>HRPPD Sensor</a:t>
            </a:r>
          </a:p>
        </p:txBody>
      </p:sp>
      <p:sp>
        <p:nvSpPr>
          <p:cNvPr id="8" name="TextBox 7">
            <a:extLst>
              <a:ext uri="{FF2B5EF4-FFF2-40B4-BE49-F238E27FC236}">
                <a16:creationId xmlns:a16="http://schemas.microsoft.com/office/drawing/2014/main" id="{56661BD8-6E63-8CD2-86D8-FF2441E65A7F}"/>
              </a:ext>
            </a:extLst>
          </p:cNvPr>
          <p:cNvSpPr txBox="1"/>
          <p:nvPr/>
        </p:nvSpPr>
        <p:spPr>
          <a:xfrm>
            <a:off x="429208" y="1438815"/>
            <a:ext cx="2650534" cy="369332"/>
          </a:xfrm>
          <a:prstGeom prst="rect">
            <a:avLst/>
          </a:prstGeom>
          <a:noFill/>
        </p:spPr>
        <p:txBody>
          <a:bodyPr wrap="none" rtlCol="0">
            <a:spAutoFit/>
          </a:bodyPr>
          <a:lstStyle/>
          <a:p>
            <a:r>
              <a:rPr lang="en-US" dirty="0"/>
              <a:t>eRD101: Prototype Design</a:t>
            </a:r>
          </a:p>
        </p:txBody>
      </p:sp>
    </p:spTree>
    <p:extLst>
      <p:ext uri="{BB962C8B-B14F-4D97-AF65-F5344CB8AC3E}">
        <p14:creationId xmlns:p14="http://schemas.microsoft.com/office/powerpoint/2010/main" val="2052493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pPr algn="l"/>
            <a:r>
              <a:rPr lang="en-US" dirty="0"/>
              <a:t>New </a:t>
            </a:r>
            <a:r>
              <a:rPr lang="en-US" dirty="0" err="1"/>
              <a:t>mRICH</a:t>
            </a:r>
            <a:r>
              <a:rPr lang="en-US" dirty="0"/>
              <a:t> Prototype</a:t>
            </a:r>
          </a:p>
        </p:txBody>
      </p:sp>
      <p:sp>
        <p:nvSpPr>
          <p:cNvPr id="3" name="Content Placeholder 2">
            <a:extLst>
              <a:ext uri="{FF2B5EF4-FFF2-40B4-BE49-F238E27FC236}">
                <a16:creationId xmlns:a16="http://schemas.microsoft.com/office/drawing/2014/main" id="{C201A5A2-6F0E-201E-273D-21017AE1AB1F}"/>
              </a:ext>
            </a:extLst>
          </p:cNvPr>
          <p:cNvSpPr>
            <a:spLocks noGrp="1"/>
          </p:cNvSpPr>
          <p:nvPr>
            <p:ph idx="1"/>
          </p:nvPr>
        </p:nvSpPr>
        <p:spPr>
          <a:xfrm>
            <a:off x="521495" y="1087835"/>
            <a:ext cx="5872162" cy="5120969"/>
          </a:xfrm>
          <a:ln>
            <a:solidFill>
              <a:schemeClr val="tx1"/>
            </a:solidFill>
          </a:ln>
        </p:spPr>
        <p:txBody>
          <a:bodyPr>
            <a:normAutofit/>
          </a:bodyPr>
          <a:lstStyle/>
          <a:p>
            <a:r>
              <a:rPr lang="en-US" dirty="0"/>
              <a:t>Key features:</a:t>
            </a:r>
          </a:p>
          <a:p>
            <a:pPr lvl="1"/>
            <a:r>
              <a:rPr lang="en-US" dirty="0"/>
              <a:t>Optimization of sensor plane location</a:t>
            </a:r>
          </a:p>
          <a:p>
            <a:pPr lvl="1"/>
            <a:r>
              <a:rPr lang="en-US" dirty="0"/>
              <a:t>Ability to test multiple sensors with the same setup</a:t>
            </a:r>
          </a:p>
          <a:p>
            <a:pPr lvl="1"/>
            <a:r>
              <a:rPr lang="en-US" dirty="0"/>
              <a:t>Ability to quickly change the aerogel tiles (thicker/thinner/index of refraction)</a:t>
            </a:r>
          </a:p>
          <a:p>
            <a:pPr lvl="1"/>
            <a:r>
              <a:rPr lang="en-US" dirty="0"/>
              <a:t>Detents for simple adjustments</a:t>
            </a:r>
          </a:p>
          <a:p>
            <a:pPr lvl="1"/>
            <a:r>
              <a:rPr lang="en-US" dirty="0"/>
              <a:t>Ability to remove mirrors</a:t>
            </a:r>
          </a:p>
          <a:p>
            <a:pPr lvl="1"/>
            <a:r>
              <a:rPr lang="en-US" dirty="0"/>
              <a:t>Verify cooling and readout electronics</a:t>
            </a:r>
          </a:p>
          <a:p>
            <a:pPr lvl="1"/>
            <a:r>
              <a:rPr lang="en-US" dirty="0"/>
              <a:t>CF frame like the actual design </a:t>
            </a:r>
          </a:p>
          <a:p>
            <a:pPr lvl="2"/>
            <a:r>
              <a:rPr lang="en-US" dirty="0"/>
              <a:t>Light tight?</a:t>
            </a:r>
          </a:p>
          <a:p>
            <a:pPr lvl="2"/>
            <a:r>
              <a:rPr lang="en-US" dirty="0"/>
              <a:t>Stiff enough?</a:t>
            </a:r>
          </a:p>
          <a:p>
            <a:pPr lvl="1"/>
            <a:endParaRPr lang="en-US" dirty="0"/>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pic>
        <p:nvPicPr>
          <p:cNvPr id="5" name="Picture 4" descr="A picture containing stationary&#10;&#10;Description automatically generated">
            <a:extLst>
              <a:ext uri="{FF2B5EF4-FFF2-40B4-BE49-F238E27FC236}">
                <a16:creationId xmlns:a16="http://schemas.microsoft.com/office/drawing/2014/main" id="{794568C9-161E-DC0F-D2C6-1186BDE419EE}"/>
              </a:ext>
            </a:extLst>
          </p:cNvPr>
          <p:cNvPicPr>
            <a:picLocks noChangeAspect="1"/>
          </p:cNvPicPr>
          <p:nvPr/>
        </p:nvPicPr>
        <p:blipFill rotWithShape="1">
          <a:blip r:embed="rId2">
            <a:extLst>
              <a:ext uri="{28A0092B-C50C-407E-A947-70E740481C1C}">
                <a14:useLocalDpi xmlns:a14="http://schemas.microsoft.com/office/drawing/2010/main" val="0"/>
              </a:ext>
            </a:extLst>
          </a:blip>
          <a:srcRect l="26139" t="8965" r="24339" b="13014"/>
          <a:stretch/>
        </p:blipFill>
        <p:spPr>
          <a:xfrm>
            <a:off x="6846848" y="28940"/>
            <a:ext cx="3970441" cy="2956630"/>
          </a:xfrm>
          <a:prstGeom prst="rect">
            <a:avLst/>
          </a:prstGeom>
        </p:spPr>
      </p:pic>
      <p:pic>
        <p:nvPicPr>
          <p:cNvPr id="6" name="Picture 5">
            <a:extLst>
              <a:ext uri="{FF2B5EF4-FFF2-40B4-BE49-F238E27FC236}">
                <a16:creationId xmlns:a16="http://schemas.microsoft.com/office/drawing/2014/main" id="{04DA0C83-D20C-6171-C933-1638510CE0C2}"/>
              </a:ext>
            </a:extLst>
          </p:cNvPr>
          <p:cNvPicPr>
            <a:picLocks noChangeAspect="1"/>
          </p:cNvPicPr>
          <p:nvPr/>
        </p:nvPicPr>
        <p:blipFill rotWithShape="1">
          <a:blip r:embed="rId3">
            <a:extLst>
              <a:ext uri="{28A0092B-C50C-407E-A947-70E740481C1C}">
                <a14:useLocalDpi xmlns:a14="http://schemas.microsoft.com/office/drawing/2010/main" val="0"/>
              </a:ext>
            </a:extLst>
          </a:blip>
          <a:srcRect l="23766" t="12016" r="23573" b="7509"/>
          <a:stretch/>
        </p:blipFill>
        <p:spPr>
          <a:xfrm>
            <a:off x="6748306" y="3172838"/>
            <a:ext cx="4671732" cy="3374367"/>
          </a:xfrm>
          <a:prstGeom prst="rect">
            <a:avLst/>
          </a:prstGeom>
        </p:spPr>
      </p:pic>
      <p:sp>
        <p:nvSpPr>
          <p:cNvPr id="7" name="TextBox 6">
            <a:extLst>
              <a:ext uri="{FF2B5EF4-FFF2-40B4-BE49-F238E27FC236}">
                <a16:creationId xmlns:a16="http://schemas.microsoft.com/office/drawing/2014/main" id="{21A3D494-D1AD-118D-58E6-2D49290343C6}"/>
              </a:ext>
            </a:extLst>
          </p:cNvPr>
          <p:cNvSpPr txBox="1"/>
          <p:nvPr/>
        </p:nvSpPr>
        <p:spPr>
          <a:xfrm>
            <a:off x="10817289" y="1197470"/>
            <a:ext cx="1076378" cy="646331"/>
          </a:xfrm>
          <a:prstGeom prst="rect">
            <a:avLst/>
          </a:prstGeom>
          <a:noFill/>
        </p:spPr>
        <p:txBody>
          <a:bodyPr wrap="square" rtlCol="0">
            <a:spAutoFit/>
          </a:bodyPr>
          <a:lstStyle/>
          <a:p>
            <a:pPr algn="ctr"/>
            <a:r>
              <a:rPr lang="en-US" dirty="0"/>
              <a:t>Version 1</a:t>
            </a:r>
          </a:p>
          <a:p>
            <a:pPr algn="ctr"/>
            <a:r>
              <a:rPr lang="en-US" dirty="0"/>
              <a:t>(Original)</a:t>
            </a:r>
          </a:p>
        </p:txBody>
      </p:sp>
      <p:sp>
        <p:nvSpPr>
          <p:cNvPr id="8" name="TextBox 7">
            <a:extLst>
              <a:ext uri="{FF2B5EF4-FFF2-40B4-BE49-F238E27FC236}">
                <a16:creationId xmlns:a16="http://schemas.microsoft.com/office/drawing/2014/main" id="{D79D3AC1-BCA0-2A68-8A71-F9E4E2276B0A}"/>
              </a:ext>
            </a:extLst>
          </p:cNvPr>
          <p:cNvSpPr txBox="1"/>
          <p:nvPr/>
        </p:nvSpPr>
        <p:spPr>
          <a:xfrm>
            <a:off x="8832068" y="6132140"/>
            <a:ext cx="2160528" cy="646331"/>
          </a:xfrm>
          <a:prstGeom prst="rect">
            <a:avLst/>
          </a:prstGeom>
          <a:noFill/>
        </p:spPr>
        <p:txBody>
          <a:bodyPr wrap="none" rtlCol="0">
            <a:spAutoFit/>
          </a:bodyPr>
          <a:lstStyle/>
          <a:p>
            <a:pPr algn="ctr"/>
            <a:r>
              <a:rPr lang="en-US" dirty="0"/>
              <a:t>Version 2 </a:t>
            </a:r>
          </a:p>
          <a:p>
            <a:pPr algn="ctr"/>
            <a:r>
              <a:rPr lang="en-US" dirty="0"/>
              <a:t>(Current/In Progress)</a:t>
            </a:r>
          </a:p>
        </p:txBody>
      </p:sp>
    </p:spTree>
    <p:extLst>
      <p:ext uri="{BB962C8B-B14F-4D97-AF65-F5344CB8AC3E}">
        <p14:creationId xmlns:p14="http://schemas.microsoft.com/office/powerpoint/2010/main" val="1119263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C201A5A2-6F0E-201E-273D-21017AE1AB1F}"/>
              </a:ext>
            </a:extLst>
          </p:cNvPr>
          <p:cNvSpPr>
            <a:spLocks noGrp="1"/>
          </p:cNvSpPr>
          <p:nvPr>
            <p:ph idx="1"/>
          </p:nvPr>
        </p:nvSpPr>
        <p:spPr/>
        <p:txBody>
          <a:bodyPr/>
          <a:lstStyle/>
          <a:p>
            <a:r>
              <a:rPr lang="en-US" dirty="0"/>
              <a:t>The support structure needs to be finalized. The concept is sound, but the design of the rotating tooling and the supporting structure that will accept the quadrants will have to be analyzed and fully developed.</a:t>
            </a:r>
          </a:p>
          <a:p>
            <a:r>
              <a:rPr lang="en-US" dirty="0"/>
              <a:t>The prototype design should be brought to a final level to start production of componentry and purchase the necessary materials</a:t>
            </a:r>
          </a:p>
          <a:p>
            <a:r>
              <a:rPr lang="en-US" dirty="0"/>
              <a:t>Investigate design options to use more z-space to get rid of dead area between modules (reference Murad’s discussion yesterday)</a:t>
            </a:r>
          </a:p>
          <a:p>
            <a:endParaRPr lang="en-US" dirty="0"/>
          </a:p>
          <a:p>
            <a:endParaRPr lang="en-US" dirty="0"/>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442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C201A5A2-6F0E-201E-273D-21017AE1AB1F}"/>
              </a:ext>
            </a:extLst>
          </p:cNvPr>
          <p:cNvSpPr>
            <a:spLocks noGrp="1"/>
          </p:cNvSpPr>
          <p:nvPr>
            <p:ph idx="1"/>
          </p:nvPr>
        </p:nvSpPr>
        <p:spPr/>
        <p:txBody>
          <a:bodyPr>
            <a:normAutofit lnSpcReduction="10000"/>
          </a:bodyPr>
          <a:lstStyle/>
          <a:p>
            <a:r>
              <a:rPr lang="en-US" dirty="0"/>
              <a:t>The </a:t>
            </a:r>
            <a:r>
              <a:rPr lang="en-US" dirty="0" err="1"/>
              <a:t>mRICH</a:t>
            </a:r>
            <a:r>
              <a:rPr lang="en-US" dirty="0"/>
              <a:t> design process started over a year ago and developed quickly. The simplicity of the design allows the detector to be modified as more experimental information becomes available.</a:t>
            </a:r>
          </a:p>
          <a:p>
            <a:r>
              <a:rPr lang="en-US" dirty="0"/>
              <a:t>The conceptual design of the </a:t>
            </a:r>
            <a:r>
              <a:rPr lang="en-US" dirty="0" err="1"/>
              <a:t>mRICH</a:t>
            </a:r>
            <a:r>
              <a:rPr lang="en-US" dirty="0"/>
              <a:t> has been completed to the point that it is ready to be developed further through validation and optimization</a:t>
            </a:r>
          </a:p>
          <a:p>
            <a:r>
              <a:rPr lang="en-US" dirty="0"/>
              <a:t>The supporting structure and installation method present a tradeoff. Better acceptance near the beam pipe in exchange for a more complex engineering design task</a:t>
            </a:r>
          </a:p>
          <a:p>
            <a:r>
              <a:rPr lang="en-US" dirty="0"/>
              <a:t>The prototype is already in its second iteration and is moving quickly towards being finalized</a:t>
            </a:r>
          </a:p>
          <a:p>
            <a:endParaRPr lang="en-US" dirty="0"/>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666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201A5A2-6F0E-201E-273D-21017AE1AB1F}"/>
              </a:ext>
            </a:extLst>
          </p:cNvPr>
          <p:cNvSpPr>
            <a:spLocks noGrp="1"/>
          </p:cNvSpPr>
          <p:nvPr>
            <p:ph idx="1"/>
          </p:nvPr>
        </p:nvSpPr>
        <p:spPr>
          <a:xfrm>
            <a:off x="838200" y="1064302"/>
            <a:ext cx="10515600" cy="5112661"/>
          </a:xfrm>
        </p:spPr>
        <p:txBody>
          <a:bodyPr>
            <a:normAutofit/>
          </a:bodyPr>
          <a:lstStyle/>
          <a:p>
            <a:r>
              <a:rPr lang="en-US" dirty="0"/>
              <a:t>6. </a:t>
            </a:r>
            <a:r>
              <a:rPr lang="en-US" b="1" dirty="0"/>
              <a:t>Integration</a:t>
            </a:r>
            <a:r>
              <a:rPr lang="en-US" dirty="0"/>
              <a:t>: Status of the proposed detector integration into the current baseline detector</a:t>
            </a:r>
          </a:p>
          <a:p>
            <a:pPr marL="914400" lvl="1" indent="-457200">
              <a:buFont typeface="+mj-lt"/>
              <a:buAutoNum type="arabicPeriod"/>
            </a:pPr>
            <a:endParaRPr lang="en-US" dirty="0"/>
          </a:p>
          <a:p>
            <a:pPr marL="914400" lvl="1" indent="-457200">
              <a:buFont typeface="+mj-lt"/>
              <a:buAutoNum type="arabicPeriod"/>
            </a:pPr>
            <a:r>
              <a:rPr lang="en-US" dirty="0"/>
              <a:t>Discuss the overall design concepts</a:t>
            </a:r>
          </a:p>
          <a:p>
            <a:pPr marL="914400" lvl="1" indent="-457200">
              <a:buFont typeface="+mj-lt"/>
              <a:buAutoNum type="arabicPeriod"/>
            </a:pPr>
            <a:r>
              <a:rPr lang="en-US" dirty="0"/>
              <a:t>Show the subcomponents:</a:t>
            </a:r>
          </a:p>
          <a:p>
            <a:pPr lvl="2"/>
            <a:r>
              <a:rPr lang="en-US" dirty="0"/>
              <a:t>Purpose</a:t>
            </a:r>
          </a:p>
          <a:p>
            <a:pPr lvl="2"/>
            <a:r>
              <a:rPr lang="en-US" dirty="0"/>
              <a:t>Constraints</a:t>
            </a:r>
          </a:p>
          <a:p>
            <a:pPr lvl="2"/>
            <a:r>
              <a:rPr lang="en-US" dirty="0"/>
              <a:t>Possible material choices</a:t>
            </a:r>
          </a:p>
          <a:p>
            <a:pPr marL="914400" lvl="1" indent="-457200">
              <a:buFont typeface="+mj-lt"/>
              <a:buAutoNum type="arabicPeriod"/>
            </a:pPr>
            <a:r>
              <a:rPr lang="en-US" dirty="0"/>
              <a:t>Current Assembly and Installation Plans</a:t>
            </a:r>
          </a:p>
          <a:p>
            <a:pPr marL="914400" lvl="1" indent="-457200">
              <a:buFont typeface="+mj-lt"/>
              <a:buAutoNum type="arabicPeriod"/>
            </a:pPr>
            <a:r>
              <a:rPr lang="en-US" dirty="0"/>
              <a:t>New </a:t>
            </a:r>
            <a:r>
              <a:rPr lang="en-US" dirty="0" err="1"/>
              <a:t>mRICH</a:t>
            </a:r>
            <a:r>
              <a:rPr lang="en-US" dirty="0"/>
              <a:t> Prototype Design</a:t>
            </a:r>
          </a:p>
          <a:p>
            <a:pPr marL="914400" lvl="1" indent="-457200">
              <a:buFont typeface="+mj-lt"/>
              <a:buAutoNum type="arabicPeriod"/>
            </a:pPr>
            <a:r>
              <a:rPr lang="en-US" dirty="0"/>
              <a:t>Future Work</a:t>
            </a:r>
          </a:p>
          <a:p>
            <a:pPr marL="914400" lvl="1" indent="-457200">
              <a:buFont typeface="+mj-lt"/>
              <a:buAutoNum type="arabicPeriod"/>
            </a:pPr>
            <a:r>
              <a:rPr lang="en-US" dirty="0"/>
              <a:t>Conclusion</a:t>
            </a:r>
          </a:p>
          <a:p>
            <a:pPr lvl="1"/>
            <a:endParaRPr lang="en-US" dirty="0"/>
          </a:p>
          <a:p>
            <a:pPr lvl="1"/>
            <a:endParaRPr lang="en-US" dirty="0"/>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432FF"/>
                </a:solidFill>
                <a:effectLst/>
                <a:uLnTx/>
                <a:uFillTx/>
                <a:latin typeface="Calibri" panose="020F0502020204030204"/>
                <a:ea typeface="+mn-ea"/>
                <a:cs typeface="+mn-cs"/>
              </a:rPr>
              <a:t>mRICH</a:t>
            </a: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 Review for </a:t>
            </a:r>
            <a:r>
              <a:rPr kumimoji="0" lang="en-US" sz="1400" b="0" i="0" u="none" strike="noStrike" kern="1200" cap="none" spc="0" normalizeH="0" baseline="0" noProof="0" dirty="0" err="1">
                <a:ln>
                  <a:noFill/>
                </a:ln>
                <a:solidFill>
                  <a:srgbClr val="0432FF"/>
                </a:solidFill>
                <a:effectLst/>
                <a:uLnTx/>
                <a:uFillTx/>
                <a:latin typeface="Calibri" panose="020F0502020204030204"/>
                <a:ea typeface="+mn-ea"/>
                <a:cs typeface="+mn-cs"/>
              </a:rPr>
              <a:t>ePIC</a:t>
            </a:r>
            <a:endPar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8B64F59-163E-E063-00B4-1B925313DCB0}"/>
              </a:ext>
            </a:extLst>
          </p:cNvPr>
          <p:cNvSpPr/>
          <p:nvPr/>
        </p:nvSpPr>
        <p:spPr>
          <a:xfrm>
            <a:off x="635794" y="985838"/>
            <a:ext cx="10922794" cy="927777"/>
          </a:xfrm>
          <a:prstGeom prst="rect">
            <a:avLst/>
          </a:prstGeom>
          <a:noFill/>
          <a:ln w="38100">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444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a:t>Overall Design Concept</a:t>
            </a:r>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2B18E3E7-6210-9363-BAF5-610E288BF11E}"/>
              </a:ext>
            </a:extLst>
          </p:cNvPr>
          <p:cNvPicPr>
            <a:picLocks noChangeAspect="1"/>
          </p:cNvPicPr>
          <p:nvPr/>
        </p:nvPicPr>
        <p:blipFill rotWithShape="1">
          <a:blip r:embed="rId2">
            <a:extLst>
              <a:ext uri="{28A0092B-C50C-407E-A947-70E740481C1C}">
                <a14:useLocalDpi xmlns:a14="http://schemas.microsoft.com/office/drawing/2010/main" val="0"/>
              </a:ext>
            </a:extLst>
          </a:blip>
          <a:srcRect l="22603"/>
          <a:stretch/>
        </p:blipFill>
        <p:spPr>
          <a:xfrm>
            <a:off x="5655407" y="1439694"/>
            <a:ext cx="6536593" cy="397861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2A6215B-2089-BA09-F02F-921BDBE1B4FE}"/>
              </a:ext>
            </a:extLst>
          </p:cNvPr>
          <p:cNvPicPr>
            <a:picLocks noChangeAspect="1"/>
          </p:cNvPicPr>
          <p:nvPr/>
        </p:nvPicPr>
        <p:blipFill rotWithShape="1">
          <a:blip r:embed="rId3">
            <a:extLst>
              <a:ext uri="{28A0092B-C50C-407E-A947-70E740481C1C}">
                <a14:useLocalDpi xmlns:a14="http://schemas.microsoft.com/office/drawing/2010/main" val="0"/>
              </a:ext>
            </a:extLst>
          </a:blip>
          <a:srcRect l="37798" t="14873" r="38449" b="18289"/>
          <a:stretch/>
        </p:blipFill>
        <p:spPr>
          <a:xfrm>
            <a:off x="137868" y="1793573"/>
            <a:ext cx="2467463" cy="3270852"/>
          </a:xfrm>
          <a:prstGeom prst="rect">
            <a:avLst/>
          </a:prstGeom>
        </p:spPr>
      </p:pic>
      <p:pic>
        <p:nvPicPr>
          <p:cNvPr id="11" name="Picture 10" descr="A picture containing sunburst chart&#10;&#10;Description automatically generated">
            <a:extLst>
              <a:ext uri="{FF2B5EF4-FFF2-40B4-BE49-F238E27FC236}">
                <a16:creationId xmlns:a16="http://schemas.microsoft.com/office/drawing/2014/main" id="{E77204E6-82F6-93F9-631C-60E25300F3AA}"/>
              </a:ext>
            </a:extLst>
          </p:cNvPr>
          <p:cNvPicPr>
            <a:picLocks noChangeAspect="1"/>
          </p:cNvPicPr>
          <p:nvPr/>
        </p:nvPicPr>
        <p:blipFill rotWithShape="1">
          <a:blip r:embed="rId4">
            <a:extLst>
              <a:ext uri="{28A0092B-C50C-407E-A947-70E740481C1C}">
                <a14:useLocalDpi xmlns:a14="http://schemas.microsoft.com/office/drawing/2010/main" val="0"/>
              </a:ext>
            </a:extLst>
          </a:blip>
          <a:srcRect l="35651" t="14748" r="35598" b="14495"/>
          <a:stretch/>
        </p:blipFill>
        <p:spPr>
          <a:xfrm>
            <a:off x="2786743" y="1793573"/>
            <a:ext cx="2821304" cy="3270852"/>
          </a:xfrm>
          <a:prstGeom prst="rect">
            <a:avLst/>
          </a:prstGeom>
        </p:spPr>
      </p:pic>
    </p:spTree>
    <p:extLst>
      <p:ext uri="{BB962C8B-B14F-4D97-AF65-F5344CB8AC3E}">
        <p14:creationId xmlns:p14="http://schemas.microsoft.com/office/powerpoint/2010/main" val="4241428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a:t>Subcomponents: HRPPD Sensor</a:t>
            </a:r>
          </a:p>
        </p:txBody>
      </p:sp>
      <p:sp>
        <p:nvSpPr>
          <p:cNvPr id="3" name="Content Placeholder 2">
            <a:extLst>
              <a:ext uri="{FF2B5EF4-FFF2-40B4-BE49-F238E27FC236}">
                <a16:creationId xmlns:a16="http://schemas.microsoft.com/office/drawing/2014/main" id="{C201A5A2-6F0E-201E-273D-21017AE1AB1F}"/>
              </a:ext>
            </a:extLst>
          </p:cNvPr>
          <p:cNvSpPr>
            <a:spLocks noGrp="1"/>
          </p:cNvSpPr>
          <p:nvPr>
            <p:ph idx="1"/>
          </p:nvPr>
        </p:nvSpPr>
        <p:spPr>
          <a:xfrm>
            <a:off x="331177" y="940743"/>
            <a:ext cx="6474700" cy="4794427"/>
          </a:xfrm>
          <a:ln>
            <a:solidFill>
              <a:schemeClr val="tx1"/>
            </a:solidFill>
          </a:ln>
        </p:spPr>
        <p:txBody>
          <a:bodyPr>
            <a:normAutofit fontScale="92500" lnSpcReduction="20000"/>
          </a:bodyPr>
          <a:lstStyle/>
          <a:p>
            <a:r>
              <a:rPr lang="en-US" dirty="0"/>
              <a:t>Purpose:</a:t>
            </a:r>
          </a:p>
          <a:p>
            <a:pPr lvl="1"/>
            <a:r>
              <a:rPr lang="en-US" dirty="0"/>
              <a:t>Sensor used to signal photon detection from Cherenkov photons (produced by </a:t>
            </a:r>
            <a:r>
              <a:rPr lang="en-US" dirty="0" err="1"/>
              <a:t>Incom</a:t>
            </a:r>
            <a:r>
              <a:rPr lang="en-US" dirty="0"/>
              <a:t>)</a:t>
            </a:r>
          </a:p>
          <a:p>
            <a:r>
              <a:rPr lang="en-US" dirty="0"/>
              <a:t>Constraints:</a:t>
            </a:r>
          </a:p>
          <a:p>
            <a:pPr lvl="1"/>
            <a:r>
              <a:rPr lang="en-US" dirty="0"/>
              <a:t>Size (small enough for projective view, large enough for focal length)</a:t>
            </a:r>
          </a:p>
          <a:p>
            <a:r>
              <a:rPr lang="en-US" dirty="0"/>
              <a:t>Material Choice:</a:t>
            </a:r>
          </a:p>
          <a:p>
            <a:pPr lvl="1"/>
            <a:r>
              <a:rPr lang="en-US" dirty="0"/>
              <a:t>Quartz/Ceramic</a:t>
            </a:r>
          </a:p>
          <a:p>
            <a:r>
              <a:rPr lang="en-US" dirty="0"/>
              <a:t>Additional Details:</a:t>
            </a:r>
          </a:p>
          <a:p>
            <a:pPr lvl="1"/>
            <a:r>
              <a:rPr lang="en-US" dirty="0"/>
              <a:t>HRPPD is defined as the baseline sensor for the </a:t>
            </a:r>
            <a:r>
              <a:rPr lang="en-US" dirty="0" err="1"/>
              <a:t>bRICH</a:t>
            </a:r>
            <a:endParaRPr lang="en-US" dirty="0"/>
          </a:p>
          <a:p>
            <a:pPr lvl="1"/>
            <a:r>
              <a:rPr lang="en-US" dirty="0"/>
              <a:t>The </a:t>
            </a:r>
            <a:r>
              <a:rPr lang="en-US" dirty="0" err="1"/>
              <a:t>mRICH</a:t>
            </a:r>
            <a:r>
              <a:rPr lang="en-US" dirty="0"/>
              <a:t> requires a smaller sensor (which can be accommodated)</a:t>
            </a:r>
          </a:p>
          <a:p>
            <a:pPr lvl="2"/>
            <a:r>
              <a:rPr lang="en-US" dirty="0"/>
              <a:t>Typical sensor has been 120x120mm</a:t>
            </a:r>
          </a:p>
          <a:p>
            <a:pPr lvl="2"/>
            <a:r>
              <a:rPr lang="en-US" dirty="0"/>
              <a:t>This </a:t>
            </a:r>
            <a:r>
              <a:rPr lang="en-US" dirty="0" err="1"/>
              <a:t>mRICH</a:t>
            </a:r>
            <a:r>
              <a:rPr lang="en-US" dirty="0"/>
              <a:t>-sized sensor is 112x112mm</a:t>
            </a:r>
          </a:p>
          <a:p>
            <a:pPr marL="457200" lvl="1" indent="0">
              <a:buNone/>
            </a:pPr>
            <a:endParaRPr lang="en-US" dirty="0"/>
          </a:p>
          <a:p>
            <a:pPr lvl="1"/>
            <a:endParaRPr lang="en-US" dirty="0"/>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pic>
        <p:nvPicPr>
          <p:cNvPr id="33" name="Picture 32" descr="A picture containing icon&#10;&#10;Description automatically generated">
            <a:extLst>
              <a:ext uri="{FF2B5EF4-FFF2-40B4-BE49-F238E27FC236}">
                <a16:creationId xmlns:a16="http://schemas.microsoft.com/office/drawing/2014/main" id="{7809F205-5E03-AEFC-C192-233257A88087}"/>
              </a:ext>
            </a:extLst>
          </p:cNvPr>
          <p:cNvPicPr>
            <a:picLocks noChangeAspect="1"/>
          </p:cNvPicPr>
          <p:nvPr/>
        </p:nvPicPr>
        <p:blipFill rotWithShape="1">
          <a:blip r:embed="rId3">
            <a:extLst>
              <a:ext uri="{28A0092B-C50C-407E-A947-70E740481C1C}">
                <a14:useLocalDpi xmlns:a14="http://schemas.microsoft.com/office/drawing/2010/main" val="0"/>
              </a:ext>
            </a:extLst>
          </a:blip>
          <a:srcRect l="34191" t="10796" r="31452" b="4360"/>
          <a:stretch/>
        </p:blipFill>
        <p:spPr>
          <a:xfrm>
            <a:off x="8314508" y="3830296"/>
            <a:ext cx="1893874" cy="2611296"/>
          </a:xfrm>
          <a:prstGeom prst="rect">
            <a:avLst/>
          </a:prstGeom>
        </p:spPr>
      </p:pic>
      <p:pic>
        <p:nvPicPr>
          <p:cNvPr id="35" name="Picture 34" descr="A picture containing engineering drawing&#10;&#10;Description automatically generated">
            <a:extLst>
              <a:ext uri="{FF2B5EF4-FFF2-40B4-BE49-F238E27FC236}">
                <a16:creationId xmlns:a16="http://schemas.microsoft.com/office/drawing/2014/main" id="{6F70891F-875E-8BE8-0BE0-1778AF9A4E88}"/>
              </a:ext>
            </a:extLst>
          </p:cNvPr>
          <p:cNvPicPr>
            <a:picLocks noChangeAspect="1"/>
          </p:cNvPicPr>
          <p:nvPr/>
        </p:nvPicPr>
        <p:blipFill rotWithShape="1">
          <a:blip r:embed="rId4">
            <a:extLst>
              <a:ext uri="{28A0092B-C50C-407E-A947-70E740481C1C}">
                <a14:useLocalDpi xmlns:a14="http://schemas.microsoft.com/office/drawing/2010/main" val="0"/>
              </a:ext>
            </a:extLst>
          </a:blip>
          <a:srcRect l="18954" t="17375" r="19337" b="5614"/>
          <a:stretch/>
        </p:blipFill>
        <p:spPr>
          <a:xfrm>
            <a:off x="7169091" y="782128"/>
            <a:ext cx="4184709" cy="2915813"/>
          </a:xfrm>
          <a:prstGeom prst="rect">
            <a:avLst/>
          </a:prstGeom>
        </p:spPr>
      </p:pic>
      <p:sp>
        <p:nvSpPr>
          <p:cNvPr id="36" name="TextBox 35">
            <a:extLst>
              <a:ext uri="{FF2B5EF4-FFF2-40B4-BE49-F238E27FC236}">
                <a16:creationId xmlns:a16="http://schemas.microsoft.com/office/drawing/2014/main" id="{6356110A-BA58-B083-D4D0-71A05BFD89CB}"/>
              </a:ext>
            </a:extLst>
          </p:cNvPr>
          <p:cNvSpPr txBox="1"/>
          <p:nvPr/>
        </p:nvSpPr>
        <p:spPr>
          <a:xfrm>
            <a:off x="10820400" y="1086645"/>
            <a:ext cx="888385" cy="369332"/>
          </a:xfrm>
          <a:prstGeom prst="rect">
            <a:avLst/>
          </a:prstGeom>
          <a:noFill/>
        </p:spPr>
        <p:txBody>
          <a:bodyPr wrap="none" rtlCol="0">
            <a:spAutoFit/>
          </a:bodyPr>
          <a:lstStyle/>
          <a:p>
            <a:r>
              <a:rPr lang="en-US" dirty="0"/>
              <a:t>Cooling</a:t>
            </a:r>
          </a:p>
        </p:txBody>
      </p:sp>
      <p:cxnSp>
        <p:nvCxnSpPr>
          <p:cNvPr id="38" name="Straight Arrow Connector 37">
            <a:extLst>
              <a:ext uri="{FF2B5EF4-FFF2-40B4-BE49-F238E27FC236}">
                <a16:creationId xmlns:a16="http://schemas.microsoft.com/office/drawing/2014/main" id="{1EE1FBBC-834F-859C-3702-F1C8F7C8F039}"/>
              </a:ext>
            </a:extLst>
          </p:cNvPr>
          <p:cNvCxnSpPr>
            <a:stCxn id="36" idx="1"/>
          </p:cNvCxnSpPr>
          <p:nvPr/>
        </p:nvCxnSpPr>
        <p:spPr>
          <a:xfrm flipH="1">
            <a:off x="10643347" y="1271311"/>
            <a:ext cx="177053" cy="18097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a:extLst>
              <a:ext uri="{FF2B5EF4-FFF2-40B4-BE49-F238E27FC236}">
                <a16:creationId xmlns:a16="http://schemas.microsoft.com/office/drawing/2014/main" id="{894C0DDF-87FB-DFD8-1D8E-6898AD610C39}"/>
              </a:ext>
            </a:extLst>
          </p:cNvPr>
          <p:cNvCxnSpPr>
            <a:stCxn id="36" idx="1"/>
          </p:cNvCxnSpPr>
          <p:nvPr/>
        </p:nvCxnSpPr>
        <p:spPr>
          <a:xfrm flipH="1" flipV="1">
            <a:off x="9778482" y="1086645"/>
            <a:ext cx="1041918" cy="18466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41" name="TextBox 40">
            <a:extLst>
              <a:ext uri="{FF2B5EF4-FFF2-40B4-BE49-F238E27FC236}">
                <a16:creationId xmlns:a16="http://schemas.microsoft.com/office/drawing/2014/main" id="{940DEDAE-5031-F7FD-F4D6-F9305D9D251F}"/>
              </a:ext>
            </a:extLst>
          </p:cNvPr>
          <p:cNvSpPr txBox="1"/>
          <p:nvPr/>
        </p:nvSpPr>
        <p:spPr>
          <a:xfrm>
            <a:off x="10935478" y="3178629"/>
            <a:ext cx="694421" cy="369332"/>
          </a:xfrm>
          <a:prstGeom prst="rect">
            <a:avLst/>
          </a:prstGeom>
          <a:noFill/>
        </p:spPr>
        <p:txBody>
          <a:bodyPr wrap="none" rtlCol="0">
            <a:spAutoFit/>
          </a:bodyPr>
          <a:lstStyle/>
          <a:p>
            <a:r>
              <a:rPr lang="en-US" dirty="0"/>
              <a:t>ASICs</a:t>
            </a:r>
          </a:p>
        </p:txBody>
      </p:sp>
      <p:cxnSp>
        <p:nvCxnSpPr>
          <p:cNvPr id="43" name="Straight Arrow Connector 42">
            <a:extLst>
              <a:ext uri="{FF2B5EF4-FFF2-40B4-BE49-F238E27FC236}">
                <a16:creationId xmlns:a16="http://schemas.microsoft.com/office/drawing/2014/main" id="{D5236314-D5CA-ABD1-A2DF-2F15C8143EB1}"/>
              </a:ext>
            </a:extLst>
          </p:cNvPr>
          <p:cNvCxnSpPr/>
          <p:nvPr/>
        </p:nvCxnSpPr>
        <p:spPr>
          <a:xfrm flipH="1" flipV="1">
            <a:off x="10394302" y="2196455"/>
            <a:ext cx="870290" cy="95729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a:extLst>
              <a:ext uri="{FF2B5EF4-FFF2-40B4-BE49-F238E27FC236}">
                <a16:creationId xmlns:a16="http://schemas.microsoft.com/office/drawing/2014/main" id="{B0D39210-2103-4E07-A096-3CA6AC03A709}"/>
              </a:ext>
            </a:extLst>
          </p:cNvPr>
          <p:cNvCxnSpPr/>
          <p:nvPr/>
        </p:nvCxnSpPr>
        <p:spPr>
          <a:xfrm flipH="1" flipV="1">
            <a:off x="9448800" y="2688812"/>
            <a:ext cx="1815792" cy="45549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46" name="TextBox 45">
            <a:extLst>
              <a:ext uri="{FF2B5EF4-FFF2-40B4-BE49-F238E27FC236}">
                <a16:creationId xmlns:a16="http://schemas.microsoft.com/office/drawing/2014/main" id="{8A5B68A0-76D3-E5EB-8875-CCA948603E38}"/>
              </a:ext>
            </a:extLst>
          </p:cNvPr>
          <p:cNvSpPr txBox="1"/>
          <p:nvPr/>
        </p:nvSpPr>
        <p:spPr>
          <a:xfrm>
            <a:off x="7218279" y="3059668"/>
            <a:ext cx="551754" cy="369332"/>
          </a:xfrm>
          <a:prstGeom prst="rect">
            <a:avLst/>
          </a:prstGeom>
          <a:noFill/>
        </p:spPr>
        <p:txBody>
          <a:bodyPr wrap="none" rtlCol="0">
            <a:spAutoFit/>
          </a:bodyPr>
          <a:lstStyle/>
          <a:p>
            <a:r>
              <a:rPr lang="en-US" dirty="0"/>
              <a:t>PCB</a:t>
            </a:r>
          </a:p>
        </p:txBody>
      </p:sp>
      <p:cxnSp>
        <p:nvCxnSpPr>
          <p:cNvPr id="48" name="Straight Arrow Connector 47">
            <a:extLst>
              <a:ext uri="{FF2B5EF4-FFF2-40B4-BE49-F238E27FC236}">
                <a16:creationId xmlns:a16="http://schemas.microsoft.com/office/drawing/2014/main" id="{19DBFB02-745A-33AD-A654-8B8D595FEB66}"/>
              </a:ext>
            </a:extLst>
          </p:cNvPr>
          <p:cNvCxnSpPr>
            <a:stCxn id="46" idx="0"/>
          </p:cNvCxnSpPr>
          <p:nvPr/>
        </p:nvCxnSpPr>
        <p:spPr>
          <a:xfrm flipV="1">
            <a:off x="7494156" y="2475722"/>
            <a:ext cx="659244" cy="58394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a:extLst>
              <a:ext uri="{FF2B5EF4-FFF2-40B4-BE49-F238E27FC236}">
                <a16:creationId xmlns:a16="http://schemas.microsoft.com/office/drawing/2014/main" id="{1B60C24B-A955-7E25-64C4-025D9443E935}"/>
              </a:ext>
            </a:extLst>
          </p:cNvPr>
          <p:cNvCxnSpPr>
            <a:cxnSpLocks/>
          </p:cNvCxnSpPr>
          <p:nvPr/>
        </p:nvCxnSpPr>
        <p:spPr>
          <a:xfrm>
            <a:off x="9448800" y="5187820"/>
            <a:ext cx="2002971" cy="118187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51" name="TextBox 50">
            <a:extLst>
              <a:ext uri="{FF2B5EF4-FFF2-40B4-BE49-F238E27FC236}">
                <a16:creationId xmlns:a16="http://schemas.microsoft.com/office/drawing/2014/main" id="{C92D45A8-21E9-C4BE-0174-925AFB3C0111}"/>
              </a:ext>
            </a:extLst>
          </p:cNvPr>
          <p:cNvSpPr txBox="1"/>
          <p:nvPr/>
        </p:nvSpPr>
        <p:spPr>
          <a:xfrm>
            <a:off x="10154398" y="5408933"/>
            <a:ext cx="1562159" cy="369332"/>
          </a:xfrm>
          <a:prstGeom prst="rect">
            <a:avLst/>
          </a:prstGeom>
          <a:noFill/>
        </p:spPr>
        <p:txBody>
          <a:bodyPr wrap="none" rtlCol="0">
            <a:spAutoFit/>
          </a:bodyPr>
          <a:lstStyle/>
          <a:p>
            <a:r>
              <a:rPr lang="en-US" dirty="0"/>
              <a:t>To Fresnel lens</a:t>
            </a:r>
          </a:p>
        </p:txBody>
      </p:sp>
    </p:spTree>
    <p:extLst>
      <p:ext uri="{BB962C8B-B14F-4D97-AF65-F5344CB8AC3E}">
        <p14:creationId xmlns:p14="http://schemas.microsoft.com/office/powerpoint/2010/main" val="921448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a:t>Subcomponents: Modules/Containers</a:t>
            </a:r>
          </a:p>
        </p:txBody>
      </p:sp>
      <p:sp>
        <p:nvSpPr>
          <p:cNvPr id="3" name="Content Placeholder 2">
            <a:extLst>
              <a:ext uri="{FF2B5EF4-FFF2-40B4-BE49-F238E27FC236}">
                <a16:creationId xmlns:a16="http://schemas.microsoft.com/office/drawing/2014/main" id="{C201A5A2-6F0E-201E-273D-21017AE1AB1F}"/>
              </a:ext>
            </a:extLst>
          </p:cNvPr>
          <p:cNvSpPr>
            <a:spLocks noGrp="1"/>
          </p:cNvSpPr>
          <p:nvPr>
            <p:ph idx="1"/>
          </p:nvPr>
        </p:nvSpPr>
        <p:spPr>
          <a:xfrm>
            <a:off x="76697" y="926014"/>
            <a:ext cx="7091179" cy="2931462"/>
          </a:xfrm>
          <a:ln>
            <a:solidFill>
              <a:schemeClr val="tx1"/>
            </a:solidFill>
          </a:ln>
        </p:spPr>
        <p:txBody>
          <a:bodyPr>
            <a:normAutofit fontScale="77500" lnSpcReduction="20000"/>
          </a:bodyPr>
          <a:lstStyle/>
          <a:p>
            <a:r>
              <a:rPr lang="en-US" dirty="0"/>
              <a:t>Purpose:</a:t>
            </a:r>
          </a:p>
          <a:p>
            <a:pPr lvl="1"/>
            <a:r>
              <a:rPr lang="en-US" dirty="0"/>
              <a:t>Light-tight the housing which holds the optical components and set the sensor plane at the optical distance.</a:t>
            </a:r>
          </a:p>
          <a:p>
            <a:r>
              <a:rPr lang="en-US" dirty="0"/>
              <a:t>Constraints:</a:t>
            </a:r>
          </a:p>
          <a:p>
            <a:pPr lvl="1"/>
            <a:r>
              <a:rPr lang="en-US" dirty="0"/>
              <a:t>Minimize Material Budget</a:t>
            </a:r>
          </a:p>
          <a:p>
            <a:r>
              <a:rPr lang="en-US" dirty="0"/>
              <a:t>Material Choice:</a:t>
            </a:r>
          </a:p>
          <a:p>
            <a:pPr lvl="1"/>
            <a:r>
              <a:rPr lang="en-US" dirty="0"/>
              <a:t>Carbon fiber (~0.5mm thickness)</a:t>
            </a:r>
          </a:p>
          <a:p>
            <a:r>
              <a:rPr lang="en-US" dirty="0"/>
              <a:t>Additional Details:</a:t>
            </a:r>
          </a:p>
          <a:p>
            <a:pPr lvl="1"/>
            <a:r>
              <a:rPr lang="en-US" dirty="0"/>
              <a:t>The latest version incorporates the baseline sensor configuration (HRPPD)</a:t>
            </a:r>
          </a:p>
          <a:p>
            <a:pPr lvl="1"/>
            <a:endParaRPr lang="en-US" dirty="0"/>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pic>
        <p:nvPicPr>
          <p:cNvPr id="7" name="Picture 6" descr="A screenshot of a computer&#10;&#10;Description automatically generated with low confidence">
            <a:extLst>
              <a:ext uri="{FF2B5EF4-FFF2-40B4-BE49-F238E27FC236}">
                <a16:creationId xmlns:a16="http://schemas.microsoft.com/office/drawing/2014/main" id="{82A7DE3D-8725-F82B-204B-0E35A0D8CD71}"/>
              </a:ext>
            </a:extLst>
          </p:cNvPr>
          <p:cNvPicPr>
            <a:picLocks noChangeAspect="1"/>
          </p:cNvPicPr>
          <p:nvPr/>
        </p:nvPicPr>
        <p:blipFill rotWithShape="1">
          <a:blip r:embed="rId5">
            <a:extLst>
              <a:ext uri="{28A0092B-C50C-407E-A947-70E740481C1C}">
                <a14:useLocalDpi xmlns:a14="http://schemas.microsoft.com/office/drawing/2010/main" val="0"/>
              </a:ext>
            </a:extLst>
          </a:blip>
          <a:srcRect l="23901" t="26718" r="23846" b="25849"/>
          <a:stretch/>
        </p:blipFill>
        <p:spPr>
          <a:xfrm>
            <a:off x="1000394" y="3872206"/>
            <a:ext cx="4255994" cy="2157014"/>
          </a:xfrm>
          <a:prstGeom prst="rect">
            <a:avLst/>
          </a:prstGeom>
        </p:spPr>
      </p:pic>
      <p:pic>
        <p:nvPicPr>
          <p:cNvPr id="8" name="mRICH for Design Review mRICH HRPPD Container">
            <a:hlinkClick r:id="" action="ppaction://media"/>
            <a:extLst>
              <a:ext uri="{FF2B5EF4-FFF2-40B4-BE49-F238E27FC236}">
                <a16:creationId xmlns:a16="http://schemas.microsoft.com/office/drawing/2014/main" id="{47AB5E66-7EA2-C9B3-1CB2-C2FD562C428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18440" y="899432"/>
            <a:ext cx="4818078" cy="4921250"/>
          </a:xfrm>
          <a:prstGeom prst="rect">
            <a:avLst/>
          </a:prstGeom>
        </p:spPr>
      </p:pic>
      <p:sp>
        <p:nvSpPr>
          <p:cNvPr id="4" name="TextBox 3">
            <a:extLst>
              <a:ext uri="{FF2B5EF4-FFF2-40B4-BE49-F238E27FC236}">
                <a16:creationId xmlns:a16="http://schemas.microsoft.com/office/drawing/2014/main" id="{199C483C-502C-D0B9-4ED5-9F9EAC6F6BC5}"/>
              </a:ext>
            </a:extLst>
          </p:cNvPr>
          <p:cNvSpPr txBox="1"/>
          <p:nvPr/>
        </p:nvSpPr>
        <p:spPr>
          <a:xfrm>
            <a:off x="5305979" y="5073420"/>
            <a:ext cx="1499898" cy="369332"/>
          </a:xfrm>
          <a:prstGeom prst="rect">
            <a:avLst/>
          </a:prstGeom>
          <a:noFill/>
        </p:spPr>
        <p:txBody>
          <a:bodyPr wrap="none" rtlCol="0">
            <a:spAutoFit/>
          </a:bodyPr>
          <a:lstStyle/>
          <a:p>
            <a:r>
              <a:rPr lang="en-US" dirty="0"/>
              <a:t>Aerogel (4cm)</a:t>
            </a:r>
          </a:p>
        </p:txBody>
      </p:sp>
      <p:cxnSp>
        <p:nvCxnSpPr>
          <p:cNvPr id="6" name="Straight Arrow Connector 5">
            <a:extLst>
              <a:ext uri="{FF2B5EF4-FFF2-40B4-BE49-F238E27FC236}">
                <a16:creationId xmlns:a16="http://schemas.microsoft.com/office/drawing/2014/main" id="{5C3A5959-524C-326B-B489-5BB4FB2016F0}"/>
              </a:ext>
            </a:extLst>
          </p:cNvPr>
          <p:cNvCxnSpPr>
            <a:stCxn id="4" idx="1"/>
          </p:cNvCxnSpPr>
          <p:nvPr/>
        </p:nvCxnSpPr>
        <p:spPr>
          <a:xfrm flipH="1" flipV="1">
            <a:off x="4943475" y="5179219"/>
            <a:ext cx="362504" cy="78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5C8F63-DDA1-A1DD-B473-8237ED930706}"/>
              </a:ext>
            </a:extLst>
          </p:cNvPr>
          <p:cNvSpPr txBox="1"/>
          <p:nvPr/>
        </p:nvSpPr>
        <p:spPr>
          <a:xfrm>
            <a:off x="4038600" y="6039769"/>
            <a:ext cx="2153346" cy="369332"/>
          </a:xfrm>
          <a:prstGeom prst="rect">
            <a:avLst/>
          </a:prstGeom>
          <a:noFill/>
        </p:spPr>
        <p:txBody>
          <a:bodyPr wrap="none" rtlCol="0">
            <a:spAutoFit/>
          </a:bodyPr>
          <a:lstStyle/>
          <a:p>
            <a:r>
              <a:rPr lang="en-US" dirty="0"/>
              <a:t>Fresnel Lens (6in FL)</a:t>
            </a:r>
          </a:p>
        </p:txBody>
      </p:sp>
      <p:cxnSp>
        <p:nvCxnSpPr>
          <p:cNvPr id="11" name="Straight Arrow Connector 10">
            <a:extLst>
              <a:ext uri="{FF2B5EF4-FFF2-40B4-BE49-F238E27FC236}">
                <a16:creationId xmlns:a16="http://schemas.microsoft.com/office/drawing/2014/main" id="{5D939339-FE27-35DA-054E-0C447619D533}"/>
              </a:ext>
            </a:extLst>
          </p:cNvPr>
          <p:cNvCxnSpPr>
            <a:stCxn id="9" idx="0"/>
          </p:cNvCxnSpPr>
          <p:nvPr/>
        </p:nvCxnSpPr>
        <p:spPr>
          <a:xfrm flipH="1" flipV="1">
            <a:off x="4464844" y="5532858"/>
            <a:ext cx="650429" cy="506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E7C16E-627C-FE68-0CF5-954F6B1C4C4D}"/>
              </a:ext>
            </a:extLst>
          </p:cNvPr>
          <p:cNvSpPr txBox="1"/>
          <p:nvPr/>
        </p:nvSpPr>
        <p:spPr>
          <a:xfrm>
            <a:off x="2743200" y="6094083"/>
            <a:ext cx="879087" cy="369332"/>
          </a:xfrm>
          <a:prstGeom prst="rect">
            <a:avLst/>
          </a:prstGeom>
          <a:noFill/>
        </p:spPr>
        <p:txBody>
          <a:bodyPr wrap="none" rtlCol="0">
            <a:spAutoFit/>
          </a:bodyPr>
          <a:lstStyle/>
          <a:p>
            <a:r>
              <a:rPr lang="en-US" dirty="0"/>
              <a:t>Mirrors</a:t>
            </a:r>
          </a:p>
        </p:txBody>
      </p:sp>
      <p:cxnSp>
        <p:nvCxnSpPr>
          <p:cNvPr id="14" name="Straight Arrow Connector 13">
            <a:extLst>
              <a:ext uri="{FF2B5EF4-FFF2-40B4-BE49-F238E27FC236}">
                <a16:creationId xmlns:a16="http://schemas.microsoft.com/office/drawing/2014/main" id="{09F4DF13-4D92-22FD-011E-B7F04ABFBFE9}"/>
              </a:ext>
            </a:extLst>
          </p:cNvPr>
          <p:cNvCxnSpPr>
            <a:stCxn id="12" idx="0"/>
          </p:cNvCxnSpPr>
          <p:nvPr/>
        </p:nvCxnSpPr>
        <p:spPr>
          <a:xfrm flipV="1">
            <a:off x="3182744" y="4950713"/>
            <a:ext cx="974919" cy="1143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1B7D5A8-CDE7-94F2-22E8-2B5D3F3699AB}"/>
              </a:ext>
            </a:extLst>
          </p:cNvPr>
          <p:cNvSpPr txBox="1"/>
          <p:nvPr/>
        </p:nvSpPr>
        <p:spPr>
          <a:xfrm>
            <a:off x="1518332" y="6237044"/>
            <a:ext cx="808555" cy="369332"/>
          </a:xfrm>
          <a:prstGeom prst="rect">
            <a:avLst/>
          </a:prstGeom>
          <a:noFill/>
        </p:spPr>
        <p:txBody>
          <a:bodyPr wrap="none" rtlCol="0">
            <a:spAutoFit/>
          </a:bodyPr>
          <a:lstStyle/>
          <a:p>
            <a:r>
              <a:rPr lang="en-US" dirty="0"/>
              <a:t>CF Box</a:t>
            </a:r>
          </a:p>
        </p:txBody>
      </p:sp>
      <p:cxnSp>
        <p:nvCxnSpPr>
          <p:cNvPr id="20" name="Straight Arrow Connector 19">
            <a:extLst>
              <a:ext uri="{FF2B5EF4-FFF2-40B4-BE49-F238E27FC236}">
                <a16:creationId xmlns:a16="http://schemas.microsoft.com/office/drawing/2014/main" id="{2DB44BA9-2761-6926-B5EC-F393CDF0F19E}"/>
              </a:ext>
            </a:extLst>
          </p:cNvPr>
          <p:cNvCxnSpPr>
            <a:stCxn id="15" idx="0"/>
          </p:cNvCxnSpPr>
          <p:nvPr/>
        </p:nvCxnSpPr>
        <p:spPr>
          <a:xfrm flipV="1">
            <a:off x="1922610" y="5876986"/>
            <a:ext cx="404277" cy="360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A74A6BF-FCF8-A742-989B-C789ED57B379}"/>
              </a:ext>
            </a:extLst>
          </p:cNvPr>
          <p:cNvSpPr txBox="1"/>
          <p:nvPr/>
        </p:nvSpPr>
        <p:spPr>
          <a:xfrm>
            <a:off x="116920" y="5066179"/>
            <a:ext cx="833883" cy="369332"/>
          </a:xfrm>
          <a:prstGeom prst="rect">
            <a:avLst/>
          </a:prstGeom>
          <a:noFill/>
        </p:spPr>
        <p:txBody>
          <a:bodyPr wrap="none" rtlCol="0">
            <a:spAutoFit/>
          </a:bodyPr>
          <a:lstStyle/>
          <a:p>
            <a:r>
              <a:rPr lang="en-US" dirty="0"/>
              <a:t>HRPPD</a:t>
            </a:r>
          </a:p>
        </p:txBody>
      </p:sp>
      <p:cxnSp>
        <p:nvCxnSpPr>
          <p:cNvPr id="23" name="Straight Arrow Connector 22">
            <a:extLst>
              <a:ext uri="{FF2B5EF4-FFF2-40B4-BE49-F238E27FC236}">
                <a16:creationId xmlns:a16="http://schemas.microsoft.com/office/drawing/2014/main" id="{605A7541-B598-D23E-4268-CFC13D98EF60}"/>
              </a:ext>
            </a:extLst>
          </p:cNvPr>
          <p:cNvCxnSpPr>
            <a:stCxn id="21" idx="3"/>
          </p:cNvCxnSpPr>
          <p:nvPr/>
        </p:nvCxnSpPr>
        <p:spPr>
          <a:xfrm flipV="1">
            <a:off x="950803" y="4950713"/>
            <a:ext cx="602618" cy="300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ED93D33-00F1-8B39-ADFA-D03F0DD71068}"/>
              </a:ext>
            </a:extLst>
          </p:cNvPr>
          <p:cNvSpPr txBox="1"/>
          <p:nvPr/>
        </p:nvSpPr>
        <p:spPr>
          <a:xfrm>
            <a:off x="6351" y="5975895"/>
            <a:ext cx="1555619" cy="369332"/>
          </a:xfrm>
          <a:prstGeom prst="rect">
            <a:avLst/>
          </a:prstGeom>
          <a:noFill/>
        </p:spPr>
        <p:txBody>
          <a:bodyPr wrap="none" rtlCol="0">
            <a:spAutoFit/>
          </a:bodyPr>
          <a:lstStyle/>
          <a:p>
            <a:r>
              <a:rPr lang="en-US" dirty="0"/>
              <a:t>Retaining Clips</a:t>
            </a:r>
          </a:p>
        </p:txBody>
      </p:sp>
      <p:cxnSp>
        <p:nvCxnSpPr>
          <p:cNvPr id="26" name="Straight Arrow Connector 25">
            <a:extLst>
              <a:ext uri="{FF2B5EF4-FFF2-40B4-BE49-F238E27FC236}">
                <a16:creationId xmlns:a16="http://schemas.microsoft.com/office/drawing/2014/main" id="{A0A90302-83BE-6467-39DC-1371A674524C}"/>
              </a:ext>
            </a:extLst>
          </p:cNvPr>
          <p:cNvCxnSpPr>
            <a:cxnSpLocks/>
          </p:cNvCxnSpPr>
          <p:nvPr/>
        </p:nvCxnSpPr>
        <p:spPr>
          <a:xfrm flipV="1">
            <a:off x="1357932" y="5914783"/>
            <a:ext cx="160400" cy="114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71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a:t>Subcomponents: Support Disks</a:t>
            </a:r>
          </a:p>
        </p:txBody>
      </p:sp>
      <p:sp>
        <p:nvSpPr>
          <p:cNvPr id="3" name="Content Placeholder 2">
            <a:extLst>
              <a:ext uri="{FF2B5EF4-FFF2-40B4-BE49-F238E27FC236}">
                <a16:creationId xmlns:a16="http://schemas.microsoft.com/office/drawing/2014/main" id="{C201A5A2-6F0E-201E-273D-21017AE1AB1F}"/>
              </a:ext>
            </a:extLst>
          </p:cNvPr>
          <p:cNvSpPr>
            <a:spLocks noGrp="1"/>
          </p:cNvSpPr>
          <p:nvPr>
            <p:ph idx="1"/>
          </p:nvPr>
        </p:nvSpPr>
        <p:spPr>
          <a:xfrm>
            <a:off x="838200" y="1825625"/>
            <a:ext cx="5899484" cy="4351338"/>
          </a:xfrm>
          <a:ln>
            <a:solidFill>
              <a:schemeClr val="tx1"/>
            </a:solidFill>
          </a:ln>
        </p:spPr>
        <p:txBody>
          <a:bodyPr>
            <a:normAutofit fontScale="92500" lnSpcReduction="10000"/>
          </a:bodyPr>
          <a:lstStyle/>
          <a:p>
            <a:r>
              <a:rPr lang="en-US" dirty="0"/>
              <a:t>Purpose: Accurately locate the modules in 3D space and project the modules towards the IR.</a:t>
            </a:r>
          </a:p>
          <a:p>
            <a:r>
              <a:rPr lang="en-US" dirty="0"/>
              <a:t>Constraints:</a:t>
            </a:r>
          </a:p>
          <a:p>
            <a:pPr lvl="1"/>
            <a:r>
              <a:rPr lang="en-US" dirty="0"/>
              <a:t>Material Budget</a:t>
            </a:r>
          </a:p>
          <a:p>
            <a:pPr lvl="1"/>
            <a:r>
              <a:rPr lang="en-US" dirty="0"/>
              <a:t>Assembly/Disassembly</a:t>
            </a:r>
          </a:p>
          <a:p>
            <a:r>
              <a:rPr lang="en-US" dirty="0"/>
              <a:t>Material Choice:</a:t>
            </a:r>
          </a:p>
          <a:p>
            <a:pPr lvl="1"/>
            <a:r>
              <a:rPr lang="en-US" dirty="0"/>
              <a:t>Machinable Polyurethane Foam</a:t>
            </a:r>
          </a:p>
          <a:p>
            <a:r>
              <a:rPr lang="en-US" dirty="0"/>
              <a:t>Additional Details:</a:t>
            </a:r>
          </a:p>
          <a:p>
            <a:pPr lvl="1"/>
            <a:r>
              <a:rPr lang="en-US" dirty="0"/>
              <a:t>GSU Machine Shop has ordered samples to determine the level of detail when compared to the density</a:t>
            </a:r>
          </a:p>
          <a:p>
            <a:pPr lvl="1"/>
            <a:endParaRPr lang="en-US" dirty="0"/>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pic>
        <p:nvPicPr>
          <p:cNvPr id="5" name="Picture 4" descr="A close up of the moon&#10;&#10;Description automatically generated with medium confidence">
            <a:extLst>
              <a:ext uri="{FF2B5EF4-FFF2-40B4-BE49-F238E27FC236}">
                <a16:creationId xmlns:a16="http://schemas.microsoft.com/office/drawing/2014/main" id="{4A2FC836-3E2F-CD8A-90CC-843670DC3494}"/>
              </a:ext>
            </a:extLst>
          </p:cNvPr>
          <p:cNvPicPr>
            <a:picLocks noChangeAspect="1"/>
          </p:cNvPicPr>
          <p:nvPr/>
        </p:nvPicPr>
        <p:blipFill rotWithShape="1">
          <a:blip r:embed="rId3">
            <a:extLst>
              <a:ext uri="{28A0092B-C50C-407E-A947-70E740481C1C}">
                <a14:useLocalDpi xmlns:a14="http://schemas.microsoft.com/office/drawing/2010/main" val="0"/>
              </a:ext>
            </a:extLst>
          </a:blip>
          <a:srcRect l="32190" t="12220" r="32742" b="13268"/>
          <a:stretch/>
        </p:blipFill>
        <p:spPr>
          <a:xfrm>
            <a:off x="9448799" y="235743"/>
            <a:ext cx="2634343" cy="3135661"/>
          </a:xfrm>
          <a:prstGeom prst="rect">
            <a:avLst/>
          </a:prstGeom>
        </p:spPr>
      </p:pic>
      <p:pic>
        <p:nvPicPr>
          <p:cNvPr id="7" name="Picture 6" descr="A picture containing calendar&#10;&#10;Description automatically generated">
            <a:extLst>
              <a:ext uri="{FF2B5EF4-FFF2-40B4-BE49-F238E27FC236}">
                <a16:creationId xmlns:a16="http://schemas.microsoft.com/office/drawing/2014/main" id="{EFC18465-C729-09B5-EE32-A3B116A4DA0F}"/>
              </a:ext>
            </a:extLst>
          </p:cNvPr>
          <p:cNvPicPr>
            <a:picLocks noChangeAspect="1"/>
          </p:cNvPicPr>
          <p:nvPr/>
        </p:nvPicPr>
        <p:blipFill rotWithShape="1">
          <a:blip r:embed="rId4">
            <a:extLst>
              <a:ext uri="{28A0092B-C50C-407E-A947-70E740481C1C}">
                <a14:useLocalDpi xmlns:a14="http://schemas.microsoft.com/office/drawing/2010/main" val="0"/>
              </a:ext>
            </a:extLst>
          </a:blip>
          <a:srcRect l="34935" t="4755" r="16164" b="4533"/>
          <a:stretch/>
        </p:blipFill>
        <p:spPr>
          <a:xfrm>
            <a:off x="8570686" y="3178629"/>
            <a:ext cx="3512457" cy="364991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F491D9F-D85F-57A3-4C88-1455F00D47E5}"/>
              </a:ext>
            </a:extLst>
          </p:cNvPr>
          <p:cNvPicPr>
            <a:picLocks noChangeAspect="1"/>
          </p:cNvPicPr>
          <p:nvPr/>
        </p:nvPicPr>
        <p:blipFill rotWithShape="1">
          <a:blip r:embed="rId5">
            <a:extLst>
              <a:ext uri="{28A0092B-C50C-407E-A947-70E740481C1C}">
                <a14:useLocalDpi xmlns:a14="http://schemas.microsoft.com/office/drawing/2010/main" val="0"/>
              </a:ext>
            </a:extLst>
          </a:blip>
          <a:srcRect l="37297" t="3988" r="37148"/>
          <a:stretch/>
        </p:blipFill>
        <p:spPr>
          <a:xfrm>
            <a:off x="6948140" y="978355"/>
            <a:ext cx="1622545" cy="3414910"/>
          </a:xfrm>
          <a:prstGeom prst="rect">
            <a:avLst/>
          </a:prstGeom>
        </p:spPr>
      </p:pic>
    </p:spTree>
    <p:extLst>
      <p:ext uri="{BB962C8B-B14F-4D97-AF65-F5344CB8AC3E}">
        <p14:creationId xmlns:p14="http://schemas.microsoft.com/office/powerpoint/2010/main" val="2661459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a:t>Assembly Plan</a:t>
            </a:r>
          </a:p>
        </p:txBody>
      </p:sp>
      <p:sp>
        <p:nvSpPr>
          <p:cNvPr id="3" name="Content Placeholder 2">
            <a:extLst>
              <a:ext uri="{FF2B5EF4-FFF2-40B4-BE49-F238E27FC236}">
                <a16:creationId xmlns:a16="http://schemas.microsoft.com/office/drawing/2014/main" id="{C201A5A2-6F0E-201E-273D-21017AE1AB1F}"/>
              </a:ext>
            </a:extLst>
          </p:cNvPr>
          <p:cNvSpPr>
            <a:spLocks noGrp="1"/>
          </p:cNvSpPr>
          <p:nvPr>
            <p:ph idx="1"/>
          </p:nvPr>
        </p:nvSpPr>
        <p:spPr>
          <a:xfrm>
            <a:off x="838201" y="1064302"/>
            <a:ext cx="5935824" cy="5112661"/>
          </a:xfrm>
          <a:ln>
            <a:solidFill>
              <a:schemeClr val="tx1"/>
            </a:solidFill>
          </a:ln>
        </p:spPr>
        <p:txBody>
          <a:bodyPr/>
          <a:lstStyle/>
          <a:p>
            <a:r>
              <a:rPr lang="en-US" dirty="0"/>
              <a:t>Once each module is constructed, the quadrants will then be loaded with the modules.</a:t>
            </a:r>
          </a:p>
          <a:p>
            <a:r>
              <a:rPr lang="en-US" dirty="0"/>
              <a:t>The back wall has a stepped flange that allows the box to locate itself within the foam wall</a:t>
            </a:r>
          </a:p>
          <a:p>
            <a:r>
              <a:rPr lang="en-US" dirty="0"/>
              <a:t>Several options (i.e. tape) can seal the back of the sensor to the foam to provide additional light-tightening </a:t>
            </a:r>
          </a:p>
          <a:p>
            <a:pPr lvl="1"/>
            <a:endParaRPr lang="en-US" dirty="0"/>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rPr>
              <a:t>mRICH Review for ePIC</a:t>
            </a: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pic>
        <p:nvPicPr>
          <p:cNvPr id="4" name="mRICH for Design Review Quadrant Video">
            <a:hlinkClick r:id="" action="ppaction://media"/>
            <a:extLst>
              <a:ext uri="{FF2B5EF4-FFF2-40B4-BE49-F238E27FC236}">
                <a16:creationId xmlns:a16="http://schemas.microsoft.com/office/drawing/2014/main" id="{674B5F4D-B39E-B8CE-0248-B2EFFB6A77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68003" y="1000008"/>
            <a:ext cx="4986454" cy="4986454"/>
          </a:xfrm>
          <a:prstGeom prst="rect">
            <a:avLst/>
          </a:prstGeom>
        </p:spPr>
      </p:pic>
    </p:spTree>
    <p:extLst>
      <p:ext uri="{BB962C8B-B14F-4D97-AF65-F5344CB8AC3E}">
        <p14:creationId xmlns:p14="http://schemas.microsoft.com/office/powerpoint/2010/main" val="23294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a:t>Installation Plan</a:t>
            </a:r>
          </a:p>
        </p:txBody>
      </p:sp>
      <p:sp>
        <p:nvSpPr>
          <p:cNvPr id="3" name="Content Placeholder 2">
            <a:extLst>
              <a:ext uri="{FF2B5EF4-FFF2-40B4-BE49-F238E27FC236}">
                <a16:creationId xmlns:a16="http://schemas.microsoft.com/office/drawing/2014/main" id="{C201A5A2-6F0E-201E-273D-21017AE1AB1F}"/>
              </a:ext>
            </a:extLst>
          </p:cNvPr>
          <p:cNvSpPr>
            <a:spLocks noGrp="1"/>
          </p:cNvSpPr>
          <p:nvPr>
            <p:ph idx="1"/>
          </p:nvPr>
        </p:nvSpPr>
        <p:spPr>
          <a:xfrm>
            <a:off x="410548" y="1064302"/>
            <a:ext cx="6400146" cy="5112661"/>
          </a:xfrm>
          <a:ln>
            <a:solidFill>
              <a:schemeClr val="tx1"/>
            </a:solidFill>
          </a:ln>
        </p:spPr>
        <p:txBody>
          <a:bodyPr>
            <a:normAutofit fontScale="85000" lnSpcReduction="20000"/>
          </a:bodyPr>
          <a:lstStyle/>
          <a:p>
            <a:r>
              <a:rPr lang="en-US" dirty="0"/>
              <a:t>Once quadrants are assembled, they can be inserted into the DIRC frame.</a:t>
            </a:r>
          </a:p>
          <a:p>
            <a:r>
              <a:rPr lang="en-US" dirty="0"/>
              <a:t>The graphic on the right shows the order of assembly</a:t>
            </a:r>
          </a:p>
          <a:p>
            <a:pPr lvl="1"/>
            <a:r>
              <a:rPr lang="en-US" dirty="0"/>
              <a:t>This order is important because of the flange geometry</a:t>
            </a:r>
          </a:p>
          <a:p>
            <a:pPr lvl="1"/>
            <a:r>
              <a:rPr lang="en-US" dirty="0"/>
              <a:t>The starting position is at the bottom so that gravity does not work against us as we avoid the beam pipe</a:t>
            </a:r>
          </a:p>
          <a:p>
            <a:r>
              <a:rPr lang="en-US" dirty="0"/>
              <a:t>Advantages:</a:t>
            </a:r>
          </a:p>
          <a:p>
            <a:pPr lvl="1"/>
            <a:r>
              <a:rPr lang="en-US" dirty="0"/>
              <a:t>Better acceptance around the beam pipe</a:t>
            </a:r>
          </a:p>
          <a:p>
            <a:pPr lvl="1"/>
            <a:r>
              <a:rPr lang="en-US" dirty="0"/>
              <a:t>Ability to physically fit more modules</a:t>
            </a:r>
          </a:p>
          <a:p>
            <a:r>
              <a:rPr lang="en-US" dirty="0"/>
              <a:t>Disadvantages:</a:t>
            </a:r>
          </a:p>
          <a:p>
            <a:pPr lvl="1"/>
            <a:r>
              <a:rPr lang="en-US" dirty="0"/>
              <a:t>More complicated engineering design for support and fixture</a:t>
            </a:r>
          </a:p>
          <a:p>
            <a:pPr lvl="1"/>
            <a:r>
              <a:rPr lang="en-US" dirty="0"/>
              <a:t>More complicated surveying after installation (may be able to deal with misalignments up to ~0.1deg with calibration)</a:t>
            </a:r>
          </a:p>
          <a:p>
            <a:pPr lvl="1"/>
            <a:endParaRPr lang="en-US" dirty="0"/>
          </a:p>
          <a:p>
            <a:pPr lvl="1"/>
            <a:endParaRPr lang="en-US" dirty="0"/>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432FF"/>
                </a:solidFill>
                <a:effectLst/>
                <a:uLnTx/>
                <a:uFillTx/>
                <a:latin typeface="Calibri" panose="020F0502020204030204"/>
                <a:ea typeface="+mn-ea"/>
                <a:cs typeface="+mn-cs"/>
              </a:rPr>
              <a:t>mRICH</a:t>
            </a: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 Review for </a:t>
            </a:r>
            <a:r>
              <a:rPr kumimoji="0" lang="en-US" sz="1400" b="0" i="0" u="none" strike="noStrike" kern="1200" cap="none" spc="0" normalizeH="0" baseline="0" noProof="0" dirty="0" err="1">
                <a:ln>
                  <a:noFill/>
                </a:ln>
                <a:solidFill>
                  <a:srgbClr val="0432FF"/>
                </a:solidFill>
                <a:effectLst/>
                <a:uLnTx/>
                <a:uFillTx/>
                <a:latin typeface="Calibri" panose="020F0502020204030204"/>
                <a:ea typeface="+mn-ea"/>
                <a:cs typeface="+mn-cs"/>
              </a:rPr>
              <a:t>ePIC</a:t>
            </a:r>
            <a:endPar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pic>
        <p:nvPicPr>
          <p:cNvPr id="4" name="Content Placeholder 4" descr="A picture containing sunburst chart&#10;&#10;Description automatically generated">
            <a:extLst>
              <a:ext uri="{FF2B5EF4-FFF2-40B4-BE49-F238E27FC236}">
                <a16:creationId xmlns:a16="http://schemas.microsoft.com/office/drawing/2014/main" id="{BA27DE33-836E-FF39-1B7C-3D883604439E}"/>
              </a:ext>
            </a:extLst>
          </p:cNvPr>
          <p:cNvPicPr>
            <a:picLocks noChangeAspect="1"/>
          </p:cNvPicPr>
          <p:nvPr/>
        </p:nvPicPr>
        <p:blipFill rotWithShape="1">
          <a:blip r:embed="rId2">
            <a:extLst>
              <a:ext uri="{28A0092B-C50C-407E-A947-70E740481C1C}">
                <a14:useLocalDpi xmlns:a14="http://schemas.microsoft.com/office/drawing/2010/main" val="0"/>
              </a:ext>
            </a:extLst>
          </a:blip>
          <a:srcRect l="30443" t="8108" r="30249" b="8453"/>
          <a:stretch/>
        </p:blipFill>
        <p:spPr>
          <a:xfrm>
            <a:off x="6810693" y="1064301"/>
            <a:ext cx="5276213" cy="5112661"/>
          </a:xfrm>
          <a:prstGeom prst="rect">
            <a:avLst/>
          </a:prstGeom>
        </p:spPr>
      </p:pic>
    </p:spTree>
    <p:extLst>
      <p:ext uri="{BB962C8B-B14F-4D97-AF65-F5344CB8AC3E}">
        <p14:creationId xmlns:p14="http://schemas.microsoft.com/office/powerpoint/2010/main" val="894860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A861-C509-7C65-8438-54637D3A8785}"/>
              </a:ext>
            </a:extLst>
          </p:cNvPr>
          <p:cNvSpPr>
            <a:spLocks noGrp="1"/>
          </p:cNvSpPr>
          <p:nvPr>
            <p:ph type="title"/>
          </p:nvPr>
        </p:nvSpPr>
        <p:spPr/>
        <p:txBody>
          <a:bodyPr/>
          <a:lstStyle/>
          <a:p>
            <a:r>
              <a:rPr lang="en-US" dirty="0" err="1"/>
              <a:t>mRICH</a:t>
            </a:r>
            <a:r>
              <a:rPr lang="en-US" dirty="0"/>
              <a:t> Array (Without Support)</a:t>
            </a:r>
          </a:p>
        </p:txBody>
      </p:sp>
      <p:sp>
        <p:nvSpPr>
          <p:cNvPr id="16" name="Date Placeholder 15">
            <a:extLst>
              <a:ext uri="{FF2B5EF4-FFF2-40B4-BE49-F238E27FC236}">
                <a16:creationId xmlns:a16="http://schemas.microsoft.com/office/drawing/2014/main" id="{0E9C96E6-1502-1EC8-21EE-D975E25E1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3/21/23</a:t>
            </a:r>
          </a:p>
        </p:txBody>
      </p:sp>
      <p:sp>
        <p:nvSpPr>
          <p:cNvPr id="17" name="Footer Placeholder 16">
            <a:extLst>
              <a:ext uri="{FF2B5EF4-FFF2-40B4-BE49-F238E27FC236}">
                <a16:creationId xmlns:a16="http://schemas.microsoft.com/office/drawing/2014/main" id="{D51BD5C1-A5F9-7D8B-3C83-C3919A807D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432FF"/>
                </a:solidFill>
                <a:effectLst/>
                <a:uLnTx/>
                <a:uFillTx/>
                <a:latin typeface="Calibri" panose="020F0502020204030204"/>
                <a:ea typeface="+mn-ea"/>
                <a:cs typeface="+mn-cs"/>
              </a:rPr>
              <a:t>mRICH</a:t>
            </a: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 Review for </a:t>
            </a:r>
            <a:r>
              <a:rPr kumimoji="0" lang="en-US" sz="1400" b="0" i="0" u="none" strike="noStrike" kern="1200" cap="none" spc="0" normalizeH="0" baseline="0" noProof="0" dirty="0" err="1">
                <a:ln>
                  <a:noFill/>
                </a:ln>
                <a:solidFill>
                  <a:srgbClr val="0432FF"/>
                </a:solidFill>
                <a:effectLst/>
                <a:uLnTx/>
                <a:uFillTx/>
                <a:latin typeface="Calibri" panose="020F0502020204030204"/>
                <a:ea typeface="+mn-ea"/>
                <a:cs typeface="+mn-cs"/>
              </a:rPr>
              <a:t>ePIC</a:t>
            </a:r>
            <a:endPar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sp>
        <p:nvSpPr>
          <p:cNvPr id="18" name="Slide Number Placeholder 17">
            <a:extLst>
              <a:ext uri="{FF2B5EF4-FFF2-40B4-BE49-F238E27FC236}">
                <a16:creationId xmlns:a16="http://schemas.microsoft.com/office/drawing/2014/main" id="{57E686C2-C0BA-BEB2-C065-01A80B91B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A37D0-DE6F-C347-8DA0-5D6EDBECA31A}" type="slidenum">
              <a:rPr kumimoji="0" lang="en-US" sz="1400" b="0" i="0" u="none" strike="noStrike" kern="1200" cap="none" spc="0" normalizeH="0" baseline="0" noProof="0" smtClean="0">
                <a:ln>
                  <a:noFill/>
                </a:ln>
                <a:solidFill>
                  <a:srgbClr val="0432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rgbClr val="0432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A951108-3570-4C36-F04E-B178B2A3F181}"/>
              </a:ext>
            </a:extLst>
          </p:cNvPr>
          <p:cNvPicPr>
            <a:picLocks noChangeAspect="1"/>
          </p:cNvPicPr>
          <p:nvPr/>
        </p:nvPicPr>
        <p:blipFill rotWithShape="1">
          <a:blip r:embed="rId2">
            <a:extLst>
              <a:ext uri="{28A0092B-C50C-407E-A947-70E740481C1C}">
                <a14:useLocalDpi xmlns:a14="http://schemas.microsoft.com/office/drawing/2010/main" val="0"/>
              </a:ext>
            </a:extLst>
          </a:blip>
          <a:srcRect l="36485" r="35912"/>
          <a:stretch/>
        </p:blipFill>
        <p:spPr>
          <a:xfrm>
            <a:off x="8297056" y="600413"/>
            <a:ext cx="3365292" cy="5743575"/>
          </a:xfrm>
          <a:prstGeom prst="rect">
            <a:avLst/>
          </a:prstGeom>
        </p:spPr>
      </p:pic>
      <p:pic>
        <p:nvPicPr>
          <p:cNvPr id="6" name="Picture 5">
            <a:extLst>
              <a:ext uri="{FF2B5EF4-FFF2-40B4-BE49-F238E27FC236}">
                <a16:creationId xmlns:a16="http://schemas.microsoft.com/office/drawing/2014/main" id="{D51BA880-86C6-162D-CB69-3F7DA378A0B3}"/>
              </a:ext>
            </a:extLst>
          </p:cNvPr>
          <p:cNvPicPr>
            <a:picLocks noChangeAspect="1"/>
          </p:cNvPicPr>
          <p:nvPr/>
        </p:nvPicPr>
        <p:blipFill rotWithShape="1">
          <a:blip r:embed="rId3">
            <a:extLst>
              <a:ext uri="{28A0092B-C50C-407E-A947-70E740481C1C}">
                <a14:useLocalDpi xmlns:a14="http://schemas.microsoft.com/office/drawing/2010/main" val="0"/>
              </a:ext>
            </a:extLst>
          </a:blip>
          <a:srcRect l="36393" r="36004"/>
          <a:stretch/>
        </p:blipFill>
        <p:spPr>
          <a:xfrm>
            <a:off x="4623216" y="600413"/>
            <a:ext cx="3365292" cy="5743575"/>
          </a:xfrm>
          <a:prstGeom prst="rect">
            <a:avLst/>
          </a:prstGeom>
        </p:spPr>
      </p:pic>
      <p:sp>
        <p:nvSpPr>
          <p:cNvPr id="8" name="TextBox 7">
            <a:extLst>
              <a:ext uri="{FF2B5EF4-FFF2-40B4-BE49-F238E27FC236}">
                <a16:creationId xmlns:a16="http://schemas.microsoft.com/office/drawing/2014/main" id="{ED797442-2302-F250-A420-021F0BCA0671}"/>
              </a:ext>
            </a:extLst>
          </p:cNvPr>
          <p:cNvSpPr txBox="1"/>
          <p:nvPr/>
        </p:nvSpPr>
        <p:spPr>
          <a:xfrm>
            <a:off x="9763593" y="5733738"/>
            <a:ext cx="1138902" cy="369332"/>
          </a:xfrm>
          <a:prstGeom prst="rect">
            <a:avLst/>
          </a:prstGeom>
          <a:noFill/>
        </p:spPr>
        <p:txBody>
          <a:bodyPr wrap="none" rtlCol="0">
            <a:spAutoFit/>
          </a:bodyPr>
          <a:lstStyle/>
          <a:p>
            <a:r>
              <a:rPr lang="en-US" dirty="0"/>
              <a:t>Back View</a:t>
            </a:r>
          </a:p>
        </p:txBody>
      </p:sp>
      <p:sp>
        <p:nvSpPr>
          <p:cNvPr id="10" name="TextBox 9">
            <a:extLst>
              <a:ext uri="{FF2B5EF4-FFF2-40B4-BE49-F238E27FC236}">
                <a16:creationId xmlns:a16="http://schemas.microsoft.com/office/drawing/2014/main" id="{D86B0859-30FA-44ED-158E-4D5798CBF2B3}"/>
              </a:ext>
            </a:extLst>
          </p:cNvPr>
          <p:cNvSpPr txBox="1"/>
          <p:nvPr/>
        </p:nvSpPr>
        <p:spPr>
          <a:xfrm>
            <a:off x="5832950" y="5733738"/>
            <a:ext cx="1097223" cy="369332"/>
          </a:xfrm>
          <a:prstGeom prst="rect">
            <a:avLst/>
          </a:prstGeom>
          <a:noFill/>
        </p:spPr>
        <p:txBody>
          <a:bodyPr wrap="none" rtlCol="0">
            <a:spAutoFit/>
          </a:bodyPr>
          <a:lstStyle/>
          <a:p>
            <a:r>
              <a:rPr lang="en-US" dirty="0"/>
              <a:t>Side View</a:t>
            </a:r>
          </a:p>
        </p:txBody>
      </p:sp>
      <p:pic>
        <p:nvPicPr>
          <p:cNvPr id="13" name="Picture 12" descr="Chart&#10;&#10;Description automatically generated">
            <a:extLst>
              <a:ext uri="{FF2B5EF4-FFF2-40B4-BE49-F238E27FC236}">
                <a16:creationId xmlns:a16="http://schemas.microsoft.com/office/drawing/2014/main" id="{20F23E59-DA13-3A76-63E0-4CD918D76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44" y="1379638"/>
            <a:ext cx="7559416" cy="4234673"/>
          </a:xfrm>
          <a:prstGeom prst="rect">
            <a:avLst/>
          </a:prstGeom>
        </p:spPr>
      </p:pic>
      <p:sp>
        <p:nvSpPr>
          <p:cNvPr id="14" name="TextBox 13">
            <a:extLst>
              <a:ext uri="{FF2B5EF4-FFF2-40B4-BE49-F238E27FC236}">
                <a16:creationId xmlns:a16="http://schemas.microsoft.com/office/drawing/2014/main" id="{DA9AE583-7339-B581-C045-359909AE6ADB}"/>
              </a:ext>
            </a:extLst>
          </p:cNvPr>
          <p:cNvSpPr txBox="1"/>
          <p:nvPr/>
        </p:nvSpPr>
        <p:spPr>
          <a:xfrm>
            <a:off x="1607866" y="5733738"/>
            <a:ext cx="1201996" cy="369332"/>
          </a:xfrm>
          <a:prstGeom prst="rect">
            <a:avLst/>
          </a:prstGeom>
          <a:noFill/>
        </p:spPr>
        <p:txBody>
          <a:bodyPr wrap="none" rtlCol="0">
            <a:spAutoFit/>
          </a:bodyPr>
          <a:lstStyle/>
          <a:p>
            <a:r>
              <a:rPr lang="en-US" dirty="0"/>
              <a:t>Front View</a:t>
            </a:r>
          </a:p>
        </p:txBody>
      </p:sp>
    </p:spTree>
    <p:extLst>
      <p:ext uri="{BB962C8B-B14F-4D97-AF65-F5344CB8AC3E}">
        <p14:creationId xmlns:p14="http://schemas.microsoft.com/office/powerpoint/2010/main" val="33184292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801</Words>
  <Application>Microsoft Office PowerPoint</Application>
  <PresentationFormat>Widescreen</PresentationFormat>
  <Paragraphs>155</Paragraphs>
  <Slides>15</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1_Office Theme</vt:lpstr>
      <vt:lpstr>mRICH Design &amp; Integration</vt:lpstr>
      <vt:lpstr>Summary</vt:lpstr>
      <vt:lpstr>Overall Design Concept</vt:lpstr>
      <vt:lpstr>Subcomponents: HRPPD Sensor</vt:lpstr>
      <vt:lpstr>Subcomponents: Modules/Containers</vt:lpstr>
      <vt:lpstr>Subcomponents: Support Disks</vt:lpstr>
      <vt:lpstr>Assembly Plan</vt:lpstr>
      <vt:lpstr>Installation Plan</vt:lpstr>
      <vt:lpstr>mRICH Array (Without Support)</vt:lpstr>
      <vt:lpstr>mRICH Array (With Support)</vt:lpstr>
      <vt:lpstr>mRICH Prototype Design</vt:lpstr>
      <vt:lpstr>Prototype Design</vt:lpstr>
      <vt:lpstr>New mRICH Prototype</vt:lpstr>
      <vt:lpstr>Future Work</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mRICH Design &amp; Integration</dc:title>
  <dc:creator>Alex Eslinger</dc:creator>
  <cp:lastModifiedBy>Alex Eslinger</cp:lastModifiedBy>
  <cp:revision>11</cp:revision>
  <dcterms:created xsi:type="dcterms:W3CDTF">2023-03-17T04:52:17Z</dcterms:created>
  <dcterms:modified xsi:type="dcterms:W3CDTF">2023-03-17T20:40:49Z</dcterms:modified>
</cp:coreProperties>
</file>