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60"/>
  </p:normalViewPr>
  <p:slideViewPr>
    <p:cSldViewPr snapToGrid="0">
      <p:cViewPr>
        <p:scale>
          <a:sx n="50" d="100"/>
          <a:sy n="50" d="100"/>
        </p:scale>
        <p:origin x="1224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98E0-54DF-4A27-AA7C-2D2B7E9BB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F460F-F981-4A25-B27C-A245CA1B0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9BCE3-0BA8-49BD-8055-38894961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673B5-4863-4F39-B618-5D25F1A8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39DDE-2D87-4327-8FB3-CB6D671F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1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4DC4-F922-4665-A8AE-D7024780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E7D0-68EE-4CCB-8EBC-B9530BCAC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1CD8F-137D-4366-960C-CB0FEF7C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EB452-AD90-4839-B427-12290054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8161B-2E1E-41E2-9D14-E06EEF40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0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E458F3-803A-400B-9267-B344A7478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C178E-B315-4AE3-9AAB-31CF382A0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D7D58-8DE0-4CC8-9C6B-CF0CC33E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AC415-BF2C-4FE5-8097-02FE9B76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BFDCD-141B-489D-8DC7-087D36DC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1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B5AD-BC0B-41CA-ACEC-8EB9DB89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7C758-6B2D-4CE5-9264-100595CAC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CACA4-0FFB-453B-B61E-5151F4E4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7172D-8EAD-4C5E-96CE-A00EFB91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B0041-C39E-4201-9FB3-B6C9CD7C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DEB9-EBBF-4026-AB77-A0EC8DA0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A421C-7DC9-4DF9-A8E2-073DB1AF1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BA59A-20C1-4BAD-BA3E-EC8CCA01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56AAC-3E96-4AD8-98D9-CDCF7EDA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489CB-B97A-4A0B-A778-39CC4F24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21903-26B3-43CB-BC0E-48AE339A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36D8F-4E54-4752-B2AB-40C7AE86D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F3048-5C55-40AE-B60A-545554D36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0EDC0-3E1F-4541-94FA-19244DCE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D0120-070C-4CA7-8028-2525A86D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DED02-93D1-4DDB-91A7-EC464F25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EC2C-271E-48D6-9B98-8AFA0F92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72B5E-FBD6-46E4-93F9-E656199B4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0CE41-894E-4094-9C1A-63B87AE74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2EA8D-6E81-429C-94F8-55A8B01C3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D3EBF-0500-4CF2-9826-8118F5ECB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87C8F-D1D8-4BA0-8D20-F7C1E14C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FE905A-3F42-4A6F-A391-1E50A7AB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20559-DBB2-4F1B-91AA-13444C41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0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E105-F31E-4CF6-9FD4-B343A75B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6D548-A530-48D6-A573-DCE480E6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14F84-C815-43E1-AB87-13266335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DFFE0-7CDC-4B94-8188-C2A22D8E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0697F-B869-43B9-A083-4CD0E32D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A9A94-A702-4230-A7C4-D6F1D476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0C352-007F-4CA1-B103-FAFA4854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7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B5D8-6AA7-4FEE-994F-2FE4FC59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622A1-8E76-4110-8F2F-73CB7C10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A728A-2F5F-4800-AA59-6A26E845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6E8-D7DD-4831-99C8-F2A50068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1A227-2F08-4451-B577-4969E002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0A223-688C-499D-9CD7-FBD31367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28E9-21D8-4BA5-9267-9382C771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531BBD-EC4D-4E6F-99A9-67A45A65F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9C59F-56B1-4D92-B20B-2F18FC095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BCFBD-A717-43F3-9181-1B9BA70A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11C90-3C63-4450-81F1-2062C5A4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E8B9B-68A4-4797-99B2-5E012E8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6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44095-07D7-4EAF-95A6-E2F808E52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D1C5E-05D4-40CF-8857-37B287817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5CDCA-C602-492B-ACF4-C0B5CE04A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CEFD-7916-45C7-A4B6-F3D0883AFB6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91E82-EC73-4621-91C4-1DE13EA75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0D510-212D-436D-A423-30D422C9E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0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8AFF-0B36-4B2D-8DC5-ECC1EF5CF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Magnetic Field Testing at Argonne National Laboratory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41552-2AF0-43B8-B9B3-F3D00EBA8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Popecki, Junqi Xie &amp; Jack </a:t>
            </a:r>
            <a:r>
              <a:rPr lang="en-US" dirty="0" err="1"/>
              <a:t>McKisson</a:t>
            </a:r>
            <a:endParaRPr lang="en-US" dirty="0"/>
          </a:p>
          <a:p>
            <a:r>
              <a:rPr lang="en-US" dirty="0"/>
              <a:t>February,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4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CABB-03CC-457D-8CB4-19495139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920"/>
          </a:xfrm>
        </p:spPr>
        <p:txBody>
          <a:bodyPr>
            <a:normAutofit/>
          </a:bodyPr>
          <a:lstStyle/>
          <a:p>
            <a:r>
              <a:rPr lang="en-US" sz="3200" dirty="0"/>
              <a:t>Two LAPPDs &amp; One HRPPD at a Solenoid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D232-D24B-435A-A8E9-D30A95A20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97" y="1393005"/>
            <a:ext cx="5552768" cy="510611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Two capacitively coupled LAPPDs and One HRPPD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144, 20 um, glass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139, 20 um, ceramic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One directly-coupled HRPPD:  6</a:t>
            </a:r>
          </a:p>
          <a:p>
            <a:r>
              <a:rPr lang="en-US" dirty="0"/>
              <a:t>Magnetic field strength: 0.02 T to 2.0 T</a:t>
            </a:r>
          </a:p>
          <a:p>
            <a:r>
              <a:rPr lang="en-US" dirty="0"/>
              <a:t>Dark box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Aluminum case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Laser input fixed in the center near the bottom – on the centerline of the solenoid when the LAPPD is vertical.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Waveforms collected for 12 pixels (LAPPD) and 16 pixels (HRPPD D/C)</a:t>
            </a:r>
          </a:p>
          <a:p>
            <a:r>
              <a:rPr lang="en-US" dirty="0"/>
              <a:t>Rotation in the magnetic field: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LAPPD tips into or out of the region of stronger magnetic field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Move the LAPPD in or out at each angle to compensate for the change in field strength</a:t>
            </a:r>
          </a:p>
          <a:p>
            <a:r>
              <a:rPr lang="en-US" dirty="0"/>
              <a:t>Data products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Gain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Position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Position resolution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Transit Time Spread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Afterpulse</a:t>
            </a:r>
            <a:r>
              <a:rPr lang="en-US" dirty="0"/>
              <a:t> rate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Detection efficiency estimate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Dark rates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7E379-D96F-4E42-A7B8-6759FB027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887" y="1312104"/>
            <a:ext cx="6206266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1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2E37-E19D-4D94-800E-1E86474E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3206"/>
            <a:ext cx="10515600" cy="893404"/>
          </a:xfrm>
        </p:spPr>
        <p:txBody>
          <a:bodyPr>
            <a:normAutofit/>
          </a:bodyPr>
          <a:lstStyle/>
          <a:p>
            <a:r>
              <a:rPr lang="en-US" sz="3600" dirty="0"/>
              <a:t>Dark Rates vs. Field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7EEE3-1103-433C-A907-767832F23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566" y="1084273"/>
            <a:ext cx="6093541" cy="36706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Dark rates measured using: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Two pulse counters – </a:t>
            </a:r>
            <a:r>
              <a:rPr lang="en-US" dirty="0" err="1"/>
              <a:t>Jorway</a:t>
            </a:r>
            <a:r>
              <a:rPr lang="en-US" dirty="0"/>
              <a:t> counter and an </a:t>
            </a:r>
            <a:r>
              <a:rPr lang="en-US" dirty="0" err="1"/>
              <a:t>Ortec</a:t>
            </a:r>
            <a:r>
              <a:rPr lang="en-US" dirty="0"/>
              <a:t> 778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BK 2559 oscilloscope with trigger crossing counter</a:t>
            </a:r>
          </a:p>
          <a:p>
            <a:r>
              <a:rPr lang="en-US" dirty="0"/>
              <a:t>Dark counts decline with increasing magnetic field strength</a:t>
            </a:r>
          </a:p>
          <a:p>
            <a:r>
              <a:rPr lang="en-US" dirty="0"/>
              <a:t>A persistent count rate peak was observed at one field strength. </a:t>
            </a:r>
          </a:p>
          <a:p>
            <a:r>
              <a:rPr lang="en-US" dirty="0"/>
              <a:t>The response was isolated to a narrow range of field strength, much like a resonance.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E6F18-2209-4C81-BCD3-42BE1EFB9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937" y="267810"/>
            <a:ext cx="4572396" cy="2743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AD10FE-D1AA-4310-ABAE-58FAC49CEFA2}"/>
              </a:ext>
            </a:extLst>
          </p:cNvPr>
          <p:cNvSpPr txBox="1"/>
          <p:nvPr/>
        </p:nvSpPr>
        <p:spPr>
          <a:xfrm>
            <a:off x="9613556" y="6474940"/>
            <a:ext cx="269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LAPPD144 02-15-2023.xlsx, see AF78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258E6-88DF-40A3-BAA9-5572674F0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03" y="4526078"/>
            <a:ext cx="3886537" cy="233192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DFE7A-C174-47CA-82C5-0F5767715415}"/>
              </a:ext>
            </a:extLst>
          </p:cNvPr>
          <p:cNvGrpSpPr/>
          <p:nvPr/>
        </p:nvGrpSpPr>
        <p:grpSpPr>
          <a:xfrm>
            <a:off x="7132122" y="3215513"/>
            <a:ext cx="4572396" cy="2926334"/>
            <a:chOff x="7132122" y="3215513"/>
            <a:chExt cx="4572396" cy="29263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78CDFA-A802-42A7-8EF5-5DED01F58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2122" y="3215513"/>
              <a:ext cx="4572396" cy="2926334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2BB4F00-16A3-420E-8D59-6D671569D329}"/>
                </a:ext>
              </a:extLst>
            </p:cNvPr>
            <p:cNvSpPr/>
            <p:nvPr/>
          </p:nvSpPr>
          <p:spPr>
            <a:xfrm>
              <a:off x="8001000" y="3261360"/>
              <a:ext cx="1234440" cy="11582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780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C954-C89D-4337-8104-6CBDDDB1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365"/>
            <a:ext cx="10515600" cy="793115"/>
          </a:xfrm>
        </p:spPr>
        <p:txBody>
          <a:bodyPr>
            <a:normAutofit/>
          </a:bodyPr>
          <a:lstStyle/>
          <a:p>
            <a:r>
              <a:rPr lang="en-US" sz="3600" dirty="0"/>
              <a:t>Dark Rates vs. Photocathode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6AA58-8A2B-4386-A967-AFA462FB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91670"/>
            <a:ext cx="328895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Dark rates increased with photocathode voltage.</a:t>
            </a:r>
          </a:p>
          <a:p>
            <a:r>
              <a:rPr lang="en-US" sz="2400" dirty="0"/>
              <a:t>Rates are lower at 1.69 T than at the Earth’s field.</a:t>
            </a:r>
          </a:p>
          <a:p>
            <a:r>
              <a:rPr lang="en-US" sz="2400" dirty="0"/>
              <a:t>Is the magnetic field reducing the emission from the photocathode more than reducing the gain?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D81F9-1D68-4009-AB87-ED6D19701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53" r="4093" b="5995"/>
          <a:stretch/>
        </p:blipFill>
        <p:spPr>
          <a:xfrm>
            <a:off x="7809866" y="1796645"/>
            <a:ext cx="4058986" cy="3783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4CEC01-EA97-4A2E-A6A2-0005FCD97965}"/>
              </a:ext>
            </a:extLst>
          </p:cNvPr>
          <p:cNvSpPr txBox="1"/>
          <p:nvPr/>
        </p:nvSpPr>
        <p:spPr>
          <a:xfrm>
            <a:off x="6091881" y="5078627"/>
            <a:ext cx="134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-11 mV threshold</a:t>
            </a:r>
          </a:p>
          <a:p>
            <a:r>
              <a:rPr lang="en-US" sz="1200" dirty="0"/>
              <a:t>1.69T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58854-79A4-4A3C-A682-72F98190ABD5}"/>
              </a:ext>
            </a:extLst>
          </p:cNvPr>
          <p:cNvSpPr txBox="1"/>
          <p:nvPr/>
        </p:nvSpPr>
        <p:spPr>
          <a:xfrm>
            <a:off x="10359081" y="5589373"/>
            <a:ext cx="134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-4 mV threshold</a:t>
            </a:r>
          </a:p>
          <a:p>
            <a:r>
              <a:rPr lang="en-US" sz="1200" dirty="0"/>
              <a:t>Earth’s B field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6EC837-D508-4FDE-8BC8-221D05BBE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42" y="2362081"/>
            <a:ext cx="45723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41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280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Office Theme</vt:lpstr>
      <vt:lpstr>Magnetic Field Testing at Argonne National Laboratory</vt:lpstr>
      <vt:lpstr>Two LAPPDs &amp; One HRPPD at a Solenoid Magnet</vt:lpstr>
      <vt:lpstr>Dark Rates vs. Field Magnitude</vt:lpstr>
      <vt:lpstr>Dark Rates vs. Photocathode Voltage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Field Testing at Argonne National Laboratory</dc:title>
  <dc:creator>Mark A. Popecki</dc:creator>
  <cp:lastModifiedBy>Mark A. Popecki</cp:lastModifiedBy>
  <cp:revision>11</cp:revision>
  <dcterms:created xsi:type="dcterms:W3CDTF">2023-02-22T05:06:41Z</dcterms:created>
  <dcterms:modified xsi:type="dcterms:W3CDTF">2023-02-22T06:45:00Z</dcterms:modified>
</cp:coreProperties>
</file>