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7"/>
  </p:notesMasterIdLst>
  <p:sldIdLst>
    <p:sldId id="319" r:id="rId5"/>
    <p:sldId id="323" r:id="rId6"/>
    <p:sldId id="354" r:id="rId7"/>
    <p:sldId id="355" r:id="rId8"/>
    <p:sldId id="361" r:id="rId9"/>
    <p:sldId id="356" r:id="rId10"/>
    <p:sldId id="359" r:id="rId11"/>
    <p:sldId id="363" r:id="rId12"/>
    <p:sldId id="338" r:id="rId13"/>
    <p:sldId id="341" r:id="rId14"/>
    <p:sldId id="3914" r:id="rId15"/>
    <p:sldId id="364" r:id="rId16"/>
    <p:sldId id="392" r:id="rId17"/>
    <p:sldId id="365" r:id="rId18"/>
    <p:sldId id="342" r:id="rId19"/>
    <p:sldId id="3913" r:id="rId20"/>
    <p:sldId id="390" r:id="rId21"/>
    <p:sldId id="380" r:id="rId22"/>
    <p:sldId id="379" r:id="rId23"/>
    <p:sldId id="3912" r:id="rId24"/>
    <p:sldId id="362" r:id="rId25"/>
    <p:sldId id="3911" r:id="rId26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talie Roe" initials="NR" lastIdx="5" clrIdx="0">
    <p:extLst>
      <p:ext uri="{19B8F6BF-5375-455C-9EA6-DF929625EA0E}">
        <p15:presenceInfo xmlns:p15="http://schemas.microsoft.com/office/powerpoint/2012/main" userId="S::naroe_lbl.gov#ext#@brookhavenlab.onmicrosoft.com::a9b5d663-6dbc-4aa1-b121-0549fc606c8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519D"/>
    <a:srgbClr val="2D2DB9"/>
    <a:srgbClr val="0B0BFF"/>
    <a:srgbClr val="1DF732"/>
    <a:srgbClr val="F307F3"/>
    <a:srgbClr val="F024E1"/>
    <a:srgbClr val="545ED6"/>
    <a:srgbClr val="2440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97" autoAdjust="0"/>
    <p:restoredTop sz="94691"/>
  </p:normalViewPr>
  <p:slideViewPr>
    <p:cSldViewPr snapToGrid="0">
      <p:cViewPr varScale="1">
        <p:scale>
          <a:sx n="110" d="100"/>
          <a:sy n="110" d="100"/>
        </p:scale>
        <p:origin x="150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ECFAD0DF-F63F-4951-88B8-7E7D2CB1BA02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0" y="1154113"/>
            <a:ext cx="41560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58010FB5-4D6F-42F5-A809-7A1093A9D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142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10FB5-4D6F-42F5-A809-7A1093A9D77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989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56185" y="2790092"/>
            <a:ext cx="4741984" cy="1774948"/>
          </a:xfrm>
        </p:spPr>
        <p:txBody>
          <a:bodyPr anchor="b">
            <a:normAutofit/>
          </a:bodyPr>
          <a:lstStyle>
            <a:lvl1pPr algn="r">
              <a:defRPr sz="4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56185" y="4642339"/>
            <a:ext cx="4741984" cy="580292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1A3FA-673F-44C0-8E4C-7DA0667AC443}" type="datetime1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7A1F6-38EB-46E4-981B-6E214B07DBE0}" type="datetime1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B9CA5-39F7-4941-A076-3A1C7899A3B5}" type="datetime1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F9A9B-B0B1-4D1E-A370-7657C6DEBCD2}" type="datetime1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DD7FF-8A5E-4784-87E4-85314AE11B7A}" type="datetime1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D345C-0E8E-4386-B8DF-7C2482957170}" type="datetime1">
              <a:rPr lang="en-US" smtClean="0"/>
              <a:t>3/12/2023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DB474-ED28-41B9-926C-C3AE611C0D30}" type="datetime1">
              <a:rPr lang="en-US" smtClean="0"/>
              <a:t>3/12/2023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DF08-F9D5-4022-863A-7457077AFF16}" type="datetime1">
              <a:rPr lang="en-US" smtClean="0"/>
              <a:t>3/12/2023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4879B-6152-4DF2-9934-E6165C54BFAA}" type="datetime1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2768-61A3-4C0B-9C9F-98A7FBD9988C}" type="datetime1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48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C1CEE500-63CB-4B94-83A4-9D6549A31ACC}" type="datetime1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6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0519D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image" Target="../media/image55.png"/><Relationship Id="rId7" Type="http://schemas.openxmlformats.org/officeDocument/2006/relationships/image" Target="../media/image59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7CFFB7A-ED40-4D1E-8CFB-9F3FB56E91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8600" y="1075592"/>
            <a:ext cx="7299569" cy="2212553"/>
          </a:xfrm>
        </p:spPr>
        <p:txBody>
          <a:bodyPr>
            <a:normAutofit/>
          </a:bodyPr>
          <a:lstStyle/>
          <a:p>
            <a:r>
              <a:rPr lang="en-US" b="1" dirty="0" err="1" smtClean="0"/>
              <a:t>Sci</a:t>
            </a:r>
            <a:r>
              <a:rPr lang="en-US" b="1" dirty="0" smtClean="0"/>
              <a:t>-Glass Barrel EMCAL Detector Mechanical Design and Integration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39F6799-63D7-4C3F-8E15-E56DDC4C38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32313" y="3674532"/>
            <a:ext cx="5365855" cy="326111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>
                <a:latin typeface="Arial"/>
                <a:cs typeface="Arial"/>
              </a:rPr>
              <a:t>Joshua Crafts, The Catholic University of America </a:t>
            </a:r>
            <a:endParaRPr lang="en-US" dirty="0"/>
          </a:p>
          <a:p>
            <a:r>
              <a:rPr lang="en-US" sz="1800" dirty="0"/>
              <a:t>Barrel ECAL </a:t>
            </a:r>
            <a:r>
              <a:rPr lang="en-US" sz="1800" dirty="0" smtClean="0"/>
              <a:t>Review</a:t>
            </a:r>
            <a:endParaRPr lang="en-US" sz="1800" dirty="0" smtClean="0">
              <a:latin typeface="Arial"/>
              <a:cs typeface="Arial"/>
            </a:endParaRPr>
          </a:p>
          <a:p>
            <a:r>
              <a:rPr lang="en-US" sz="1800" dirty="0">
                <a:latin typeface="Arial"/>
                <a:cs typeface="Arial"/>
              </a:rPr>
              <a:t>  </a:t>
            </a:r>
            <a:r>
              <a:rPr lang="en-US" sz="1800" dirty="0" smtClean="0">
                <a:latin typeface="Arial"/>
                <a:cs typeface="Arial"/>
              </a:rPr>
              <a:t>March 14,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1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798" y="2393640"/>
            <a:ext cx="6873240" cy="36773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E245FED-54B1-E68A-A539-FE0B46F36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Cabling/feedthrough</a:t>
            </a:r>
            <a:r>
              <a:rPr lang="en-US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7E2ED4A-DEBF-F1E6-88EA-6C3310288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04011"/>
            <a:ext cx="6457950" cy="4351338"/>
          </a:xfrm>
        </p:spPr>
        <p:txBody>
          <a:bodyPr>
            <a:normAutofit/>
          </a:bodyPr>
          <a:lstStyle/>
          <a:p>
            <a:r>
              <a:rPr lang="en-US" sz="1800" dirty="0"/>
              <a:t>Cables for low voltage supply and signal will be run through the hollow region inside the support beam and pass through the ends of the beam via feed through plates.</a:t>
            </a:r>
          </a:p>
          <a:p>
            <a:r>
              <a:rPr lang="en-US" sz="1800" dirty="0"/>
              <a:t>Disconnects are implemented at both ends of the wedge</a:t>
            </a:r>
            <a:r>
              <a:rPr lang="en-US" sz="1800" dirty="0" smtClean="0"/>
              <a:t>.</a:t>
            </a:r>
          </a:p>
          <a:p>
            <a:pPr lvl="1"/>
            <a:r>
              <a:rPr lang="en-US" sz="1400" dirty="0" smtClean="0"/>
              <a:t>Currently envisioned 8,160 signal and low voltage supply channels required to fully instrument the detector.</a:t>
            </a:r>
          </a:p>
          <a:p>
            <a:pPr lvl="1"/>
            <a:r>
              <a:rPr lang="en-US" sz="1400" dirty="0" smtClean="0"/>
              <a:t>Space saving strategies will include micro-coaxial</a:t>
            </a:r>
            <a:r>
              <a:rPr lang="en-US" sz="1400" dirty="0"/>
              <a:t> ribbon </a:t>
            </a:r>
            <a:r>
              <a:rPr lang="en-US" sz="1400" dirty="0" smtClean="0"/>
              <a:t>cable</a:t>
            </a:r>
          </a:p>
          <a:p>
            <a:pPr lvl="1"/>
            <a:r>
              <a:rPr lang="en-US" sz="1400" dirty="0" smtClean="0"/>
              <a:t>Backend readout electronics and power supplies will be         </a:t>
            </a:r>
            <a:r>
              <a:rPr lang="en-US" sz="1400" dirty="0" smtClean="0"/>
              <a:t>       </a:t>
            </a:r>
            <a:r>
              <a:rPr lang="en-US" sz="1400" dirty="0" smtClean="0"/>
              <a:t>similar</a:t>
            </a:r>
            <a:r>
              <a:rPr lang="en-US" sz="1400" dirty="0" smtClean="0"/>
              <a:t> </a:t>
            </a:r>
            <a:r>
              <a:rPr lang="en-US" sz="1400" dirty="0" smtClean="0"/>
              <a:t>to those used in the Endcap Electromagnetic                              Calorimeter.</a:t>
            </a: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6B7CF02-0D53-16C2-8DFF-538C2A78A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33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81785"/>
            <a:ext cx="7886700" cy="435133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Cooling to be considered</a:t>
            </a:r>
            <a:r>
              <a:rPr lang="en-US" sz="2000" dirty="0"/>
              <a:t>:</a:t>
            </a:r>
            <a:endParaRPr lang="en-US" sz="2000" dirty="0" smtClean="0"/>
          </a:p>
          <a:p>
            <a:pPr lvl="1"/>
            <a:r>
              <a:rPr lang="en-US" sz="1800" dirty="0" err="1" smtClean="0"/>
              <a:t>Sci</a:t>
            </a:r>
            <a:r>
              <a:rPr lang="en-US" sz="1800" dirty="0" smtClean="0"/>
              <a:t>-Glass is not a temperature dependent material, therefore the only factor is the cooling of the electronics.</a:t>
            </a:r>
          </a:p>
          <a:p>
            <a:pPr lvl="1"/>
            <a:r>
              <a:rPr lang="en-US" sz="1800" dirty="0" smtClean="0"/>
              <a:t>The </a:t>
            </a:r>
            <a:r>
              <a:rPr lang="en-US" sz="1800" dirty="0" err="1" smtClean="0"/>
              <a:t>SiPM</a:t>
            </a:r>
            <a:r>
              <a:rPr lang="en-US" sz="1800" dirty="0" smtClean="0"/>
              <a:t> produce very little parasitic heat (~30 W for the entire detector).  </a:t>
            </a:r>
          </a:p>
          <a:p>
            <a:pPr lvl="1"/>
            <a:r>
              <a:rPr lang="en-US" sz="1800" dirty="0" smtClean="0"/>
              <a:t>The </a:t>
            </a:r>
            <a:r>
              <a:rPr lang="en-US" sz="1800" dirty="0" smtClean="0"/>
              <a:t>only significant source of heat will be the </a:t>
            </a:r>
            <a:r>
              <a:rPr lang="en-US" sz="1800" dirty="0" smtClean="0"/>
              <a:t>amplifier/circuit </a:t>
            </a:r>
            <a:r>
              <a:rPr lang="en-US" sz="1800" dirty="0" smtClean="0"/>
              <a:t>that is attached to the </a:t>
            </a:r>
            <a:r>
              <a:rPr lang="en-US" sz="1800" dirty="0" err="1" smtClean="0"/>
              <a:t>SiPM</a:t>
            </a:r>
            <a:r>
              <a:rPr lang="en-US" sz="1800" dirty="0" smtClean="0"/>
              <a:t>.</a:t>
            </a:r>
          </a:p>
          <a:p>
            <a:r>
              <a:rPr lang="en-US" sz="2000" dirty="0" smtClean="0"/>
              <a:t>We anticipate that the cooling requirements can be accomplished with air cooling by use of dry nitrogen purge along with air circulation and heat exchange.</a:t>
            </a:r>
          </a:p>
          <a:p>
            <a:r>
              <a:rPr lang="en-US" sz="2000" dirty="0" smtClean="0"/>
              <a:t>More concrete numbers can be provided once a circuit design is finalized.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11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AE245FED-54B1-E68A-A539-FE0B46F36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Cooling Considerations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84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Full Wedge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54770"/>
            <a:ext cx="6368562" cy="2049752"/>
          </a:xfrm>
        </p:spPr>
        <p:txBody>
          <a:bodyPr>
            <a:normAutofit lnSpcReduction="10000"/>
          </a:bodyPr>
          <a:lstStyle/>
          <a:p>
            <a:r>
              <a:rPr lang="en-US" sz="1800" dirty="0"/>
              <a:t>Each </a:t>
            </a:r>
            <a:r>
              <a:rPr lang="en-US" sz="1800" dirty="0" smtClean="0"/>
              <a:t>wedge weighs 1500kg </a:t>
            </a:r>
            <a:r>
              <a:rPr lang="en-US" sz="1800" dirty="0"/>
              <a:t>including Sci-Glass and Aluminum.</a:t>
            </a:r>
            <a:endParaRPr lang="en-US" sz="1800" b="1" dirty="0"/>
          </a:p>
          <a:p>
            <a:r>
              <a:rPr lang="en-US" sz="1800" dirty="0"/>
              <a:t>The wedges are then covered with a 3mm plate which connects to the sides of the support beam.</a:t>
            </a:r>
          </a:p>
          <a:p>
            <a:r>
              <a:rPr lang="en-US" sz="1800" dirty="0"/>
              <a:t>Wedge segmented into two components.</a:t>
            </a:r>
          </a:p>
          <a:p>
            <a:pPr lvl="1"/>
            <a:r>
              <a:rPr lang="en-US" sz="1400" dirty="0"/>
              <a:t>Both segments mounted onto the same rail.</a:t>
            </a:r>
          </a:p>
          <a:p>
            <a:pPr lvl="1"/>
            <a:r>
              <a:rPr lang="en-US" sz="1400" dirty="0"/>
              <a:t>Longer segment installed first.</a:t>
            </a:r>
          </a:p>
          <a:p>
            <a:endParaRPr lang="en-US" sz="1800" dirty="0"/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4511" y="3952434"/>
            <a:ext cx="4828034" cy="1875477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5394835" y="5223881"/>
            <a:ext cx="3204754" cy="923109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 rot="20676828">
            <a:off x="5868761" y="5352129"/>
            <a:ext cx="2136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0519D"/>
                </a:solidFill>
              </a:rPr>
              <a:t>Installation Direction</a:t>
            </a:r>
            <a:endParaRPr lang="en-US" dirty="0">
              <a:solidFill>
                <a:srgbClr val="30519D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388" y="2375165"/>
            <a:ext cx="9144000" cy="331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22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7E2ED4A-DEBF-F1E6-88EA-6C3310288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131" y="1503408"/>
            <a:ext cx="2734491" cy="4351338"/>
          </a:xfrm>
        </p:spPr>
        <p:txBody>
          <a:bodyPr>
            <a:normAutofit/>
          </a:bodyPr>
          <a:lstStyle/>
          <a:p>
            <a:r>
              <a:rPr lang="en-US" sz="1800" dirty="0"/>
              <a:t>Overall Barrel detector supported by external frame that surrounds it and attaches to the </a:t>
            </a:r>
            <a:r>
              <a:rPr lang="en-US" sz="1800" dirty="0" smtClean="0"/>
              <a:t>Barrel </a:t>
            </a:r>
            <a:r>
              <a:rPr lang="en-US" sz="1800" dirty="0" err="1" smtClean="0"/>
              <a:t>HCal</a:t>
            </a:r>
            <a:r>
              <a:rPr lang="en-US" sz="1800" dirty="0" smtClean="0"/>
              <a:t> </a:t>
            </a:r>
            <a:r>
              <a:rPr lang="en-US" sz="1800" dirty="0"/>
              <a:t>inner surface</a:t>
            </a:r>
          </a:p>
          <a:p>
            <a:r>
              <a:rPr lang="en-US" sz="1800" dirty="0"/>
              <a:t>In order to allow for maintenance the detector is   segmented into 24 wedge segments which can be  removed individually by extracting them along the long axis of the detector.  </a:t>
            </a:r>
          </a:p>
          <a:p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6B7CF02-0D53-16C2-8DFF-538C2A78A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13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5435" y="1503408"/>
            <a:ext cx="6479177" cy="39594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370AD75-7663-BAC3-1AAE-037C8045CD8D}"/>
              </a:ext>
            </a:extLst>
          </p:cNvPr>
          <p:cNvSpPr txBox="1"/>
          <p:nvPr/>
        </p:nvSpPr>
        <p:spPr>
          <a:xfrm>
            <a:off x="5815023" y="5093573"/>
            <a:ext cx="2937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Barrel Wedge Segments (x24)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5016137" y="4171405"/>
            <a:ext cx="888274" cy="121049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370AD75-7663-BAC3-1AAE-037C8045CD8D}"/>
              </a:ext>
            </a:extLst>
          </p:cNvPr>
          <p:cNvSpPr txBox="1"/>
          <p:nvPr/>
        </p:nvSpPr>
        <p:spPr>
          <a:xfrm>
            <a:off x="3138288" y="1263049"/>
            <a:ext cx="3340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Rail Pillow Blocks (5x per wedge)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797605" y="1557427"/>
            <a:ext cx="444137" cy="125412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5207726" y="1557427"/>
            <a:ext cx="1034016" cy="136315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242515" y="1557427"/>
            <a:ext cx="170971" cy="122227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238539" y="1557583"/>
            <a:ext cx="1238221" cy="97557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238539" y="1548874"/>
            <a:ext cx="1850573" cy="92821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39892" y="150835"/>
            <a:ext cx="8123464" cy="13255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Barrel </a:t>
            </a:r>
            <a:r>
              <a:rPr lang="en-US" sz="3200" dirty="0" err="1" smtClean="0"/>
              <a:t>EMCal</a:t>
            </a:r>
            <a:r>
              <a:rPr lang="en-US" sz="3200" dirty="0" smtClean="0"/>
              <a:t> Mechanical Design Summary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2618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14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AE245FED-54B1-E68A-A539-FE0B46F3615E}"/>
              </a:ext>
            </a:extLst>
          </p:cNvPr>
          <p:cNvSpPr txBox="1">
            <a:spLocks/>
          </p:cNvSpPr>
          <p:nvPr/>
        </p:nvSpPr>
        <p:spPr>
          <a:xfrm>
            <a:off x="628650" y="-476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 b="1" dirty="0"/>
              <a:t>External</a:t>
            </a:r>
            <a:r>
              <a:rPr lang="en-US" sz="3200" dirty="0"/>
              <a:t> Support Structure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160" y="2787573"/>
            <a:ext cx="1718851" cy="333973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62" y="2248016"/>
            <a:ext cx="2120664" cy="412046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18202"/>
          <a:stretch/>
        </p:blipFill>
        <p:spPr>
          <a:xfrm>
            <a:off x="2524401" y="2230598"/>
            <a:ext cx="2047599" cy="1118191"/>
          </a:xfrm>
          <a:prstGeom prst="rect">
            <a:avLst/>
          </a:prstGeom>
          <a:ln w="15875">
            <a:solidFill>
              <a:srgbClr val="FF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0258" y="2248016"/>
            <a:ext cx="5631431" cy="433546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80982" y="2410138"/>
            <a:ext cx="391886" cy="23617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2172868" y="2248016"/>
            <a:ext cx="351533" cy="188249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169623" y="2655020"/>
            <a:ext cx="346110" cy="951304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>
            <a:spLocks noGrp="1"/>
          </p:cNvSpPr>
          <p:nvPr/>
        </p:nvSpPr>
        <p:spPr>
          <a:xfrm>
            <a:off x="343862" y="971550"/>
            <a:ext cx="8517255" cy="43510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7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Goal: Transfer the load from the wedges to the inner radius of the HCAL via  support members at both ends of the detector.</a:t>
            </a:r>
            <a:endParaRPr lang="en-US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7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 our design, individual wedges segments are loaded along the longitudinal axis into the support frame </a:t>
            </a:r>
            <a:r>
              <a:rPr lang="en-US" sz="1700" kern="12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21590" y="2528224"/>
            <a:ext cx="7056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75.5mm</a:t>
            </a:r>
            <a:endParaRPr lang="en-US" sz="1200" b="1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467375" y="2725861"/>
            <a:ext cx="73480" cy="252548"/>
          </a:xfrm>
          <a:prstGeom prst="straightConnector1">
            <a:avLst/>
          </a:prstGeom>
          <a:ln w="158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9DC4208-95D2-3D93-5E78-29ECD77F31E1}"/>
              </a:ext>
            </a:extLst>
          </p:cNvPr>
          <p:cNvSpPr txBox="1"/>
          <p:nvPr/>
        </p:nvSpPr>
        <p:spPr>
          <a:xfrm>
            <a:off x="7931076" y="2185787"/>
            <a:ext cx="1468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C-Channel </a:t>
            </a:r>
            <a:endParaRPr lang="en-US" u="sng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7307580" y="2631116"/>
            <a:ext cx="718333" cy="38880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A9DC4208-95D2-3D93-5E78-29ECD77F31E1}"/>
              </a:ext>
            </a:extLst>
          </p:cNvPr>
          <p:cNvSpPr txBox="1"/>
          <p:nvPr/>
        </p:nvSpPr>
        <p:spPr>
          <a:xfrm>
            <a:off x="4908645" y="2130141"/>
            <a:ext cx="2106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Support Struts</a:t>
            </a:r>
          </a:p>
          <a:p>
            <a:r>
              <a:rPr lang="en-US" u="sng" dirty="0" smtClean="0"/>
              <a:t>(connected to </a:t>
            </a:r>
            <a:r>
              <a:rPr lang="en-US" u="sng" dirty="0" err="1" smtClean="0"/>
              <a:t>HCal</a:t>
            </a:r>
            <a:r>
              <a:rPr lang="en-US" u="sng" dirty="0" smtClean="0"/>
              <a:t>) </a:t>
            </a:r>
            <a:endParaRPr lang="en-US" u="sng" dirty="0"/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4809020" y="2852135"/>
            <a:ext cx="195212" cy="31016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412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E245FED-54B1-E68A-A539-FE0B46F36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Assembly &amp; Maintenance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6B7CF02-0D53-16C2-8DFF-538C2A78A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050949" y="1750224"/>
            <a:ext cx="4895929" cy="2631292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7405" y="3306763"/>
            <a:ext cx="5517122" cy="3414713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32930" y="1648372"/>
            <a:ext cx="3548350" cy="46229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For maintenance and installation individual wedges will be extracted or inserted along the long axis of the detector.  </a:t>
            </a:r>
          </a:p>
          <a:p>
            <a:r>
              <a:rPr lang="en-US" sz="1600" dirty="0"/>
              <a:t>A custom support cradle will be required in order to align the wedges onto the support rails.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23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9507"/>
            <a:ext cx="9144000" cy="482078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="" xmlns:a16="http://schemas.microsoft.com/office/drawing/2014/main" id="{AE245FED-54B1-E68A-A539-FE0B46F36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3944"/>
            <a:ext cx="8515350" cy="1325563"/>
          </a:xfrm>
        </p:spPr>
        <p:txBody>
          <a:bodyPr>
            <a:normAutofit/>
          </a:bodyPr>
          <a:lstStyle/>
          <a:p>
            <a:r>
              <a:rPr lang="en-US" sz="3500" dirty="0" smtClean="0"/>
              <a:t>Support</a:t>
            </a:r>
            <a:r>
              <a:rPr lang="en-US" sz="3550" dirty="0" smtClean="0"/>
              <a:t> Structure Mechanical Simulation</a:t>
            </a:r>
            <a:endParaRPr lang="en-US" sz="3550" dirty="0"/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AE245FED-54B1-E68A-A539-FE0B46F3615E}"/>
              </a:ext>
            </a:extLst>
          </p:cNvPr>
          <p:cNvSpPr txBox="1">
            <a:spLocks/>
          </p:cNvSpPr>
          <p:nvPr/>
        </p:nvSpPr>
        <p:spPr>
          <a:xfrm>
            <a:off x="0" y="5387404"/>
            <a:ext cx="85153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2000" dirty="0" smtClean="0"/>
              <a:t>Credit: </a:t>
            </a:r>
            <a:r>
              <a:rPr lang="en-US" sz="2000" dirty="0"/>
              <a:t>Avishay Mizrahi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1900677"/>
            <a:ext cx="26996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Latest simulations with the support frame constructed </a:t>
            </a:r>
            <a:r>
              <a:rPr lang="en-US" sz="1600" dirty="0" smtClean="0"/>
              <a:t>with aluminum results in 1.6mm deflection maximum.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3174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17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32930" y="1325563"/>
            <a:ext cx="8082420" cy="46229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/>
              <a:t>Mechanical </a:t>
            </a:r>
            <a:r>
              <a:rPr lang="en-US" sz="1800" b="1" dirty="0"/>
              <a:t>model for the Barrel is maturing with efforts in integrating the design smoothly into the overall detector.</a:t>
            </a:r>
          </a:p>
          <a:p>
            <a:pPr lvl="1"/>
            <a:r>
              <a:rPr lang="en-US" sz="1600" dirty="0"/>
              <a:t>G</a:t>
            </a:r>
            <a:r>
              <a:rPr lang="en-US" sz="1600" dirty="0" smtClean="0"/>
              <a:t>ood </a:t>
            </a:r>
            <a:r>
              <a:rPr lang="en-US" sz="1600" dirty="0"/>
              <a:t>initial pass </a:t>
            </a:r>
            <a:r>
              <a:rPr lang="en-US" sz="1600" dirty="0" smtClean="0"/>
              <a:t>model that sets the </a:t>
            </a:r>
            <a:r>
              <a:rPr lang="en-US" sz="1600" dirty="0"/>
              <a:t>interaction points and volume constraint </a:t>
            </a:r>
            <a:r>
              <a:rPr lang="en-US" sz="1600" dirty="0" smtClean="0"/>
              <a:t>requirements.</a:t>
            </a:r>
          </a:p>
          <a:p>
            <a:pPr lvl="1"/>
            <a:r>
              <a:rPr lang="en-US" sz="1600" dirty="0" smtClean="0"/>
              <a:t>The </a:t>
            </a:r>
            <a:r>
              <a:rPr lang="en-US" sz="1600" dirty="0" err="1" smtClean="0"/>
              <a:t>Sci</a:t>
            </a:r>
            <a:r>
              <a:rPr lang="en-US" sz="1600" dirty="0" smtClean="0"/>
              <a:t>-Glass </a:t>
            </a:r>
            <a:r>
              <a:rPr lang="en-US" sz="1600" dirty="0" err="1" smtClean="0"/>
              <a:t>BEMCal</a:t>
            </a:r>
            <a:r>
              <a:rPr lang="en-US" sz="1600" dirty="0" smtClean="0"/>
              <a:t> model is integrated into the design for the main EPIC detector to ensure agreement with its surrounding detector elements and service feedthroughs.</a:t>
            </a:r>
          </a:p>
          <a:p>
            <a:pPr lvl="1"/>
            <a:r>
              <a:rPr lang="en-US" sz="1600" dirty="0" smtClean="0"/>
              <a:t>Mechanical simulations have shown that there is a working support structure that will be sufficient to mount the detector.</a:t>
            </a:r>
            <a:endParaRPr lang="en-US" sz="1600" dirty="0"/>
          </a:p>
          <a:p>
            <a:pPr lvl="1"/>
            <a:r>
              <a:rPr lang="en-US" sz="1600" dirty="0"/>
              <a:t>Further mechanical modeling and tests are planned for </a:t>
            </a:r>
            <a:r>
              <a:rPr lang="en-US" sz="1600" dirty="0" smtClean="0"/>
              <a:t>this year. </a:t>
            </a:r>
            <a:endParaRPr lang="en-US" sz="1600" dirty="0"/>
          </a:p>
          <a:p>
            <a:pPr lvl="1"/>
            <a:r>
              <a:rPr lang="en-US" sz="1600" dirty="0"/>
              <a:t>More physical details will be added as more information becomes available</a:t>
            </a:r>
            <a:r>
              <a:rPr lang="en-US" sz="1600" dirty="0" smtClean="0"/>
              <a:t>.</a:t>
            </a:r>
          </a:p>
          <a:p>
            <a:pPr lvl="2"/>
            <a:r>
              <a:rPr lang="en-US" sz="1200" dirty="0" smtClean="0"/>
              <a:t>Continued development/refinement of internal structure.</a:t>
            </a:r>
          </a:p>
          <a:p>
            <a:pPr lvl="2"/>
            <a:r>
              <a:rPr lang="en-US" sz="1200" dirty="0" smtClean="0"/>
              <a:t>Inclusion of higher detail model components, mounting fixtures etc.  </a:t>
            </a:r>
            <a:endParaRPr lang="en-US" sz="1200" dirty="0"/>
          </a:p>
          <a:p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03174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18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="" xmlns:a16="http://schemas.microsoft.com/office/drawing/2014/main" id="{AE245FED-54B1-E68A-A539-FE0B46F3615E}"/>
              </a:ext>
            </a:extLst>
          </p:cNvPr>
          <p:cNvSpPr txBox="1">
            <a:spLocks/>
          </p:cNvSpPr>
          <p:nvPr/>
        </p:nvSpPr>
        <p:spPr>
          <a:xfrm>
            <a:off x="2845757" y="2594760"/>
            <a:ext cx="3291996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29341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19" y="3068428"/>
            <a:ext cx="3790950" cy="37052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558" y="3137904"/>
            <a:ext cx="2600325" cy="266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2602" y="4841329"/>
            <a:ext cx="2301300" cy="18801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7953" y="2976069"/>
            <a:ext cx="1753514" cy="30353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b="44948"/>
          <a:stretch/>
        </p:blipFill>
        <p:spPr>
          <a:xfrm>
            <a:off x="6114333" y="74059"/>
            <a:ext cx="1457325" cy="7865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7" t="30755" r="3531" b="36960"/>
          <a:stretch/>
        </p:blipFill>
        <p:spPr>
          <a:xfrm>
            <a:off x="4168159" y="3014259"/>
            <a:ext cx="2798772" cy="180267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="" xmlns:a16="http://schemas.microsoft.com/office/drawing/2014/main" id="{9ACC4A3E-280A-DB95-06FC-3B8C0D4E5B87}"/>
              </a:ext>
            </a:extLst>
          </p:cNvPr>
          <p:cNvSpPr txBox="1">
            <a:spLocks/>
          </p:cNvSpPr>
          <p:nvPr/>
        </p:nvSpPr>
        <p:spPr>
          <a:xfrm>
            <a:off x="179252" y="242281"/>
            <a:ext cx="7886700" cy="6183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defTabSz="342900" eaLnBrk="0" fontAlgn="base" hangingPunct="0">
              <a:spcAft>
                <a:spcPct val="0"/>
              </a:spcAft>
              <a:defRPr/>
            </a:pPr>
            <a:r>
              <a:rPr lang="en-US" altLang="en-US" sz="3200" dirty="0">
                <a:latin typeface="Arial" panose="020B0604020202020204" pitchFamily="34" charset="0"/>
                <a:cs typeface="Lucida Sans Unicode" panose="020B0602030504020204" pitchFamily="34" charset="0"/>
              </a:rPr>
              <a:t>Glass Scintillator Production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2BEF163-9E8D-DFCE-98E3-0CF1F11DA55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8284"/>
          <a:stretch/>
        </p:blipFill>
        <p:spPr>
          <a:xfrm>
            <a:off x="7507423" y="144204"/>
            <a:ext cx="1457325" cy="73889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98C060E-F399-F02F-C56C-29BE1899FDCA}"/>
              </a:ext>
            </a:extLst>
          </p:cNvPr>
          <p:cNvSpPr txBox="1"/>
          <p:nvPr/>
        </p:nvSpPr>
        <p:spPr>
          <a:xfrm>
            <a:off x="4566020" y="4170602"/>
            <a:ext cx="2400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Glass pouring into the mold at Scintilex/VSL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="" xmlns:a16="http://schemas.microsoft.com/office/drawing/2014/main" id="{47E2ED4A-DEBF-F1E6-88EA-6C3310288DB1}"/>
              </a:ext>
            </a:extLst>
          </p:cNvPr>
          <p:cNvSpPr txBox="1">
            <a:spLocks/>
          </p:cNvSpPr>
          <p:nvPr/>
        </p:nvSpPr>
        <p:spPr>
          <a:xfrm>
            <a:off x="199117" y="758585"/>
            <a:ext cx="7866835" cy="25502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err="1"/>
              <a:t>Scintilex</a:t>
            </a:r>
            <a:r>
              <a:rPr lang="en-US" sz="1600" dirty="0"/>
              <a:t> in collaboration with the VSL at CUA has made much progress with the development and fabrication of </a:t>
            </a:r>
            <a:r>
              <a:rPr lang="en-US" sz="1600" dirty="0" err="1" smtClean="0"/>
              <a:t>Sci</a:t>
            </a:r>
            <a:r>
              <a:rPr lang="en-US" sz="1600" dirty="0" smtClean="0"/>
              <a:t>-Glass </a:t>
            </a:r>
            <a:r>
              <a:rPr lang="en-US" sz="1600" dirty="0"/>
              <a:t>over the last 3 years</a:t>
            </a:r>
          </a:p>
          <a:p>
            <a:r>
              <a:rPr lang="en-US" sz="1600" dirty="0" err="1"/>
              <a:t>Scintilex</a:t>
            </a:r>
            <a:r>
              <a:rPr lang="en-US" sz="1600" dirty="0"/>
              <a:t> has an SBIR phase-II award to start large-scale production of larger blocks (40+ cm, rectangular and projective shapes) to meet the specific schedule of the EIC</a:t>
            </a:r>
          </a:p>
          <a:p>
            <a:r>
              <a:rPr lang="en-US" sz="1600" dirty="0" err="1"/>
              <a:t>Sci</a:t>
            </a:r>
            <a:r>
              <a:rPr lang="en-US" sz="1600" dirty="0"/>
              <a:t>-Glass of length 20cm can now be produced reliably and 40cm long blocks can now be produced routinely – so far we have received 3 lab size batches (10-20 samples), most recently 10 blocks of 40cm length and 16 more blocks are anticipated early in 2023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98C060E-F399-F02F-C56C-29BE1899FDCA}"/>
              </a:ext>
            </a:extLst>
          </p:cNvPr>
          <p:cNvSpPr txBox="1"/>
          <p:nvPr/>
        </p:nvSpPr>
        <p:spPr>
          <a:xfrm>
            <a:off x="7193355" y="5625415"/>
            <a:ext cx="2400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After polishing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87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551" y="2082464"/>
            <a:ext cx="6255558" cy="39882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E245FED-54B1-E68A-A539-FE0B46F36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380" y="59052"/>
            <a:ext cx="78867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Design Considerations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6B7CF02-0D53-16C2-8DFF-538C2A78A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6B91A8A-326A-AFEF-CDC1-B8528AE18EED}"/>
              </a:ext>
            </a:extLst>
          </p:cNvPr>
          <p:cNvSpPr txBox="1"/>
          <p:nvPr/>
        </p:nvSpPr>
        <p:spPr>
          <a:xfrm>
            <a:off x="447052" y="2051663"/>
            <a:ext cx="705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DIRC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976838" y="2341483"/>
            <a:ext cx="1994201" cy="9318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F067A6C-DE35-814D-1ECC-5B0758344DBD}"/>
              </a:ext>
            </a:extLst>
          </p:cNvPr>
          <p:cNvSpPr txBox="1"/>
          <p:nvPr/>
        </p:nvSpPr>
        <p:spPr>
          <a:xfrm>
            <a:off x="-54266" y="3034760"/>
            <a:ext cx="2028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D7DFF"/>
                </a:solidFill>
              </a:rPr>
              <a:t>Backward Electromagnetic Calorimeter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6504" y="3954174"/>
            <a:ext cx="177968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1788302" y="3655797"/>
            <a:ext cx="1878350" cy="2982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9A40BFF3-8BC9-CE00-BB21-017091BECD49}"/>
              </a:ext>
            </a:extLst>
          </p:cNvPr>
          <p:cNvSpPr txBox="1"/>
          <p:nvPr/>
        </p:nvSpPr>
        <p:spPr>
          <a:xfrm>
            <a:off x="4914338" y="1353447"/>
            <a:ext cx="31575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Barrel Electromagnetic Calorimeter (Barrel </a:t>
            </a:r>
            <a:r>
              <a:rPr lang="en-US" sz="2000" dirty="0" err="1">
                <a:solidFill>
                  <a:srgbClr val="0000FF"/>
                </a:solidFill>
              </a:rPr>
              <a:t>EMCal</a:t>
            </a:r>
            <a:r>
              <a:rPr lang="en-US" sz="2000" dirty="0">
                <a:solidFill>
                  <a:srgbClr val="0000FF"/>
                </a:solidFill>
              </a:rPr>
              <a:t>)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5020850" y="2012265"/>
            <a:ext cx="272368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047689" y="2015421"/>
            <a:ext cx="320845" cy="10290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4452730" y="2018206"/>
            <a:ext cx="579540" cy="26112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1370AD75-7663-BAC3-1AAE-037C8045CD8D}"/>
              </a:ext>
            </a:extLst>
          </p:cNvPr>
          <p:cNvSpPr txBox="1"/>
          <p:nvPr/>
        </p:nvSpPr>
        <p:spPr>
          <a:xfrm>
            <a:off x="21859" y="4566839"/>
            <a:ext cx="1909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Solenoid Magnet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84808" y="4907489"/>
            <a:ext cx="170349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1775050" y="4907489"/>
            <a:ext cx="2796950" cy="1717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A9DC4208-95D2-3D93-5E78-29ECD77F31E1}"/>
              </a:ext>
            </a:extLst>
          </p:cNvPr>
          <p:cNvSpPr txBox="1"/>
          <p:nvPr/>
        </p:nvSpPr>
        <p:spPr>
          <a:xfrm>
            <a:off x="8115443" y="2739173"/>
            <a:ext cx="1468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 Tracker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5274365" y="3026786"/>
            <a:ext cx="2903580" cy="5025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FEDB9100-F106-1A3E-558B-C9F94451905E}"/>
              </a:ext>
            </a:extLst>
          </p:cNvPr>
          <p:cNvSpPr txBox="1"/>
          <p:nvPr/>
        </p:nvSpPr>
        <p:spPr>
          <a:xfrm>
            <a:off x="34257" y="5161854"/>
            <a:ext cx="2182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Barrel Hadron </a:t>
            </a:r>
            <a:r>
              <a:rPr lang="en-US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Calorimeter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1198242" y="5527743"/>
            <a:ext cx="3254488" cy="1963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8096470" y="3529339"/>
            <a:ext cx="630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RiCH</a:t>
            </a:r>
            <a:endParaRPr lang="en-US" u="sng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7089711" y="3818423"/>
            <a:ext cx="1106286" cy="3395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796209" y="3108505"/>
            <a:ext cx="434671" cy="147061"/>
          </a:xfrm>
          <a:prstGeom prst="line">
            <a:avLst/>
          </a:prstGeom>
          <a:ln w="12700">
            <a:solidFill>
              <a:srgbClr val="F307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2796209" y="2844086"/>
            <a:ext cx="1589101" cy="264419"/>
          </a:xfrm>
          <a:prstGeom prst="line">
            <a:avLst/>
          </a:prstGeom>
          <a:ln w="12700">
            <a:solidFill>
              <a:srgbClr val="F307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3220368" y="3104564"/>
            <a:ext cx="3134712" cy="148555"/>
          </a:xfrm>
          <a:prstGeom prst="line">
            <a:avLst/>
          </a:prstGeom>
          <a:ln w="12700">
            <a:solidFill>
              <a:srgbClr val="F307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6344568" y="2828344"/>
            <a:ext cx="434671" cy="276122"/>
          </a:xfrm>
          <a:prstGeom prst="line">
            <a:avLst/>
          </a:prstGeom>
          <a:ln w="12700">
            <a:solidFill>
              <a:srgbClr val="F307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5958699" y="2756131"/>
            <a:ext cx="820540" cy="61210"/>
          </a:xfrm>
          <a:prstGeom prst="line">
            <a:avLst/>
          </a:prstGeom>
          <a:ln w="12700">
            <a:solidFill>
              <a:srgbClr val="F307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4400743" y="2828344"/>
            <a:ext cx="308236" cy="51304"/>
          </a:xfrm>
          <a:prstGeom prst="line">
            <a:avLst/>
          </a:prstGeom>
          <a:ln w="12700">
            <a:solidFill>
              <a:srgbClr val="F307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4704804" y="2807341"/>
            <a:ext cx="454941" cy="23711"/>
          </a:xfrm>
          <a:prstGeom prst="line">
            <a:avLst/>
          </a:prstGeom>
          <a:ln w="12700">
            <a:solidFill>
              <a:srgbClr val="F307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5158809" y="2788919"/>
            <a:ext cx="463626" cy="18373"/>
          </a:xfrm>
          <a:prstGeom prst="line">
            <a:avLst/>
          </a:prstGeom>
          <a:ln w="12700">
            <a:solidFill>
              <a:srgbClr val="F307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615828" y="2792140"/>
            <a:ext cx="338626" cy="10136"/>
          </a:xfrm>
          <a:prstGeom prst="line">
            <a:avLst/>
          </a:prstGeom>
          <a:ln w="12700">
            <a:solidFill>
              <a:srgbClr val="F307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2796209" y="4683247"/>
            <a:ext cx="1596154" cy="92938"/>
          </a:xfrm>
          <a:prstGeom prst="line">
            <a:avLst/>
          </a:prstGeom>
          <a:ln w="12700">
            <a:solidFill>
              <a:srgbClr val="F307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2796209" y="4485242"/>
            <a:ext cx="458960" cy="192891"/>
          </a:xfrm>
          <a:prstGeom prst="line">
            <a:avLst/>
          </a:prstGeom>
          <a:ln w="12700">
            <a:solidFill>
              <a:srgbClr val="F307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3255169" y="4332360"/>
            <a:ext cx="3099911" cy="152881"/>
          </a:xfrm>
          <a:prstGeom prst="line">
            <a:avLst/>
          </a:prstGeom>
          <a:ln w="12700">
            <a:solidFill>
              <a:srgbClr val="F307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6344568" y="4328012"/>
            <a:ext cx="434671" cy="229939"/>
          </a:xfrm>
          <a:prstGeom prst="line">
            <a:avLst/>
          </a:prstGeom>
          <a:ln w="12700">
            <a:solidFill>
              <a:srgbClr val="F307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6000750" y="4562179"/>
            <a:ext cx="778489" cy="126741"/>
          </a:xfrm>
          <a:prstGeom prst="line">
            <a:avLst/>
          </a:prstGeom>
          <a:ln w="12700">
            <a:solidFill>
              <a:srgbClr val="F307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4399254" y="4743607"/>
            <a:ext cx="388470" cy="21292"/>
          </a:xfrm>
          <a:prstGeom prst="line">
            <a:avLst/>
          </a:prstGeom>
          <a:ln w="12700">
            <a:solidFill>
              <a:srgbClr val="F307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V="1">
            <a:off x="4776463" y="4736716"/>
            <a:ext cx="688387" cy="26242"/>
          </a:xfrm>
          <a:prstGeom prst="line">
            <a:avLst/>
          </a:prstGeom>
          <a:ln w="12700">
            <a:solidFill>
              <a:srgbClr val="F307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5467350" y="4666850"/>
            <a:ext cx="491349" cy="69866"/>
          </a:xfrm>
          <a:prstGeom prst="line">
            <a:avLst/>
          </a:prstGeom>
          <a:ln w="12700">
            <a:solidFill>
              <a:srgbClr val="F307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4384386" y="4732978"/>
            <a:ext cx="14869" cy="44073"/>
          </a:xfrm>
          <a:prstGeom prst="line">
            <a:avLst/>
          </a:prstGeom>
          <a:ln w="12700">
            <a:solidFill>
              <a:srgbClr val="F307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 flipV="1">
            <a:off x="5958024" y="4663675"/>
            <a:ext cx="39551" cy="34934"/>
          </a:xfrm>
          <a:prstGeom prst="line">
            <a:avLst/>
          </a:prstGeom>
          <a:ln w="12700">
            <a:solidFill>
              <a:srgbClr val="F307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 flipV="1">
            <a:off x="4376903" y="2839820"/>
            <a:ext cx="39550" cy="46719"/>
          </a:xfrm>
          <a:prstGeom prst="line">
            <a:avLst/>
          </a:prstGeom>
          <a:ln w="12700">
            <a:solidFill>
              <a:srgbClr val="F307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>
            <a:off x="5954454" y="2752552"/>
            <a:ext cx="13253" cy="50070"/>
          </a:xfrm>
          <a:prstGeom prst="line">
            <a:avLst/>
          </a:prstGeom>
          <a:ln w="12700">
            <a:solidFill>
              <a:srgbClr val="F307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2776685" y="2672270"/>
            <a:ext cx="4002554" cy="187968"/>
          </a:xfrm>
          <a:prstGeom prst="line">
            <a:avLst/>
          </a:prstGeom>
          <a:ln w="12700">
            <a:solidFill>
              <a:srgbClr val="0B0B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2765484" y="4701764"/>
            <a:ext cx="4002554" cy="187968"/>
          </a:xfrm>
          <a:prstGeom prst="line">
            <a:avLst/>
          </a:prstGeom>
          <a:ln w="12700">
            <a:solidFill>
              <a:srgbClr val="0B0B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2776685" y="2853997"/>
            <a:ext cx="0" cy="250469"/>
          </a:xfrm>
          <a:prstGeom prst="line">
            <a:avLst/>
          </a:prstGeom>
          <a:ln w="12700">
            <a:solidFill>
              <a:srgbClr val="0B0B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2772070" y="4678133"/>
            <a:ext cx="4615" cy="201474"/>
          </a:xfrm>
          <a:prstGeom prst="line">
            <a:avLst/>
          </a:prstGeom>
          <a:ln w="12700">
            <a:solidFill>
              <a:srgbClr val="0B0B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V="1">
            <a:off x="6768038" y="2671974"/>
            <a:ext cx="0" cy="125234"/>
          </a:xfrm>
          <a:prstGeom prst="line">
            <a:avLst/>
          </a:prstGeom>
          <a:ln w="12700">
            <a:solidFill>
              <a:srgbClr val="0B0B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V="1">
            <a:off x="6766976" y="4573375"/>
            <a:ext cx="0" cy="125234"/>
          </a:xfrm>
          <a:prstGeom prst="line">
            <a:avLst/>
          </a:prstGeom>
          <a:ln w="12700">
            <a:solidFill>
              <a:srgbClr val="0B0B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47052" y="1013974"/>
            <a:ext cx="8096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Goal: Provide continuous coverage in EM Calorimetry in particular on the    electron going direction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77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3551097C-F8F2-4AE9-BA9C-6DC899370417}"/>
              </a:ext>
            </a:extLst>
          </p:cNvPr>
          <p:cNvSpPr/>
          <p:nvPr/>
        </p:nvSpPr>
        <p:spPr bwMode="auto">
          <a:xfrm>
            <a:off x="177800" y="1041400"/>
            <a:ext cx="6858000" cy="17145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ts val="563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en-US" sz="900" dirty="0">
              <a:solidFill>
                <a:srgbClr val="FFFFFF"/>
              </a:solidFill>
              <a:latin typeface="Arial" charset="0"/>
              <a:cs typeface="Lucida Sans Unicode" charset="0"/>
            </a:endParaRPr>
          </a:p>
        </p:txBody>
      </p:sp>
      <p:grpSp>
        <p:nvGrpSpPr>
          <p:cNvPr id="34" name="Group 14">
            <a:extLst>
              <a:ext uri="{FF2B5EF4-FFF2-40B4-BE49-F238E27FC236}">
                <a16:creationId xmlns="" xmlns:a16="http://schemas.microsoft.com/office/drawing/2014/main" id="{98498562-8BBC-4C81-9020-097365758795}"/>
              </a:ext>
            </a:extLst>
          </p:cNvPr>
          <p:cNvGrpSpPr>
            <a:grpSpLocks/>
          </p:cNvGrpSpPr>
          <p:nvPr/>
        </p:nvGrpSpPr>
        <p:grpSpPr bwMode="auto">
          <a:xfrm>
            <a:off x="7082147" y="990458"/>
            <a:ext cx="1282304" cy="252413"/>
            <a:chOff x="5154804" y="1307202"/>
            <a:chExt cx="2000375" cy="343375"/>
          </a:xfrm>
        </p:grpSpPr>
        <p:sp>
          <p:nvSpPr>
            <p:cNvPr id="35" name="TextBox 15">
              <a:extLst>
                <a:ext uri="{FF2B5EF4-FFF2-40B4-BE49-F238E27FC236}">
                  <a16:creationId xmlns="" xmlns:a16="http://schemas.microsoft.com/office/drawing/2014/main" id="{C610D05A-42A5-478A-BDA0-3A2135FEC8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40932" y="1307202"/>
              <a:ext cx="1714247" cy="3140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900" b="1" dirty="0">
                  <a:solidFill>
                    <a:srgbClr val="000000"/>
                  </a:solidFill>
                  <a:latin typeface="Verdana" panose="020B0604030504040204" pitchFamily="34" charset="0"/>
                  <a:cs typeface="Lucida Sans Unicode" panose="020B0602030504020204" pitchFamily="34" charset="0"/>
                </a:rPr>
                <a:t>SCINTILEX</a:t>
              </a:r>
            </a:p>
          </p:txBody>
        </p:sp>
        <p:grpSp>
          <p:nvGrpSpPr>
            <p:cNvPr id="36" name="Group 16">
              <a:extLst>
                <a:ext uri="{FF2B5EF4-FFF2-40B4-BE49-F238E27FC236}">
                  <a16:creationId xmlns="" xmlns:a16="http://schemas.microsoft.com/office/drawing/2014/main" id="{CE08B7F6-A84C-4249-81DD-8AD096DE83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54804" y="1318260"/>
              <a:ext cx="350646" cy="332317"/>
              <a:chOff x="5154804" y="1105528"/>
              <a:chExt cx="664238" cy="545049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="" xmlns:a16="http://schemas.microsoft.com/office/drawing/2014/main" id="{30D7A981-BD10-4346-96B8-38348969550F}"/>
                  </a:ext>
                </a:extLst>
              </p:cNvPr>
              <p:cNvCxnSpPr/>
              <p:nvPr/>
            </p:nvCxnSpPr>
            <p:spPr>
              <a:xfrm flipV="1">
                <a:off x="5154804" y="1105528"/>
                <a:ext cx="273918" cy="391678"/>
              </a:xfrm>
              <a:prstGeom prst="line">
                <a:avLst/>
              </a:prstGeom>
              <a:ln w="127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4000">
                      <a:schemeClr val="accent1">
                        <a:lumMod val="45000"/>
                        <a:lumOff val="55000"/>
                      </a:schemeClr>
                    </a:gs>
                    <a:gs pos="63000">
                      <a:srgbClr val="0000FF"/>
                    </a:gs>
                    <a:gs pos="100000">
                      <a:srgbClr val="0000FF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="" xmlns:a16="http://schemas.microsoft.com/office/drawing/2014/main" id="{5A61D531-941B-4FC9-8DD3-77318E96F71D}"/>
                  </a:ext>
                </a:extLst>
              </p:cNvPr>
              <p:cNvCxnSpPr/>
              <p:nvPr/>
            </p:nvCxnSpPr>
            <p:spPr>
              <a:xfrm>
                <a:off x="5422903" y="1109515"/>
                <a:ext cx="392680" cy="532353"/>
              </a:xfrm>
              <a:prstGeom prst="line">
                <a:avLst/>
              </a:prstGeom>
              <a:ln w="12700">
                <a:gradFill>
                  <a:gsLst>
                    <a:gs pos="10000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33000">
                      <a:srgbClr val="0000FF"/>
                    </a:gs>
                    <a:gs pos="0">
                      <a:srgbClr val="0000FF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="" xmlns:a16="http://schemas.microsoft.com/office/drawing/2014/main" id="{ED83CE08-C911-4B57-B317-7030E4BC373B}"/>
                  </a:ext>
                </a:extLst>
              </p:cNvPr>
              <p:cNvCxnSpPr/>
              <p:nvPr/>
            </p:nvCxnSpPr>
            <p:spPr>
              <a:xfrm>
                <a:off x="5154804" y="1497204"/>
                <a:ext cx="653143" cy="140677"/>
              </a:xfrm>
              <a:prstGeom prst="line">
                <a:avLst/>
              </a:prstGeom>
              <a:ln w="127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="" xmlns:a16="http://schemas.microsoft.com/office/drawing/2014/main" id="{2AEBFB1D-A3DF-4EEB-9D49-C9F2398D36D7}"/>
                  </a:ext>
                </a:extLst>
              </p:cNvPr>
              <p:cNvCxnSpPr/>
              <p:nvPr/>
            </p:nvCxnSpPr>
            <p:spPr>
              <a:xfrm flipV="1">
                <a:off x="5175486" y="1639083"/>
                <a:ext cx="643556" cy="5571"/>
              </a:xfrm>
              <a:prstGeom prst="line">
                <a:avLst/>
              </a:prstGeom>
              <a:ln w="127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="" xmlns:a16="http://schemas.microsoft.com/office/drawing/2014/main" id="{E99FAD3B-8FE8-4865-B9DA-F316815AF7B8}"/>
                  </a:ext>
                </a:extLst>
              </p:cNvPr>
              <p:cNvCxnSpPr/>
              <p:nvPr/>
            </p:nvCxnSpPr>
            <p:spPr>
              <a:xfrm flipV="1">
                <a:off x="5175486" y="1395836"/>
                <a:ext cx="177061" cy="254741"/>
              </a:xfrm>
              <a:prstGeom prst="line">
                <a:avLst/>
              </a:prstGeom>
              <a:ln w="127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7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rgbClr val="0000FF"/>
                    </a:gs>
                    <a:gs pos="100000">
                      <a:srgbClr val="0000FF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="" xmlns:a16="http://schemas.microsoft.com/office/drawing/2014/main" id="{2537375D-1A5E-44B5-9E58-6B46DEB86E52}"/>
                  </a:ext>
                </a:extLst>
              </p:cNvPr>
              <p:cNvCxnSpPr/>
              <p:nvPr/>
            </p:nvCxnSpPr>
            <p:spPr>
              <a:xfrm>
                <a:off x="5352547" y="1390271"/>
                <a:ext cx="96857" cy="247610"/>
              </a:xfrm>
              <a:prstGeom prst="line">
                <a:avLst/>
              </a:prstGeom>
              <a:ln w="12700">
                <a:gradFill>
                  <a:gsLst>
                    <a:gs pos="0">
                      <a:srgbClr val="0000FF"/>
                    </a:gs>
                    <a:gs pos="64000">
                      <a:schemeClr val="accent1">
                        <a:lumMod val="45000"/>
                        <a:lumOff val="55000"/>
                      </a:schemeClr>
                    </a:gs>
                    <a:gs pos="96000">
                      <a:schemeClr val="accent1">
                        <a:lumMod val="45000"/>
                        <a:lumOff val="55000"/>
                      </a:schemeClr>
                    </a:gs>
                    <a:gs pos="16000">
                      <a:srgbClr val="0000FF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AE4FBC9-5781-4D3E-9529-64916749966B}"/>
              </a:ext>
            </a:extLst>
          </p:cNvPr>
          <p:cNvGrpSpPr/>
          <p:nvPr/>
        </p:nvGrpSpPr>
        <p:grpSpPr>
          <a:xfrm>
            <a:off x="177800" y="1116224"/>
            <a:ext cx="8683964" cy="4591373"/>
            <a:chOff x="132059" y="919950"/>
            <a:chExt cx="11578617" cy="6121830"/>
          </a:xfrm>
        </p:grpSpPr>
        <p:pic>
          <p:nvPicPr>
            <p:cNvPr id="3" name="Picture 1">
              <a:extLst>
                <a:ext uri="{FF2B5EF4-FFF2-40B4-BE49-F238E27FC236}">
                  <a16:creationId xmlns="" xmlns:a16="http://schemas.microsoft.com/office/drawing/2014/main" id="{E90529E0-D90C-4BB8-AFAA-CCD3A02BE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22" t="64296" r="47638" b="18735"/>
            <a:stretch>
              <a:fillRect/>
            </a:stretch>
          </p:blipFill>
          <p:spPr bwMode="auto">
            <a:xfrm>
              <a:off x="1465161" y="5648156"/>
              <a:ext cx="670718" cy="607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7159E5A0-B2C1-40BF-AC50-59B8605A28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00" t="10014" r="17500" b="46899"/>
            <a:stretch/>
          </p:blipFill>
          <p:spPr>
            <a:xfrm>
              <a:off x="2509232" y="4309944"/>
              <a:ext cx="1209926" cy="1117147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12">
              <a:extLst>
                <a:ext uri="{FF2B5EF4-FFF2-40B4-BE49-F238E27FC236}">
                  <a16:creationId xmlns="" xmlns:a16="http://schemas.microsoft.com/office/drawing/2014/main" id="{AB9A14A7-2E5A-4AE7-BA4C-04930F06A3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5276" y="6442039"/>
              <a:ext cx="670719" cy="338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50" dirty="0">
                  <a:solidFill>
                    <a:srgbClr val="000000"/>
                  </a:solidFill>
                  <a:latin typeface="Arial" panose="020B0604020202020204" pitchFamily="34" charset="0"/>
                  <a:cs typeface="Lucida Sans Unicode" panose="020B0602030504020204" pitchFamily="34" charset="0"/>
                </a:rPr>
                <a:t>2019</a:t>
              </a:r>
            </a:p>
          </p:txBody>
        </p:sp>
        <p:sp>
          <p:nvSpPr>
            <p:cNvPr id="25" name="TextBox 12">
              <a:extLst>
                <a:ext uri="{FF2B5EF4-FFF2-40B4-BE49-F238E27FC236}">
                  <a16:creationId xmlns="" xmlns:a16="http://schemas.microsoft.com/office/drawing/2014/main" id="{7B5D30F2-BD7E-46FA-A971-E3AE527E64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59379" y="6409666"/>
              <a:ext cx="670719" cy="338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50" dirty="0">
                  <a:solidFill>
                    <a:srgbClr val="000000"/>
                  </a:solidFill>
                  <a:latin typeface="Arial" panose="020B0604020202020204" pitchFamily="34" charset="0"/>
                  <a:cs typeface="Lucida Sans Unicode" panose="020B0602030504020204" pitchFamily="34" charset="0"/>
                </a:rPr>
                <a:t>2020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="" xmlns:a16="http://schemas.microsoft.com/office/drawing/2014/main" id="{D6F0AB48-8BA8-411F-9651-1A7076484299}"/>
                </a:ext>
              </a:extLst>
            </p:cNvPr>
            <p:cNvCxnSpPr/>
            <p:nvPr/>
          </p:nvCxnSpPr>
          <p:spPr bwMode="auto">
            <a:xfrm>
              <a:off x="1213832" y="6317592"/>
              <a:ext cx="9758779" cy="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2" name="Straight Arrow Connector 21">
              <a:extLst>
                <a:ext uri="{FF2B5EF4-FFF2-40B4-BE49-F238E27FC236}">
                  <a16:creationId xmlns="" xmlns:a16="http://schemas.microsoft.com/office/drawing/2014/main" id="{E07A174F-C5D5-4AE7-9D06-3810BC05DF1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366232" y="1346962"/>
              <a:ext cx="0" cy="512303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7" name="TextBox 12">
              <a:extLst>
                <a:ext uri="{FF2B5EF4-FFF2-40B4-BE49-F238E27FC236}">
                  <a16:creationId xmlns="" xmlns:a16="http://schemas.microsoft.com/office/drawing/2014/main" id="{E5001FE1-C878-44C5-BAC7-7D03966A28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75333" y="6703225"/>
              <a:ext cx="670719" cy="338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50" b="1" dirty="0">
                  <a:solidFill>
                    <a:srgbClr val="000000"/>
                  </a:solidFill>
                  <a:latin typeface="Arial" panose="020B0604020202020204" pitchFamily="34" charset="0"/>
                  <a:cs typeface="Lucida Sans Unicode" panose="020B0602030504020204" pitchFamily="34" charset="0"/>
                </a:rPr>
                <a:t>Year</a:t>
              </a:r>
            </a:p>
          </p:txBody>
        </p:sp>
        <p:sp>
          <p:nvSpPr>
            <p:cNvPr id="29" name="TextBox 12">
              <a:extLst>
                <a:ext uri="{FF2B5EF4-FFF2-40B4-BE49-F238E27FC236}">
                  <a16:creationId xmlns="" xmlns:a16="http://schemas.microsoft.com/office/drawing/2014/main" id="{68862B7B-99CF-421A-9E52-D45CD733FE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016" y="1362398"/>
              <a:ext cx="1066799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200" b="1" dirty="0">
                  <a:solidFill>
                    <a:srgbClr val="000000"/>
                  </a:solidFill>
                  <a:latin typeface="Arial" panose="020B0604020202020204" pitchFamily="34" charset="0"/>
                  <a:cs typeface="Lucida Sans Unicode" panose="020B0602030504020204" pitchFamily="34" charset="0"/>
                </a:rPr>
                <a:t>Scale up Size</a:t>
              </a:r>
            </a:p>
          </p:txBody>
        </p:sp>
        <p:sp>
          <p:nvSpPr>
            <p:cNvPr id="30" name="TextBox 12">
              <a:extLst>
                <a:ext uri="{FF2B5EF4-FFF2-40B4-BE49-F238E27FC236}">
                  <a16:creationId xmlns="" xmlns:a16="http://schemas.microsoft.com/office/drawing/2014/main" id="{17C9214A-0784-472C-BD33-D87AE4948B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2059" y="5731520"/>
              <a:ext cx="111871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825" dirty="0">
                  <a:solidFill>
                    <a:srgbClr val="000000"/>
                  </a:solidFill>
                  <a:latin typeface="Arial" panose="020B0604020202020204" pitchFamily="34" charset="0"/>
                  <a:cs typeface="Lucida Sans Unicode" panose="020B0602030504020204" pitchFamily="34" charset="0"/>
                </a:rPr>
                <a:t>1cm x 1cm x 0.5cm</a:t>
              </a:r>
            </a:p>
          </p:txBody>
        </p:sp>
        <p:sp>
          <p:nvSpPr>
            <p:cNvPr id="31" name="TextBox 12">
              <a:extLst>
                <a:ext uri="{FF2B5EF4-FFF2-40B4-BE49-F238E27FC236}">
                  <a16:creationId xmlns="" xmlns:a16="http://schemas.microsoft.com/office/drawing/2014/main" id="{0C39765E-C862-4E4D-BBC6-93B5F72CE5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034" y="4511527"/>
              <a:ext cx="98828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825" dirty="0">
                  <a:solidFill>
                    <a:srgbClr val="000000"/>
                  </a:solidFill>
                  <a:latin typeface="Arial" panose="020B0604020202020204" pitchFamily="34" charset="0"/>
                  <a:cs typeface="Lucida Sans Unicode" panose="020B0602030504020204" pitchFamily="34" charset="0"/>
                </a:rPr>
                <a:t>2cm x 2cm x </a:t>
              </a:r>
              <a:r>
                <a:rPr lang="en-US" altLang="en-US" sz="825" b="1" dirty="0">
                  <a:solidFill>
                    <a:srgbClr val="000000"/>
                  </a:solidFill>
                  <a:latin typeface="Arial" panose="020B0604020202020204" pitchFamily="34" charset="0"/>
                  <a:cs typeface="Lucida Sans Unicode" panose="020B0602030504020204" pitchFamily="34" charset="0"/>
                </a:rPr>
                <a:t>(2-4)cm</a:t>
              </a:r>
            </a:p>
          </p:txBody>
        </p:sp>
        <p:sp>
          <p:nvSpPr>
            <p:cNvPr id="32" name="TextBox 12">
              <a:extLst>
                <a:ext uri="{FF2B5EF4-FFF2-40B4-BE49-F238E27FC236}">
                  <a16:creationId xmlns="" xmlns:a16="http://schemas.microsoft.com/office/drawing/2014/main" id="{30F67352-90BB-4DAB-B93A-B7F858D87A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034" y="3331973"/>
              <a:ext cx="1120272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900" dirty="0">
                  <a:solidFill>
                    <a:srgbClr val="000000"/>
                  </a:solidFill>
                  <a:latin typeface="Arial" panose="020B0604020202020204" pitchFamily="34" charset="0"/>
                  <a:cs typeface="Lucida Sans Unicode" panose="020B0602030504020204" pitchFamily="34" charset="0"/>
                </a:rPr>
                <a:t>2cm x 2cm x </a:t>
              </a:r>
              <a:r>
                <a:rPr lang="en-US" altLang="en-US" sz="900" b="1" dirty="0">
                  <a:solidFill>
                    <a:srgbClr val="000000"/>
                  </a:solidFill>
                  <a:latin typeface="Arial" panose="020B0604020202020204" pitchFamily="34" charset="0"/>
                  <a:cs typeface="Lucida Sans Unicode" panose="020B0602030504020204" pitchFamily="34" charset="0"/>
                </a:rPr>
                <a:t>20cm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="" xmlns:a16="http://schemas.microsoft.com/office/drawing/2014/main" id="{02BAFDCB-C864-44BF-B27A-9F4FEA18B646}"/>
                </a:ext>
              </a:extLst>
            </p:cNvPr>
            <p:cNvCxnSpPr/>
            <p:nvPr/>
          </p:nvCxnSpPr>
          <p:spPr bwMode="auto">
            <a:xfrm>
              <a:off x="1465161" y="5562356"/>
              <a:ext cx="6577984" cy="0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3" name="TextBox 12">
              <a:extLst>
                <a:ext uri="{FF2B5EF4-FFF2-40B4-BE49-F238E27FC236}">
                  <a16:creationId xmlns="" xmlns:a16="http://schemas.microsoft.com/office/drawing/2014/main" id="{E1BE3C2A-BB25-4910-900E-47C5C1C9A5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56832" y="5794442"/>
              <a:ext cx="1362344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50" dirty="0">
                  <a:solidFill>
                    <a:srgbClr val="000000"/>
                  </a:solidFill>
                  <a:latin typeface="Arial" panose="020B0604020202020204" pitchFamily="34" charset="0"/>
                  <a:cs typeface="Lucida Sans Unicode" panose="020B0602030504020204" pitchFamily="34" charset="0"/>
                </a:rPr>
                <a:t>Test sizes only</a:t>
              </a:r>
            </a:p>
          </p:txBody>
        </p:sp>
        <p:pic>
          <p:nvPicPr>
            <p:cNvPr id="46" name="Picture 45">
              <a:extLst>
                <a:ext uri="{FF2B5EF4-FFF2-40B4-BE49-F238E27FC236}">
                  <a16:creationId xmlns="" xmlns:a16="http://schemas.microsoft.com/office/drawing/2014/main" id="{31525302-4855-4280-BCE3-F79210BD6C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182" b="35628"/>
            <a:stretch/>
          </p:blipFill>
          <p:spPr>
            <a:xfrm>
              <a:off x="3719158" y="3426067"/>
              <a:ext cx="3166304" cy="607621"/>
            </a:xfrm>
            <a:prstGeom prst="rect">
              <a:avLst/>
            </a:prstGeom>
          </p:spPr>
        </p:pic>
        <p:sp>
          <p:nvSpPr>
            <p:cNvPr id="47" name="TextBox 12">
              <a:extLst>
                <a:ext uri="{FF2B5EF4-FFF2-40B4-BE49-F238E27FC236}">
                  <a16:creationId xmlns="" xmlns:a16="http://schemas.microsoft.com/office/drawing/2014/main" id="{F527F87C-FA26-48FA-B413-C5E9472B13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3125" y="4069957"/>
              <a:ext cx="201394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200" dirty="0">
                  <a:solidFill>
                    <a:srgbClr val="FFFFFF"/>
                  </a:solidFill>
                  <a:latin typeface="Arial" panose="020B0604020202020204" pitchFamily="34" charset="0"/>
                  <a:cs typeface="Lucida Sans Unicode" panose="020B0602030504020204" pitchFamily="34" charset="0"/>
                </a:rPr>
                <a:t>2cm x 2cm x 20cm</a:t>
              </a:r>
            </a:p>
          </p:txBody>
        </p:sp>
        <p:sp>
          <p:nvSpPr>
            <p:cNvPr id="48" name="TextBox 12">
              <a:extLst>
                <a:ext uri="{FF2B5EF4-FFF2-40B4-BE49-F238E27FC236}">
                  <a16:creationId xmlns="" xmlns:a16="http://schemas.microsoft.com/office/drawing/2014/main" id="{2696FD85-5147-415E-BA63-78FECD8DB5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62811" y="2945391"/>
              <a:ext cx="2526538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900" b="1" dirty="0">
                  <a:solidFill>
                    <a:srgbClr val="FFFFFF"/>
                  </a:solidFill>
                  <a:latin typeface="Arial" panose="020B0604020202020204" pitchFamily="34" charset="0"/>
                  <a:cs typeface="Lucida Sans Unicode" panose="020B0602030504020204" pitchFamily="34" charset="0"/>
                </a:rPr>
                <a:t>4</a:t>
              </a:r>
              <a:r>
                <a:rPr lang="en-US" altLang="en-US" sz="1350" b="1" dirty="0">
                  <a:solidFill>
                    <a:srgbClr val="FFFFFF"/>
                  </a:solidFill>
                  <a:latin typeface="Arial" panose="020B0604020202020204" pitchFamily="34" charset="0"/>
                  <a:cs typeface="Lucida Sans Unicode" panose="020B0602030504020204" pitchFamily="34" charset="0"/>
                </a:rPr>
                <a:t>cm x </a:t>
              </a:r>
              <a:r>
                <a:rPr lang="en-US" altLang="en-US" sz="900" b="1" dirty="0">
                  <a:solidFill>
                    <a:srgbClr val="FFFFFF"/>
                  </a:solidFill>
                  <a:latin typeface="Arial" panose="020B0604020202020204" pitchFamily="34" charset="0"/>
                  <a:cs typeface="Lucida Sans Unicode" panose="020B0602030504020204" pitchFamily="34" charset="0"/>
                </a:rPr>
                <a:t>4</a:t>
              </a:r>
              <a:r>
                <a:rPr lang="en-US" altLang="en-US" sz="1350" b="1" dirty="0">
                  <a:solidFill>
                    <a:srgbClr val="FFFFFF"/>
                  </a:solidFill>
                  <a:latin typeface="Arial" panose="020B0604020202020204" pitchFamily="34" charset="0"/>
                  <a:cs typeface="Lucida Sans Unicode" panose="020B0602030504020204" pitchFamily="34" charset="0"/>
                </a:rPr>
                <a:t>cm x </a:t>
              </a:r>
              <a:r>
                <a:rPr lang="en-US" altLang="en-US" sz="900" b="1" dirty="0">
                  <a:solidFill>
                    <a:srgbClr val="FFFFFF"/>
                  </a:solidFill>
                  <a:latin typeface="Arial" panose="020B0604020202020204" pitchFamily="34" charset="0"/>
                  <a:cs typeface="Lucida Sans Unicode" panose="020B0602030504020204" pitchFamily="34" charset="0"/>
                </a:rPr>
                <a:t>40</a:t>
              </a:r>
              <a:r>
                <a:rPr lang="en-US" altLang="en-US" sz="1350" b="1" dirty="0">
                  <a:solidFill>
                    <a:srgbClr val="FFFFFF"/>
                  </a:solidFill>
                  <a:latin typeface="Arial" panose="020B0604020202020204" pitchFamily="34" charset="0"/>
                  <a:cs typeface="Lucida Sans Unicode" panose="020B0602030504020204" pitchFamily="34" charset="0"/>
                </a:rPr>
                <a:t>cm </a:t>
              </a:r>
            </a:p>
          </p:txBody>
        </p:sp>
        <p:pic>
          <p:nvPicPr>
            <p:cNvPr id="45" name="Picture 18">
              <a:extLst>
                <a:ext uri="{FF2B5EF4-FFF2-40B4-BE49-F238E27FC236}">
                  <a16:creationId xmlns="" xmlns:a16="http://schemas.microsoft.com/office/drawing/2014/main" id="{C957ECAA-19FE-4828-A7C9-6EF83D0E94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6276" y="919950"/>
              <a:ext cx="914400" cy="987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0" name="TextBox 12">
              <a:extLst>
                <a:ext uri="{FF2B5EF4-FFF2-40B4-BE49-F238E27FC236}">
                  <a16:creationId xmlns="" xmlns:a16="http://schemas.microsoft.com/office/drawing/2014/main" id="{93712FE5-5E0B-4F17-86DF-FE1AEA99F5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35337" y="6404468"/>
              <a:ext cx="670719" cy="338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50" dirty="0">
                  <a:solidFill>
                    <a:srgbClr val="000000"/>
                  </a:solidFill>
                  <a:latin typeface="Arial" panose="020B0604020202020204" pitchFamily="34" charset="0"/>
                  <a:cs typeface="Lucida Sans Unicode" panose="020B0602030504020204" pitchFamily="34" charset="0"/>
                </a:rPr>
                <a:t>2021</a:t>
              </a:r>
            </a:p>
          </p:txBody>
        </p:sp>
      </p:grpSp>
      <p:sp>
        <p:nvSpPr>
          <p:cNvPr id="43" name="Slide Number Placeholder 3">
            <a:extLst>
              <a:ext uri="{FF2B5EF4-FFF2-40B4-BE49-F238E27FC236}">
                <a16:creationId xmlns="" xmlns:a16="http://schemas.microsoft.com/office/drawing/2014/main" id="{8ABC18B2-CF22-44D2-AAD6-E96D0E453886}"/>
              </a:ext>
            </a:extLst>
          </p:cNvPr>
          <p:cNvSpPr txBox="1">
            <a:spLocks/>
          </p:cNvSpPr>
          <p:nvPr/>
        </p:nvSpPr>
        <p:spPr>
          <a:xfrm>
            <a:off x="5373535" y="5574607"/>
            <a:ext cx="154305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471C22-A59D-491A-B737-0EFFB84655F7}" type="slidenum">
              <a:rPr lang="en-US" altLang="en-US" sz="900">
                <a:solidFill>
                  <a:srgbClr val="000000">
                    <a:tint val="75000"/>
                  </a:srgbClr>
                </a:solidFill>
                <a:latin typeface="Arial"/>
                <a:cs typeface="Lucida Sans Unicode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altLang="en-US" sz="900" dirty="0">
              <a:solidFill>
                <a:srgbClr val="000000">
                  <a:tint val="75000"/>
                </a:srgbClr>
              </a:solidFill>
              <a:latin typeface="Arial"/>
              <a:cs typeface="Lucida Sans Unicode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E86786B1-DFEC-44F7-9A5A-8E7D92B112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404" y="4900777"/>
            <a:ext cx="240464" cy="19852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1AFEE8A6-C8AC-4D52-822A-7E57F86C12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277" y="4179667"/>
            <a:ext cx="240464" cy="19852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86BA2F25-7FC5-4A41-90ED-4911E414CD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757" y="3289939"/>
            <a:ext cx="240464" cy="1985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l="8327" t="35714" r="9063" b="14705"/>
          <a:stretch/>
        </p:blipFill>
        <p:spPr>
          <a:xfrm>
            <a:off x="5121802" y="2106484"/>
            <a:ext cx="3964115" cy="693148"/>
          </a:xfrm>
          <a:prstGeom prst="rect">
            <a:avLst/>
          </a:prstGeom>
        </p:spPr>
      </p:pic>
      <p:sp>
        <p:nvSpPr>
          <p:cNvPr id="53" name="TextBox 12">
            <a:extLst>
              <a:ext uri="{FF2B5EF4-FFF2-40B4-BE49-F238E27FC236}">
                <a16:creationId xmlns="" xmlns:a16="http://schemas.microsoft.com/office/drawing/2014/main" id="{93712FE5-5E0B-4F17-86DF-FE1AEA99F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7542" y="5229613"/>
            <a:ext cx="503039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050" dirty="0" smtClean="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rPr>
              <a:t>2022</a:t>
            </a:r>
            <a:endParaRPr lang="en-US" altLang="en-US" sz="1050" dirty="0">
              <a:solidFill>
                <a:srgbClr val="000000"/>
              </a:solidFill>
              <a:latin typeface="Arial" panose="020B0604020202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54" name="TextBox 12">
            <a:extLst>
              <a:ext uri="{FF2B5EF4-FFF2-40B4-BE49-F238E27FC236}">
                <a16:creationId xmlns="" xmlns:a16="http://schemas.microsoft.com/office/drawing/2014/main" id="{30F67352-90BB-4DAB-B93A-B7F858D87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680" y="2043985"/>
            <a:ext cx="8402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00" dirty="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rPr>
              <a:t>2cm x 2cm x </a:t>
            </a:r>
            <a:r>
              <a:rPr lang="en-US" altLang="en-US" sz="900" b="1" dirty="0" smtClean="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rPr>
              <a:t>40cm</a:t>
            </a:r>
            <a:endParaRPr lang="en-US" altLang="en-US" sz="900" b="1" dirty="0">
              <a:solidFill>
                <a:srgbClr val="000000"/>
              </a:solidFill>
              <a:latin typeface="Arial" panose="020B0604020202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55" name="Title 1">
            <a:extLst>
              <a:ext uri="{FF2B5EF4-FFF2-40B4-BE49-F238E27FC236}">
                <a16:creationId xmlns="" xmlns:a16="http://schemas.microsoft.com/office/drawing/2014/main" id="{AE245FED-54B1-E68A-A539-FE0B46F3615E}"/>
              </a:ext>
            </a:extLst>
          </p:cNvPr>
          <p:cNvSpPr txBox="1">
            <a:spLocks/>
          </p:cNvSpPr>
          <p:nvPr/>
        </p:nvSpPr>
        <p:spPr>
          <a:xfrm>
            <a:off x="189031" y="538903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defTabSz="342900" eaLnBrk="0" fontAlgn="base" hangingPunct="0">
              <a:spcAft>
                <a:spcPct val="0"/>
              </a:spcAft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Lucida Sans Unicode" panose="020B0602030504020204" pitchFamily="34" charset="0"/>
              </a:rPr>
              <a:t>Glass Scintillator Scale-Up 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1AFEE8A6-C8AC-4D52-822A-7E57F86C12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453" y="2670034"/>
            <a:ext cx="240464" cy="198523"/>
          </a:xfrm>
          <a:prstGeom prst="rect">
            <a:avLst/>
          </a:prstGeom>
        </p:spPr>
      </p:pic>
      <p:sp>
        <p:nvSpPr>
          <p:cNvPr id="56" name="Slide Number Placeholder 3">
            <a:extLst>
              <a:ext uri="{FF2B5EF4-FFF2-40B4-BE49-F238E27FC236}">
                <a16:creationId xmlns="" xmlns:a16="http://schemas.microsoft.com/office/drawing/2014/main" id="{76B7CF02-0D53-16C2-8DFF-538C2A78A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7212" y="6356351"/>
            <a:ext cx="2057400" cy="365125"/>
          </a:xfrm>
        </p:spPr>
        <p:txBody>
          <a:bodyPr/>
          <a:lstStyle/>
          <a:p>
            <a:r>
              <a:rPr lang="en-US" dirty="0" smtClean="0"/>
              <a:t>29</a:t>
            </a:r>
            <a:endParaRPr lang="en-US" dirty="0"/>
          </a:p>
        </p:txBody>
      </p:sp>
      <p:sp>
        <p:nvSpPr>
          <p:cNvPr id="57" name="Concept Detectors…">
            <a:extLst>
              <a:ext uri="{FF2B5EF4-FFF2-40B4-BE49-F238E27FC236}">
                <a16:creationId xmlns="" xmlns:a16="http://schemas.microsoft.com/office/drawing/2014/main" id="{D306BFC8-B7EE-4E2B-AE89-2C9B1BEF8CA0}"/>
              </a:ext>
            </a:extLst>
          </p:cNvPr>
          <p:cNvSpPr txBox="1">
            <a:spLocks/>
          </p:cNvSpPr>
          <p:nvPr/>
        </p:nvSpPr>
        <p:spPr>
          <a:xfrm>
            <a:off x="194685" y="1079957"/>
            <a:ext cx="4719997" cy="2788295"/>
          </a:xfrm>
          <a:prstGeom prst="rect">
            <a:avLst/>
          </a:prstGeom>
        </p:spPr>
        <p:txBody>
          <a:bodyPr vert="horz" lIns="38100" tIns="38100" rIns="38100" bIns="38100" rtlCol="0">
            <a:noAutofit/>
          </a:bodyPr>
          <a:lstStyle>
            <a:lvl1pPr marL="342328" indent="-342328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 baseline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741696" indent="-285276" algn="l" defTabSz="91285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 baseline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1141067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597495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2053935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0359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6784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3217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9635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30956">
              <a:spcBef>
                <a:spcPts val="0"/>
              </a:spcBef>
              <a:spcAft>
                <a:spcPts val="450"/>
              </a:spcAft>
              <a:buClr>
                <a:schemeClr val="tx1"/>
              </a:buClr>
              <a:buSzPct val="100000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50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Significant progress made over the past years.</a:t>
            </a:r>
            <a:endParaRPr lang="en-US" sz="15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58" name="Concept Detectors…">
            <a:extLst>
              <a:ext uri="{FF2B5EF4-FFF2-40B4-BE49-F238E27FC236}">
                <a16:creationId xmlns="" xmlns:a16="http://schemas.microsoft.com/office/drawing/2014/main" id="{D306BFC8-B7EE-4E2B-AE89-2C9B1BEF8CA0}"/>
              </a:ext>
            </a:extLst>
          </p:cNvPr>
          <p:cNvSpPr txBox="1">
            <a:spLocks/>
          </p:cNvSpPr>
          <p:nvPr/>
        </p:nvSpPr>
        <p:spPr>
          <a:xfrm>
            <a:off x="5090514" y="1699814"/>
            <a:ext cx="2750329" cy="2788295"/>
          </a:xfrm>
          <a:prstGeom prst="rect">
            <a:avLst/>
          </a:prstGeom>
        </p:spPr>
        <p:txBody>
          <a:bodyPr vert="horz" lIns="38100" tIns="38100" rIns="38100" bIns="38100" rtlCol="0">
            <a:noAutofit/>
          </a:bodyPr>
          <a:lstStyle>
            <a:lvl1pPr marL="342328" indent="-342328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 baseline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741696" indent="-285276" algn="l" defTabSz="91285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 baseline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1141067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597495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2053935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0359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6784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3217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9635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30956" indent="0">
              <a:spcBef>
                <a:spcPts val="0"/>
              </a:spcBef>
              <a:spcAft>
                <a:spcPts val="450"/>
              </a:spcAft>
              <a:buClr>
                <a:schemeClr val="tx1"/>
              </a:buClr>
              <a:buSzPct val="100000"/>
              <a:buNone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20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Latest production 40cm length blocks currently used in beam testing</a:t>
            </a:r>
            <a:endParaRPr lang="en-US" sz="12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59" name="Concept Detectors…">
            <a:extLst>
              <a:ext uri="{FF2B5EF4-FFF2-40B4-BE49-F238E27FC236}">
                <a16:creationId xmlns="" xmlns:a16="http://schemas.microsoft.com/office/drawing/2014/main" id="{D306BFC8-B7EE-4E2B-AE89-2C9B1BEF8CA0}"/>
              </a:ext>
            </a:extLst>
          </p:cNvPr>
          <p:cNvSpPr txBox="1">
            <a:spLocks/>
          </p:cNvSpPr>
          <p:nvPr/>
        </p:nvSpPr>
        <p:spPr>
          <a:xfrm>
            <a:off x="2750177" y="2578549"/>
            <a:ext cx="2458443" cy="2788295"/>
          </a:xfrm>
          <a:prstGeom prst="rect">
            <a:avLst/>
          </a:prstGeom>
        </p:spPr>
        <p:txBody>
          <a:bodyPr vert="horz" lIns="38100" tIns="38100" rIns="38100" bIns="38100" rtlCol="0">
            <a:noAutofit/>
          </a:bodyPr>
          <a:lstStyle>
            <a:lvl1pPr marL="342328" indent="-342328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 baseline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741696" indent="-285276" algn="l" defTabSz="91285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 baseline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1141067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597495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2053935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0359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6784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3217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9635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30956" indent="0">
              <a:spcBef>
                <a:spcPts val="0"/>
              </a:spcBef>
              <a:spcAft>
                <a:spcPts val="450"/>
              </a:spcAft>
              <a:buClr>
                <a:schemeClr val="tx1"/>
              </a:buClr>
              <a:buSzPct val="100000"/>
              <a:buNone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20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20cm length blocks for verification tests of material properties</a:t>
            </a:r>
            <a:endParaRPr lang="en-US" sz="12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60" name="Concept Detectors…">
            <a:extLst>
              <a:ext uri="{FF2B5EF4-FFF2-40B4-BE49-F238E27FC236}">
                <a16:creationId xmlns="" xmlns:a16="http://schemas.microsoft.com/office/drawing/2014/main" id="{D306BFC8-B7EE-4E2B-AE89-2C9B1BEF8CA0}"/>
              </a:ext>
            </a:extLst>
          </p:cNvPr>
          <p:cNvSpPr txBox="1">
            <a:spLocks/>
          </p:cNvSpPr>
          <p:nvPr/>
        </p:nvSpPr>
        <p:spPr>
          <a:xfrm>
            <a:off x="1131213" y="4007071"/>
            <a:ext cx="910222" cy="2544812"/>
          </a:xfrm>
          <a:prstGeom prst="rect">
            <a:avLst/>
          </a:prstGeom>
        </p:spPr>
        <p:txBody>
          <a:bodyPr vert="horz" lIns="38100" tIns="38100" rIns="38100" bIns="38100" rtlCol="0">
            <a:noAutofit/>
          </a:bodyPr>
          <a:lstStyle>
            <a:lvl1pPr marL="342328" indent="-342328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 baseline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741696" indent="-285276" algn="l" defTabSz="91285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 baseline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1141067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597495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2053935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0359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6784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3217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9635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30956" indent="0">
              <a:spcBef>
                <a:spcPts val="0"/>
              </a:spcBef>
              <a:spcAft>
                <a:spcPts val="450"/>
              </a:spcAft>
              <a:buClr>
                <a:schemeClr val="tx1"/>
              </a:buClr>
              <a:buSzPct val="100000"/>
              <a:buNone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20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Early </a:t>
            </a:r>
            <a:r>
              <a:rPr lang="en-US" sz="1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</a:t>
            </a:r>
            <a:r>
              <a:rPr lang="en-US" sz="120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est samples</a:t>
            </a:r>
            <a:endParaRPr lang="en-US" sz="12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69854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Family SuperModules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913" y="1535510"/>
            <a:ext cx="4466666" cy="4351338"/>
          </a:xfrm>
        </p:spPr>
        <p:txBody>
          <a:bodyPr/>
          <a:lstStyle/>
          <a:p>
            <a:r>
              <a:rPr lang="en-US" sz="1800" dirty="0"/>
              <a:t>Design variants of family SuperModules</a:t>
            </a:r>
          </a:p>
          <a:p>
            <a:pPr lvl="1"/>
            <a:r>
              <a:rPr lang="en-US" sz="1600" dirty="0"/>
              <a:t>Families are mirrored across the detector midline.</a:t>
            </a:r>
          </a:p>
          <a:p>
            <a:pPr lvl="1"/>
            <a:r>
              <a:rPr lang="en-US" sz="1600" dirty="0"/>
              <a:t>Family six only occurs in the electron going direction of the barrel </a:t>
            </a:r>
            <a:endParaRPr lang="en-US" dirty="0"/>
          </a:p>
          <a:p>
            <a:pPr lvl="1"/>
            <a:r>
              <a:rPr lang="en-US" sz="1600" dirty="0"/>
              <a:t>Family 5 is shortened to 3 towers in length on the hadron going end of the barrel.</a:t>
            </a:r>
          </a:p>
          <a:p>
            <a:pPr lvl="1"/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9079" y="3591252"/>
            <a:ext cx="3492137" cy="24900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6210" y="3878361"/>
            <a:ext cx="2422125" cy="20084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5430" y="4018415"/>
            <a:ext cx="2258226" cy="19235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9020" y="4090574"/>
            <a:ext cx="1996712" cy="18514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262" y="4286536"/>
            <a:ext cx="1919488" cy="15316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5217" y="2431611"/>
            <a:ext cx="1476808" cy="16989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45867" y="2659515"/>
            <a:ext cx="1326968" cy="14748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63995" y="1801022"/>
            <a:ext cx="3544514" cy="436177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7277100" y="1766889"/>
            <a:ext cx="0" cy="546510"/>
          </a:xfrm>
          <a:prstGeom prst="line">
            <a:avLst/>
          </a:prstGeom>
          <a:ln>
            <a:solidFill>
              <a:srgbClr val="F307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980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="" xmlns:a16="http://schemas.microsoft.com/office/drawing/2014/main" id="{28DCBACD-6855-6641-B0B4-71AF4FA058D2}"/>
              </a:ext>
            </a:extLst>
          </p:cNvPr>
          <p:cNvSpPr txBox="1">
            <a:spLocks/>
          </p:cNvSpPr>
          <p:nvPr/>
        </p:nvSpPr>
        <p:spPr>
          <a:xfrm>
            <a:off x="-48128" y="98299"/>
            <a:ext cx="9613991" cy="57582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3051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Consortium Electromagnetic Precision Calorimetry</a:t>
            </a:r>
          </a:p>
        </p:txBody>
      </p:sp>
      <p:sp>
        <p:nvSpPr>
          <p:cNvPr id="24" name="Concept Detectors…">
            <a:extLst>
              <a:ext uri="{FF2B5EF4-FFF2-40B4-BE49-F238E27FC236}">
                <a16:creationId xmlns="" xmlns:a16="http://schemas.microsoft.com/office/drawing/2014/main" id="{3A6BFED0-F8A7-1B9C-F19F-F4AC78DBE75B}"/>
              </a:ext>
            </a:extLst>
          </p:cNvPr>
          <p:cNvSpPr txBox="1">
            <a:spLocks/>
          </p:cNvSpPr>
          <p:nvPr/>
        </p:nvSpPr>
        <p:spPr>
          <a:xfrm>
            <a:off x="331476" y="4755738"/>
            <a:ext cx="4080482" cy="1576213"/>
          </a:xfrm>
          <a:prstGeom prst="rect">
            <a:avLst/>
          </a:prstGeom>
        </p:spPr>
        <p:txBody>
          <a:bodyPr vert="horz" lIns="38100" tIns="38100" rIns="38100" bIns="38100" rtlCol="0">
            <a:noAutofit/>
          </a:bodyPr>
          <a:lstStyle>
            <a:lvl1pPr marL="342328" indent="-342328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 baseline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741696" indent="-285276" algn="l" defTabSz="91285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 baseline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1141067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597495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2053935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0359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6784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3217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9635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30956" indent="0">
              <a:spcBef>
                <a:spcPts val="0"/>
              </a:spcBef>
              <a:spcAft>
                <a:spcPts val="450"/>
              </a:spcAft>
              <a:buClr>
                <a:schemeClr val="tx1"/>
              </a:buClr>
              <a:buSzPct val="100000"/>
              <a:buNone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Experienced team of institutions (AANL, CUA, FIU, JMU, UK, MIT..) including </a:t>
            </a:r>
            <a:r>
              <a:rPr lang="en-US" sz="18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many early-career researchers </a:t>
            </a:r>
            <a:r>
              <a:rPr lang="en-US" sz="1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working on design, simulation, </a:t>
            </a:r>
            <a:r>
              <a:rPr lang="en-US" sz="180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and prototypes.</a:t>
            </a:r>
            <a:endParaRPr lang="en-US" sz="18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AE89BC5C-A588-F776-1469-F1CE9655C90A}"/>
              </a:ext>
            </a:extLst>
          </p:cNvPr>
          <p:cNvSpPr/>
          <p:nvPr/>
        </p:nvSpPr>
        <p:spPr>
          <a:xfrm>
            <a:off x="232959" y="4691774"/>
            <a:ext cx="4220146" cy="1525877"/>
          </a:xfrm>
          <a:prstGeom prst="rect">
            <a:avLst/>
          </a:prstGeom>
          <a:noFill/>
          <a:ln w="2222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AFE1C3EF-8DA0-9B4F-528F-C959F54E8211}"/>
              </a:ext>
            </a:extLst>
          </p:cNvPr>
          <p:cNvGrpSpPr/>
          <p:nvPr/>
        </p:nvGrpSpPr>
        <p:grpSpPr>
          <a:xfrm>
            <a:off x="4585779" y="3875585"/>
            <a:ext cx="4456476" cy="2483111"/>
            <a:chOff x="6916970" y="4099989"/>
            <a:chExt cx="4708248" cy="2550926"/>
          </a:xfrm>
        </p:grpSpPr>
        <p:pic>
          <p:nvPicPr>
            <p:cNvPr id="2" name="Picture 1">
              <a:extLst>
                <a:ext uri="{FF2B5EF4-FFF2-40B4-BE49-F238E27FC236}">
                  <a16:creationId xmlns="" xmlns:a16="http://schemas.microsoft.com/office/drawing/2014/main" id="{84092F4B-EEB2-A92C-FDB3-18AE68DCFF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10393"/>
            <a:stretch/>
          </p:blipFill>
          <p:spPr>
            <a:xfrm>
              <a:off x="9344295" y="4099989"/>
              <a:ext cx="1132436" cy="126378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0C37A25C-8688-C317-F741-02F747967A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4843" t="18499" r="36283" b="47625"/>
            <a:stretch/>
          </p:blipFill>
          <p:spPr>
            <a:xfrm>
              <a:off x="6922575" y="4117478"/>
              <a:ext cx="1225989" cy="128368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0FBA08BB-B078-7E9B-24F8-87CAD5129A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1117"/>
            <a:stretch/>
          </p:blipFill>
          <p:spPr>
            <a:xfrm>
              <a:off x="8206990" y="4116707"/>
              <a:ext cx="1078878" cy="127857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F5F2E7FC-20FE-C6C8-C142-22ABAE4064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16070" b="10444"/>
            <a:stretch/>
          </p:blipFill>
          <p:spPr>
            <a:xfrm>
              <a:off x="9382066" y="5474001"/>
              <a:ext cx="1071240" cy="114304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A1C478F2-87CC-CD78-D8CE-042830992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7480" r="67064" b="36609"/>
            <a:stretch/>
          </p:blipFill>
          <p:spPr>
            <a:xfrm>
              <a:off x="6916970" y="5460706"/>
              <a:ext cx="1214671" cy="1143754"/>
            </a:xfrm>
            <a:prstGeom prst="rect">
              <a:avLst/>
            </a:prstGeom>
            <a:effectLst/>
          </p:spPr>
        </p:pic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87DA46DB-3CE6-0049-1F34-53AC3667E3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41" t="6223" r="27585"/>
            <a:stretch/>
          </p:blipFill>
          <p:spPr>
            <a:xfrm>
              <a:off x="10593476" y="5474001"/>
              <a:ext cx="1031742" cy="117691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BA5B68AD-A647-7848-A4B2-A3308B90F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572366" y="4110880"/>
              <a:ext cx="1032328" cy="126559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6DC0E080-C32F-187E-BF6E-2950F68CCF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764"/>
            <a:stretch/>
          </p:blipFill>
          <p:spPr>
            <a:xfrm>
              <a:off x="8204220" y="5460706"/>
              <a:ext cx="1105269" cy="1156344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BB07A1C2-F2A5-3D76-FBD2-6075719FEA1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94" b="25676"/>
          <a:stretch/>
        </p:blipFill>
        <p:spPr>
          <a:xfrm>
            <a:off x="6148911" y="1255960"/>
            <a:ext cx="2862102" cy="13374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3B8E676-170A-65AD-65C8-50AD0BF1BA2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9284" y="1076328"/>
            <a:ext cx="5750109" cy="3515084"/>
          </a:xfrm>
          <a:prstGeom prst="rect">
            <a:avLst/>
          </a:prstGeom>
        </p:spPr>
      </p:pic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97212" y="6356351"/>
            <a:ext cx="2057400" cy="365125"/>
          </a:xfrm>
        </p:spPr>
        <p:txBody>
          <a:bodyPr/>
          <a:lstStyle/>
          <a:p>
            <a:r>
              <a:rPr lang="en-US" dirty="0" smtClean="0"/>
              <a:t>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05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353" y="471598"/>
            <a:ext cx="7886700" cy="426244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Detector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Mechanical Requirements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cept Detectors…">
            <a:extLst>
              <a:ext uri="{FF2B5EF4-FFF2-40B4-BE49-F238E27FC236}">
                <a16:creationId xmlns="" xmlns:a16="http://schemas.microsoft.com/office/drawing/2014/main" id="{D306BFC8-B7EE-4E2B-AE89-2C9B1BEF8CA0}"/>
              </a:ext>
            </a:extLst>
          </p:cNvPr>
          <p:cNvSpPr txBox="1">
            <a:spLocks/>
          </p:cNvSpPr>
          <p:nvPr/>
        </p:nvSpPr>
        <p:spPr>
          <a:xfrm>
            <a:off x="286022" y="997311"/>
            <a:ext cx="4719997" cy="2788295"/>
          </a:xfrm>
          <a:prstGeom prst="rect">
            <a:avLst/>
          </a:prstGeom>
        </p:spPr>
        <p:txBody>
          <a:bodyPr vert="horz" lIns="38100" tIns="38100" rIns="38100" bIns="38100" rtlCol="0">
            <a:noAutofit/>
          </a:bodyPr>
          <a:lstStyle>
            <a:lvl1pPr marL="342328" indent="-342328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 baseline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741696" indent="-285276" algn="l" defTabSz="91285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 baseline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1141067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597495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2053935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0359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6784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3217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9635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30956">
              <a:spcBef>
                <a:spcPts val="0"/>
              </a:spcBef>
              <a:spcAft>
                <a:spcPts val="450"/>
              </a:spcAft>
              <a:buClr>
                <a:schemeClr val="tx1"/>
              </a:buClr>
              <a:buSzPct val="100000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5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High precision, hermetic detection of the scattered electron is required over a broad range in ƞ and over an energy range from 0.3 to tens of </a:t>
            </a:r>
            <a:r>
              <a:rPr lang="en-US" sz="150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GeV as well as allowing sufficient overlap with the Endcap </a:t>
            </a:r>
            <a:r>
              <a:rPr lang="en-US" sz="1500" dirty="0" err="1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EMCal</a:t>
            </a:r>
            <a:r>
              <a:rPr lang="en-US" sz="150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detector.</a:t>
            </a:r>
            <a:endParaRPr lang="en-US" sz="15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R="30956" lvl="1">
              <a:spcBef>
                <a:spcPts val="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200" dirty="0">
                <a:solidFill>
                  <a:srgbClr val="00B0F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 the very backward direction high precision is required for electron kinematics measurement.</a:t>
            </a:r>
          </a:p>
          <a:p>
            <a:pPr marR="30956" lvl="1">
              <a:spcBef>
                <a:spcPts val="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20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 backward and barrel region it is required for clean electron identification. In the barrel region, driven by high-x and high-Q</a:t>
            </a:r>
            <a:r>
              <a:rPr lang="en-US" sz="1200" baseline="3000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</a:t>
            </a:r>
            <a:r>
              <a:rPr lang="en-US" sz="120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science drivers</a:t>
            </a:r>
            <a:r>
              <a:rPr lang="en-US" sz="120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</a:p>
          <a:p>
            <a:pPr marR="30956">
              <a:spcBef>
                <a:spcPts val="0"/>
              </a:spcBef>
              <a:spcAft>
                <a:spcPts val="450"/>
              </a:spcAft>
              <a:buClr>
                <a:schemeClr val="tx1"/>
              </a:buClr>
              <a:buSzPct val="100000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50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Here, we selected </a:t>
            </a:r>
            <a:r>
              <a:rPr lang="en-US" sz="1500" dirty="0" err="1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Sci</a:t>
            </a:r>
            <a:r>
              <a:rPr lang="en-US" sz="150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-Glass for the barrel as it </a:t>
            </a:r>
            <a:r>
              <a:rPr lang="en-US" sz="150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supports excellent e/h separation due to its good energy resolution, matched to the backward region needs.</a:t>
            </a:r>
            <a:endParaRPr lang="en-US" sz="15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75AE3A1-DE44-414D-BDBA-43CC74BCB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3741" y="1481778"/>
            <a:ext cx="3599731" cy="23038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7D571A9-6B31-4305-B15E-D95B65E5ECE9}"/>
              </a:ext>
            </a:extLst>
          </p:cNvPr>
          <p:cNvSpPr txBox="1"/>
          <p:nvPr/>
        </p:nvSpPr>
        <p:spPr>
          <a:xfrm>
            <a:off x="5053741" y="3850999"/>
            <a:ext cx="3334497" cy="1107996"/>
          </a:xfrm>
          <a:prstGeom prst="rect">
            <a:avLst/>
          </a:prstGeom>
          <a:noFill/>
          <a:ln w="158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Good energy resolution 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e.g., region -2 &lt; ƞ &lt; -1 requires ~7%/√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25750"/>
          <a:stretch/>
        </p:blipFill>
        <p:spPr>
          <a:xfrm>
            <a:off x="1126723" y="4290782"/>
            <a:ext cx="3180980" cy="2065569"/>
          </a:xfrm>
          <a:prstGeom prst="rect">
            <a:avLst/>
          </a:prstGeom>
        </p:spPr>
      </p:pic>
      <p:sp>
        <p:nvSpPr>
          <p:cNvPr id="14" name="Rectangle: Rounded Corners 4">
            <a:extLst>
              <a:ext uri="{FF2B5EF4-FFF2-40B4-BE49-F238E27FC236}">
                <a16:creationId xmlns="" xmlns:a16="http://schemas.microsoft.com/office/drawing/2014/main" id="{39B0DCCC-8CDC-4340-8356-B040D3DA61D9}"/>
              </a:ext>
            </a:extLst>
          </p:cNvPr>
          <p:cNvSpPr/>
          <p:nvPr/>
        </p:nvSpPr>
        <p:spPr>
          <a:xfrm>
            <a:off x="7430847" y="1908022"/>
            <a:ext cx="727445" cy="38010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Slide Number Placeholder 3">
            <a:extLst>
              <a:ext uri="{FF2B5EF4-FFF2-40B4-BE49-F238E27FC236}">
                <a16:creationId xmlns="" xmlns:a16="http://schemas.microsoft.com/office/drawing/2014/main" id="{76B7CF02-0D53-16C2-8DFF-538C2A78A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7212" y="6356351"/>
            <a:ext cx="2057400" cy="365125"/>
          </a:xfrm>
        </p:spPr>
        <p:txBody>
          <a:bodyPr/>
          <a:lstStyle/>
          <a:p>
            <a:r>
              <a:rPr lang="en-US" dirty="0"/>
              <a:t>3</a:t>
            </a:r>
            <a:endParaRPr lang="en-US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="" xmlns:a16="http://schemas.microsoft.com/office/drawing/2014/main" id="{E1B3C101-D03E-02BF-4CD5-FDC04C439870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7285861" y="1375564"/>
            <a:ext cx="268941" cy="69508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E2C4FA7-AB2D-564C-2180-A8ACBF768B3F}"/>
              </a:ext>
            </a:extLst>
          </p:cNvPr>
          <p:cNvSpPr txBox="1"/>
          <p:nvPr/>
        </p:nvSpPr>
        <p:spPr>
          <a:xfrm>
            <a:off x="6122079" y="852344"/>
            <a:ext cx="2327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Physics kinematic region enabled by the Barrel </a:t>
            </a:r>
            <a:r>
              <a:rPr lang="en-US" sz="1400" dirty="0" err="1">
                <a:solidFill>
                  <a:srgbClr val="FF0000"/>
                </a:solidFill>
              </a:rPr>
              <a:t>EMCal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7" name="Rectangle: Rounded Corners 4">
            <a:extLst>
              <a:ext uri="{FF2B5EF4-FFF2-40B4-BE49-F238E27FC236}">
                <a16:creationId xmlns="" xmlns:a16="http://schemas.microsoft.com/office/drawing/2014/main" id="{6EE5B2E0-4F3E-7FF8-0B50-E47D35C58919}"/>
              </a:ext>
            </a:extLst>
          </p:cNvPr>
          <p:cNvSpPr/>
          <p:nvPr/>
        </p:nvSpPr>
        <p:spPr>
          <a:xfrm>
            <a:off x="7431011" y="2313200"/>
            <a:ext cx="727445" cy="774532"/>
          </a:xfrm>
          <a:prstGeom prst="roundRect">
            <a:avLst/>
          </a:prstGeom>
          <a:noFill/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68052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5753" y="1822629"/>
            <a:ext cx="5474982" cy="16671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3309"/>
          <a:stretch/>
        </p:blipFill>
        <p:spPr>
          <a:xfrm>
            <a:off x="60653" y="1867982"/>
            <a:ext cx="2716606" cy="1325563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6949642" y="2901335"/>
            <a:ext cx="0" cy="364331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390749" y="2904298"/>
            <a:ext cx="0" cy="364331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393976" y="2901336"/>
            <a:ext cx="555666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452956" y="2800423"/>
            <a:ext cx="434479" cy="207749"/>
          </a:xfrm>
          <a:prstGeom prst="rect">
            <a:avLst/>
          </a:prstGeom>
          <a:solidFill>
            <a:schemeClr val="bg1"/>
          </a:solidFill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9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50cm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3632464" y="1808893"/>
            <a:ext cx="5043297" cy="1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6395866" y="1693478"/>
            <a:ext cx="417422" cy="230832"/>
          </a:xfrm>
          <a:prstGeom prst="rect">
            <a:avLst/>
          </a:prstGeom>
          <a:solidFill>
            <a:schemeClr val="bg1"/>
          </a:solidFill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0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4.7m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8675761" y="1808895"/>
            <a:ext cx="0" cy="34290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632464" y="1808895"/>
            <a:ext cx="0" cy="405668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166110" y="1543437"/>
            <a:ext cx="943849" cy="3000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257175" indent="-257175" algn="ctr">
              <a:buFont typeface="Wingdings" panose="05000000000000000000" pitchFamily="2" charset="2"/>
              <a:buChar char="§"/>
            </a:pPr>
            <a:r>
              <a:rPr lang="en-US" sz="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PANDA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670794" y="1508811"/>
            <a:ext cx="1418403" cy="3000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257175" indent="-257175" algn="ctr">
              <a:buFont typeface="Wingdings" panose="05000000000000000000" pitchFamily="2" charset="2"/>
              <a:buChar char="§"/>
            </a:pPr>
            <a:r>
              <a:rPr lang="en-US" sz="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EIC </a:t>
            </a:r>
            <a:r>
              <a:rPr lang="en-US" sz="1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BEMCal</a:t>
            </a:r>
            <a:endParaRPr lang="en-US" sz="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Concept Detectors…">
            <a:extLst>
              <a:ext uri="{FF2B5EF4-FFF2-40B4-BE49-F238E27FC236}">
                <a16:creationId xmlns="" xmlns:a16="http://schemas.microsoft.com/office/drawing/2014/main" id="{D306BFC8-B7EE-4E2B-AE89-2C9B1BEF8CA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035348" y="3055344"/>
            <a:ext cx="3178511" cy="2703023"/>
          </a:xfrm>
          <a:prstGeom prst="rect">
            <a:avLst/>
          </a:prstGeom>
        </p:spPr>
        <p:txBody>
          <a:bodyPr vert="horz" lIns="38100" tIns="38100" rIns="38100" bIns="38100" rtlCol="0">
            <a:noAutofit/>
          </a:bodyPr>
          <a:lstStyle>
            <a:lvl1pPr marL="342328" indent="-342328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 baseline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741696" indent="-285276" algn="l" defTabSz="91285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 baseline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1141067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597495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2053935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0359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6784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3217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9635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30956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400" dirty="0">
                <a:ln w="0"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68 </a:t>
            </a:r>
            <a:r>
              <a:rPr lang="en-US" sz="1400" dirty="0" err="1">
                <a:ln w="0"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Sci</a:t>
            </a:r>
            <a:r>
              <a:rPr lang="en-US" sz="1400" dirty="0">
                <a:ln w="0"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-Glass blocks per slice with 6 family variations.  </a:t>
            </a:r>
          </a:p>
          <a:p>
            <a:pPr marR="30956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400" dirty="0">
                <a:ln w="0"/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Central section (family 1 &amp; 2) reduced in length to 40cm to allow for clearance others at 45.5cm.</a:t>
            </a:r>
            <a:endParaRPr lang="en-US" sz="14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R="30956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400" dirty="0">
                <a:ln w="0"/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Slices combined into groups of 5 separated by 2.811° radially to produce a wedge </a:t>
            </a:r>
          </a:p>
          <a:p>
            <a:pPr marR="30956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400" dirty="0">
                <a:ln w="0"/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120 slices combined to create 24 wedges separated by 15° </a:t>
            </a:r>
            <a:r>
              <a:rPr lang="en-US" sz="1400" dirty="0" smtClean="0">
                <a:ln w="0"/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radially (see next page)</a:t>
            </a:r>
            <a:endParaRPr lang="en-US" sz="600" dirty="0" smtClean="0">
              <a:ln w="0"/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R="30956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400" dirty="0" smtClean="0">
                <a:ln w="0"/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Central </a:t>
            </a:r>
            <a:r>
              <a:rPr lang="en-US" sz="1400" dirty="0">
                <a:ln w="0"/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region of 50 cm considered due to non-fixed target.</a:t>
            </a:r>
          </a:p>
          <a:p>
            <a:pPr marR="30956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400" dirty="0">
                <a:ln w="0"/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Currently 8,160 towers to complete the barrel</a:t>
            </a:r>
          </a:p>
        </p:txBody>
      </p:sp>
      <p:sp>
        <p:nvSpPr>
          <p:cNvPr id="2" name="Rectangle 1"/>
          <p:cNvSpPr/>
          <p:nvPr/>
        </p:nvSpPr>
        <p:spPr>
          <a:xfrm>
            <a:off x="6440419" y="2031469"/>
            <a:ext cx="356893" cy="3000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F1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180694" y="2031158"/>
            <a:ext cx="356893" cy="3000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702810" y="2031158"/>
            <a:ext cx="356893" cy="3000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346106" y="2033373"/>
            <a:ext cx="356893" cy="3000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F3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542919" y="2033373"/>
            <a:ext cx="356893" cy="3000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F3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990994" y="2054156"/>
            <a:ext cx="356893" cy="3000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F4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902204" y="2067882"/>
            <a:ext cx="356893" cy="3000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F4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633313" y="2111489"/>
            <a:ext cx="356893" cy="3000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F5</a:t>
            </a:r>
          </a:p>
        </p:txBody>
      </p:sp>
      <p:sp>
        <p:nvSpPr>
          <p:cNvPr id="34" name="Rectangle 33"/>
          <p:cNvSpPr/>
          <p:nvPr/>
        </p:nvSpPr>
        <p:spPr>
          <a:xfrm>
            <a:off x="8221791" y="2108574"/>
            <a:ext cx="356893" cy="3000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F5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152858" y="2145163"/>
            <a:ext cx="356893" cy="3000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F6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631" y="3265666"/>
            <a:ext cx="2635790" cy="21153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4158" y="3079552"/>
            <a:ext cx="3499112" cy="2595035"/>
          </a:xfrm>
          <a:prstGeom prst="rect">
            <a:avLst/>
          </a:prstGeom>
        </p:spPr>
      </p:pic>
      <p:sp>
        <p:nvSpPr>
          <p:cNvPr id="3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97212" y="6356351"/>
            <a:ext cx="2057400" cy="365125"/>
          </a:xfrm>
        </p:spPr>
        <p:txBody>
          <a:bodyPr/>
          <a:lstStyle/>
          <a:p>
            <a:r>
              <a:rPr lang="en-US" dirty="0"/>
              <a:t>4</a:t>
            </a:r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652150F0-DA45-DAD5-4F4A-EA64BD39CBEB}"/>
              </a:ext>
            </a:extLst>
          </p:cNvPr>
          <p:cNvSpPr/>
          <p:nvPr/>
        </p:nvSpPr>
        <p:spPr>
          <a:xfrm>
            <a:off x="2887147" y="1410534"/>
            <a:ext cx="6180620" cy="5105797"/>
          </a:xfrm>
          <a:prstGeom prst="roundRect">
            <a:avLst/>
          </a:prstGeom>
          <a:noFill/>
          <a:ln w="25400">
            <a:solidFill>
              <a:srgbClr val="0B0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217318" y="232129"/>
            <a:ext cx="7886700" cy="13255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EIC Barrel EMCAL Mechanical Design</a:t>
            </a:r>
            <a:r>
              <a:rPr lang="en-US" sz="3200" dirty="0"/>
              <a:t>	</a:t>
            </a:r>
            <a:r>
              <a:rPr lang="en-US" dirty="0"/>
              <a:t>	</a:t>
            </a:r>
          </a:p>
        </p:txBody>
      </p:sp>
      <p:sp>
        <p:nvSpPr>
          <p:cNvPr id="38" name="TextBox 9">
            <a:extLst>
              <a:ext uri="{FF2B5EF4-FFF2-40B4-BE49-F238E27FC236}">
                <a16:creationId xmlns:lc="http://schemas.openxmlformats.org/drawingml/2006/lockedCanvas" xmlns="" xmlns:a16="http://schemas.microsoft.com/office/drawing/2014/main" id="{91026C95-0163-261C-EF33-A347DC281382}"/>
              </a:ext>
            </a:extLst>
          </p:cNvPr>
          <p:cNvSpPr txBox="1"/>
          <p:nvPr/>
        </p:nvSpPr>
        <p:spPr>
          <a:xfrm>
            <a:off x="139631" y="866273"/>
            <a:ext cx="8679180" cy="649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design is based on that of the PANDA Barrel EMCAL taking into account the different needs of the EIC </a:t>
            </a:r>
            <a:endParaRPr lang="en-US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59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3659"/>
            <a:ext cx="78867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Wedge </a:t>
            </a:r>
            <a:r>
              <a:rPr lang="en-US" sz="3200" dirty="0" smtClean="0"/>
              <a:t>Azimuthal Profile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5529" y="1581785"/>
            <a:ext cx="294402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/>
              <a:t>Goal: Allow for Maintenance  of the Barrel Calorimeter. </a:t>
            </a:r>
          </a:p>
          <a:p>
            <a:r>
              <a:rPr lang="en-US" sz="1400" dirty="0"/>
              <a:t>Wedges separated to allow for clearance when maintenance is required.</a:t>
            </a:r>
          </a:p>
          <a:p>
            <a:r>
              <a:rPr lang="en-US" sz="1400" dirty="0" smtClean="0"/>
              <a:t>Due to the deflection expected in the wedge elements at the 3 and 9 o'clock positions there is a 5mm gap between the wedges built into the structure.</a:t>
            </a:r>
            <a:endParaRPr lang="en-US" sz="1400" dirty="0"/>
          </a:p>
          <a:p>
            <a:r>
              <a:rPr lang="en-US" sz="1400" dirty="0" smtClean="0"/>
              <a:t>Each wedge covered with a thin (3mm) skin of aluminum to protect internal structure.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0899" y="736440"/>
            <a:ext cx="6125361" cy="557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94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524" y="294418"/>
            <a:ext cx="7886700" cy="994172"/>
          </a:xfrm>
        </p:spPr>
        <p:txBody>
          <a:bodyPr>
            <a:norm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Sci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-Glass Families</a:t>
            </a:r>
          </a:p>
        </p:txBody>
      </p:sp>
      <p:sp>
        <p:nvSpPr>
          <p:cNvPr id="6" name="Concept Detectors…">
            <a:extLst>
              <a:ext uri="{FF2B5EF4-FFF2-40B4-BE49-F238E27FC236}">
                <a16:creationId xmlns="" xmlns:a16="http://schemas.microsoft.com/office/drawing/2014/main" id="{D306BFC8-B7EE-4E2B-AE89-2C9B1BEF8CA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81087" y="1926439"/>
            <a:ext cx="7886700" cy="3263503"/>
          </a:xfrm>
          <a:prstGeom prst="rect">
            <a:avLst/>
          </a:prstGeom>
        </p:spPr>
        <p:txBody>
          <a:bodyPr vert="horz" lIns="38100" tIns="38100" rIns="38100" bIns="38100" rtlCol="0">
            <a:noAutofit/>
          </a:bodyPr>
          <a:lstStyle>
            <a:lvl1pPr marL="342328" indent="-342328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 baseline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741696" indent="-285276" algn="l" defTabSz="91285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 baseline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1141067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597495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2053935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0359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6784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3217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9635" indent="-228209" algn="l" defTabSz="91285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30956">
              <a:spcBef>
                <a:spcPts val="0"/>
              </a:spcBef>
              <a:spcAft>
                <a:spcPts val="450"/>
              </a:spcAft>
              <a:buClr>
                <a:schemeClr val="tx1"/>
              </a:buClr>
              <a:buSzPct val="100000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5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 Sci-Glass Family Characteristics.</a:t>
            </a:r>
          </a:p>
          <a:p>
            <a:pPr marR="30956" lvl="1">
              <a:spcBef>
                <a:spcPts val="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35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Based on a original rectangular prism 4x4x45.5 or 4x4x40 cm. </a:t>
            </a:r>
          </a:p>
          <a:p>
            <a:pPr marR="30956" lvl="1">
              <a:spcBef>
                <a:spcPts val="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35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Long axis angular deflections (flare) set to allow the centerline axis of each family starting and ending block to pass through the correct point in the 50cm region. </a:t>
            </a:r>
            <a:endParaRPr lang="en-US" dirty="0">
              <a:solidFill>
                <a:srgbClr val="0000FF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R="30956" lvl="1">
              <a:spcBef>
                <a:spcPts val="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350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Rotational axis angles determined by family to allow for the trailing end radial surfaces of each family end block to be parallel with their radial neighbors. </a:t>
            </a:r>
          </a:p>
          <a:p>
            <a:pPr marR="30956" lvl="1">
              <a:spcBef>
                <a:spcPts val="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350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Both angles combined produce a truncated rectangular pyramid.</a:t>
            </a:r>
          </a:p>
          <a:p>
            <a:pPr marR="30956" lvl="1">
              <a:spcBef>
                <a:spcPts val="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35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Each block within the respective family is identical.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6172"/>
          <a:stretch/>
        </p:blipFill>
        <p:spPr>
          <a:xfrm>
            <a:off x="3077532" y="3635982"/>
            <a:ext cx="5288692" cy="26120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578" y="3906301"/>
            <a:ext cx="2210052" cy="21893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77434" y="5545880"/>
            <a:ext cx="2313005" cy="34624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Family 1 Block Example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8775" y="281270"/>
            <a:ext cx="5474982" cy="16671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8347" y="1352543"/>
            <a:ext cx="5483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Goal: Design the </a:t>
            </a:r>
            <a:r>
              <a:rPr lang="en-US" sz="1600" b="1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Sci</a:t>
            </a:r>
            <a:r>
              <a:rPr lang="en-US" sz="16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-Glass Families to minimize the free air gap between the blocks with optimal number of families </a:t>
            </a:r>
            <a:endParaRPr lang="en-US" sz="1600" b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7368742" y="1372609"/>
            <a:ext cx="0" cy="364331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809849" y="1367952"/>
            <a:ext cx="0" cy="364331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813076" y="1372610"/>
            <a:ext cx="555666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872056" y="1271697"/>
            <a:ext cx="434479" cy="207749"/>
          </a:xfrm>
          <a:prstGeom prst="rect">
            <a:avLst/>
          </a:prstGeom>
          <a:solidFill>
            <a:schemeClr val="bg1"/>
          </a:solidFill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9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50cm</a:t>
            </a: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97212" y="6356351"/>
            <a:ext cx="2057400" cy="365125"/>
          </a:xfrm>
        </p:spPr>
        <p:txBody>
          <a:bodyPr/>
          <a:lstStyle/>
          <a:p>
            <a:r>
              <a:rPr lang="en-US" dirty="0"/>
              <a:t>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18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8253" y="3901442"/>
            <a:ext cx="4467225" cy="2552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1788" y="-120050"/>
            <a:ext cx="1877650" cy="53862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876" y="286068"/>
            <a:ext cx="7886700" cy="1325563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Sci</a:t>
            </a:r>
            <a:r>
              <a:rPr lang="en-US" sz="3200" dirty="0" smtClean="0"/>
              <a:t>-Glass Tower </a:t>
            </a:r>
            <a:r>
              <a:rPr lang="en-US" sz="3200" dirty="0"/>
              <a:t>Module Overview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876" y="1195641"/>
            <a:ext cx="4334297" cy="4351338"/>
          </a:xfrm>
        </p:spPr>
        <p:txBody>
          <a:bodyPr>
            <a:normAutofit/>
          </a:bodyPr>
          <a:lstStyle/>
          <a:p>
            <a:pPr marR="30956">
              <a:spcBef>
                <a:spcPts val="0"/>
              </a:spcBef>
              <a:spcAft>
                <a:spcPts val="450"/>
              </a:spcAft>
              <a:buClr>
                <a:schemeClr val="tx1"/>
              </a:buClr>
              <a:buSzPct val="100000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6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 blocks are encased in tapering carbon fiber tubes forming a grid structure.  </a:t>
            </a:r>
          </a:p>
          <a:p>
            <a:pPr marR="30956" lvl="1">
              <a:spcBef>
                <a:spcPts val="0"/>
              </a:spcBef>
              <a:spcAft>
                <a:spcPts val="450"/>
              </a:spcAft>
              <a:buClr>
                <a:schemeClr val="tx1"/>
              </a:buClr>
              <a:buSzPct val="100000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6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Wall thickness 0.25mm. </a:t>
            </a:r>
          </a:p>
          <a:p>
            <a:pPr marR="30956" lvl="1">
              <a:spcBef>
                <a:spcPts val="0"/>
              </a:spcBef>
              <a:spcAft>
                <a:spcPts val="450"/>
              </a:spcAft>
              <a:buClr>
                <a:schemeClr val="tx1"/>
              </a:buClr>
              <a:buSzPct val="100000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6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Blocks grouped into “SuperModules”.  </a:t>
            </a:r>
          </a:p>
          <a:p>
            <a:r>
              <a:rPr lang="en-US" sz="1600" dirty="0"/>
              <a:t>Light Guide of PMMA Acrylic with a length of 3.5cm used to connect the </a:t>
            </a:r>
            <a:r>
              <a:rPr lang="en-US" sz="1600" dirty="0" err="1"/>
              <a:t>Sci</a:t>
            </a:r>
            <a:r>
              <a:rPr lang="en-US" sz="1600" dirty="0"/>
              <a:t>-Glass towers to the </a:t>
            </a:r>
            <a:r>
              <a:rPr lang="en-US" sz="1600" dirty="0" err="1"/>
              <a:t>SiPM</a:t>
            </a:r>
            <a:r>
              <a:rPr lang="en-US" sz="1600" dirty="0"/>
              <a:t> reducing the surface area of tower.</a:t>
            </a:r>
          </a:p>
          <a:p>
            <a:r>
              <a:rPr lang="en-US" sz="1600" dirty="0" err="1"/>
              <a:t>Sci</a:t>
            </a:r>
            <a:r>
              <a:rPr lang="en-US" sz="1600" dirty="0"/>
              <a:t>-Glass wrapped in both Reflective ESR material and light tight </a:t>
            </a:r>
            <a:r>
              <a:rPr lang="en-US" sz="1600" dirty="0" err="1"/>
              <a:t>Tedlar</a:t>
            </a:r>
            <a:r>
              <a:rPr lang="en-US" sz="1600" dirty="0"/>
              <a:t>.</a:t>
            </a:r>
          </a:p>
          <a:p>
            <a:r>
              <a:rPr lang="en-US" sz="1600" dirty="0"/>
              <a:t>Aluminum mounting collar is glued to </a:t>
            </a:r>
            <a:r>
              <a:rPr lang="en-US" sz="1600" dirty="0" smtClean="0"/>
              <a:t>the inside of the </a:t>
            </a:r>
            <a:r>
              <a:rPr lang="en-US" sz="1600" dirty="0"/>
              <a:t>carbon fiber tube.</a:t>
            </a:r>
          </a:p>
          <a:p>
            <a:pPr lvl="1"/>
            <a:r>
              <a:rPr lang="en-US" sz="1200" dirty="0"/>
              <a:t>This transfers the load of the tower to the support structure on the outer radius of the wedge.</a:t>
            </a:r>
          </a:p>
          <a:p>
            <a:r>
              <a:rPr lang="en-US" sz="1600" dirty="0" err="1"/>
              <a:t>SiPM</a:t>
            </a:r>
            <a:r>
              <a:rPr lang="en-US" sz="1600" dirty="0"/>
              <a:t> and electronics inserted into the support Collar.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7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758988" y="719120"/>
            <a:ext cx="1399870" cy="3000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500" u="sng" dirty="0">
                <a:ln w="0"/>
              </a:rPr>
              <a:t>Mounting Collar</a:t>
            </a:r>
            <a:endParaRPr lang="en-US" sz="4050" u="sng" dirty="0">
              <a:ln w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8076252" y="959362"/>
            <a:ext cx="583474" cy="5336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6750279" y="1162847"/>
            <a:ext cx="1024769" cy="3000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500" u="sng" dirty="0">
                <a:ln w="0"/>
              </a:rPr>
              <a:t>Light Guide</a:t>
            </a:r>
            <a:endParaRPr lang="en-US" sz="4050" u="sng" dirty="0">
              <a:ln w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7689171" y="1326342"/>
            <a:ext cx="912918" cy="7925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735820" y="1636924"/>
            <a:ext cx="1340432" cy="3000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500" u="sng" dirty="0" err="1">
                <a:ln w="0"/>
              </a:rPr>
              <a:t>Sci</a:t>
            </a:r>
            <a:r>
              <a:rPr lang="en-US" sz="1500" u="sng" dirty="0">
                <a:ln w="0"/>
              </a:rPr>
              <a:t>-Glass Tower</a:t>
            </a:r>
            <a:endParaRPr lang="en-US" sz="4050" u="sng" dirty="0">
              <a:ln w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7974210" y="1877166"/>
            <a:ext cx="456459" cy="7078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6750279" y="2111001"/>
            <a:ext cx="1143583" cy="3000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500" u="sng" dirty="0">
                <a:ln w="0"/>
              </a:rPr>
              <a:t>Carbon Fiber</a:t>
            </a:r>
            <a:endParaRPr lang="en-US" sz="4050" u="sng" dirty="0">
              <a:ln w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7806943" y="2348446"/>
            <a:ext cx="479345" cy="57196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770502" y="382618"/>
            <a:ext cx="1647054" cy="3000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500" u="sng" dirty="0" err="1">
                <a:ln w="0"/>
              </a:rPr>
              <a:t>SiPM</a:t>
            </a:r>
            <a:r>
              <a:rPr lang="en-US" sz="1500" u="sng" dirty="0">
                <a:ln w="0"/>
              </a:rPr>
              <a:t> &amp; Electronics</a:t>
            </a:r>
            <a:endParaRPr lang="en-US" sz="4050" u="sng" dirty="0">
              <a:ln w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8308117" y="550048"/>
            <a:ext cx="447403" cy="7469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7607" y="1000501"/>
            <a:ext cx="1005986" cy="305894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077701" y="4177548"/>
            <a:ext cx="143655" cy="2005538"/>
          </a:xfrm>
          <a:prstGeom prst="rect">
            <a:avLst/>
          </a:prstGeom>
          <a:noFill/>
          <a:ln w="28575">
            <a:solidFill>
              <a:srgbClr val="1DF7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376514" y="4993126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3.5cm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52441" y="6223970"/>
            <a:ext cx="2526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Light guide optimization simulation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80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/>
              <a:t>SuperModule</a:t>
            </a:r>
            <a:r>
              <a:rPr lang="en-US" sz="3200" dirty="0"/>
              <a:t> Assembly Process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78" b="99162" l="10000" r="90000">
                        <a14:foregroundMark x1="61818" y1="1557" x2="56364" y2="13892"/>
                        <a14:foregroundMark x1="62045" y1="1078" x2="81818" y2="19042"/>
                        <a14:foregroundMark x1="87955" y1="2754" x2="57273" y2="1078"/>
                        <a14:foregroundMark x1="88409" y1="2994" x2="82955" y2="14850"/>
                        <a14:foregroundMark x1="42500" y1="99162" x2="79091" y2="16048"/>
                        <a14:foregroundMark x1="66136" y1="56407" x2="82955" y2="15808"/>
                        <a14:foregroundMark x1="57045" y1="13413" x2="23864" y2="95210"/>
                        <a14:foregroundMark x1="21818" y1="97246" x2="39773" y2="991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836" y="1449804"/>
            <a:ext cx="2421164" cy="3847373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833" y="2551424"/>
            <a:ext cx="2885077" cy="2745753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839" y="2551126"/>
            <a:ext cx="2621017" cy="27460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420229">
            <a:off x="3295668" y="3087506"/>
            <a:ext cx="1551713" cy="20280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411276">
            <a:off x="1745502" y="3159897"/>
            <a:ext cx="1525743" cy="199483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662871" y="5897595"/>
            <a:ext cx="5546863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 txBox="1">
            <a:spLocks/>
          </p:cNvSpPr>
          <p:nvPr/>
        </p:nvSpPr>
        <p:spPr>
          <a:xfrm>
            <a:off x="662871" y="1422675"/>
            <a:ext cx="6256089" cy="158530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30956">
              <a:spcBef>
                <a:spcPts val="0"/>
              </a:spcBef>
              <a:spcAft>
                <a:spcPts val="450"/>
              </a:spcAft>
              <a:buClr>
                <a:schemeClr val="tx1"/>
              </a:buClr>
              <a:buSzPct val="100000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800" dirty="0"/>
              <a:t>Each Tower is assembled individually, then towers are grouped together into full SuperModules.</a:t>
            </a:r>
          </a:p>
          <a:p>
            <a:pPr marR="30956">
              <a:spcBef>
                <a:spcPts val="0"/>
              </a:spcBef>
              <a:spcAft>
                <a:spcPts val="450"/>
              </a:spcAft>
              <a:buClr>
                <a:schemeClr val="tx1"/>
              </a:buClr>
              <a:buSzPct val="100000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800" dirty="0"/>
              <a:t>Each </a:t>
            </a:r>
            <a:r>
              <a:rPr lang="en-US" sz="1800" dirty="0" err="1"/>
              <a:t>SuperModule</a:t>
            </a:r>
            <a:r>
              <a:rPr lang="en-US" sz="1800" dirty="0"/>
              <a:t> being sufficiently supported it can then be attached to the support beam.  </a:t>
            </a:r>
          </a:p>
          <a:p>
            <a:pPr marR="30956">
              <a:spcBef>
                <a:spcPts val="0"/>
              </a:spcBef>
              <a:spcAft>
                <a:spcPts val="450"/>
              </a:spcAft>
              <a:buClr>
                <a:schemeClr val="tx1"/>
              </a:buClr>
              <a:buSzPct val="100000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800" dirty="0"/>
              <a:t>Once the SuperModules are loaded they can be fitted with their electronics and cabling.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53529" y="505629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2400" dirty="0"/>
              <a:t>Process </a:t>
            </a:r>
          </a:p>
        </p:txBody>
      </p:sp>
    </p:spTree>
    <p:extLst>
      <p:ext uri="{BB962C8B-B14F-4D97-AF65-F5344CB8AC3E}">
        <p14:creationId xmlns:p14="http://schemas.microsoft.com/office/powerpoint/2010/main" val="20306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267" y="2498592"/>
            <a:ext cx="8401878" cy="36156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E245FED-54B1-E68A-A539-FE0B46F36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49" y="27908"/>
            <a:ext cx="78867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Support Beam Description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6B7CF02-0D53-16C2-8DFF-538C2A78A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9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47E2ED4A-DEBF-F1E6-88EA-6C3310288DB1}"/>
              </a:ext>
            </a:extLst>
          </p:cNvPr>
          <p:cNvSpPr txBox="1">
            <a:spLocks/>
          </p:cNvSpPr>
          <p:nvPr/>
        </p:nvSpPr>
        <p:spPr>
          <a:xfrm>
            <a:off x="401068" y="910790"/>
            <a:ext cx="6253732" cy="297240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b="1" dirty="0" smtClean="0"/>
              <a:t>Goal: Provide rigid structure attaching to the external support frame for the SuperModules and provide space for cable routing.</a:t>
            </a:r>
          </a:p>
          <a:p>
            <a:r>
              <a:rPr lang="en-US" sz="2100" dirty="0" smtClean="0"/>
              <a:t>The beam is constructed using 2cm thick aluminum.</a:t>
            </a:r>
          </a:p>
          <a:p>
            <a:pPr lvl="1"/>
            <a:r>
              <a:rPr lang="en-US" sz="1600" dirty="0" smtClean="0"/>
              <a:t>Outer plate holds the pillow blocks that attach to Thomson rails on the next support structure.</a:t>
            </a:r>
          </a:p>
          <a:p>
            <a:pPr lvl="1"/>
            <a:r>
              <a:rPr lang="en-US" sz="1600" dirty="0" smtClean="0"/>
              <a:t>Main beam profile is then attached to this plate as well as the Sci-Glass Families’ SuperModules.</a:t>
            </a:r>
          </a:p>
          <a:p>
            <a:r>
              <a:rPr lang="en-US" sz="2000" dirty="0" smtClean="0"/>
              <a:t>Support Beam divided along the mid-plane of Family 1 where the towers form a vertical separation. </a:t>
            </a:r>
          </a:p>
          <a:p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5263">
            <a:off x="4449549" y="3886997"/>
            <a:ext cx="4125752" cy="228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59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P-BNL-TJNAF March 11 Meeting DRAFTv3.pptx" id="{46AF6D6A-4294-4B22-94CD-AA52460A2916}" vid="{4162AC15-BCCC-4400-91DD-5CAEFA6AE18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499330D76B4642A0E7B53F4A469F55" ma:contentTypeVersion="9" ma:contentTypeDescription="Create a new document." ma:contentTypeScope="" ma:versionID="e9dc761782266947dee2ba379a6136c0">
  <xsd:schema xmlns:xsd="http://www.w3.org/2001/XMLSchema" xmlns:xs="http://www.w3.org/2001/XMLSchema" xmlns:p="http://schemas.microsoft.com/office/2006/metadata/properties" xmlns:ns2="9e4a43c1-b2a9-408a-8cac-448eda25f0f3" xmlns:ns3="dd7425a4-fa23-406d-b478-3c2992d2d4ba" targetNamespace="http://schemas.microsoft.com/office/2006/metadata/properties" ma:root="true" ma:fieldsID="4367215a65fce3b318ea6c34b1e10c78" ns2:_="" ns3:_="">
    <xsd:import namespace="9e4a43c1-b2a9-408a-8cac-448eda25f0f3"/>
    <xsd:import namespace="dd7425a4-fa23-406d-b478-3c2992d2d4b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4a43c1-b2a9-408a-8cac-448eda25f0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7425a4-fa23-406d-b478-3c2992d2d4b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d7425a4-fa23-406d-b478-3c2992d2d4ba">
      <UserInfo>
        <DisplayName>Valette, Matthieu</DisplayName>
        <AccountId>1278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34372001-AA57-4F1F-836C-F031CB7A9D1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e4a43c1-b2a9-408a-8cac-448eda25f0f3"/>
    <ds:schemaRef ds:uri="dd7425a4-fa23-406d-b478-3c2992d2d4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DF5CC8D-D5D4-46AE-BC87-A9F5EE92E87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DE98C05-5760-4FD2-B85E-2A9CB1A90B2B}">
  <ds:schemaRefs>
    <ds:schemaRef ds:uri="http://www.w3.org/XML/1998/namespace"/>
    <ds:schemaRef ds:uri="http://schemas.microsoft.com/office/2006/metadata/properties"/>
    <ds:schemaRef ds:uri="dd7425a4-fa23-406d-b478-3c2992d2d4ba"/>
    <ds:schemaRef ds:uri="http://schemas.microsoft.com/office/2006/documentManagement/types"/>
    <ds:schemaRef ds:uri="http://purl.org/dc/terms/"/>
    <ds:schemaRef ds:uri="9e4a43c1-b2a9-408a-8cac-448eda25f0f3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NP-BNL-TJNAF March 11 Meeting Templatev2</Template>
  <TotalTime>11772</TotalTime>
  <Words>1572</Words>
  <Application>Microsoft Office PowerPoint</Application>
  <PresentationFormat>On-screen Show (4:3)</PresentationFormat>
  <Paragraphs>189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Lucida Sans Unicode</vt:lpstr>
      <vt:lpstr>Times New Roman</vt:lpstr>
      <vt:lpstr>Verdana</vt:lpstr>
      <vt:lpstr>Wingdings</vt:lpstr>
      <vt:lpstr>Office Theme</vt:lpstr>
      <vt:lpstr>Sci-Glass Barrel EMCAL Detector Mechanical Design and Integration</vt:lpstr>
      <vt:lpstr>Design Considerations</vt:lpstr>
      <vt:lpstr>Detector Mechanical Requirements</vt:lpstr>
      <vt:lpstr>EIC Barrel EMCAL Mechanical Design  </vt:lpstr>
      <vt:lpstr>Wedge Azimuthal Profile</vt:lpstr>
      <vt:lpstr>Sci-Glass Families</vt:lpstr>
      <vt:lpstr>Sci-Glass Tower Module Overview </vt:lpstr>
      <vt:lpstr>SuperModule Assembly Process </vt:lpstr>
      <vt:lpstr>Support Beam Description</vt:lpstr>
      <vt:lpstr>Cabling/feedthrough </vt:lpstr>
      <vt:lpstr>Cooling Considerations</vt:lpstr>
      <vt:lpstr>Full Wedge</vt:lpstr>
      <vt:lpstr>Barrel EMCal Mechanical Design Summary</vt:lpstr>
      <vt:lpstr>PowerPoint Presentation</vt:lpstr>
      <vt:lpstr>Assembly &amp; Maintenance </vt:lpstr>
      <vt:lpstr>Support Structure Mechanical Simulation</vt:lpstr>
      <vt:lpstr>Summary</vt:lpstr>
      <vt:lpstr>PowerPoint Presentation</vt:lpstr>
      <vt:lpstr>PowerPoint Presentation</vt:lpstr>
      <vt:lpstr>PowerPoint Presentation</vt:lpstr>
      <vt:lpstr>Family SuperModules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Electron Ion Collider Planning Update NP-BNL-TJNAF</dc:title>
  <dc:creator>Hatton, Diane</dc:creator>
  <cp:lastModifiedBy>Microsoft account</cp:lastModifiedBy>
  <cp:revision>544</cp:revision>
  <cp:lastPrinted>2020-03-09T20:35:13Z</cp:lastPrinted>
  <dcterms:created xsi:type="dcterms:W3CDTF">2020-03-08T15:15:52Z</dcterms:created>
  <dcterms:modified xsi:type="dcterms:W3CDTF">2023-03-13T00:35:36Z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0x010100E6499330D76B4642A0E7B53F4A469F55</vt:lpwstr>
  </property>
</Properties>
</file>