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59" r:id="rId6"/>
    <p:sldId id="258" r:id="rId7"/>
    <p:sldId id="262" r:id="rId8"/>
    <p:sldId id="265"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62" autoAdjust="0"/>
    <p:restoredTop sz="94660"/>
  </p:normalViewPr>
  <p:slideViewPr>
    <p:cSldViewPr snapToGrid="0">
      <p:cViewPr varScale="1">
        <p:scale>
          <a:sx n="141" d="100"/>
          <a:sy n="141" d="100"/>
        </p:scale>
        <p:origin x="58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A4352-DEEB-1C29-A447-E51A4AF3A4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8F3FE4-AAB5-12BE-2A3E-6157E677F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C088A2-BE95-42CE-C31B-B53C92E3335D}"/>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5" name="Footer Placeholder 4">
            <a:extLst>
              <a:ext uri="{FF2B5EF4-FFF2-40B4-BE49-F238E27FC236}">
                <a16:creationId xmlns:a16="http://schemas.microsoft.com/office/drawing/2014/main" id="{67B9C4F9-3757-C9F9-11F1-8726A5128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5735-4ACE-2CB0-9E0C-99815D7FA60F}"/>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2838004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0E09E-8ADF-EC88-EADD-2B5A7D6B82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B7352-8E8C-EC58-52EF-0319F28EE0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E13FC-982E-ABB9-38D0-D0D29CF5833A}"/>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5" name="Footer Placeholder 4">
            <a:extLst>
              <a:ext uri="{FF2B5EF4-FFF2-40B4-BE49-F238E27FC236}">
                <a16:creationId xmlns:a16="http://schemas.microsoft.com/office/drawing/2014/main" id="{969B104C-FD82-5409-8E26-2DF2E4677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C2770-579C-FE82-C7C0-535D16F8E1D8}"/>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115531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7C672F-35CB-97C9-62AB-42E5CEAFF3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77DD30-8541-4D48-0499-9362FB93A1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FC4F2-AF55-E49C-95A5-05360FE43A8E}"/>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5" name="Footer Placeholder 4">
            <a:extLst>
              <a:ext uri="{FF2B5EF4-FFF2-40B4-BE49-F238E27FC236}">
                <a16:creationId xmlns:a16="http://schemas.microsoft.com/office/drawing/2014/main" id="{68A7CE66-35AC-BB45-A400-9E5378A13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B385E-5478-DF87-527D-C7E9772A2F6F}"/>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134669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3EC1-D281-5219-D53C-324C31F661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94023-F479-2D8E-8F03-3E4778EB5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45FC6-9A14-18FF-9742-369EF7CEAE4D}"/>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5" name="Footer Placeholder 4">
            <a:extLst>
              <a:ext uri="{FF2B5EF4-FFF2-40B4-BE49-F238E27FC236}">
                <a16:creationId xmlns:a16="http://schemas.microsoft.com/office/drawing/2014/main" id="{BA553651-D3B7-106C-65BB-B606DBB8F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BAA9B-55B7-4F18-BA6C-F68ECAF82896}"/>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366635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C32A-7F34-9632-268A-BD4C42E1EC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B6F755-7B30-B0A0-7E55-8259942FE0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3AEB6-0752-7819-7B9B-3114BAB14957}"/>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5" name="Footer Placeholder 4">
            <a:extLst>
              <a:ext uri="{FF2B5EF4-FFF2-40B4-BE49-F238E27FC236}">
                <a16:creationId xmlns:a16="http://schemas.microsoft.com/office/drawing/2014/main" id="{75944001-118A-1EBA-CB57-7C704E079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B6C1C-0B09-EA61-AD5E-3D6450E34954}"/>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1039358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3A34-72E8-C99B-5B69-ED877DA77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5AD65-8CD9-3C60-FD19-B983406C8C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FEB6E6-DFC7-98C6-E68E-766A1262F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20364C-F1AB-323D-C5E7-7024CD994DC8}"/>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6" name="Footer Placeholder 5">
            <a:extLst>
              <a:ext uri="{FF2B5EF4-FFF2-40B4-BE49-F238E27FC236}">
                <a16:creationId xmlns:a16="http://schemas.microsoft.com/office/drawing/2014/main" id="{F988ED7A-748E-EE70-7908-D04DAD4D4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7F67B-88B6-7DC8-D439-812F8EDCC3F5}"/>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473523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7BFDA-F9FE-21BF-D881-5684634684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1E2DA2-61E3-CD68-505D-E226B149A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5B364A-C384-197C-2D41-8508C08286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753E05-5F76-5E4E-4FFC-7EAE3F704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51A18A-29E6-363E-4C1A-452C06E4CA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8FDCCB-35C9-BDF9-E044-BD3B9BAB9B2C}"/>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8" name="Footer Placeholder 7">
            <a:extLst>
              <a:ext uri="{FF2B5EF4-FFF2-40B4-BE49-F238E27FC236}">
                <a16:creationId xmlns:a16="http://schemas.microsoft.com/office/drawing/2014/main" id="{4515E5ED-D154-1A04-E286-E7F1CFB95D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406AFA-4667-117E-6658-BF56350C5B3D}"/>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408073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8612-3BB9-8B03-6560-AB2AE166B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C4DE3C-8916-8EF3-CEE9-B48ABCB0B2D1}"/>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4" name="Footer Placeholder 3">
            <a:extLst>
              <a:ext uri="{FF2B5EF4-FFF2-40B4-BE49-F238E27FC236}">
                <a16:creationId xmlns:a16="http://schemas.microsoft.com/office/drawing/2014/main" id="{E39B3ADC-A8B1-3A6B-D685-210EB2455B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3F4FA3-6F87-A9AA-56D2-53BB901799E6}"/>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2920635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6C3D8-B9D1-1D41-7039-7C6FE0F779D3}"/>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3" name="Footer Placeholder 2">
            <a:extLst>
              <a:ext uri="{FF2B5EF4-FFF2-40B4-BE49-F238E27FC236}">
                <a16:creationId xmlns:a16="http://schemas.microsoft.com/office/drawing/2014/main" id="{49401C05-4D9E-5E75-F982-2DA7DAD72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9E77AF-B237-1CCD-98EE-DA2AE09F5D6E}"/>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3973131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9B1D-DC3C-D6F6-75D2-F6F41328F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E575C5-54DC-595E-B513-7DC000860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B3B528-4041-D3B8-6786-5892C801F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65C75-8CAE-C386-E070-47D4AFBD6510}"/>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6" name="Footer Placeholder 5">
            <a:extLst>
              <a:ext uri="{FF2B5EF4-FFF2-40B4-BE49-F238E27FC236}">
                <a16:creationId xmlns:a16="http://schemas.microsoft.com/office/drawing/2014/main" id="{39529F1D-7935-9E0C-C6C1-9DB22A2B6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0C76E7-B4AD-22B5-01CD-E75F901CC14C}"/>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237326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909D-9003-AD42-C95D-C3E8312A92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84C661-50EF-8188-DF72-63B38B1147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9E96A2-0065-BE42-B112-937A45217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4F8D4-132D-8FFF-23AF-9A47B547EA33}"/>
              </a:ext>
            </a:extLst>
          </p:cNvPr>
          <p:cNvSpPr>
            <a:spLocks noGrp="1"/>
          </p:cNvSpPr>
          <p:nvPr>
            <p:ph type="dt" sz="half" idx="10"/>
          </p:nvPr>
        </p:nvSpPr>
        <p:spPr/>
        <p:txBody>
          <a:bodyPr/>
          <a:lstStyle/>
          <a:p>
            <a:fld id="{3EFBC39B-5F29-4AED-8675-30AFC80DC5EC}" type="datetimeFigureOut">
              <a:rPr lang="en-US" smtClean="0"/>
              <a:t>3/1/2023</a:t>
            </a:fld>
            <a:endParaRPr lang="en-US"/>
          </a:p>
        </p:txBody>
      </p:sp>
      <p:sp>
        <p:nvSpPr>
          <p:cNvPr id="6" name="Footer Placeholder 5">
            <a:extLst>
              <a:ext uri="{FF2B5EF4-FFF2-40B4-BE49-F238E27FC236}">
                <a16:creationId xmlns:a16="http://schemas.microsoft.com/office/drawing/2014/main" id="{CC45CC33-A895-6C12-422D-F80EFEDEE7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C1A73-8E5C-09A3-B054-F38A54F788CE}"/>
              </a:ext>
            </a:extLst>
          </p:cNvPr>
          <p:cNvSpPr>
            <a:spLocks noGrp="1"/>
          </p:cNvSpPr>
          <p:nvPr>
            <p:ph type="sldNum" sz="quarter" idx="12"/>
          </p:nvPr>
        </p:nvSpPr>
        <p:spPr/>
        <p:txBody>
          <a:bodyPr/>
          <a:lstStyle/>
          <a:p>
            <a:fld id="{2B169EA0-5C5E-46C0-9F5C-61ACD802A205}" type="slidenum">
              <a:rPr lang="en-US" smtClean="0"/>
              <a:t>‹#›</a:t>
            </a:fld>
            <a:endParaRPr lang="en-US"/>
          </a:p>
        </p:txBody>
      </p:sp>
    </p:spTree>
    <p:extLst>
      <p:ext uri="{BB962C8B-B14F-4D97-AF65-F5344CB8AC3E}">
        <p14:creationId xmlns:p14="http://schemas.microsoft.com/office/powerpoint/2010/main" val="237953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AF846-309E-CD63-8D19-9CCDAF8AC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252BCE-1711-638B-AFE8-8C9215F343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31C28-711E-A1E4-7553-77CDEA7E4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BC39B-5F29-4AED-8675-30AFC80DC5EC}" type="datetimeFigureOut">
              <a:rPr lang="en-US" smtClean="0"/>
              <a:t>3/1/2023</a:t>
            </a:fld>
            <a:endParaRPr lang="en-US"/>
          </a:p>
        </p:txBody>
      </p:sp>
      <p:sp>
        <p:nvSpPr>
          <p:cNvPr id="5" name="Footer Placeholder 4">
            <a:extLst>
              <a:ext uri="{FF2B5EF4-FFF2-40B4-BE49-F238E27FC236}">
                <a16:creationId xmlns:a16="http://schemas.microsoft.com/office/drawing/2014/main" id="{C32180D9-17E1-7909-E6B0-58159F044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F24427-211F-D784-08C6-AEC41CD8A5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69EA0-5C5E-46C0-9F5C-61ACD802A205}" type="slidenum">
              <a:rPr lang="en-US" smtClean="0"/>
              <a:t>‹#›</a:t>
            </a:fld>
            <a:endParaRPr lang="en-US"/>
          </a:p>
        </p:txBody>
      </p:sp>
    </p:spTree>
    <p:extLst>
      <p:ext uri="{BB962C8B-B14F-4D97-AF65-F5344CB8AC3E}">
        <p14:creationId xmlns:p14="http://schemas.microsoft.com/office/powerpoint/2010/main" val="1957314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98F63-0E50-7104-24E2-37B9E93D7137}"/>
              </a:ext>
            </a:extLst>
          </p:cNvPr>
          <p:cNvSpPr>
            <a:spLocks noGrp="1"/>
          </p:cNvSpPr>
          <p:nvPr>
            <p:ph type="ctrTitle"/>
          </p:nvPr>
        </p:nvSpPr>
        <p:spPr/>
        <p:txBody>
          <a:bodyPr/>
          <a:lstStyle/>
          <a:p>
            <a:r>
              <a:rPr lang="en-US" dirty="0" err="1"/>
              <a:t>pfRICH</a:t>
            </a:r>
            <a:r>
              <a:rPr lang="en-US" dirty="0"/>
              <a:t> Design Update</a:t>
            </a:r>
          </a:p>
        </p:txBody>
      </p:sp>
      <p:sp>
        <p:nvSpPr>
          <p:cNvPr id="3" name="Subtitle 2">
            <a:extLst>
              <a:ext uri="{FF2B5EF4-FFF2-40B4-BE49-F238E27FC236}">
                <a16:creationId xmlns:a16="http://schemas.microsoft.com/office/drawing/2014/main" id="{58105F99-5454-0A44-53F8-083F5F372AD2}"/>
              </a:ext>
            </a:extLst>
          </p:cNvPr>
          <p:cNvSpPr>
            <a:spLocks noGrp="1"/>
          </p:cNvSpPr>
          <p:nvPr>
            <p:ph type="subTitle" idx="1"/>
          </p:nvPr>
        </p:nvSpPr>
        <p:spPr/>
        <p:txBody>
          <a:bodyPr/>
          <a:lstStyle/>
          <a:p>
            <a:r>
              <a:rPr lang="en-US" dirty="0"/>
              <a:t>By Alex Eslinger (JLAB)</a:t>
            </a:r>
          </a:p>
          <a:p>
            <a:r>
              <a:rPr lang="en-US" dirty="0"/>
              <a:t>1 March 2023</a:t>
            </a:r>
          </a:p>
        </p:txBody>
      </p:sp>
    </p:spTree>
    <p:extLst>
      <p:ext uri="{BB962C8B-B14F-4D97-AF65-F5344CB8AC3E}">
        <p14:creationId xmlns:p14="http://schemas.microsoft.com/office/powerpoint/2010/main" val="70711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7AFC-B798-1B4A-BD12-B50478AB01CD}"/>
              </a:ext>
            </a:extLst>
          </p:cNvPr>
          <p:cNvSpPr>
            <a:spLocks noGrp="1"/>
          </p:cNvSpPr>
          <p:nvPr>
            <p:ph type="title"/>
          </p:nvPr>
        </p:nvSpPr>
        <p:spPr/>
        <p:txBody>
          <a:bodyPr/>
          <a:lstStyle/>
          <a:p>
            <a:r>
              <a:rPr lang="en-US" dirty="0"/>
              <a:t>What’s Missing?</a:t>
            </a:r>
          </a:p>
        </p:txBody>
      </p:sp>
      <p:sp>
        <p:nvSpPr>
          <p:cNvPr id="3" name="Content Placeholder 2">
            <a:extLst>
              <a:ext uri="{FF2B5EF4-FFF2-40B4-BE49-F238E27FC236}">
                <a16:creationId xmlns:a16="http://schemas.microsoft.com/office/drawing/2014/main" id="{05EB8EB1-EFC6-8946-F300-C0EE779EB124}"/>
              </a:ext>
            </a:extLst>
          </p:cNvPr>
          <p:cNvSpPr>
            <a:spLocks noGrp="1"/>
          </p:cNvSpPr>
          <p:nvPr>
            <p:ph idx="1"/>
          </p:nvPr>
        </p:nvSpPr>
        <p:spPr/>
        <p:txBody>
          <a:bodyPr>
            <a:normAutofit fontScale="85000" lnSpcReduction="20000"/>
          </a:bodyPr>
          <a:lstStyle/>
          <a:p>
            <a:pPr marL="514350" indent="-514350">
              <a:buFont typeface="+mj-lt"/>
              <a:buAutoNum type="arabicPeriod"/>
            </a:pPr>
            <a:r>
              <a:rPr lang="en-US" dirty="0"/>
              <a:t>Inner Conical Mirror Assembly and a Support Structure scheme have been conceptualized but not yet integrated into the design. Will be integrated and presented on 3 March 23.</a:t>
            </a:r>
          </a:p>
          <a:p>
            <a:pPr marL="514350" indent="-514350">
              <a:buFont typeface="+mj-lt"/>
              <a:buAutoNum type="arabicPeriod"/>
            </a:pPr>
            <a:r>
              <a:rPr lang="en-US" dirty="0"/>
              <a:t>System for optical isolation has not been fully developed. Current concept is that we should be able to seal the sensors at the front face where the grid meets the glass and cover the side walls of the individual sensors with an epoxy, but this solution is far from ideal.</a:t>
            </a:r>
          </a:p>
          <a:p>
            <a:pPr marL="514350" indent="-514350">
              <a:buFont typeface="+mj-lt"/>
              <a:buAutoNum type="arabicPeriod"/>
            </a:pPr>
            <a:r>
              <a:rPr lang="en-US" dirty="0"/>
              <a:t>Services and cooling will need to be roughly finalized before the review. There are some floating concepts of how to accomplish this, but the junction boxes and bend radii need to be considered as well as the full liquid cooling loop.</a:t>
            </a:r>
          </a:p>
          <a:p>
            <a:pPr marL="514350" indent="-514350">
              <a:buFont typeface="+mj-lt"/>
              <a:buAutoNum type="arabicPeriod"/>
            </a:pPr>
            <a:r>
              <a:rPr lang="en-US" dirty="0"/>
              <a:t>Thermal analysis needs to be done on the ASICS and for the situation where the detector is in place for the beam pipe bakeout (i.e. are the sensors able to handle the thermal load or will we need to insulate? Can the containment vessel handle the thermal load?)</a:t>
            </a:r>
          </a:p>
        </p:txBody>
      </p:sp>
    </p:spTree>
    <p:extLst>
      <p:ext uri="{BB962C8B-B14F-4D97-AF65-F5344CB8AC3E}">
        <p14:creationId xmlns:p14="http://schemas.microsoft.com/office/powerpoint/2010/main" val="260899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10;&#10;Description automatically generated">
            <a:extLst>
              <a:ext uri="{FF2B5EF4-FFF2-40B4-BE49-F238E27FC236}">
                <a16:creationId xmlns:a16="http://schemas.microsoft.com/office/drawing/2014/main" id="{43C104EF-773F-6FAE-DFB7-3E943F0A30B0}"/>
              </a:ext>
            </a:extLst>
          </p:cNvPr>
          <p:cNvPicPr>
            <a:picLocks noChangeAspect="1"/>
          </p:cNvPicPr>
          <p:nvPr/>
        </p:nvPicPr>
        <p:blipFill rotWithShape="1">
          <a:blip r:embed="rId2">
            <a:extLst>
              <a:ext uri="{28A0092B-C50C-407E-A947-70E740481C1C}">
                <a14:useLocalDpi xmlns:a14="http://schemas.microsoft.com/office/drawing/2010/main" val="0"/>
              </a:ext>
            </a:extLst>
          </a:blip>
          <a:srcRect l="32193" t="12403" r="32363" b="12028"/>
          <a:stretch/>
        </p:blipFill>
        <p:spPr>
          <a:xfrm>
            <a:off x="8989117" y="3411179"/>
            <a:ext cx="3137315" cy="3177183"/>
          </a:xfrm>
          <a:prstGeom prst="rect">
            <a:avLst/>
          </a:prstGeom>
        </p:spPr>
      </p:pic>
      <p:pic>
        <p:nvPicPr>
          <p:cNvPr id="5" name="Content Placeholder 4">
            <a:extLst>
              <a:ext uri="{FF2B5EF4-FFF2-40B4-BE49-F238E27FC236}">
                <a16:creationId xmlns:a16="http://schemas.microsoft.com/office/drawing/2014/main" id="{46AB28A3-CB84-935F-9908-F09355380985}"/>
              </a:ext>
            </a:extLst>
          </p:cNvPr>
          <p:cNvPicPr>
            <a:picLocks noChangeAspect="1"/>
          </p:cNvPicPr>
          <p:nvPr/>
        </p:nvPicPr>
        <p:blipFill rotWithShape="1">
          <a:blip r:embed="rId3">
            <a:extLst>
              <a:ext uri="{28A0092B-C50C-407E-A947-70E740481C1C}">
                <a14:useLocalDpi xmlns:a14="http://schemas.microsoft.com/office/drawing/2010/main" val="0"/>
              </a:ext>
            </a:extLst>
          </a:blip>
          <a:srcRect l="19433" t="8480" r="21098" b="11072"/>
          <a:stretch/>
        </p:blipFill>
        <p:spPr>
          <a:xfrm>
            <a:off x="7126636" y="254088"/>
            <a:ext cx="4775752" cy="3068757"/>
          </a:xfrm>
          <a:prstGeom prst="rect">
            <a:avLst/>
          </a:prstGeom>
        </p:spPr>
      </p:pic>
      <p:sp>
        <p:nvSpPr>
          <p:cNvPr id="2" name="Title 1">
            <a:extLst>
              <a:ext uri="{FF2B5EF4-FFF2-40B4-BE49-F238E27FC236}">
                <a16:creationId xmlns:a16="http://schemas.microsoft.com/office/drawing/2014/main" id="{9A9029B7-D35E-8957-12B4-F277683FCB07}"/>
              </a:ext>
            </a:extLst>
          </p:cNvPr>
          <p:cNvSpPr>
            <a:spLocks noGrp="1"/>
          </p:cNvSpPr>
          <p:nvPr>
            <p:ph type="title"/>
          </p:nvPr>
        </p:nvSpPr>
        <p:spPr>
          <a:xfrm>
            <a:off x="2178293" y="518649"/>
            <a:ext cx="5373414" cy="847206"/>
          </a:xfrm>
        </p:spPr>
        <p:txBody>
          <a:bodyPr anchor="b">
            <a:normAutofit/>
          </a:bodyPr>
          <a:lstStyle/>
          <a:p>
            <a:r>
              <a:rPr lang="en-US" sz="4000" dirty="0"/>
              <a:t>Aerogel Wall Details</a:t>
            </a:r>
          </a:p>
        </p:txBody>
      </p:sp>
      <p:grpSp>
        <p:nvGrpSpPr>
          <p:cNvPr id="16" name="Group 1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1" name="Content Placeholder 10">
            <a:extLst>
              <a:ext uri="{FF2B5EF4-FFF2-40B4-BE49-F238E27FC236}">
                <a16:creationId xmlns:a16="http://schemas.microsoft.com/office/drawing/2014/main" id="{69F3935F-FBB0-A768-8A78-A32F6437DA0A}"/>
              </a:ext>
            </a:extLst>
          </p:cNvPr>
          <p:cNvSpPr>
            <a:spLocks noGrp="1"/>
          </p:cNvSpPr>
          <p:nvPr>
            <p:ph idx="1"/>
          </p:nvPr>
        </p:nvSpPr>
        <p:spPr>
          <a:xfrm>
            <a:off x="371994" y="1719386"/>
            <a:ext cx="6036689" cy="4423182"/>
          </a:xfrm>
        </p:spPr>
        <p:txBody>
          <a:bodyPr anchor="t">
            <a:normAutofit/>
          </a:bodyPr>
          <a:lstStyle/>
          <a:p>
            <a:r>
              <a:rPr lang="en-US" sz="2000" dirty="0"/>
              <a:t>Material: Carbon Fiber Disc/Dividers (~0.5mm thickness).</a:t>
            </a:r>
          </a:p>
          <a:p>
            <a:r>
              <a:rPr lang="en-US" sz="2000" dirty="0"/>
              <a:t>Dimensions: </a:t>
            </a:r>
          </a:p>
          <a:p>
            <a:pPr lvl="1"/>
            <a:r>
              <a:rPr lang="en-US" sz="1600" dirty="0"/>
              <a:t>Outer Radius -&gt; ~62.5cm</a:t>
            </a:r>
          </a:p>
          <a:p>
            <a:pPr lvl="1"/>
            <a:r>
              <a:rPr lang="en-US" sz="1600" dirty="0"/>
              <a:t>Inner Dimension -&gt; Beam pipe flange + 5mm clearance for installation.</a:t>
            </a:r>
          </a:p>
          <a:p>
            <a:pPr lvl="1"/>
            <a:r>
              <a:rPr lang="en-US" sz="1600" dirty="0"/>
              <a:t>Total height: 4.05cm</a:t>
            </a:r>
          </a:p>
          <a:p>
            <a:r>
              <a:rPr lang="en-US" sz="2000" dirty="0"/>
              <a:t>More Details:</a:t>
            </a:r>
          </a:p>
          <a:p>
            <a:pPr lvl="1"/>
            <a:r>
              <a:rPr lang="en-US" sz="1600" dirty="0"/>
              <a:t>3 radial bands of aerogel tiling</a:t>
            </a:r>
          </a:p>
          <a:p>
            <a:pPr lvl="1"/>
            <a:r>
              <a:rPr lang="en-US" sz="1600" dirty="0"/>
              <a:t>4 cm thick aerogel tiles</a:t>
            </a:r>
          </a:p>
          <a:p>
            <a:pPr lvl="1"/>
            <a:r>
              <a:rPr lang="en-US" sz="1600" dirty="0"/>
              <a:t>Thin clear filament to be strung across the grid to hold tiling into place. (Detail not shown; conceptual)</a:t>
            </a:r>
          </a:p>
          <a:p>
            <a:pPr lvl="1"/>
            <a:r>
              <a:rPr lang="en-US" sz="1600" dirty="0"/>
              <a:t>Aerogel tiles are kept within 20x20 cm maximum dimension to allow for production</a:t>
            </a:r>
          </a:p>
          <a:p>
            <a:pPr lvl="1"/>
            <a:r>
              <a:rPr lang="en-US" sz="1600" dirty="0"/>
              <a:t>Estimated weight: ~1.8kg</a:t>
            </a:r>
          </a:p>
        </p:txBody>
      </p:sp>
      <p:pic>
        <p:nvPicPr>
          <p:cNvPr id="8" name="Picture 7">
            <a:extLst>
              <a:ext uri="{FF2B5EF4-FFF2-40B4-BE49-F238E27FC236}">
                <a16:creationId xmlns:a16="http://schemas.microsoft.com/office/drawing/2014/main" id="{BFEACA6C-584E-5C14-0587-204ECE2F13A8}"/>
              </a:ext>
            </a:extLst>
          </p:cNvPr>
          <p:cNvPicPr>
            <a:picLocks noChangeAspect="1"/>
          </p:cNvPicPr>
          <p:nvPr/>
        </p:nvPicPr>
        <p:blipFill rotWithShape="1">
          <a:blip r:embed="rId4"/>
          <a:srcRect l="37691" t="3035" b="3662"/>
          <a:stretch/>
        </p:blipFill>
        <p:spPr>
          <a:xfrm>
            <a:off x="6401626" y="3322845"/>
            <a:ext cx="2587491" cy="2179441"/>
          </a:xfrm>
          <a:prstGeom prst="rect">
            <a:avLst/>
          </a:prstGeom>
        </p:spPr>
      </p:pic>
    </p:spTree>
    <p:extLst>
      <p:ext uri="{BB962C8B-B14F-4D97-AF65-F5344CB8AC3E}">
        <p14:creationId xmlns:p14="http://schemas.microsoft.com/office/powerpoint/2010/main" val="1810015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E090-8080-6154-E0A0-907098279FB4}"/>
              </a:ext>
            </a:extLst>
          </p:cNvPr>
          <p:cNvSpPr>
            <a:spLocks noGrp="1"/>
          </p:cNvSpPr>
          <p:nvPr>
            <p:ph type="title"/>
          </p:nvPr>
        </p:nvSpPr>
        <p:spPr/>
        <p:txBody>
          <a:bodyPr/>
          <a:lstStyle/>
          <a:p>
            <a:r>
              <a:rPr lang="en-US" dirty="0"/>
              <a:t>Containment Walls</a:t>
            </a:r>
          </a:p>
        </p:txBody>
      </p:sp>
      <p:pic>
        <p:nvPicPr>
          <p:cNvPr id="9" name="Picture 8">
            <a:extLst>
              <a:ext uri="{FF2B5EF4-FFF2-40B4-BE49-F238E27FC236}">
                <a16:creationId xmlns:a16="http://schemas.microsoft.com/office/drawing/2014/main" id="{186B935F-479D-BFA4-8E82-DF60EBBF6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0736" y="4510901"/>
            <a:ext cx="3085651" cy="2058971"/>
          </a:xfrm>
          <a:prstGeom prst="rect">
            <a:avLst/>
          </a:prstGeom>
        </p:spPr>
      </p:pic>
      <p:sp>
        <p:nvSpPr>
          <p:cNvPr id="10" name="TextBox 9">
            <a:extLst>
              <a:ext uri="{FF2B5EF4-FFF2-40B4-BE49-F238E27FC236}">
                <a16:creationId xmlns:a16="http://schemas.microsoft.com/office/drawing/2014/main" id="{802B527D-518C-20F2-F88E-382C878675E8}"/>
              </a:ext>
            </a:extLst>
          </p:cNvPr>
          <p:cNvSpPr txBox="1"/>
          <p:nvPr/>
        </p:nvSpPr>
        <p:spPr>
          <a:xfrm>
            <a:off x="248923" y="1617802"/>
            <a:ext cx="5299353" cy="4770537"/>
          </a:xfrm>
          <a:prstGeom prst="rect">
            <a:avLst/>
          </a:prstGeom>
          <a:noFill/>
        </p:spPr>
        <p:txBody>
          <a:bodyPr wrap="square" rtlCol="0">
            <a:spAutoFit/>
          </a:bodyPr>
          <a:lstStyle/>
          <a:p>
            <a:pPr marL="342900" indent="-342900">
              <a:buFont typeface="Arial" panose="020B0604020202020204" pitchFamily="34" charset="0"/>
              <a:buChar char="•"/>
            </a:pPr>
            <a:r>
              <a:rPr lang="en-US" sz="2000" dirty="0"/>
              <a:t>Material: </a:t>
            </a:r>
            <a:r>
              <a:rPr lang="en-US" dirty="0"/>
              <a:t>Carbon Fiber Sandwich Structure with aluminum rings around the edge</a:t>
            </a:r>
          </a:p>
          <a:p>
            <a:pPr marL="342900" indent="-342900">
              <a:buFont typeface="Arial" panose="020B0604020202020204" pitchFamily="34" charset="0"/>
              <a:buChar char="•"/>
            </a:pPr>
            <a:r>
              <a:rPr lang="en-US" sz="2000" dirty="0"/>
              <a:t>Dimensions: </a:t>
            </a:r>
          </a:p>
          <a:p>
            <a:pPr marL="800100" lvl="1" indent="-342900">
              <a:buFont typeface="Arial" panose="020B0604020202020204" pitchFamily="34" charset="0"/>
              <a:buChar char="•"/>
            </a:pPr>
            <a:r>
              <a:rPr lang="en-US" sz="1600" dirty="0"/>
              <a:t>Outer Radius -&gt; ~63.8cm</a:t>
            </a:r>
          </a:p>
          <a:p>
            <a:pPr marL="800100" lvl="1" indent="-342900">
              <a:buFont typeface="Arial" panose="020B0604020202020204" pitchFamily="34" charset="0"/>
              <a:buChar char="•"/>
            </a:pPr>
            <a:r>
              <a:rPr lang="en-US" sz="1600" dirty="0"/>
              <a:t>Inner Dimension -&gt; Beam pipe flange + 5mm clearance for installation.</a:t>
            </a:r>
          </a:p>
          <a:p>
            <a:pPr marL="342900" indent="-342900">
              <a:buFont typeface="Arial" panose="020B0604020202020204" pitchFamily="34" charset="0"/>
              <a:buChar char="•"/>
            </a:pPr>
            <a:r>
              <a:rPr lang="en-US" sz="2000" dirty="0"/>
              <a:t>More Details:</a:t>
            </a:r>
          </a:p>
          <a:p>
            <a:pPr marL="800100" lvl="1" indent="-342900">
              <a:buFont typeface="Arial" panose="020B0604020202020204" pitchFamily="34" charset="0"/>
              <a:buChar char="•"/>
            </a:pPr>
            <a:r>
              <a:rPr lang="en-US" sz="1600" dirty="0"/>
              <a:t>Front Wall and Inner Wall thickness = ~1/4” (6.35mm)</a:t>
            </a:r>
          </a:p>
          <a:p>
            <a:pPr marL="800100" lvl="1" indent="-342900">
              <a:buFont typeface="Arial" panose="020B0604020202020204" pitchFamily="34" charset="0"/>
              <a:buChar char="•"/>
            </a:pPr>
            <a:r>
              <a:rPr lang="en-US" sz="1600" dirty="0"/>
              <a:t>Outer Cylindrical Wall thickness = ~1/2” (12.7mm)</a:t>
            </a:r>
          </a:p>
          <a:p>
            <a:pPr marL="800100" lvl="1" indent="-342900">
              <a:buFont typeface="Arial" panose="020B0604020202020204" pitchFamily="34" charset="0"/>
              <a:buChar char="•"/>
            </a:pPr>
            <a:r>
              <a:rPr lang="en-US" sz="1600" dirty="0"/>
              <a:t>Aluminum sealing rings around outside perimeter are 1/2“ (12.7mm) in size</a:t>
            </a:r>
          </a:p>
          <a:p>
            <a:pPr marL="800100" lvl="1" indent="-342900">
              <a:buFont typeface="Arial" panose="020B0604020202020204" pitchFamily="34" charset="0"/>
              <a:buChar char="•"/>
            </a:pPr>
            <a:r>
              <a:rPr lang="en-US" sz="1600" dirty="0"/>
              <a:t>Aluminum Sealing rings around beam pipe are 1/4“ (6.35mm) in size</a:t>
            </a:r>
          </a:p>
          <a:p>
            <a:pPr marL="800100" lvl="1" indent="-342900">
              <a:buFont typeface="Arial" panose="020B0604020202020204" pitchFamily="34" charset="0"/>
              <a:buChar char="•"/>
            </a:pPr>
            <a:r>
              <a:rPr lang="en-US" sz="1600" dirty="0"/>
              <a:t>Weight not estimated due to carbon fiber sandwich construction</a:t>
            </a:r>
          </a:p>
          <a:p>
            <a:pPr marL="800100" lvl="1" indent="-342900">
              <a:buFont typeface="Arial" panose="020B0604020202020204" pitchFamily="34" charset="0"/>
              <a:buChar char="•"/>
            </a:pPr>
            <a:endParaRPr lang="en-US" sz="1600" dirty="0"/>
          </a:p>
          <a:p>
            <a:endParaRPr lang="en-US" dirty="0"/>
          </a:p>
        </p:txBody>
      </p:sp>
      <p:pic>
        <p:nvPicPr>
          <p:cNvPr id="12" name="Picture 11" descr="Icon&#10;&#10;Description automatically generated">
            <a:extLst>
              <a:ext uri="{FF2B5EF4-FFF2-40B4-BE49-F238E27FC236}">
                <a16:creationId xmlns:a16="http://schemas.microsoft.com/office/drawing/2014/main" id="{7A99A32F-203C-4290-9D53-3CB8C65B2D1E}"/>
              </a:ext>
            </a:extLst>
          </p:cNvPr>
          <p:cNvPicPr>
            <a:picLocks noChangeAspect="1"/>
          </p:cNvPicPr>
          <p:nvPr/>
        </p:nvPicPr>
        <p:blipFill rotWithShape="1">
          <a:blip r:embed="rId3">
            <a:extLst>
              <a:ext uri="{28A0092B-C50C-407E-A947-70E740481C1C}">
                <a14:useLocalDpi xmlns:a14="http://schemas.microsoft.com/office/drawing/2010/main" val="0"/>
              </a:ext>
            </a:extLst>
          </a:blip>
          <a:srcRect l="23627" t="16252" r="29286" b="8684"/>
          <a:stretch/>
        </p:blipFill>
        <p:spPr>
          <a:xfrm>
            <a:off x="8170382" y="89378"/>
            <a:ext cx="4021618" cy="3602599"/>
          </a:xfrm>
          <a:prstGeom prst="rect">
            <a:avLst/>
          </a:prstGeom>
        </p:spPr>
      </p:pic>
      <p:pic>
        <p:nvPicPr>
          <p:cNvPr id="14" name="Picture 13" descr="A black computer mouse&#10;&#10;Description automatically generated with low confidence">
            <a:extLst>
              <a:ext uri="{FF2B5EF4-FFF2-40B4-BE49-F238E27FC236}">
                <a16:creationId xmlns:a16="http://schemas.microsoft.com/office/drawing/2014/main" id="{B264809E-B722-0D4C-789D-DAA0D1E3AA95}"/>
              </a:ext>
            </a:extLst>
          </p:cNvPr>
          <p:cNvPicPr>
            <a:picLocks noChangeAspect="1"/>
          </p:cNvPicPr>
          <p:nvPr/>
        </p:nvPicPr>
        <p:blipFill rotWithShape="1">
          <a:blip r:embed="rId4">
            <a:extLst>
              <a:ext uri="{28A0092B-C50C-407E-A947-70E740481C1C}">
                <a14:useLocalDpi xmlns:a14="http://schemas.microsoft.com/office/drawing/2010/main" val="0"/>
              </a:ext>
            </a:extLst>
          </a:blip>
          <a:srcRect l="20875" t="3123" r="31588" b="4860"/>
          <a:stretch/>
        </p:blipFill>
        <p:spPr>
          <a:xfrm>
            <a:off x="5596890" y="3294997"/>
            <a:ext cx="3010845" cy="3274875"/>
          </a:xfrm>
          <a:prstGeom prst="rect">
            <a:avLst/>
          </a:prstGeom>
        </p:spPr>
      </p:pic>
    </p:spTree>
    <p:extLst>
      <p:ext uri="{BB962C8B-B14F-4D97-AF65-F5344CB8AC3E}">
        <p14:creationId xmlns:p14="http://schemas.microsoft.com/office/powerpoint/2010/main" val="4227504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A5FF-1A40-51A4-782F-BF4762FE5568}"/>
              </a:ext>
            </a:extLst>
          </p:cNvPr>
          <p:cNvSpPr>
            <a:spLocks noGrp="1"/>
          </p:cNvSpPr>
          <p:nvPr>
            <p:ph type="title"/>
          </p:nvPr>
        </p:nvSpPr>
        <p:spPr/>
        <p:txBody>
          <a:bodyPr/>
          <a:lstStyle/>
          <a:p>
            <a:r>
              <a:rPr lang="en-US" dirty="0"/>
              <a:t>Outer Conical Mirror System</a:t>
            </a:r>
          </a:p>
        </p:txBody>
      </p:sp>
      <p:sp>
        <p:nvSpPr>
          <p:cNvPr id="3" name="Content Placeholder 2">
            <a:extLst>
              <a:ext uri="{FF2B5EF4-FFF2-40B4-BE49-F238E27FC236}">
                <a16:creationId xmlns:a16="http://schemas.microsoft.com/office/drawing/2014/main" id="{B85179DD-7FBD-B0D5-FD4F-9F3DF322CEDC}"/>
              </a:ext>
            </a:extLst>
          </p:cNvPr>
          <p:cNvSpPr>
            <a:spLocks noGrp="1"/>
          </p:cNvSpPr>
          <p:nvPr>
            <p:ph idx="1"/>
          </p:nvPr>
        </p:nvSpPr>
        <p:spPr>
          <a:xfrm>
            <a:off x="838200" y="1825625"/>
            <a:ext cx="5720729" cy="4351338"/>
          </a:xfrm>
        </p:spPr>
        <p:txBody>
          <a:bodyPr>
            <a:normAutofit/>
          </a:bodyPr>
          <a:lstStyle/>
          <a:p>
            <a:r>
              <a:rPr lang="en-US" sz="2000" dirty="0"/>
              <a:t>Material: Carbon fiber sandwich with reflective surface (~1/4” [6.35mm] thick)</a:t>
            </a:r>
          </a:p>
          <a:p>
            <a:r>
              <a:rPr lang="en-US" sz="2000" dirty="0"/>
              <a:t>Dimensions: </a:t>
            </a:r>
          </a:p>
          <a:p>
            <a:pPr lvl="1"/>
            <a:r>
              <a:rPr lang="en-US" sz="1600" dirty="0"/>
              <a:t>Upstream Radius: ~62.4cm</a:t>
            </a:r>
          </a:p>
          <a:p>
            <a:pPr lvl="1"/>
            <a:r>
              <a:rPr lang="en-US" sz="1600" dirty="0"/>
              <a:t>Downstream Radius: 54cm</a:t>
            </a:r>
          </a:p>
          <a:p>
            <a:r>
              <a:rPr lang="en-US" sz="2000" dirty="0"/>
              <a:t>More Details:</a:t>
            </a:r>
          </a:p>
          <a:p>
            <a:pPr lvl="1"/>
            <a:r>
              <a:rPr lang="en-US" sz="1600" dirty="0"/>
              <a:t>Intended to be segmented into 8 sections radially</a:t>
            </a:r>
          </a:p>
          <a:p>
            <a:pPr lvl="1"/>
            <a:r>
              <a:rPr lang="en-US" sz="1600" dirty="0"/>
              <a:t>Mounting points will be provided by machinable foam pads around the circumference</a:t>
            </a:r>
          </a:p>
          <a:p>
            <a:pPr lvl="2"/>
            <a:r>
              <a:rPr lang="en-US" sz="1200" dirty="0"/>
              <a:t>Current thought for foam is polyurethane foam available in different densities</a:t>
            </a:r>
          </a:p>
          <a:p>
            <a:pPr lvl="2"/>
            <a:r>
              <a:rPr lang="en-US" sz="1200" dirty="0"/>
              <a:t>3 mounting points per mirror segment</a:t>
            </a:r>
          </a:p>
          <a:p>
            <a:pPr lvl="1"/>
            <a:r>
              <a:rPr lang="en-US" sz="1600" dirty="0"/>
              <a:t>Mirrors have a tapered section as they approach the aerogel to maximize internal space</a:t>
            </a:r>
          </a:p>
          <a:p>
            <a:pPr lvl="1"/>
            <a:r>
              <a:rPr lang="en-US" sz="1600" dirty="0"/>
              <a:t>Weight not given due to carbon fiber sandwich structure</a:t>
            </a:r>
          </a:p>
          <a:p>
            <a:pPr marL="457200" lvl="1" indent="0">
              <a:buNone/>
            </a:pPr>
            <a:endParaRPr lang="en-US" sz="1600" dirty="0"/>
          </a:p>
        </p:txBody>
      </p:sp>
      <p:pic>
        <p:nvPicPr>
          <p:cNvPr id="5" name="Picture 4" descr="A picture containing camera lens, gear&#10;&#10;Description automatically generated">
            <a:extLst>
              <a:ext uri="{FF2B5EF4-FFF2-40B4-BE49-F238E27FC236}">
                <a16:creationId xmlns:a16="http://schemas.microsoft.com/office/drawing/2014/main" id="{EBA6964F-F9EB-EA4A-F9C8-73118DD65158}"/>
              </a:ext>
            </a:extLst>
          </p:cNvPr>
          <p:cNvPicPr>
            <a:picLocks noChangeAspect="1"/>
          </p:cNvPicPr>
          <p:nvPr/>
        </p:nvPicPr>
        <p:blipFill rotWithShape="1">
          <a:blip r:embed="rId2">
            <a:extLst>
              <a:ext uri="{28A0092B-C50C-407E-A947-70E740481C1C}">
                <a14:useLocalDpi xmlns:a14="http://schemas.microsoft.com/office/drawing/2010/main" val="0"/>
              </a:ext>
            </a:extLst>
          </a:blip>
          <a:srcRect l="18944" t="8234" r="25323" b="8808"/>
          <a:stretch/>
        </p:blipFill>
        <p:spPr>
          <a:xfrm>
            <a:off x="6778287" y="1446486"/>
            <a:ext cx="5282333" cy="4418286"/>
          </a:xfrm>
          <a:prstGeom prst="rect">
            <a:avLst/>
          </a:prstGeom>
        </p:spPr>
      </p:pic>
    </p:spTree>
    <p:extLst>
      <p:ext uri="{BB962C8B-B14F-4D97-AF65-F5344CB8AC3E}">
        <p14:creationId xmlns:p14="http://schemas.microsoft.com/office/powerpoint/2010/main" val="238555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3BE8-DEE8-144C-7811-C1DE11B74315}"/>
              </a:ext>
            </a:extLst>
          </p:cNvPr>
          <p:cNvSpPr>
            <a:spLocks noGrp="1"/>
          </p:cNvSpPr>
          <p:nvPr>
            <p:ph type="title"/>
          </p:nvPr>
        </p:nvSpPr>
        <p:spPr/>
        <p:txBody>
          <a:bodyPr/>
          <a:lstStyle/>
          <a:p>
            <a:r>
              <a:rPr lang="en-US" dirty="0"/>
              <a:t>(Most) Current Sensor Design</a:t>
            </a:r>
          </a:p>
        </p:txBody>
      </p:sp>
      <p:pic>
        <p:nvPicPr>
          <p:cNvPr id="5" name="Picture 4" descr="A picture containing electronics, circuit&#10;&#10;Description automatically generated">
            <a:extLst>
              <a:ext uri="{FF2B5EF4-FFF2-40B4-BE49-F238E27FC236}">
                <a16:creationId xmlns:a16="http://schemas.microsoft.com/office/drawing/2014/main" id="{DBFC351F-E88A-124A-58A9-D1B96DABB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159" y="1416092"/>
            <a:ext cx="8938163" cy="5229073"/>
          </a:xfrm>
          <a:prstGeom prst="rect">
            <a:avLst/>
          </a:prstGeom>
        </p:spPr>
      </p:pic>
      <p:sp>
        <p:nvSpPr>
          <p:cNvPr id="6" name="TextBox 5">
            <a:extLst>
              <a:ext uri="{FF2B5EF4-FFF2-40B4-BE49-F238E27FC236}">
                <a16:creationId xmlns:a16="http://schemas.microsoft.com/office/drawing/2014/main" id="{F5B6EDA0-573D-F709-6B89-DC61883FEF2D}"/>
              </a:ext>
            </a:extLst>
          </p:cNvPr>
          <p:cNvSpPr txBox="1"/>
          <p:nvPr/>
        </p:nvSpPr>
        <p:spPr>
          <a:xfrm>
            <a:off x="3779042" y="2051260"/>
            <a:ext cx="1205779" cy="369332"/>
          </a:xfrm>
          <a:prstGeom prst="rect">
            <a:avLst/>
          </a:prstGeom>
          <a:noFill/>
        </p:spPr>
        <p:txBody>
          <a:bodyPr wrap="none" rtlCol="0">
            <a:spAutoFit/>
          </a:bodyPr>
          <a:lstStyle/>
          <a:p>
            <a:r>
              <a:rPr lang="en-US" dirty="0"/>
              <a:t>HV Cabling</a:t>
            </a:r>
          </a:p>
        </p:txBody>
      </p:sp>
      <p:sp>
        <p:nvSpPr>
          <p:cNvPr id="7" name="TextBox 6">
            <a:extLst>
              <a:ext uri="{FF2B5EF4-FFF2-40B4-BE49-F238E27FC236}">
                <a16:creationId xmlns:a16="http://schemas.microsoft.com/office/drawing/2014/main" id="{89D83CAF-77F8-46B4-1D4B-FF0C39BB34F9}"/>
              </a:ext>
            </a:extLst>
          </p:cNvPr>
          <p:cNvSpPr txBox="1"/>
          <p:nvPr/>
        </p:nvSpPr>
        <p:spPr>
          <a:xfrm>
            <a:off x="7260021" y="2309648"/>
            <a:ext cx="2373086" cy="369332"/>
          </a:xfrm>
          <a:prstGeom prst="rect">
            <a:avLst/>
          </a:prstGeom>
          <a:noFill/>
        </p:spPr>
        <p:txBody>
          <a:bodyPr wrap="none" rtlCol="0">
            <a:spAutoFit/>
          </a:bodyPr>
          <a:lstStyle/>
          <a:p>
            <a:r>
              <a:rPr lang="en-US" dirty="0"/>
              <a:t>Cooling Representation</a:t>
            </a:r>
          </a:p>
        </p:txBody>
      </p:sp>
      <p:sp>
        <p:nvSpPr>
          <p:cNvPr id="8" name="TextBox 7">
            <a:extLst>
              <a:ext uri="{FF2B5EF4-FFF2-40B4-BE49-F238E27FC236}">
                <a16:creationId xmlns:a16="http://schemas.microsoft.com/office/drawing/2014/main" id="{865B199D-F08F-7C57-30D2-5DC04B86E80A}"/>
              </a:ext>
            </a:extLst>
          </p:cNvPr>
          <p:cNvSpPr txBox="1"/>
          <p:nvPr/>
        </p:nvSpPr>
        <p:spPr>
          <a:xfrm>
            <a:off x="8035159" y="4590393"/>
            <a:ext cx="1489703" cy="369332"/>
          </a:xfrm>
          <a:prstGeom prst="rect">
            <a:avLst/>
          </a:prstGeom>
          <a:noFill/>
        </p:spPr>
        <p:txBody>
          <a:bodyPr wrap="none" rtlCol="0">
            <a:spAutoFit/>
          </a:bodyPr>
          <a:lstStyle/>
          <a:p>
            <a:r>
              <a:rPr lang="en-US" dirty="0"/>
              <a:t>SFP Fiber Port</a:t>
            </a:r>
          </a:p>
        </p:txBody>
      </p:sp>
      <p:sp>
        <p:nvSpPr>
          <p:cNvPr id="9" name="TextBox 8">
            <a:extLst>
              <a:ext uri="{FF2B5EF4-FFF2-40B4-BE49-F238E27FC236}">
                <a16:creationId xmlns:a16="http://schemas.microsoft.com/office/drawing/2014/main" id="{34261233-D0F3-D94B-1E37-B1FBFA99D3F4}"/>
              </a:ext>
            </a:extLst>
          </p:cNvPr>
          <p:cNvSpPr txBox="1"/>
          <p:nvPr/>
        </p:nvSpPr>
        <p:spPr>
          <a:xfrm>
            <a:off x="1217485" y="5989980"/>
            <a:ext cx="9880462" cy="646331"/>
          </a:xfrm>
          <a:prstGeom prst="rect">
            <a:avLst/>
          </a:prstGeom>
          <a:noFill/>
        </p:spPr>
        <p:txBody>
          <a:bodyPr wrap="none" rtlCol="0">
            <a:spAutoFit/>
          </a:bodyPr>
          <a:lstStyle/>
          <a:p>
            <a:r>
              <a:rPr lang="en-US" dirty="0"/>
              <a:t>- Sensor design shown here is changing frequently; however, it is a good visual for the rest of the design</a:t>
            </a:r>
            <a:br>
              <a:rPr lang="en-US" dirty="0"/>
            </a:br>
            <a:r>
              <a:rPr lang="en-US" dirty="0"/>
              <a:t>- Estimated sensor weight: ~485g</a:t>
            </a:r>
          </a:p>
        </p:txBody>
      </p:sp>
      <p:cxnSp>
        <p:nvCxnSpPr>
          <p:cNvPr id="11" name="Straight Arrow Connector 10">
            <a:extLst>
              <a:ext uri="{FF2B5EF4-FFF2-40B4-BE49-F238E27FC236}">
                <a16:creationId xmlns:a16="http://schemas.microsoft.com/office/drawing/2014/main" id="{80094E23-AC41-2EE2-37E5-FE879EEEB125}"/>
              </a:ext>
            </a:extLst>
          </p:cNvPr>
          <p:cNvCxnSpPr>
            <a:cxnSpLocks/>
          </p:cNvCxnSpPr>
          <p:nvPr/>
        </p:nvCxnSpPr>
        <p:spPr>
          <a:xfrm flipV="1">
            <a:off x="2970438" y="3373998"/>
            <a:ext cx="0" cy="116139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EC4C62-C1C7-073D-204C-0C2148F698D8}"/>
              </a:ext>
            </a:extLst>
          </p:cNvPr>
          <p:cNvCxnSpPr>
            <a:cxnSpLocks/>
          </p:cNvCxnSpPr>
          <p:nvPr/>
        </p:nvCxnSpPr>
        <p:spPr>
          <a:xfrm>
            <a:off x="2791326" y="4475747"/>
            <a:ext cx="935026" cy="330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E8B59F6-D58E-63AD-090B-587CF9D47D7F}"/>
              </a:ext>
            </a:extLst>
          </p:cNvPr>
          <p:cNvCxnSpPr/>
          <p:nvPr/>
        </p:nvCxnSpPr>
        <p:spPr>
          <a:xfrm>
            <a:off x="2667138" y="3245089"/>
            <a:ext cx="763581" cy="275007"/>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AFD262D-6593-4D0E-ACD9-2D36BB05942D}"/>
              </a:ext>
            </a:extLst>
          </p:cNvPr>
          <p:cNvSpPr txBox="1"/>
          <p:nvPr/>
        </p:nvSpPr>
        <p:spPr>
          <a:xfrm>
            <a:off x="936331" y="3407667"/>
            <a:ext cx="1854995" cy="923330"/>
          </a:xfrm>
          <a:prstGeom prst="rect">
            <a:avLst/>
          </a:prstGeom>
          <a:noFill/>
        </p:spPr>
        <p:txBody>
          <a:bodyPr wrap="none" rtlCol="0">
            <a:spAutoFit/>
          </a:bodyPr>
          <a:lstStyle/>
          <a:p>
            <a:pPr algn="ctr"/>
            <a:r>
              <a:rPr lang="en-US" dirty="0">
                <a:solidFill>
                  <a:srgbClr val="0070C0"/>
                </a:solidFill>
              </a:rPr>
              <a:t>5cm clearance for</a:t>
            </a:r>
            <a:br>
              <a:rPr lang="en-US" dirty="0">
                <a:solidFill>
                  <a:srgbClr val="0070C0"/>
                </a:solidFill>
              </a:rPr>
            </a:br>
            <a:r>
              <a:rPr lang="en-US" dirty="0">
                <a:solidFill>
                  <a:srgbClr val="0070C0"/>
                </a:solidFill>
              </a:rPr>
              <a:t>cable bends and </a:t>
            </a:r>
            <a:br>
              <a:rPr lang="en-US" dirty="0">
                <a:solidFill>
                  <a:srgbClr val="0070C0"/>
                </a:solidFill>
              </a:rPr>
            </a:br>
            <a:r>
              <a:rPr lang="en-US" dirty="0">
                <a:solidFill>
                  <a:srgbClr val="0070C0"/>
                </a:solidFill>
              </a:rPr>
              <a:t>routing</a:t>
            </a:r>
          </a:p>
        </p:txBody>
      </p:sp>
      <p:cxnSp>
        <p:nvCxnSpPr>
          <p:cNvPr id="23" name="Straight Arrow Connector 22">
            <a:extLst>
              <a:ext uri="{FF2B5EF4-FFF2-40B4-BE49-F238E27FC236}">
                <a16:creationId xmlns:a16="http://schemas.microsoft.com/office/drawing/2014/main" id="{9BC68579-C85C-8FB1-5EC7-2D6866F41339}"/>
              </a:ext>
            </a:extLst>
          </p:cNvPr>
          <p:cNvCxnSpPr/>
          <p:nvPr/>
        </p:nvCxnSpPr>
        <p:spPr>
          <a:xfrm flipH="1">
            <a:off x="7370202" y="2629497"/>
            <a:ext cx="357509" cy="972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5436AEA-AB8C-BF38-46C0-0281B5EE83AF}"/>
              </a:ext>
            </a:extLst>
          </p:cNvPr>
          <p:cNvCxnSpPr>
            <a:stCxn id="7" idx="1"/>
          </p:cNvCxnSpPr>
          <p:nvPr/>
        </p:nvCxnSpPr>
        <p:spPr>
          <a:xfrm flipH="1">
            <a:off x="5705919" y="2494314"/>
            <a:ext cx="1554102" cy="373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64C7A22-82E7-B4FF-520A-3F3E2EB9494E}"/>
              </a:ext>
            </a:extLst>
          </p:cNvPr>
          <p:cNvCxnSpPr/>
          <p:nvPr/>
        </p:nvCxnSpPr>
        <p:spPr>
          <a:xfrm>
            <a:off x="4152614" y="2362361"/>
            <a:ext cx="229317" cy="505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61BA17C-7A9A-BB20-2DFE-935D9CF1B7A5}"/>
              </a:ext>
            </a:extLst>
          </p:cNvPr>
          <p:cNvCxnSpPr/>
          <p:nvPr/>
        </p:nvCxnSpPr>
        <p:spPr>
          <a:xfrm flipH="1" flipV="1">
            <a:off x="7727711" y="4078205"/>
            <a:ext cx="838039" cy="562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23DCACF-F3EF-3052-CB21-60384F6159D8}"/>
              </a:ext>
            </a:extLst>
          </p:cNvPr>
          <p:cNvCxnSpPr/>
          <p:nvPr/>
        </p:nvCxnSpPr>
        <p:spPr>
          <a:xfrm flipH="1">
            <a:off x="6408240" y="2582598"/>
            <a:ext cx="961962" cy="641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851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A765-6D13-230E-A88E-B4B9BBBC92AC}"/>
              </a:ext>
            </a:extLst>
          </p:cNvPr>
          <p:cNvSpPr>
            <a:spLocks noGrp="1"/>
          </p:cNvSpPr>
          <p:nvPr>
            <p:ph type="title"/>
          </p:nvPr>
        </p:nvSpPr>
        <p:spPr/>
        <p:txBody>
          <a:bodyPr/>
          <a:lstStyle/>
          <a:p>
            <a:r>
              <a:rPr lang="en-US" dirty="0"/>
              <a:t>Sensor Wall/Grid</a:t>
            </a:r>
          </a:p>
        </p:txBody>
      </p:sp>
      <p:sp>
        <p:nvSpPr>
          <p:cNvPr id="4" name="Content Placeholder 10">
            <a:extLst>
              <a:ext uri="{FF2B5EF4-FFF2-40B4-BE49-F238E27FC236}">
                <a16:creationId xmlns:a16="http://schemas.microsoft.com/office/drawing/2014/main" id="{96935659-A31F-8257-0CA0-AA3D49DF311A}"/>
              </a:ext>
            </a:extLst>
          </p:cNvPr>
          <p:cNvSpPr>
            <a:spLocks noGrp="1"/>
          </p:cNvSpPr>
          <p:nvPr>
            <p:ph idx="1"/>
          </p:nvPr>
        </p:nvSpPr>
        <p:spPr>
          <a:xfrm>
            <a:off x="371994" y="1719385"/>
            <a:ext cx="6036689" cy="4773489"/>
          </a:xfrm>
        </p:spPr>
        <p:txBody>
          <a:bodyPr anchor="t">
            <a:normAutofit lnSpcReduction="10000"/>
          </a:bodyPr>
          <a:lstStyle/>
          <a:p>
            <a:r>
              <a:rPr lang="en-US" sz="2000" dirty="0"/>
              <a:t>Material: Aluminum (1/2” [12.7mm] maximum thickness)</a:t>
            </a:r>
          </a:p>
          <a:p>
            <a:r>
              <a:rPr lang="en-US" sz="2000" dirty="0"/>
              <a:t>Dimensions: </a:t>
            </a:r>
          </a:p>
          <a:p>
            <a:pPr lvl="1"/>
            <a:r>
              <a:rPr lang="en-US" sz="1600" dirty="0"/>
              <a:t>Outer Radius -&gt; ~63.8cm</a:t>
            </a:r>
          </a:p>
          <a:p>
            <a:pPr lvl="1"/>
            <a:r>
              <a:rPr lang="en-US" sz="1600" dirty="0"/>
              <a:t>Inner Dimension -&gt; Beam pipe flange + 5mm clearance for installation.</a:t>
            </a:r>
          </a:p>
          <a:p>
            <a:r>
              <a:rPr lang="en-US" sz="2000" dirty="0"/>
              <a:t>More Details:</a:t>
            </a:r>
          </a:p>
          <a:p>
            <a:pPr lvl="1"/>
            <a:r>
              <a:rPr lang="en-US" sz="1600" dirty="0"/>
              <a:t>68 Sensors; 12cm x 12cm</a:t>
            </a:r>
          </a:p>
          <a:p>
            <a:pPr lvl="1"/>
            <a:r>
              <a:rPr lang="en-US" sz="1600" dirty="0"/>
              <a:t>Estimated weight for Aluminum Disc = 10.7kg</a:t>
            </a:r>
          </a:p>
          <a:p>
            <a:pPr lvl="1"/>
            <a:r>
              <a:rPr lang="en-US" sz="1600" dirty="0"/>
              <a:t>Countersunk fasteners along perimeter allow bolting and sealing to center cylinder section of the containment structure.</a:t>
            </a:r>
          </a:p>
          <a:p>
            <a:pPr lvl="1"/>
            <a:r>
              <a:rPr lang="en-US" sz="1600" dirty="0"/>
              <a:t>Intended to be machined from one piece of aluminum for rigidity</a:t>
            </a:r>
          </a:p>
          <a:p>
            <a:pPr lvl="1"/>
            <a:r>
              <a:rPr lang="en-US" sz="1600" dirty="0"/>
              <a:t>Strapping perpendicular to the liquid cooling pipes </a:t>
            </a:r>
          </a:p>
          <a:p>
            <a:pPr lvl="2"/>
            <a:r>
              <a:rPr lang="en-US" sz="1200" dirty="0"/>
              <a:t>Allows for mounting of the pipes</a:t>
            </a:r>
          </a:p>
          <a:p>
            <a:pPr lvl="2"/>
            <a:r>
              <a:rPr lang="en-US" sz="1200" dirty="0"/>
              <a:t>Creates a more rigid structure</a:t>
            </a:r>
          </a:p>
          <a:p>
            <a:pPr lvl="2"/>
            <a:r>
              <a:rPr lang="en-US" sz="1200" dirty="0"/>
              <a:t>Strapping is intended to be standard 1/8” (3.175mm) thick aluminum  </a:t>
            </a:r>
          </a:p>
        </p:txBody>
      </p:sp>
      <p:pic>
        <p:nvPicPr>
          <p:cNvPr id="6" name="Picture 5" descr="Shape, circle&#10;&#10;Description automatically generated">
            <a:extLst>
              <a:ext uri="{FF2B5EF4-FFF2-40B4-BE49-F238E27FC236}">
                <a16:creationId xmlns:a16="http://schemas.microsoft.com/office/drawing/2014/main" id="{57C89DCF-54D7-0142-C611-0C5C4DA329ED}"/>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r="26552"/>
          <a:stretch/>
        </p:blipFill>
        <p:spPr>
          <a:xfrm>
            <a:off x="6004045" y="0"/>
            <a:ext cx="3271334" cy="3287110"/>
          </a:xfrm>
          <a:prstGeom prst="rect">
            <a:avLst/>
          </a:prstGeom>
        </p:spPr>
      </p:pic>
      <p:pic>
        <p:nvPicPr>
          <p:cNvPr id="8" name="Picture 7" descr="A close-up of a leaf&#10;&#10;Description automatically generated with low confidence">
            <a:extLst>
              <a:ext uri="{FF2B5EF4-FFF2-40B4-BE49-F238E27FC236}">
                <a16:creationId xmlns:a16="http://schemas.microsoft.com/office/drawing/2014/main" id="{7D91F803-ED86-CBEA-1EBF-426FDA7F29FE}"/>
              </a:ext>
            </a:extLst>
          </p:cNvPr>
          <p:cNvPicPr>
            <a:picLocks noChangeAspect="1"/>
          </p:cNvPicPr>
          <p:nvPr/>
        </p:nvPicPr>
        <p:blipFill rotWithShape="1">
          <a:blip r:embed="rId3">
            <a:extLst>
              <a:ext uri="{28A0092B-C50C-407E-A947-70E740481C1C}">
                <a14:useLocalDpi xmlns:a14="http://schemas.microsoft.com/office/drawing/2010/main" val="0"/>
              </a:ext>
            </a:extLst>
          </a:blip>
          <a:srcRect l="16939" r="10193"/>
          <a:stretch/>
        </p:blipFill>
        <p:spPr>
          <a:xfrm>
            <a:off x="6530676" y="3878114"/>
            <a:ext cx="4508937" cy="2934691"/>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121272A9-FFB5-7D91-77AA-B5F2DD8F95BB}"/>
              </a:ext>
            </a:extLst>
          </p:cNvPr>
          <p:cNvPicPr>
            <a:picLocks noChangeAspect="1"/>
          </p:cNvPicPr>
          <p:nvPr/>
        </p:nvPicPr>
        <p:blipFill rotWithShape="1">
          <a:blip r:embed="rId4">
            <a:extLst>
              <a:ext uri="{28A0092B-C50C-407E-A947-70E740481C1C}">
                <a14:useLocalDpi xmlns:a14="http://schemas.microsoft.com/office/drawing/2010/main" val="0"/>
              </a:ext>
            </a:extLst>
          </a:blip>
          <a:srcRect l="10991" t="9384" r="11035" b="6622"/>
          <a:stretch/>
        </p:blipFill>
        <p:spPr>
          <a:xfrm>
            <a:off x="9128270" y="2165710"/>
            <a:ext cx="3063730" cy="1854497"/>
          </a:xfrm>
          <a:prstGeom prst="rect">
            <a:avLst/>
          </a:prstGeom>
        </p:spPr>
      </p:pic>
    </p:spTree>
    <p:extLst>
      <p:ext uri="{BB962C8B-B14F-4D97-AF65-F5344CB8AC3E}">
        <p14:creationId xmlns:p14="http://schemas.microsoft.com/office/powerpoint/2010/main" val="410802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A765-6D13-230E-A88E-B4B9BBBC92AC}"/>
              </a:ext>
            </a:extLst>
          </p:cNvPr>
          <p:cNvSpPr>
            <a:spLocks noGrp="1"/>
          </p:cNvSpPr>
          <p:nvPr>
            <p:ph type="title"/>
          </p:nvPr>
        </p:nvSpPr>
        <p:spPr/>
        <p:txBody>
          <a:bodyPr/>
          <a:lstStyle/>
          <a:p>
            <a:r>
              <a:rPr lang="en-US" dirty="0"/>
              <a:t>Sensor Wall/Grid (Cont’d)</a:t>
            </a:r>
          </a:p>
        </p:txBody>
      </p:sp>
      <p:pic>
        <p:nvPicPr>
          <p:cNvPr id="9" name="Content Placeholder 8" descr="Diagram&#10;&#10;Description automatically generated">
            <a:extLst>
              <a:ext uri="{FF2B5EF4-FFF2-40B4-BE49-F238E27FC236}">
                <a16:creationId xmlns:a16="http://schemas.microsoft.com/office/drawing/2014/main" id="{21CC6500-77A5-2AED-D603-14858ECA97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7084" y="1825625"/>
            <a:ext cx="7437832" cy="4351338"/>
          </a:xfrm>
        </p:spPr>
      </p:pic>
      <p:sp>
        <p:nvSpPr>
          <p:cNvPr id="11" name="TextBox 10">
            <a:extLst>
              <a:ext uri="{FF2B5EF4-FFF2-40B4-BE49-F238E27FC236}">
                <a16:creationId xmlns:a16="http://schemas.microsoft.com/office/drawing/2014/main" id="{6A796C53-1B64-65F9-DEDC-564236E7A9EC}"/>
              </a:ext>
            </a:extLst>
          </p:cNvPr>
          <p:cNvSpPr txBox="1"/>
          <p:nvPr/>
        </p:nvSpPr>
        <p:spPr>
          <a:xfrm>
            <a:off x="3016376" y="1765738"/>
            <a:ext cx="1975862" cy="369332"/>
          </a:xfrm>
          <a:prstGeom prst="rect">
            <a:avLst/>
          </a:prstGeom>
          <a:noFill/>
        </p:spPr>
        <p:txBody>
          <a:bodyPr wrap="none" rtlCol="0">
            <a:spAutoFit/>
          </a:bodyPr>
          <a:lstStyle/>
          <a:p>
            <a:r>
              <a:rPr lang="en-US" dirty="0"/>
              <a:t>Liquid Cooling Assy</a:t>
            </a:r>
          </a:p>
        </p:txBody>
      </p:sp>
      <p:sp>
        <p:nvSpPr>
          <p:cNvPr id="12" name="TextBox 11">
            <a:extLst>
              <a:ext uri="{FF2B5EF4-FFF2-40B4-BE49-F238E27FC236}">
                <a16:creationId xmlns:a16="http://schemas.microsoft.com/office/drawing/2014/main" id="{2172AA13-252B-F169-8158-AED4564EA293}"/>
              </a:ext>
            </a:extLst>
          </p:cNvPr>
          <p:cNvSpPr txBox="1"/>
          <p:nvPr/>
        </p:nvSpPr>
        <p:spPr>
          <a:xfrm>
            <a:off x="2492745" y="3373144"/>
            <a:ext cx="1080809" cy="369332"/>
          </a:xfrm>
          <a:prstGeom prst="rect">
            <a:avLst/>
          </a:prstGeom>
          <a:noFill/>
        </p:spPr>
        <p:txBody>
          <a:bodyPr wrap="none" rtlCol="0">
            <a:spAutoFit/>
          </a:bodyPr>
          <a:lstStyle/>
          <a:p>
            <a:r>
              <a:rPr lang="en-US" dirty="0"/>
              <a:t>Strapping</a:t>
            </a:r>
          </a:p>
        </p:txBody>
      </p:sp>
      <p:sp>
        <p:nvSpPr>
          <p:cNvPr id="13" name="TextBox 12">
            <a:extLst>
              <a:ext uri="{FF2B5EF4-FFF2-40B4-BE49-F238E27FC236}">
                <a16:creationId xmlns:a16="http://schemas.microsoft.com/office/drawing/2014/main" id="{4D141128-3D3A-1B6D-6841-3FB09675FFED}"/>
              </a:ext>
            </a:extLst>
          </p:cNvPr>
          <p:cNvSpPr txBox="1"/>
          <p:nvPr/>
        </p:nvSpPr>
        <p:spPr>
          <a:xfrm>
            <a:off x="331652" y="4298850"/>
            <a:ext cx="1917513" cy="369332"/>
          </a:xfrm>
          <a:prstGeom prst="rect">
            <a:avLst/>
          </a:prstGeom>
          <a:noFill/>
        </p:spPr>
        <p:txBody>
          <a:bodyPr wrap="none" rtlCol="0">
            <a:spAutoFit/>
          </a:bodyPr>
          <a:lstStyle/>
          <a:p>
            <a:r>
              <a:rPr lang="en-US" dirty="0"/>
              <a:t>Sensor Assemblies</a:t>
            </a:r>
          </a:p>
        </p:txBody>
      </p:sp>
      <p:sp>
        <p:nvSpPr>
          <p:cNvPr id="14" name="TextBox 13">
            <a:extLst>
              <a:ext uri="{FF2B5EF4-FFF2-40B4-BE49-F238E27FC236}">
                <a16:creationId xmlns:a16="http://schemas.microsoft.com/office/drawing/2014/main" id="{7474827B-082F-CA47-A9B4-D85611E8147D}"/>
              </a:ext>
            </a:extLst>
          </p:cNvPr>
          <p:cNvSpPr txBox="1"/>
          <p:nvPr/>
        </p:nvSpPr>
        <p:spPr>
          <a:xfrm>
            <a:off x="2121247" y="5615701"/>
            <a:ext cx="1611339" cy="369332"/>
          </a:xfrm>
          <a:prstGeom prst="rect">
            <a:avLst/>
          </a:prstGeom>
          <a:noFill/>
        </p:spPr>
        <p:txBody>
          <a:bodyPr wrap="none" rtlCol="0">
            <a:spAutoFit/>
          </a:bodyPr>
          <a:lstStyle/>
          <a:p>
            <a:r>
              <a:rPr lang="en-US" dirty="0"/>
              <a:t>Aluminum Grid</a:t>
            </a:r>
          </a:p>
        </p:txBody>
      </p:sp>
      <p:sp>
        <p:nvSpPr>
          <p:cNvPr id="15" name="TextBox 14">
            <a:extLst>
              <a:ext uri="{FF2B5EF4-FFF2-40B4-BE49-F238E27FC236}">
                <a16:creationId xmlns:a16="http://schemas.microsoft.com/office/drawing/2014/main" id="{3445CD5A-7A8F-2D36-8D74-27C65E0E8858}"/>
              </a:ext>
            </a:extLst>
          </p:cNvPr>
          <p:cNvSpPr txBox="1"/>
          <p:nvPr/>
        </p:nvSpPr>
        <p:spPr>
          <a:xfrm>
            <a:off x="5791516" y="6127234"/>
            <a:ext cx="2439707" cy="369332"/>
          </a:xfrm>
          <a:prstGeom prst="rect">
            <a:avLst/>
          </a:prstGeom>
          <a:noFill/>
        </p:spPr>
        <p:txBody>
          <a:bodyPr wrap="none" rtlCol="0">
            <a:spAutoFit/>
          </a:bodyPr>
          <a:lstStyle/>
          <a:p>
            <a:r>
              <a:rPr lang="en-US" dirty="0"/>
              <a:t>Tapped holes at corners</a:t>
            </a:r>
          </a:p>
        </p:txBody>
      </p:sp>
      <p:sp>
        <p:nvSpPr>
          <p:cNvPr id="18" name="TextBox 17">
            <a:extLst>
              <a:ext uri="{FF2B5EF4-FFF2-40B4-BE49-F238E27FC236}">
                <a16:creationId xmlns:a16="http://schemas.microsoft.com/office/drawing/2014/main" id="{4CBB0E1F-9A61-D0EF-39B0-8732024C8132}"/>
              </a:ext>
            </a:extLst>
          </p:cNvPr>
          <p:cNvSpPr txBox="1"/>
          <p:nvPr/>
        </p:nvSpPr>
        <p:spPr>
          <a:xfrm>
            <a:off x="8860152" y="5867518"/>
            <a:ext cx="2523640" cy="369332"/>
          </a:xfrm>
          <a:prstGeom prst="rect">
            <a:avLst/>
          </a:prstGeom>
          <a:noFill/>
        </p:spPr>
        <p:txBody>
          <a:bodyPr wrap="none" rtlCol="0">
            <a:spAutoFit/>
          </a:bodyPr>
          <a:lstStyle/>
          <a:p>
            <a:r>
              <a:rPr lang="en-US" dirty="0"/>
              <a:t>Grid Face: 12mm x 3mm </a:t>
            </a:r>
          </a:p>
        </p:txBody>
      </p:sp>
      <p:sp>
        <p:nvSpPr>
          <p:cNvPr id="19" name="TextBox 18">
            <a:extLst>
              <a:ext uri="{FF2B5EF4-FFF2-40B4-BE49-F238E27FC236}">
                <a16:creationId xmlns:a16="http://schemas.microsoft.com/office/drawing/2014/main" id="{DA22B32A-08E5-2FD0-BA1A-BEF8A24A6F00}"/>
              </a:ext>
            </a:extLst>
          </p:cNvPr>
          <p:cNvSpPr txBox="1"/>
          <p:nvPr/>
        </p:nvSpPr>
        <p:spPr>
          <a:xfrm>
            <a:off x="8927645" y="5178901"/>
            <a:ext cx="3264355" cy="369332"/>
          </a:xfrm>
          <a:prstGeom prst="rect">
            <a:avLst/>
          </a:prstGeom>
          <a:noFill/>
        </p:spPr>
        <p:txBody>
          <a:bodyPr wrap="none" rtlCol="0">
            <a:spAutoFit/>
          </a:bodyPr>
          <a:lstStyle/>
          <a:p>
            <a:r>
              <a:rPr lang="en-US" dirty="0"/>
              <a:t>Webbing: 1mm between sensors</a:t>
            </a:r>
          </a:p>
        </p:txBody>
      </p:sp>
      <p:sp>
        <p:nvSpPr>
          <p:cNvPr id="20" name="TextBox 19">
            <a:extLst>
              <a:ext uri="{FF2B5EF4-FFF2-40B4-BE49-F238E27FC236}">
                <a16:creationId xmlns:a16="http://schemas.microsoft.com/office/drawing/2014/main" id="{F8A741C4-6EF0-CE4B-3E98-C64E694BC0EB}"/>
              </a:ext>
            </a:extLst>
          </p:cNvPr>
          <p:cNvSpPr txBox="1"/>
          <p:nvPr/>
        </p:nvSpPr>
        <p:spPr>
          <a:xfrm>
            <a:off x="8231223" y="2973289"/>
            <a:ext cx="2823209" cy="369332"/>
          </a:xfrm>
          <a:prstGeom prst="rect">
            <a:avLst/>
          </a:prstGeom>
          <a:noFill/>
        </p:spPr>
        <p:txBody>
          <a:bodyPr wrap="none" rtlCol="0">
            <a:spAutoFit/>
          </a:bodyPr>
          <a:lstStyle/>
          <a:p>
            <a:r>
              <a:rPr lang="en-US" dirty="0"/>
              <a:t>Sensor hold down hardware</a:t>
            </a:r>
          </a:p>
        </p:txBody>
      </p:sp>
      <p:cxnSp>
        <p:nvCxnSpPr>
          <p:cNvPr id="22" name="Straight Arrow Connector 21">
            <a:extLst>
              <a:ext uri="{FF2B5EF4-FFF2-40B4-BE49-F238E27FC236}">
                <a16:creationId xmlns:a16="http://schemas.microsoft.com/office/drawing/2014/main" id="{EEFD2EB0-A106-9DFD-AEBC-274CCF21E792}"/>
              </a:ext>
            </a:extLst>
          </p:cNvPr>
          <p:cNvCxnSpPr/>
          <p:nvPr/>
        </p:nvCxnSpPr>
        <p:spPr>
          <a:xfrm>
            <a:off x="3794331" y="2072855"/>
            <a:ext cx="281883" cy="23687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a:extLst>
              <a:ext uri="{FF2B5EF4-FFF2-40B4-BE49-F238E27FC236}">
                <a16:creationId xmlns:a16="http://schemas.microsoft.com/office/drawing/2014/main" id="{CFF4AF1E-76B1-0AAC-117B-9F9ABE583F4F}"/>
              </a:ext>
            </a:extLst>
          </p:cNvPr>
          <p:cNvCxnSpPr>
            <a:cxnSpLocks/>
          </p:cNvCxnSpPr>
          <p:nvPr/>
        </p:nvCxnSpPr>
        <p:spPr>
          <a:xfrm>
            <a:off x="3573554" y="3691976"/>
            <a:ext cx="723438" cy="21335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a:extLst>
              <a:ext uri="{FF2B5EF4-FFF2-40B4-BE49-F238E27FC236}">
                <a16:creationId xmlns:a16="http://schemas.microsoft.com/office/drawing/2014/main" id="{36EA8D8D-1EB0-5358-6F1F-8A5AD70D598B}"/>
              </a:ext>
            </a:extLst>
          </p:cNvPr>
          <p:cNvCxnSpPr>
            <a:cxnSpLocks/>
            <a:stCxn id="13" idx="3"/>
          </p:cNvCxnSpPr>
          <p:nvPr/>
        </p:nvCxnSpPr>
        <p:spPr>
          <a:xfrm>
            <a:off x="2249165" y="4483516"/>
            <a:ext cx="487160" cy="9233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6F65E033-580E-B9E1-37E2-5AF0C7C7BC0A}"/>
              </a:ext>
            </a:extLst>
          </p:cNvPr>
          <p:cNvCxnSpPr>
            <a:cxnSpLocks/>
            <a:stCxn id="14" idx="3"/>
          </p:cNvCxnSpPr>
          <p:nvPr/>
        </p:nvCxnSpPr>
        <p:spPr>
          <a:xfrm flipV="1">
            <a:off x="3732586" y="5685780"/>
            <a:ext cx="887540" cy="11458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02C11013-4E47-0CB1-6013-FA07B25E6D8B}"/>
              </a:ext>
            </a:extLst>
          </p:cNvPr>
          <p:cNvCxnSpPr>
            <a:cxnSpLocks/>
          </p:cNvCxnSpPr>
          <p:nvPr/>
        </p:nvCxnSpPr>
        <p:spPr>
          <a:xfrm flipH="1" flipV="1">
            <a:off x="6096000" y="5486400"/>
            <a:ext cx="387068" cy="6877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id="{131AAB97-B255-38EA-02CA-AC18B4DB5E59}"/>
              </a:ext>
            </a:extLst>
          </p:cNvPr>
          <p:cNvCxnSpPr>
            <a:stCxn id="20" idx="1"/>
          </p:cNvCxnSpPr>
          <p:nvPr/>
        </p:nvCxnSpPr>
        <p:spPr>
          <a:xfrm flipH="1">
            <a:off x="7487080" y="3157955"/>
            <a:ext cx="744143" cy="10088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2" name="Straight Arrow Connector 41">
            <a:extLst>
              <a:ext uri="{FF2B5EF4-FFF2-40B4-BE49-F238E27FC236}">
                <a16:creationId xmlns:a16="http://schemas.microsoft.com/office/drawing/2014/main" id="{5734F5F3-5C9B-E26B-A886-937806E13288}"/>
              </a:ext>
            </a:extLst>
          </p:cNvPr>
          <p:cNvCxnSpPr/>
          <p:nvPr/>
        </p:nvCxnSpPr>
        <p:spPr>
          <a:xfrm flipH="1" flipV="1">
            <a:off x="8394605" y="5245768"/>
            <a:ext cx="639392" cy="6187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a:extLst>
              <a:ext uri="{FF2B5EF4-FFF2-40B4-BE49-F238E27FC236}">
                <a16:creationId xmlns:a16="http://schemas.microsoft.com/office/drawing/2014/main" id="{C415DA96-76F9-E6BA-D627-3FC5943F1F61}"/>
              </a:ext>
            </a:extLst>
          </p:cNvPr>
          <p:cNvCxnSpPr/>
          <p:nvPr/>
        </p:nvCxnSpPr>
        <p:spPr>
          <a:xfrm flipH="1" flipV="1">
            <a:off x="8456481" y="5685780"/>
            <a:ext cx="403671" cy="44145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5933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63B2-DA47-E4C7-E462-C21CE611F802}"/>
              </a:ext>
            </a:extLst>
          </p:cNvPr>
          <p:cNvSpPr>
            <a:spLocks noGrp="1"/>
          </p:cNvSpPr>
          <p:nvPr>
            <p:ph type="title"/>
          </p:nvPr>
        </p:nvSpPr>
        <p:spPr/>
        <p:txBody>
          <a:bodyPr/>
          <a:lstStyle/>
          <a:p>
            <a:r>
              <a:rPr lang="en-US" dirty="0"/>
              <a:t>Detector Assembly Procedure (Concept)</a:t>
            </a:r>
          </a:p>
        </p:txBody>
      </p:sp>
      <p:sp>
        <p:nvSpPr>
          <p:cNvPr id="3" name="Content Placeholder 2">
            <a:extLst>
              <a:ext uri="{FF2B5EF4-FFF2-40B4-BE49-F238E27FC236}">
                <a16:creationId xmlns:a16="http://schemas.microsoft.com/office/drawing/2014/main" id="{C64D28DE-7C88-FF88-8C3D-1478EABE6B73}"/>
              </a:ext>
            </a:extLst>
          </p:cNvPr>
          <p:cNvSpPr>
            <a:spLocks noGrp="1"/>
          </p:cNvSpPr>
          <p:nvPr>
            <p:ph idx="1"/>
          </p:nvPr>
        </p:nvSpPr>
        <p:spPr/>
        <p:txBody>
          <a:bodyPr/>
          <a:lstStyle/>
          <a:p>
            <a:r>
              <a:rPr lang="en-US" dirty="0"/>
              <a:t>Build out the aerogel wall</a:t>
            </a:r>
          </a:p>
          <a:p>
            <a:r>
              <a:rPr lang="en-US" dirty="0"/>
              <a:t>Build out the containment walls</a:t>
            </a:r>
          </a:p>
          <a:p>
            <a:r>
              <a:rPr lang="en-US" dirty="0"/>
              <a:t>Insert aerogel wall while containment vessel is face down</a:t>
            </a:r>
          </a:p>
          <a:p>
            <a:r>
              <a:rPr lang="en-US" dirty="0"/>
              <a:t>Add foam blocks to support inner and outer mirrors</a:t>
            </a:r>
          </a:p>
          <a:p>
            <a:r>
              <a:rPr lang="en-US" dirty="0"/>
              <a:t>Insert inner and outer mirrors</a:t>
            </a:r>
          </a:p>
          <a:p>
            <a:r>
              <a:rPr lang="en-US" dirty="0"/>
              <a:t>Place aluminum grid on top of containment vessel</a:t>
            </a:r>
          </a:p>
          <a:p>
            <a:r>
              <a:rPr lang="en-US" dirty="0"/>
              <a:t>Add sensors into aluminum grid and affix with the strapping</a:t>
            </a:r>
          </a:p>
          <a:p>
            <a:r>
              <a:rPr lang="en-US" dirty="0"/>
              <a:t>Add liquid cooling to the back of the sensors</a:t>
            </a:r>
          </a:p>
        </p:txBody>
      </p:sp>
    </p:spTree>
    <p:extLst>
      <p:ext uri="{BB962C8B-B14F-4D97-AF65-F5344CB8AC3E}">
        <p14:creationId xmlns:p14="http://schemas.microsoft.com/office/powerpoint/2010/main" val="98888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4EE1D-0D22-9670-C9DB-AED18BED3603}"/>
              </a:ext>
            </a:extLst>
          </p:cNvPr>
          <p:cNvSpPr>
            <a:spLocks noGrp="1"/>
          </p:cNvSpPr>
          <p:nvPr>
            <p:ph type="title"/>
          </p:nvPr>
        </p:nvSpPr>
        <p:spPr/>
        <p:txBody>
          <a:bodyPr/>
          <a:lstStyle/>
          <a:p>
            <a:r>
              <a:rPr lang="en-US" dirty="0"/>
              <a:t>Entire Assembly (a/o 1Mar23)</a:t>
            </a:r>
          </a:p>
        </p:txBody>
      </p:sp>
      <p:pic>
        <p:nvPicPr>
          <p:cNvPr id="5" name="Picture 4" descr="A picture containing diagram&#10;&#10;Description automatically generated">
            <a:extLst>
              <a:ext uri="{FF2B5EF4-FFF2-40B4-BE49-F238E27FC236}">
                <a16:creationId xmlns:a16="http://schemas.microsoft.com/office/drawing/2014/main" id="{14A212DE-E38C-1B69-8095-F43DF9BB1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6752" y="1920308"/>
            <a:ext cx="7740869" cy="4349767"/>
          </a:xfrm>
          <a:prstGeom prst="rect">
            <a:avLst/>
          </a:prstGeom>
        </p:spPr>
      </p:pic>
      <p:pic>
        <p:nvPicPr>
          <p:cNvPr id="7" name="Picture 6" descr="A picture containing text, window, window blind, screenshot&#10;&#10;Description automatically generated">
            <a:extLst>
              <a:ext uri="{FF2B5EF4-FFF2-40B4-BE49-F238E27FC236}">
                <a16:creationId xmlns:a16="http://schemas.microsoft.com/office/drawing/2014/main" id="{B8F55294-901B-7D3A-799B-428F4A0DE715}"/>
              </a:ext>
            </a:extLst>
          </p:cNvPr>
          <p:cNvPicPr>
            <a:picLocks noChangeAspect="1"/>
          </p:cNvPicPr>
          <p:nvPr/>
        </p:nvPicPr>
        <p:blipFill rotWithShape="1">
          <a:blip r:embed="rId3">
            <a:extLst>
              <a:ext uri="{28A0092B-C50C-407E-A947-70E740481C1C}">
                <a14:useLocalDpi xmlns:a14="http://schemas.microsoft.com/office/drawing/2010/main" val="0"/>
              </a:ext>
            </a:extLst>
          </a:blip>
          <a:srcRect l="19960" r="30346"/>
          <a:stretch/>
        </p:blipFill>
        <p:spPr>
          <a:xfrm>
            <a:off x="378373" y="1920308"/>
            <a:ext cx="3846786" cy="4349767"/>
          </a:xfrm>
          <a:prstGeom prst="rect">
            <a:avLst/>
          </a:prstGeom>
        </p:spPr>
      </p:pic>
    </p:spTree>
    <p:extLst>
      <p:ext uri="{BB962C8B-B14F-4D97-AF65-F5344CB8AC3E}">
        <p14:creationId xmlns:p14="http://schemas.microsoft.com/office/powerpoint/2010/main" val="3719075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748</Words>
  <Application>Microsoft Office PowerPoint</Application>
  <PresentationFormat>Widescreen</PresentationFormat>
  <Paragraphs>82</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pfRICH Design Update</vt:lpstr>
      <vt:lpstr>Aerogel Wall Details</vt:lpstr>
      <vt:lpstr>Containment Walls</vt:lpstr>
      <vt:lpstr>Outer Conical Mirror System</vt:lpstr>
      <vt:lpstr>(Most) Current Sensor Design</vt:lpstr>
      <vt:lpstr>Sensor Wall/Grid</vt:lpstr>
      <vt:lpstr>Sensor Wall/Grid (Cont’d)</vt:lpstr>
      <vt:lpstr>Detector Assembly Procedure (Concept)</vt:lpstr>
      <vt:lpstr>Entire Assembly (a/o 1Mar23)</vt:lpstr>
      <vt:lpstr>What’s Missing?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pfRICH Design Update</dc:title>
  <dc:creator>Alex Eslinger</dc:creator>
  <cp:lastModifiedBy>Alex Eslinger</cp:lastModifiedBy>
  <cp:revision>4</cp:revision>
  <dcterms:created xsi:type="dcterms:W3CDTF">2023-03-01T13:10:37Z</dcterms:created>
  <dcterms:modified xsi:type="dcterms:W3CDTF">2023-03-01T15:38:07Z</dcterms:modified>
</cp:coreProperties>
</file>