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98E0-54DF-4A27-AA7C-2D2B7E9B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F460F-F981-4A25-B27C-A245CA1B0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BCE3-0BA8-49BD-8055-38894961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73B5-4863-4F39-B618-5D25F1A8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9DDE-2D87-4327-8FB3-CB6D671F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4DC4-F922-4665-A8AE-D7024780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E7D0-68EE-4CCB-8EBC-B9530BCAC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CD8F-137D-4366-960C-CB0FEF7C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EB452-AD90-4839-B427-12290054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161B-2E1E-41E2-9D14-E06EEF40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458F3-803A-400B-9267-B344A7478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C178E-B315-4AE3-9AAB-31CF382A0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7D58-8DE0-4CC8-9C6B-CF0CC33E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AC415-BF2C-4FE5-8097-02FE9B76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FDCD-141B-489D-8DC7-087D36DC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B5AD-BC0B-41CA-ACEC-8EB9DB89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7C758-6B2D-4CE5-9264-100595CA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ACA4-0FFB-453B-B61E-5151F4E4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172D-8EAD-4C5E-96CE-A00EFB91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B0041-C39E-4201-9FB3-B6C9CD7C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DEB9-EBBF-4026-AB77-A0EC8DA0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421C-7DC9-4DF9-A8E2-073DB1AF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A59A-20C1-4BAD-BA3E-EC8CCA01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6AAC-3E96-4AD8-98D9-CDCF7EDA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489CB-B97A-4A0B-A778-39CC4F24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1903-26B3-43CB-BC0E-48AE339A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6D8F-4E54-4752-B2AB-40C7AE86D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F3048-5C55-40AE-B60A-545554D36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0EDC0-3E1F-4541-94FA-19244DCE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D0120-070C-4CA7-8028-2525A86D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ED02-93D1-4DDB-91A7-EC464F25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C2C-271E-48D6-9B98-8AFA0F92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72B5E-FBD6-46E4-93F9-E656199B4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0CE41-894E-4094-9C1A-63B87AE7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2EA8D-6E81-429C-94F8-55A8B01C3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D3EBF-0500-4CF2-9826-8118F5ECB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87C8F-D1D8-4BA0-8D20-F7C1E14C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E905A-3F42-4A6F-A391-1E50A7AB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20559-DBB2-4F1B-91AA-13444C41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E105-F31E-4CF6-9FD4-B343A75B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6D548-A530-48D6-A573-DCE480E6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14F84-C815-43E1-AB87-13266335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DFFE0-7CDC-4B94-8188-C2A22D8E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0697F-B869-43B9-A083-4CD0E32D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A9A94-A702-4230-A7C4-D6F1D47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C352-007F-4CA1-B103-FAFA4854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B5D8-6AA7-4FEE-994F-2FE4FC59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22A1-8E76-4110-8F2F-73CB7C10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728A-2F5F-4800-AA59-6A26E845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6E8-D7DD-4831-99C8-F2A50068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A227-2F08-4451-B577-4969E002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0A223-688C-499D-9CD7-FBD3136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28E9-21D8-4BA5-9267-9382C771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31BBD-EC4D-4E6F-99A9-67A45A65F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9C59F-56B1-4D92-B20B-2F18FC095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CFBD-A717-43F3-9181-1B9BA70A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11C90-3C63-4450-81F1-2062C5A4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E8B9B-68A4-4797-99B2-5E012E8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44095-07D7-4EAF-95A6-E2F808E5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D1C5E-05D4-40CF-8857-37B28781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CDCA-C602-492B-ACF4-C0B5CE04A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CEFD-7916-45C7-A4B6-F3D0883AFB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1E82-EC73-4621-91C4-1DE13EA75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D510-212D-436D-A423-30D422C9E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E42B-556C-46CE-BFDF-B516F55D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8AFF-0B36-4B2D-8DC5-ECC1EF5CF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Magnetic Field Testing at Argonne National 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41552-2AF0-43B8-B9B3-F3D00EBA8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Popecki, Junqi Xie &amp; Jack </a:t>
            </a:r>
            <a:r>
              <a:rPr lang="en-US" dirty="0" err="1"/>
              <a:t>McKisson</a:t>
            </a:r>
            <a:endParaRPr lang="en-US" dirty="0"/>
          </a:p>
          <a:p>
            <a:r>
              <a:rPr lang="en-US" dirty="0"/>
              <a:t>February,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4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CABB-03CC-457D-8CB4-19495139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</p:spPr>
        <p:txBody>
          <a:bodyPr>
            <a:normAutofit/>
          </a:bodyPr>
          <a:lstStyle/>
          <a:p>
            <a:r>
              <a:rPr lang="en-US" sz="3200" dirty="0"/>
              <a:t>Two LAPPDs &amp; One HRPPD at a Solenoid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D232-D24B-435A-A8E9-D30A95A2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97" y="1393005"/>
            <a:ext cx="5552768" cy="510611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Two capacitively coupled LAPPDs and One HRPPD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144, 20 um, glass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139, 20 um, ceramic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One directly-coupled HRPPD:  6</a:t>
            </a:r>
          </a:p>
          <a:p>
            <a:r>
              <a:rPr lang="en-US" dirty="0"/>
              <a:t>Magnetic field strength: 0.02 T to 2.0 T</a:t>
            </a:r>
          </a:p>
          <a:p>
            <a:r>
              <a:rPr lang="en-US" dirty="0"/>
              <a:t>Dark box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Aluminum case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Laser input fixed in the center near the bottom – on the centerline of the solenoid when the LAPPD is vertical.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Waveforms collected for 12 pixels (LAPPD) and 16 pixels (HRPPD D/C)</a:t>
            </a:r>
          </a:p>
          <a:p>
            <a:r>
              <a:rPr lang="en-US" dirty="0"/>
              <a:t>Rotation in the magnetic field: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LAPPD tips into or out of the region of stronger magnetic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Move the LAPPD in or out at each angle to compensate for the change in field strength</a:t>
            </a:r>
          </a:p>
          <a:p>
            <a:r>
              <a:rPr lang="en-US" dirty="0"/>
              <a:t>Data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Position resolution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Transit Time Spread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Afterpulse</a:t>
            </a:r>
            <a:r>
              <a:rPr lang="en-US" dirty="0"/>
              <a:t> 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Detection efficiency estimate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Dark rates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7E379-D96F-4E42-A7B8-6759FB02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87" y="1312104"/>
            <a:ext cx="6206266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2E37-E19D-4D94-800E-1E86474E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3206"/>
            <a:ext cx="10515600" cy="893404"/>
          </a:xfrm>
        </p:spPr>
        <p:txBody>
          <a:bodyPr>
            <a:normAutofit/>
          </a:bodyPr>
          <a:lstStyle/>
          <a:p>
            <a:r>
              <a:rPr lang="en-US" sz="3600" dirty="0"/>
              <a:t>Dark Rates vs. Field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EEE3-1103-433C-A907-767832F2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66" y="1084273"/>
            <a:ext cx="6093541" cy="36706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Dark rates measured using: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Two pulse counters – </a:t>
            </a:r>
            <a:r>
              <a:rPr lang="en-US" dirty="0" err="1"/>
              <a:t>Jorway</a:t>
            </a:r>
            <a:r>
              <a:rPr lang="en-US" dirty="0"/>
              <a:t> counter and an </a:t>
            </a:r>
            <a:r>
              <a:rPr lang="en-US" dirty="0" err="1"/>
              <a:t>Ortec</a:t>
            </a:r>
            <a:r>
              <a:rPr lang="en-US" dirty="0"/>
              <a:t> 778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BK 2559 oscilloscope with trigger crossing counter</a:t>
            </a:r>
          </a:p>
          <a:p>
            <a:r>
              <a:rPr lang="en-US" dirty="0"/>
              <a:t>Dark counts decline with increasing magnetic field strength</a:t>
            </a:r>
          </a:p>
          <a:p>
            <a:r>
              <a:rPr lang="en-US" dirty="0"/>
              <a:t>A persistent count rate peak was observed at one field strength. </a:t>
            </a:r>
          </a:p>
          <a:p>
            <a:r>
              <a:rPr lang="en-US" dirty="0"/>
              <a:t>The response was isolated to a narrow range of field strength, much like a resonance.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E6F18-2209-4C81-BCD3-42BE1EFB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37" y="267810"/>
            <a:ext cx="4572396" cy="2743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D10FE-D1AA-4310-ABAE-58FAC49CEFA2}"/>
              </a:ext>
            </a:extLst>
          </p:cNvPr>
          <p:cNvSpPr txBox="1"/>
          <p:nvPr/>
        </p:nvSpPr>
        <p:spPr>
          <a:xfrm>
            <a:off x="9613556" y="6474940"/>
            <a:ext cx="269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LAPPD144 02-15-2023.xlsx, see AF78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258E6-88DF-40A3-BAA9-5572674F0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03" y="4526078"/>
            <a:ext cx="3886537" cy="23319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DFE7A-C174-47CA-82C5-0F5767715415}"/>
              </a:ext>
            </a:extLst>
          </p:cNvPr>
          <p:cNvGrpSpPr/>
          <p:nvPr/>
        </p:nvGrpSpPr>
        <p:grpSpPr>
          <a:xfrm>
            <a:off x="7132122" y="3215513"/>
            <a:ext cx="4572396" cy="2926334"/>
            <a:chOff x="7132122" y="3215513"/>
            <a:chExt cx="4572396" cy="29263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78CDFA-A802-42A7-8EF5-5DED01F58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2122" y="3215513"/>
              <a:ext cx="4572396" cy="292633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BB4F00-16A3-420E-8D59-6D671569D329}"/>
                </a:ext>
              </a:extLst>
            </p:cNvPr>
            <p:cNvSpPr/>
            <p:nvPr/>
          </p:nvSpPr>
          <p:spPr>
            <a:xfrm>
              <a:off x="8001000" y="3261360"/>
              <a:ext cx="1234440" cy="1158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80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6DFF-45B8-4039-AE6A-90601AA2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13" y="170572"/>
            <a:ext cx="5329136" cy="63682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Dark Rates &amp; Magnetic Field Magnitude: HRPPD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CD03-3B63-4192-8402-42673980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89" y="1096050"/>
            <a:ext cx="6019801" cy="2240538"/>
          </a:xfrm>
        </p:spPr>
        <p:txBody>
          <a:bodyPr>
            <a:noAutofit/>
          </a:bodyPr>
          <a:lstStyle/>
          <a:p>
            <a:pPr marL="117475" indent="-117475"/>
            <a:r>
              <a:rPr lang="en-US" sz="1400" dirty="0"/>
              <a:t>B field perpendicular to the window.</a:t>
            </a:r>
          </a:p>
          <a:p>
            <a:pPr marL="117475" indent="-117475"/>
            <a:r>
              <a:rPr lang="en-US" sz="1400" dirty="0"/>
              <a:t>Dark rates were measured with both an oscilloscope counting trigger threshold crossings and two integrating counters. Results were similar.</a:t>
            </a:r>
          </a:p>
          <a:p>
            <a:pPr marL="117475" indent="-117475"/>
            <a:r>
              <a:rPr lang="en-US" sz="1400" dirty="0"/>
              <a:t>The MCP current increased at stronger magnetic fields, even though the signal amplitude was reduced.</a:t>
            </a:r>
          </a:p>
          <a:p>
            <a:pPr marL="117475" indent="-117475"/>
            <a:r>
              <a:rPr lang="en-US" sz="1400" dirty="0"/>
              <a:t>The previously observed resonance-like feature in dark rates on L144 was not as strong here with H6. See 0.65 T.</a:t>
            </a:r>
          </a:p>
          <a:p>
            <a:pPr marL="117475" indent="-117475"/>
            <a:r>
              <a:rPr lang="en-US" sz="1400" dirty="0"/>
              <a:t>The </a:t>
            </a:r>
            <a:r>
              <a:rPr lang="en-US" sz="1400" b="1" dirty="0"/>
              <a:t>dark rates continue in H6 out to 2.0T</a:t>
            </a:r>
            <a:r>
              <a:rPr lang="en-US" sz="1400" dirty="0"/>
              <a:t>, rather than falling off at 1.2 T as with the 20 um L144.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11600-3FC9-4517-A73B-9FD97B89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82" y="235657"/>
            <a:ext cx="4572396" cy="3273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684B6-0C2C-4B00-BBE0-9235107D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13" y="3429378"/>
            <a:ext cx="5310076" cy="32677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5FAAD96-90E1-4EEB-95F6-EDCE9E22B40B}"/>
              </a:ext>
            </a:extLst>
          </p:cNvPr>
          <p:cNvGrpSpPr/>
          <p:nvPr/>
        </p:nvGrpSpPr>
        <p:grpSpPr>
          <a:xfrm>
            <a:off x="872985" y="3749847"/>
            <a:ext cx="4278544" cy="2568467"/>
            <a:chOff x="872985" y="3428834"/>
            <a:chExt cx="4278544" cy="25684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23CD71-799A-41F1-BFB9-F3AA59E7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985" y="3428834"/>
              <a:ext cx="4278544" cy="25684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617241-CE42-4DA4-9325-D4EFC6621B1A}"/>
                </a:ext>
              </a:extLst>
            </p:cNvPr>
            <p:cNvSpPr txBox="1"/>
            <p:nvPr/>
          </p:nvSpPr>
          <p:spPr>
            <a:xfrm>
              <a:off x="1819072" y="5214026"/>
              <a:ext cx="86576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LAPPD 144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C45FC2-8FCF-4E67-B715-FF3F3E69D433}"/>
              </a:ext>
            </a:extLst>
          </p:cNvPr>
          <p:cNvSpPr txBox="1"/>
          <p:nvPr/>
        </p:nvSpPr>
        <p:spPr>
          <a:xfrm>
            <a:off x="10097309" y="564204"/>
            <a:ext cx="8268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HRPPD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9281C-95A5-4E29-A257-596A62F041B0}"/>
              </a:ext>
            </a:extLst>
          </p:cNvPr>
          <p:cNvSpPr txBox="1"/>
          <p:nvPr/>
        </p:nvSpPr>
        <p:spPr>
          <a:xfrm>
            <a:off x="7428688" y="3450076"/>
            <a:ext cx="8268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HRPPD 6</a:t>
            </a:r>
          </a:p>
        </p:txBody>
      </p:sp>
    </p:spTree>
    <p:extLst>
      <p:ext uri="{BB962C8B-B14F-4D97-AF65-F5344CB8AC3E}">
        <p14:creationId xmlns:p14="http://schemas.microsoft.com/office/powerpoint/2010/main" val="185341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AEF8-117F-4EF1-B586-45E0011C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of Directly Coupled Signal: H6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9CE4B-D559-48B1-B4F8-984918D5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3733800" cy="2152988"/>
          </a:xfrm>
        </p:spPr>
        <p:txBody>
          <a:bodyPr>
            <a:normAutofit/>
          </a:bodyPr>
          <a:lstStyle/>
          <a:p>
            <a:r>
              <a:rPr lang="en-US" sz="1800" dirty="0"/>
              <a:t>1.0 T</a:t>
            </a:r>
          </a:p>
          <a:p>
            <a:r>
              <a:rPr lang="en-US" sz="1800" dirty="0"/>
              <a:t>B field perpendicular to the window</a:t>
            </a:r>
          </a:p>
          <a:p>
            <a:r>
              <a:rPr lang="en-US" sz="1800" dirty="0"/>
              <a:t>3 mm discrete pixels</a:t>
            </a:r>
          </a:p>
          <a:p>
            <a:r>
              <a:rPr lang="en-US" sz="1800" dirty="0"/>
              <a:t>The signal appears to be confined to a single 3 mm pixel.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0CD9B-33EC-4022-B9D9-768B44D07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" r="3977" b="6951"/>
          <a:stretch/>
        </p:blipFill>
        <p:spPr>
          <a:xfrm>
            <a:off x="6536003" y="1702341"/>
            <a:ext cx="4647324" cy="48887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3366AE-8E74-4258-9E02-BA74304AE099}"/>
              </a:ext>
            </a:extLst>
          </p:cNvPr>
          <p:cNvCxnSpPr>
            <a:cxnSpLocks/>
          </p:cNvCxnSpPr>
          <p:nvPr/>
        </p:nvCxnSpPr>
        <p:spPr>
          <a:xfrm>
            <a:off x="7913077" y="2004646"/>
            <a:ext cx="1308744" cy="16918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EF7CAE-A3D4-47EA-BF7E-04B7AF3EE6B9}"/>
              </a:ext>
            </a:extLst>
          </p:cNvPr>
          <p:cNvSpPr txBox="1"/>
          <p:nvPr/>
        </p:nvSpPr>
        <p:spPr>
          <a:xfrm>
            <a:off x="7365874" y="1782853"/>
            <a:ext cx="1318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Pixel 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2E8B4-E32C-4913-AEA3-4540BE9E42AE}"/>
              </a:ext>
            </a:extLst>
          </p:cNvPr>
          <p:cNvGrpSpPr/>
          <p:nvPr/>
        </p:nvGrpSpPr>
        <p:grpSpPr>
          <a:xfrm>
            <a:off x="842890" y="4075881"/>
            <a:ext cx="4123379" cy="2250333"/>
            <a:chOff x="842890" y="4075881"/>
            <a:chExt cx="4123379" cy="2250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911480-AABF-4FF9-9671-FCA0FC9A4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7" t="29689" r="5200" b="4711"/>
            <a:stretch/>
          </p:blipFill>
          <p:spPr>
            <a:xfrm>
              <a:off x="842890" y="4075881"/>
              <a:ext cx="4123379" cy="2250333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518AB1-439B-4DA9-A43D-F5220423D56F}"/>
                </a:ext>
              </a:extLst>
            </p:cNvPr>
            <p:cNvCxnSpPr/>
            <p:nvPr/>
          </p:nvCxnSpPr>
          <p:spPr>
            <a:xfrm flipH="1" flipV="1">
              <a:off x="1979875" y="5669280"/>
              <a:ext cx="1781092" cy="43732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CC09FF-7941-4B11-BC00-5F708FA30AD6}"/>
              </a:ext>
            </a:extLst>
          </p:cNvPr>
          <p:cNvCxnSpPr/>
          <p:nvPr/>
        </p:nvCxnSpPr>
        <p:spPr>
          <a:xfrm>
            <a:off x="6607277" y="3028335"/>
            <a:ext cx="1150375" cy="43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41EB4F-9F53-4BE8-A2D5-57D4E9A4E3F5}"/>
              </a:ext>
            </a:extLst>
          </p:cNvPr>
          <p:cNvSpPr txBox="1"/>
          <p:nvPr/>
        </p:nvSpPr>
        <p:spPr>
          <a:xfrm>
            <a:off x="5994274" y="2820157"/>
            <a:ext cx="1318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Pixel 12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1E7DD2-1456-43F5-934A-3A80A99FAE24}"/>
              </a:ext>
            </a:extLst>
          </p:cNvPr>
          <p:cNvCxnSpPr/>
          <p:nvPr/>
        </p:nvCxnSpPr>
        <p:spPr>
          <a:xfrm>
            <a:off x="6209070" y="3544529"/>
            <a:ext cx="1150375" cy="43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FEE9C3-51D2-4975-BDFA-AFEA60D1ED00}"/>
              </a:ext>
            </a:extLst>
          </p:cNvPr>
          <p:cNvSpPr txBox="1"/>
          <p:nvPr/>
        </p:nvSpPr>
        <p:spPr>
          <a:xfrm>
            <a:off x="5694390" y="3316685"/>
            <a:ext cx="1318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Pixel 10</a:t>
            </a:r>
          </a:p>
        </p:txBody>
      </p:sp>
    </p:spTree>
    <p:extLst>
      <p:ext uri="{BB962C8B-B14F-4D97-AF65-F5344CB8AC3E}">
        <p14:creationId xmlns:p14="http://schemas.microsoft.com/office/powerpoint/2010/main" val="212840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C954-C89D-4337-8104-6CBDDDB1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365"/>
            <a:ext cx="10515600" cy="793115"/>
          </a:xfrm>
        </p:spPr>
        <p:txBody>
          <a:bodyPr>
            <a:normAutofit/>
          </a:bodyPr>
          <a:lstStyle/>
          <a:p>
            <a:r>
              <a:rPr lang="en-US" sz="3600" dirty="0"/>
              <a:t>Dark Rates vs. Photocathode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6AA58-8A2B-4386-A967-AFA462FB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91670"/>
            <a:ext cx="328895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Dark rates increased with photocathode voltage.</a:t>
            </a:r>
          </a:p>
          <a:p>
            <a:r>
              <a:rPr lang="en-US" sz="2400" dirty="0"/>
              <a:t>Rates are lower at 1.69 T than at the Earth’s field.</a:t>
            </a:r>
          </a:p>
          <a:p>
            <a:r>
              <a:rPr lang="en-US" sz="2400" dirty="0"/>
              <a:t>Is the magnetic field reducing the emission from the photocathode more than reducing the gain?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81F9-1D68-4009-AB87-ED6D19701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3" r="4093" b="5995"/>
          <a:stretch/>
        </p:blipFill>
        <p:spPr>
          <a:xfrm>
            <a:off x="7809866" y="1796645"/>
            <a:ext cx="4058986" cy="378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CEC01-EA97-4A2E-A6A2-0005FCD97965}"/>
              </a:ext>
            </a:extLst>
          </p:cNvPr>
          <p:cNvSpPr txBox="1"/>
          <p:nvPr/>
        </p:nvSpPr>
        <p:spPr>
          <a:xfrm>
            <a:off x="6091881" y="5078627"/>
            <a:ext cx="13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-11 mV threshold</a:t>
            </a:r>
          </a:p>
          <a:p>
            <a:r>
              <a:rPr lang="en-US" sz="1200" dirty="0"/>
              <a:t>1.69T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58854-79A4-4A3C-A682-72F98190ABD5}"/>
              </a:ext>
            </a:extLst>
          </p:cNvPr>
          <p:cNvSpPr txBox="1"/>
          <p:nvPr/>
        </p:nvSpPr>
        <p:spPr>
          <a:xfrm>
            <a:off x="10359081" y="5589373"/>
            <a:ext cx="13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-4 mV threshold</a:t>
            </a:r>
          </a:p>
          <a:p>
            <a:r>
              <a:rPr lang="en-US" sz="1200" dirty="0"/>
              <a:t>Earth’s B 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EC837-D508-4FDE-8BC8-221D05BBE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2" y="2362081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9974</TotalTime>
  <Words>424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Magnetic Field Testing at Argonne National Laboratory</vt:lpstr>
      <vt:lpstr>Two LAPPDs &amp; One HRPPD at a Solenoid Magnet</vt:lpstr>
      <vt:lpstr>Dark Rates vs. Field Magnitude</vt:lpstr>
      <vt:lpstr>Dark Rates &amp; Magnetic Field Magnitude: HRPPD 6</vt:lpstr>
      <vt:lpstr>Localization of Directly Coupled Signal: H6</vt:lpstr>
      <vt:lpstr>Dark Rates vs. Photocathode Voltage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 Testing at Argonne National Laboratory</dc:title>
  <dc:creator>Mark A. Popecki</dc:creator>
  <cp:lastModifiedBy>Mark A. Popecki</cp:lastModifiedBy>
  <cp:revision>17</cp:revision>
  <dcterms:created xsi:type="dcterms:W3CDTF">2023-02-22T05:06:41Z</dcterms:created>
  <dcterms:modified xsi:type="dcterms:W3CDTF">2023-03-01T15:48:32Z</dcterms:modified>
</cp:coreProperties>
</file>