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6" r:id="rId3"/>
    <p:sldId id="257" r:id="rId4"/>
    <p:sldId id="260" r:id="rId5"/>
    <p:sldId id="261" r:id="rId6"/>
    <p:sldId id="267" r:id="rId7"/>
    <p:sldId id="259" r:id="rId8"/>
    <p:sldId id="258" r:id="rId9"/>
    <p:sldId id="262" r:id="rId10"/>
    <p:sldId id="268" r:id="rId11"/>
    <p:sldId id="265" r:id="rId12"/>
    <p:sldId id="272" r:id="rId13"/>
    <p:sldId id="269" r:id="rId14"/>
    <p:sldId id="270" r:id="rId15"/>
    <p:sldId id="271" r:id="rId16"/>
    <p:sldId id="264" r:id="rId17"/>
    <p:sldId id="263"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91" autoAdjust="0"/>
    <p:restoredTop sz="90814" autoAdjust="0"/>
  </p:normalViewPr>
  <p:slideViewPr>
    <p:cSldViewPr snapToGrid="0">
      <p:cViewPr varScale="1">
        <p:scale>
          <a:sx n="128" d="100"/>
          <a:sy n="128" d="100"/>
        </p:scale>
        <p:origin x="121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BD12C-295C-4644-A32B-B99E84B16FEC}"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CACA9-4DEB-493F-8582-A42A37A24A04}" type="slidenum">
              <a:rPr lang="en-US" smtClean="0"/>
              <a:t>‹#›</a:t>
            </a:fld>
            <a:endParaRPr lang="en-US"/>
          </a:p>
        </p:txBody>
      </p:sp>
    </p:spTree>
    <p:extLst>
      <p:ext uri="{BB962C8B-B14F-4D97-AF65-F5344CB8AC3E}">
        <p14:creationId xmlns:p14="http://schemas.microsoft.com/office/powerpoint/2010/main" val="227704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I will talk about the current design of the </a:t>
            </a:r>
            <a:r>
              <a:rPr lang="en-US" dirty="0" err="1"/>
              <a:t>pfRICH</a:t>
            </a:r>
            <a:r>
              <a:rPr lang="en-US" dirty="0"/>
              <a:t>. But I thought it would be interesting to go back and look at how quickly the design developed at first and how much longer the details take to start filling in. I thought it’d be nice to give a visual timeline of where we’ve come from and a quick look at what we’ll be discussing today. But first, I will talk briefly about each of the components and some design features and highlights.</a:t>
            </a:r>
          </a:p>
        </p:txBody>
      </p:sp>
      <p:sp>
        <p:nvSpPr>
          <p:cNvPr id="4" name="Slide Number Placeholder 3"/>
          <p:cNvSpPr>
            <a:spLocks noGrp="1"/>
          </p:cNvSpPr>
          <p:nvPr>
            <p:ph type="sldNum" sz="quarter" idx="5"/>
          </p:nvPr>
        </p:nvSpPr>
        <p:spPr/>
        <p:txBody>
          <a:bodyPr/>
          <a:lstStyle/>
          <a:p>
            <a:fld id="{A4BCACA9-4DEB-493F-8582-A42A37A24A04}" type="slidenum">
              <a:rPr lang="en-US" smtClean="0"/>
              <a:t>2</a:t>
            </a:fld>
            <a:endParaRPr lang="en-US"/>
          </a:p>
        </p:txBody>
      </p:sp>
    </p:spTree>
    <p:extLst>
      <p:ext uri="{BB962C8B-B14F-4D97-AF65-F5344CB8AC3E}">
        <p14:creationId xmlns:p14="http://schemas.microsoft.com/office/powerpoint/2010/main" val="503233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defined all of the major components, we can look visualize how we could actually build this detector. Currently, the design concept is to build out the entire detector as one piece (in a clean room, or similar) and then fixture it and take it to the assembly hall where it can be inserted into its final position. One way we can imagine doing this is shown on the slide. We could build out the aerogel wall, then the containment wall by adding the foam support blocks, and the inner and outer mirrors. This assembly could be placed over top of the aerogel wall and sealed up with the front wall for the containment vessel. Next, we would add the aluminum grid to the containment wall add in the sensors, strapping and cooling. Lastly, we would have to fixture the whole assembly and rotate it so that it is upright and ready to carefully move.</a:t>
            </a:r>
          </a:p>
        </p:txBody>
      </p:sp>
      <p:sp>
        <p:nvSpPr>
          <p:cNvPr id="4" name="Slide Number Placeholder 3"/>
          <p:cNvSpPr>
            <a:spLocks noGrp="1"/>
          </p:cNvSpPr>
          <p:nvPr>
            <p:ph type="sldNum" sz="quarter" idx="5"/>
          </p:nvPr>
        </p:nvSpPr>
        <p:spPr/>
        <p:txBody>
          <a:bodyPr/>
          <a:lstStyle/>
          <a:p>
            <a:fld id="{A4BCACA9-4DEB-493F-8582-A42A37A24A04}" type="slidenum">
              <a:rPr lang="en-US" smtClean="0"/>
              <a:t>11</a:t>
            </a:fld>
            <a:endParaRPr lang="en-US"/>
          </a:p>
        </p:txBody>
      </p:sp>
    </p:spTree>
    <p:extLst>
      <p:ext uri="{BB962C8B-B14F-4D97-AF65-F5344CB8AC3E}">
        <p14:creationId xmlns:p14="http://schemas.microsoft.com/office/powerpoint/2010/main" val="52349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install the </a:t>
            </a:r>
            <a:r>
              <a:rPr lang="en-US" dirty="0" err="1"/>
              <a:t>pfRICH</a:t>
            </a:r>
            <a:r>
              <a:rPr lang="en-US" dirty="0"/>
              <a:t>, I think the best solution is to take the tooling for the backwards EMCAL and design an adaptor that extends its reach and adapts its existing bolt pattern to one that works with the </a:t>
            </a:r>
            <a:r>
              <a:rPr lang="en-US" dirty="0" err="1"/>
              <a:t>pfRICH</a:t>
            </a:r>
            <a:r>
              <a:rPr lang="en-US" dirty="0"/>
              <a:t>. You can see the yellow tooling design concept in this picture that I took from the EIC Calorimetry Review. The design criteria for that tooling is that it will have to hold a 3-ton calorimeter out cantilevered in such a way that it will not deflect more than the 5mm or so tolerance that they have given themselves around the beam pipe. The </a:t>
            </a:r>
            <a:r>
              <a:rPr lang="en-US" dirty="0" err="1"/>
              <a:t>pfRICH</a:t>
            </a:r>
            <a:r>
              <a:rPr lang="en-US" dirty="0"/>
              <a:t> will weigh a fraction of the weight with identical beam pipe flange tolerance. Therefore, I think it makes sense to not reinvent the wheel, but work with our backward EMCAL colleagues to adapt this tooling with an extension and not duplicate the design effort. The only downside I can see from this approach would be that we might need two of these fixturing units during a </a:t>
            </a:r>
            <a:r>
              <a:rPr lang="en-US" dirty="0" err="1"/>
              <a:t>pfRICH</a:t>
            </a:r>
            <a:r>
              <a:rPr lang="en-US" dirty="0"/>
              <a:t> removal if that is more cost effective than taking the backward EMCAL off of its tooling and placing onto some kind of stand.</a:t>
            </a:r>
          </a:p>
        </p:txBody>
      </p:sp>
      <p:sp>
        <p:nvSpPr>
          <p:cNvPr id="4" name="Slide Number Placeholder 3"/>
          <p:cNvSpPr>
            <a:spLocks noGrp="1"/>
          </p:cNvSpPr>
          <p:nvPr>
            <p:ph type="sldNum" sz="quarter" idx="5"/>
          </p:nvPr>
        </p:nvSpPr>
        <p:spPr/>
        <p:txBody>
          <a:bodyPr/>
          <a:lstStyle/>
          <a:p>
            <a:fld id="{A4BCACA9-4DEB-493F-8582-A42A37A24A04}" type="slidenum">
              <a:rPr lang="en-US" smtClean="0"/>
              <a:t>13</a:t>
            </a:fld>
            <a:endParaRPr lang="en-US"/>
          </a:p>
        </p:txBody>
      </p:sp>
    </p:spTree>
    <p:extLst>
      <p:ext uri="{BB962C8B-B14F-4D97-AF65-F5344CB8AC3E}">
        <p14:creationId xmlns:p14="http://schemas.microsoft.com/office/powerpoint/2010/main" val="1203248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pictures of some designed componentry for the detector support. As I have mentioned and shown through the slides, the weight of the </a:t>
            </a:r>
            <a:r>
              <a:rPr lang="en-US" dirty="0" err="1"/>
              <a:t>pfRICH</a:t>
            </a:r>
            <a:r>
              <a:rPr lang="en-US" dirty="0"/>
              <a:t> seems like it will end up being 100kg or less in total weight once everything has been tallied up, so it shouldn’t be a huge undertaking to fix it within the DIRC support frame. The basis for this design is that we would add two additional rings on the DIRC support frame that are as stripped down as possible. Then we could affix ears (shown in lime green and purple around the perimeter) to these rings where conical mounting pins could “land” and bolts could be affixed.</a:t>
            </a:r>
          </a:p>
        </p:txBody>
      </p:sp>
      <p:sp>
        <p:nvSpPr>
          <p:cNvPr id="4" name="Slide Number Placeholder 3"/>
          <p:cNvSpPr>
            <a:spLocks noGrp="1"/>
          </p:cNvSpPr>
          <p:nvPr>
            <p:ph type="sldNum" sz="quarter" idx="5"/>
          </p:nvPr>
        </p:nvSpPr>
        <p:spPr/>
        <p:txBody>
          <a:bodyPr/>
          <a:lstStyle/>
          <a:p>
            <a:fld id="{A4BCACA9-4DEB-493F-8582-A42A37A24A04}" type="slidenum">
              <a:rPr lang="en-US" smtClean="0"/>
              <a:t>14</a:t>
            </a:fld>
            <a:endParaRPr lang="en-US"/>
          </a:p>
        </p:txBody>
      </p:sp>
    </p:spTree>
    <p:extLst>
      <p:ext uri="{BB962C8B-B14F-4D97-AF65-F5344CB8AC3E}">
        <p14:creationId xmlns:p14="http://schemas.microsoft.com/office/powerpoint/2010/main" val="316608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details from the previous slide, you can see a conceptual procedure to the insertion process of the </a:t>
            </a:r>
            <a:r>
              <a:rPr lang="en-US" dirty="0" err="1"/>
              <a:t>pfRICH</a:t>
            </a:r>
            <a:r>
              <a:rPr lang="en-US" dirty="0"/>
              <a:t>. (Read slide)</a:t>
            </a:r>
          </a:p>
        </p:txBody>
      </p:sp>
      <p:sp>
        <p:nvSpPr>
          <p:cNvPr id="4" name="Slide Number Placeholder 3"/>
          <p:cNvSpPr>
            <a:spLocks noGrp="1"/>
          </p:cNvSpPr>
          <p:nvPr>
            <p:ph type="sldNum" sz="quarter" idx="5"/>
          </p:nvPr>
        </p:nvSpPr>
        <p:spPr/>
        <p:txBody>
          <a:bodyPr/>
          <a:lstStyle/>
          <a:p>
            <a:fld id="{A4BCACA9-4DEB-493F-8582-A42A37A24A04}" type="slidenum">
              <a:rPr lang="en-US" smtClean="0"/>
              <a:t>15</a:t>
            </a:fld>
            <a:endParaRPr lang="en-US"/>
          </a:p>
        </p:txBody>
      </p:sp>
    </p:spTree>
    <p:extLst>
      <p:ext uri="{BB962C8B-B14F-4D97-AF65-F5344CB8AC3E}">
        <p14:creationId xmlns:p14="http://schemas.microsoft.com/office/powerpoint/2010/main" val="291280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here are a couple pictures of everything in a section view. You can see where the components are in relation to each other, and this might give a better idea of how it all goes together. I’ll quickly go to my CAD program to give everyone a visual while I answer any questions.</a:t>
            </a:r>
          </a:p>
        </p:txBody>
      </p:sp>
      <p:sp>
        <p:nvSpPr>
          <p:cNvPr id="4" name="Slide Number Placeholder 3"/>
          <p:cNvSpPr>
            <a:spLocks noGrp="1"/>
          </p:cNvSpPr>
          <p:nvPr>
            <p:ph type="sldNum" sz="quarter" idx="5"/>
          </p:nvPr>
        </p:nvSpPr>
        <p:spPr/>
        <p:txBody>
          <a:bodyPr/>
          <a:lstStyle/>
          <a:p>
            <a:fld id="{A4BCACA9-4DEB-493F-8582-A42A37A24A04}" type="slidenum">
              <a:rPr lang="en-US" smtClean="0"/>
              <a:t>17</a:t>
            </a:fld>
            <a:endParaRPr lang="en-US"/>
          </a:p>
        </p:txBody>
      </p:sp>
    </p:spTree>
    <p:extLst>
      <p:ext uri="{BB962C8B-B14F-4D97-AF65-F5344CB8AC3E}">
        <p14:creationId xmlns:p14="http://schemas.microsoft.com/office/powerpoint/2010/main" val="149575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with the aerogel wall, as you can see. The current design concept is to use very thin – on the order of about a half millimeter thick – carbon fiber sheets to separate and create compartments for each aerogel tile. The tiles themselves have been patterned in a similar fashion to Belle II with three radial bands outwards creating bands of 8, 14, and 20 tiles respectively. The size of the tiles was our main limitation here, so we made sure that we kept all tiles within a 20x20 centimeter footprint. This is – as far as we understand – an approximate limitation for current manufacturing methods. You can see here that by utilizing such lightweight materials, we expect this whole structure to weigh in around the 2kg range. Also, although this detail has not been drawn into CAD, the idea for containing the tiles is straight from CLASS12. As shown in the picture on the bottom right sent to me by Brian Eng, the plan is to use thin, clear filament to retain the tiles within the structure. </a:t>
            </a:r>
          </a:p>
        </p:txBody>
      </p:sp>
      <p:sp>
        <p:nvSpPr>
          <p:cNvPr id="4" name="Slide Number Placeholder 3"/>
          <p:cNvSpPr>
            <a:spLocks noGrp="1"/>
          </p:cNvSpPr>
          <p:nvPr>
            <p:ph type="sldNum" sz="quarter" idx="5"/>
          </p:nvPr>
        </p:nvSpPr>
        <p:spPr/>
        <p:txBody>
          <a:bodyPr/>
          <a:lstStyle/>
          <a:p>
            <a:fld id="{A4BCACA9-4DEB-493F-8582-A42A37A24A04}" type="slidenum">
              <a:rPr lang="en-US" smtClean="0"/>
              <a:t>3</a:t>
            </a:fld>
            <a:endParaRPr lang="en-US"/>
          </a:p>
        </p:txBody>
      </p:sp>
    </p:spTree>
    <p:extLst>
      <p:ext uri="{BB962C8B-B14F-4D97-AF65-F5344CB8AC3E}">
        <p14:creationId xmlns:p14="http://schemas.microsoft.com/office/powerpoint/2010/main" val="107597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moving outwards, we can talk about the containment walls. As shown here, the containment walls consist of primarily three pieces (the fourth, that houses the sensor plane) will be discussed later. Either way, these three pieces are: a front disc which we plan to make about ¼” thick, a cylinder which will be ½” thick, and a ¼” thick section in the shape of the beam pipe flange that runs through the middle of the detector. As you can see in these pictures, the current design concept is to use a carbon fiber </a:t>
            </a:r>
            <a:r>
              <a:rPr lang="en-US" dirty="0" err="1"/>
              <a:t>nomex</a:t>
            </a:r>
            <a:r>
              <a:rPr lang="en-US" dirty="0"/>
              <a:t> honeycomb material with bonded rings on the edge. There are ongoing discussions about the material choice for these rings, but they are shown here as aluminum. The purpose for having the mating flanges made out of a machinable material is that we can include a sealing material (like copper) between the flanges as well as having the ability to tap it and use standard screws or bolts to connect them together. The thicknesses and material type for this section were discussed with Prakhar from Stoneybrook who has experience with the TPC construction for </a:t>
            </a:r>
            <a:r>
              <a:rPr lang="en-US" dirty="0" err="1"/>
              <a:t>sPHENIX</a:t>
            </a:r>
            <a:r>
              <a:rPr lang="en-US" dirty="0"/>
              <a:t>. At the bottom, you can see the estimated weight for each component. As a whole, I expect the containing structure to weigh in the neighborhood of 11kg.</a:t>
            </a:r>
          </a:p>
        </p:txBody>
      </p:sp>
      <p:sp>
        <p:nvSpPr>
          <p:cNvPr id="4" name="Slide Number Placeholder 3"/>
          <p:cNvSpPr>
            <a:spLocks noGrp="1"/>
          </p:cNvSpPr>
          <p:nvPr>
            <p:ph type="sldNum" sz="quarter" idx="5"/>
          </p:nvPr>
        </p:nvSpPr>
        <p:spPr/>
        <p:txBody>
          <a:bodyPr/>
          <a:lstStyle/>
          <a:p>
            <a:fld id="{A4BCACA9-4DEB-493F-8582-A42A37A24A04}" type="slidenum">
              <a:rPr lang="en-US" smtClean="0"/>
              <a:t>4</a:t>
            </a:fld>
            <a:endParaRPr lang="en-US"/>
          </a:p>
        </p:txBody>
      </p:sp>
    </p:spTree>
    <p:extLst>
      <p:ext uri="{BB962C8B-B14F-4D97-AF65-F5344CB8AC3E}">
        <p14:creationId xmlns:p14="http://schemas.microsoft.com/office/powerpoint/2010/main" val="231047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component up is the outer conical mirror system shown here. This mirror system uses a similar ¼” honeycomb carbon fiber sheet, however, there is a reflective surface on the inside wall. Due to its size and shape, we expect to have to subdivide the mirrors into eight or so pieces so that they can be easily manufactured and installed. As far as installation goes, you can see that in the picture to the right, I’ve made the outer wall semi-transparent to show the foam blocks that are inserted between the mirrors and the outside containment structure. These are made of a rigid, machinable, polyurethane foam which can be purchased in various densities. You can also see that each mirror segment has two mounting blocks, a long one and a short one. The idea here is that there can be 3 mounting points per mirror to allow for slight adjustments, as necessary. Lastly, you can see that each mirror weighs very little – on the order of 300 grams or so for a combined weight around 2.5kg.</a:t>
            </a:r>
          </a:p>
        </p:txBody>
      </p:sp>
      <p:sp>
        <p:nvSpPr>
          <p:cNvPr id="4" name="Slide Number Placeholder 3"/>
          <p:cNvSpPr>
            <a:spLocks noGrp="1"/>
          </p:cNvSpPr>
          <p:nvPr>
            <p:ph type="sldNum" sz="quarter" idx="5"/>
          </p:nvPr>
        </p:nvSpPr>
        <p:spPr/>
        <p:txBody>
          <a:bodyPr/>
          <a:lstStyle/>
          <a:p>
            <a:fld id="{A4BCACA9-4DEB-493F-8582-A42A37A24A04}" type="slidenum">
              <a:rPr lang="en-US" smtClean="0"/>
              <a:t>5</a:t>
            </a:fld>
            <a:endParaRPr lang="en-US"/>
          </a:p>
        </p:txBody>
      </p:sp>
    </p:spTree>
    <p:extLst>
      <p:ext uri="{BB962C8B-B14F-4D97-AF65-F5344CB8AC3E}">
        <p14:creationId xmlns:p14="http://schemas.microsoft.com/office/powerpoint/2010/main" val="201993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inner conical mirror is very similar to the outer mirror system. However, there is a key difference in the shape of the mirror. Since the inner wall is parallel to the outer cylinder and shaped like the beam pipe flange that it is designed to clear, there is an intersecting cut out between the two pieces. This saddle shaped cutout works to the advantage of the mirror mechanically in that it creates a natural stop for the mirror as it is lowered into position. The same machinable foam is planned to be used – you can just barely see the top of it in this picture – and is there mainly to center the mirror on the inner containment wall.</a:t>
            </a:r>
          </a:p>
        </p:txBody>
      </p:sp>
      <p:sp>
        <p:nvSpPr>
          <p:cNvPr id="4" name="Slide Number Placeholder 3"/>
          <p:cNvSpPr>
            <a:spLocks noGrp="1"/>
          </p:cNvSpPr>
          <p:nvPr>
            <p:ph type="sldNum" sz="quarter" idx="5"/>
          </p:nvPr>
        </p:nvSpPr>
        <p:spPr/>
        <p:txBody>
          <a:bodyPr/>
          <a:lstStyle/>
          <a:p>
            <a:fld id="{A4BCACA9-4DEB-493F-8582-A42A37A24A04}" type="slidenum">
              <a:rPr lang="en-US" smtClean="0"/>
              <a:t>6</a:t>
            </a:fld>
            <a:endParaRPr lang="en-US"/>
          </a:p>
        </p:txBody>
      </p:sp>
    </p:spTree>
    <p:extLst>
      <p:ext uri="{BB962C8B-B14F-4D97-AF65-F5344CB8AC3E}">
        <p14:creationId xmlns:p14="http://schemas.microsoft.com/office/powerpoint/2010/main" val="1579814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without stepping on Alexander’s toes too much, lets take a look at the HRPPD sensor that has been used in the most current design layout for the </a:t>
            </a:r>
            <a:r>
              <a:rPr lang="en-US" dirty="0" err="1"/>
              <a:t>pfRICH</a:t>
            </a:r>
            <a:r>
              <a:rPr lang="en-US" dirty="0"/>
              <a:t>. As you can see, I mention that this is the MOST current. That is because this design changes very frequently as more information becomes available and the design naturally progresses. Either way, you can see that the plan – as of this design iteration – is to liquid cool the card using a heat spreader across the ASICs and the FPGA. This has recently changed again, but the changes haven’t propagated into my design yet, so we’ll present on this iteration. The high voltage cabling is represented by the red wires coming out on the left-hand side and the SFP fiber port comes out on the right-hand side (as you see it in the picture). Now, I do want to point out that since the design has recently reduced the depth of the sensor from approximately 8cm down to 3cm, we still plan to keep a 5-6cm clearance from the front face of the sensor. Leaving that area open allows us room to route cabling and services. Overall, each sensor weighs about half a kilo and when you add that up, you can see that 34kg of the detector is the sensors.</a:t>
            </a:r>
          </a:p>
        </p:txBody>
      </p:sp>
      <p:sp>
        <p:nvSpPr>
          <p:cNvPr id="4" name="Slide Number Placeholder 3"/>
          <p:cNvSpPr>
            <a:spLocks noGrp="1"/>
          </p:cNvSpPr>
          <p:nvPr>
            <p:ph type="sldNum" sz="quarter" idx="5"/>
          </p:nvPr>
        </p:nvSpPr>
        <p:spPr/>
        <p:txBody>
          <a:bodyPr/>
          <a:lstStyle/>
          <a:p>
            <a:fld id="{A4BCACA9-4DEB-493F-8582-A42A37A24A04}" type="slidenum">
              <a:rPr lang="en-US" smtClean="0"/>
              <a:t>7</a:t>
            </a:fld>
            <a:endParaRPr lang="en-US"/>
          </a:p>
        </p:txBody>
      </p:sp>
    </p:spTree>
    <p:extLst>
      <p:ext uri="{BB962C8B-B14F-4D97-AF65-F5344CB8AC3E}">
        <p14:creationId xmlns:p14="http://schemas.microsoft.com/office/powerpoint/2010/main" val="4136032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 big change recently for the design was to switch to a one-piece machined aluminum disc that holds the sensors in by inserting them from the back. The design concept is to use a maximum material thickness of ½” for the stock and machine it to accept the sensors while leaving an approximately 12mm wide grid on the front face. This front face allows us to insert the sensor from the back and attempt to seal it air-tight and light-tight along the front face and the sides. That being said, we realize that this isn’t a perfect solution and </a:t>
            </a:r>
            <a:r>
              <a:rPr lang="en-US" dirty="0" err="1"/>
              <a:t>i’ll</a:t>
            </a:r>
            <a:r>
              <a:rPr lang="en-US" dirty="0"/>
              <a:t> discuss this more later. You can see that this disc weighs as much as the rest of the containment vessel combined, but most of the material exists on the outer circumference where it is less critical. </a:t>
            </a:r>
          </a:p>
        </p:txBody>
      </p:sp>
      <p:sp>
        <p:nvSpPr>
          <p:cNvPr id="4" name="Slide Number Placeholder 3"/>
          <p:cNvSpPr>
            <a:spLocks noGrp="1"/>
          </p:cNvSpPr>
          <p:nvPr>
            <p:ph type="sldNum" sz="quarter" idx="5"/>
          </p:nvPr>
        </p:nvSpPr>
        <p:spPr/>
        <p:txBody>
          <a:bodyPr/>
          <a:lstStyle/>
          <a:p>
            <a:fld id="{A4BCACA9-4DEB-493F-8582-A42A37A24A04}" type="slidenum">
              <a:rPr lang="en-US" smtClean="0"/>
              <a:t>8</a:t>
            </a:fld>
            <a:endParaRPr lang="en-US"/>
          </a:p>
        </p:txBody>
      </p:sp>
    </p:spTree>
    <p:extLst>
      <p:ext uri="{BB962C8B-B14F-4D97-AF65-F5344CB8AC3E}">
        <p14:creationId xmlns:p14="http://schemas.microsoft.com/office/powerpoint/2010/main" val="4013104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actually see an older revision of the sensor design where we thought we might need two liquid cooling pipes per sensor. Moving along though, you can kind of get a feel for how we plan to put this together. The aluminum grid will be bolted to the carbon fiber containment vessel around the perimeter and the sensors will drop in from the back side. Then, the strapping can be placed on top of the sensors perpendicular to the cooling pipes. This strapping should also add rigidity in this direction by making a near-I-beam shape with the webbing that is between the sensors. Moving up you can see that the hardware can bolt the strapping down by utilizing the tapped holes in the cut-out corners for the sensors. The liquid cooling comes last and uses the strapping as a mounting location for the cooling tubing.</a:t>
            </a:r>
          </a:p>
        </p:txBody>
      </p:sp>
      <p:sp>
        <p:nvSpPr>
          <p:cNvPr id="4" name="Slide Number Placeholder 3"/>
          <p:cNvSpPr>
            <a:spLocks noGrp="1"/>
          </p:cNvSpPr>
          <p:nvPr>
            <p:ph type="sldNum" sz="quarter" idx="5"/>
          </p:nvPr>
        </p:nvSpPr>
        <p:spPr/>
        <p:txBody>
          <a:bodyPr/>
          <a:lstStyle/>
          <a:p>
            <a:fld id="{A4BCACA9-4DEB-493F-8582-A42A37A24A04}" type="slidenum">
              <a:rPr lang="en-US" smtClean="0"/>
              <a:t>9</a:t>
            </a:fld>
            <a:endParaRPr lang="en-US"/>
          </a:p>
        </p:txBody>
      </p:sp>
    </p:spTree>
    <p:extLst>
      <p:ext uri="{BB962C8B-B14F-4D97-AF65-F5344CB8AC3E}">
        <p14:creationId xmlns:p14="http://schemas.microsoft.com/office/powerpoint/2010/main" val="161944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note about the electronics and readouts since we’ve been covering that – more specifically, the cooling. When we initially began designing the </a:t>
            </a:r>
            <a:r>
              <a:rPr lang="en-US" dirty="0" err="1"/>
              <a:t>pfRICH</a:t>
            </a:r>
            <a:r>
              <a:rPr lang="en-US" dirty="0"/>
              <a:t> for the EIC, we assumed that the heat requirements would end up being similar to the BELLE II ARICH which is shown in the series of pictures at the bottom of the slide. As we’ve been able to narrow down ASICs and other components, its becoming more evident that the cooling requirement might not be as dramatic as we originally anticipated. Therefore, we are looking into the option of dropping the liquid cooling altogether and investigating the option to run air cooling with shrouds that run horizontally across the sensor plane. As the slide says, this option is still under consideration, but I expect that if we pursue this change, it will have a non-trivial impact the overall design.</a:t>
            </a:r>
          </a:p>
        </p:txBody>
      </p:sp>
      <p:sp>
        <p:nvSpPr>
          <p:cNvPr id="4" name="Slide Number Placeholder 3"/>
          <p:cNvSpPr>
            <a:spLocks noGrp="1"/>
          </p:cNvSpPr>
          <p:nvPr>
            <p:ph type="sldNum" sz="quarter" idx="5"/>
          </p:nvPr>
        </p:nvSpPr>
        <p:spPr/>
        <p:txBody>
          <a:bodyPr/>
          <a:lstStyle/>
          <a:p>
            <a:fld id="{A4BCACA9-4DEB-493F-8582-A42A37A24A04}" type="slidenum">
              <a:rPr lang="en-US" smtClean="0"/>
              <a:t>10</a:t>
            </a:fld>
            <a:endParaRPr lang="en-US"/>
          </a:p>
        </p:txBody>
      </p:sp>
    </p:spTree>
    <p:extLst>
      <p:ext uri="{BB962C8B-B14F-4D97-AF65-F5344CB8AC3E}">
        <p14:creationId xmlns:p14="http://schemas.microsoft.com/office/powerpoint/2010/main" val="116100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4352-DEEB-1C29-A447-E51A4AF3A4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8F3FE4-AAB5-12BE-2A3E-6157E677F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C088A2-BE95-42CE-C31B-B53C92E3335D}"/>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5" name="Footer Placeholder 4">
            <a:extLst>
              <a:ext uri="{FF2B5EF4-FFF2-40B4-BE49-F238E27FC236}">
                <a16:creationId xmlns:a16="http://schemas.microsoft.com/office/drawing/2014/main" id="{67B9C4F9-3757-C9F9-11F1-8726A5128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5735-4ACE-2CB0-9E0C-99815D7FA60F}"/>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2838004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E09E-8ADF-EC88-EADD-2B5A7D6B82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B7352-8E8C-EC58-52EF-0319F28EE0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E13FC-982E-ABB9-38D0-D0D29CF5833A}"/>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5" name="Footer Placeholder 4">
            <a:extLst>
              <a:ext uri="{FF2B5EF4-FFF2-40B4-BE49-F238E27FC236}">
                <a16:creationId xmlns:a16="http://schemas.microsoft.com/office/drawing/2014/main" id="{969B104C-FD82-5409-8E26-2DF2E4677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2770-579C-FE82-C7C0-535D16F8E1D8}"/>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115531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7C672F-35CB-97C9-62AB-42E5CEAFF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77DD30-8541-4D48-0499-9362FB93A1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FC4F2-AF55-E49C-95A5-05360FE43A8E}"/>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5" name="Footer Placeholder 4">
            <a:extLst>
              <a:ext uri="{FF2B5EF4-FFF2-40B4-BE49-F238E27FC236}">
                <a16:creationId xmlns:a16="http://schemas.microsoft.com/office/drawing/2014/main" id="{68A7CE66-35AC-BB45-A400-9E5378A13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B385E-5478-DF87-527D-C7E9772A2F6F}"/>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134669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3EC1-D281-5219-D53C-324C31F661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94023-F479-2D8E-8F03-3E4778EB5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45FC6-9A14-18FF-9742-369EF7CEAE4D}"/>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5" name="Footer Placeholder 4">
            <a:extLst>
              <a:ext uri="{FF2B5EF4-FFF2-40B4-BE49-F238E27FC236}">
                <a16:creationId xmlns:a16="http://schemas.microsoft.com/office/drawing/2014/main" id="{BA553651-D3B7-106C-65BB-B606DBB8F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BAA9B-55B7-4F18-BA6C-F68ECAF82896}"/>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366635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C32A-7F34-9632-268A-BD4C42E1EC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B6F755-7B30-B0A0-7E55-8259942FE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3AEB6-0752-7819-7B9B-3114BAB14957}"/>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5" name="Footer Placeholder 4">
            <a:extLst>
              <a:ext uri="{FF2B5EF4-FFF2-40B4-BE49-F238E27FC236}">
                <a16:creationId xmlns:a16="http://schemas.microsoft.com/office/drawing/2014/main" id="{75944001-118A-1EBA-CB57-7C704E079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B6C1C-0B09-EA61-AD5E-3D6450E34954}"/>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1039358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3A34-72E8-C99B-5B69-ED877DA77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5AD65-8CD9-3C60-FD19-B983406C8C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FEB6E6-DFC7-98C6-E68E-766A1262F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20364C-F1AB-323D-C5E7-7024CD994DC8}"/>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6" name="Footer Placeholder 5">
            <a:extLst>
              <a:ext uri="{FF2B5EF4-FFF2-40B4-BE49-F238E27FC236}">
                <a16:creationId xmlns:a16="http://schemas.microsoft.com/office/drawing/2014/main" id="{F988ED7A-748E-EE70-7908-D04DAD4D4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7F67B-88B6-7DC8-D439-812F8EDCC3F5}"/>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473523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BFDA-F9FE-21BF-D881-5684634684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1E2DA2-61E3-CD68-505D-E226B149A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5B364A-C384-197C-2D41-8508C08286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753E05-5F76-5E4E-4FFC-7EAE3F704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51A18A-29E6-363E-4C1A-452C06E4CA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8FDCCB-35C9-BDF9-E044-BD3B9BAB9B2C}"/>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8" name="Footer Placeholder 7">
            <a:extLst>
              <a:ext uri="{FF2B5EF4-FFF2-40B4-BE49-F238E27FC236}">
                <a16:creationId xmlns:a16="http://schemas.microsoft.com/office/drawing/2014/main" id="{4515E5ED-D154-1A04-E286-E7F1CFB95D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406AFA-4667-117E-6658-BF56350C5B3D}"/>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408073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8612-3BB9-8B03-6560-AB2AE166B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4DE3C-8916-8EF3-CEE9-B48ABCB0B2D1}"/>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4" name="Footer Placeholder 3">
            <a:extLst>
              <a:ext uri="{FF2B5EF4-FFF2-40B4-BE49-F238E27FC236}">
                <a16:creationId xmlns:a16="http://schemas.microsoft.com/office/drawing/2014/main" id="{E39B3ADC-A8B1-3A6B-D685-210EB2455B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3F4FA3-6F87-A9AA-56D2-53BB901799E6}"/>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2920635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6C3D8-B9D1-1D41-7039-7C6FE0F779D3}"/>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3" name="Footer Placeholder 2">
            <a:extLst>
              <a:ext uri="{FF2B5EF4-FFF2-40B4-BE49-F238E27FC236}">
                <a16:creationId xmlns:a16="http://schemas.microsoft.com/office/drawing/2014/main" id="{49401C05-4D9E-5E75-F982-2DA7DAD72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9E77AF-B237-1CCD-98EE-DA2AE09F5D6E}"/>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3973131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9B1D-DC3C-D6F6-75D2-F6F41328F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E575C5-54DC-595E-B513-7DC000860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B3B528-4041-D3B8-6786-5892C801F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5C75-8CAE-C386-E070-47D4AFBD6510}"/>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6" name="Footer Placeholder 5">
            <a:extLst>
              <a:ext uri="{FF2B5EF4-FFF2-40B4-BE49-F238E27FC236}">
                <a16:creationId xmlns:a16="http://schemas.microsoft.com/office/drawing/2014/main" id="{39529F1D-7935-9E0C-C6C1-9DB22A2B6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0C76E7-B4AD-22B5-01CD-E75F901CC14C}"/>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237326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909D-9003-AD42-C95D-C3E8312A92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84C661-50EF-8188-DF72-63B38B114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9E96A2-0065-BE42-B112-937A45217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4F8D4-132D-8FFF-23AF-9A47B547EA33}"/>
              </a:ext>
            </a:extLst>
          </p:cNvPr>
          <p:cNvSpPr>
            <a:spLocks noGrp="1"/>
          </p:cNvSpPr>
          <p:nvPr>
            <p:ph type="dt" sz="half" idx="10"/>
          </p:nvPr>
        </p:nvSpPr>
        <p:spPr/>
        <p:txBody>
          <a:bodyPr/>
          <a:lstStyle/>
          <a:p>
            <a:fld id="{3EFBC39B-5F29-4AED-8675-30AFC80DC5EC}" type="datetimeFigureOut">
              <a:rPr lang="en-US" smtClean="0"/>
              <a:t>3/2/2023</a:t>
            </a:fld>
            <a:endParaRPr lang="en-US"/>
          </a:p>
        </p:txBody>
      </p:sp>
      <p:sp>
        <p:nvSpPr>
          <p:cNvPr id="6" name="Footer Placeholder 5">
            <a:extLst>
              <a:ext uri="{FF2B5EF4-FFF2-40B4-BE49-F238E27FC236}">
                <a16:creationId xmlns:a16="http://schemas.microsoft.com/office/drawing/2014/main" id="{CC45CC33-A895-6C12-422D-F80EFEDEE7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C1A73-8E5C-09A3-B054-F38A54F788CE}"/>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237953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AF846-309E-CD63-8D19-9CCDAF8AC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252BCE-1711-638B-AFE8-8C9215F343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31C28-711E-A1E4-7553-77CDEA7E4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BC39B-5F29-4AED-8675-30AFC80DC5EC}" type="datetimeFigureOut">
              <a:rPr lang="en-US" smtClean="0"/>
              <a:t>3/2/2023</a:t>
            </a:fld>
            <a:endParaRPr lang="en-US"/>
          </a:p>
        </p:txBody>
      </p:sp>
      <p:sp>
        <p:nvSpPr>
          <p:cNvPr id="5" name="Footer Placeholder 4">
            <a:extLst>
              <a:ext uri="{FF2B5EF4-FFF2-40B4-BE49-F238E27FC236}">
                <a16:creationId xmlns:a16="http://schemas.microsoft.com/office/drawing/2014/main" id="{C32180D9-17E1-7909-E6B0-58159F044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F24427-211F-D784-08C6-AEC41CD8A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69EA0-5C5E-46C0-9F5C-61ACD802A205}" type="slidenum">
              <a:rPr lang="en-US" smtClean="0"/>
              <a:t>‹#›</a:t>
            </a:fld>
            <a:endParaRPr lang="en-US"/>
          </a:p>
        </p:txBody>
      </p:sp>
    </p:spTree>
    <p:extLst>
      <p:ext uri="{BB962C8B-B14F-4D97-AF65-F5344CB8AC3E}">
        <p14:creationId xmlns:p14="http://schemas.microsoft.com/office/powerpoint/2010/main" val="1957314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98F63-0E50-7104-24E2-37B9E93D7137}"/>
              </a:ext>
            </a:extLst>
          </p:cNvPr>
          <p:cNvSpPr>
            <a:spLocks noGrp="1"/>
          </p:cNvSpPr>
          <p:nvPr>
            <p:ph type="ctrTitle"/>
          </p:nvPr>
        </p:nvSpPr>
        <p:spPr/>
        <p:txBody>
          <a:bodyPr/>
          <a:lstStyle/>
          <a:p>
            <a:r>
              <a:rPr lang="en-US" dirty="0" err="1"/>
              <a:t>pfRICH</a:t>
            </a:r>
            <a:r>
              <a:rPr lang="en-US" dirty="0"/>
              <a:t> Design Update</a:t>
            </a:r>
          </a:p>
        </p:txBody>
      </p:sp>
      <p:sp>
        <p:nvSpPr>
          <p:cNvPr id="3" name="Subtitle 2">
            <a:extLst>
              <a:ext uri="{FF2B5EF4-FFF2-40B4-BE49-F238E27FC236}">
                <a16:creationId xmlns:a16="http://schemas.microsoft.com/office/drawing/2014/main" id="{58105F99-5454-0A44-53F8-083F5F372AD2}"/>
              </a:ext>
            </a:extLst>
          </p:cNvPr>
          <p:cNvSpPr>
            <a:spLocks noGrp="1"/>
          </p:cNvSpPr>
          <p:nvPr>
            <p:ph type="subTitle" idx="1"/>
          </p:nvPr>
        </p:nvSpPr>
        <p:spPr/>
        <p:txBody>
          <a:bodyPr/>
          <a:lstStyle/>
          <a:p>
            <a:r>
              <a:rPr lang="en-US" dirty="0"/>
              <a:t>By Alex Eslinger (JLAB)</a:t>
            </a:r>
          </a:p>
          <a:p>
            <a:r>
              <a:rPr lang="en-US" dirty="0"/>
              <a:t>3 March 2023</a:t>
            </a:r>
          </a:p>
        </p:txBody>
      </p:sp>
    </p:spTree>
    <p:extLst>
      <p:ext uri="{BB962C8B-B14F-4D97-AF65-F5344CB8AC3E}">
        <p14:creationId xmlns:p14="http://schemas.microsoft.com/office/powerpoint/2010/main" val="7071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6333-5BB8-A6BC-D8BF-C92268BC763D}"/>
              </a:ext>
            </a:extLst>
          </p:cNvPr>
          <p:cNvSpPr>
            <a:spLocks noGrp="1"/>
          </p:cNvSpPr>
          <p:nvPr>
            <p:ph type="title"/>
          </p:nvPr>
        </p:nvSpPr>
        <p:spPr/>
        <p:txBody>
          <a:bodyPr/>
          <a:lstStyle/>
          <a:p>
            <a:r>
              <a:rPr lang="en-US" dirty="0"/>
              <a:t>Electronics/Readout Notes</a:t>
            </a:r>
          </a:p>
        </p:txBody>
      </p:sp>
      <p:sp>
        <p:nvSpPr>
          <p:cNvPr id="3" name="Content Placeholder 2">
            <a:extLst>
              <a:ext uri="{FF2B5EF4-FFF2-40B4-BE49-F238E27FC236}">
                <a16:creationId xmlns:a16="http://schemas.microsoft.com/office/drawing/2014/main" id="{4CF257D2-CE79-0DFC-7AB0-4B664CBE833F}"/>
              </a:ext>
            </a:extLst>
          </p:cNvPr>
          <p:cNvSpPr>
            <a:spLocks noGrp="1"/>
          </p:cNvSpPr>
          <p:nvPr>
            <p:ph idx="1"/>
          </p:nvPr>
        </p:nvSpPr>
        <p:spPr/>
        <p:txBody>
          <a:bodyPr/>
          <a:lstStyle/>
          <a:p>
            <a:r>
              <a:rPr lang="en-US" dirty="0"/>
              <a:t>The picture below was taken from Belle II ARICH slides (L. Burmistrov, 2019)</a:t>
            </a:r>
          </a:p>
          <a:p>
            <a:pPr lvl="1"/>
            <a:r>
              <a:rPr lang="en-US" dirty="0"/>
              <a:t>When we initially began designing EIC </a:t>
            </a:r>
            <a:r>
              <a:rPr lang="en-US" dirty="0" err="1"/>
              <a:t>pfRICH</a:t>
            </a:r>
            <a:r>
              <a:rPr lang="en-US" dirty="0"/>
              <a:t>, we assumed that the heat requirements would require that we use a similar approach</a:t>
            </a:r>
          </a:p>
          <a:p>
            <a:pPr lvl="1"/>
            <a:r>
              <a:rPr lang="en-US" dirty="0"/>
              <a:t>As we’ve narrowed down ASIC and other component choices, we realize that we may not need liquid cooling at all. </a:t>
            </a:r>
          </a:p>
          <a:p>
            <a:pPr lvl="1"/>
            <a:r>
              <a:rPr lang="en-US" dirty="0"/>
              <a:t>Air cooling could be considered with plastic shrouds running horizontally across the sensor plane… this option is still under consideration.</a:t>
            </a:r>
          </a:p>
        </p:txBody>
      </p:sp>
      <p:pic>
        <p:nvPicPr>
          <p:cNvPr id="7" name="Picture 6">
            <a:extLst>
              <a:ext uri="{FF2B5EF4-FFF2-40B4-BE49-F238E27FC236}">
                <a16:creationId xmlns:a16="http://schemas.microsoft.com/office/drawing/2014/main" id="{22ADEF93-1E54-6D27-23AC-ED08D8A23A28}"/>
              </a:ext>
            </a:extLst>
          </p:cNvPr>
          <p:cNvPicPr>
            <a:picLocks noChangeAspect="1"/>
          </p:cNvPicPr>
          <p:nvPr/>
        </p:nvPicPr>
        <p:blipFill>
          <a:blip r:embed="rId3"/>
          <a:stretch>
            <a:fillRect/>
          </a:stretch>
        </p:blipFill>
        <p:spPr>
          <a:xfrm>
            <a:off x="910652" y="4923136"/>
            <a:ext cx="10370695" cy="1934864"/>
          </a:xfrm>
          <a:prstGeom prst="rect">
            <a:avLst/>
          </a:prstGeom>
        </p:spPr>
      </p:pic>
    </p:spTree>
    <p:extLst>
      <p:ext uri="{BB962C8B-B14F-4D97-AF65-F5344CB8AC3E}">
        <p14:creationId xmlns:p14="http://schemas.microsoft.com/office/powerpoint/2010/main" val="126553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63B2-DA47-E4C7-E462-C21CE611F802}"/>
              </a:ext>
            </a:extLst>
          </p:cNvPr>
          <p:cNvSpPr>
            <a:spLocks noGrp="1"/>
          </p:cNvSpPr>
          <p:nvPr>
            <p:ph type="title"/>
          </p:nvPr>
        </p:nvSpPr>
        <p:spPr/>
        <p:txBody>
          <a:bodyPr/>
          <a:lstStyle/>
          <a:p>
            <a:r>
              <a:rPr lang="en-US" dirty="0"/>
              <a:t>Detector Assembly Procedure (Concept)</a:t>
            </a:r>
          </a:p>
        </p:txBody>
      </p:sp>
      <p:sp>
        <p:nvSpPr>
          <p:cNvPr id="3" name="Content Placeholder 2">
            <a:extLst>
              <a:ext uri="{FF2B5EF4-FFF2-40B4-BE49-F238E27FC236}">
                <a16:creationId xmlns:a16="http://schemas.microsoft.com/office/drawing/2014/main" id="{C64D28DE-7C88-FF88-8C3D-1478EABE6B73}"/>
              </a:ext>
            </a:extLst>
          </p:cNvPr>
          <p:cNvSpPr>
            <a:spLocks noGrp="1"/>
          </p:cNvSpPr>
          <p:nvPr>
            <p:ph idx="1"/>
          </p:nvPr>
        </p:nvSpPr>
        <p:spPr/>
        <p:txBody>
          <a:bodyPr>
            <a:normAutofit lnSpcReduction="10000"/>
          </a:bodyPr>
          <a:lstStyle/>
          <a:p>
            <a:r>
              <a:rPr lang="en-US" dirty="0"/>
              <a:t>Build out the aerogel wall</a:t>
            </a:r>
          </a:p>
          <a:p>
            <a:r>
              <a:rPr lang="en-US" dirty="0"/>
              <a:t>Build out the containment wall by adding the foam support blocks and mirrors</a:t>
            </a:r>
          </a:p>
          <a:p>
            <a:r>
              <a:rPr lang="en-US" dirty="0"/>
              <a:t>Insert aerogel wall while containment vessel is face down</a:t>
            </a:r>
          </a:p>
          <a:p>
            <a:r>
              <a:rPr lang="en-US" dirty="0"/>
              <a:t>“Close in” the aerogel wall with the front wall</a:t>
            </a:r>
          </a:p>
          <a:p>
            <a:r>
              <a:rPr lang="en-US" dirty="0"/>
              <a:t>Place aluminum grid on top of containment vessel</a:t>
            </a:r>
          </a:p>
          <a:p>
            <a:r>
              <a:rPr lang="en-US" dirty="0"/>
              <a:t>Add sensors into aluminum grid and affix with the strapping</a:t>
            </a:r>
          </a:p>
          <a:p>
            <a:r>
              <a:rPr lang="en-US" dirty="0"/>
              <a:t>Add cooling to the back of the sensors</a:t>
            </a:r>
          </a:p>
          <a:p>
            <a:r>
              <a:rPr lang="en-US" dirty="0"/>
              <a:t>Fixture the vessel so that it is upright</a:t>
            </a:r>
          </a:p>
          <a:p>
            <a:endParaRPr lang="en-US" dirty="0"/>
          </a:p>
        </p:txBody>
      </p:sp>
    </p:spTree>
    <p:extLst>
      <p:ext uri="{BB962C8B-B14F-4D97-AF65-F5344CB8AC3E}">
        <p14:creationId xmlns:p14="http://schemas.microsoft.com/office/powerpoint/2010/main" val="98888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EF2B-3DE7-C200-9D61-38E3C477E89B}"/>
              </a:ext>
            </a:extLst>
          </p:cNvPr>
          <p:cNvSpPr>
            <a:spLocks noGrp="1"/>
          </p:cNvSpPr>
          <p:nvPr>
            <p:ph type="title"/>
          </p:nvPr>
        </p:nvSpPr>
        <p:spPr/>
        <p:txBody>
          <a:bodyPr/>
          <a:lstStyle/>
          <a:p>
            <a:r>
              <a:rPr lang="en-US" dirty="0"/>
              <a:t>Estimated Weights</a:t>
            </a:r>
          </a:p>
        </p:txBody>
      </p:sp>
      <p:graphicFrame>
        <p:nvGraphicFramePr>
          <p:cNvPr id="4" name="Table 4">
            <a:extLst>
              <a:ext uri="{FF2B5EF4-FFF2-40B4-BE49-F238E27FC236}">
                <a16:creationId xmlns:a16="http://schemas.microsoft.com/office/drawing/2014/main" id="{37ECDC76-C92F-6778-7DB6-31FA9C16C3F0}"/>
              </a:ext>
            </a:extLst>
          </p:cNvPr>
          <p:cNvGraphicFramePr>
            <a:graphicFrameLocks noGrp="1"/>
          </p:cNvGraphicFramePr>
          <p:nvPr>
            <p:ph idx="1"/>
            <p:extLst>
              <p:ext uri="{D42A27DB-BD31-4B8C-83A1-F6EECF244321}">
                <p14:modId xmlns:p14="http://schemas.microsoft.com/office/powerpoint/2010/main" val="1657337966"/>
              </p:ext>
            </p:extLst>
          </p:nvPr>
        </p:nvGraphicFramePr>
        <p:xfrm>
          <a:off x="838200" y="1825625"/>
          <a:ext cx="10515600" cy="2966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726920343"/>
                    </a:ext>
                  </a:extLst>
                </a:gridCol>
                <a:gridCol w="5257800">
                  <a:extLst>
                    <a:ext uri="{9D8B030D-6E8A-4147-A177-3AD203B41FA5}">
                      <a16:colId xmlns:a16="http://schemas.microsoft.com/office/drawing/2014/main" val="3047574139"/>
                    </a:ext>
                  </a:extLst>
                </a:gridCol>
              </a:tblGrid>
              <a:tr h="370840">
                <a:tc>
                  <a:txBody>
                    <a:bodyPr/>
                    <a:lstStyle/>
                    <a:p>
                      <a:r>
                        <a:rPr lang="en-US" dirty="0"/>
                        <a:t>Component</a:t>
                      </a:r>
                    </a:p>
                  </a:txBody>
                  <a:tcPr/>
                </a:tc>
                <a:tc>
                  <a:txBody>
                    <a:bodyPr/>
                    <a:lstStyle/>
                    <a:p>
                      <a:r>
                        <a:rPr lang="en-US" dirty="0"/>
                        <a:t>Estimated Weight</a:t>
                      </a:r>
                    </a:p>
                  </a:txBody>
                  <a:tcPr/>
                </a:tc>
                <a:extLst>
                  <a:ext uri="{0D108BD9-81ED-4DB2-BD59-A6C34878D82A}">
                    <a16:rowId xmlns:a16="http://schemas.microsoft.com/office/drawing/2014/main" val="4176270798"/>
                  </a:ext>
                </a:extLst>
              </a:tr>
              <a:tr h="370840">
                <a:tc>
                  <a:txBody>
                    <a:bodyPr/>
                    <a:lstStyle/>
                    <a:p>
                      <a:r>
                        <a:rPr lang="en-US" dirty="0"/>
                        <a:t>Aerogel Wall</a:t>
                      </a:r>
                    </a:p>
                  </a:txBody>
                  <a:tcPr/>
                </a:tc>
                <a:tc>
                  <a:txBody>
                    <a:bodyPr/>
                    <a:lstStyle/>
                    <a:p>
                      <a:r>
                        <a:rPr lang="en-US" dirty="0"/>
                        <a:t>1.8kg</a:t>
                      </a:r>
                    </a:p>
                  </a:txBody>
                  <a:tcPr/>
                </a:tc>
                <a:extLst>
                  <a:ext uri="{0D108BD9-81ED-4DB2-BD59-A6C34878D82A}">
                    <a16:rowId xmlns:a16="http://schemas.microsoft.com/office/drawing/2014/main" val="871235653"/>
                  </a:ext>
                </a:extLst>
              </a:tr>
              <a:tr h="370840">
                <a:tc>
                  <a:txBody>
                    <a:bodyPr/>
                    <a:lstStyle/>
                    <a:p>
                      <a:r>
                        <a:rPr lang="en-US" dirty="0"/>
                        <a:t>Containment Vessel</a:t>
                      </a:r>
                    </a:p>
                  </a:txBody>
                  <a:tcPr/>
                </a:tc>
                <a:tc>
                  <a:txBody>
                    <a:bodyPr/>
                    <a:lstStyle/>
                    <a:p>
                      <a:r>
                        <a:rPr lang="en-US" dirty="0"/>
                        <a:t>10.7kg</a:t>
                      </a:r>
                    </a:p>
                  </a:txBody>
                  <a:tcPr/>
                </a:tc>
                <a:extLst>
                  <a:ext uri="{0D108BD9-81ED-4DB2-BD59-A6C34878D82A}">
                    <a16:rowId xmlns:a16="http://schemas.microsoft.com/office/drawing/2014/main" val="2513585641"/>
                  </a:ext>
                </a:extLst>
              </a:tr>
              <a:tr h="370840">
                <a:tc>
                  <a:txBody>
                    <a:bodyPr/>
                    <a:lstStyle/>
                    <a:p>
                      <a:r>
                        <a:rPr lang="en-US" dirty="0"/>
                        <a:t>Outer Mirror System</a:t>
                      </a:r>
                    </a:p>
                  </a:txBody>
                  <a:tcPr/>
                </a:tc>
                <a:tc>
                  <a:txBody>
                    <a:bodyPr/>
                    <a:lstStyle/>
                    <a:p>
                      <a:r>
                        <a:rPr lang="en-US" dirty="0"/>
                        <a:t>2.5kg</a:t>
                      </a:r>
                    </a:p>
                  </a:txBody>
                  <a:tcPr/>
                </a:tc>
                <a:extLst>
                  <a:ext uri="{0D108BD9-81ED-4DB2-BD59-A6C34878D82A}">
                    <a16:rowId xmlns:a16="http://schemas.microsoft.com/office/drawing/2014/main" val="403620339"/>
                  </a:ext>
                </a:extLst>
              </a:tr>
              <a:tr h="370840">
                <a:tc>
                  <a:txBody>
                    <a:bodyPr/>
                    <a:lstStyle/>
                    <a:p>
                      <a:r>
                        <a:rPr lang="en-US" dirty="0"/>
                        <a:t>Inner Mirror</a:t>
                      </a:r>
                    </a:p>
                  </a:txBody>
                  <a:tcPr/>
                </a:tc>
                <a:tc>
                  <a:txBody>
                    <a:bodyPr/>
                    <a:lstStyle/>
                    <a:p>
                      <a:r>
                        <a:rPr lang="en-US" dirty="0"/>
                        <a:t>0.4kg</a:t>
                      </a:r>
                    </a:p>
                  </a:txBody>
                  <a:tcPr/>
                </a:tc>
                <a:extLst>
                  <a:ext uri="{0D108BD9-81ED-4DB2-BD59-A6C34878D82A}">
                    <a16:rowId xmlns:a16="http://schemas.microsoft.com/office/drawing/2014/main" val="2538252070"/>
                  </a:ext>
                </a:extLst>
              </a:tr>
              <a:tr h="370840">
                <a:tc>
                  <a:txBody>
                    <a:bodyPr/>
                    <a:lstStyle/>
                    <a:p>
                      <a:r>
                        <a:rPr lang="en-US" dirty="0"/>
                        <a:t>68 HRPPD Sensors with Accessories</a:t>
                      </a:r>
                    </a:p>
                  </a:txBody>
                  <a:tcPr/>
                </a:tc>
                <a:tc>
                  <a:txBody>
                    <a:bodyPr/>
                    <a:lstStyle/>
                    <a:p>
                      <a:r>
                        <a:rPr lang="en-US" dirty="0"/>
                        <a:t>34kg</a:t>
                      </a:r>
                    </a:p>
                  </a:txBody>
                  <a:tcPr/>
                </a:tc>
                <a:extLst>
                  <a:ext uri="{0D108BD9-81ED-4DB2-BD59-A6C34878D82A}">
                    <a16:rowId xmlns:a16="http://schemas.microsoft.com/office/drawing/2014/main" val="742845080"/>
                  </a:ext>
                </a:extLst>
              </a:tr>
              <a:tr h="370840">
                <a:tc>
                  <a:txBody>
                    <a:bodyPr/>
                    <a:lstStyle/>
                    <a:p>
                      <a:r>
                        <a:rPr lang="en-US" dirty="0"/>
                        <a:t>Aluminum Sensor Grid</a:t>
                      </a:r>
                    </a:p>
                  </a:txBody>
                  <a:tcPr/>
                </a:tc>
                <a:tc>
                  <a:txBody>
                    <a:bodyPr/>
                    <a:lstStyle/>
                    <a:p>
                      <a:r>
                        <a:rPr lang="en-US" dirty="0"/>
                        <a:t>10.7kg</a:t>
                      </a:r>
                    </a:p>
                  </a:txBody>
                  <a:tcPr/>
                </a:tc>
                <a:extLst>
                  <a:ext uri="{0D108BD9-81ED-4DB2-BD59-A6C34878D82A}">
                    <a16:rowId xmlns:a16="http://schemas.microsoft.com/office/drawing/2014/main" val="3457570184"/>
                  </a:ext>
                </a:extLst>
              </a:tr>
              <a:tr h="370840">
                <a:tc>
                  <a:txBody>
                    <a:bodyPr/>
                    <a:lstStyle/>
                    <a:p>
                      <a:r>
                        <a:rPr lang="en-US" dirty="0"/>
                        <a:t>Total</a:t>
                      </a:r>
                    </a:p>
                  </a:txBody>
                  <a:tcPr/>
                </a:tc>
                <a:tc>
                  <a:txBody>
                    <a:bodyPr/>
                    <a:lstStyle/>
                    <a:p>
                      <a:r>
                        <a:rPr lang="en-US" dirty="0"/>
                        <a:t>60.1kg (not including mounting system)</a:t>
                      </a:r>
                    </a:p>
                  </a:txBody>
                  <a:tcPr/>
                </a:tc>
                <a:extLst>
                  <a:ext uri="{0D108BD9-81ED-4DB2-BD59-A6C34878D82A}">
                    <a16:rowId xmlns:a16="http://schemas.microsoft.com/office/drawing/2014/main" val="3477117381"/>
                  </a:ext>
                </a:extLst>
              </a:tr>
            </a:tbl>
          </a:graphicData>
        </a:graphic>
      </p:graphicFrame>
    </p:spTree>
    <p:extLst>
      <p:ext uri="{BB962C8B-B14F-4D97-AF65-F5344CB8AC3E}">
        <p14:creationId xmlns:p14="http://schemas.microsoft.com/office/powerpoint/2010/main" val="122762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4F30-BFD6-0EE2-849A-14B6147E113A}"/>
              </a:ext>
            </a:extLst>
          </p:cNvPr>
          <p:cNvSpPr>
            <a:spLocks noGrp="1"/>
          </p:cNvSpPr>
          <p:nvPr>
            <p:ph type="title"/>
          </p:nvPr>
        </p:nvSpPr>
        <p:spPr/>
        <p:txBody>
          <a:bodyPr/>
          <a:lstStyle/>
          <a:p>
            <a:r>
              <a:rPr lang="en-US" dirty="0"/>
              <a:t>Detector Installation (Concept)</a:t>
            </a:r>
          </a:p>
        </p:txBody>
      </p:sp>
      <p:sp>
        <p:nvSpPr>
          <p:cNvPr id="3" name="Content Placeholder 2">
            <a:extLst>
              <a:ext uri="{FF2B5EF4-FFF2-40B4-BE49-F238E27FC236}">
                <a16:creationId xmlns:a16="http://schemas.microsoft.com/office/drawing/2014/main" id="{85545762-D4F4-C86D-F9D3-C511113BEF75}"/>
              </a:ext>
            </a:extLst>
          </p:cNvPr>
          <p:cNvSpPr>
            <a:spLocks noGrp="1"/>
          </p:cNvSpPr>
          <p:nvPr>
            <p:ph idx="1"/>
          </p:nvPr>
        </p:nvSpPr>
        <p:spPr>
          <a:xfrm>
            <a:off x="838200" y="1825625"/>
            <a:ext cx="5809938" cy="4351338"/>
          </a:xfrm>
        </p:spPr>
        <p:txBody>
          <a:bodyPr>
            <a:normAutofit fontScale="85000" lnSpcReduction="10000"/>
          </a:bodyPr>
          <a:lstStyle/>
          <a:p>
            <a:r>
              <a:rPr lang="en-US" dirty="0"/>
              <a:t>The picture on the right is from J. </a:t>
            </a:r>
            <a:r>
              <a:rPr lang="en-US" dirty="0" err="1"/>
              <a:t>Bettane’s</a:t>
            </a:r>
            <a:r>
              <a:rPr lang="en-US" dirty="0"/>
              <a:t> EIC Calorimetry Review slide on December 6-7, 2022.</a:t>
            </a:r>
          </a:p>
          <a:p>
            <a:r>
              <a:rPr lang="en-US" dirty="0"/>
              <a:t>For </a:t>
            </a:r>
            <a:r>
              <a:rPr lang="en-US" dirty="0" err="1"/>
              <a:t>pfRICH</a:t>
            </a:r>
            <a:r>
              <a:rPr lang="en-US" dirty="0"/>
              <a:t> installation/removal, we could take the existing tooling for the backward EMCAL, add an adaptor/extension (to reach the </a:t>
            </a:r>
            <a:r>
              <a:rPr lang="en-US" dirty="0" err="1"/>
              <a:t>pfRICH</a:t>
            </a:r>
            <a:r>
              <a:rPr lang="en-US" dirty="0"/>
              <a:t> final location) and reuse the existing bolt holes.</a:t>
            </a:r>
          </a:p>
          <a:p>
            <a:r>
              <a:rPr lang="en-US" dirty="0"/>
              <a:t>Since the EMCAL expects to use the same beam pipe clearance tolerance (+5mm) and it weighs ~3T vs ~100kg, the tooling would be overbuilt for </a:t>
            </a:r>
            <a:r>
              <a:rPr lang="en-US" dirty="0" err="1"/>
              <a:t>pfRICH</a:t>
            </a:r>
            <a:r>
              <a:rPr lang="en-US" dirty="0"/>
              <a:t> and allow for less duplication of effort in design</a:t>
            </a:r>
          </a:p>
        </p:txBody>
      </p:sp>
      <p:pic>
        <p:nvPicPr>
          <p:cNvPr id="4" name="Picture 3">
            <a:extLst>
              <a:ext uri="{FF2B5EF4-FFF2-40B4-BE49-F238E27FC236}">
                <a16:creationId xmlns:a16="http://schemas.microsoft.com/office/drawing/2014/main" id="{BCEF2B9D-697E-5A89-9DCD-FC97CC18324A}"/>
              </a:ext>
            </a:extLst>
          </p:cNvPr>
          <p:cNvPicPr>
            <a:picLocks noChangeAspect="1"/>
          </p:cNvPicPr>
          <p:nvPr/>
        </p:nvPicPr>
        <p:blipFill>
          <a:blip r:embed="rId3"/>
          <a:stretch>
            <a:fillRect/>
          </a:stretch>
        </p:blipFill>
        <p:spPr>
          <a:xfrm>
            <a:off x="6648138" y="2099177"/>
            <a:ext cx="5389331" cy="3804234"/>
          </a:xfrm>
          <a:prstGeom prst="rect">
            <a:avLst/>
          </a:prstGeom>
        </p:spPr>
      </p:pic>
    </p:spTree>
    <p:extLst>
      <p:ext uri="{BB962C8B-B14F-4D97-AF65-F5344CB8AC3E}">
        <p14:creationId xmlns:p14="http://schemas.microsoft.com/office/powerpoint/2010/main" val="1138664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iagram&#10;&#10;Description automatically generated">
            <a:extLst>
              <a:ext uri="{FF2B5EF4-FFF2-40B4-BE49-F238E27FC236}">
                <a16:creationId xmlns:a16="http://schemas.microsoft.com/office/drawing/2014/main" id="{341EBA21-CFD6-4AFA-C577-B73614D272B5}"/>
              </a:ext>
            </a:extLst>
          </p:cNvPr>
          <p:cNvPicPr>
            <a:picLocks noChangeAspect="1"/>
          </p:cNvPicPr>
          <p:nvPr/>
        </p:nvPicPr>
        <p:blipFill rotWithShape="1">
          <a:blip r:embed="rId3">
            <a:extLst>
              <a:ext uri="{28A0092B-C50C-407E-A947-70E740481C1C}">
                <a14:useLocalDpi xmlns:a14="http://schemas.microsoft.com/office/drawing/2010/main" val="0"/>
              </a:ext>
            </a:extLst>
          </a:blip>
          <a:srcRect l="6986" r="11042" b="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Schematic&#10;&#10;Description automatically generated with medium confidence">
            <a:extLst>
              <a:ext uri="{FF2B5EF4-FFF2-40B4-BE49-F238E27FC236}">
                <a16:creationId xmlns:a16="http://schemas.microsoft.com/office/drawing/2014/main" id="{BC4FF63A-00AD-F838-9621-68F08453356C}"/>
              </a:ext>
            </a:extLst>
          </p:cNvPr>
          <p:cNvPicPr>
            <a:picLocks noChangeAspect="1"/>
          </p:cNvPicPr>
          <p:nvPr/>
        </p:nvPicPr>
        <p:blipFill rotWithShape="1">
          <a:blip r:embed="rId4">
            <a:extLst>
              <a:ext uri="{28A0092B-C50C-407E-A947-70E740481C1C}">
                <a14:useLocalDpi xmlns:a14="http://schemas.microsoft.com/office/drawing/2010/main" val="0"/>
              </a:ext>
            </a:extLst>
          </a:blip>
          <a:srcRect l="9242" r="11568" b="3"/>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descr="Diagram, engineering drawing&#10;&#10;Description automatically generated">
            <a:extLst>
              <a:ext uri="{FF2B5EF4-FFF2-40B4-BE49-F238E27FC236}">
                <a16:creationId xmlns:a16="http://schemas.microsoft.com/office/drawing/2014/main" id="{31DAB27A-F497-94E0-D138-641346E34A37}"/>
              </a:ext>
            </a:extLst>
          </p:cNvPr>
          <p:cNvPicPr>
            <a:picLocks noChangeAspect="1"/>
          </p:cNvPicPr>
          <p:nvPr/>
        </p:nvPicPr>
        <p:blipFill rotWithShape="1">
          <a:blip r:embed="rId5">
            <a:extLst>
              <a:ext uri="{28A0092B-C50C-407E-A947-70E740481C1C}">
                <a14:useLocalDpi xmlns:a14="http://schemas.microsoft.com/office/drawing/2010/main" val="0"/>
              </a:ext>
            </a:extLst>
          </a:blip>
          <a:srcRect r="18914" b="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0" name="Freeform: Shape 1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CBFC20-E73A-8BD2-47C8-5ED84294D01E}"/>
              </a:ext>
            </a:extLst>
          </p:cNvPr>
          <p:cNvSpPr>
            <a:spLocks noGrp="1"/>
          </p:cNvSpPr>
          <p:nvPr>
            <p:ph type="title"/>
          </p:nvPr>
        </p:nvSpPr>
        <p:spPr>
          <a:xfrm>
            <a:off x="448056" y="685800"/>
            <a:ext cx="2807208" cy="1325563"/>
          </a:xfrm>
        </p:spPr>
        <p:txBody>
          <a:bodyPr>
            <a:normAutofit/>
          </a:bodyPr>
          <a:lstStyle/>
          <a:p>
            <a:r>
              <a:rPr lang="en-US" sz="2800"/>
              <a:t>Detector Support (Concept)</a:t>
            </a:r>
          </a:p>
        </p:txBody>
      </p:sp>
      <p:sp>
        <p:nvSpPr>
          <p:cNvPr id="24" name="Rectangle 2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1BA16806-DD3A-4E6E-5140-04FE3CA611AF}"/>
              </a:ext>
            </a:extLst>
          </p:cNvPr>
          <p:cNvSpPr>
            <a:spLocks noGrp="1"/>
          </p:cNvSpPr>
          <p:nvPr>
            <p:ph idx="1"/>
          </p:nvPr>
        </p:nvSpPr>
        <p:spPr>
          <a:xfrm>
            <a:off x="448056" y="2258568"/>
            <a:ext cx="2807208" cy="3922776"/>
          </a:xfrm>
        </p:spPr>
        <p:txBody>
          <a:bodyPr>
            <a:normAutofit/>
          </a:bodyPr>
          <a:lstStyle/>
          <a:p>
            <a:r>
              <a:rPr lang="en-US" sz="1700" dirty="0"/>
              <a:t>Propose we add two additional rings into the DIRC structure at the specified locations.</a:t>
            </a:r>
          </a:p>
          <a:p>
            <a:r>
              <a:rPr lang="en-US" sz="1700" dirty="0"/>
              <a:t>Conical mounting mechanism on the upstream side </a:t>
            </a:r>
          </a:p>
          <a:p>
            <a:r>
              <a:rPr lang="en-US" sz="1700" dirty="0"/>
              <a:t>Bolt through into the half-inch circumferential ring on the downstream side </a:t>
            </a:r>
          </a:p>
        </p:txBody>
      </p:sp>
      <p:pic>
        <p:nvPicPr>
          <p:cNvPr id="5" name="Content Placeholder 4" descr="Schematic&#10;&#10;Description automatically generated">
            <a:extLst>
              <a:ext uri="{FF2B5EF4-FFF2-40B4-BE49-F238E27FC236}">
                <a16:creationId xmlns:a16="http://schemas.microsoft.com/office/drawing/2014/main" id="{4D47C3FB-E05B-7992-9C58-D5EB3122F8B8}"/>
              </a:ext>
            </a:extLst>
          </p:cNvPr>
          <p:cNvPicPr>
            <a:picLocks noChangeAspect="1"/>
          </p:cNvPicPr>
          <p:nvPr/>
        </p:nvPicPr>
        <p:blipFill rotWithShape="1">
          <a:blip r:embed="rId6">
            <a:extLst>
              <a:ext uri="{28A0092B-C50C-407E-A947-70E740481C1C}">
                <a14:useLocalDpi xmlns:a14="http://schemas.microsoft.com/office/drawing/2010/main" val="0"/>
              </a:ext>
            </a:extLst>
          </a:blip>
          <a:srcRect l="10200" r="10984" b="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2" name="TextBox 11">
            <a:extLst>
              <a:ext uri="{FF2B5EF4-FFF2-40B4-BE49-F238E27FC236}">
                <a16:creationId xmlns:a16="http://schemas.microsoft.com/office/drawing/2014/main" id="{B4E5B8C8-5EAD-5E51-D739-586EA4B8FD69}"/>
              </a:ext>
            </a:extLst>
          </p:cNvPr>
          <p:cNvSpPr txBox="1"/>
          <p:nvPr/>
        </p:nvSpPr>
        <p:spPr>
          <a:xfrm>
            <a:off x="8471999" y="6543533"/>
            <a:ext cx="3362908" cy="369332"/>
          </a:xfrm>
          <a:prstGeom prst="rect">
            <a:avLst/>
          </a:prstGeom>
          <a:noFill/>
        </p:spPr>
        <p:txBody>
          <a:bodyPr wrap="none" rtlCol="0">
            <a:spAutoFit/>
          </a:bodyPr>
          <a:lstStyle/>
          <a:p>
            <a:r>
              <a:rPr lang="en-US" dirty="0"/>
              <a:t>Proposed additional support rings</a:t>
            </a:r>
          </a:p>
        </p:txBody>
      </p:sp>
      <p:cxnSp>
        <p:nvCxnSpPr>
          <p:cNvPr id="14" name="Straight Arrow Connector 13">
            <a:extLst>
              <a:ext uri="{FF2B5EF4-FFF2-40B4-BE49-F238E27FC236}">
                <a16:creationId xmlns:a16="http://schemas.microsoft.com/office/drawing/2014/main" id="{1F10E337-F616-50C0-E823-2DCA5D0A8F33}"/>
              </a:ext>
            </a:extLst>
          </p:cNvPr>
          <p:cNvCxnSpPr/>
          <p:nvPr/>
        </p:nvCxnSpPr>
        <p:spPr>
          <a:xfrm flipH="1" flipV="1">
            <a:off x="8593973" y="6254897"/>
            <a:ext cx="247715" cy="310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BD40C46-C3CE-EB6B-0CBD-103C4B2B143A}"/>
              </a:ext>
            </a:extLst>
          </p:cNvPr>
          <p:cNvCxnSpPr>
            <a:cxnSpLocks/>
          </p:cNvCxnSpPr>
          <p:nvPr/>
        </p:nvCxnSpPr>
        <p:spPr>
          <a:xfrm flipH="1" flipV="1">
            <a:off x="11327505" y="4804348"/>
            <a:ext cx="232422" cy="1806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E0943A-3486-2DDA-73D9-1A513D031217}"/>
              </a:ext>
            </a:extLst>
          </p:cNvPr>
          <p:cNvSpPr txBox="1"/>
          <p:nvPr/>
        </p:nvSpPr>
        <p:spPr>
          <a:xfrm>
            <a:off x="4830656" y="5720397"/>
            <a:ext cx="2616870" cy="369332"/>
          </a:xfrm>
          <a:prstGeom prst="rect">
            <a:avLst/>
          </a:prstGeom>
          <a:noFill/>
        </p:spPr>
        <p:txBody>
          <a:bodyPr wrap="none" rtlCol="0">
            <a:spAutoFit/>
          </a:bodyPr>
          <a:lstStyle/>
          <a:p>
            <a:r>
              <a:rPr lang="en-US" dirty="0"/>
              <a:t>Upstream Conical Mounts</a:t>
            </a:r>
          </a:p>
        </p:txBody>
      </p:sp>
      <p:sp>
        <p:nvSpPr>
          <p:cNvPr id="23" name="TextBox 22">
            <a:extLst>
              <a:ext uri="{FF2B5EF4-FFF2-40B4-BE49-F238E27FC236}">
                <a16:creationId xmlns:a16="http://schemas.microsoft.com/office/drawing/2014/main" id="{D91B1505-58A6-DAA3-B17E-F47D5D1683C4}"/>
              </a:ext>
            </a:extLst>
          </p:cNvPr>
          <p:cNvSpPr txBox="1"/>
          <p:nvPr/>
        </p:nvSpPr>
        <p:spPr>
          <a:xfrm>
            <a:off x="4768837" y="2688161"/>
            <a:ext cx="3288914" cy="369332"/>
          </a:xfrm>
          <a:prstGeom prst="rect">
            <a:avLst/>
          </a:prstGeom>
          <a:noFill/>
        </p:spPr>
        <p:txBody>
          <a:bodyPr wrap="none" rtlCol="0">
            <a:spAutoFit/>
          </a:bodyPr>
          <a:lstStyle/>
          <a:p>
            <a:r>
              <a:rPr lang="en-US" dirty="0"/>
              <a:t>Bolt into the circumferential ring</a:t>
            </a:r>
          </a:p>
        </p:txBody>
      </p:sp>
    </p:spTree>
    <p:extLst>
      <p:ext uri="{BB962C8B-B14F-4D97-AF65-F5344CB8AC3E}">
        <p14:creationId xmlns:p14="http://schemas.microsoft.com/office/powerpoint/2010/main" val="2056147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1A2B-E8AE-F249-C066-8FF7A675991A}"/>
              </a:ext>
            </a:extLst>
          </p:cNvPr>
          <p:cNvSpPr>
            <a:spLocks noGrp="1"/>
          </p:cNvSpPr>
          <p:nvPr>
            <p:ph type="title"/>
          </p:nvPr>
        </p:nvSpPr>
        <p:spPr/>
        <p:txBody>
          <a:bodyPr/>
          <a:lstStyle/>
          <a:p>
            <a:r>
              <a:rPr lang="en-US" dirty="0"/>
              <a:t>Detector Support (Cont’d)</a:t>
            </a:r>
          </a:p>
        </p:txBody>
      </p:sp>
      <p:sp>
        <p:nvSpPr>
          <p:cNvPr id="3" name="Content Placeholder 2">
            <a:extLst>
              <a:ext uri="{FF2B5EF4-FFF2-40B4-BE49-F238E27FC236}">
                <a16:creationId xmlns:a16="http://schemas.microsoft.com/office/drawing/2014/main" id="{C3F3924E-AD58-3172-95EB-A0DECAF5FF86}"/>
              </a:ext>
            </a:extLst>
          </p:cNvPr>
          <p:cNvSpPr>
            <a:spLocks noGrp="1"/>
          </p:cNvSpPr>
          <p:nvPr>
            <p:ph idx="1"/>
          </p:nvPr>
        </p:nvSpPr>
        <p:spPr/>
        <p:txBody>
          <a:bodyPr>
            <a:normAutofit fontScale="92500"/>
          </a:bodyPr>
          <a:lstStyle/>
          <a:p>
            <a:r>
              <a:rPr lang="en-US" dirty="0"/>
              <a:t>When ready to install the detector (as a single piece), the conical locating pins will be preinstalled on the upstream end</a:t>
            </a:r>
          </a:p>
          <a:p>
            <a:r>
              <a:rPr lang="en-US" dirty="0"/>
              <a:t>The mounting ears on the upstream end can be installed before the </a:t>
            </a:r>
            <a:r>
              <a:rPr lang="en-US" dirty="0" err="1"/>
              <a:t>pfRICH</a:t>
            </a:r>
            <a:r>
              <a:rPr lang="en-US" dirty="0"/>
              <a:t> is slid into place</a:t>
            </a:r>
          </a:p>
          <a:p>
            <a:r>
              <a:rPr lang="en-US" dirty="0"/>
              <a:t>Once the </a:t>
            </a:r>
            <a:r>
              <a:rPr lang="en-US" dirty="0" err="1"/>
              <a:t>pfRICH</a:t>
            </a:r>
            <a:r>
              <a:rPr lang="en-US" dirty="0"/>
              <a:t> self-locates on the conical pins, the ears for the downstream end can be installed</a:t>
            </a:r>
          </a:p>
          <a:p>
            <a:r>
              <a:rPr lang="en-US" dirty="0"/>
              <a:t>Then, the </a:t>
            </a:r>
            <a:r>
              <a:rPr lang="en-US" dirty="0" err="1"/>
              <a:t>pfRICH</a:t>
            </a:r>
            <a:r>
              <a:rPr lang="en-US" dirty="0"/>
              <a:t> can be bolted to the downstream ears and removed from the tooling</a:t>
            </a:r>
          </a:p>
          <a:p>
            <a:r>
              <a:rPr lang="en-US" dirty="0"/>
              <a:t>The number of mounting ears and conical pins can easily be scaled according to a static structural analysis of the system (to be completed)</a:t>
            </a:r>
          </a:p>
        </p:txBody>
      </p:sp>
    </p:spTree>
    <p:extLst>
      <p:ext uri="{BB962C8B-B14F-4D97-AF65-F5344CB8AC3E}">
        <p14:creationId xmlns:p14="http://schemas.microsoft.com/office/powerpoint/2010/main" val="3948177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7AFC-B798-1B4A-BD12-B50478AB01CD}"/>
              </a:ext>
            </a:extLst>
          </p:cNvPr>
          <p:cNvSpPr>
            <a:spLocks noGrp="1"/>
          </p:cNvSpPr>
          <p:nvPr>
            <p:ph type="title"/>
          </p:nvPr>
        </p:nvSpPr>
        <p:spPr/>
        <p:txBody>
          <a:bodyPr/>
          <a:lstStyle/>
          <a:p>
            <a:r>
              <a:rPr lang="en-US" dirty="0"/>
              <a:t>What’s Missing?</a:t>
            </a:r>
          </a:p>
        </p:txBody>
      </p:sp>
      <p:sp>
        <p:nvSpPr>
          <p:cNvPr id="3" name="Content Placeholder 2">
            <a:extLst>
              <a:ext uri="{FF2B5EF4-FFF2-40B4-BE49-F238E27FC236}">
                <a16:creationId xmlns:a16="http://schemas.microsoft.com/office/drawing/2014/main" id="{05EB8EB1-EFC6-8946-F300-C0EE779EB124}"/>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System for optical isolation has not been fully developed. Current concept is that we should be able to seal the sensors at the front face where the grid meets the glass and cover the side walls of the individual sensors with an epoxy, but this solution is far from ideal.</a:t>
            </a:r>
          </a:p>
          <a:p>
            <a:pPr marL="514350" indent="-514350">
              <a:buFont typeface="+mj-lt"/>
              <a:buAutoNum type="arabicPeriod"/>
            </a:pPr>
            <a:r>
              <a:rPr lang="en-US" dirty="0"/>
              <a:t>Services and cooling will need to be roughly finalized before the review. Conceptually, I feel we have a handle on how to accomplish this, but the junction boxes and bend radii need to be considered as well as the full liquid or air cooling loop.</a:t>
            </a:r>
          </a:p>
          <a:p>
            <a:pPr marL="514350" indent="-514350">
              <a:buFont typeface="+mj-lt"/>
              <a:buAutoNum type="arabicPeriod"/>
            </a:pPr>
            <a:r>
              <a:rPr lang="en-US" dirty="0"/>
              <a:t>Thermal analysis needs to be done for the situation where the detector is in place for the beam pipe bakeout (i.e. are the sensors able to handle the thermal load, or will we need to insulate? Can the containment vessel handle the thermal load?)</a:t>
            </a:r>
          </a:p>
          <a:p>
            <a:pPr marL="514350" indent="-514350">
              <a:buFont typeface="+mj-lt"/>
              <a:buAutoNum type="arabicPeriod"/>
            </a:pPr>
            <a:r>
              <a:rPr lang="en-US" dirty="0"/>
              <a:t>A static simulation should be done to optimize and verify the mounting solution that was just presented within the DIRC frame.</a:t>
            </a:r>
          </a:p>
        </p:txBody>
      </p:sp>
    </p:spTree>
    <p:extLst>
      <p:ext uri="{BB962C8B-B14F-4D97-AF65-F5344CB8AC3E}">
        <p14:creationId xmlns:p14="http://schemas.microsoft.com/office/powerpoint/2010/main" val="260899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EE1D-0D22-9670-C9DB-AED18BED3603}"/>
              </a:ext>
            </a:extLst>
          </p:cNvPr>
          <p:cNvSpPr>
            <a:spLocks noGrp="1"/>
          </p:cNvSpPr>
          <p:nvPr>
            <p:ph type="title"/>
          </p:nvPr>
        </p:nvSpPr>
        <p:spPr/>
        <p:txBody>
          <a:bodyPr/>
          <a:lstStyle/>
          <a:p>
            <a:r>
              <a:rPr lang="en-US" dirty="0"/>
              <a:t>Entire Assembly (a/o 3Mar23)</a:t>
            </a:r>
          </a:p>
        </p:txBody>
      </p:sp>
      <p:pic>
        <p:nvPicPr>
          <p:cNvPr id="4" name="Picture 3">
            <a:extLst>
              <a:ext uri="{FF2B5EF4-FFF2-40B4-BE49-F238E27FC236}">
                <a16:creationId xmlns:a16="http://schemas.microsoft.com/office/drawing/2014/main" id="{EBC1E0EB-30E5-A450-5757-FC2CAFA8222E}"/>
              </a:ext>
            </a:extLst>
          </p:cNvPr>
          <p:cNvPicPr>
            <a:picLocks noChangeAspect="1"/>
          </p:cNvPicPr>
          <p:nvPr/>
        </p:nvPicPr>
        <p:blipFill rotWithShape="1">
          <a:blip r:embed="rId3">
            <a:extLst>
              <a:ext uri="{28A0092B-C50C-407E-A947-70E740481C1C}">
                <a14:useLocalDpi xmlns:a14="http://schemas.microsoft.com/office/drawing/2010/main" val="0"/>
              </a:ext>
            </a:extLst>
          </a:blip>
          <a:srcRect r="23239"/>
          <a:stretch/>
        </p:blipFill>
        <p:spPr>
          <a:xfrm>
            <a:off x="202368" y="2053652"/>
            <a:ext cx="5516380" cy="402573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104D4F52-1730-2E47-BE1A-7F6964D4F1C4}"/>
              </a:ext>
            </a:extLst>
          </p:cNvPr>
          <p:cNvPicPr>
            <a:picLocks noChangeAspect="1"/>
          </p:cNvPicPr>
          <p:nvPr/>
        </p:nvPicPr>
        <p:blipFill rotWithShape="1">
          <a:blip r:embed="rId4">
            <a:extLst>
              <a:ext uri="{28A0092B-C50C-407E-A947-70E740481C1C}">
                <a14:useLocalDpi xmlns:a14="http://schemas.microsoft.com/office/drawing/2010/main" val="0"/>
              </a:ext>
            </a:extLst>
          </a:blip>
          <a:srcRect l="5226" r="25738"/>
          <a:stretch/>
        </p:blipFill>
        <p:spPr>
          <a:xfrm>
            <a:off x="5988571" y="1626433"/>
            <a:ext cx="5709484" cy="4632840"/>
          </a:xfrm>
          <a:prstGeom prst="rect">
            <a:avLst/>
          </a:prstGeom>
        </p:spPr>
      </p:pic>
    </p:spTree>
    <p:extLst>
      <p:ext uri="{BB962C8B-B14F-4D97-AF65-F5344CB8AC3E}">
        <p14:creationId xmlns:p14="http://schemas.microsoft.com/office/powerpoint/2010/main" val="3719075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771292-E174-BDF4-0352-B883C307DA0E}"/>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416478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C577-AF7B-7C21-ECA0-5C71E2A5E237}"/>
              </a:ext>
            </a:extLst>
          </p:cNvPr>
          <p:cNvSpPr>
            <a:spLocks noGrp="1"/>
          </p:cNvSpPr>
          <p:nvPr>
            <p:ph type="title"/>
          </p:nvPr>
        </p:nvSpPr>
        <p:spPr>
          <a:xfrm>
            <a:off x="838200" y="70505"/>
            <a:ext cx="10515600" cy="1325563"/>
          </a:xfrm>
        </p:spPr>
        <p:txBody>
          <a:bodyPr/>
          <a:lstStyle/>
          <a:p>
            <a:r>
              <a:rPr lang="en-US" dirty="0"/>
              <a:t>Summary</a:t>
            </a:r>
          </a:p>
        </p:txBody>
      </p:sp>
      <p:pic>
        <p:nvPicPr>
          <p:cNvPr id="5" name="Picture 4">
            <a:extLst>
              <a:ext uri="{FF2B5EF4-FFF2-40B4-BE49-F238E27FC236}">
                <a16:creationId xmlns:a16="http://schemas.microsoft.com/office/drawing/2014/main" id="{1F28EAF7-72D0-01CF-7119-E847B27743BE}"/>
              </a:ext>
            </a:extLst>
          </p:cNvPr>
          <p:cNvPicPr>
            <a:picLocks noChangeAspect="1"/>
          </p:cNvPicPr>
          <p:nvPr/>
        </p:nvPicPr>
        <p:blipFill rotWithShape="1">
          <a:blip r:embed="rId3">
            <a:extLst>
              <a:ext uri="{28A0092B-C50C-407E-A947-70E740481C1C}">
                <a14:useLocalDpi xmlns:a14="http://schemas.microsoft.com/office/drawing/2010/main" val="0"/>
              </a:ext>
            </a:extLst>
          </a:blip>
          <a:srcRect l="19629" t="8571" r="38334" b="13862"/>
          <a:stretch/>
        </p:blipFill>
        <p:spPr>
          <a:xfrm>
            <a:off x="122514" y="1396068"/>
            <a:ext cx="2467299" cy="2655698"/>
          </a:xfrm>
          <a:prstGeom prst="rect">
            <a:avLst/>
          </a:prstGeom>
        </p:spPr>
      </p:pic>
      <p:sp>
        <p:nvSpPr>
          <p:cNvPr id="6" name="TextBox 5">
            <a:extLst>
              <a:ext uri="{FF2B5EF4-FFF2-40B4-BE49-F238E27FC236}">
                <a16:creationId xmlns:a16="http://schemas.microsoft.com/office/drawing/2014/main" id="{A7198870-A70F-8E5A-27BF-EE67EB2ADC30}"/>
              </a:ext>
            </a:extLst>
          </p:cNvPr>
          <p:cNvSpPr txBox="1"/>
          <p:nvPr/>
        </p:nvSpPr>
        <p:spPr>
          <a:xfrm>
            <a:off x="165262" y="4051766"/>
            <a:ext cx="2203745" cy="369332"/>
          </a:xfrm>
          <a:prstGeom prst="rect">
            <a:avLst/>
          </a:prstGeom>
          <a:noFill/>
        </p:spPr>
        <p:txBody>
          <a:bodyPr wrap="none" rtlCol="0">
            <a:spAutoFit/>
          </a:bodyPr>
          <a:lstStyle/>
          <a:p>
            <a:r>
              <a:rPr lang="en-US" dirty="0"/>
              <a:t>Early November 2022</a:t>
            </a:r>
          </a:p>
        </p:txBody>
      </p:sp>
      <p:pic>
        <p:nvPicPr>
          <p:cNvPr id="8" name="Picture 7" descr="Chart&#10;&#10;Description automatically generated">
            <a:extLst>
              <a:ext uri="{FF2B5EF4-FFF2-40B4-BE49-F238E27FC236}">
                <a16:creationId xmlns:a16="http://schemas.microsoft.com/office/drawing/2014/main" id="{023EE9E8-0729-C5B9-D068-093A997DBEDE}"/>
              </a:ext>
            </a:extLst>
          </p:cNvPr>
          <p:cNvPicPr>
            <a:picLocks noChangeAspect="1"/>
          </p:cNvPicPr>
          <p:nvPr/>
        </p:nvPicPr>
        <p:blipFill rotWithShape="1">
          <a:blip r:embed="rId4">
            <a:extLst>
              <a:ext uri="{28A0092B-C50C-407E-A947-70E740481C1C}">
                <a14:useLocalDpi xmlns:a14="http://schemas.microsoft.com/office/drawing/2010/main" val="0"/>
              </a:ext>
            </a:extLst>
          </a:blip>
          <a:srcRect l="29405" t="1074" r="42738" b="4222"/>
          <a:stretch/>
        </p:blipFill>
        <p:spPr>
          <a:xfrm>
            <a:off x="3056741" y="1532598"/>
            <a:ext cx="1928702" cy="3099111"/>
          </a:xfrm>
          <a:prstGeom prst="rect">
            <a:avLst/>
          </a:prstGeom>
        </p:spPr>
      </p:pic>
      <p:sp>
        <p:nvSpPr>
          <p:cNvPr id="9" name="TextBox 8">
            <a:extLst>
              <a:ext uri="{FF2B5EF4-FFF2-40B4-BE49-F238E27FC236}">
                <a16:creationId xmlns:a16="http://schemas.microsoft.com/office/drawing/2014/main" id="{D7301D9C-15E6-EE4E-6057-21E68F03DC5B}"/>
              </a:ext>
            </a:extLst>
          </p:cNvPr>
          <p:cNvSpPr txBox="1"/>
          <p:nvPr/>
        </p:nvSpPr>
        <p:spPr>
          <a:xfrm>
            <a:off x="6136649" y="4834557"/>
            <a:ext cx="1968168" cy="369332"/>
          </a:xfrm>
          <a:prstGeom prst="rect">
            <a:avLst/>
          </a:prstGeom>
          <a:noFill/>
        </p:spPr>
        <p:txBody>
          <a:bodyPr wrap="none" rtlCol="0">
            <a:spAutoFit/>
          </a:bodyPr>
          <a:lstStyle/>
          <a:p>
            <a:r>
              <a:rPr lang="en-US" dirty="0"/>
              <a:t>Mid February 2023</a:t>
            </a:r>
          </a:p>
        </p:txBody>
      </p:sp>
      <p:pic>
        <p:nvPicPr>
          <p:cNvPr id="11" name="Picture 10" descr="Diagram&#10;&#10;Description automatically generated">
            <a:extLst>
              <a:ext uri="{FF2B5EF4-FFF2-40B4-BE49-F238E27FC236}">
                <a16:creationId xmlns:a16="http://schemas.microsoft.com/office/drawing/2014/main" id="{0E5841DA-7517-FB65-C992-6DB12E2D7886}"/>
              </a:ext>
            </a:extLst>
          </p:cNvPr>
          <p:cNvPicPr>
            <a:picLocks noChangeAspect="1"/>
          </p:cNvPicPr>
          <p:nvPr/>
        </p:nvPicPr>
        <p:blipFill rotWithShape="1">
          <a:blip r:embed="rId5">
            <a:extLst>
              <a:ext uri="{28A0092B-C50C-407E-A947-70E740481C1C}">
                <a14:useLocalDpi xmlns:a14="http://schemas.microsoft.com/office/drawing/2010/main" val="0"/>
              </a:ext>
            </a:extLst>
          </a:blip>
          <a:srcRect l="31786" t="8507" r="39643" b="14787"/>
          <a:stretch/>
        </p:blipFill>
        <p:spPr>
          <a:xfrm>
            <a:off x="5913681" y="1821919"/>
            <a:ext cx="2049411" cy="3082195"/>
          </a:xfrm>
          <a:prstGeom prst="rect">
            <a:avLst/>
          </a:prstGeom>
        </p:spPr>
      </p:pic>
      <p:sp>
        <p:nvSpPr>
          <p:cNvPr id="12" name="TextBox 11">
            <a:extLst>
              <a:ext uri="{FF2B5EF4-FFF2-40B4-BE49-F238E27FC236}">
                <a16:creationId xmlns:a16="http://schemas.microsoft.com/office/drawing/2014/main" id="{4B3752AA-6642-BB3A-1D4C-41EB76F82018}"/>
              </a:ext>
            </a:extLst>
          </p:cNvPr>
          <p:cNvSpPr txBox="1"/>
          <p:nvPr/>
        </p:nvSpPr>
        <p:spPr>
          <a:xfrm>
            <a:off x="3069359" y="4569241"/>
            <a:ext cx="2103461" cy="369332"/>
          </a:xfrm>
          <a:prstGeom prst="rect">
            <a:avLst/>
          </a:prstGeom>
          <a:noFill/>
        </p:spPr>
        <p:txBody>
          <a:bodyPr wrap="none" rtlCol="0">
            <a:spAutoFit/>
          </a:bodyPr>
          <a:lstStyle/>
          <a:p>
            <a:r>
              <a:rPr lang="en-US" dirty="0"/>
              <a:t>Mid December 2022</a:t>
            </a:r>
          </a:p>
        </p:txBody>
      </p:sp>
      <p:cxnSp>
        <p:nvCxnSpPr>
          <p:cNvPr id="14" name="Straight Arrow Connector 13">
            <a:extLst>
              <a:ext uri="{FF2B5EF4-FFF2-40B4-BE49-F238E27FC236}">
                <a16:creationId xmlns:a16="http://schemas.microsoft.com/office/drawing/2014/main" id="{B64895C9-8820-8BA4-FCE8-4F78D34CBFD1}"/>
              </a:ext>
            </a:extLst>
          </p:cNvPr>
          <p:cNvCxnSpPr>
            <a:cxnSpLocks/>
            <a:stCxn id="5" idx="3"/>
          </p:cNvCxnSpPr>
          <p:nvPr/>
        </p:nvCxnSpPr>
        <p:spPr>
          <a:xfrm>
            <a:off x="2589813" y="2723917"/>
            <a:ext cx="439138" cy="999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9BC199A-7281-8C5B-26CE-C233E9471425}"/>
              </a:ext>
            </a:extLst>
          </p:cNvPr>
          <p:cNvCxnSpPr>
            <a:cxnSpLocks/>
          </p:cNvCxnSpPr>
          <p:nvPr/>
        </p:nvCxnSpPr>
        <p:spPr>
          <a:xfrm>
            <a:off x="4985443" y="2992224"/>
            <a:ext cx="780797" cy="1474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Diagram&#10;&#10;Description automatically generated">
            <a:extLst>
              <a:ext uri="{FF2B5EF4-FFF2-40B4-BE49-F238E27FC236}">
                <a16:creationId xmlns:a16="http://schemas.microsoft.com/office/drawing/2014/main" id="{867C30A3-CDD6-D5DB-0562-81D11DD60475}"/>
              </a:ext>
            </a:extLst>
          </p:cNvPr>
          <p:cNvPicPr>
            <a:picLocks noChangeAspect="1"/>
          </p:cNvPicPr>
          <p:nvPr/>
        </p:nvPicPr>
        <p:blipFill rotWithShape="1">
          <a:blip r:embed="rId6">
            <a:extLst>
              <a:ext uri="{28A0092B-C50C-407E-A947-70E740481C1C}">
                <a14:useLocalDpi xmlns:a14="http://schemas.microsoft.com/office/drawing/2010/main" val="0"/>
              </a:ext>
            </a:extLst>
          </a:blip>
          <a:srcRect l="21816" t="1258" r="29746" b="3245"/>
          <a:stretch/>
        </p:blipFill>
        <p:spPr>
          <a:xfrm>
            <a:off x="8884243" y="2040913"/>
            <a:ext cx="3242509" cy="3581110"/>
          </a:xfrm>
          <a:prstGeom prst="rect">
            <a:avLst/>
          </a:prstGeom>
        </p:spPr>
      </p:pic>
      <p:cxnSp>
        <p:nvCxnSpPr>
          <p:cNvPr id="24" name="Straight Arrow Connector 23">
            <a:extLst>
              <a:ext uri="{FF2B5EF4-FFF2-40B4-BE49-F238E27FC236}">
                <a16:creationId xmlns:a16="http://schemas.microsoft.com/office/drawing/2014/main" id="{8E7E12C2-2D9F-01FD-3932-64435BDC3FBF}"/>
              </a:ext>
            </a:extLst>
          </p:cNvPr>
          <p:cNvCxnSpPr>
            <a:cxnSpLocks/>
            <a:stCxn id="11" idx="3"/>
          </p:cNvCxnSpPr>
          <p:nvPr/>
        </p:nvCxnSpPr>
        <p:spPr>
          <a:xfrm>
            <a:off x="7963092" y="3363017"/>
            <a:ext cx="773710" cy="1585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9FB67B6-4110-C06B-C188-B73FAF33EA49}"/>
              </a:ext>
            </a:extLst>
          </p:cNvPr>
          <p:cNvSpPr txBox="1"/>
          <p:nvPr/>
        </p:nvSpPr>
        <p:spPr>
          <a:xfrm>
            <a:off x="10296692" y="5678944"/>
            <a:ext cx="730521" cy="369332"/>
          </a:xfrm>
          <a:prstGeom prst="rect">
            <a:avLst/>
          </a:prstGeom>
          <a:noFill/>
        </p:spPr>
        <p:txBody>
          <a:bodyPr wrap="none" rtlCol="0">
            <a:spAutoFit/>
          </a:bodyPr>
          <a:lstStyle/>
          <a:p>
            <a:r>
              <a:rPr lang="en-US" dirty="0"/>
              <a:t>Today</a:t>
            </a:r>
          </a:p>
        </p:txBody>
      </p:sp>
    </p:spTree>
    <p:extLst>
      <p:ext uri="{BB962C8B-B14F-4D97-AF65-F5344CB8AC3E}">
        <p14:creationId xmlns:p14="http://schemas.microsoft.com/office/powerpoint/2010/main" val="398507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10;&#10;Description automatically generated">
            <a:extLst>
              <a:ext uri="{FF2B5EF4-FFF2-40B4-BE49-F238E27FC236}">
                <a16:creationId xmlns:a16="http://schemas.microsoft.com/office/drawing/2014/main" id="{43C104EF-773F-6FAE-DFB7-3E943F0A30B0}"/>
              </a:ext>
            </a:extLst>
          </p:cNvPr>
          <p:cNvPicPr>
            <a:picLocks noChangeAspect="1"/>
          </p:cNvPicPr>
          <p:nvPr/>
        </p:nvPicPr>
        <p:blipFill rotWithShape="1">
          <a:blip r:embed="rId3">
            <a:extLst>
              <a:ext uri="{28A0092B-C50C-407E-A947-70E740481C1C}">
                <a14:useLocalDpi xmlns:a14="http://schemas.microsoft.com/office/drawing/2010/main" val="0"/>
              </a:ext>
            </a:extLst>
          </a:blip>
          <a:srcRect l="32193" t="12403" r="32363" b="12028"/>
          <a:stretch/>
        </p:blipFill>
        <p:spPr>
          <a:xfrm>
            <a:off x="8989117" y="3411179"/>
            <a:ext cx="3137315" cy="3177183"/>
          </a:xfrm>
          <a:prstGeom prst="rect">
            <a:avLst/>
          </a:prstGeom>
        </p:spPr>
      </p:pic>
      <p:pic>
        <p:nvPicPr>
          <p:cNvPr id="5" name="Content Placeholder 4">
            <a:extLst>
              <a:ext uri="{FF2B5EF4-FFF2-40B4-BE49-F238E27FC236}">
                <a16:creationId xmlns:a16="http://schemas.microsoft.com/office/drawing/2014/main" id="{46AB28A3-CB84-935F-9908-F09355380985}"/>
              </a:ext>
            </a:extLst>
          </p:cNvPr>
          <p:cNvPicPr>
            <a:picLocks noChangeAspect="1"/>
          </p:cNvPicPr>
          <p:nvPr/>
        </p:nvPicPr>
        <p:blipFill rotWithShape="1">
          <a:blip r:embed="rId4">
            <a:extLst>
              <a:ext uri="{28A0092B-C50C-407E-A947-70E740481C1C}">
                <a14:useLocalDpi xmlns:a14="http://schemas.microsoft.com/office/drawing/2010/main" val="0"/>
              </a:ext>
            </a:extLst>
          </a:blip>
          <a:srcRect l="19433" t="8480" r="21098" b="11072"/>
          <a:stretch/>
        </p:blipFill>
        <p:spPr>
          <a:xfrm>
            <a:off x="7126636" y="254088"/>
            <a:ext cx="4775752" cy="3068757"/>
          </a:xfrm>
          <a:prstGeom prst="rect">
            <a:avLst/>
          </a:prstGeom>
        </p:spPr>
      </p:pic>
      <p:sp>
        <p:nvSpPr>
          <p:cNvPr id="2" name="Title 1">
            <a:extLst>
              <a:ext uri="{FF2B5EF4-FFF2-40B4-BE49-F238E27FC236}">
                <a16:creationId xmlns:a16="http://schemas.microsoft.com/office/drawing/2014/main" id="{9A9029B7-D35E-8957-12B4-F277683FCB07}"/>
              </a:ext>
            </a:extLst>
          </p:cNvPr>
          <p:cNvSpPr>
            <a:spLocks noGrp="1"/>
          </p:cNvSpPr>
          <p:nvPr>
            <p:ph type="title"/>
          </p:nvPr>
        </p:nvSpPr>
        <p:spPr>
          <a:xfrm>
            <a:off x="2178293" y="518649"/>
            <a:ext cx="5373414" cy="847206"/>
          </a:xfrm>
        </p:spPr>
        <p:txBody>
          <a:bodyPr anchor="b">
            <a:normAutofit/>
          </a:bodyPr>
          <a:lstStyle/>
          <a:p>
            <a:r>
              <a:rPr lang="en-US" sz="4000" dirty="0"/>
              <a:t>Aerogel Wall Details</a:t>
            </a:r>
          </a:p>
        </p:txBody>
      </p:sp>
      <p:grpSp>
        <p:nvGrpSpPr>
          <p:cNvPr id="16" name="Group 1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1" name="Content Placeholder 10">
            <a:extLst>
              <a:ext uri="{FF2B5EF4-FFF2-40B4-BE49-F238E27FC236}">
                <a16:creationId xmlns:a16="http://schemas.microsoft.com/office/drawing/2014/main" id="{69F3935F-FBB0-A768-8A78-A32F6437DA0A}"/>
              </a:ext>
            </a:extLst>
          </p:cNvPr>
          <p:cNvSpPr>
            <a:spLocks noGrp="1"/>
          </p:cNvSpPr>
          <p:nvPr>
            <p:ph idx="1"/>
          </p:nvPr>
        </p:nvSpPr>
        <p:spPr>
          <a:xfrm>
            <a:off x="371994" y="1719386"/>
            <a:ext cx="6036689" cy="4423182"/>
          </a:xfrm>
        </p:spPr>
        <p:txBody>
          <a:bodyPr anchor="t">
            <a:normAutofit/>
          </a:bodyPr>
          <a:lstStyle/>
          <a:p>
            <a:r>
              <a:rPr lang="en-US" sz="2000" dirty="0"/>
              <a:t>Material: Carbon Fiber Disc/Dividers (~0.5mm thickness).</a:t>
            </a:r>
          </a:p>
          <a:p>
            <a:r>
              <a:rPr lang="en-US" sz="2000" dirty="0"/>
              <a:t>Dimensions: </a:t>
            </a:r>
          </a:p>
          <a:p>
            <a:pPr lvl="1"/>
            <a:r>
              <a:rPr lang="en-US" sz="1600" dirty="0"/>
              <a:t>Outer Radius -&gt; ~62.5cm</a:t>
            </a:r>
          </a:p>
          <a:p>
            <a:pPr lvl="1"/>
            <a:r>
              <a:rPr lang="en-US" sz="1600" dirty="0"/>
              <a:t>Inner Dimension -&gt; Beam pipe flange + 5mm clearance for installation.</a:t>
            </a:r>
          </a:p>
          <a:p>
            <a:r>
              <a:rPr lang="en-US" sz="2000" dirty="0"/>
              <a:t>More Details:</a:t>
            </a:r>
          </a:p>
          <a:p>
            <a:pPr lvl="1"/>
            <a:r>
              <a:rPr lang="en-US" sz="1600" dirty="0"/>
              <a:t>3 radial bands of aerogel tiling</a:t>
            </a:r>
          </a:p>
          <a:p>
            <a:pPr lvl="1"/>
            <a:r>
              <a:rPr lang="en-US" sz="1600" dirty="0"/>
              <a:t>Thin clear filament to be strung across the grid to hold tiling into place. (Detail not shown; conceptual)</a:t>
            </a:r>
          </a:p>
          <a:p>
            <a:pPr lvl="1"/>
            <a:r>
              <a:rPr lang="en-US" sz="1600" dirty="0"/>
              <a:t>Aerogel tiles are kept within 20x20 cm maximum dimension to allow for production</a:t>
            </a:r>
          </a:p>
          <a:p>
            <a:pPr lvl="1"/>
            <a:r>
              <a:rPr lang="en-US" sz="1600" dirty="0"/>
              <a:t>Estimated weight: ~1.8kg</a:t>
            </a:r>
          </a:p>
        </p:txBody>
      </p:sp>
      <p:pic>
        <p:nvPicPr>
          <p:cNvPr id="8" name="Picture 7">
            <a:extLst>
              <a:ext uri="{FF2B5EF4-FFF2-40B4-BE49-F238E27FC236}">
                <a16:creationId xmlns:a16="http://schemas.microsoft.com/office/drawing/2014/main" id="{BFEACA6C-584E-5C14-0587-204ECE2F13A8}"/>
              </a:ext>
            </a:extLst>
          </p:cNvPr>
          <p:cNvPicPr>
            <a:picLocks noChangeAspect="1"/>
          </p:cNvPicPr>
          <p:nvPr/>
        </p:nvPicPr>
        <p:blipFill rotWithShape="1">
          <a:blip r:embed="rId5"/>
          <a:srcRect l="37691" t="3035" b="3662"/>
          <a:stretch/>
        </p:blipFill>
        <p:spPr>
          <a:xfrm>
            <a:off x="6401626" y="3322845"/>
            <a:ext cx="2587491" cy="2179441"/>
          </a:xfrm>
          <a:prstGeom prst="rect">
            <a:avLst/>
          </a:prstGeom>
        </p:spPr>
      </p:pic>
    </p:spTree>
    <p:extLst>
      <p:ext uri="{BB962C8B-B14F-4D97-AF65-F5344CB8AC3E}">
        <p14:creationId xmlns:p14="http://schemas.microsoft.com/office/powerpoint/2010/main" val="1810015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E090-8080-6154-E0A0-907098279FB4}"/>
              </a:ext>
            </a:extLst>
          </p:cNvPr>
          <p:cNvSpPr>
            <a:spLocks noGrp="1"/>
          </p:cNvSpPr>
          <p:nvPr>
            <p:ph type="title"/>
          </p:nvPr>
        </p:nvSpPr>
        <p:spPr/>
        <p:txBody>
          <a:bodyPr/>
          <a:lstStyle/>
          <a:p>
            <a:r>
              <a:rPr lang="en-US" dirty="0"/>
              <a:t>Containment Walls</a:t>
            </a:r>
          </a:p>
        </p:txBody>
      </p:sp>
      <p:pic>
        <p:nvPicPr>
          <p:cNvPr id="9" name="Picture 8">
            <a:extLst>
              <a:ext uri="{FF2B5EF4-FFF2-40B4-BE49-F238E27FC236}">
                <a16:creationId xmlns:a16="http://schemas.microsoft.com/office/drawing/2014/main" id="{186B935F-479D-BFA4-8E82-DF60EBBF6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0736" y="4510901"/>
            <a:ext cx="3085651" cy="2058971"/>
          </a:xfrm>
          <a:prstGeom prst="rect">
            <a:avLst/>
          </a:prstGeom>
        </p:spPr>
      </p:pic>
      <p:sp>
        <p:nvSpPr>
          <p:cNvPr id="10" name="TextBox 9">
            <a:extLst>
              <a:ext uri="{FF2B5EF4-FFF2-40B4-BE49-F238E27FC236}">
                <a16:creationId xmlns:a16="http://schemas.microsoft.com/office/drawing/2014/main" id="{802B527D-518C-20F2-F88E-382C878675E8}"/>
              </a:ext>
            </a:extLst>
          </p:cNvPr>
          <p:cNvSpPr txBox="1"/>
          <p:nvPr/>
        </p:nvSpPr>
        <p:spPr>
          <a:xfrm>
            <a:off x="248923" y="1617802"/>
            <a:ext cx="5299353" cy="5262979"/>
          </a:xfrm>
          <a:prstGeom prst="rect">
            <a:avLst/>
          </a:prstGeom>
          <a:noFill/>
        </p:spPr>
        <p:txBody>
          <a:bodyPr wrap="square" rtlCol="0">
            <a:spAutoFit/>
          </a:bodyPr>
          <a:lstStyle/>
          <a:p>
            <a:pPr marL="342900" indent="-342900">
              <a:buFont typeface="Arial" panose="020B0604020202020204" pitchFamily="34" charset="0"/>
              <a:buChar char="•"/>
            </a:pPr>
            <a:r>
              <a:rPr lang="en-US" sz="2000" dirty="0"/>
              <a:t>Material: </a:t>
            </a:r>
            <a:r>
              <a:rPr lang="en-US" dirty="0"/>
              <a:t>Carbon Fiber Sandwich Structure with aluminum rings around the edge</a:t>
            </a:r>
          </a:p>
          <a:p>
            <a:pPr marL="342900" indent="-342900">
              <a:buFont typeface="Arial" panose="020B0604020202020204" pitchFamily="34" charset="0"/>
              <a:buChar char="•"/>
            </a:pPr>
            <a:r>
              <a:rPr lang="en-US" sz="2000" dirty="0"/>
              <a:t>Dimensions: </a:t>
            </a:r>
          </a:p>
          <a:p>
            <a:pPr marL="800100" lvl="1" indent="-342900">
              <a:buFont typeface="Arial" panose="020B0604020202020204" pitchFamily="34" charset="0"/>
              <a:buChar char="•"/>
            </a:pPr>
            <a:r>
              <a:rPr lang="en-US" sz="1600" dirty="0"/>
              <a:t>Outer Radius -&gt; ~63.8cm</a:t>
            </a:r>
          </a:p>
          <a:p>
            <a:pPr marL="800100" lvl="1" indent="-342900">
              <a:buFont typeface="Arial" panose="020B0604020202020204" pitchFamily="34" charset="0"/>
              <a:buChar char="•"/>
            </a:pPr>
            <a:r>
              <a:rPr lang="en-US" sz="1600" dirty="0"/>
              <a:t>Inner Dimension -&gt; Beam pipe flange + 5mm clearance for installation.</a:t>
            </a:r>
          </a:p>
          <a:p>
            <a:pPr marL="342900" indent="-342900">
              <a:buFont typeface="Arial" panose="020B0604020202020204" pitchFamily="34" charset="0"/>
              <a:buChar char="•"/>
            </a:pPr>
            <a:r>
              <a:rPr lang="en-US" sz="2000" dirty="0"/>
              <a:t>More Details:</a:t>
            </a:r>
          </a:p>
          <a:p>
            <a:pPr marL="800100" lvl="1" indent="-342900">
              <a:buFont typeface="Arial" panose="020B0604020202020204" pitchFamily="34" charset="0"/>
              <a:buChar char="•"/>
            </a:pPr>
            <a:r>
              <a:rPr lang="en-US" sz="1600" dirty="0"/>
              <a:t>Front Wall and Inner Wall thickness = ~1/4” (6.35mm)</a:t>
            </a:r>
          </a:p>
          <a:p>
            <a:pPr marL="800100" lvl="1" indent="-342900">
              <a:buFont typeface="Arial" panose="020B0604020202020204" pitchFamily="34" charset="0"/>
              <a:buChar char="•"/>
            </a:pPr>
            <a:r>
              <a:rPr lang="en-US" sz="1600" dirty="0"/>
              <a:t>Outer Cylindrical Wall thickness = ~1/2” (12.7mm)</a:t>
            </a:r>
          </a:p>
          <a:p>
            <a:pPr marL="800100" lvl="1" indent="-342900">
              <a:buFont typeface="Arial" panose="020B0604020202020204" pitchFamily="34" charset="0"/>
              <a:buChar char="•"/>
            </a:pPr>
            <a:r>
              <a:rPr lang="en-US" sz="1600" dirty="0"/>
              <a:t>Aluminum sealing rings around outside perimeter are 1/2“ (12.7mm) in size</a:t>
            </a:r>
          </a:p>
          <a:p>
            <a:pPr marL="800100" lvl="1" indent="-342900">
              <a:buFont typeface="Arial" panose="020B0604020202020204" pitchFamily="34" charset="0"/>
              <a:buChar char="•"/>
            </a:pPr>
            <a:r>
              <a:rPr lang="en-US" sz="1600" dirty="0"/>
              <a:t>Aluminum Sealing rings around beam pipe are 1/4“ (6.35mm) in size</a:t>
            </a:r>
          </a:p>
          <a:p>
            <a:pPr marL="800100" lvl="1" indent="-342900">
              <a:buFont typeface="Arial" panose="020B0604020202020204" pitchFamily="34" charset="0"/>
              <a:buChar char="•"/>
            </a:pPr>
            <a:r>
              <a:rPr lang="en-US" sz="1600" dirty="0"/>
              <a:t>Estimated Cylinder Weight: ~7.1kg</a:t>
            </a:r>
          </a:p>
          <a:p>
            <a:pPr marL="800100" lvl="1" indent="-342900">
              <a:buFont typeface="Arial" panose="020B0604020202020204" pitchFamily="34" charset="0"/>
              <a:buChar char="•"/>
            </a:pPr>
            <a:r>
              <a:rPr lang="en-US" sz="1600" dirty="0"/>
              <a:t>Estimated Front Wall Weight: ~2.8kg</a:t>
            </a:r>
          </a:p>
          <a:p>
            <a:pPr marL="800100" lvl="1" indent="-342900">
              <a:buFont typeface="Arial" panose="020B0604020202020204" pitchFamily="34" charset="0"/>
              <a:buChar char="•"/>
            </a:pPr>
            <a:r>
              <a:rPr lang="en-US" sz="1600" dirty="0"/>
              <a:t>Estimated Inner Wall Weight: ~0.5kg</a:t>
            </a:r>
          </a:p>
          <a:p>
            <a:pPr marL="1257300" lvl="2" indent="-342900">
              <a:buFont typeface="Arial" panose="020B0604020202020204" pitchFamily="34" charset="0"/>
              <a:buChar char="•"/>
            </a:pPr>
            <a:r>
              <a:rPr lang="en-US" sz="1600" dirty="0"/>
              <a:t>Estimated Total (with hardware): ~10.7 kg</a:t>
            </a:r>
          </a:p>
          <a:p>
            <a:pPr marL="800100" lvl="1" indent="-342900">
              <a:buFont typeface="Arial" panose="020B0604020202020204" pitchFamily="34" charset="0"/>
              <a:buChar char="•"/>
            </a:pPr>
            <a:endParaRPr lang="en-US" sz="1600" dirty="0"/>
          </a:p>
          <a:p>
            <a:endParaRPr lang="en-US" dirty="0"/>
          </a:p>
        </p:txBody>
      </p:sp>
      <p:pic>
        <p:nvPicPr>
          <p:cNvPr id="12" name="Picture 11" descr="Icon&#10;&#10;Description automatically generated">
            <a:extLst>
              <a:ext uri="{FF2B5EF4-FFF2-40B4-BE49-F238E27FC236}">
                <a16:creationId xmlns:a16="http://schemas.microsoft.com/office/drawing/2014/main" id="{7A99A32F-203C-4290-9D53-3CB8C65B2D1E}"/>
              </a:ext>
            </a:extLst>
          </p:cNvPr>
          <p:cNvPicPr>
            <a:picLocks noChangeAspect="1"/>
          </p:cNvPicPr>
          <p:nvPr/>
        </p:nvPicPr>
        <p:blipFill rotWithShape="1">
          <a:blip r:embed="rId4">
            <a:extLst>
              <a:ext uri="{28A0092B-C50C-407E-A947-70E740481C1C}">
                <a14:useLocalDpi xmlns:a14="http://schemas.microsoft.com/office/drawing/2010/main" val="0"/>
              </a:ext>
            </a:extLst>
          </a:blip>
          <a:srcRect l="23627" t="16252" r="29286" b="8684"/>
          <a:stretch/>
        </p:blipFill>
        <p:spPr>
          <a:xfrm>
            <a:off x="8170382" y="89378"/>
            <a:ext cx="4021618" cy="3602599"/>
          </a:xfrm>
          <a:prstGeom prst="rect">
            <a:avLst/>
          </a:prstGeom>
        </p:spPr>
      </p:pic>
      <p:pic>
        <p:nvPicPr>
          <p:cNvPr id="14" name="Picture 13" descr="A black computer mouse&#10;&#10;Description automatically generated with low confidence">
            <a:extLst>
              <a:ext uri="{FF2B5EF4-FFF2-40B4-BE49-F238E27FC236}">
                <a16:creationId xmlns:a16="http://schemas.microsoft.com/office/drawing/2014/main" id="{B264809E-B722-0D4C-789D-DAA0D1E3AA95}"/>
              </a:ext>
            </a:extLst>
          </p:cNvPr>
          <p:cNvPicPr>
            <a:picLocks noChangeAspect="1"/>
          </p:cNvPicPr>
          <p:nvPr/>
        </p:nvPicPr>
        <p:blipFill rotWithShape="1">
          <a:blip r:embed="rId5">
            <a:extLst>
              <a:ext uri="{28A0092B-C50C-407E-A947-70E740481C1C}">
                <a14:useLocalDpi xmlns:a14="http://schemas.microsoft.com/office/drawing/2010/main" val="0"/>
              </a:ext>
            </a:extLst>
          </a:blip>
          <a:srcRect l="20875" t="3123" r="31588" b="4860"/>
          <a:stretch/>
        </p:blipFill>
        <p:spPr>
          <a:xfrm>
            <a:off x="5596890" y="3294997"/>
            <a:ext cx="3010845" cy="3274875"/>
          </a:xfrm>
          <a:prstGeom prst="rect">
            <a:avLst/>
          </a:prstGeom>
        </p:spPr>
      </p:pic>
    </p:spTree>
    <p:extLst>
      <p:ext uri="{BB962C8B-B14F-4D97-AF65-F5344CB8AC3E}">
        <p14:creationId xmlns:p14="http://schemas.microsoft.com/office/powerpoint/2010/main" val="422750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A5FF-1A40-51A4-782F-BF4762FE5568}"/>
              </a:ext>
            </a:extLst>
          </p:cNvPr>
          <p:cNvSpPr>
            <a:spLocks noGrp="1"/>
          </p:cNvSpPr>
          <p:nvPr>
            <p:ph type="title"/>
          </p:nvPr>
        </p:nvSpPr>
        <p:spPr/>
        <p:txBody>
          <a:bodyPr/>
          <a:lstStyle/>
          <a:p>
            <a:r>
              <a:rPr lang="en-US" dirty="0"/>
              <a:t>Outer Conical Mirror System</a:t>
            </a:r>
          </a:p>
        </p:txBody>
      </p:sp>
      <p:sp>
        <p:nvSpPr>
          <p:cNvPr id="3" name="Content Placeholder 2">
            <a:extLst>
              <a:ext uri="{FF2B5EF4-FFF2-40B4-BE49-F238E27FC236}">
                <a16:creationId xmlns:a16="http://schemas.microsoft.com/office/drawing/2014/main" id="{B85179DD-7FBD-B0D5-FD4F-9F3DF322CEDC}"/>
              </a:ext>
            </a:extLst>
          </p:cNvPr>
          <p:cNvSpPr>
            <a:spLocks noGrp="1"/>
          </p:cNvSpPr>
          <p:nvPr>
            <p:ph idx="1"/>
          </p:nvPr>
        </p:nvSpPr>
        <p:spPr>
          <a:xfrm>
            <a:off x="838200" y="1825625"/>
            <a:ext cx="5720729" cy="4351338"/>
          </a:xfrm>
        </p:spPr>
        <p:txBody>
          <a:bodyPr>
            <a:normAutofit/>
          </a:bodyPr>
          <a:lstStyle/>
          <a:p>
            <a:r>
              <a:rPr lang="en-US" sz="2000" dirty="0"/>
              <a:t>Material: Carbon fiber sandwich with reflective surface (~1/4” [6.35mm] thick)</a:t>
            </a:r>
          </a:p>
          <a:p>
            <a:r>
              <a:rPr lang="en-US" sz="2000" dirty="0"/>
              <a:t>Dimensions: </a:t>
            </a:r>
          </a:p>
          <a:p>
            <a:pPr lvl="1"/>
            <a:r>
              <a:rPr lang="en-US" sz="1600" dirty="0"/>
              <a:t>Upstream Radius: ~62.4cm</a:t>
            </a:r>
          </a:p>
          <a:p>
            <a:pPr lvl="1"/>
            <a:r>
              <a:rPr lang="en-US" sz="1600" dirty="0"/>
              <a:t>Downstream Radius: 54cm</a:t>
            </a:r>
          </a:p>
          <a:p>
            <a:r>
              <a:rPr lang="en-US" sz="2000" dirty="0"/>
              <a:t>More Details:</a:t>
            </a:r>
          </a:p>
          <a:p>
            <a:pPr lvl="1"/>
            <a:r>
              <a:rPr lang="en-US" sz="1600" dirty="0"/>
              <a:t>Intended to be segmented into 8 sections radially</a:t>
            </a:r>
          </a:p>
          <a:p>
            <a:pPr lvl="1"/>
            <a:r>
              <a:rPr lang="en-US" sz="1600" dirty="0"/>
              <a:t>Mounting points will be provided by machinable foam pads around the circumference</a:t>
            </a:r>
          </a:p>
          <a:p>
            <a:pPr lvl="2"/>
            <a:r>
              <a:rPr lang="en-US" sz="1200" dirty="0"/>
              <a:t>Current thought for foam is polyurethane foam available in different densities</a:t>
            </a:r>
          </a:p>
          <a:p>
            <a:pPr lvl="2"/>
            <a:r>
              <a:rPr lang="en-US" sz="1200" dirty="0"/>
              <a:t>3 mounting points per mirror segment</a:t>
            </a:r>
          </a:p>
          <a:p>
            <a:pPr lvl="1"/>
            <a:r>
              <a:rPr lang="en-US" sz="1600" dirty="0"/>
              <a:t>Mirrors have a tapered section as they approach the aerogel to maximize internal space</a:t>
            </a:r>
          </a:p>
          <a:p>
            <a:pPr lvl="1"/>
            <a:r>
              <a:rPr lang="en-US" sz="1600" dirty="0"/>
              <a:t>Weight per mirror (total): ~0.3kg (~2.5kg)</a:t>
            </a:r>
          </a:p>
          <a:p>
            <a:pPr marL="457200" lvl="1" indent="0">
              <a:buNone/>
            </a:pPr>
            <a:endParaRPr lang="en-US" sz="1600" dirty="0"/>
          </a:p>
        </p:txBody>
      </p:sp>
      <p:pic>
        <p:nvPicPr>
          <p:cNvPr id="5" name="Picture 4" descr="A picture containing camera lens, gear&#10;&#10;Description automatically generated">
            <a:extLst>
              <a:ext uri="{FF2B5EF4-FFF2-40B4-BE49-F238E27FC236}">
                <a16:creationId xmlns:a16="http://schemas.microsoft.com/office/drawing/2014/main" id="{EBA6964F-F9EB-EA4A-F9C8-73118DD65158}"/>
              </a:ext>
            </a:extLst>
          </p:cNvPr>
          <p:cNvPicPr>
            <a:picLocks noChangeAspect="1"/>
          </p:cNvPicPr>
          <p:nvPr/>
        </p:nvPicPr>
        <p:blipFill rotWithShape="1">
          <a:blip r:embed="rId3">
            <a:extLst>
              <a:ext uri="{28A0092B-C50C-407E-A947-70E740481C1C}">
                <a14:useLocalDpi xmlns:a14="http://schemas.microsoft.com/office/drawing/2010/main" val="0"/>
              </a:ext>
            </a:extLst>
          </a:blip>
          <a:srcRect l="18944" t="8234" r="25323" b="8808"/>
          <a:stretch/>
        </p:blipFill>
        <p:spPr>
          <a:xfrm>
            <a:off x="6778287" y="1446486"/>
            <a:ext cx="5282333" cy="4418286"/>
          </a:xfrm>
          <a:prstGeom prst="rect">
            <a:avLst/>
          </a:prstGeom>
        </p:spPr>
      </p:pic>
    </p:spTree>
    <p:extLst>
      <p:ext uri="{BB962C8B-B14F-4D97-AF65-F5344CB8AC3E}">
        <p14:creationId xmlns:p14="http://schemas.microsoft.com/office/powerpoint/2010/main" val="2385552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A5FF-1A40-51A4-782F-BF4762FE5568}"/>
              </a:ext>
            </a:extLst>
          </p:cNvPr>
          <p:cNvSpPr>
            <a:spLocks noGrp="1"/>
          </p:cNvSpPr>
          <p:nvPr>
            <p:ph type="title"/>
          </p:nvPr>
        </p:nvSpPr>
        <p:spPr/>
        <p:txBody>
          <a:bodyPr/>
          <a:lstStyle/>
          <a:p>
            <a:r>
              <a:rPr lang="en-US" dirty="0"/>
              <a:t>Inner Conical Mirror System</a:t>
            </a:r>
          </a:p>
        </p:txBody>
      </p:sp>
      <p:sp>
        <p:nvSpPr>
          <p:cNvPr id="3" name="Content Placeholder 2">
            <a:extLst>
              <a:ext uri="{FF2B5EF4-FFF2-40B4-BE49-F238E27FC236}">
                <a16:creationId xmlns:a16="http://schemas.microsoft.com/office/drawing/2014/main" id="{B85179DD-7FBD-B0D5-FD4F-9F3DF322CEDC}"/>
              </a:ext>
            </a:extLst>
          </p:cNvPr>
          <p:cNvSpPr>
            <a:spLocks noGrp="1"/>
          </p:cNvSpPr>
          <p:nvPr>
            <p:ph idx="1"/>
          </p:nvPr>
        </p:nvSpPr>
        <p:spPr>
          <a:xfrm>
            <a:off x="838200" y="1825625"/>
            <a:ext cx="5720729" cy="4351338"/>
          </a:xfrm>
        </p:spPr>
        <p:txBody>
          <a:bodyPr>
            <a:normAutofit/>
          </a:bodyPr>
          <a:lstStyle/>
          <a:p>
            <a:r>
              <a:rPr lang="en-US" sz="2000" dirty="0"/>
              <a:t>Material: Carbon fiber sandwich with reflective surface (~1/4” [6.35mm] thick)</a:t>
            </a:r>
          </a:p>
          <a:p>
            <a:r>
              <a:rPr lang="en-US" sz="2000" dirty="0"/>
              <a:t>Dimensions: </a:t>
            </a:r>
          </a:p>
          <a:p>
            <a:pPr lvl="1"/>
            <a:r>
              <a:rPr lang="en-US" sz="1600" dirty="0"/>
              <a:t>Upstream Radius: 66 mm</a:t>
            </a:r>
          </a:p>
          <a:p>
            <a:pPr lvl="1"/>
            <a:r>
              <a:rPr lang="en-US" sz="1600" dirty="0"/>
              <a:t>Downstream Radius: 12 cm</a:t>
            </a:r>
          </a:p>
          <a:p>
            <a:r>
              <a:rPr lang="en-US" sz="2000" dirty="0"/>
              <a:t>More Details:</a:t>
            </a:r>
          </a:p>
          <a:p>
            <a:pPr lvl="1"/>
            <a:r>
              <a:rPr lang="en-US" sz="1600" dirty="0"/>
              <a:t>Mirror cut around the inner containing wall creating a saddle shape</a:t>
            </a:r>
          </a:p>
          <a:p>
            <a:pPr lvl="1"/>
            <a:r>
              <a:rPr lang="en-US" sz="1600" dirty="0"/>
              <a:t>Mounting points will be provided by machinable foam pads around the inside circumference</a:t>
            </a:r>
          </a:p>
          <a:p>
            <a:pPr lvl="2"/>
            <a:r>
              <a:rPr lang="en-US" sz="1200" dirty="0"/>
              <a:t>Current thought for foam is a polyurethane foam available in different densities</a:t>
            </a:r>
          </a:p>
          <a:p>
            <a:pPr lvl="1"/>
            <a:r>
              <a:rPr lang="en-US" sz="1600" dirty="0"/>
              <a:t>Weight: ~0.4kg</a:t>
            </a:r>
          </a:p>
        </p:txBody>
      </p:sp>
      <p:pic>
        <p:nvPicPr>
          <p:cNvPr id="6" name="Picture 5" descr="A picture containing kitchenware&#10;&#10;Description automatically generated">
            <a:extLst>
              <a:ext uri="{FF2B5EF4-FFF2-40B4-BE49-F238E27FC236}">
                <a16:creationId xmlns:a16="http://schemas.microsoft.com/office/drawing/2014/main" id="{6CCC6B5F-A6BA-9870-445F-2CCC1CFB1688}"/>
              </a:ext>
            </a:extLst>
          </p:cNvPr>
          <p:cNvPicPr>
            <a:picLocks noChangeAspect="1"/>
          </p:cNvPicPr>
          <p:nvPr/>
        </p:nvPicPr>
        <p:blipFill rotWithShape="1">
          <a:blip r:embed="rId3">
            <a:extLst>
              <a:ext uri="{28A0092B-C50C-407E-A947-70E740481C1C}">
                <a14:useLocalDpi xmlns:a14="http://schemas.microsoft.com/office/drawing/2010/main" val="0"/>
              </a:ext>
            </a:extLst>
          </a:blip>
          <a:srcRect l="16845" t="1549" r="22664" b="3195"/>
          <a:stretch/>
        </p:blipFill>
        <p:spPr>
          <a:xfrm>
            <a:off x="6558929" y="1360930"/>
            <a:ext cx="5521377" cy="4870482"/>
          </a:xfrm>
          <a:prstGeom prst="rect">
            <a:avLst/>
          </a:prstGeom>
        </p:spPr>
      </p:pic>
    </p:spTree>
    <p:extLst>
      <p:ext uri="{BB962C8B-B14F-4D97-AF65-F5344CB8AC3E}">
        <p14:creationId xmlns:p14="http://schemas.microsoft.com/office/powerpoint/2010/main" val="1302616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3BE8-DEE8-144C-7811-C1DE11B74315}"/>
              </a:ext>
            </a:extLst>
          </p:cNvPr>
          <p:cNvSpPr>
            <a:spLocks noGrp="1"/>
          </p:cNvSpPr>
          <p:nvPr>
            <p:ph type="title"/>
          </p:nvPr>
        </p:nvSpPr>
        <p:spPr/>
        <p:txBody>
          <a:bodyPr/>
          <a:lstStyle/>
          <a:p>
            <a:r>
              <a:rPr lang="en-US" dirty="0"/>
              <a:t>(Most) Current Sensor Design</a:t>
            </a:r>
          </a:p>
        </p:txBody>
      </p:sp>
      <p:pic>
        <p:nvPicPr>
          <p:cNvPr id="5" name="Picture 4" descr="A picture containing electronics, circuit&#10;&#10;Description automatically generated">
            <a:extLst>
              <a:ext uri="{FF2B5EF4-FFF2-40B4-BE49-F238E27FC236}">
                <a16:creationId xmlns:a16="http://schemas.microsoft.com/office/drawing/2014/main" id="{DBFC351F-E88A-124A-58A9-D1B96DABB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159" y="1416092"/>
            <a:ext cx="8938163" cy="5229073"/>
          </a:xfrm>
          <a:prstGeom prst="rect">
            <a:avLst/>
          </a:prstGeom>
        </p:spPr>
      </p:pic>
      <p:sp>
        <p:nvSpPr>
          <p:cNvPr id="6" name="TextBox 5">
            <a:extLst>
              <a:ext uri="{FF2B5EF4-FFF2-40B4-BE49-F238E27FC236}">
                <a16:creationId xmlns:a16="http://schemas.microsoft.com/office/drawing/2014/main" id="{F5B6EDA0-573D-F709-6B89-DC61883FEF2D}"/>
              </a:ext>
            </a:extLst>
          </p:cNvPr>
          <p:cNvSpPr txBox="1"/>
          <p:nvPr/>
        </p:nvSpPr>
        <p:spPr>
          <a:xfrm>
            <a:off x="3779042" y="2051260"/>
            <a:ext cx="1205779" cy="369332"/>
          </a:xfrm>
          <a:prstGeom prst="rect">
            <a:avLst/>
          </a:prstGeom>
          <a:noFill/>
        </p:spPr>
        <p:txBody>
          <a:bodyPr wrap="none" rtlCol="0">
            <a:spAutoFit/>
          </a:bodyPr>
          <a:lstStyle/>
          <a:p>
            <a:r>
              <a:rPr lang="en-US" dirty="0"/>
              <a:t>HV Cabling</a:t>
            </a:r>
          </a:p>
        </p:txBody>
      </p:sp>
      <p:sp>
        <p:nvSpPr>
          <p:cNvPr id="7" name="TextBox 6">
            <a:extLst>
              <a:ext uri="{FF2B5EF4-FFF2-40B4-BE49-F238E27FC236}">
                <a16:creationId xmlns:a16="http://schemas.microsoft.com/office/drawing/2014/main" id="{89D83CAF-77F8-46B4-1D4B-FF0C39BB34F9}"/>
              </a:ext>
            </a:extLst>
          </p:cNvPr>
          <p:cNvSpPr txBox="1"/>
          <p:nvPr/>
        </p:nvSpPr>
        <p:spPr>
          <a:xfrm>
            <a:off x="7260021" y="2309648"/>
            <a:ext cx="2373086" cy="369332"/>
          </a:xfrm>
          <a:prstGeom prst="rect">
            <a:avLst/>
          </a:prstGeom>
          <a:noFill/>
        </p:spPr>
        <p:txBody>
          <a:bodyPr wrap="none" rtlCol="0">
            <a:spAutoFit/>
          </a:bodyPr>
          <a:lstStyle/>
          <a:p>
            <a:r>
              <a:rPr lang="en-US" dirty="0"/>
              <a:t>Cooling Representation</a:t>
            </a:r>
          </a:p>
        </p:txBody>
      </p:sp>
      <p:sp>
        <p:nvSpPr>
          <p:cNvPr id="8" name="TextBox 7">
            <a:extLst>
              <a:ext uri="{FF2B5EF4-FFF2-40B4-BE49-F238E27FC236}">
                <a16:creationId xmlns:a16="http://schemas.microsoft.com/office/drawing/2014/main" id="{865B199D-F08F-7C57-30D2-5DC04B86E80A}"/>
              </a:ext>
            </a:extLst>
          </p:cNvPr>
          <p:cNvSpPr txBox="1"/>
          <p:nvPr/>
        </p:nvSpPr>
        <p:spPr>
          <a:xfrm>
            <a:off x="8035159" y="4590393"/>
            <a:ext cx="1489703" cy="369332"/>
          </a:xfrm>
          <a:prstGeom prst="rect">
            <a:avLst/>
          </a:prstGeom>
          <a:noFill/>
        </p:spPr>
        <p:txBody>
          <a:bodyPr wrap="none" rtlCol="0">
            <a:spAutoFit/>
          </a:bodyPr>
          <a:lstStyle/>
          <a:p>
            <a:r>
              <a:rPr lang="en-US" dirty="0"/>
              <a:t>SFP Fiber Port</a:t>
            </a:r>
          </a:p>
        </p:txBody>
      </p:sp>
      <p:sp>
        <p:nvSpPr>
          <p:cNvPr id="9" name="TextBox 8">
            <a:extLst>
              <a:ext uri="{FF2B5EF4-FFF2-40B4-BE49-F238E27FC236}">
                <a16:creationId xmlns:a16="http://schemas.microsoft.com/office/drawing/2014/main" id="{34261233-D0F3-D94B-1E37-B1FBFA99D3F4}"/>
              </a:ext>
            </a:extLst>
          </p:cNvPr>
          <p:cNvSpPr txBox="1"/>
          <p:nvPr/>
        </p:nvSpPr>
        <p:spPr>
          <a:xfrm>
            <a:off x="1217485" y="5989980"/>
            <a:ext cx="9880462" cy="646331"/>
          </a:xfrm>
          <a:prstGeom prst="rect">
            <a:avLst/>
          </a:prstGeom>
          <a:noFill/>
        </p:spPr>
        <p:txBody>
          <a:bodyPr wrap="none" rtlCol="0">
            <a:spAutoFit/>
          </a:bodyPr>
          <a:lstStyle/>
          <a:p>
            <a:r>
              <a:rPr lang="en-US" dirty="0"/>
              <a:t>- Sensor design shown here is changing frequently; however, it is a good visual for the rest of the design</a:t>
            </a:r>
            <a:br>
              <a:rPr lang="en-US" dirty="0"/>
            </a:br>
            <a:r>
              <a:rPr lang="en-US" dirty="0"/>
              <a:t>- Estimated sensor weight: ~485g (~34kg for 68 sensors)</a:t>
            </a:r>
          </a:p>
        </p:txBody>
      </p:sp>
      <p:cxnSp>
        <p:nvCxnSpPr>
          <p:cNvPr id="11" name="Straight Arrow Connector 10">
            <a:extLst>
              <a:ext uri="{FF2B5EF4-FFF2-40B4-BE49-F238E27FC236}">
                <a16:creationId xmlns:a16="http://schemas.microsoft.com/office/drawing/2014/main" id="{80094E23-AC41-2EE2-37E5-FE879EEEB125}"/>
              </a:ext>
            </a:extLst>
          </p:cNvPr>
          <p:cNvCxnSpPr>
            <a:cxnSpLocks/>
          </p:cNvCxnSpPr>
          <p:nvPr/>
        </p:nvCxnSpPr>
        <p:spPr>
          <a:xfrm flipV="1">
            <a:off x="2970438" y="3373998"/>
            <a:ext cx="0" cy="11613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EC4C62-C1C7-073D-204C-0C2148F698D8}"/>
              </a:ext>
            </a:extLst>
          </p:cNvPr>
          <p:cNvCxnSpPr>
            <a:cxnSpLocks/>
          </p:cNvCxnSpPr>
          <p:nvPr/>
        </p:nvCxnSpPr>
        <p:spPr>
          <a:xfrm>
            <a:off x="2791326" y="4475747"/>
            <a:ext cx="935026" cy="330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E8B59F6-D58E-63AD-090B-587CF9D47D7F}"/>
              </a:ext>
            </a:extLst>
          </p:cNvPr>
          <p:cNvCxnSpPr/>
          <p:nvPr/>
        </p:nvCxnSpPr>
        <p:spPr>
          <a:xfrm>
            <a:off x="2667138" y="3245089"/>
            <a:ext cx="763581" cy="275007"/>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FD262D-6593-4D0E-ACD9-2D36BB05942D}"/>
              </a:ext>
            </a:extLst>
          </p:cNvPr>
          <p:cNvSpPr txBox="1"/>
          <p:nvPr/>
        </p:nvSpPr>
        <p:spPr>
          <a:xfrm>
            <a:off x="842555" y="3407667"/>
            <a:ext cx="2042547" cy="923330"/>
          </a:xfrm>
          <a:prstGeom prst="rect">
            <a:avLst/>
          </a:prstGeom>
          <a:noFill/>
        </p:spPr>
        <p:txBody>
          <a:bodyPr wrap="none" rtlCol="0">
            <a:spAutoFit/>
          </a:bodyPr>
          <a:lstStyle/>
          <a:p>
            <a:pPr algn="ctr"/>
            <a:r>
              <a:rPr lang="en-US" dirty="0">
                <a:solidFill>
                  <a:srgbClr val="0070C0"/>
                </a:solidFill>
              </a:rPr>
              <a:t>5-6cm clearance for</a:t>
            </a:r>
            <a:br>
              <a:rPr lang="en-US" dirty="0">
                <a:solidFill>
                  <a:srgbClr val="0070C0"/>
                </a:solidFill>
              </a:rPr>
            </a:br>
            <a:r>
              <a:rPr lang="en-US" dirty="0">
                <a:solidFill>
                  <a:srgbClr val="0070C0"/>
                </a:solidFill>
              </a:rPr>
              <a:t>cable bends and </a:t>
            </a:r>
            <a:br>
              <a:rPr lang="en-US" dirty="0">
                <a:solidFill>
                  <a:srgbClr val="0070C0"/>
                </a:solidFill>
              </a:rPr>
            </a:br>
            <a:r>
              <a:rPr lang="en-US" dirty="0">
                <a:solidFill>
                  <a:srgbClr val="0070C0"/>
                </a:solidFill>
              </a:rPr>
              <a:t>routing</a:t>
            </a:r>
          </a:p>
        </p:txBody>
      </p:sp>
      <p:cxnSp>
        <p:nvCxnSpPr>
          <p:cNvPr id="23" name="Straight Arrow Connector 22">
            <a:extLst>
              <a:ext uri="{FF2B5EF4-FFF2-40B4-BE49-F238E27FC236}">
                <a16:creationId xmlns:a16="http://schemas.microsoft.com/office/drawing/2014/main" id="{9BC68579-C85C-8FB1-5EC7-2D6866F41339}"/>
              </a:ext>
            </a:extLst>
          </p:cNvPr>
          <p:cNvCxnSpPr/>
          <p:nvPr/>
        </p:nvCxnSpPr>
        <p:spPr>
          <a:xfrm flipH="1">
            <a:off x="7370202" y="2629497"/>
            <a:ext cx="357509" cy="972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5436AEA-AB8C-BF38-46C0-0281B5EE83AF}"/>
              </a:ext>
            </a:extLst>
          </p:cNvPr>
          <p:cNvCxnSpPr>
            <a:stCxn id="7" idx="1"/>
          </p:cNvCxnSpPr>
          <p:nvPr/>
        </p:nvCxnSpPr>
        <p:spPr>
          <a:xfrm flipH="1">
            <a:off x="5705919" y="2494314"/>
            <a:ext cx="1554102" cy="373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64C7A22-82E7-B4FF-520A-3F3E2EB9494E}"/>
              </a:ext>
            </a:extLst>
          </p:cNvPr>
          <p:cNvCxnSpPr/>
          <p:nvPr/>
        </p:nvCxnSpPr>
        <p:spPr>
          <a:xfrm>
            <a:off x="4152614" y="2362361"/>
            <a:ext cx="229317" cy="505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61BA17C-7A9A-BB20-2DFE-935D9CF1B7A5}"/>
              </a:ext>
            </a:extLst>
          </p:cNvPr>
          <p:cNvCxnSpPr/>
          <p:nvPr/>
        </p:nvCxnSpPr>
        <p:spPr>
          <a:xfrm flipH="1" flipV="1">
            <a:off x="7727711" y="4078205"/>
            <a:ext cx="838039" cy="562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23DCACF-F3EF-3052-CB21-60384F6159D8}"/>
              </a:ext>
            </a:extLst>
          </p:cNvPr>
          <p:cNvCxnSpPr/>
          <p:nvPr/>
        </p:nvCxnSpPr>
        <p:spPr>
          <a:xfrm flipH="1">
            <a:off x="6408240" y="2582598"/>
            <a:ext cx="961962" cy="641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85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A765-6D13-230E-A88E-B4B9BBBC92AC}"/>
              </a:ext>
            </a:extLst>
          </p:cNvPr>
          <p:cNvSpPr>
            <a:spLocks noGrp="1"/>
          </p:cNvSpPr>
          <p:nvPr>
            <p:ph type="title"/>
          </p:nvPr>
        </p:nvSpPr>
        <p:spPr/>
        <p:txBody>
          <a:bodyPr/>
          <a:lstStyle/>
          <a:p>
            <a:r>
              <a:rPr lang="en-US" dirty="0"/>
              <a:t>Sensor Wall/Grid</a:t>
            </a:r>
          </a:p>
        </p:txBody>
      </p:sp>
      <p:sp>
        <p:nvSpPr>
          <p:cNvPr id="4" name="Content Placeholder 10">
            <a:extLst>
              <a:ext uri="{FF2B5EF4-FFF2-40B4-BE49-F238E27FC236}">
                <a16:creationId xmlns:a16="http://schemas.microsoft.com/office/drawing/2014/main" id="{96935659-A31F-8257-0CA0-AA3D49DF311A}"/>
              </a:ext>
            </a:extLst>
          </p:cNvPr>
          <p:cNvSpPr>
            <a:spLocks noGrp="1"/>
          </p:cNvSpPr>
          <p:nvPr>
            <p:ph idx="1"/>
          </p:nvPr>
        </p:nvSpPr>
        <p:spPr>
          <a:xfrm>
            <a:off x="371994" y="1719385"/>
            <a:ext cx="6036689" cy="4773489"/>
          </a:xfrm>
        </p:spPr>
        <p:txBody>
          <a:bodyPr anchor="t">
            <a:normAutofit lnSpcReduction="10000"/>
          </a:bodyPr>
          <a:lstStyle/>
          <a:p>
            <a:r>
              <a:rPr lang="en-US" sz="2000" dirty="0"/>
              <a:t>Material: Aluminum (1/2” [12.7mm] maximum thickness)</a:t>
            </a:r>
          </a:p>
          <a:p>
            <a:r>
              <a:rPr lang="en-US" sz="2000" dirty="0"/>
              <a:t>Dimensions: </a:t>
            </a:r>
          </a:p>
          <a:p>
            <a:pPr lvl="1"/>
            <a:r>
              <a:rPr lang="en-US" sz="1600" dirty="0"/>
              <a:t>Outer Radius -&gt; ~63.8cm</a:t>
            </a:r>
          </a:p>
          <a:p>
            <a:pPr lvl="1"/>
            <a:r>
              <a:rPr lang="en-US" sz="1600" dirty="0"/>
              <a:t>Inner Dimension -&gt; Beam pipe flange + 5mm clearance for installation.</a:t>
            </a:r>
          </a:p>
          <a:p>
            <a:r>
              <a:rPr lang="en-US" sz="2000" dirty="0"/>
              <a:t>More Details:</a:t>
            </a:r>
          </a:p>
          <a:p>
            <a:pPr lvl="1"/>
            <a:r>
              <a:rPr lang="en-US" sz="1600" dirty="0"/>
              <a:t>68 Sensors; 12cm x 12cm</a:t>
            </a:r>
          </a:p>
          <a:p>
            <a:pPr lvl="1"/>
            <a:r>
              <a:rPr lang="en-US" sz="1600" dirty="0"/>
              <a:t>Estimated weight for Aluminum Disc = ~10.7kg</a:t>
            </a:r>
          </a:p>
          <a:p>
            <a:pPr lvl="1"/>
            <a:r>
              <a:rPr lang="en-US" sz="1600" dirty="0"/>
              <a:t>Countersunk fasteners along perimeter allow bolting and sealing to center cylinder section of the containment structure.</a:t>
            </a:r>
          </a:p>
          <a:p>
            <a:pPr lvl="1"/>
            <a:r>
              <a:rPr lang="en-US" sz="1600" dirty="0"/>
              <a:t>Intended to be machined from one piece of aluminum for rigidity</a:t>
            </a:r>
          </a:p>
          <a:p>
            <a:pPr lvl="1"/>
            <a:r>
              <a:rPr lang="en-US" sz="1600" dirty="0"/>
              <a:t>Strapping perpendicular to the liquid cooling pipes </a:t>
            </a:r>
          </a:p>
          <a:p>
            <a:pPr lvl="2"/>
            <a:r>
              <a:rPr lang="en-US" sz="1200" dirty="0"/>
              <a:t>Allows for mounting of the pipes</a:t>
            </a:r>
          </a:p>
          <a:p>
            <a:pPr lvl="2"/>
            <a:r>
              <a:rPr lang="en-US" sz="1200" dirty="0"/>
              <a:t>Creates a more rigid structure</a:t>
            </a:r>
          </a:p>
          <a:p>
            <a:pPr lvl="2"/>
            <a:r>
              <a:rPr lang="en-US" sz="1200" dirty="0"/>
              <a:t>Strapping is intended to be standard 1/8” (3.175mm) thick aluminum </a:t>
            </a:r>
          </a:p>
          <a:p>
            <a:pPr lvl="2"/>
            <a:r>
              <a:rPr lang="en-US" sz="1200" dirty="0"/>
              <a:t>Weight for all strapping: ~0.9kg </a:t>
            </a:r>
          </a:p>
        </p:txBody>
      </p:sp>
      <p:pic>
        <p:nvPicPr>
          <p:cNvPr id="6" name="Picture 5" descr="Shape, circle&#10;&#10;Description automatically generated">
            <a:extLst>
              <a:ext uri="{FF2B5EF4-FFF2-40B4-BE49-F238E27FC236}">
                <a16:creationId xmlns:a16="http://schemas.microsoft.com/office/drawing/2014/main" id="{57C89DCF-54D7-0142-C611-0C5C4DA329ED}"/>
              </a:ext>
            </a:extLst>
          </p:cNvPr>
          <p:cNvPicPr>
            <a:picLocks noChangeAspect="1"/>
          </p:cNvPicPr>
          <p:nvPr/>
        </p:nvPicPr>
        <p:blipFill rotWithShape="1">
          <a:blip r:embed="rId3">
            <a:extLst>
              <a:ext uri="{28A0092B-C50C-407E-A947-70E740481C1C}">
                <a14:useLocalDpi xmlns:a14="http://schemas.microsoft.com/office/drawing/2010/main" val="0"/>
              </a:ext>
            </a:extLst>
          </a:blip>
          <a:srcRect l="26250" r="26552"/>
          <a:stretch/>
        </p:blipFill>
        <p:spPr>
          <a:xfrm>
            <a:off x="6004045" y="0"/>
            <a:ext cx="3271334" cy="3287110"/>
          </a:xfrm>
          <a:prstGeom prst="rect">
            <a:avLst/>
          </a:prstGeom>
        </p:spPr>
      </p:pic>
      <p:pic>
        <p:nvPicPr>
          <p:cNvPr id="8" name="Picture 7">
            <a:extLst>
              <a:ext uri="{FF2B5EF4-FFF2-40B4-BE49-F238E27FC236}">
                <a16:creationId xmlns:a16="http://schemas.microsoft.com/office/drawing/2014/main" id="{7D91F803-ED86-CBEA-1EBF-426FDA7F29FE}"/>
              </a:ext>
            </a:extLst>
          </p:cNvPr>
          <p:cNvPicPr>
            <a:picLocks noChangeAspect="1"/>
          </p:cNvPicPr>
          <p:nvPr/>
        </p:nvPicPr>
        <p:blipFill>
          <a:blip r:embed="rId4">
            <a:extLst>
              <a:ext uri="{28A0092B-C50C-407E-A947-70E740481C1C}">
                <a14:useLocalDpi xmlns:a14="http://schemas.microsoft.com/office/drawing/2010/main" val="0"/>
              </a:ext>
            </a:extLst>
          </a:blip>
          <a:srcRect l="6966" r="6966"/>
          <a:stretch/>
        </p:blipFill>
        <p:spPr>
          <a:xfrm>
            <a:off x="6530676" y="3878114"/>
            <a:ext cx="4508937" cy="2934691"/>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121272A9-FFB5-7D91-77AA-B5F2DD8F95BB}"/>
              </a:ext>
            </a:extLst>
          </p:cNvPr>
          <p:cNvPicPr>
            <a:picLocks noChangeAspect="1"/>
          </p:cNvPicPr>
          <p:nvPr/>
        </p:nvPicPr>
        <p:blipFill rotWithShape="1">
          <a:blip r:embed="rId5">
            <a:extLst>
              <a:ext uri="{28A0092B-C50C-407E-A947-70E740481C1C}">
                <a14:useLocalDpi xmlns:a14="http://schemas.microsoft.com/office/drawing/2010/main" val="0"/>
              </a:ext>
            </a:extLst>
          </a:blip>
          <a:srcRect l="10991" t="9384" r="11035" b="6622"/>
          <a:stretch/>
        </p:blipFill>
        <p:spPr>
          <a:xfrm>
            <a:off x="9275378" y="2165710"/>
            <a:ext cx="2916621" cy="1765451"/>
          </a:xfrm>
          <a:prstGeom prst="rect">
            <a:avLst/>
          </a:prstGeom>
        </p:spPr>
      </p:pic>
    </p:spTree>
    <p:extLst>
      <p:ext uri="{BB962C8B-B14F-4D97-AF65-F5344CB8AC3E}">
        <p14:creationId xmlns:p14="http://schemas.microsoft.com/office/powerpoint/2010/main" val="4108022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A765-6D13-230E-A88E-B4B9BBBC92AC}"/>
              </a:ext>
            </a:extLst>
          </p:cNvPr>
          <p:cNvSpPr>
            <a:spLocks noGrp="1"/>
          </p:cNvSpPr>
          <p:nvPr>
            <p:ph type="title"/>
          </p:nvPr>
        </p:nvSpPr>
        <p:spPr/>
        <p:txBody>
          <a:bodyPr/>
          <a:lstStyle/>
          <a:p>
            <a:r>
              <a:rPr lang="en-US" dirty="0"/>
              <a:t>Sensor Wall/Grid (Cont’d)</a:t>
            </a:r>
          </a:p>
        </p:txBody>
      </p:sp>
      <p:pic>
        <p:nvPicPr>
          <p:cNvPr id="9" name="Content Placeholder 8" descr="Diagram&#10;&#10;Description automatically generated">
            <a:extLst>
              <a:ext uri="{FF2B5EF4-FFF2-40B4-BE49-F238E27FC236}">
                <a16:creationId xmlns:a16="http://schemas.microsoft.com/office/drawing/2014/main" id="{21CC6500-77A5-2AED-D603-14858ECA97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77084" y="1825625"/>
            <a:ext cx="7437832" cy="4351338"/>
          </a:xfrm>
        </p:spPr>
      </p:pic>
      <p:sp>
        <p:nvSpPr>
          <p:cNvPr id="11" name="TextBox 10">
            <a:extLst>
              <a:ext uri="{FF2B5EF4-FFF2-40B4-BE49-F238E27FC236}">
                <a16:creationId xmlns:a16="http://schemas.microsoft.com/office/drawing/2014/main" id="{6A796C53-1B64-65F9-DEDC-564236E7A9EC}"/>
              </a:ext>
            </a:extLst>
          </p:cNvPr>
          <p:cNvSpPr txBox="1"/>
          <p:nvPr/>
        </p:nvSpPr>
        <p:spPr>
          <a:xfrm>
            <a:off x="3016376" y="1765738"/>
            <a:ext cx="1975862" cy="369332"/>
          </a:xfrm>
          <a:prstGeom prst="rect">
            <a:avLst/>
          </a:prstGeom>
          <a:noFill/>
        </p:spPr>
        <p:txBody>
          <a:bodyPr wrap="none" rtlCol="0">
            <a:spAutoFit/>
          </a:bodyPr>
          <a:lstStyle/>
          <a:p>
            <a:r>
              <a:rPr lang="en-US" dirty="0"/>
              <a:t>Liquid Cooling Assy</a:t>
            </a:r>
          </a:p>
        </p:txBody>
      </p:sp>
      <p:sp>
        <p:nvSpPr>
          <p:cNvPr id="12" name="TextBox 11">
            <a:extLst>
              <a:ext uri="{FF2B5EF4-FFF2-40B4-BE49-F238E27FC236}">
                <a16:creationId xmlns:a16="http://schemas.microsoft.com/office/drawing/2014/main" id="{2172AA13-252B-F169-8158-AED4564EA293}"/>
              </a:ext>
            </a:extLst>
          </p:cNvPr>
          <p:cNvSpPr txBox="1"/>
          <p:nvPr/>
        </p:nvSpPr>
        <p:spPr>
          <a:xfrm>
            <a:off x="2492745" y="3373144"/>
            <a:ext cx="1080809" cy="369332"/>
          </a:xfrm>
          <a:prstGeom prst="rect">
            <a:avLst/>
          </a:prstGeom>
          <a:noFill/>
        </p:spPr>
        <p:txBody>
          <a:bodyPr wrap="none" rtlCol="0">
            <a:spAutoFit/>
          </a:bodyPr>
          <a:lstStyle/>
          <a:p>
            <a:r>
              <a:rPr lang="en-US" dirty="0"/>
              <a:t>Strapping</a:t>
            </a:r>
          </a:p>
        </p:txBody>
      </p:sp>
      <p:sp>
        <p:nvSpPr>
          <p:cNvPr id="13" name="TextBox 12">
            <a:extLst>
              <a:ext uri="{FF2B5EF4-FFF2-40B4-BE49-F238E27FC236}">
                <a16:creationId xmlns:a16="http://schemas.microsoft.com/office/drawing/2014/main" id="{4D141128-3D3A-1B6D-6841-3FB09675FFED}"/>
              </a:ext>
            </a:extLst>
          </p:cNvPr>
          <p:cNvSpPr txBox="1"/>
          <p:nvPr/>
        </p:nvSpPr>
        <p:spPr>
          <a:xfrm>
            <a:off x="331652" y="4298850"/>
            <a:ext cx="1917513" cy="369332"/>
          </a:xfrm>
          <a:prstGeom prst="rect">
            <a:avLst/>
          </a:prstGeom>
          <a:noFill/>
        </p:spPr>
        <p:txBody>
          <a:bodyPr wrap="none" rtlCol="0">
            <a:spAutoFit/>
          </a:bodyPr>
          <a:lstStyle/>
          <a:p>
            <a:r>
              <a:rPr lang="en-US" dirty="0"/>
              <a:t>Sensor Assemblies</a:t>
            </a:r>
          </a:p>
        </p:txBody>
      </p:sp>
      <p:sp>
        <p:nvSpPr>
          <p:cNvPr id="14" name="TextBox 13">
            <a:extLst>
              <a:ext uri="{FF2B5EF4-FFF2-40B4-BE49-F238E27FC236}">
                <a16:creationId xmlns:a16="http://schemas.microsoft.com/office/drawing/2014/main" id="{7474827B-082F-CA47-A9B4-D85611E8147D}"/>
              </a:ext>
            </a:extLst>
          </p:cNvPr>
          <p:cNvSpPr txBox="1"/>
          <p:nvPr/>
        </p:nvSpPr>
        <p:spPr>
          <a:xfrm>
            <a:off x="2121247" y="5615701"/>
            <a:ext cx="1611339" cy="369332"/>
          </a:xfrm>
          <a:prstGeom prst="rect">
            <a:avLst/>
          </a:prstGeom>
          <a:noFill/>
        </p:spPr>
        <p:txBody>
          <a:bodyPr wrap="none" rtlCol="0">
            <a:spAutoFit/>
          </a:bodyPr>
          <a:lstStyle/>
          <a:p>
            <a:r>
              <a:rPr lang="en-US" dirty="0"/>
              <a:t>Aluminum Grid</a:t>
            </a:r>
          </a:p>
        </p:txBody>
      </p:sp>
      <p:sp>
        <p:nvSpPr>
          <p:cNvPr id="15" name="TextBox 14">
            <a:extLst>
              <a:ext uri="{FF2B5EF4-FFF2-40B4-BE49-F238E27FC236}">
                <a16:creationId xmlns:a16="http://schemas.microsoft.com/office/drawing/2014/main" id="{3445CD5A-7A8F-2D36-8D74-27C65E0E8858}"/>
              </a:ext>
            </a:extLst>
          </p:cNvPr>
          <p:cNvSpPr txBox="1"/>
          <p:nvPr/>
        </p:nvSpPr>
        <p:spPr>
          <a:xfrm>
            <a:off x="5791516" y="6127234"/>
            <a:ext cx="2439707" cy="369332"/>
          </a:xfrm>
          <a:prstGeom prst="rect">
            <a:avLst/>
          </a:prstGeom>
          <a:noFill/>
        </p:spPr>
        <p:txBody>
          <a:bodyPr wrap="none" rtlCol="0">
            <a:spAutoFit/>
          </a:bodyPr>
          <a:lstStyle/>
          <a:p>
            <a:r>
              <a:rPr lang="en-US" dirty="0"/>
              <a:t>Tapped holes at corners</a:t>
            </a:r>
          </a:p>
        </p:txBody>
      </p:sp>
      <p:sp>
        <p:nvSpPr>
          <p:cNvPr id="18" name="TextBox 17">
            <a:extLst>
              <a:ext uri="{FF2B5EF4-FFF2-40B4-BE49-F238E27FC236}">
                <a16:creationId xmlns:a16="http://schemas.microsoft.com/office/drawing/2014/main" id="{4CBB0E1F-9A61-D0EF-39B0-8732024C8132}"/>
              </a:ext>
            </a:extLst>
          </p:cNvPr>
          <p:cNvSpPr txBox="1"/>
          <p:nvPr/>
        </p:nvSpPr>
        <p:spPr>
          <a:xfrm>
            <a:off x="8860152" y="5867518"/>
            <a:ext cx="2523640" cy="369332"/>
          </a:xfrm>
          <a:prstGeom prst="rect">
            <a:avLst/>
          </a:prstGeom>
          <a:noFill/>
        </p:spPr>
        <p:txBody>
          <a:bodyPr wrap="none" rtlCol="0">
            <a:spAutoFit/>
          </a:bodyPr>
          <a:lstStyle/>
          <a:p>
            <a:r>
              <a:rPr lang="en-US" dirty="0"/>
              <a:t>Grid Face: 12mm x 3mm </a:t>
            </a:r>
          </a:p>
        </p:txBody>
      </p:sp>
      <p:sp>
        <p:nvSpPr>
          <p:cNvPr id="19" name="TextBox 18">
            <a:extLst>
              <a:ext uri="{FF2B5EF4-FFF2-40B4-BE49-F238E27FC236}">
                <a16:creationId xmlns:a16="http://schemas.microsoft.com/office/drawing/2014/main" id="{DA22B32A-08E5-2FD0-BA1A-BEF8A24A6F00}"/>
              </a:ext>
            </a:extLst>
          </p:cNvPr>
          <p:cNvSpPr txBox="1"/>
          <p:nvPr/>
        </p:nvSpPr>
        <p:spPr>
          <a:xfrm>
            <a:off x="8927645" y="5178901"/>
            <a:ext cx="3264355" cy="369332"/>
          </a:xfrm>
          <a:prstGeom prst="rect">
            <a:avLst/>
          </a:prstGeom>
          <a:noFill/>
        </p:spPr>
        <p:txBody>
          <a:bodyPr wrap="none" rtlCol="0">
            <a:spAutoFit/>
          </a:bodyPr>
          <a:lstStyle/>
          <a:p>
            <a:r>
              <a:rPr lang="en-US" dirty="0"/>
              <a:t>Webbing: 1mm between sensors</a:t>
            </a:r>
          </a:p>
        </p:txBody>
      </p:sp>
      <p:sp>
        <p:nvSpPr>
          <p:cNvPr id="20" name="TextBox 19">
            <a:extLst>
              <a:ext uri="{FF2B5EF4-FFF2-40B4-BE49-F238E27FC236}">
                <a16:creationId xmlns:a16="http://schemas.microsoft.com/office/drawing/2014/main" id="{F8A741C4-6EF0-CE4B-3E98-C64E694BC0EB}"/>
              </a:ext>
            </a:extLst>
          </p:cNvPr>
          <p:cNvSpPr txBox="1"/>
          <p:nvPr/>
        </p:nvSpPr>
        <p:spPr>
          <a:xfrm>
            <a:off x="8231223" y="2973289"/>
            <a:ext cx="2823209" cy="369332"/>
          </a:xfrm>
          <a:prstGeom prst="rect">
            <a:avLst/>
          </a:prstGeom>
          <a:noFill/>
        </p:spPr>
        <p:txBody>
          <a:bodyPr wrap="none" rtlCol="0">
            <a:spAutoFit/>
          </a:bodyPr>
          <a:lstStyle/>
          <a:p>
            <a:r>
              <a:rPr lang="en-US" dirty="0"/>
              <a:t>Sensor hold down hardware</a:t>
            </a:r>
          </a:p>
        </p:txBody>
      </p:sp>
      <p:cxnSp>
        <p:nvCxnSpPr>
          <p:cNvPr id="22" name="Straight Arrow Connector 21">
            <a:extLst>
              <a:ext uri="{FF2B5EF4-FFF2-40B4-BE49-F238E27FC236}">
                <a16:creationId xmlns:a16="http://schemas.microsoft.com/office/drawing/2014/main" id="{EEFD2EB0-A106-9DFD-AEBC-274CCF21E792}"/>
              </a:ext>
            </a:extLst>
          </p:cNvPr>
          <p:cNvCxnSpPr/>
          <p:nvPr/>
        </p:nvCxnSpPr>
        <p:spPr>
          <a:xfrm>
            <a:off x="3794331" y="2072855"/>
            <a:ext cx="281883" cy="23687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a:extLst>
              <a:ext uri="{FF2B5EF4-FFF2-40B4-BE49-F238E27FC236}">
                <a16:creationId xmlns:a16="http://schemas.microsoft.com/office/drawing/2014/main" id="{CFF4AF1E-76B1-0AAC-117B-9F9ABE583F4F}"/>
              </a:ext>
            </a:extLst>
          </p:cNvPr>
          <p:cNvCxnSpPr>
            <a:cxnSpLocks/>
          </p:cNvCxnSpPr>
          <p:nvPr/>
        </p:nvCxnSpPr>
        <p:spPr>
          <a:xfrm>
            <a:off x="3573554" y="3691976"/>
            <a:ext cx="723438" cy="2133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36EA8D8D-1EB0-5358-6F1F-8A5AD70D598B}"/>
              </a:ext>
            </a:extLst>
          </p:cNvPr>
          <p:cNvCxnSpPr>
            <a:cxnSpLocks/>
            <a:stCxn id="13" idx="3"/>
          </p:cNvCxnSpPr>
          <p:nvPr/>
        </p:nvCxnSpPr>
        <p:spPr>
          <a:xfrm>
            <a:off x="2249165" y="4483516"/>
            <a:ext cx="487160" cy="9233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6F65E033-580E-B9E1-37E2-5AF0C7C7BC0A}"/>
              </a:ext>
            </a:extLst>
          </p:cNvPr>
          <p:cNvCxnSpPr>
            <a:cxnSpLocks/>
            <a:stCxn id="14" idx="3"/>
          </p:cNvCxnSpPr>
          <p:nvPr/>
        </p:nvCxnSpPr>
        <p:spPr>
          <a:xfrm flipV="1">
            <a:off x="3732586" y="5685780"/>
            <a:ext cx="887540" cy="11458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02C11013-4E47-0CB1-6013-FA07B25E6D8B}"/>
              </a:ext>
            </a:extLst>
          </p:cNvPr>
          <p:cNvCxnSpPr>
            <a:cxnSpLocks/>
          </p:cNvCxnSpPr>
          <p:nvPr/>
        </p:nvCxnSpPr>
        <p:spPr>
          <a:xfrm flipH="1" flipV="1">
            <a:off x="6096000" y="5486400"/>
            <a:ext cx="387068" cy="6877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a:extLst>
              <a:ext uri="{FF2B5EF4-FFF2-40B4-BE49-F238E27FC236}">
                <a16:creationId xmlns:a16="http://schemas.microsoft.com/office/drawing/2014/main" id="{131AAB97-B255-38EA-02CA-AC18B4DB5E59}"/>
              </a:ext>
            </a:extLst>
          </p:cNvPr>
          <p:cNvCxnSpPr>
            <a:stCxn id="20" idx="1"/>
          </p:cNvCxnSpPr>
          <p:nvPr/>
        </p:nvCxnSpPr>
        <p:spPr>
          <a:xfrm flipH="1">
            <a:off x="7487080" y="3157955"/>
            <a:ext cx="744143" cy="10088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a:extLst>
              <a:ext uri="{FF2B5EF4-FFF2-40B4-BE49-F238E27FC236}">
                <a16:creationId xmlns:a16="http://schemas.microsoft.com/office/drawing/2014/main" id="{5734F5F3-5C9B-E26B-A886-937806E13288}"/>
              </a:ext>
            </a:extLst>
          </p:cNvPr>
          <p:cNvCxnSpPr/>
          <p:nvPr/>
        </p:nvCxnSpPr>
        <p:spPr>
          <a:xfrm flipH="1" flipV="1">
            <a:off x="8394605" y="5245768"/>
            <a:ext cx="639392" cy="6187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a:extLst>
              <a:ext uri="{FF2B5EF4-FFF2-40B4-BE49-F238E27FC236}">
                <a16:creationId xmlns:a16="http://schemas.microsoft.com/office/drawing/2014/main" id="{C415DA96-76F9-E6BA-D627-3FC5943F1F61}"/>
              </a:ext>
            </a:extLst>
          </p:cNvPr>
          <p:cNvCxnSpPr/>
          <p:nvPr/>
        </p:nvCxnSpPr>
        <p:spPr>
          <a:xfrm flipH="1" flipV="1">
            <a:off x="8456481" y="5685780"/>
            <a:ext cx="403671" cy="44145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59339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3402</Words>
  <Application>Microsoft Office PowerPoint</Application>
  <PresentationFormat>Widescreen</PresentationFormat>
  <Paragraphs>167</Paragraphs>
  <Slides>18</Slides>
  <Notes>14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pfRICH Design Update</vt:lpstr>
      <vt:lpstr>Summary</vt:lpstr>
      <vt:lpstr>Aerogel Wall Details</vt:lpstr>
      <vt:lpstr>Containment Walls</vt:lpstr>
      <vt:lpstr>Outer Conical Mirror System</vt:lpstr>
      <vt:lpstr>Inner Conical Mirror System</vt:lpstr>
      <vt:lpstr>(Most) Current Sensor Design</vt:lpstr>
      <vt:lpstr>Sensor Wall/Grid</vt:lpstr>
      <vt:lpstr>Sensor Wall/Grid (Cont’d)</vt:lpstr>
      <vt:lpstr>Electronics/Readout Notes</vt:lpstr>
      <vt:lpstr>Detector Assembly Procedure (Concept)</vt:lpstr>
      <vt:lpstr>Estimated Weights</vt:lpstr>
      <vt:lpstr>Detector Installation (Concept)</vt:lpstr>
      <vt:lpstr>Detector Support (Concept)</vt:lpstr>
      <vt:lpstr>Detector Support (Cont’d)</vt:lpstr>
      <vt:lpstr>What’s Missing?</vt:lpstr>
      <vt:lpstr>Entire Assembly (a/o 3Mar23)</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pfRICH Design Update</dc:title>
  <dc:creator>Alex Eslinger</dc:creator>
  <cp:lastModifiedBy>Alex Eslinger</cp:lastModifiedBy>
  <cp:revision>11</cp:revision>
  <dcterms:created xsi:type="dcterms:W3CDTF">2023-03-01T13:10:37Z</dcterms:created>
  <dcterms:modified xsi:type="dcterms:W3CDTF">2023-03-03T07:29:13Z</dcterms:modified>
</cp:coreProperties>
</file>