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3" r:id="rId1"/>
    <p:sldMasterId id="2147483650" r:id="rId2"/>
    <p:sldMasterId id="2147483660" r:id="rId3"/>
  </p:sldMasterIdLst>
  <p:notesMasterIdLst>
    <p:notesMasterId r:id="rId28"/>
  </p:notesMasterIdLst>
  <p:handoutMasterIdLst>
    <p:handoutMasterId r:id="rId29"/>
  </p:handoutMasterIdLst>
  <p:sldIdLst>
    <p:sldId id="379" r:id="rId4"/>
    <p:sldId id="256" r:id="rId5"/>
    <p:sldId id="392" r:id="rId6"/>
    <p:sldId id="377" r:id="rId7"/>
    <p:sldId id="380" r:id="rId8"/>
    <p:sldId id="381" r:id="rId9"/>
    <p:sldId id="396" r:id="rId10"/>
    <p:sldId id="382" r:id="rId11"/>
    <p:sldId id="376" r:id="rId12"/>
    <p:sldId id="372" r:id="rId13"/>
    <p:sldId id="375" r:id="rId14"/>
    <p:sldId id="385" r:id="rId15"/>
    <p:sldId id="383" r:id="rId16"/>
    <p:sldId id="260" r:id="rId17"/>
    <p:sldId id="386" r:id="rId18"/>
    <p:sldId id="387" r:id="rId19"/>
    <p:sldId id="388" r:id="rId20"/>
    <p:sldId id="389" r:id="rId21"/>
    <p:sldId id="390" r:id="rId22"/>
    <p:sldId id="394" r:id="rId23"/>
    <p:sldId id="395" r:id="rId24"/>
    <p:sldId id="391" r:id="rId25"/>
    <p:sldId id="393" r:id="rId26"/>
    <p:sldId id="378" r:id="rId27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1" d="100"/>
          <a:sy n="101" d="100"/>
        </p:scale>
        <p:origin x="1608" y="11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27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3893-1564-45E1-B941-2CFAF708D92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083A5-05F9-4D5C-B340-2450D9CC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42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644F1-19E1-415A-82DE-1E7C860130E5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0CAB-E6F4-45D0-8AB5-7B3F88A8F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9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7620" y="7340601"/>
            <a:ext cx="2346960" cy="327448"/>
          </a:xfrm>
        </p:spPr>
        <p:txBody>
          <a:bodyPr/>
          <a:lstStyle>
            <a:lvl1pPr algn="r">
              <a:defRPr/>
            </a:lvl1pPr>
          </a:lstStyle>
          <a:p>
            <a:fld id="{532686A7-FECC-4A23-84BB-E88A9308E339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/>
              <a:t>Confidential and Proprietary </a:t>
            </a:r>
          </a:p>
        </p:txBody>
      </p:sp>
    </p:spTree>
    <p:extLst>
      <p:ext uri="{BB962C8B-B14F-4D97-AF65-F5344CB8AC3E}">
        <p14:creationId xmlns:p14="http://schemas.microsoft.com/office/powerpoint/2010/main" val="37383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>
            <a:normAutofit/>
          </a:bodyPr>
          <a:lstStyle>
            <a:lvl1pPr marL="0" indent="0">
              <a:buNone/>
              <a:defRPr sz="198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1980"/>
            </a:lvl1pPr>
            <a:lvl2pPr>
              <a:defRPr sz="1870"/>
            </a:lvl2pPr>
            <a:lvl3pPr>
              <a:defRPr sz="1760"/>
            </a:lvl3pPr>
            <a:lvl4pPr>
              <a:defRPr sz="165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>
            <a:normAutofit/>
          </a:bodyPr>
          <a:lstStyle>
            <a:lvl1pPr marL="0" indent="0">
              <a:buNone/>
              <a:defRPr sz="198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1980"/>
            </a:lvl1pPr>
            <a:lvl2pPr>
              <a:defRPr sz="1870"/>
            </a:lvl2pPr>
            <a:lvl3pPr>
              <a:defRPr sz="1760"/>
            </a:lvl3pPr>
            <a:lvl4pPr>
              <a:defRPr sz="165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CD9F-AF2D-4082-8FD6-D711F97899B8}" type="datetime1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9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211D-65DF-422B-8759-AAFBC7D8C129}" type="datetime1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4FE7-4831-4BB0-9426-69983EB606E1}" type="datetime1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99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899583"/>
          </a:xfrm>
        </p:spPr>
        <p:txBody>
          <a:bodyPr anchor="b">
            <a:normAutofit/>
          </a:bodyPr>
          <a:lstStyle>
            <a:lvl1pPr algn="l">
              <a:defRPr sz="198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1980"/>
            </a:lvl1pPr>
            <a:lvl2pPr>
              <a:defRPr sz="1870"/>
            </a:lvl2pPr>
            <a:lvl3pPr>
              <a:defRPr sz="1760"/>
            </a:lvl3pPr>
            <a:lvl4pPr>
              <a:defRPr sz="1650"/>
            </a:lvl4pPr>
            <a:lvl5pPr>
              <a:defRPr sz="154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229665"/>
            <a:ext cx="3309144" cy="5713321"/>
          </a:xfrm>
        </p:spPr>
        <p:txBody>
          <a:bodyPr>
            <a:normAutofit/>
          </a:bodyPr>
          <a:lstStyle>
            <a:lvl1pPr marL="0" indent="0">
              <a:buNone/>
              <a:defRPr sz="187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E08D0-A04D-4282-9D91-C7603572E671}" type="datetime1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19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CDAE-6FD6-47D2-B83E-E3C4AB55B7C5}" type="datetime1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D051-A852-441C-AC2C-4FE6F3C3344E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4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E8D20-C387-4034-A291-1FD39DF315B0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7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E471-5BE3-4460-931F-1D5B5DA3D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5D068-D035-4E7D-86F7-04183487D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00B83-CF25-4E61-A219-7377E440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1D2D-EF4C-4CAD-B2E4-5D7AA7554C47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A57DF-F424-4A07-AF07-C9051802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C66AA-CEA3-49E6-8873-DB623BFB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F81B-F811-43FF-B289-EBA5F255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DA3F-FCCF-4C42-B11E-81993EF46217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E4AE-53A0-4847-8F47-61185BF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1980"/>
            </a:lvl1pPr>
            <a:lvl2pPr>
              <a:defRPr sz="1870"/>
            </a:lvl2pPr>
            <a:lvl3pPr>
              <a:defRPr sz="1760"/>
            </a:lvl3pPr>
            <a:lvl4pPr>
              <a:defRPr sz="1650"/>
            </a:lvl4pPr>
            <a:lvl5pPr>
              <a:defRPr sz="154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1980"/>
            </a:lvl1pPr>
            <a:lvl2pPr>
              <a:defRPr sz="1870"/>
            </a:lvl2pPr>
            <a:lvl3pPr>
              <a:defRPr sz="1760"/>
            </a:lvl3pPr>
            <a:lvl4pPr>
              <a:defRPr sz="1650"/>
            </a:lvl4pPr>
            <a:lvl5pPr>
              <a:defRPr sz="154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D54D-0E43-4737-B6A5-548F6D81F638}" type="datetime1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E4AE-53A0-4847-8F47-61185BF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8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>
            <a:normAutofit/>
          </a:bodyPr>
          <a:lstStyle>
            <a:lvl1pPr marL="0" indent="0">
              <a:buNone/>
              <a:defRPr sz="198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1980"/>
            </a:lvl1pPr>
            <a:lvl2pPr>
              <a:defRPr sz="1870"/>
            </a:lvl2pPr>
            <a:lvl3pPr>
              <a:defRPr sz="1760"/>
            </a:lvl3pPr>
            <a:lvl4pPr>
              <a:defRPr sz="165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>
            <a:normAutofit/>
          </a:bodyPr>
          <a:lstStyle>
            <a:lvl1pPr marL="0" indent="0">
              <a:buNone/>
              <a:defRPr sz="198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1980"/>
            </a:lvl1pPr>
            <a:lvl2pPr>
              <a:defRPr sz="1870"/>
            </a:lvl2pPr>
            <a:lvl3pPr>
              <a:defRPr sz="1760"/>
            </a:lvl3pPr>
            <a:lvl4pPr>
              <a:defRPr sz="165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E386-D4EE-4885-887D-5025441166B2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E4AE-53A0-4847-8F47-61185BF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6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F97E-2D6D-4B54-935D-0C1057CFA16D}" type="datetime1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E4AE-53A0-4847-8F47-61185BF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5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F68D-7B4D-4DC9-B1B0-AFD16246D6E3}" type="datetime1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E4AE-53A0-4847-8F47-61185BF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4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554480"/>
            <a:ext cx="5532120" cy="544068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1468120"/>
            <a:ext cx="3604260" cy="5527040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6BF2-D8E6-45A7-8012-E77A7B6640AD}" type="datetime1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E4AE-53A0-4847-8F47-61185BF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4534-BD7D-45C6-975F-954D9D46247E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4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107180" cy="5129425"/>
          </a:xfrm>
        </p:spPr>
        <p:txBody>
          <a:bodyPr/>
          <a:lstStyle>
            <a:lvl1pPr>
              <a:defRPr sz="1980"/>
            </a:lvl1pPr>
            <a:lvl2pPr>
              <a:defRPr sz="1870"/>
            </a:lvl2pPr>
            <a:lvl3pPr>
              <a:defRPr sz="1760"/>
            </a:lvl3pPr>
            <a:lvl4pPr>
              <a:defRPr sz="1650"/>
            </a:lvl4pPr>
            <a:lvl5pPr>
              <a:defRPr sz="154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813560"/>
            <a:ext cx="4107180" cy="5129425"/>
          </a:xfrm>
        </p:spPr>
        <p:txBody>
          <a:bodyPr/>
          <a:lstStyle>
            <a:lvl1pPr>
              <a:defRPr sz="1980"/>
            </a:lvl1pPr>
            <a:lvl2pPr>
              <a:defRPr sz="1870"/>
            </a:lvl2pPr>
            <a:lvl3pPr>
              <a:defRPr sz="1760"/>
            </a:lvl3pPr>
            <a:lvl4pPr>
              <a:defRPr sz="1650"/>
            </a:lvl4pPr>
            <a:lvl5pPr>
              <a:defRPr sz="154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F760-C465-41DA-B128-8487CA6879BE}" type="datetime1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4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0"/>
            <a:ext cx="10053932" cy="777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7103317"/>
            <a:ext cx="1760220" cy="5031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100" y="7167881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58764-C187-4F58-BB37-C1D2740B5E0A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and Proprietary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2340" y="7254241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0EDB8-AC35-4040-B6C4-64216E4A27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1005840" rtl="0" eaLnBrk="1" latinLnBrk="0" hangingPunct="1">
        <a:spcBef>
          <a:spcPct val="0"/>
        </a:spcBef>
        <a:buNone/>
        <a:defRPr sz="352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1005840" rtl="0" eaLnBrk="1" latinLnBrk="0" hangingPunct="1">
        <a:spcBef>
          <a:spcPct val="2000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02920" indent="0" algn="l" defTabSz="1005840" rtl="0" eaLnBrk="1" latinLnBrk="0" hangingPunct="1">
        <a:spcBef>
          <a:spcPct val="20000"/>
        </a:spcBef>
        <a:buFont typeface="Arial" panose="020B0604020202020204" pitchFamily="34" charset="0"/>
        <a:buNone/>
        <a:defRPr sz="308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005840" indent="0" algn="l" defTabSz="1005840" rtl="0" eaLnBrk="1" latinLnBrk="0" hangingPunct="1">
        <a:spcBef>
          <a:spcPct val="20000"/>
        </a:spcBef>
        <a:buFont typeface="Arial" panose="020B0604020202020204" pitchFamily="34" charset="0"/>
        <a:buNone/>
        <a:defRPr sz="264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508760" indent="0" algn="l" defTabSz="1005840" rtl="0" eaLnBrk="1" latinLnBrk="0" hangingPunct="1">
        <a:spcBef>
          <a:spcPct val="20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11680" indent="0" algn="l" defTabSz="1005840" rtl="0" eaLnBrk="1" latinLnBrk="0" hangingPunct="1">
        <a:spcBef>
          <a:spcPct val="20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11256"/>
            <a:ext cx="4107180" cy="984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7103318"/>
            <a:ext cx="1760220" cy="5031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A4ACF47-3E0C-4D2B-B6FB-B0E3E2937ABE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 i="1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Confidential and Proprietary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1440" y="7358592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28FE4AE-53A0-4847-8F47-61185BFB1F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7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9" r:id="rId6"/>
  </p:sldLayoutIdLst>
  <p:hf hdr="0" ftr="0" dt="0"/>
  <p:txStyles>
    <p:titleStyle>
      <a:lvl1pPr algn="ctr" defTabSz="1005840" rtl="0" eaLnBrk="1" latinLnBrk="0" hangingPunct="1">
        <a:spcBef>
          <a:spcPct val="0"/>
        </a:spcBef>
        <a:buNone/>
        <a:defRPr sz="242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77190" indent="-377190" algn="l" defTabSz="1005840" rtl="0" eaLnBrk="1" latinLnBrk="0" hangingPunct="1">
        <a:spcBef>
          <a:spcPct val="20000"/>
        </a:spcBef>
        <a:buClr>
          <a:srgbClr val="D86018"/>
        </a:buClr>
        <a:buFont typeface="Wingdings" panose="05000000000000000000" pitchFamily="2" charset="2"/>
        <a:buChar char="§"/>
        <a:defRPr sz="198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817245" indent="-314325" algn="l" defTabSz="1005840" rtl="0" eaLnBrk="1" latinLnBrk="0" hangingPunct="1">
        <a:spcBef>
          <a:spcPct val="20000"/>
        </a:spcBef>
        <a:buClr>
          <a:srgbClr val="D86018"/>
        </a:buClr>
        <a:buSzPct val="90000"/>
        <a:buFont typeface="Wingdings" panose="05000000000000000000" pitchFamily="2" charset="2"/>
        <a:buChar char="§"/>
        <a:defRPr sz="187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257300" indent="-251460" algn="l" defTabSz="1005840" rtl="0" eaLnBrk="1" latinLnBrk="0" hangingPunct="1">
        <a:spcBef>
          <a:spcPct val="20000"/>
        </a:spcBef>
        <a:buClr>
          <a:srgbClr val="D86018"/>
        </a:buClr>
        <a:buSzPct val="80000"/>
        <a:buFont typeface="Wingdings" panose="05000000000000000000" pitchFamily="2" charset="2"/>
        <a:buChar char="§"/>
        <a:defRPr sz="176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760220" indent="-251460" algn="l" defTabSz="1005840" rtl="0" eaLnBrk="1" latinLnBrk="0" hangingPunct="1">
        <a:spcBef>
          <a:spcPct val="20000"/>
        </a:spcBef>
        <a:buClr>
          <a:srgbClr val="D86018"/>
        </a:buClr>
        <a:buSzPct val="70000"/>
        <a:buFont typeface="Wingdings" panose="05000000000000000000" pitchFamily="2" charset="2"/>
        <a:buChar char="§"/>
        <a:defRPr sz="16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263140" indent="-251460" algn="l" defTabSz="1005840" rtl="0" eaLnBrk="1" latinLnBrk="0" hangingPunct="1">
        <a:spcBef>
          <a:spcPct val="20000"/>
        </a:spcBef>
        <a:buClr>
          <a:srgbClr val="D86018"/>
        </a:buClr>
        <a:buSzPct val="50000"/>
        <a:buFont typeface="Wingdings" panose="05000000000000000000" pitchFamily="2" charset="2"/>
        <a:buChar char="§"/>
        <a:defRPr sz="154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" y="0"/>
            <a:ext cx="10053932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31800"/>
            <a:ext cx="8298180" cy="949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54480"/>
            <a:ext cx="8382000" cy="5388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F45E0FD-8B7F-4FF6-9B0C-B62104656AFD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 i="1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Confidential and Proprietary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1440" y="7513320"/>
            <a:ext cx="2346960" cy="259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812775A-DC90-478F-86D3-3E125A49E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1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5" r:id="rId10"/>
  </p:sldLayoutIdLst>
  <p:hf hdr="0" ftr="0" dt="0"/>
  <p:txStyles>
    <p:titleStyle>
      <a:lvl1pPr algn="l" defTabSz="1005840" rtl="0" eaLnBrk="1" latinLnBrk="0" hangingPunct="1">
        <a:spcBef>
          <a:spcPct val="0"/>
        </a:spcBef>
        <a:buNone/>
        <a:defRPr sz="242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77190" indent="-377190" algn="l" defTabSz="1005840" rtl="0" eaLnBrk="1" latinLnBrk="0" hangingPunct="1">
        <a:spcBef>
          <a:spcPct val="20000"/>
        </a:spcBef>
        <a:buClr>
          <a:srgbClr val="D86018"/>
        </a:buClr>
        <a:buFont typeface="Wingdings" panose="05000000000000000000" pitchFamily="2" charset="2"/>
        <a:buChar char="§"/>
        <a:defRPr sz="198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817245" indent="-314325" algn="l" defTabSz="1005840" rtl="0" eaLnBrk="1" latinLnBrk="0" hangingPunct="1">
        <a:spcBef>
          <a:spcPct val="20000"/>
        </a:spcBef>
        <a:buClr>
          <a:srgbClr val="D86018"/>
        </a:buClr>
        <a:buSzPct val="90000"/>
        <a:buFont typeface="Wingdings" panose="05000000000000000000" pitchFamily="2" charset="2"/>
        <a:buChar char="§"/>
        <a:defRPr sz="187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257300" indent="-251460" algn="l" defTabSz="1005840" rtl="0" eaLnBrk="1" latinLnBrk="0" hangingPunct="1">
        <a:spcBef>
          <a:spcPct val="20000"/>
        </a:spcBef>
        <a:buClr>
          <a:srgbClr val="D86018"/>
        </a:buClr>
        <a:buSzPct val="80000"/>
        <a:buFont typeface="Wingdings" panose="05000000000000000000" pitchFamily="2" charset="2"/>
        <a:buChar char="§"/>
        <a:defRPr sz="176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760220" indent="-251460" algn="l" defTabSz="1005840" rtl="0" eaLnBrk="1" latinLnBrk="0" hangingPunct="1">
        <a:spcBef>
          <a:spcPct val="20000"/>
        </a:spcBef>
        <a:buClr>
          <a:srgbClr val="D86018"/>
        </a:buClr>
        <a:buSzPct val="70000"/>
        <a:buFont typeface="Wingdings" panose="05000000000000000000" pitchFamily="2" charset="2"/>
        <a:buChar char="§"/>
        <a:defRPr sz="16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326005" indent="-314325" algn="l" defTabSz="1005840" rtl="0" eaLnBrk="1" latinLnBrk="0" hangingPunct="1">
        <a:spcBef>
          <a:spcPct val="20000"/>
        </a:spcBef>
        <a:buClr>
          <a:srgbClr val="D86018"/>
        </a:buClr>
        <a:buSzPct val="60000"/>
        <a:buFont typeface="Wingdings" panose="05000000000000000000" pitchFamily="2" charset="2"/>
        <a:buChar char="§"/>
        <a:defRPr sz="154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A99341-E758-4FD3-B984-271ED70E5DE6}"/>
              </a:ext>
            </a:extLst>
          </p:cNvPr>
          <p:cNvSpPr txBox="1"/>
          <p:nvPr/>
        </p:nvSpPr>
        <p:spPr>
          <a:xfrm>
            <a:off x="2129166" y="2618398"/>
            <a:ext cx="566533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Development of HRPPDs for EIC:</a:t>
            </a:r>
          </a:p>
          <a:p>
            <a:pPr algn="ctr"/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Status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C859A-E1E4-47AF-9839-5341D087F681}"/>
              </a:ext>
            </a:extLst>
          </p:cNvPr>
          <p:cNvSpPr txBox="1"/>
          <p:nvPr/>
        </p:nvSpPr>
        <p:spPr>
          <a:xfrm>
            <a:off x="3165697" y="3733850"/>
            <a:ext cx="4299575" cy="347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5" b="1" dirty="0">
                <a:solidFill>
                  <a:srgbClr val="0000FF"/>
                </a:solidFill>
                <a:latin typeface="Comic Sans MS" panose="030F0702030302020204" pitchFamily="66" charset="0"/>
              </a:rPr>
              <a:t>A. Lyashenko (on behalf of </a:t>
            </a:r>
            <a:r>
              <a:rPr lang="en-US" sz="1655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Incom</a:t>
            </a:r>
            <a:r>
              <a:rPr lang="en-US" sz="1655" b="1" dirty="0">
                <a:solidFill>
                  <a:srgbClr val="0000FF"/>
                </a:solidFill>
                <a:latin typeface="Comic Sans MS" panose="030F0702030302020204" pitchFamily="66" charset="0"/>
              </a:rPr>
              <a:t> Inc.)</a:t>
            </a:r>
          </a:p>
        </p:txBody>
      </p:sp>
    </p:spTree>
    <p:extLst>
      <p:ext uri="{BB962C8B-B14F-4D97-AF65-F5344CB8AC3E}">
        <p14:creationId xmlns:p14="http://schemas.microsoft.com/office/powerpoint/2010/main" val="383873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6A0ADC4-9433-4B73-83B5-660F71DAE6C8}"/>
              </a:ext>
            </a:extLst>
          </p:cNvPr>
          <p:cNvSpPr txBox="1"/>
          <p:nvPr/>
        </p:nvSpPr>
        <p:spPr>
          <a:xfrm>
            <a:off x="222125" y="228600"/>
            <a:ext cx="428675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Ceramic HRPPD packages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2F198-1F50-490A-9F0C-085BD5044E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r="24444"/>
          <a:stretch/>
        </p:blipFill>
        <p:spPr>
          <a:xfrm rot="5400000">
            <a:off x="959543" y="2137095"/>
            <a:ext cx="3129562" cy="3911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046DA-C37A-4703-9759-CAC81A5A0A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r="22222"/>
          <a:stretch/>
        </p:blipFill>
        <p:spPr>
          <a:xfrm rot="5400000">
            <a:off x="5045739" y="2216475"/>
            <a:ext cx="3129562" cy="37722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BA52CD-B2D7-462A-BBE2-46E1F9D4A1D0}"/>
              </a:ext>
            </a:extLst>
          </p:cNvPr>
          <p:cNvSpPr txBox="1"/>
          <p:nvPr/>
        </p:nvSpPr>
        <p:spPr>
          <a:xfrm>
            <a:off x="773557" y="1981200"/>
            <a:ext cx="318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Capacitively Coupled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1C8DC0-15D5-452C-BBDB-EBEB3BB95398}"/>
              </a:ext>
            </a:extLst>
          </p:cNvPr>
          <p:cNvSpPr txBox="1"/>
          <p:nvPr/>
        </p:nvSpPr>
        <p:spPr>
          <a:xfrm>
            <a:off x="5300706" y="1981199"/>
            <a:ext cx="261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Directly Coupled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296C6-9F05-4E39-AE5E-0E7B4170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2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E905D3-BAA9-4F55-859C-1E55BB61C630}"/>
              </a:ext>
            </a:extLst>
          </p:cNvPr>
          <p:cNvSpPr txBox="1"/>
          <p:nvPr/>
        </p:nvSpPr>
        <p:spPr>
          <a:xfrm>
            <a:off x="381000" y="381000"/>
            <a:ext cx="3799438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HRPPD9 (sealing trial)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AF17DD-78A3-473E-9BD3-0B6A52E24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16378"/>
          <a:stretch/>
        </p:blipFill>
        <p:spPr>
          <a:xfrm rot="5400000">
            <a:off x="5104005" y="2399120"/>
            <a:ext cx="2983265" cy="42609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EF02EC-FC98-4013-9A6D-A432798880DF}"/>
              </a:ext>
            </a:extLst>
          </p:cNvPr>
          <p:cNvSpPr txBox="1"/>
          <p:nvPr/>
        </p:nvSpPr>
        <p:spPr>
          <a:xfrm>
            <a:off x="533400" y="1243167"/>
            <a:ext cx="8286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No Springs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Spot-welded MCP contact electrodes to brazed contacts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Gapped MCPs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4C27D2-1E10-42C6-B8BB-EE8733CA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r="25555"/>
          <a:stretch/>
        </p:blipFill>
        <p:spPr>
          <a:xfrm rot="5400000">
            <a:off x="789087" y="2629885"/>
            <a:ext cx="2983263" cy="37994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DBAC5C-65F4-4F6D-A629-4C957170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7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64FB9F-148A-43D7-834B-1CFDE184800F}"/>
              </a:ext>
            </a:extLst>
          </p:cNvPr>
          <p:cNvSpPr txBox="1"/>
          <p:nvPr/>
        </p:nvSpPr>
        <p:spPr>
          <a:xfrm>
            <a:off x="533400" y="381000"/>
            <a:ext cx="2930610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Task 3 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53F19-D86F-4C56-9213-BBD4636C562D}"/>
              </a:ext>
            </a:extLst>
          </p:cNvPr>
          <p:cNvSpPr txBox="1"/>
          <p:nvPr/>
        </p:nvSpPr>
        <p:spPr>
          <a:xfrm>
            <a:off x="457200" y="3083778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Brazed contacts seem reliable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Will be tested on </a:t>
            </a:r>
            <a:r>
              <a:rPr lang="en-US"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Techtra</a:t>
            </a: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anodes in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June 2023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84FAC-E3DF-4E9B-9FC2-FDFA32C5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1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A99341-E758-4FD3-B984-271ED70E5DE6}"/>
              </a:ext>
            </a:extLst>
          </p:cNvPr>
          <p:cNvSpPr txBox="1"/>
          <p:nvPr/>
        </p:nvSpPr>
        <p:spPr>
          <a:xfrm>
            <a:off x="37289" y="152400"/>
            <a:ext cx="593927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Task 4: Internal Components Design and Procurement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78974-B422-4ECE-AF8A-139F8200664C}"/>
              </a:ext>
            </a:extLst>
          </p:cNvPr>
          <p:cNvSpPr txBox="1"/>
          <p:nvPr/>
        </p:nvSpPr>
        <p:spPr>
          <a:xfrm>
            <a:off x="3045950" y="4663161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80% complete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05D29-CFCE-4D44-9B70-E8C0907DE789}"/>
              </a:ext>
            </a:extLst>
          </p:cNvPr>
          <p:cNvSpPr txBox="1"/>
          <p:nvPr/>
        </p:nvSpPr>
        <p:spPr>
          <a:xfrm>
            <a:off x="1639226" y="5260348"/>
            <a:ext cx="6442789" cy="347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5" b="1" dirty="0">
                <a:solidFill>
                  <a:srgbClr val="0000FF"/>
                </a:solidFill>
                <a:latin typeface="Comic Sans MS" panose="030F0702030302020204" pitchFamily="66" charset="0"/>
              </a:rPr>
              <a:t>Responsible Individuals: A. Lyashenko, D. Mensah, M. Foley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2DD33-0B8B-4A69-8F21-C44483773ED1}"/>
              </a:ext>
            </a:extLst>
          </p:cNvPr>
          <p:cNvSpPr txBox="1"/>
          <p:nvPr/>
        </p:nvSpPr>
        <p:spPr>
          <a:xfrm>
            <a:off x="593420" y="2302465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Design of internal stack components for 75% OAR including spacers, shims, getter connections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Ordering components from a third party vendor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CF1851-506C-4C84-B649-2F011B65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3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E64FEA-BA23-44F8-B6F6-22BCA06E1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2" t="4793" r="26019" b="4793"/>
          <a:stretch/>
        </p:blipFill>
        <p:spPr>
          <a:xfrm>
            <a:off x="26530" y="1375480"/>
            <a:ext cx="5130813" cy="5101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B0CDF5-1AFA-4711-BDD5-C5B7858809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6577" r="23510" b="6577"/>
          <a:stretch/>
        </p:blipFill>
        <p:spPr>
          <a:xfrm>
            <a:off x="5079795" y="1469190"/>
            <a:ext cx="4954442" cy="491366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F4A88B-6EBF-4D98-8525-92377DF374F6}"/>
              </a:ext>
            </a:extLst>
          </p:cNvPr>
          <p:cNvCxnSpPr/>
          <p:nvPr/>
        </p:nvCxnSpPr>
        <p:spPr>
          <a:xfrm>
            <a:off x="5627267" y="3763384"/>
            <a:ext cx="3928213" cy="0"/>
          </a:xfrm>
          <a:prstGeom prst="straightConnector1">
            <a:avLst/>
          </a:prstGeom>
          <a:ln w="508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4D7219-78DF-4C81-BFB5-1EB5B4D6FDC3}"/>
              </a:ext>
            </a:extLst>
          </p:cNvPr>
          <p:cNvCxnSpPr>
            <a:cxnSpLocks/>
          </p:cNvCxnSpPr>
          <p:nvPr/>
        </p:nvCxnSpPr>
        <p:spPr>
          <a:xfrm>
            <a:off x="541982" y="3766782"/>
            <a:ext cx="4154203" cy="0"/>
          </a:xfrm>
          <a:prstGeom prst="straightConnector1">
            <a:avLst/>
          </a:prstGeom>
          <a:ln w="508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84FDE42-D2BA-4532-BB2E-8026AC867BD9}"/>
              </a:ext>
            </a:extLst>
          </p:cNvPr>
          <p:cNvSpPr txBox="1"/>
          <p:nvPr/>
        </p:nvSpPr>
        <p:spPr>
          <a:xfrm>
            <a:off x="2085727" y="3403749"/>
            <a:ext cx="934871" cy="347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5" dirty="0">
                <a:solidFill>
                  <a:srgbClr val="FFFF00"/>
                </a:solidFill>
                <a:latin typeface="Comic Sans MS" panose="030F0702030302020204" pitchFamily="66" charset="0"/>
              </a:rPr>
              <a:t>104 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57C92A-8B94-4A5F-ACEB-67B08CB5E2B8}"/>
              </a:ext>
            </a:extLst>
          </p:cNvPr>
          <p:cNvSpPr txBox="1"/>
          <p:nvPr/>
        </p:nvSpPr>
        <p:spPr>
          <a:xfrm>
            <a:off x="7179290" y="3403749"/>
            <a:ext cx="934871" cy="347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5" dirty="0">
                <a:solidFill>
                  <a:srgbClr val="FFFF00"/>
                </a:solidFill>
                <a:latin typeface="Comic Sans MS" panose="030F0702030302020204" pitchFamily="66" charset="0"/>
              </a:rPr>
              <a:t>100 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0103B-5325-4690-964E-D93B73DC3CEF}"/>
              </a:ext>
            </a:extLst>
          </p:cNvPr>
          <p:cNvSpPr txBox="1"/>
          <p:nvPr/>
        </p:nvSpPr>
        <p:spPr>
          <a:xfrm>
            <a:off x="1106050" y="4271720"/>
            <a:ext cx="313258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0" dirty="0">
                <a:solidFill>
                  <a:srgbClr val="FFFF00"/>
                </a:solidFill>
                <a:latin typeface="Comic Sans MS" panose="030F0702030302020204" pitchFamily="66" charset="0"/>
              </a:rPr>
              <a:t>75% active area fraction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9D7807-D3CC-4319-8166-CCB6BDC534AE}"/>
              </a:ext>
            </a:extLst>
          </p:cNvPr>
          <p:cNvSpPr txBox="1"/>
          <p:nvPr/>
        </p:nvSpPr>
        <p:spPr>
          <a:xfrm>
            <a:off x="6153861" y="4265006"/>
            <a:ext cx="313258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0" dirty="0">
                <a:solidFill>
                  <a:srgbClr val="FFFF00"/>
                </a:solidFill>
                <a:latin typeface="Comic Sans MS" panose="030F0702030302020204" pitchFamily="66" charset="0"/>
              </a:rPr>
              <a:t>69% active area fraction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62A23-93AE-4F65-A7B8-239DD516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5260" y="6413897"/>
            <a:ext cx="2263140" cy="301228"/>
          </a:xfrm>
        </p:spPr>
        <p:txBody>
          <a:bodyPr/>
          <a:lstStyle/>
          <a:p>
            <a:fld id="{B27BC514-206C-4BDD-93CC-8DDCE3F8C2C2}" type="slidenum">
              <a:rPr lang="en-US" sz="1155"/>
              <a:t>13</a:t>
            </a:fld>
            <a:endParaRPr lang="en-US" sz="1155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A70BE-3AEE-4B68-9CB2-A9292C9180F2}"/>
              </a:ext>
            </a:extLst>
          </p:cNvPr>
          <p:cNvSpPr txBox="1"/>
          <p:nvPr/>
        </p:nvSpPr>
        <p:spPr>
          <a:xfrm>
            <a:off x="304800" y="407614"/>
            <a:ext cx="3257623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HRPPD active area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7974D6-EE57-4720-8BB5-B2557182D571}"/>
              </a:ext>
            </a:extLst>
          </p:cNvPr>
          <p:cNvSpPr txBox="1"/>
          <p:nvPr/>
        </p:nvSpPr>
        <p:spPr>
          <a:xfrm>
            <a:off x="6648314" y="2275880"/>
            <a:ext cx="1919115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0" dirty="0">
                <a:solidFill>
                  <a:schemeClr val="accent4"/>
                </a:solidFill>
                <a:latin typeface="Comic Sans MS" panose="030F0702030302020204" pitchFamily="66" charset="0"/>
              </a:rPr>
              <a:t>Present design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509CDC-AD85-4905-BF14-2BC753B9C081}"/>
              </a:ext>
            </a:extLst>
          </p:cNvPr>
          <p:cNvSpPr txBox="1"/>
          <p:nvPr/>
        </p:nvSpPr>
        <p:spPr>
          <a:xfrm>
            <a:off x="1700077" y="2244144"/>
            <a:ext cx="2133918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0" dirty="0">
                <a:solidFill>
                  <a:schemeClr val="accent4"/>
                </a:solidFill>
                <a:latin typeface="Comic Sans MS" panose="030F0702030302020204" pitchFamily="66" charset="0"/>
              </a:rPr>
              <a:t>Thinner Spacers</a:t>
            </a:r>
          </a:p>
        </p:txBody>
      </p:sp>
    </p:spTree>
    <p:extLst>
      <p:ext uri="{BB962C8B-B14F-4D97-AF65-F5344CB8AC3E}">
        <p14:creationId xmlns:p14="http://schemas.microsoft.com/office/powerpoint/2010/main" val="209579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ABC88C-1003-4CEA-9CC5-9FE920FE75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3" t="10161" r="20251" b="6612"/>
          <a:stretch/>
        </p:blipFill>
        <p:spPr>
          <a:xfrm>
            <a:off x="1001988" y="2956525"/>
            <a:ext cx="4311731" cy="2896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4280C-3B9E-4FB9-9402-1AD16657B2AA}"/>
              </a:ext>
            </a:extLst>
          </p:cNvPr>
          <p:cNvSpPr txBox="1"/>
          <p:nvPr/>
        </p:nvSpPr>
        <p:spPr>
          <a:xfrm>
            <a:off x="2777622" y="1752600"/>
            <a:ext cx="4503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75% OAR components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9C653-AA81-45E5-A6F4-7D93111F1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t="32584" r="22110" b="11202"/>
          <a:stretch/>
        </p:blipFill>
        <p:spPr>
          <a:xfrm>
            <a:off x="5313719" y="3203105"/>
            <a:ext cx="4415413" cy="22081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A74F44-B497-4451-820E-749021B2D679}"/>
              </a:ext>
            </a:extLst>
          </p:cNvPr>
          <p:cNvSpPr txBox="1"/>
          <p:nvPr/>
        </p:nvSpPr>
        <p:spPr>
          <a:xfrm>
            <a:off x="381000" y="304800"/>
            <a:ext cx="3257623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HRPPD active area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92AC3-F872-443B-A788-45937C1C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96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64FB9F-148A-43D7-834B-1CFDE184800F}"/>
              </a:ext>
            </a:extLst>
          </p:cNvPr>
          <p:cNvSpPr txBox="1"/>
          <p:nvPr/>
        </p:nvSpPr>
        <p:spPr>
          <a:xfrm>
            <a:off x="228600" y="304800"/>
            <a:ext cx="2930610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Task 4 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53F19-D86F-4C56-9213-BBD4636C562D}"/>
              </a:ext>
            </a:extLst>
          </p:cNvPr>
          <p:cNvSpPr txBox="1"/>
          <p:nvPr/>
        </p:nvSpPr>
        <p:spPr>
          <a:xfrm>
            <a:off x="762000" y="3200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Internal components ordered; expected delivery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mid-May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E29D30-BD55-4ED0-87CF-0FC16BBB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4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A99341-E758-4FD3-B984-271ED70E5DE6}"/>
              </a:ext>
            </a:extLst>
          </p:cNvPr>
          <p:cNvSpPr txBox="1"/>
          <p:nvPr/>
        </p:nvSpPr>
        <p:spPr>
          <a:xfrm>
            <a:off x="152400" y="228600"/>
            <a:ext cx="46482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Task 5: Readout Board Design and Procurement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78974-B422-4ECE-AF8A-139F8200664C}"/>
              </a:ext>
            </a:extLst>
          </p:cNvPr>
          <p:cNvSpPr txBox="1"/>
          <p:nvPr/>
        </p:nvSpPr>
        <p:spPr>
          <a:xfrm>
            <a:off x="1035721" y="4148782"/>
            <a:ext cx="782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50% complete (see talk by A. Kiselev)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05D29-CFCE-4D44-9B70-E8C0907DE789}"/>
              </a:ext>
            </a:extLst>
          </p:cNvPr>
          <p:cNvSpPr txBox="1"/>
          <p:nvPr/>
        </p:nvSpPr>
        <p:spPr>
          <a:xfrm>
            <a:off x="1700967" y="4986982"/>
            <a:ext cx="6490879" cy="347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5" b="1" dirty="0">
                <a:solidFill>
                  <a:srgbClr val="0000FF"/>
                </a:solidFill>
                <a:latin typeface="Comic Sans MS" panose="030F0702030302020204" pitchFamily="66" charset="0"/>
              </a:rPr>
              <a:t>Responsible Individuals: A. Kiselev, M. Popecki, </a:t>
            </a:r>
            <a:r>
              <a:rPr lang="en-US" sz="1655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A.Lyashenko</a:t>
            </a:r>
            <a:endParaRPr lang="en-US" sz="1655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0EF29-E39C-4E6F-A8A3-6EF7B06D329D}"/>
              </a:ext>
            </a:extLst>
          </p:cNvPr>
          <p:cNvSpPr txBox="1"/>
          <p:nvPr/>
        </p:nvSpPr>
        <p:spPr>
          <a:xfrm>
            <a:off x="533400" y="2221576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Design and Fabrication of PCB board to connect with LTCC anode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Connectivity options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0A50AF-8E45-4A39-ACA7-08DFD2C7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10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A99341-E758-4FD3-B984-271ED70E5DE6}"/>
              </a:ext>
            </a:extLst>
          </p:cNvPr>
          <p:cNvSpPr txBox="1"/>
          <p:nvPr/>
        </p:nvSpPr>
        <p:spPr>
          <a:xfrm>
            <a:off x="225367" y="381000"/>
            <a:ext cx="8180445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Task 6: Tile Performance / Process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78974-B422-4ECE-AF8A-139F8200664C}"/>
              </a:ext>
            </a:extLst>
          </p:cNvPr>
          <p:cNvSpPr txBox="1"/>
          <p:nvPr/>
        </p:nvSpPr>
        <p:spPr>
          <a:xfrm>
            <a:off x="3124200" y="4343400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50% complete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05D29-CFCE-4D44-9B70-E8C0907DE789}"/>
              </a:ext>
            </a:extLst>
          </p:cNvPr>
          <p:cNvSpPr txBox="1"/>
          <p:nvPr/>
        </p:nvSpPr>
        <p:spPr>
          <a:xfrm>
            <a:off x="2743200" y="5232542"/>
            <a:ext cx="3985386" cy="347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5" b="1" dirty="0">
                <a:solidFill>
                  <a:srgbClr val="0000FF"/>
                </a:solidFill>
                <a:latin typeface="Comic Sans MS" panose="030F0702030302020204" pitchFamily="66" charset="0"/>
              </a:rPr>
              <a:t>Responsible Individuals: </a:t>
            </a:r>
            <a:r>
              <a:rPr lang="en-US" sz="1655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A.Lyashenko</a:t>
            </a:r>
            <a:endParaRPr lang="en-US" sz="1655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68EE6-4921-495D-8296-C94B9B061768}"/>
              </a:ext>
            </a:extLst>
          </p:cNvPr>
          <p:cNvSpPr txBox="1"/>
          <p:nvPr/>
        </p:nvSpPr>
        <p:spPr>
          <a:xfrm>
            <a:off x="2436191" y="2030384"/>
            <a:ext cx="4306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Photocathode optimization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Tilablity</a:t>
            </a:r>
            <a:endParaRPr lang="en-US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Gapped MCPs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79FE80-2430-4D7E-86F0-2D4544FB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54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736E5E-B472-4F59-9B51-C012B5F7F670}"/>
              </a:ext>
            </a:extLst>
          </p:cNvPr>
          <p:cNvSpPr txBox="1"/>
          <p:nvPr/>
        </p:nvSpPr>
        <p:spPr>
          <a:xfrm>
            <a:off x="152400" y="327035"/>
            <a:ext cx="4491935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Photocathode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03A24-A9C4-41A0-83E3-6FFE0FE5B17C}"/>
              </a:ext>
            </a:extLst>
          </p:cNvPr>
          <p:cNvSpPr txBox="1"/>
          <p:nvPr/>
        </p:nvSpPr>
        <p:spPr>
          <a:xfrm>
            <a:off x="906640" y="1463084"/>
            <a:ext cx="758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Goal: Shift QE max to longer wavelengths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0A93EF-E0F3-402C-964F-83F59CAE97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8527" r="10881" b="2630"/>
          <a:stretch/>
        </p:blipFill>
        <p:spPr>
          <a:xfrm>
            <a:off x="443279" y="3124200"/>
            <a:ext cx="4077143" cy="31535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71C2DC-E5BC-445E-B212-3FFDDB16E7ED}"/>
              </a:ext>
            </a:extLst>
          </p:cNvPr>
          <p:cNvSpPr txBox="1"/>
          <p:nvPr/>
        </p:nvSpPr>
        <p:spPr>
          <a:xfrm>
            <a:off x="2073973" y="2350359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Na</a:t>
            </a:r>
            <a:r>
              <a:rPr lang="en-US" sz="2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KSb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DA3AEB-BCE0-4DAB-B74E-54026CDF9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73" y="2850111"/>
            <a:ext cx="4233428" cy="30485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5B60E-3076-47A0-8CCE-DF82448E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8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5C4997-3194-4322-BE9F-BC13B972B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23642"/>
              </p:ext>
            </p:extLst>
          </p:nvPr>
        </p:nvGraphicFramePr>
        <p:xfrm>
          <a:off x="381000" y="2110894"/>
          <a:ext cx="8381998" cy="2994504"/>
        </p:xfrm>
        <a:graphic>
          <a:graphicData uri="http://schemas.openxmlformats.org/drawingml/2006/table">
            <a:tbl>
              <a:tblPr firstRow="1" firstCol="1" bandRow="1"/>
              <a:tblGrid>
                <a:gridCol w="3959422">
                  <a:extLst>
                    <a:ext uri="{9D8B030D-6E8A-4147-A177-3AD203B41FA5}">
                      <a16:colId xmlns:a16="http://schemas.microsoft.com/office/drawing/2014/main" val="747251942"/>
                    </a:ext>
                  </a:extLst>
                </a:gridCol>
                <a:gridCol w="368548">
                  <a:extLst>
                    <a:ext uri="{9D8B030D-6E8A-4147-A177-3AD203B41FA5}">
                      <a16:colId xmlns:a16="http://schemas.microsoft.com/office/drawing/2014/main" val="580322341"/>
                    </a:ext>
                  </a:extLst>
                </a:gridCol>
                <a:gridCol w="368548">
                  <a:extLst>
                    <a:ext uri="{9D8B030D-6E8A-4147-A177-3AD203B41FA5}">
                      <a16:colId xmlns:a16="http://schemas.microsoft.com/office/drawing/2014/main" val="3633979319"/>
                    </a:ext>
                  </a:extLst>
                </a:gridCol>
                <a:gridCol w="368548">
                  <a:extLst>
                    <a:ext uri="{9D8B030D-6E8A-4147-A177-3AD203B41FA5}">
                      <a16:colId xmlns:a16="http://schemas.microsoft.com/office/drawing/2014/main" val="2266321203"/>
                    </a:ext>
                  </a:extLst>
                </a:gridCol>
                <a:gridCol w="368548">
                  <a:extLst>
                    <a:ext uri="{9D8B030D-6E8A-4147-A177-3AD203B41FA5}">
                      <a16:colId xmlns:a16="http://schemas.microsoft.com/office/drawing/2014/main" val="4182280772"/>
                    </a:ext>
                  </a:extLst>
                </a:gridCol>
                <a:gridCol w="368548">
                  <a:extLst>
                    <a:ext uri="{9D8B030D-6E8A-4147-A177-3AD203B41FA5}">
                      <a16:colId xmlns:a16="http://schemas.microsoft.com/office/drawing/2014/main" val="454304913"/>
                    </a:ext>
                  </a:extLst>
                </a:gridCol>
                <a:gridCol w="368548">
                  <a:extLst>
                    <a:ext uri="{9D8B030D-6E8A-4147-A177-3AD203B41FA5}">
                      <a16:colId xmlns:a16="http://schemas.microsoft.com/office/drawing/2014/main" val="3365429880"/>
                    </a:ext>
                  </a:extLst>
                </a:gridCol>
                <a:gridCol w="368548">
                  <a:extLst>
                    <a:ext uri="{9D8B030D-6E8A-4147-A177-3AD203B41FA5}">
                      <a16:colId xmlns:a16="http://schemas.microsoft.com/office/drawing/2014/main" val="1519798243"/>
                    </a:ext>
                  </a:extLst>
                </a:gridCol>
                <a:gridCol w="368548">
                  <a:extLst>
                    <a:ext uri="{9D8B030D-6E8A-4147-A177-3AD203B41FA5}">
                      <a16:colId xmlns:a16="http://schemas.microsoft.com/office/drawing/2014/main" val="2594711449"/>
                    </a:ext>
                  </a:extLst>
                </a:gridCol>
                <a:gridCol w="368548">
                  <a:extLst>
                    <a:ext uri="{9D8B030D-6E8A-4147-A177-3AD203B41FA5}">
                      <a16:colId xmlns:a16="http://schemas.microsoft.com/office/drawing/2014/main" val="1053598437"/>
                    </a:ext>
                  </a:extLst>
                </a:gridCol>
                <a:gridCol w="368548">
                  <a:extLst>
                    <a:ext uri="{9D8B030D-6E8A-4147-A177-3AD203B41FA5}">
                      <a16:colId xmlns:a16="http://schemas.microsoft.com/office/drawing/2014/main" val="3681771792"/>
                    </a:ext>
                  </a:extLst>
                </a:gridCol>
                <a:gridCol w="368548">
                  <a:extLst>
                    <a:ext uri="{9D8B030D-6E8A-4147-A177-3AD203B41FA5}">
                      <a16:colId xmlns:a16="http://schemas.microsoft.com/office/drawing/2014/main" val="2749186533"/>
                    </a:ext>
                  </a:extLst>
                </a:gridCol>
                <a:gridCol w="368548">
                  <a:extLst>
                    <a:ext uri="{9D8B030D-6E8A-4147-A177-3AD203B41FA5}">
                      <a16:colId xmlns:a16="http://schemas.microsoft.com/office/drawing/2014/main" val="2060271878"/>
                    </a:ext>
                  </a:extLst>
                </a:gridCol>
              </a:tblGrid>
              <a:tr h="22661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Task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2023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069684"/>
                  </a:ext>
                </a:extLst>
              </a:tr>
              <a:tr h="429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Jan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Feb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Mar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Apr</a:t>
                      </a: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May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Jun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Jul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Aug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Sep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Oct</a:t>
                      </a: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Nov</a:t>
                      </a: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Dec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888361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      Project Management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324759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Window to Ceramic Sealing (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60% complete</a:t>
                      </a: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79646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28742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Anode Design and Fabrication (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 complete</a:t>
                      </a: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691282"/>
                  </a:ext>
                </a:extLst>
              </a:tr>
              <a:tr h="27559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Internal Connections (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80% complete</a:t>
                      </a: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345660"/>
                  </a:ext>
                </a:extLst>
              </a:tr>
              <a:tr h="42991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Internal Components Design and Procurement (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80% complete</a:t>
                      </a: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888148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Readout Board Design (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 complete</a:t>
                      </a: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248529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Tile Performance/Process Optimization (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 complete</a:t>
                      </a: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996854"/>
                  </a:ext>
                </a:extLst>
              </a:tr>
              <a:tr h="22661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BNL/EIC Tile Test Plans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05228"/>
                  </a:ext>
                </a:extLst>
              </a:tr>
              <a:tr h="27278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Fabricate 5 HRPPDs for EIC delivery</a:t>
                      </a:r>
                    </a:p>
                  </a:txBody>
                  <a:tcPr marL="60246" marR="60246" marT="15192" marB="151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0246" marR="60246" marT="15192" marB="15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4031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A74305-EA2F-4DF5-80DB-984D93D6A369}"/>
              </a:ext>
            </a:extLst>
          </p:cNvPr>
          <p:cNvSpPr txBox="1"/>
          <p:nvPr/>
        </p:nvSpPr>
        <p:spPr>
          <a:xfrm>
            <a:off x="457200" y="228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Schedule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6ED80E-965E-402F-A061-7D9ED95E2592}"/>
              </a:ext>
            </a:extLst>
          </p:cNvPr>
          <p:cNvCxnSpPr>
            <a:cxnSpLocks/>
          </p:cNvCxnSpPr>
          <p:nvPr/>
        </p:nvCxnSpPr>
        <p:spPr>
          <a:xfrm>
            <a:off x="5678772" y="1940309"/>
            <a:ext cx="8106" cy="31650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50FF217-5BE7-4F75-912A-E851A51A45FB}"/>
              </a:ext>
            </a:extLst>
          </p:cNvPr>
          <p:cNvSpPr txBox="1"/>
          <p:nvPr/>
        </p:nvSpPr>
        <p:spPr>
          <a:xfrm>
            <a:off x="5319539" y="1478644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now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0106D1-B1E1-4650-8999-9DA67C31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F81B-F811-43FF-B289-EBA5F25517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2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3D9C51-AD04-492C-AACA-F2633EBEF659}"/>
              </a:ext>
            </a:extLst>
          </p:cNvPr>
          <p:cNvSpPr txBox="1"/>
          <p:nvPr/>
        </p:nvSpPr>
        <p:spPr>
          <a:xfrm>
            <a:off x="76200" y="228600"/>
            <a:ext cx="557075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Rb</a:t>
            </a:r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-K-Cs-Sb photocathode trials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15EEB1-021F-4BBF-BDBF-F38CAEC18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9990"/>
            <a:ext cx="4353202" cy="2443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1E4D6C-AB01-474C-93EF-7654A8ADC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64" y="4724400"/>
            <a:ext cx="4262336" cy="2561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593BA2-7D2E-4B18-A88F-78A35A60D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071" y="2800973"/>
            <a:ext cx="4260966" cy="2561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CDA63F-FE15-4B5B-8323-E77D8F227922}"/>
              </a:ext>
            </a:extLst>
          </p:cNvPr>
          <p:cNvSpPr txBox="1"/>
          <p:nvPr/>
        </p:nvSpPr>
        <p:spPr>
          <a:xfrm>
            <a:off x="6172200" y="2209800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Na</a:t>
            </a:r>
            <a:r>
              <a:rPr lang="en-US" sz="32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KSb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3CE92A-B582-475C-AEE7-9A725E3F6A96}"/>
              </a:ext>
            </a:extLst>
          </p:cNvPr>
          <p:cNvSpPr txBox="1"/>
          <p:nvPr/>
        </p:nvSpPr>
        <p:spPr>
          <a:xfrm>
            <a:off x="932359" y="1391187"/>
            <a:ext cx="2674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Rb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-K-Cs-Sb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2A857-904E-407C-8B48-E2B95C0C7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72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20CFE5-F920-4425-81A3-4923946B42C6}"/>
              </a:ext>
            </a:extLst>
          </p:cNvPr>
          <p:cNvSpPr txBox="1"/>
          <p:nvPr/>
        </p:nvSpPr>
        <p:spPr>
          <a:xfrm>
            <a:off x="304800" y="457200"/>
            <a:ext cx="4128053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Photocathode: 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6AEF8-44D8-4EE9-B6EB-3B1BFC8E82C7}"/>
              </a:ext>
            </a:extLst>
          </p:cNvPr>
          <p:cNvSpPr txBox="1"/>
          <p:nvPr/>
        </p:nvSpPr>
        <p:spPr>
          <a:xfrm>
            <a:off x="1066800" y="2895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Several </a:t>
            </a:r>
            <a:r>
              <a:rPr lang="en-US"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Rb</a:t>
            </a: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-K-Cs-Sb Trials Performed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Underlayer to improve Sb quality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Thermal noise reduction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47BE4F-0A76-45E3-83F7-B69D8381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736E5E-B472-4F59-9B51-C012B5F7F670}"/>
              </a:ext>
            </a:extLst>
          </p:cNvPr>
          <p:cNvSpPr txBox="1"/>
          <p:nvPr/>
        </p:nvSpPr>
        <p:spPr>
          <a:xfrm>
            <a:off x="609600" y="304800"/>
            <a:ext cx="162576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Tilability</a:t>
            </a:r>
            <a:endParaRPr lang="en-US" sz="264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03A24-A9C4-41A0-83E3-6FFE0FE5B17C}"/>
              </a:ext>
            </a:extLst>
          </p:cNvPr>
          <p:cNvSpPr txBox="1"/>
          <p:nvPr/>
        </p:nvSpPr>
        <p:spPr>
          <a:xfrm>
            <a:off x="102252" y="1196519"/>
            <a:ext cx="7016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Tilable</a:t>
            </a: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capacitively coupled anode (75% OAR)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B3041-66E8-4D37-B30C-616F5C6219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1" r="21345"/>
          <a:stretch/>
        </p:blipFill>
        <p:spPr>
          <a:xfrm rot="5400000">
            <a:off x="1109766" y="1396746"/>
            <a:ext cx="3186351" cy="4078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0D5BB8-A29F-4D18-ACB1-6A55323BFE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2" r="18410"/>
          <a:stretch/>
        </p:blipFill>
        <p:spPr>
          <a:xfrm rot="5400000">
            <a:off x="5251864" y="1394763"/>
            <a:ext cx="3186351" cy="4061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CC0C13-D494-4CE6-A795-7EFC40CD9A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0" t="8029" r="27829"/>
          <a:stretch/>
        </p:blipFill>
        <p:spPr>
          <a:xfrm rot="5400000">
            <a:off x="3403571" y="4794627"/>
            <a:ext cx="2503302" cy="30620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EE431-6E50-4C41-A1AA-3073E430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88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6A0ADC4-9433-4B73-83B5-660F71DAE6C8}"/>
              </a:ext>
            </a:extLst>
          </p:cNvPr>
          <p:cNvSpPr txBox="1"/>
          <p:nvPr/>
        </p:nvSpPr>
        <p:spPr>
          <a:xfrm>
            <a:off x="533400" y="457200"/>
            <a:ext cx="2355132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Gapped MCPs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9AD82-0581-40C2-8FBD-D32933D20B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t="26548" r="1330" b="17967"/>
          <a:stretch/>
        </p:blipFill>
        <p:spPr>
          <a:xfrm>
            <a:off x="1524000" y="3429000"/>
            <a:ext cx="6277273" cy="2221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75CB65-0692-44AD-A540-836B1C085E08}"/>
              </a:ext>
            </a:extLst>
          </p:cNvPr>
          <p:cNvSpPr txBox="1"/>
          <p:nvPr/>
        </p:nvSpPr>
        <p:spPr>
          <a:xfrm>
            <a:off x="1904509" y="2362200"/>
            <a:ext cx="5516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Realized in the new HRPPD package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28244E-D457-47C2-9C6F-52CBD4BF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06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6A0ADC4-9433-4B73-83B5-660F71DAE6C8}"/>
              </a:ext>
            </a:extLst>
          </p:cNvPr>
          <p:cNvSpPr txBox="1"/>
          <p:nvPr/>
        </p:nvSpPr>
        <p:spPr>
          <a:xfrm>
            <a:off x="533400" y="381000"/>
            <a:ext cx="2420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Summary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97225-D651-4C38-B62F-1E2A73465312}"/>
              </a:ext>
            </a:extLst>
          </p:cNvPr>
          <p:cNvSpPr txBox="1"/>
          <p:nvPr/>
        </p:nvSpPr>
        <p:spPr>
          <a:xfrm>
            <a:off x="523875" y="3048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HRPPD SBIR grant is ending on May 2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Most tasks are </a:t>
            </a:r>
            <a:r>
              <a:rPr lang="en-US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on schedule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Manufacturing of first tiles for EIC will start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August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FF323-2970-4055-B34D-3A895426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0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A99341-E758-4FD3-B984-271ED70E5DE6}"/>
              </a:ext>
            </a:extLst>
          </p:cNvPr>
          <p:cNvSpPr txBox="1"/>
          <p:nvPr/>
        </p:nvSpPr>
        <p:spPr>
          <a:xfrm>
            <a:off x="304800" y="457200"/>
            <a:ext cx="568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Task 1: window to ceramic seal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78974-B422-4ECE-AF8A-139F8200664C}"/>
              </a:ext>
            </a:extLst>
          </p:cNvPr>
          <p:cNvSpPr txBox="1"/>
          <p:nvPr/>
        </p:nvSpPr>
        <p:spPr>
          <a:xfrm>
            <a:off x="2933841" y="3570497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60% complete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C859A-E1E4-47AF-9839-5341D087F681}"/>
              </a:ext>
            </a:extLst>
          </p:cNvPr>
          <p:cNvSpPr txBox="1"/>
          <p:nvPr/>
        </p:nvSpPr>
        <p:spPr>
          <a:xfrm>
            <a:off x="2360768" y="4174322"/>
            <a:ext cx="4076757" cy="347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5" b="1" dirty="0">
                <a:solidFill>
                  <a:srgbClr val="0000FF"/>
                </a:solidFill>
                <a:latin typeface="Comic Sans MS" panose="030F0702030302020204" pitchFamily="66" charset="0"/>
              </a:rPr>
              <a:t>Responsible Individuals: A. Lyashenko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47475-01EF-45DB-929E-105ED2FFB08A}"/>
              </a:ext>
            </a:extLst>
          </p:cNvPr>
          <p:cNvSpPr txBox="1"/>
          <p:nvPr/>
        </p:nvSpPr>
        <p:spPr>
          <a:xfrm>
            <a:off x="533400" y="1981200"/>
            <a:ext cx="8286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Ceramic metallization for reliable indium wetting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Performing 3 sealing trials to verify sealing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7C3AFA-51DD-4F4C-AC08-1814A4E4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1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E905D3-BAA9-4F55-859C-1E55BB61C630}"/>
              </a:ext>
            </a:extLst>
          </p:cNvPr>
          <p:cNvSpPr txBox="1"/>
          <p:nvPr/>
        </p:nvSpPr>
        <p:spPr>
          <a:xfrm>
            <a:off x="639964" y="381000"/>
            <a:ext cx="1473480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HRPPD9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EEAA5-5C37-4794-BD2F-7F4CC7369DB1}"/>
              </a:ext>
            </a:extLst>
          </p:cNvPr>
          <p:cNvSpPr txBox="1"/>
          <p:nvPr/>
        </p:nvSpPr>
        <p:spPr>
          <a:xfrm>
            <a:off x="533400" y="1220835"/>
            <a:ext cx="6223635" cy="1620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5" b="1" dirty="0">
                <a:solidFill>
                  <a:srgbClr val="0000FF"/>
                </a:solidFill>
                <a:latin typeface="Comic Sans MS" panose="030F0702030302020204" pitchFamily="66" charset="0"/>
              </a:rPr>
              <a:t>LTA: Ceramic, 0.229”</a:t>
            </a:r>
          </a:p>
          <a:p>
            <a:r>
              <a:rPr lang="en-US" sz="1655" b="1" dirty="0">
                <a:solidFill>
                  <a:srgbClr val="0000FF"/>
                </a:solidFill>
                <a:latin typeface="Comic Sans MS" panose="030F0702030302020204" pitchFamily="66" charset="0"/>
              </a:rPr>
              <a:t>MCPs: CJ17936001-004 / CJ17936001-003 (10um, C14) </a:t>
            </a:r>
          </a:p>
          <a:p>
            <a:r>
              <a:rPr lang="en-US" sz="1655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Spacers: square</a:t>
            </a:r>
          </a:p>
          <a:p>
            <a:r>
              <a:rPr lang="en-US" sz="1655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Window: 5mm FS</a:t>
            </a:r>
          </a:p>
          <a:p>
            <a:r>
              <a:rPr lang="en-US" sz="1655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Anode: Resistive</a:t>
            </a:r>
          </a:p>
          <a:p>
            <a:r>
              <a:rPr lang="en-US" sz="1655" b="1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Photocathode: Na-K-Sb</a:t>
            </a:r>
            <a:endParaRPr lang="en-US" sz="1655" b="1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851348-EFE4-4BDE-83D2-753E05E13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0" r="23332"/>
          <a:stretch/>
        </p:blipFill>
        <p:spPr>
          <a:xfrm rot="5400000">
            <a:off x="1423031" y="2304913"/>
            <a:ext cx="2703195" cy="4243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2ED8F-8A1B-43EE-911B-B0AD2BB8F9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32222" b="10000"/>
          <a:stretch/>
        </p:blipFill>
        <p:spPr>
          <a:xfrm rot="5400000">
            <a:off x="5995773" y="1816629"/>
            <a:ext cx="2518841" cy="3000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4190D7-C574-4B9E-B4A8-ED3774E78E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15556" r="39003" b="-1111"/>
          <a:stretch/>
        </p:blipFill>
        <p:spPr>
          <a:xfrm rot="5400000">
            <a:off x="6226758" y="4258012"/>
            <a:ext cx="2053590" cy="30403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5F143E-2F46-4B29-B581-5CA287B666DB}"/>
              </a:ext>
            </a:extLst>
          </p:cNvPr>
          <p:cNvSpPr txBox="1"/>
          <p:nvPr/>
        </p:nvSpPr>
        <p:spPr>
          <a:xfrm>
            <a:off x="153979" y="5930812"/>
            <a:ext cx="5314917" cy="60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1655" b="1" dirty="0">
                <a:solidFill>
                  <a:srgbClr val="FF0000"/>
                </a:solidFill>
                <a:latin typeface="Comic Sans MS" panose="030F0702030302020204" pitchFamily="66" charset="0"/>
              </a:rPr>
              <a:t>Sealed, but Indium alloy leaked in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1655" b="1" dirty="0">
                <a:solidFill>
                  <a:srgbClr val="FF0000"/>
                </a:solidFill>
                <a:latin typeface="Comic Sans MS" panose="030F0702030302020204" pitchFamily="66" charset="0"/>
              </a:rPr>
              <a:t>No photocathode discoloration after two weeks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BF9BB-720B-4A0A-A89C-7DDA9DEE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0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64FB9F-148A-43D7-834B-1CFDE184800F}"/>
              </a:ext>
            </a:extLst>
          </p:cNvPr>
          <p:cNvSpPr txBox="1"/>
          <p:nvPr/>
        </p:nvSpPr>
        <p:spPr>
          <a:xfrm>
            <a:off x="685800" y="457200"/>
            <a:ext cx="2930610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Task 1 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53F19-D86F-4C56-9213-BBD4636C562D}"/>
              </a:ext>
            </a:extLst>
          </p:cNvPr>
          <p:cNvSpPr txBox="1"/>
          <p:nvPr/>
        </p:nvSpPr>
        <p:spPr>
          <a:xfrm>
            <a:off x="304800" y="26670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Metallization figured out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Backup options available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Three sealing trials planned; one completed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Two other trials will be completed by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end of May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A14575-30D3-4722-8D58-9E019A94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0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A99341-E758-4FD3-B984-271ED70E5DE6}"/>
              </a:ext>
            </a:extLst>
          </p:cNvPr>
          <p:cNvSpPr txBox="1"/>
          <p:nvPr/>
        </p:nvSpPr>
        <p:spPr>
          <a:xfrm>
            <a:off x="228600" y="533400"/>
            <a:ext cx="647324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Task 2: Anode Design and Fabrication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78974-B422-4ECE-AF8A-139F8200664C}"/>
              </a:ext>
            </a:extLst>
          </p:cNvPr>
          <p:cNvSpPr txBox="1"/>
          <p:nvPr/>
        </p:nvSpPr>
        <p:spPr>
          <a:xfrm>
            <a:off x="990600" y="4191000"/>
            <a:ext cx="782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50% complete (see talk by A. Kiselev)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B4167-D0B7-49FE-840C-F46A19AFF80D}"/>
              </a:ext>
            </a:extLst>
          </p:cNvPr>
          <p:cNvSpPr txBox="1"/>
          <p:nvPr/>
        </p:nvSpPr>
        <p:spPr>
          <a:xfrm>
            <a:off x="1447800" y="4953000"/>
            <a:ext cx="6582251" cy="347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5" b="1" dirty="0">
                <a:solidFill>
                  <a:srgbClr val="0000FF"/>
                </a:solidFill>
                <a:latin typeface="Comic Sans MS" panose="030F0702030302020204" pitchFamily="66" charset="0"/>
              </a:rPr>
              <a:t>Responsible Individuals: A. Lyashenko, M. Popecki, A. Kiselev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088E8-8A6B-4581-86B8-79FCA03BC294}"/>
              </a:ext>
            </a:extLst>
          </p:cNvPr>
          <p:cNvSpPr txBox="1"/>
          <p:nvPr/>
        </p:nvSpPr>
        <p:spPr>
          <a:xfrm>
            <a:off x="634086" y="2273319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Design of LTCC anode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Fabrication of a test anode (3”x3” form factor) 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Fabrication of a full size anode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126D7F-B4F2-4E38-8B1A-363AFF71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7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B01591-5BED-47B4-BB9F-A70CE537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9" y="1450014"/>
            <a:ext cx="2689841" cy="251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57D7C-7019-48C2-A355-542C0A056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61" y="1359859"/>
            <a:ext cx="2590799" cy="2606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5B8609-613C-4F91-9586-4921D9DA62EF}"/>
              </a:ext>
            </a:extLst>
          </p:cNvPr>
          <p:cNvSpPr txBox="1"/>
          <p:nvPr/>
        </p:nvSpPr>
        <p:spPr>
          <a:xfrm>
            <a:off x="76200" y="720961"/>
            <a:ext cx="4935967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Two Test Anodes Fabricated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82F71B-98C9-4876-86DA-9262988D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824" y="4067175"/>
            <a:ext cx="3222110" cy="2170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12E472-7825-491B-B994-7420AF55E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667" y="4038600"/>
            <a:ext cx="2301386" cy="22997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CDFE0A-6E62-4D20-B36C-5E52E26D420E}"/>
              </a:ext>
            </a:extLst>
          </p:cNvPr>
          <p:cNvSpPr txBox="1"/>
          <p:nvPr/>
        </p:nvSpPr>
        <p:spPr>
          <a:xfrm>
            <a:off x="376788" y="6273170"/>
            <a:ext cx="8915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Electrical integrity verified</a:t>
            </a:r>
          </a:p>
          <a:p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Trace capacitance have been measured to be within 10pF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46CA4E2-C97E-42F2-9E40-958C46B9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3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A99341-E758-4FD3-B984-271ED70E5DE6}"/>
              </a:ext>
            </a:extLst>
          </p:cNvPr>
          <p:cNvSpPr txBox="1"/>
          <p:nvPr/>
        </p:nvSpPr>
        <p:spPr>
          <a:xfrm>
            <a:off x="457200" y="457200"/>
            <a:ext cx="4966424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Task 3: Internal Connections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78974-B422-4ECE-AF8A-139F8200664C}"/>
              </a:ext>
            </a:extLst>
          </p:cNvPr>
          <p:cNvSpPr txBox="1"/>
          <p:nvPr/>
        </p:nvSpPr>
        <p:spPr>
          <a:xfrm>
            <a:off x="3048000" y="3886200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80% complete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05D29-CFCE-4D44-9B70-E8C0907DE789}"/>
              </a:ext>
            </a:extLst>
          </p:cNvPr>
          <p:cNvSpPr txBox="1"/>
          <p:nvPr/>
        </p:nvSpPr>
        <p:spPr>
          <a:xfrm>
            <a:off x="2362200" y="4495800"/>
            <a:ext cx="4076757" cy="347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5" b="1" dirty="0">
                <a:solidFill>
                  <a:srgbClr val="0000FF"/>
                </a:solidFill>
                <a:latin typeface="Comic Sans MS" panose="030F0702030302020204" pitchFamily="66" charset="0"/>
              </a:rPr>
              <a:t>Responsible Individuals: A. Lyashenko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DB779-D86E-4A77-BA2D-AB8544B4E161}"/>
              </a:ext>
            </a:extLst>
          </p:cNvPr>
          <p:cNvSpPr txBox="1"/>
          <p:nvPr/>
        </p:nvSpPr>
        <p:spPr>
          <a:xfrm>
            <a:off x="914400" y="1940969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Improving reliability of internal connections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Getting rid of compression springs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Brazing contacts directly onto the anode plate</a:t>
            </a:r>
          </a:p>
          <a:p>
            <a:pPr marL="235744" indent="-235744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Test connections in a sealed device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B20FB3-0EE7-42A1-9599-A5CC7476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B8A8F7-D168-4DAE-BA81-3E54801798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89"/>
          <a:stretch/>
        </p:blipFill>
        <p:spPr>
          <a:xfrm rot="5400000">
            <a:off x="696038" y="1764506"/>
            <a:ext cx="3457575" cy="4243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6C7B4D-F8DD-493E-85D2-4B1BF346F1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2"/>
          <a:stretch/>
        </p:blipFill>
        <p:spPr>
          <a:xfrm rot="5400000">
            <a:off x="4776311" y="35718"/>
            <a:ext cx="3834765" cy="4243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AF3E2-5341-44E5-9FE6-D53E2430AF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r="16165"/>
          <a:stretch/>
        </p:blipFill>
        <p:spPr>
          <a:xfrm rot="5400000">
            <a:off x="5017735" y="4148410"/>
            <a:ext cx="3351916" cy="32846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E83832-E1F4-414B-ACC5-DA1E9F0E7C1F}"/>
              </a:ext>
            </a:extLst>
          </p:cNvPr>
          <p:cNvSpPr txBox="1"/>
          <p:nvPr/>
        </p:nvSpPr>
        <p:spPr>
          <a:xfrm>
            <a:off x="685800" y="304800"/>
            <a:ext cx="287771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4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Brazed Contacts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E00577-8EEC-42FE-BF4E-72D1DCB8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775A-DC90-478F-86D3-3E125A49E4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64667"/>
      </p:ext>
    </p:extLst>
  </p:cSld>
  <p:clrMapOvr>
    <a:masterClrMapping/>
  </p:clrMapOvr>
</p:sld>
</file>

<file path=ppt/theme/theme1.xml><?xml version="1.0" encoding="utf-8"?>
<a:theme xmlns:a="http://schemas.openxmlformats.org/drawingml/2006/main" name="Incom Powerpoint - Template New logo (Standard Siz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02BCABE-34F8-44E6-B757-A347FBA372C9}" vid="{B9B06350-7B96-444B-80AF-E46BF3CFF60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02BCABE-34F8-44E6-B757-A347FBA372C9}" vid="{6CD86C7E-6BCB-430D-85BA-CA21C8734A0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02BCABE-34F8-44E6-B757-A347FBA372C9}" vid="{0D1F943A-854C-4A93-BE77-CAD19CC2120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Incom Powerpoint - Template New logo (4 -3 Standard Size)</Template>
  <TotalTime>72</TotalTime>
  <Words>697</Words>
  <Application>Microsoft Office PowerPoint</Application>
  <PresentationFormat>Custom</PresentationFormat>
  <Paragraphs>238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MS Mincho</vt:lpstr>
      <vt:lpstr>Arial</vt:lpstr>
      <vt:lpstr>Calibri</vt:lpstr>
      <vt:lpstr>Comic Sans MS</vt:lpstr>
      <vt:lpstr>Segoe UI</vt:lpstr>
      <vt:lpstr>Times New Roman</vt:lpstr>
      <vt:lpstr>Wingdings</vt:lpstr>
      <vt:lpstr>Incom Powerpoint - Template New logo (Standard Size)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 Hamel</dc:creator>
  <cp:lastModifiedBy>Alexey Lyashenko</cp:lastModifiedBy>
  <cp:revision>14</cp:revision>
  <dcterms:created xsi:type="dcterms:W3CDTF">2023-04-19T22:42:22Z</dcterms:created>
  <dcterms:modified xsi:type="dcterms:W3CDTF">2023-04-20T13:56:14Z</dcterms:modified>
</cp:coreProperties>
</file>