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5" r:id="rId5"/>
    <p:sldId id="267" r:id="rId6"/>
    <p:sldId id="261" r:id="rId7"/>
    <p:sldId id="262" r:id="rId8"/>
    <p:sldId id="268" r:id="rId9"/>
    <p:sldId id="258" r:id="rId10"/>
    <p:sldId id="260" r:id="rId11"/>
    <p:sldId id="263" r:id="rId12"/>
    <p:sldId id="272" r:id="rId13"/>
    <p:sldId id="269" r:id="rId14"/>
    <p:sldId id="266" r:id="rId15"/>
    <p:sldId id="270" r:id="rId16"/>
    <p:sldId id="271"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8" autoAdjust="0"/>
    <p:restoredTop sz="94660"/>
  </p:normalViewPr>
  <p:slideViewPr>
    <p:cSldViewPr snapToGrid="0">
      <p:cViewPr varScale="1">
        <p:scale>
          <a:sx n="78" d="100"/>
          <a:sy n="78" d="100"/>
        </p:scale>
        <p:origin x="16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BB03A-88A3-4E1D-8246-29660DC7F1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D98897-A280-4B1D-B0C7-2EC93186D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3823F7-5400-4271-ADAC-6C909527A624}"/>
              </a:ext>
            </a:extLst>
          </p:cNvPr>
          <p:cNvSpPr>
            <a:spLocks noGrp="1"/>
          </p:cNvSpPr>
          <p:nvPr>
            <p:ph type="dt" sz="half" idx="10"/>
          </p:nvPr>
        </p:nvSpPr>
        <p:spPr/>
        <p:txBody>
          <a:bodyPr/>
          <a:lstStyle/>
          <a:p>
            <a:fld id="{6A062364-1162-4C78-980D-50D4FC24F2E7}" type="datetimeFigureOut">
              <a:rPr lang="en-US" smtClean="0"/>
              <a:t>4/19/2023</a:t>
            </a:fld>
            <a:endParaRPr lang="en-US"/>
          </a:p>
        </p:txBody>
      </p:sp>
      <p:sp>
        <p:nvSpPr>
          <p:cNvPr id="5" name="Footer Placeholder 4">
            <a:extLst>
              <a:ext uri="{FF2B5EF4-FFF2-40B4-BE49-F238E27FC236}">
                <a16:creationId xmlns:a16="http://schemas.microsoft.com/office/drawing/2014/main" id="{6A900C14-1A3B-414F-9BEB-9C0F7A64F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0D2D4-BAB9-4E94-9394-C5E99E9A0678}"/>
              </a:ext>
            </a:extLst>
          </p:cNvPr>
          <p:cNvSpPr>
            <a:spLocks noGrp="1"/>
          </p:cNvSpPr>
          <p:nvPr>
            <p:ph type="sldNum" sz="quarter" idx="12"/>
          </p:nvPr>
        </p:nvSpPr>
        <p:spPr/>
        <p:txBody>
          <a:bodyPr/>
          <a:lstStyle/>
          <a:p>
            <a:fld id="{3961E435-99C7-45C3-883E-2A0F2E374A43}" type="slidenum">
              <a:rPr lang="en-US" smtClean="0"/>
              <a:t>‹#›</a:t>
            </a:fld>
            <a:endParaRPr lang="en-US"/>
          </a:p>
        </p:txBody>
      </p:sp>
    </p:spTree>
    <p:extLst>
      <p:ext uri="{BB962C8B-B14F-4D97-AF65-F5344CB8AC3E}">
        <p14:creationId xmlns:p14="http://schemas.microsoft.com/office/powerpoint/2010/main" val="3350338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C049-6664-4C43-ADD6-5FA8E8C722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08D0D0-9D0A-4C16-8A90-8B9EB67408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CA64D-0CD8-410A-9D8A-E30BB975777A}"/>
              </a:ext>
            </a:extLst>
          </p:cNvPr>
          <p:cNvSpPr>
            <a:spLocks noGrp="1"/>
          </p:cNvSpPr>
          <p:nvPr>
            <p:ph type="dt" sz="half" idx="10"/>
          </p:nvPr>
        </p:nvSpPr>
        <p:spPr/>
        <p:txBody>
          <a:bodyPr/>
          <a:lstStyle/>
          <a:p>
            <a:fld id="{6A062364-1162-4C78-980D-50D4FC24F2E7}" type="datetimeFigureOut">
              <a:rPr lang="en-US" smtClean="0"/>
              <a:t>4/19/2023</a:t>
            </a:fld>
            <a:endParaRPr lang="en-US"/>
          </a:p>
        </p:txBody>
      </p:sp>
      <p:sp>
        <p:nvSpPr>
          <p:cNvPr id="5" name="Footer Placeholder 4">
            <a:extLst>
              <a:ext uri="{FF2B5EF4-FFF2-40B4-BE49-F238E27FC236}">
                <a16:creationId xmlns:a16="http://schemas.microsoft.com/office/drawing/2014/main" id="{27D914A6-1088-45D0-8ECB-16A2919ED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662A0-A6D9-4049-A6D8-E6659BE8BDE7}"/>
              </a:ext>
            </a:extLst>
          </p:cNvPr>
          <p:cNvSpPr>
            <a:spLocks noGrp="1"/>
          </p:cNvSpPr>
          <p:nvPr>
            <p:ph type="sldNum" sz="quarter" idx="12"/>
          </p:nvPr>
        </p:nvSpPr>
        <p:spPr/>
        <p:txBody>
          <a:bodyPr/>
          <a:lstStyle/>
          <a:p>
            <a:fld id="{3961E435-99C7-45C3-883E-2A0F2E374A43}" type="slidenum">
              <a:rPr lang="en-US" smtClean="0"/>
              <a:t>‹#›</a:t>
            </a:fld>
            <a:endParaRPr lang="en-US"/>
          </a:p>
        </p:txBody>
      </p:sp>
    </p:spTree>
    <p:extLst>
      <p:ext uri="{BB962C8B-B14F-4D97-AF65-F5344CB8AC3E}">
        <p14:creationId xmlns:p14="http://schemas.microsoft.com/office/powerpoint/2010/main" val="618408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0FEE55-A4C3-43CB-8099-395EFAEA43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BDACEA-F096-4252-9D83-3BD7063781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AD475-9CE3-4691-84A1-CB6B26BA78FD}"/>
              </a:ext>
            </a:extLst>
          </p:cNvPr>
          <p:cNvSpPr>
            <a:spLocks noGrp="1"/>
          </p:cNvSpPr>
          <p:nvPr>
            <p:ph type="dt" sz="half" idx="10"/>
          </p:nvPr>
        </p:nvSpPr>
        <p:spPr/>
        <p:txBody>
          <a:bodyPr/>
          <a:lstStyle/>
          <a:p>
            <a:fld id="{6A062364-1162-4C78-980D-50D4FC24F2E7}" type="datetimeFigureOut">
              <a:rPr lang="en-US" smtClean="0"/>
              <a:t>4/19/2023</a:t>
            </a:fld>
            <a:endParaRPr lang="en-US"/>
          </a:p>
        </p:txBody>
      </p:sp>
      <p:sp>
        <p:nvSpPr>
          <p:cNvPr id="5" name="Footer Placeholder 4">
            <a:extLst>
              <a:ext uri="{FF2B5EF4-FFF2-40B4-BE49-F238E27FC236}">
                <a16:creationId xmlns:a16="http://schemas.microsoft.com/office/drawing/2014/main" id="{9C604BB8-D6B9-4197-937D-09650B0E0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74ECA-FADD-45BC-8289-987DFF7270D3}"/>
              </a:ext>
            </a:extLst>
          </p:cNvPr>
          <p:cNvSpPr>
            <a:spLocks noGrp="1"/>
          </p:cNvSpPr>
          <p:nvPr>
            <p:ph type="sldNum" sz="quarter" idx="12"/>
          </p:nvPr>
        </p:nvSpPr>
        <p:spPr/>
        <p:txBody>
          <a:bodyPr/>
          <a:lstStyle/>
          <a:p>
            <a:fld id="{3961E435-99C7-45C3-883E-2A0F2E374A43}" type="slidenum">
              <a:rPr lang="en-US" smtClean="0"/>
              <a:t>‹#›</a:t>
            </a:fld>
            <a:endParaRPr lang="en-US"/>
          </a:p>
        </p:txBody>
      </p:sp>
    </p:spTree>
    <p:extLst>
      <p:ext uri="{BB962C8B-B14F-4D97-AF65-F5344CB8AC3E}">
        <p14:creationId xmlns:p14="http://schemas.microsoft.com/office/powerpoint/2010/main" val="389551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87B4-0D50-4170-BE68-55D63F806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6BD05A-0A7A-4300-9E7E-7FCBB3D9DE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E6E01-7F6F-4C7A-8963-7955BC3C87B8}"/>
              </a:ext>
            </a:extLst>
          </p:cNvPr>
          <p:cNvSpPr>
            <a:spLocks noGrp="1"/>
          </p:cNvSpPr>
          <p:nvPr>
            <p:ph type="dt" sz="half" idx="10"/>
          </p:nvPr>
        </p:nvSpPr>
        <p:spPr/>
        <p:txBody>
          <a:bodyPr/>
          <a:lstStyle/>
          <a:p>
            <a:fld id="{6A062364-1162-4C78-980D-50D4FC24F2E7}" type="datetimeFigureOut">
              <a:rPr lang="en-US" smtClean="0"/>
              <a:t>4/19/2023</a:t>
            </a:fld>
            <a:endParaRPr lang="en-US"/>
          </a:p>
        </p:txBody>
      </p:sp>
      <p:sp>
        <p:nvSpPr>
          <p:cNvPr id="5" name="Footer Placeholder 4">
            <a:extLst>
              <a:ext uri="{FF2B5EF4-FFF2-40B4-BE49-F238E27FC236}">
                <a16:creationId xmlns:a16="http://schemas.microsoft.com/office/drawing/2014/main" id="{F539EE63-F105-4084-88C5-5BC044DEB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2EF5B-4D23-487B-80B9-833607B2EB5C}"/>
              </a:ext>
            </a:extLst>
          </p:cNvPr>
          <p:cNvSpPr>
            <a:spLocks noGrp="1"/>
          </p:cNvSpPr>
          <p:nvPr>
            <p:ph type="sldNum" sz="quarter" idx="12"/>
          </p:nvPr>
        </p:nvSpPr>
        <p:spPr/>
        <p:txBody>
          <a:bodyPr/>
          <a:lstStyle/>
          <a:p>
            <a:fld id="{3961E435-99C7-45C3-883E-2A0F2E374A43}" type="slidenum">
              <a:rPr lang="en-US" smtClean="0"/>
              <a:t>‹#›</a:t>
            </a:fld>
            <a:endParaRPr lang="en-US"/>
          </a:p>
        </p:txBody>
      </p:sp>
    </p:spTree>
    <p:extLst>
      <p:ext uri="{BB962C8B-B14F-4D97-AF65-F5344CB8AC3E}">
        <p14:creationId xmlns:p14="http://schemas.microsoft.com/office/powerpoint/2010/main" val="2710416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0DB5E-1C15-435B-A3F7-17B2D3C4AB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C5A60A-23D6-45E6-AF98-AC5BFD369E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A91F3D-A72A-4242-9EC1-2BC2C091A3E1}"/>
              </a:ext>
            </a:extLst>
          </p:cNvPr>
          <p:cNvSpPr>
            <a:spLocks noGrp="1"/>
          </p:cNvSpPr>
          <p:nvPr>
            <p:ph type="dt" sz="half" idx="10"/>
          </p:nvPr>
        </p:nvSpPr>
        <p:spPr/>
        <p:txBody>
          <a:bodyPr/>
          <a:lstStyle/>
          <a:p>
            <a:fld id="{6A062364-1162-4C78-980D-50D4FC24F2E7}" type="datetimeFigureOut">
              <a:rPr lang="en-US" smtClean="0"/>
              <a:t>4/19/2023</a:t>
            </a:fld>
            <a:endParaRPr lang="en-US"/>
          </a:p>
        </p:txBody>
      </p:sp>
      <p:sp>
        <p:nvSpPr>
          <p:cNvPr id="5" name="Footer Placeholder 4">
            <a:extLst>
              <a:ext uri="{FF2B5EF4-FFF2-40B4-BE49-F238E27FC236}">
                <a16:creationId xmlns:a16="http://schemas.microsoft.com/office/drawing/2014/main" id="{509D8813-239D-4613-BB6C-45974F6A9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B3168-5DB2-43D5-932B-641B79387CF7}"/>
              </a:ext>
            </a:extLst>
          </p:cNvPr>
          <p:cNvSpPr>
            <a:spLocks noGrp="1"/>
          </p:cNvSpPr>
          <p:nvPr>
            <p:ph type="sldNum" sz="quarter" idx="12"/>
          </p:nvPr>
        </p:nvSpPr>
        <p:spPr/>
        <p:txBody>
          <a:bodyPr/>
          <a:lstStyle/>
          <a:p>
            <a:fld id="{3961E435-99C7-45C3-883E-2A0F2E374A43}" type="slidenum">
              <a:rPr lang="en-US" smtClean="0"/>
              <a:t>‹#›</a:t>
            </a:fld>
            <a:endParaRPr lang="en-US"/>
          </a:p>
        </p:txBody>
      </p:sp>
    </p:spTree>
    <p:extLst>
      <p:ext uri="{BB962C8B-B14F-4D97-AF65-F5344CB8AC3E}">
        <p14:creationId xmlns:p14="http://schemas.microsoft.com/office/powerpoint/2010/main" val="338876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C9B34-BC77-4A4A-9C4F-4EDDE836E8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C7189-6BDF-4502-A6FC-BD626DC510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F0D2FC-483C-4B5D-AEA4-5DE8EB75CD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680ADB-78AC-4187-A79B-E47F91C6B9E0}"/>
              </a:ext>
            </a:extLst>
          </p:cNvPr>
          <p:cNvSpPr>
            <a:spLocks noGrp="1"/>
          </p:cNvSpPr>
          <p:nvPr>
            <p:ph type="dt" sz="half" idx="10"/>
          </p:nvPr>
        </p:nvSpPr>
        <p:spPr/>
        <p:txBody>
          <a:bodyPr/>
          <a:lstStyle/>
          <a:p>
            <a:fld id="{6A062364-1162-4C78-980D-50D4FC24F2E7}" type="datetimeFigureOut">
              <a:rPr lang="en-US" smtClean="0"/>
              <a:t>4/19/2023</a:t>
            </a:fld>
            <a:endParaRPr lang="en-US"/>
          </a:p>
        </p:txBody>
      </p:sp>
      <p:sp>
        <p:nvSpPr>
          <p:cNvPr id="6" name="Footer Placeholder 5">
            <a:extLst>
              <a:ext uri="{FF2B5EF4-FFF2-40B4-BE49-F238E27FC236}">
                <a16:creationId xmlns:a16="http://schemas.microsoft.com/office/drawing/2014/main" id="{6F14FB69-7704-41B5-B905-AB532C1716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2BA6C-3560-47B9-8B30-F045B5CCC473}"/>
              </a:ext>
            </a:extLst>
          </p:cNvPr>
          <p:cNvSpPr>
            <a:spLocks noGrp="1"/>
          </p:cNvSpPr>
          <p:nvPr>
            <p:ph type="sldNum" sz="quarter" idx="12"/>
          </p:nvPr>
        </p:nvSpPr>
        <p:spPr/>
        <p:txBody>
          <a:bodyPr/>
          <a:lstStyle/>
          <a:p>
            <a:fld id="{3961E435-99C7-45C3-883E-2A0F2E374A43}" type="slidenum">
              <a:rPr lang="en-US" smtClean="0"/>
              <a:t>‹#›</a:t>
            </a:fld>
            <a:endParaRPr lang="en-US"/>
          </a:p>
        </p:txBody>
      </p:sp>
    </p:spTree>
    <p:extLst>
      <p:ext uri="{BB962C8B-B14F-4D97-AF65-F5344CB8AC3E}">
        <p14:creationId xmlns:p14="http://schemas.microsoft.com/office/powerpoint/2010/main" val="384399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57F1-D951-45D5-BEB9-51E49DE513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907B34-F2C5-46E7-8C44-2DF4DAA44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EF7E41-DE05-49B5-BE89-9AEA587C80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5EDB8-9C71-48AB-B92E-80301279F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F188E5-E223-401A-B384-8D4B0196C0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2B777-D6BB-4978-84F5-370561CA2E3F}"/>
              </a:ext>
            </a:extLst>
          </p:cNvPr>
          <p:cNvSpPr>
            <a:spLocks noGrp="1"/>
          </p:cNvSpPr>
          <p:nvPr>
            <p:ph type="dt" sz="half" idx="10"/>
          </p:nvPr>
        </p:nvSpPr>
        <p:spPr/>
        <p:txBody>
          <a:bodyPr/>
          <a:lstStyle/>
          <a:p>
            <a:fld id="{6A062364-1162-4C78-980D-50D4FC24F2E7}" type="datetimeFigureOut">
              <a:rPr lang="en-US" smtClean="0"/>
              <a:t>4/19/2023</a:t>
            </a:fld>
            <a:endParaRPr lang="en-US"/>
          </a:p>
        </p:txBody>
      </p:sp>
      <p:sp>
        <p:nvSpPr>
          <p:cNvPr id="8" name="Footer Placeholder 7">
            <a:extLst>
              <a:ext uri="{FF2B5EF4-FFF2-40B4-BE49-F238E27FC236}">
                <a16:creationId xmlns:a16="http://schemas.microsoft.com/office/drawing/2014/main" id="{959EBE3C-F0EF-4382-9886-422C2411E2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19C3-F4E4-4A44-ADE8-836954E1E8B8}"/>
              </a:ext>
            </a:extLst>
          </p:cNvPr>
          <p:cNvSpPr>
            <a:spLocks noGrp="1"/>
          </p:cNvSpPr>
          <p:nvPr>
            <p:ph type="sldNum" sz="quarter" idx="12"/>
          </p:nvPr>
        </p:nvSpPr>
        <p:spPr/>
        <p:txBody>
          <a:bodyPr/>
          <a:lstStyle/>
          <a:p>
            <a:fld id="{3961E435-99C7-45C3-883E-2A0F2E374A43}" type="slidenum">
              <a:rPr lang="en-US" smtClean="0"/>
              <a:t>‹#›</a:t>
            </a:fld>
            <a:endParaRPr lang="en-US"/>
          </a:p>
        </p:txBody>
      </p:sp>
    </p:spTree>
    <p:extLst>
      <p:ext uri="{BB962C8B-B14F-4D97-AF65-F5344CB8AC3E}">
        <p14:creationId xmlns:p14="http://schemas.microsoft.com/office/powerpoint/2010/main" val="2314481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D89E-3B87-4841-9B3B-D4E18E0BEC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EEABBE-BFA2-4440-96D6-23662BBCED2F}"/>
              </a:ext>
            </a:extLst>
          </p:cNvPr>
          <p:cNvSpPr>
            <a:spLocks noGrp="1"/>
          </p:cNvSpPr>
          <p:nvPr>
            <p:ph type="dt" sz="half" idx="10"/>
          </p:nvPr>
        </p:nvSpPr>
        <p:spPr/>
        <p:txBody>
          <a:bodyPr/>
          <a:lstStyle/>
          <a:p>
            <a:fld id="{6A062364-1162-4C78-980D-50D4FC24F2E7}" type="datetimeFigureOut">
              <a:rPr lang="en-US" smtClean="0"/>
              <a:t>4/19/2023</a:t>
            </a:fld>
            <a:endParaRPr lang="en-US"/>
          </a:p>
        </p:txBody>
      </p:sp>
      <p:sp>
        <p:nvSpPr>
          <p:cNvPr id="4" name="Footer Placeholder 3">
            <a:extLst>
              <a:ext uri="{FF2B5EF4-FFF2-40B4-BE49-F238E27FC236}">
                <a16:creationId xmlns:a16="http://schemas.microsoft.com/office/drawing/2014/main" id="{E641B4F4-F46C-464F-9118-34A236F70D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9C2AE0-9AB4-40BF-8E79-40A51D3AA60B}"/>
              </a:ext>
            </a:extLst>
          </p:cNvPr>
          <p:cNvSpPr>
            <a:spLocks noGrp="1"/>
          </p:cNvSpPr>
          <p:nvPr>
            <p:ph type="sldNum" sz="quarter" idx="12"/>
          </p:nvPr>
        </p:nvSpPr>
        <p:spPr/>
        <p:txBody>
          <a:bodyPr/>
          <a:lstStyle/>
          <a:p>
            <a:fld id="{3961E435-99C7-45C3-883E-2A0F2E374A43}" type="slidenum">
              <a:rPr lang="en-US" smtClean="0"/>
              <a:t>‹#›</a:t>
            </a:fld>
            <a:endParaRPr lang="en-US"/>
          </a:p>
        </p:txBody>
      </p:sp>
    </p:spTree>
    <p:extLst>
      <p:ext uri="{BB962C8B-B14F-4D97-AF65-F5344CB8AC3E}">
        <p14:creationId xmlns:p14="http://schemas.microsoft.com/office/powerpoint/2010/main" val="411974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7DB97C-89EE-4834-ABF5-FE10DF149CF3}"/>
              </a:ext>
            </a:extLst>
          </p:cNvPr>
          <p:cNvSpPr>
            <a:spLocks noGrp="1"/>
          </p:cNvSpPr>
          <p:nvPr>
            <p:ph type="dt" sz="half" idx="10"/>
          </p:nvPr>
        </p:nvSpPr>
        <p:spPr/>
        <p:txBody>
          <a:bodyPr/>
          <a:lstStyle/>
          <a:p>
            <a:fld id="{6A062364-1162-4C78-980D-50D4FC24F2E7}" type="datetimeFigureOut">
              <a:rPr lang="en-US" smtClean="0"/>
              <a:t>4/19/2023</a:t>
            </a:fld>
            <a:endParaRPr lang="en-US"/>
          </a:p>
        </p:txBody>
      </p:sp>
      <p:sp>
        <p:nvSpPr>
          <p:cNvPr id="3" name="Footer Placeholder 2">
            <a:extLst>
              <a:ext uri="{FF2B5EF4-FFF2-40B4-BE49-F238E27FC236}">
                <a16:creationId xmlns:a16="http://schemas.microsoft.com/office/drawing/2014/main" id="{7782FA1B-9AE9-43A4-B586-DFEA3E9CD7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01C94-F663-47E7-BF45-83A1C0758BF3}"/>
              </a:ext>
            </a:extLst>
          </p:cNvPr>
          <p:cNvSpPr>
            <a:spLocks noGrp="1"/>
          </p:cNvSpPr>
          <p:nvPr>
            <p:ph type="sldNum" sz="quarter" idx="12"/>
          </p:nvPr>
        </p:nvSpPr>
        <p:spPr/>
        <p:txBody>
          <a:bodyPr/>
          <a:lstStyle/>
          <a:p>
            <a:fld id="{3961E435-99C7-45C3-883E-2A0F2E374A43}" type="slidenum">
              <a:rPr lang="en-US" smtClean="0"/>
              <a:t>‹#›</a:t>
            </a:fld>
            <a:endParaRPr lang="en-US"/>
          </a:p>
        </p:txBody>
      </p:sp>
    </p:spTree>
    <p:extLst>
      <p:ext uri="{BB962C8B-B14F-4D97-AF65-F5344CB8AC3E}">
        <p14:creationId xmlns:p14="http://schemas.microsoft.com/office/powerpoint/2010/main" val="257014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DA41-ECFB-4F71-8092-8A892A5A8A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EADA85-7707-4276-A8C6-D02C5D409C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2F88E-A35A-4037-86C2-248B28629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0B38C8-0624-493F-B9A4-7D125895D6DB}"/>
              </a:ext>
            </a:extLst>
          </p:cNvPr>
          <p:cNvSpPr>
            <a:spLocks noGrp="1"/>
          </p:cNvSpPr>
          <p:nvPr>
            <p:ph type="dt" sz="half" idx="10"/>
          </p:nvPr>
        </p:nvSpPr>
        <p:spPr/>
        <p:txBody>
          <a:bodyPr/>
          <a:lstStyle/>
          <a:p>
            <a:fld id="{6A062364-1162-4C78-980D-50D4FC24F2E7}" type="datetimeFigureOut">
              <a:rPr lang="en-US" smtClean="0"/>
              <a:t>4/19/2023</a:t>
            </a:fld>
            <a:endParaRPr lang="en-US"/>
          </a:p>
        </p:txBody>
      </p:sp>
      <p:sp>
        <p:nvSpPr>
          <p:cNvPr id="6" name="Footer Placeholder 5">
            <a:extLst>
              <a:ext uri="{FF2B5EF4-FFF2-40B4-BE49-F238E27FC236}">
                <a16:creationId xmlns:a16="http://schemas.microsoft.com/office/drawing/2014/main" id="{270B2153-BB46-4417-89DD-9C5740FF2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AF952-965F-4DA9-A52D-22791F0ACF05}"/>
              </a:ext>
            </a:extLst>
          </p:cNvPr>
          <p:cNvSpPr>
            <a:spLocks noGrp="1"/>
          </p:cNvSpPr>
          <p:nvPr>
            <p:ph type="sldNum" sz="quarter" idx="12"/>
          </p:nvPr>
        </p:nvSpPr>
        <p:spPr/>
        <p:txBody>
          <a:bodyPr/>
          <a:lstStyle/>
          <a:p>
            <a:fld id="{3961E435-99C7-45C3-883E-2A0F2E374A43}" type="slidenum">
              <a:rPr lang="en-US" smtClean="0"/>
              <a:t>‹#›</a:t>
            </a:fld>
            <a:endParaRPr lang="en-US"/>
          </a:p>
        </p:txBody>
      </p:sp>
    </p:spTree>
    <p:extLst>
      <p:ext uri="{BB962C8B-B14F-4D97-AF65-F5344CB8AC3E}">
        <p14:creationId xmlns:p14="http://schemas.microsoft.com/office/powerpoint/2010/main" val="273812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EA3F-06B0-42A8-AD2C-42FF98A3A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0D32E2-8FFC-4661-9FA5-D6D4A8081F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096BC3-53E8-4EEE-A72E-C2D156291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C8BB41-1F8C-4297-8BA6-C1F47E2C317E}"/>
              </a:ext>
            </a:extLst>
          </p:cNvPr>
          <p:cNvSpPr>
            <a:spLocks noGrp="1"/>
          </p:cNvSpPr>
          <p:nvPr>
            <p:ph type="dt" sz="half" idx="10"/>
          </p:nvPr>
        </p:nvSpPr>
        <p:spPr/>
        <p:txBody>
          <a:bodyPr/>
          <a:lstStyle/>
          <a:p>
            <a:fld id="{6A062364-1162-4C78-980D-50D4FC24F2E7}" type="datetimeFigureOut">
              <a:rPr lang="en-US" smtClean="0"/>
              <a:t>4/19/2023</a:t>
            </a:fld>
            <a:endParaRPr lang="en-US"/>
          </a:p>
        </p:txBody>
      </p:sp>
      <p:sp>
        <p:nvSpPr>
          <p:cNvPr id="6" name="Footer Placeholder 5">
            <a:extLst>
              <a:ext uri="{FF2B5EF4-FFF2-40B4-BE49-F238E27FC236}">
                <a16:creationId xmlns:a16="http://schemas.microsoft.com/office/drawing/2014/main" id="{6C5930A4-D054-4F81-B7F9-70494B8DD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7E8A2-FB2B-4379-8A0E-99F809E61ABE}"/>
              </a:ext>
            </a:extLst>
          </p:cNvPr>
          <p:cNvSpPr>
            <a:spLocks noGrp="1"/>
          </p:cNvSpPr>
          <p:nvPr>
            <p:ph type="sldNum" sz="quarter" idx="12"/>
          </p:nvPr>
        </p:nvSpPr>
        <p:spPr/>
        <p:txBody>
          <a:bodyPr/>
          <a:lstStyle/>
          <a:p>
            <a:fld id="{3961E435-99C7-45C3-883E-2A0F2E374A43}" type="slidenum">
              <a:rPr lang="en-US" smtClean="0"/>
              <a:t>‹#›</a:t>
            </a:fld>
            <a:endParaRPr lang="en-US"/>
          </a:p>
        </p:txBody>
      </p:sp>
    </p:spTree>
    <p:extLst>
      <p:ext uri="{BB962C8B-B14F-4D97-AF65-F5344CB8AC3E}">
        <p14:creationId xmlns:p14="http://schemas.microsoft.com/office/powerpoint/2010/main" val="267123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191734-C4D6-4052-AD64-9A0AEFBEBB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4CF591-B40B-4DF3-B6D0-8AECE3BA1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89DEA-AA38-479E-8C83-8D9D082C1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62364-1162-4C78-980D-50D4FC24F2E7}" type="datetimeFigureOut">
              <a:rPr lang="en-US" smtClean="0"/>
              <a:t>4/19/2023</a:t>
            </a:fld>
            <a:endParaRPr lang="en-US"/>
          </a:p>
        </p:txBody>
      </p:sp>
      <p:sp>
        <p:nvSpPr>
          <p:cNvPr id="5" name="Footer Placeholder 4">
            <a:extLst>
              <a:ext uri="{FF2B5EF4-FFF2-40B4-BE49-F238E27FC236}">
                <a16:creationId xmlns:a16="http://schemas.microsoft.com/office/drawing/2014/main" id="{85CC3671-91CC-4E88-9A76-0698F6AA0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8A1646-C9AE-402F-ACA8-04015E00A6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1E435-99C7-45C3-883E-2A0F2E374A43}" type="slidenum">
              <a:rPr lang="en-US" smtClean="0"/>
              <a:t>‹#›</a:t>
            </a:fld>
            <a:endParaRPr lang="en-US"/>
          </a:p>
        </p:txBody>
      </p:sp>
    </p:spTree>
    <p:extLst>
      <p:ext uri="{BB962C8B-B14F-4D97-AF65-F5344CB8AC3E}">
        <p14:creationId xmlns:p14="http://schemas.microsoft.com/office/powerpoint/2010/main" val="4237437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8E85C4-7CE1-4CCA-BB17-DCB8CE139196}"/>
              </a:ext>
            </a:extLst>
          </p:cNvPr>
          <p:cNvSpPr>
            <a:spLocks noGrp="1"/>
          </p:cNvSpPr>
          <p:nvPr>
            <p:ph type="ctrTitle"/>
          </p:nvPr>
        </p:nvSpPr>
        <p:spPr>
          <a:xfrm>
            <a:off x="1524000" y="1122363"/>
            <a:ext cx="9144000" cy="2387600"/>
          </a:xfrm>
        </p:spPr>
        <p:txBody>
          <a:bodyPr/>
          <a:lstStyle/>
          <a:p>
            <a:r>
              <a:rPr lang="en-US" dirty="0"/>
              <a:t>Magnetic Field Testing at Argonne National Laboratory</a:t>
            </a:r>
          </a:p>
        </p:txBody>
      </p:sp>
      <p:sp>
        <p:nvSpPr>
          <p:cNvPr id="5" name="Subtitle 2">
            <a:extLst>
              <a:ext uri="{FF2B5EF4-FFF2-40B4-BE49-F238E27FC236}">
                <a16:creationId xmlns:a16="http://schemas.microsoft.com/office/drawing/2014/main" id="{9339B4FB-6CFD-4FF3-A63B-108BC96CB9D4}"/>
              </a:ext>
            </a:extLst>
          </p:cNvPr>
          <p:cNvSpPr>
            <a:spLocks noGrp="1"/>
          </p:cNvSpPr>
          <p:nvPr>
            <p:ph type="subTitle" idx="1"/>
          </p:nvPr>
        </p:nvSpPr>
        <p:spPr>
          <a:xfrm>
            <a:off x="1524000" y="3602038"/>
            <a:ext cx="9144000" cy="1655762"/>
          </a:xfrm>
        </p:spPr>
        <p:txBody>
          <a:bodyPr/>
          <a:lstStyle/>
          <a:p>
            <a:r>
              <a:rPr lang="en-US" dirty="0"/>
              <a:t>M. Popecki, Junqi Xie &amp; Jack </a:t>
            </a:r>
            <a:r>
              <a:rPr lang="en-US" dirty="0" err="1"/>
              <a:t>McKisson</a:t>
            </a:r>
            <a:endParaRPr lang="en-US" dirty="0"/>
          </a:p>
          <a:p>
            <a:r>
              <a:rPr lang="en-US" dirty="0"/>
              <a:t>February, 2023</a:t>
            </a:r>
          </a:p>
          <a:p>
            <a:endParaRPr lang="en-US" dirty="0"/>
          </a:p>
        </p:txBody>
      </p:sp>
    </p:spTree>
    <p:extLst>
      <p:ext uri="{BB962C8B-B14F-4D97-AF65-F5344CB8AC3E}">
        <p14:creationId xmlns:p14="http://schemas.microsoft.com/office/powerpoint/2010/main" val="637666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22EA5-D857-4128-88C8-9E5DE09F754F}"/>
              </a:ext>
            </a:extLst>
          </p:cNvPr>
          <p:cNvSpPr txBox="1">
            <a:spLocks/>
          </p:cNvSpPr>
          <p:nvPr/>
        </p:nvSpPr>
        <p:spPr>
          <a:xfrm>
            <a:off x="244813" y="170572"/>
            <a:ext cx="5329136" cy="636824"/>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Dark Rates &amp; Magnetic Field Magnitude: HRPPD 6</a:t>
            </a:r>
            <a:endParaRPr lang="en-US" sz="2800" dirty="0"/>
          </a:p>
        </p:txBody>
      </p:sp>
      <p:sp>
        <p:nvSpPr>
          <p:cNvPr id="3" name="Content Placeholder 2">
            <a:extLst>
              <a:ext uri="{FF2B5EF4-FFF2-40B4-BE49-F238E27FC236}">
                <a16:creationId xmlns:a16="http://schemas.microsoft.com/office/drawing/2014/main" id="{EDCA0F8D-61B9-4A87-9B51-BBEDFCEB792E}"/>
              </a:ext>
            </a:extLst>
          </p:cNvPr>
          <p:cNvSpPr txBox="1">
            <a:spLocks/>
          </p:cNvSpPr>
          <p:nvPr/>
        </p:nvSpPr>
        <p:spPr>
          <a:xfrm>
            <a:off x="166989" y="1096050"/>
            <a:ext cx="6019801" cy="22405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r>
              <a:rPr lang="en-US" sz="1400"/>
              <a:t>B field perpendicular to the window.</a:t>
            </a:r>
          </a:p>
          <a:p>
            <a:pPr marL="117475" indent="-117475"/>
            <a:r>
              <a:rPr lang="en-US" sz="1400"/>
              <a:t>Dark rates were measured with both an oscilloscope counting trigger threshold crossings and two integrating counters. Results were similar.</a:t>
            </a:r>
          </a:p>
          <a:p>
            <a:pPr marL="117475" indent="-117475"/>
            <a:r>
              <a:rPr lang="en-US" sz="1400"/>
              <a:t>The MCP current increased at stronger magnetic fields, even though the signal amplitude was reduced.</a:t>
            </a:r>
          </a:p>
          <a:p>
            <a:pPr marL="117475" indent="-117475"/>
            <a:r>
              <a:rPr lang="en-US" sz="1400"/>
              <a:t>The previously observed resonance-like feature in dark rates on L144 was not as strong here with H6. See 0.65 T.</a:t>
            </a:r>
          </a:p>
          <a:p>
            <a:pPr marL="117475" indent="-117475"/>
            <a:r>
              <a:rPr lang="en-US" sz="1400"/>
              <a:t>The </a:t>
            </a:r>
            <a:r>
              <a:rPr lang="en-US" sz="1400" b="1"/>
              <a:t>dark rates continue in H6 out to 2.0T</a:t>
            </a:r>
            <a:r>
              <a:rPr lang="en-US" sz="1400"/>
              <a:t>, rather than falling off at 1.2 T as with the 20 um L144.</a:t>
            </a:r>
            <a:endParaRPr lang="en-US" sz="1400" dirty="0"/>
          </a:p>
        </p:txBody>
      </p:sp>
      <p:pic>
        <p:nvPicPr>
          <p:cNvPr id="4" name="Picture 3">
            <a:extLst>
              <a:ext uri="{FF2B5EF4-FFF2-40B4-BE49-F238E27FC236}">
                <a16:creationId xmlns:a16="http://schemas.microsoft.com/office/drawing/2014/main" id="{59EF6882-07BE-415A-B03F-7910681AD00C}"/>
              </a:ext>
            </a:extLst>
          </p:cNvPr>
          <p:cNvPicPr>
            <a:picLocks noChangeAspect="1"/>
          </p:cNvPicPr>
          <p:nvPr/>
        </p:nvPicPr>
        <p:blipFill>
          <a:blip r:embed="rId2"/>
          <a:stretch>
            <a:fillRect/>
          </a:stretch>
        </p:blipFill>
        <p:spPr>
          <a:xfrm>
            <a:off x="6650282" y="235657"/>
            <a:ext cx="4572396" cy="3273836"/>
          </a:xfrm>
          <a:prstGeom prst="rect">
            <a:avLst/>
          </a:prstGeom>
        </p:spPr>
      </p:pic>
      <p:pic>
        <p:nvPicPr>
          <p:cNvPr id="5" name="Picture 4">
            <a:extLst>
              <a:ext uri="{FF2B5EF4-FFF2-40B4-BE49-F238E27FC236}">
                <a16:creationId xmlns:a16="http://schemas.microsoft.com/office/drawing/2014/main" id="{7C2810C3-7144-40A7-8A2D-C207AD897A68}"/>
              </a:ext>
            </a:extLst>
          </p:cNvPr>
          <p:cNvPicPr>
            <a:picLocks noChangeAspect="1"/>
          </p:cNvPicPr>
          <p:nvPr/>
        </p:nvPicPr>
        <p:blipFill>
          <a:blip r:embed="rId3"/>
          <a:stretch>
            <a:fillRect/>
          </a:stretch>
        </p:blipFill>
        <p:spPr>
          <a:xfrm>
            <a:off x="6553813" y="3429378"/>
            <a:ext cx="5310076" cy="3267739"/>
          </a:xfrm>
          <a:prstGeom prst="rect">
            <a:avLst/>
          </a:prstGeom>
        </p:spPr>
      </p:pic>
      <p:grpSp>
        <p:nvGrpSpPr>
          <p:cNvPr id="6" name="Group 5">
            <a:extLst>
              <a:ext uri="{FF2B5EF4-FFF2-40B4-BE49-F238E27FC236}">
                <a16:creationId xmlns:a16="http://schemas.microsoft.com/office/drawing/2014/main" id="{47B89AC7-8FF9-4103-9763-0E0A4FEC3E51}"/>
              </a:ext>
            </a:extLst>
          </p:cNvPr>
          <p:cNvGrpSpPr/>
          <p:nvPr/>
        </p:nvGrpSpPr>
        <p:grpSpPr>
          <a:xfrm>
            <a:off x="872985" y="3749847"/>
            <a:ext cx="4278544" cy="2568467"/>
            <a:chOff x="872985" y="3428834"/>
            <a:chExt cx="4278544" cy="2568467"/>
          </a:xfrm>
        </p:grpSpPr>
        <p:pic>
          <p:nvPicPr>
            <p:cNvPr id="7" name="Picture 6">
              <a:extLst>
                <a:ext uri="{FF2B5EF4-FFF2-40B4-BE49-F238E27FC236}">
                  <a16:creationId xmlns:a16="http://schemas.microsoft.com/office/drawing/2014/main" id="{B6524B78-6282-4C37-8990-A72D3477F1B0}"/>
                </a:ext>
              </a:extLst>
            </p:cNvPr>
            <p:cNvPicPr>
              <a:picLocks noChangeAspect="1"/>
            </p:cNvPicPr>
            <p:nvPr/>
          </p:nvPicPr>
          <p:blipFill>
            <a:blip r:embed="rId4"/>
            <a:stretch>
              <a:fillRect/>
            </a:stretch>
          </p:blipFill>
          <p:spPr>
            <a:xfrm>
              <a:off x="872985" y="3428834"/>
              <a:ext cx="4278544" cy="2568467"/>
            </a:xfrm>
            <a:prstGeom prst="rect">
              <a:avLst/>
            </a:prstGeom>
          </p:spPr>
        </p:pic>
        <p:sp>
          <p:nvSpPr>
            <p:cNvPr id="8" name="TextBox 7">
              <a:extLst>
                <a:ext uri="{FF2B5EF4-FFF2-40B4-BE49-F238E27FC236}">
                  <a16:creationId xmlns:a16="http://schemas.microsoft.com/office/drawing/2014/main" id="{117C8A39-9246-42B1-839C-A8D3AEFC22F2}"/>
                </a:ext>
              </a:extLst>
            </p:cNvPr>
            <p:cNvSpPr txBox="1"/>
            <p:nvPr/>
          </p:nvSpPr>
          <p:spPr>
            <a:xfrm>
              <a:off x="1819072" y="5214026"/>
              <a:ext cx="865762" cy="276999"/>
            </a:xfrm>
            <a:prstGeom prst="rect">
              <a:avLst/>
            </a:prstGeom>
            <a:solidFill>
              <a:schemeClr val="bg1"/>
            </a:solidFill>
          </p:spPr>
          <p:txBody>
            <a:bodyPr wrap="square" rtlCol="0">
              <a:spAutoFit/>
            </a:bodyPr>
            <a:lstStyle/>
            <a:p>
              <a:r>
                <a:rPr lang="en-US" sz="1200" dirty="0"/>
                <a:t>LAPPD 144</a:t>
              </a:r>
            </a:p>
          </p:txBody>
        </p:sp>
      </p:grpSp>
      <p:sp>
        <p:nvSpPr>
          <p:cNvPr id="9" name="TextBox 8">
            <a:extLst>
              <a:ext uri="{FF2B5EF4-FFF2-40B4-BE49-F238E27FC236}">
                <a16:creationId xmlns:a16="http://schemas.microsoft.com/office/drawing/2014/main" id="{754C0525-5B94-4C30-80BC-C287A74E8A6F}"/>
              </a:ext>
            </a:extLst>
          </p:cNvPr>
          <p:cNvSpPr txBox="1"/>
          <p:nvPr/>
        </p:nvSpPr>
        <p:spPr>
          <a:xfrm>
            <a:off x="10097309" y="564204"/>
            <a:ext cx="826851" cy="276999"/>
          </a:xfrm>
          <a:prstGeom prst="rect">
            <a:avLst/>
          </a:prstGeom>
          <a:solidFill>
            <a:schemeClr val="bg1"/>
          </a:solidFill>
        </p:spPr>
        <p:txBody>
          <a:bodyPr wrap="square" rtlCol="0">
            <a:spAutoFit/>
          </a:bodyPr>
          <a:lstStyle/>
          <a:p>
            <a:r>
              <a:rPr lang="en-US" sz="1200" dirty="0"/>
              <a:t>HRPPD 6</a:t>
            </a:r>
          </a:p>
        </p:txBody>
      </p:sp>
      <p:sp>
        <p:nvSpPr>
          <p:cNvPr id="10" name="TextBox 9">
            <a:extLst>
              <a:ext uri="{FF2B5EF4-FFF2-40B4-BE49-F238E27FC236}">
                <a16:creationId xmlns:a16="http://schemas.microsoft.com/office/drawing/2014/main" id="{ECE5D8D8-99A3-4BFE-91B9-8424307A885A}"/>
              </a:ext>
            </a:extLst>
          </p:cNvPr>
          <p:cNvSpPr txBox="1"/>
          <p:nvPr/>
        </p:nvSpPr>
        <p:spPr>
          <a:xfrm>
            <a:off x="7428688" y="3450076"/>
            <a:ext cx="826851" cy="276999"/>
          </a:xfrm>
          <a:prstGeom prst="rect">
            <a:avLst/>
          </a:prstGeom>
          <a:solidFill>
            <a:schemeClr val="bg1"/>
          </a:solidFill>
        </p:spPr>
        <p:txBody>
          <a:bodyPr wrap="square" rtlCol="0">
            <a:spAutoFit/>
          </a:bodyPr>
          <a:lstStyle/>
          <a:p>
            <a:r>
              <a:rPr lang="en-US" sz="1200" dirty="0"/>
              <a:t>HRPPD 6</a:t>
            </a:r>
          </a:p>
        </p:txBody>
      </p:sp>
    </p:spTree>
    <p:extLst>
      <p:ext uri="{BB962C8B-B14F-4D97-AF65-F5344CB8AC3E}">
        <p14:creationId xmlns:p14="http://schemas.microsoft.com/office/powerpoint/2010/main" val="2322428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0F5C0-DD63-43C3-9D91-FE0D2D876C56}"/>
              </a:ext>
            </a:extLst>
          </p:cNvPr>
          <p:cNvSpPr txBox="1">
            <a:spLocks/>
          </p:cNvSpPr>
          <p:nvPr/>
        </p:nvSpPr>
        <p:spPr>
          <a:xfrm>
            <a:off x="381000" y="380365"/>
            <a:ext cx="10515600" cy="79311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Dark Rates vs. Photocathode Voltage</a:t>
            </a:r>
            <a:endParaRPr lang="en-US" sz="3600" dirty="0"/>
          </a:p>
        </p:txBody>
      </p:sp>
      <p:sp>
        <p:nvSpPr>
          <p:cNvPr id="3" name="Content Placeholder 2">
            <a:extLst>
              <a:ext uri="{FF2B5EF4-FFF2-40B4-BE49-F238E27FC236}">
                <a16:creationId xmlns:a16="http://schemas.microsoft.com/office/drawing/2014/main" id="{783FEF94-3762-411D-87FA-ECFFC4518B69}"/>
              </a:ext>
            </a:extLst>
          </p:cNvPr>
          <p:cNvSpPr txBox="1">
            <a:spLocks/>
          </p:cNvSpPr>
          <p:nvPr/>
        </p:nvSpPr>
        <p:spPr>
          <a:xfrm>
            <a:off x="154858" y="2279928"/>
            <a:ext cx="3288957" cy="28721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Dark rates increased with photocathode voltage.</a:t>
            </a:r>
          </a:p>
          <a:p>
            <a:r>
              <a:rPr lang="en-US" sz="2000" dirty="0"/>
              <a:t>Rates are lower at 1.69 T than at the Earth’s field.</a:t>
            </a:r>
          </a:p>
          <a:p>
            <a:r>
              <a:rPr lang="en-US" sz="2000" dirty="0"/>
              <a:t>Is the magnetic field reducing the emission from the photocathode more than reducing the gain?</a:t>
            </a:r>
          </a:p>
        </p:txBody>
      </p:sp>
      <p:pic>
        <p:nvPicPr>
          <p:cNvPr id="4" name="Picture 3">
            <a:extLst>
              <a:ext uri="{FF2B5EF4-FFF2-40B4-BE49-F238E27FC236}">
                <a16:creationId xmlns:a16="http://schemas.microsoft.com/office/drawing/2014/main" id="{EA2F00E6-A684-45C8-AE4C-019098AB6FB5}"/>
              </a:ext>
            </a:extLst>
          </p:cNvPr>
          <p:cNvPicPr>
            <a:picLocks noChangeAspect="1"/>
          </p:cNvPicPr>
          <p:nvPr/>
        </p:nvPicPr>
        <p:blipFill rotWithShape="1">
          <a:blip r:embed="rId2"/>
          <a:srcRect t="8453" r="4093" b="5995"/>
          <a:stretch/>
        </p:blipFill>
        <p:spPr>
          <a:xfrm>
            <a:off x="7809866" y="1796645"/>
            <a:ext cx="4058986" cy="3783471"/>
          </a:xfrm>
          <a:prstGeom prst="rect">
            <a:avLst/>
          </a:prstGeom>
        </p:spPr>
      </p:pic>
      <p:sp>
        <p:nvSpPr>
          <p:cNvPr id="5" name="TextBox 4">
            <a:extLst>
              <a:ext uri="{FF2B5EF4-FFF2-40B4-BE49-F238E27FC236}">
                <a16:creationId xmlns:a16="http://schemas.microsoft.com/office/drawing/2014/main" id="{60645D5D-2C97-4F4D-B516-69A2750D6D6C}"/>
              </a:ext>
            </a:extLst>
          </p:cNvPr>
          <p:cNvSpPr txBox="1"/>
          <p:nvPr/>
        </p:nvSpPr>
        <p:spPr>
          <a:xfrm>
            <a:off x="6091881" y="5078627"/>
            <a:ext cx="1346887" cy="461665"/>
          </a:xfrm>
          <a:prstGeom prst="rect">
            <a:avLst/>
          </a:prstGeom>
          <a:noFill/>
        </p:spPr>
        <p:txBody>
          <a:bodyPr wrap="square" rtlCol="0">
            <a:spAutoFit/>
          </a:bodyPr>
          <a:lstStyle/>
          <a:p>
            <a:r>
              <a:rPr lang="en-US" sz="1200" dirty="0"/>
              <a:t>-11 mV threshold</a:t>
            </a:r>
          </a:p>
          <a:p>
            <a:r>
              <a:rPr lang="en-US" sz="1200" dirty="0"/>
              <a:t>1.69T</a:t>
            </a:r>
          </a:p>
        </p:txBody>
      </p:sp>
      <p:sp>
        <p:nvSpPr>
          <p:cNvPr id="6" name="TextBox 5">
            <a:extLst>
              <a:ext uri="{FF2B5EF4-FFF2-40B4-BE49-F238E27FC236}">
                <a16:creationId xmlns:a16="http://schemas.microsoft.com/office/drawing/2014/main" id="{7456DC5D-FFEA-4F30-BB6B-2A098613612B}"/>
              </a:ext>
            </a:extLst>
          </p:cNvPr>
          <p:cNvSpPr txBox="1"/>
          <p:nvPr/>
        </p:nvSpPr>
        <p:spPr>
          <a:xfrm>
            <a:off x="10359081" y="5589373"/>
            <a:ext cx="1346887" cy="461665"/>
          </a:xfrm>
          <a:prstGeom prst="rect">
            <a:avLst/>
          </a:prstGeom>
          <a:noFill/>
        </p:spPr>
        <p:txBody>
          <a:bodyPr wrap="square" rtlCol="0">
            <a:spAutoFit/>
          </a:bodyPr>
          <a:lstStyle/>
          <a:p>
            <a:r>
              <a:rPr lang="en-US" sz="1200" dirty="0"/>
              <a:t>-4 mV threshold</a:t>
            </a:r>
          </a:p>
          <a:p>
            <a:r>
              <a:rPr lang="en-US" sz="1200" dirty="0"/>
              <a:t>Earth’s B field</a:t>
            </a:r>
          </a:p>
        </p:txBody>
      </p:sp>
      <p:pic>
        <p:nvPicPr>
          <p:cNvPr id="7" name="Picture 6">
            <a:extLst>
              <a:ext uri="{FF2B5EF4-FFF2-40B4-BE49-F238E27FC236}">
                <a16:creationId xmlns:a16="http://schemas.microsoft.com/office/drawing/2014/main" id="{F1FB616F-0061-4B61-9D00-D6E3AC4429C1}"/>
              </a:ext>
            </a:extLst>
          </p:cNvPr>
          <p:cNvPicPr>
            <a:picLocks noChangeAspect="1"/>
          </p:cNvPicPr>
          <p:nvPr/>
        </p:nvPicPr>
        <p:blipFill>
          <a:blip r:embed="rId3"/>
          <a:stretch>
            <a:fillRect/>
          </a:stretch>
        </p:blipFill>
        <p:spPr>
          <a:xfrm>
            <a:off x="3367842" y="2362081"/>
            <a:ext cx="4572396" cy="2743438"/>
          </a:xfrm>
          <a:prstGeom prst="rect">
            <a:avLst/>
          </a:prstGeom>
        </p:spPr>
      </p:pic>
    </p:spTree>
    <p:extLst>
      <p:ext uri="{BB962C8B-B14F-4D97-AF65-F5344CB8AC3E}">
        <p14:creationId xmlns:p14="http://schemas.microsoft.com/office/powerpoint/2010/main" val="337107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F1E6-3D14-48A2-BE01-A03F2D4445FB}"/>
              </a:ext>
            </a:extLst>
          </p:cNvPr>
          <p:cNvSpPr>
            <a:spLocks noGrp="1"/>
          </p:cNvSpPr>
          <p:nvPr>
            <p:ph type="title"/>
          </p:nvPr>
        </p:nvSpPr>
        <p:spPr>
          <a:xfrm>
            <a:off x="464574" y="276636"/>
            <a:ext cx="10515600" cy="598436"/>
          </a:xfrm>
        </p:spPr>
        <p:txBody>
          <a:bodyPr>
            <a:normAutofit/>
          </a:bodyPr>
          <a:lstStyle/>
          <a:p>
            <a:r>
              <a:rPr lang="en-US" sz="3200" dirty="0"/>
              <a:t>Dark Rates vs. Field Magnitude at  Fixed Gain</a:t>
            </a:r>
          </a:p>
        </p:txBody>
      </p:sp>
      <p:sp>
        <p:nvSpPr>
          <p:cNvPr id="3" name="Content Placeholder 2">
            <a:extLst>
              <a:ext uri="{FF2B5EF4-FFF2-40B4-BE49-F238E27FC236}">
                <a16:creationId xmlns:a16="http://schemas.microsoft.com/office/drawing/2014/main" id="{53630220-247B-41FF-A6B1-22470B271813}"/>
              </a:ext>
            </a:extLst>
          </p:cNvPr>
          <p:cNvSpPr>
            <a:spLocks noGrp="1"/>
          </p:cNvSpPr>
          <p:nvPr>
            <p:ph idx="1"/>
          </p:nvPr>
        </p:nvSpPr>
        <p:spPr>
          <a:xfrm>
            <a:off x="592393" y="1648644"/>
            <a:ext cx="4156587" cy="4351338"/>
          </a:xfrm>
        </p:spPr>
        <p:txBody>
          <a:bodyPr>
            <a:normAutofit/>
          </a:bodyPr>
          <a:lstStyle/>
          <a:p>
            <a:r>
              <a:rPr lang="en-US" sz="2000" dirty="0"/>
              <a:t>Dark rates decrease with increasing magnetic field magnitude, using a fixed MCP and photocathode voltage.</a:t>
            </a:r>
          </a:p>
          <a:p>
            <a:r>
              <a:rPr lang="en-US" sz="2000" dirty="0"/>
              <a:t>If the gain is maintained in stronger magnetic fields by increasing the MCP voltage alone, the dark rates increase with magnetic field magnitude.</a:t>
            </a:r>
          </a:p>
          <a:p>
            <a:r>
              <a:rPr lang="en-US" sz="2000" dirty="0"/>
              <a:t>However, dark rates for the LAPPD are still quite low. </a:t>
            </a:r>
          </a:p>
          <a:p>
            <a:r>
              <a:rPr lang="en-US" sz="2000" dirty="0"/>
              <a:t>HRPPD 6 shows the same trend, but the dark rates are unusually high.</a:t>
            </a:r>
          </a:p>
        </p:txBody>
      </p:sp>
      <p:pic>
        <p:nvPicPr>
          <p:cNvPr id="4" name="Picture 3">
            <a:extLst>
              <a:ext uri="{FF2B5EF4-FFF2-40B4-BE49-F238E27FC236}">
                <a16:creationId xmlns:a16="http://schemas.microsoft.com/office/drawing/2014/main" id="{678E0E75-C22F-4008-A7E2-62CB7E1481D9}"/>
              </a:ext>
            </a:extLst>
          </p:cNvPr>
          <p:cNvPicPr>
            <a:picLocks noChangeAspect="1"/>
          </p:cNvPicPr>
          <p:nvPr/>
        </p:nvPicPr>
        <p:blipFill>
          <a:blip r:embed="rId2"/>
          <a:stretch>
            <a:fillRect/>
          </a:stretch>
        </p:blipFill>
        <p:spPr>
          <a:xfrm>
            <a:off x="5707429" y="927945"/>
            <a:ext cx="4572396" cy="2780017"/>
          </a:xfrm>
          <a:prstGeom prst="rect">
            <a:avLst/>
          </a:prstGeom>
        </p:spPr>
      </p:pic>
      <p:pic>
        <p:nvPicPr>
          <p:cNvPr id="5" name="Picture 4">
            <a:extLst>
              <a:ext uri="{FF2B5EF4-FFF2-40B4-BE49-F238E27FC236}">
                <a16:creationId xmlns:a16="http://schemas.microsoft.com/office/drawing/2014/main" id="{33B2924E-CA1C-44C4-B370-363AF9657CF6}"/>
              </a:ext>
            </a:extLst>
          </p:cNvPr>
          <p:cNvPicPr>
            <a:picLocks noChangeAspect="1"/>
          </p:cNvPicPr>
          <p:nvPr/>
        </p:nvPicPr>
        <p:blipFill>
          <a:blip r:embed="rId3"/>
          <a:stretch>
            <a:fillRect/>
          </a:stretch>
        </p:blipFill>
        <p:spPr>
          <a:xfrm>
            <a:off x="5736924" y="3857938"/>
            <a:ext cx="4572396" cy="2773920"/>
          </a:xfrm>
          <a:prstGeom prst="rect">
            <a:avLst/>
          </a:prstGeom>
        </p:spPr>
      </p:pic>
      <p:sp>
        <p:nvSpPr>
          <p:cNvPr id="6" name="TextBox 5">
            <a:extLst>
              <a:ext uri="{FF2B5EF4-FFF2-40B4-BE49-F238E27FC236}">
                <a16:creationId xmlns:a16="http://schemas.microsoft.com/office/drawing/2014/main" id="{A85D203B-0FAB-4008-A4FF-927000D7F658}"/>
              </a:ext>
            </a:extLst>
          </p:cNvPr>
          <p:cNvSpPr txBox="1"/>
          <p:nvPr/>
        </p:nvSpPr>
        <p:spPr>
          <a:xfrm>
            <a:off x="10245213" y="1946788"/>
            <a:ext cx="1455174" cy="369332"/>
          </a:xfrm>
          <a:prstGeom prst="rect">
            <a:avLst/>
          </a:prstGeom>
          <a:noFill/>
        </p:spPr>
        <p:txBody>
          <a:bodyPr wrap="square" rtlCol="0">
            <a:spAutoFit/>
          </a:bodyPr>
          <a:lstStyle/>
          <a:p>
            <a:r>
              <a:rPr lang="en-US" dirty="0"/>
              <a:t>LAPPD 144</a:t>
            </a:r>
          </a:p>
        </p:txBody>
      </p:sp>
      <p:sp>
        <p:nvSpPr>
          <p:cNvPr id="7" name="TextBox 6">
            <a:extLst>
              <a:ext uri="{FF2B5EF4-FFF2-40B4-BE49-F238E27FC236}">
                <a16:creationId xmlns:a16="http://schemas.microsoft.com/office/drawing/2014/main" id="{39A17C77-65E9-4447-85EF-9735D524DF37}"/>
              </a:ext>
            </a:extLst>
          </p:cNvPr>
          <p:cNvSpPr txBox="1"/>
          <p:nvPr/>
        </p:nvSpPr>
        <p:spPr>
          <a:xfrm>
            <a:off x="10259962" y="4852219"/>
            <a:ext cx="1455174" cy="369332"/>
          </a:xfrm>
          <a:prstGeom prst="rect">
            <a:avLst/>
          </a:prstGeom>
          <a:noFill/>
        </p:spPr>
        <p:txBody>
          <a:bodyPr wrap="square" rtlCol="0">
            <a:spAutoFit/>
          </a:bodyPr>
          <a:lstStyle/>
          <a:p>
            <a:r>
              <a:rPr lang="en-US" dirty="0"/>
              <a:t>HRPPD 6</a:t>
            </a:r>
          </a:p>
        </p:txBody>
      </p:sp>
    </p:spTree>
    <p:extLst>
      <p:ext uri="{BB962C8B-B14F-4D97-AF65-F5344CB8AC3E}">
        <p14:creationId xmlns:p14="http://schemas.microsoft.com/office/powerpoint/2010/main" val="3918263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C0F06-1369-4635-A05F-546FB45B0B07}"/>
              </a:ext>
            </a:extLst>
          </p:cNvPr>
          <p:cNvSpPr>
            <a:spLocks noGrp="1"/>
          </p:cNvSpPr>
          <p:nvPr>
            <p:ph type="title"/>
          </p:nvPr>
        </p:nvSpPr>
        <p:spPr>
          <a:xfrm>
            <a:off x="238433" y="256970"/>
            <a:ext cx="10515600" cy="775417"/>
          </a:xfrm>
        </p:spPr>
        <p:txBody>
          <a:bodyPr>
            <a:normAutofit/>
          </a:bodyPr>
          <a:lstStyle/>
          <a:p>
            <a:r>
              <a:rPr lang="en-US" sz="3200" dirty="0"/>
              <a:t>Gain vs. Magnetic Field Magnitude: L144</a:t>
            </a:r>
          </a:p>
        </p:txBody>
      </p:sp>
      <p:sp>
        <p:nvSpPr>
          <p:cNvPr id="3" name="Content Placeholder 2">
            <a:extLst>
              <a:ext uri="{FF2B5EF4-FFF2-40B4-BE49-F238E27FC236}">
                <a16:creationId xmlns:a16="http://schemas.microsoft.com/office/drawing/2014/main" id="{52DABDC7-F1AE-4975-A4B2-E77E23D3D961}"/>
              </a:ext>
            </a:extLst>
          </p:cNvPr>
          <p:cNvSpPr>
            <a:spLocks noGrp="1"/>
          </p:cNvSpPr>
          <p:nvPr>
            <p:ph idx="1"/>
          </p:nvPr>
        </p:nvSpPr>
        <p:spPr>
          <a:xfrm>
            <a:off x="240292" y="939392"/>
            <a:ext cx="2917723" cy="1940130"/>
          </a:xfrm>
        </p:spPr>
        <p:txBody>
          <a:bodyPr>
            <a:normAutofit fontScale="55000" lnSpcReduction="20000"/>
          </a:bodyPr>
          <a:lstStyle/>
          <a:p>
            <a:r>
              <a:rPr lang="en-US" dirty="0"/>
              <a:t>LAPPD 144</a:t>
            </a:r>
          </a:p>
          <a:p>
            <a:r>
              <a:rPr lang="en-US" dirty="0"/>
              <a:t>Capacitively-coupled</a:t>
            </a:r>
          </a:p>
          <a:p>
            <a:r>
              <a:rPr lang="en-US" dirty="0"/>
              <a:t>Glass anode, 5 mm thick</a:t>
            </a:r>
          </a:p>
          <a:p>
            <a:r>
              <a:rPr lang="en-US" dirty="0"/>
              <a:t>02-2023, ANL</a:t>
            </a:r>
          </a:p>
          <a:p>
            <a:r>
              <a:rPr lang="en-US" dirty="0"/>
              <a:t>MCP V: 950 V/MCP nominal</a:t>
            </a:r>
          </a:p>
          <a:p>
            <a:r>
              <a:rPr lang="en-US" dirty="0"/>
              <a:t>P/C V: 100 V</a:t>
            </a:r>
          </a:p>
          <a:p>
            <a:endParaRPr lang="en-US" dirty="0"/>
          </a:p>
        </p:txBody>
      </p:sp>
      <p:pic>
        <p:nvPicPr>
          <p:cNvPr id="5" name="Picture 4">
            <a:extLst>
              <a:ext uri="{FF2B5EF4-FFF2-40B4-BE49-F238E27FC236}">
                <a16:creationId xmlns:a16="http://schemas.microsoft.com/office/drawing/2014/main" id="{901BF8D2-52B5-40F1-8701-ABE40BC68642}"/>
              </a:ext>
            </a:extLst>
          </p:cNvPr>
          <p:cNvPicPr>
            <a:picLocks noChangeAspect="1"/>
          </p:cNvPicPr>
          <p:nvPr/>
        </p:nvPicPr>
        <p:blipFill rotWithShape="1">
          <a:blip r:embed="rId2">
            <a:extLst>
              <a:ext uri="{28A0092B-C50C-407E-A947-70E740481C1C}">
                <a14:useLocalDpi xmlns:a14="http://schemas.microsoft.com/office/drawing/2010/main" val="0"/>
              </a:ext>
            </a:extLst>
          </a:blip>
          <a:srcRect l="3832" t="8015" r="3832" b="6263"/>
          <a:stretch/>
        </p:blipFill>
        <p:spPr>
          <a:xfrm>
            <a:off x="1681847" y="2538582"/>
            <a:ext cx="5698691" cy="4114830"/>
          </a:xfrm>
          <a:prstGeom prst="rect">
            <a:avLst/>
          </a:prstGeom>
        </p:spPr>
      </p:pic>
      <p:pic>
        <p:nvPicPr>
          <p:cNvPr id="7" name="Picture 6">
            <a:extLst>
              <a:ext uri="{FF2B5EF4-FFF2-40B4-BE49-F238E27FC236}">
                <a16:creationId xmlns:a16="http://schemas.microsoft.com/office/drawing/2014/main" id="{53A8BFA4-CA3D-42D9-B44E-1A72D3B45E60}"/>
              </a:ext>
            </a:extLst>
          </p:cNvPr>
          <p:cNvPicPr>
            <a:picLocks noChangeAspect="1"/>
          </p:cNvPicPr>
          <p:nvPr/>
        </p:nvPicPr>
        <p:blipFill rotWithShape="1">
          <a:blip r:embed="rId3">
            <a:extLst>
              <a:ext uri="{28A0092B-C50C-407E-A947-70E740481C1C}">
                <a14:useLocalDpi xmlns:a14="http://schemas.microsoft.com/office/drawing/2010/main" val="0"/>
              </a:ext>
            </a:extLst>
          </a:blip>
          <a:srcRect l="2651" t="7645" r="3870" b="5159"/>
          <a:stretch/>
        </p:blipFill>
        <p:spPr>
          <a:xfrm>
            <a:off x="7334865" y="825910"/>
            <a:ext cx="4522838" cy="4650658"/>
          </a:xfrm>
          <a:prstGeom prst="rect">
            <a:avLst/>
          </a:prstGeom>
        </p:spPr>
      </p:pic>
    </p:spTree>
    <p:extLst>
      <p:ext uri="{BB962C8B-B14F-4D97-AF65-F5344CB8AC3E}">
        <p14:creationId xmlns:p14="http://schemas.microsoft.com/office/powerpoint/2010/main" val="177553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869E-1308-4CEF-A8E7-D8AF4D96A823}"/>
              </a:ext>
            </a:extLst>
          </p:cNvPr>
          <p:cNvSpPr txBox="1">
            <a:spLocks/>
          </p:cNvSpPr>
          <p:nvPr/>
        </p:nvSpPr>
        <p:spPr>
          <a:xfrm>
            <a:off x="267929" y="286468"/>
            <a:ext cx="10515600" cy="6475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Gain vs. Magnetic Field Magnitude: H6</a:t>
            </a:r>
          </a:p>
        </p:txBody>
      </p:sp>
      <p:sp>
        <p:nvSpPr>
          <p:cNvPr id="3" name="Content Placeholder 2">
            <a:extLst>
              <a:ext uri="{FF2B5EF4-FFF2-40B4-BE49-F238E27FC236}">
                <a16:creationId xmlns:a16="http://schemas.microsoft.com/office/drawing/2014/main" id="{1EEAC2F6-59FA-4F47-8D5E-CFBED23A3DDC}"/>
              </a:ext>
            </a:extLst>
          </p:cNvPr>
          <p:cNvSpPr txBox="1">
            <a:spLocks/>
          </p:cNvSpPr>
          <p:nvPr/>
        </p:nvSpPr>
        <p:spPr>
          <a:xfrm>
            <a:off x="254245" y="1024296"/>
            <a:ext cx="3566652" cy="16943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HRPPD 6, Directly coupled anode, stacked MCPs</a:t>
            </a:r>
          </a:p>
          <a:p>
            <a:r>
              <a:rPr lang="en-US" sz="1600" dirty="0"/>
              <a:t>02-2023, ANL</a:t>
            </a:r>
          </a:p>
          <a:p>
            <a:r>
              <a:rPr lang="en-US" sz="1600" dirty="0"/>
              <a:t>MCP V: 950 V/MCP nominal</a:t>
            </a:r>
          </a:p>
          <a:p>
            <a:r>
              <a:rPr lang="en-US" sz="1600" dirty="0"/>
              <a:t>P/C V: 100 V</a:t>
            </a:r>
          </a:p>
        </p:txBody>
      </p:sp>
      <p:pic>
        <p:nvPicPr>
          <p:cNvPr id="4" name="Picture 3">
            <a:extLst>
              <a:ext uri="{FF2B5EF4-FFF2-40B4-BE49-F238E27FC236}">
                <a16:creationId xmlns:a16="http://schemas.microsoft.com/office/drawing/2014/main" id="{08777370-963B-40D0-9346-AD4248FD0709}"/>
              </a:ext>
            </a:extLst>
          </p:cNvPr>
          <p:cNvPicPr>
            <a:picLocks noChangeAspect="1"/>
          </p:cNvPicPr>
          <p:nvPr/>
        </p:nvPicPr>
        <p:blipFill rotWithShape="1">
          <a:blip r:embed="rId2">
            <a:extLst>
              <a:ext uri="{28A0092B-C50C-407E-A947-70E740481C1C}">
                <a14:useLocalDpi xmlns:a14="http://schemas.microsoft.com/office/drawing/2010/main" val="0"/>
              </a:ext>
            </a:extLst>
          </a:blip>
          <a:srcRect l="2651" t="9674" r="3666" b="5895"/>
          <a:stretch/>
        </p:blipFill>
        <p:spPr>
          <a:xfrm>
            <a:off x="7334333" y="974324"/>
            <a:ext cx="4532671" cy="4503174"/>
          </a:xfrm>
          <a:prstGeom prst="rect">
            <a:avLst/>
          </a:prstGeom>
        </p:spPr>
      </p:pic>
      <p:pic>
        <p:nvPicPr>
          <p:cNvPr id="5" name="Picture 4">
            <a:extLst>
              <a:ext uri="{FF2B5EF4-FFF2-40B4-BE49-F238E27FC236}">
                <a16:creationId xmlns:a16="http://schemas.microsoft.com/office/drawing/2014/main" id="{0A0EFC75-07A6-4A40-8480-EBF18F132474}"/>
              </a:ext>
            </a:extLst>
          </p:cNvPr>
          <p:cNvPicPr>
            <a:picLocks noChangeAspect="1"/>
          </p:cNvPicPr>
          <p:nvPr/>
        </p:nvPicPr>
        <p:blipFill rotWithShape="1">
          <a:blip r:embed="rId3">
            <a:extLst>
              <a:ext uri="{28A0092B-C50C-407E-A947-70E740481C1C}">
                <a14:useLocalDpi xmlns:a14="http://schemas.microsoft.com/office/drawing/2010/main" val="0"/>
              </a:ext>
            </a:extLst>
          </a:blip>
          <a:srcRect t="9121" r="4692" b="5711"/>
          <a:stretch/>
        </p:blipFill>
        <p:spPr>
          <a:xfrm>
            <a:off x="900267" y="2757406"/>
            <a:ext cx="5882114" cy="4088237"/>
          </a:xfrm>
          <a:prstGeom prst="rect">
            <a:avLst/>
          </a:prstGeom>
        </p:spPr>
      </p:pic>
      <p:sp>
        <p:nvSpPr>
          <p:cNvPr id="6" name="TextBox 5">
            <a:extLst>
              <a:ext uri="{FF2B5EF4-FFF2-40B4-BE49-F238E27FC236}">
                <a16:creationId xmlns:a16="http://schemas.microsoft.com/office/drawing/2014/main" id="{6820047A-2B53-4E4A-B4EE-0A78D6793D38}"/>
              </a:ext>
            </a:extLst>
          </p:cNvPr>
          <p:cNvSpPr txBox="1"/>
          <p:nvPr/>
        </p:nvSpPr>
        <p:spPr>
          <a:xfrm>
            <a:off x="9156356" y="6462584"/>
            <a:ext cx="2854411" cy="246221"/>
          </a:xfrm>
          <a:prstGeom prst="rect">
            <a:avLst/>
          </a:prstGeom>
          <a:noFill/>
        </p:spPr>
        <p:txBody>
          <a:bodyPr wrap="square" rtlCol="0">
            <a:spAutoFit/>
          </a:bodyPr>
          <a:lstStyle/>
          <a:p>
            <a:r>
              <a:rPr lang="en-US" sz="1000" dirty="0"/>
              <a:t>See files from: b_field_summ_H6,scan</a:t>
            </a:r>
          </a:p>
        </p:txBody>
      </p:sp>
    </p:spTree>
    <p:extLst>
      <p:ext uri="{BB962C8B-B14F-4D97-AF65-F5344CB8AC3E}">
        <p14:creationId xmlns:p14="http://schemas.microsoft.com/office/powerpoint/2010/main" val="483230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6BA4-B1E6-4FB0-AC26-C71E99A6BEF6}"/>
              </a:ext>
            </a:extLst>
          </p:cNvPr>
          <p:cNvSpPr>
            <a:spLocks noGrp="1"/>
          </p:cNvSpPr>
          <p:nvPr>
            <p:ph type="title"/>
          </p:nvPr>
        </p:nvSpPr>
        <p:spPr>
          <a:xfrm>
            <a:off x="287593" y="197977"/>
            <a:ext cx="10515600" cy="598436"/>
          </a:xfrm>
        </p:spPr>
        <p:txBody>
          <a:bodyPr>
            <a:normAutofit/>
          </a:bodyPr>
          <a:lstStyle/>
          <a:p>
            <a:r>
              <a:rPr lang="en-US" sz="3200" dirty="0"/>
              <a:t>Pulse Height Distributions: L144 &amp; H6</a:t>
            </a:r>
          </a:p>
        </p:txBody>
      </p:sp>
      <p:cxnSp>
        <p:nvCxnSpPr>
          <p:cNvPr id="8" name="Straight Arrow Connector 7">
            <a:extLst>
              <a:ext uri="{FF2B5EF4-FFF2-40B4-BE49-F238E27FC236}">
                <a16:creationId xmlns:a16="http://schemas.microsoft.com/office/drawing/2014/main" id="{24B1D4A5-2191-4F66-8B60-935B20629C4F}"/>
              </a:ext>
            </a:extLst>
          </p:cNvPr>
          <p:cNvCxnSpPr>
            <a:cxnSpLocks/>
          </p:cNvCxnSpPr>
          <p:nvPr/>
        </p:nvCxnSpPr>
        <p:spPr>
          <a:xfrm flipH="1">
            <a:off x="2192594" y="4021392"/>
            <a:ext cx="589935" cy="432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D274CAA-375C-409A-9637-AD54A88773EF}"/>
              </a:ext>
            </a:extLst>
          </p:cNvPr>
          <p:cNvSpPr txBox="1"/>
          <p:nvPr/>
        </p:nvSpPr>
        <p:spPr>
          <a:xfrm>
            <a:off x="2458065" y="3805082"/>
            <a:ext cx="1081548" cy="261610"/>
          </a:xfrm>
          <a:prstGeom prst="rect">
            <a:avLst/>
          </a:prstGeom>
          <a:noFill/>
        </p:spPr>
        <p:txBody>
          <a:bodyPr wrap="square" rtlCol="0">
            <a:spAutoFit/>
          </a:bodyPr>
          <a:lstStyle/>
          <a:p>
            <a:r>
              <a:rPr lang="en-US" sz="1100" dirty="0"/>
              <a:t>Pixel 11 - laser</a:t>
            </a:r>
          </a:p>
        </p:txBody>
      </p:sp>
      <p:grpSp>
        <p:nvGrpSpPr>
          <p:cNvPr id="17" name="Group 16">
            <a:extLst>
              <a:ext uri="{FF2B5EF4-FFF2-40B4-BE49-F238E27FC236}">
                <a16:creationId xmlns:a16="http://schemas.microsoft.com/office/drawing/2014/main" id="{6DBCD974-EBEB-4E4E-82B4-F2133F0C9269}"/>
              </a:ext>
            </a:extLst>
          </p:cNvPr>
          <p:cNvGrpSpPr/>
          <p:nvPr/>
        </p:nvGrpSpPr>
        <p:grpSpPr>
          <a:xfrm>
            <a:off x="1316846" y="3698390"/>
            <a:ext cx="3353817" cy="2706098"/>
            <a:chOff x="1454498" y="3482082"/>
            <a:chExt cx="3353817" cy="2706098"/>
          </a:xfrm>
        </p:grpSpPr>
        <p:pic>
          <p:nvPicPr>
            <p:cNvPr id="4" name="Picture 3">
              <a:extLst>
                <a:ext uri="{FF2B5EF4-FFF2-40B4-BE49-F238E27FC236}">
                  <a16:creationId xmlns:a16="http://schemas.microsoft.com/office/drawing/2014/main" id="{67314972-C49D-4DCD-8208-7DBD76FA593B}"/>
                </a:ext>
              </a:extLst>
            </p:cNvPr>
            <p:cNvPicPr>
              <a:picLocks noChangeAspect="1"/>
            </p:cNvPicPr>
            <p:nvPr/>
          </p:nvPicPr>
          <p:blipFill rotWithShape="1">
            <a:blip r:embed="rId2">
              <a:extLst>
                <a:ext uri="{28A0092B-C50C-407E-A947-70E740481C1C}">
                  <a14:useLocalDpi xmlns:a14="http://schemas.microsoft.com/office/drawing/2010/main" val="0"/>
                </a:ext>
              </a:extLst>
            </a:blip>
            <a:srcRect t="9804" r="1528" b="5634"/>
            <a:stretch/>
          </p:blipFill>
          <p:spPr>
            <a:xfrm>
              <a:off x="1454498" y="3482082"/>
              <a:ext cx="3353817" cy="2706098"/>
            </a:xfrm>
            <a:prstGeom prst="rect">
              <a:avLst/>
            </a:prstGeom>
          </p:spPr>
        </p:pic>
        <p:sp>
          <p:nvSpPr>
            <p:cNvPr id="11" name="TextBox 10">
              <a:extLst>
                <a:ext uri="{FF2B5EF4-FFF2-40B4-BE49-F238E27FC236}">
                  <a16:creationId xmlns:a16="http://schemas.microsoft.com/office/drawing/2014/main" id="{C93ED87D-A6FF-4180-AB95-5C4487883D15}"/>
                </a:ext>
              </a:extLst>
            </p:cNvPr>
            <p:cNvSpPr txBox="1"/>
            <p:nvPr/>
          </p:nvSpPr>
          <p:spPr>
            <a:xfrm>
              <a:off x="3460376" y="4262718"/>
              <a:ext cx="824753" cy="338554"/>
            </a:xfrm>
            <a:prstGeom prst="rect">
              <a:avLst/>
            </a:prstGeom>
            <a:noFill/>
          </p:spPr>
          <p:txBody>
            <a:bodyPr wrap="square" rtlCol="0">
              <a:spAutoFit/>
            </a:bodyPr>
            <a:lstStyle/>
            <a:p>
              <a:r>
                <a:rPr lang="en-US" sz="1600" dirty="0"/>
                <a:t>0.205 T</a:t>
              </a:r>
            </a:p>
          </p:txBody>
        </p:sp>
      </p:grpSp>
      <p:grpSp>
        <p:nvGrpSpPr>
          <p:cNvPr id="16" name="Group 15">
            <a:extLst>
              <a:ext uri="{FF2B5EF4-FFF2-40B4-BE49-F238E27FC236}">
                <a16:creationId xmlns:a16="http://schemas.microsoft.com/office/drawing/2014/main" id="{B33A9260-B143-4449-A50E-D1D4BC9B0140}"/>
              </a:ext>
            </a:extLst>
          </p:cNvPr>
          <p:cNvGrpSpPr/>
          <p:nvPr/>
        </p:nvGrpSpPr>
        <p:grpSpPr>
          <a:xfrm>
            <a:off x="8242447" y="3713865"/>
            <a:ext cx="3353853" cy="2728346"/>
            <a:chOff x="4903093" y="3531247"/>
            <a:chExt cx="3353853" cy="2728346"/>
          </a:xfrm>
        </p:grpSpPr>
        <p:pic>
          <p:nvPicPr>
            <p:cNvPr id="5" name="Picture 4">
              <a:extLst>
                <a:ext uri="{FF2B5EF4-FFF2-40B4-BE49-F238E27FC236}">
                  <a16:creationId xmlns:a16="http://schemas.microsoft.com/office/drawing/2014/main" id="{E93EA69B-1791-49C0-8FB3-9BEADDE9BE80}"/>
                </a:ext>
              </a:extLst>
            </p:cNvPr>
            <p:cNvPicPr>
              <a:picLocks noChangeAspect="1"/>
            </p:cNvPicPr>
            <p:nvPr/>
          </p:nvPicPr>
          <p:blipFill rotWithShape="1">
            <a:blip r:embed="rId3">
              <a:extLst>
                <a:ext uri="{28A0092B-C50C-407E-A947-70E740481C1C}">
                  <a14:useLocalDpi xmlns:a14="http://schemas.microsoft.com/office/drawing/2010/main" val="0"/>
                </a:ext>
              </a:extLst>
            </a:blip>
            <a:srcRect t="9109" r="1528" b="5634"/>
            <a:stretch/>
          </p:blipFill>
          <p:spPr>
            <a:xfrm>
              <a:off x="4903093" y="3531247"/>
              <a:ext cx="3353853" cy="2728346"/>
            </a:xfrm>
            <a:prstGeom prst="rect">
              <a:avLst/>
            </a:prstGeom>
          </p:spPr>
        </p:pic>
        <p:sp>
          <p:nvSpPr>
            <p:cNvPr id="13" name="TextBox 12">
              <a:extLst>
                <a:ext uri="{FF2B5EF4-FFF2-40B4-BE49-F238E27FC236}">
                  <a16:creationId xmlns:a16="http://schemas.microsoft.com/office/drawing/2014/main" id="{A4E681EE-4AA8-4E56-A60A-3B4BD9AD6A9D}"/>
                </a:ext>
              </a:extLst>
            </p:cNvPr>
            <p:cNvSpPr txBox="1"/>
            <p:nvPr/>
          </p:nvSpPr>
          <p:spPr>
            <a:xfrm>
              <a:off x="7152100" y="4279201"/>
              <a:ext cx="824753" cy="338554"/>
            </a:xfrm>
            <a:prstGeom prst="rect">
              <a:avLst/>
            </a:prstGeom>
            <a:noFill/>
          </p:spPr>
          <p:txBody>
            <a:bodyPr wrap="square" rtlCol="0">
              <a:spAutoFit/>
            </a:bodyPr>
            <a:lstStyle/>
            <a:p>
              <a:r>
                <a:rPr lang="en-US" sz="1600" dirty="0"/>
                <a:t>1.51 T</a:t>
              </a:r>
            </a:p>
          </p:txBody>
        </p:sp>
      </p:grpSp>
      <p:grpSp>
        <p:nvGrpSpPr>
          <p:cNvPr id="15" name="Group 14">
            <a:extLst>
              <a:ext uri="{FF2B5EF4-FFF2-40B4-BE49-F238E27FC236}">
                <a16:creationId xmlns:a16="http://schemas.microsoft.com/office/drawing/2014/main" id="{6066FAF7-032E-4FA9-B391-9A0475737557}"/>
              </a:ext>
            </a:extLst>
          </p:cNvPr>
          <p:cNvGrpSpPr/>
          <p:nvPr/>
        </p:nvGrpSpPr>
        <p:grpSpPr>
          <a:xfrm>
            <a:off x="4818741" y="3706650"/>
            <a:ext cx="3324152" cy="2743252"/>
            <a:chOff x="8637127" y="3583459"/>
            <a:chExt cx="3324152" cy="2743252"/>
          </a:xfrm>
        </p:grpSpPr>
        <p:pic>
          <p:nvPicPr>
            <p:cNvPr id="6" name="Picture 5">
              <a:extLst>
                <a:ext uri="{FF2B5EF4-FFF2-40B4-BE49-F238E27FC236}">
                  <a16:creationId xmlns:a16="http://schemas.microsoft.com/office/drawing/2014/main" id="{2961E689-DCAE-4FE3-8252-8A49D77EA9DB}"/>
                </a:ext>
              </a:extLst>
            </p:cNvPr>
            <p:cNvPicPr>
              <a:picLocks noChangeAspect="1"/>
            </p:cNvPicPr>
            <p:nvPr/>
          </p:nvPicPr>
          <p:blipFill rotWithShape="1">
            <a:blip r:embed="rId4">
              <a:extLst>
                <a:ext uri="{28A0092B-C50C-407E-A947-70E740481C1C}">
                  <a14:useLocalDpi xmlns:a14="http://schemas.microsoft.com/office/drawing/2010/main" val="0"/>
                </a:ext>
              </a:extLst>
            </a:blip>
            <a:srcRect t="9339" r="2399" b="4938"/>
            <a:stretch/>
          </p:blipFill>
          <p:spPr>
            <a:xfrm>
              <a:off x="8637127" y="3583459"/>
              <a:ext cx="3324152" cy="2743252"/>
            </a:xfrm>
            <a:prstGeom prst="rect">
              <a:avLst/>
            </a:prstGeom>
          </p:spPr>
        </p:pic>
        <p:sp>
          <p:nvSpPr>
            <p:cNvPr id="14" name="TextBox 13">
              <a:extLst>
                <a:ext uri="{FF2B5EF4-FFF2-40B4-BE49-F238E27FC236}">
                  <a16:creationId xmlns:a16="http://schemas.microsoft.com/office/drawing/2014/main" id="{930C5878-8E62-4B22-88A9-F4A6FF446EFE}"/>
                </a:ext>
              </a:extLst>
            </p:cNvPr>
            <p:cNvSpPr txBox="1"/>
            <p:nvPr/>
          </p:nvSpPr>
          <p:spPr>
            <a:xfrm>
              <a:off x="10901082" y="4347882"/>
              <a:ext cx="824753" cy="338554"/>
            </a:xfrm>
            <a:prstGeom prst="rect">
              <a:avLst/>
            </a:prstGeom>
            <a:noFill/>
          </p:spPr>
          <p:txBody>
            <a:bodyPr wrap="square" rtlCol="0">
              <a:spAutoFit/>
            </a:bodyPr>
            <a:lstStyle/>
            <a:p>
              <a:r>
                <a:rPr lang="en-US" sz="1600" dirty="0"/>
                <a:t>1.18 T</a:t>
              </a:r>
            </a:p>
          </p:txBody>
        </p:sp>
      </p:grpSp>
      <p:sp>
        <p:nvSpPr>
          <p:cNvPr id="18" name="TextBox 17">
            <a:extLst>
              <a:ext uri="{FF2B5EF4-FFF2-40B4-BE49-F238E27FC236}">
                <a16:creationId xmlns:a16="http://schemas.microsoft.com/office/drawing/2014/main" id="{362AFF13-18C1-48C9-8B52-4EFCD86D0225}"/>
              </a:ext>
            </a:extLst>
          </p:cNvPr>
          <p:cNvSpPr txBox="1"/>
          <p:nvPr/>
        </p:nvSpPr>
        <p:spPr>
          <a:xfrm>
            <a:off x="226141" y="4444181"/>
            <a:ext cx="1022555" cy="369332"/>
          </a:xfrm>
          <a:prstGeom prst="rect">
            <a:avLst/>
          </a:prstGeom>
          <a:noFill/>
        </p:spPr>
        <p:txBody>
          <a:bodyPr wrap="square" rtlCol="0">
            <a:spAutoFit/>
          </a:bodyPr>
          <a:lstStyle/>
          <a:p>
            <a:r>
              <a:rPr lang="en-US" dirty="0"/>
              <a:t>HRPPD 6</a:t>
            </a:r>
          </a:p>
        </p:txBody>
      </p:sp>
      <p:sp>
        <p:nvSpPr>
          <p:cNvPr id="27" name="TextBox 26">
            <a:extLst>
              <a:ext uri="{FF2B5EF4-FFF2-40B4-BE49-F238E27FC236}">
                <a16:creationId xmlns:a16="http://schemas.microsoft.com/office/drawing/2014/main" id="{6511BF9C-CA8F-4EA5-BED8-D55015AEDBE7}"/>
              </a:ext>
            </a:extLst>
          </p:cNvPr>
          <p:cNvSpPr txBox="1"/>
          <p:nvPr/>
        </p:nvSpPr>
        <p:spPr>
          <a:xfrm>
            <a:off x="222423" y="2038732"/>
            <a:ext cx="1161534" cy="338554"/>
          </a:xfrm>
          <a:prstGeom prst="rect">
            <a:avLst/>
          </a:prstGeom>
          <a:noFill/>
        </p:spPr>
        <p:txBody>
          <a:bodyPr wrap="square" rtlCol="0">
            <a:spAutoFit/>
          </a:bodyPr>
          <a:lstStyle/>
          <a:p>
            <a:r>
              <a:rPr lang="en-US" sz="1600" dirty="0"/>
              <a:t>LAPPD 144</a:t>
            </a:r>
          </a:p>
        </p:txBody>
      </p:sp>
      <p:grpSp>
        <p:nvGrpSpPr>
          <p:cNvPr id="39" name="Group 38">
            <a:extLst>
              <a:ext uri="{FF2B5EF4-FFF2-40B4-BE49-F238E27FC236}">
                <a16:creationId xmlns:a16="http://schemas.microsoft.com/office/drawing/2014/main" id="{1C218FCC-D572-4FC7-93E5-0B4166BC27A2}"/>
              </a:ext>
            </a:extLst>
          </p:cNvPr>
          <p:cNvGrpSpPr/>
          <p:nvPr/>
        </p:nvGrpSpPr>
        <p:grpSpPr>
          <a:xfrm>
            <a:off x="1305418" y="864971"/>
            <a:ext cx="3331577" cy="2743220"/>
            <a:chOff x="1305418" y="864971"/>
            <a:chExt cx="3331577" cy="2743220"/>
          </a:xfrm>
        </p:grpSpPr>
        <p:grpSp>
          <p:nvGrpSpPr>
            <p:cNvPr id="38" name="Group 37">
              <a:extLst>
                <a:ext uri="{FF2B5EF4-FFF2-40B4-BE49-F238E27FC236}">
                  <a16:creationId xmlns:a16="http://schemas.microsoft.com/office/drawing/2014/main" id="{B7A9F009-7A92-4299-B1D7-74C4F94A90C6}"/>
                </a:ext>
              </a:extLst>
            </p:cNvPr>
            <p:cNvGrpSpPr/>
            <p:nvPr/>
          </p:nvGrpSpPr>
          <p:grpSpPr>
            <a:xfrm>
              <a:off x="1305418" y="864971"/>
              <a:ext cx="3331577" cy="2743220"/>
              <a:chOff x="1305418" y="864971"/>
              <a:chExt cx="3331577" cy="2743220"/>
            </a:xfrm>
          </p:grpSpPr>
          <p:pic>
            <p:nvPicPr>
              <p:cNvPr id="26" name="Picture 25">
                <a:extLst>
                  <a:ext uri="{FF2B5EF4-FFF2-40B4-BE49-F238E27FC236}">
                    <a16:creationId xmlns:a16="http://schemas.microsoft.com/office/drawing/2014/main" id="{1F82CDF6-8C86-4C7B-9821-6801D719B109}"/>
                  </a:ext>
                </a:extLst>
              </p:cNvPr>
              <p:cNvPicPr>
                <a:picLocks noChangeAspect="1"/>
              </p:cNvPicPr>
              <p:nvPr/>
            </p:nvPicPr>
            <p:blipFill rotWithShape="1">
              <a:blip r:embed="rId5">
                <a:extLst>
                  <a:ext uri="{28A0092B-C50C-407E-A947-70E740481C1C}">
                    <a14:useLocalDpi xmlns:a14="http://schemas.microsoft.com/office/drawing/2010/main" val="0"/>
                  </a:ext>
                </a:extLst>
              </a:blip>
              <a:srcRect t="8181" r="2181" b="6097"/>
              <a:stretch/>
            </p:blipFill>
            <p:spPr>
              <a:xfrm>
                <a:off x="1305418" y="864971"/>
                <a:ext cx="3331577" cy="2743220"/>
              </a:xfrm>
              <a:prstGeom prst="rect">
                <a:avLst/>
              </a:prstGeom>
            </p:spPr>
          </p:pic>
          <p:sp>
            <p:nvSpPr>
              <p:cNvPr id="33" name="TextBox 32">
                <a:extLst>
                  <a:ext uri="{FF2B5EF4-FFF2-40B4-BE49-F238E27FC236}">
                    <a16:creationId xmlns:a16="http://schemas.microsoft.com/office/drawing/2014/main" id="{FD632D7C-EF08-466F-B6A3-DF69E82F60AB}"/>
                  </a:ext>
                </a:extLst>
              </p:cNvPr>
              <p:cNvSpPr txBox="1"/>
              <p:nvPr/>
            </p:nvSpPr>
            <p:spPr>
              <a:xfrm>
                <a:off x="3537065" y="1699952"/>
                <a:ext cx="710738" cy="276999"/>
              </a:xfrm>
              <a:prstGeom prst="rect">
                <a:avLst/>
              </a:prstGeom>
              <a:noFill/>
            </p:spPr>
            <p:txBody>
              <a:bodyPr wrap="square" rtlCol="0">
                <a:spAutoFit/>
              </a:bodyPr>
              <a:lstStyle/>
              <a:p>
                <a:r>
                  <a:rPr lang="en-US" sz="1200" dirty="0"/>
                  <a:t>0.103 T</a:t>
                </a:r>
              </a:p>
            </p:txBody>
          </p:sp>
        </p:grpSp>
        <p:cxnSp>
          <p:nvCxnSpPr>
            <p:cNvPr id="29" name="Straight Arrow Connector 28">
              <a:extLst>
                <a:ext uri="{FF2B5EF4-FFF2-40B4-BE49-F238E27FC236}">
                  <a16:creationId xmlns:a16="http://schemas.microsoft.com/office/drawing/2014/main" id="{A748D3B3-380C-4CCC-AA83-2D9DB04D2642}"/>
                </a:ext>
              </a:extLst>
            </p:cNvPr>
            <p:cNvCxnSpPr>
              <a:cxnSpLocks/>
            </p:cNvCxnSpPr>
            <p:nvPr/>
          </p:nvCxnSpPr>
          <p:spPr>
            <a:xfrm flipH="1">
              <a:off x="1986742" y="1558636"/>
              <a:ext cx="290945" cy="436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86D9812-33F2-4EB4-B1CD-048E5F9B7E23}"/>
                </a:ext>
              </a:extLst>
            </p:cNvPr>
            <p:cNvSpPr txBox="1"/>
            <p:nvPr/>
          </p:nvSpPr>
          <p:spPr>
            <a:xfrm>
              <a:off x="2032461" y="1138845"/>
              <a:ext cx="993371" cy="461665"/>
            </a:xfrm>
            <a:prstGeom prst="rect">
              <a:avLst/>
            </a:prstGeom>
            <a:noFill/>
          </p:spPr>
          <p:txBody>
            <a:bodyPr wrap="square" rtlCol="0">
              <a:spAutoFit/>
            </a:bodyPr>
            <a:lstStyle/>
            <a:p>
              <a:r>
                <a:rPr lang="en-US" sz="1200" dirty="0"/>
                <a:t>Pixel G5 - laser</a:t>
              </a:r>
            </a:p>
          </p:txBody>
        </p:sp>
      </p:grpSp>
      <p:grpSp>
        <p:nvGrpSpPr>
          <p:cNvPr id="37" name="Group 36">
            <a:extLst>
              <a:ext uri="{FF2B5EF4-FFF2-40B4-BE49-F238E27FC236}">
                <a16:creationId xmlns:a16="http://schemas.microsoft.com/office/drawing/2014/main" id="{7A407CD6-05E6-42A0-B92A-2EA95070EB17}"/>
              </a:ext>
            </a:extLst>
          </p:cNvPr>
          <p:cNvGrpSpPr/>
          <p:nvPr/>
        </p:nvGrpSpPr>
        <p:grpSpPr>
          <a:xfrm>
            <a:off x="4802380" y="920112"/>
            <a:ext cx="3342952" cy="2760885"/>
            <a:chOff x="4802380" y="920112"/>
            <a:chExt cx="3342952" cy="2760885"/>
          </a:xfrm>
        </p:grpSpPr>
        <p:pic>
          <p:nvPicPr>
            <p:cNvPr id="22" name="Picture 21">
              <a:extLst>
                <a:ext uri="{FF2B5EF4-FFF2-40B4-BE49-F238E27FC236}">
                  <a16:creationId xmlns:a16="http://schemas.microsoft.com/office/drawing/2014/main" id="{8152EEDA-AC05-4514-9924-FD6FE9ABB22C}"/>
                </a:ext>
              </a:extLst>
            </p:cNvPr>
            <p:cNvPicPr>
              <a:picLocks noChangeAspect="1"/>
            </p:cNvPicPr>
            <p:nvPr/>
          </p:nvPicPr>
          <p:blipFill rotWithShape="1">
            <a:blip r:embed="rId6">
              <a:extLst>
                <a:ext uri="{28A0092B-C50C-407E-A947-70E740481C1C}">
                  <a14:useLocalDpi xmlns:a14="http://schemas.microsoft.com/office/drawing/2010/main" val="0"/>
                </a:ext>
              </a:extLst>
            </a:blip>
            <a:srcRect t="8752" r="1847" b="4974"/>
            <a:stretch/>
          </p:blipFill>
          <p:spPr>
            <a:xfrm>
              <a:off x="4802380" y="920112"/>
              <a:ext cx="3342952" cy="2760885"/>
            </a:xfrm>
            <a:prstGeom prst="rect">
              <a:avLst/>
            </a:prstGeom>
          </p:spPr>
        </p:pic>
        <p:sp>
          <p:nvSpPr>
            <p:cNvPr id="34" name="TextBox 33">
              <a:extLst>
                <a:ext uri="{FF2B5EF4-FFF2-40B4-BE49-F238E27FC236}">
                  <a16:creationId xmlns:a16="http://schemas.microsoft.com/office/drawing/2014/main" id="{A0F2A98E-5A7D-408A-8FCC-A5635051CE5D}"/>
                </a:ext>
              </a:extLst>
            </p:cNvPr>
            <p:cNvSpPr txBox="1"/>
            <p:nvPr/>
          </p:nvSpPr>
          <p:spPr>
            <a:xfrm>
              <a:off x="7076901" y="1640378"/>
              <a:ext cx="710738" cy="276999"/>
            </a:xfrm>
            <a:prstGeom prst="rect">
              <a:avLst/>
            </a:prstGeom>
            <a:noFill/>
          </p:spPr>
          <p:txBody>
            <a:bodyPr wrap="square" rtlCol="0">
              <a:spAutoFit/>
            </a:bodyPr>
            <a:lstStyle/>
            <a:p>
              <a:r>
                <a:rPr lang="en-US" sz="1200" dirty="0"/>
                <a:t>0.425 T</a:t>
              </a:r>
            </a:p>
          </p:txBody>
        </p:sp>
      </p:grpSp>
      <p:grpSp>
        <p:nvGrpSpPr>
          <p:cNvPr id="36" name="Group 35">
            <a:extLst>
              <a:ext uri="{FF2B5EF4-FFF2-40B4-BE49-F238E27FC236}">
                <a16:creationId xmlns:a16="http://schemas.microsoft.com/office/drawing/2014/main" id="{A20328C2-5DFB-44F2-83BC-0DF1D05AC7BD}"/>
              </a:ext>
            </a:extLst>
          </p:cNvPr>
          <p:cNvGrpSpPr/>
          <p:nvPr/>
        </p:nvGrpSpPr>
        <p:grpSpPr>
          <a:xfrm>
            <a:off x="8249915" y="914400"/>
            <a:ext cx="3353853" cy="2780285"/>
            <a:chOff x="8249915" y="914400"/>
            <a:chExt cx="3353853" cy="2780285"/>
          </a:xfrm>
        </p:grpSpPr>
        <p:pic>
          <p:nvPicPr>
            <p:cNvPr id="24" name="Picture 23">
              <a:extLst>
                <a:ext uri="{FF2B5EF4-FFF2-40B4-BE49-F238E27FC236}">
                  <a16:creationId xmlns:a16="http://schemas.microsoft.com/office/drawing/2014/main" id="{BA999158-B180-4378-8A84-E8755B712EC8}"/>
                </a:ext>
              </a:extLst>
            </p:cNvPr>
            <p:cNvPicPr>
              <a:picLocks noChangeAspect="1"/>
            </p:cNvPicPr>
            <p:nvPr/>
          </p:nvPicPr>
          <p:blipFill rotWithShape="1">
            <a:blip r:embed="rId7">
              <a:extLst>
                <a:ext uri="{28A0092B-C50C-407E-A947-70E740481C1C}">
                  <a14:useLocalDpi xmlns:a14="http://schemas.microsoft.com/office/drawing/2010/main" val="0"/>
                </a:ext>
              </a:extLst>
            </a:blip>
            <a:srcRect t="8181" r="1528" b="4939"/>
            <a:stretch/>
          </p:blipFill>
          <p:spPr>
            <a:xfrm>
              <a:off x="8249915" y="914400"/>
              <a:ext cx="3353853" cy="2780285"/>
            </a:xfrm>
            <a:prstGeom prst="rect">
              <a:avLst/>
            </a:prstGeom>
          </p:spPr>
        </p:pic>
        <p:sp>
          <p:nvSpPr>
            <p:cNvPr id="35" name="TextBox 34">
              <a:extLst>
                <a:ext uri="{FF2B5EF4-FFF2-40B4-BE49-F238E27FC236}">
                  <a16:creationId xmlns:a16="http://schemas.microsoft.com/office/drawing/2014/main" id="{9F4EA520-4ADE-4709-8367-E007ADABD8B9}"/>
                </a:ext>
              </a:extLst>
            </p:cNvPr>
            <p:cNvSpPr txBox="1"/>
            <p:nvPr/>
          </p:nvSpPr>
          <p:spPr>
            <a:xfrm>
              <a:off x="10446326" y="1655618"/>
              <a:ext cx="710738" cy="276999"/>
            </a:xfrm>
            <a:prstGeom prst="rect">
              <a:avLst/>
            </a:prstGeom>
            <a:noFill/>
          </p:spPr>
          <p:txBody>
            <a:bodyPr wrap="square" rtlCol="0">
              <a:spAutoFit/>
            </a:bodyPr>
            <a:lstStyle/>
            <a:p>
              <a:r>
                <a:rPr lang="en-US" sz="1200" dirty="0"/>
                <a:t>0.873 T</a:t>
              </a:r>
            </a:p>
          </p:txBody>
        </p:sp>
      </p:grpSp>
    </p:spTree>
    <p:extLst>
      <p:ext uri="{BB962C8B-B14F-4D97-AF65-F5344CB8AC3E}">
        <p14:creationId xmlns:p14="http://schemas.microsoft.com/office/powerpoint/2010/main" val="2140462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5C15-4324-4551-981D-1BE331551402}"/>
              </a:ext>
            </a:extLst>
          </p:cNvPr>
          <p:cNvSpPr>
            <a:spLocks noGrp="1"/>
          </p:cNvSpPr>
          <p:nvPr>
            <p:ph type="title"/>
          </p:nvPr>
        </p:nvSpPr>
        <p:spPr/>
        <p:txBody>
          <a:bodyPr/>
          <a:lstStyle/>
          <a:p>
            <a:r>
              <a:rPr lang="en-US" dirty="0"/>
              <a:t>Gain vs. Photocathode Voltage</a:t>
            </a:r>
          </a:p>
        </p:txBody>
      </p:sp>
      <p:sp>
        <p:nvSpPr>
          <p:cNvPr id="3" name="Content Placeholder 2">
            <a:extLst>
              <a:ext uri="{FF2B5EF4-FFF2-40B4-BE49-F238E27FC236}">
                <a16:creationId xmlns:a16="http://schemas.microsoft.com/office/drawing/2014/main" id="{CA93C790-7A6E-485A-AFBB-42E2D70B7FDE}"/>
              </a:ext>
            </a:extLst>
          </p:cNvPr>
          <p:cNvSpPr>
            <a:spLocks noGrp="1"/>
          </p:cNvSpPr>
          <p:nvPr>
            <p:ph idx="1"/>
          </p:nvPr>
        </p:nvSpPr>
        <p:spPr>
          <a:xfrm>
            <a:off x="248264" y="2641702"/>
            <a:ext cx="2140974" cy="1350195"/>
          </a:xfrm>
        </p:spPr>
        <p:txBody>
          <a:bodyPr>
            <a:normAutofit fontScale="92500" lnSpcReduction="10000"/>
          </a:bodyPr>
          <a:lstStyle/>
          <a:p>
            <a:r>
              <a:rPr lang="en-US" sz="1600" dirty="0"/>
              <a:t>Gain increases slightly with photocathode voltage.</a:t>
            </a:r>
          </a:p>
          <a:p>
            <a:r>
              <a:rPr lang="en-US" sz="1600" dirty="0"/>
              <a:t>HRPPD 6 approaches maximum gain at 400 V.</a:t>
            </a:r>
          </a:p>
        </p:txBody>
      </p:sp>
      <p:pic>
        <p:nvPicPr>
          <p:cNvPr id="4" name="Picture 3">
            <a:extLst>
              <a:ext uri="{FF2B5EF4-FFF2-40B4-BE49-F238E27FC236}">
                <a16:creationId xmlns:a16="http://schemas.microsoft.com/office/drawing/2014/main" id="{427AE430-48B4-4D74-8132-82E7027BA40A}"/>
              </a:ext>
            </a:extLst>
          </p:cNvPr>
          <p:cNvPicPr>
            <a:picLocks noChangeAspect="1"/>
          </p:cNvPicPr>
          <p:nvPr/>
        </p:nvPicPr>
        <p:blipFill>
          <a:blip r:embed="rId2"/>
          <a:stretch>
            <a:fillRect/>
          </a:stretch>
        </p:blipFill>
        <p:spPr>
          <a:xfrm>
            <a:off x="2777415" y="1968790"/>
            <a:ext cx="4572396" cy="2743438"/>
          </a:xfrm>
          <a:prstGeom prst="rect">
            <a:avLst/>
          </a:prstGeom>
        </p:spPr>
      </p:pic>
      <p:pic>
        <p:nvPicPr>
          <p:cNvPr id="5" name="Picture 4">
            <a:extLst>
              <a:ext uri="{FF2B5EF4-FFF2-40B4-BE49-F238E27FC236}">
                <a16:creationId xmlns:a16="http://schemas.microsoft.com/office/drawing/2014/main" id="{80BD357B-0B8B-4441-B229-E4437009D191}"/>
              </a:ext>
            </a:extLst>
          </p:cNvPr>
          <p:cNvPicPr>
            <a:picLocks noChangeAspect="1"/>
          </p:cNvPicPr>
          <p:nvPr/>
        </p:nvPicPr>
        <p:blipFill>
          <a:blip r:embed="rId3"/>
          <a:stretch>
            <a:fillRect/>
          </a:stretch>
        </p:blipFill>
        <p:spPr>
          <a:xfrm>
            <a:off x="7305170" y="1983539"/>
            <a:ext cx="4572396" cy="2743438"/>
          </a:xfrm>
          <a:prstGeom prst="rect">
            <a:avLst/>
          </a:prstGeom>
        </p:spPr>
      </p:pic>
      <p:sp>
        <p:nvSpPr>
          <p:cNvPr id="6" name="TextBox 5">
            <a:extLst>
              <a:ext uri="{FF2B5EF4-FFF2-40B4-BE49-F238E27FC236}">
                <a16:creationId xmlns:a16="http://schemas.microsoft.com/office/drawing/2014/main" id="{6FE9408D-E8BC-4298-ABDD-18F4A37CAE43}"/>
              </a:ext>
            </a:extLst>
          </p:cNvPr>
          <p:cNvSpPr txBox="1"/>
          <p:nvPr/>
        </p:nvSpPr>
        <p:spPr>
          <a:xfrm>
            <a:off x="4689987" y="4945625"/>
            <a:ext cx="1858297" cy="646331"/>
          </a:xfrm>
          <a:prstGeom prst="rect">
            <a:avLst/>
          </a:prstGeom>
          <a:noFill/>
        </p:spPr>
        <p:txBody>
          <a:bodyPr wrap="square" rtlCol="0">
            <a:spAutoFit/>
          </a:bodyPr>
          <a:lstStyle/>
          <a:p>
            <a:r>
              <a:rPr lang="en-US" dirty="0"/>
              <a:t>HRPPD 6</a:t>
            </a:r>
          </a:p>
          <a:p>
            <a:r>
              <a:rPr lang="en-US" dirty="0"/>
              <a:t>1.5 T</a:t>
            </a:r>
          </a:p>
        </p:txBody>
      </p:sp>
      <p:sp>
        <p:nvSpPr>
          <p:cNvPr id="7" name="TextBox 6">
            <a:extLst>
              <a:ext uri="{FF2B5EF4-FFF2-40B4-BE49-F238E27FC236}">
                <a16:creationId xmlns:a16="http://schemas.microsoft.com/office/drawing/2014/main" id="{CE76C149-E944-453F-999C-AC08FABA5B92}"/>
              </a:ext>
            </a:extLst>
          </p:cNvPr>
          <p:cNvSpPr txBox="1"/>
          <p:nvPr/>
        </p:nvSpPr>
        <p:spPr>
          <a:xfrm>
            <a:off x="9316065" y="4960373"/>
            <a:ext cx="1858297" cy="646331"/>
          </a:xfrm>
          <a:prstGeom prst="rect">
            <a:avLst/>
          </a:prstGeom>
          <a:noFill/>
        </p:spPr>
        <p:txBody>
          <a:bodyPr wrap="square" rtlCol="0">
            <a:spAutoFit/>
          </a:bodyPr>
          <a:lstStyle/>
          <a:p>
            <a:r>
              <a:rPr lang="en-US" dirty="0"/>
              <a:t>LAPPD 144</a:t>
            </a:r>
          </a:p>
          <a:p>
            <a:r>
              <a:rPr lang="en-US" dirty="0"/>
              <a:t>1.7 T</a:t>
            </a:r>
          </a:p>
        </p:txBody>
      </p:sp>
      <p:sp>
        <p:nvSpPr>
          <p:cNvPr id="8" name="TextBox 7">
            <a:extLst>
              <a:ext uri="{FF2B5EF4-FFF2-40B4-BE49-F238E27FC236}">
                <a16:creationId xmlns:a16="http://schemas.microsoft.com/office/drawing/2014/main" id="{CB61ABB8-4CE5-48B8-A492-CCF909FF1E60}"/>
              </a:ext>
            </a:extLst>
          </p:cNvPr>
          <p:cNvSpPr txBox="1"/>
          <p:nvPr/>
        </p:nvSpPr>
        <p:spPr>
          <a:xfrm>
            <a:off x="9016181" y="6449961"/>
            <a:ext cx="1779639" cy="261610"/>
          </a:xfrm>
          <a:prstGeom prst="rect">
            <a:avLst/>
          </a:prstGeom>
          <a:noFill/>
        </p:spPr>
        <p:txBody>
          <a:bodyPr wrap="square" rtlCol="0">
            <a:spAutoFit/>
          </a:bodyPr>
          <a:lstStyle/>
          <a:p>
            <a:r>
              <a:rPr lang="en-US" sz="1100" dirty="0"/>
              <a:t>LAPPD 144 02-15-2023.xlsx</a:t>
            </a:r>
          </a:p>
        </p:txBody>
      </p:sp>
      <p:sp>
        <p:nvSpPr>
          <p:cNvPr id="9" name="TextBox 8">
            <a:extLst>
              <a:ext uri="{FF2B5EF4-FFF2-40B4-BE49-F238E27FC236}">
                <a16:creationId xmlns:a16="http://schemas.microsoft.com/office/drawing/2014/main" id="{4E873155-767A-47CC-A2F7-47D15C6BAACA}"/>
              </a:ext>
            </a:extLst>
          </p:cNvPr>
          <p:cNvSpPr txBox="1"/>
          <p:nvPr/>
        </p:nvSpPr>
        <p:spPr>
          <a:xfrm>
            <a:off x="4395019" y="6440129"/>
            <a:ext cx="2163097" cy="261610"/>
          </a:xfrm>
          <a:prstGeom prst="rect">
            <a:avLst/>
          </a:prstGeom>
          <a:noFill/>
        </p:spPr>
        <p:txBody>
          <a:bodyPr wrap="square" rtlCol="0">
            <a:spAutoFit/>
          </a:bodyPr>
          <a:lstStyle/>
          <a:p>
            <a:r>
              <a:rPr lang="en-US" sz="1100" dirty="0"/>
              <a:t>HRPPD 6 02-22-2023 v1.xlsx</a:t>
            </a:r>
          </a:p>
        </p:txBody>
      </p:sp>
    </p:spTree>
    <p:extLst>
      <p:ext uri="{BB962C8B-B14F-4D97-AF65-F5344CB8AC3E}">
        <p14:creationId xmlns:p14="http://schemas.microsoft.com/office/powerpoint/2010/main" val="2932455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979CE-73F3-413B-AAAC-1444844CA780}"/>
              </a:ext>
            </a:extLst>
          </p:cNvPr>
          <p:cNvSpPr>
            <a:spLocks noGrp="1"/>
          </p:cNvSpPr>
          <p:nvPr>
            <p:ph type="title"/>
          </p:nvPr>
        </p:nvSpPr>
        <p:spPr>
          <a:xfrm>
            <a:off x="838200" y="365126"/>
            <a:ext cx="10515600" cy="755752"/>
          </a:xfrm>
        </p:spPr>
        <p:txBody>
          <a:bodyPr>
            <a:normAutofit/>
          </a:bodyPr>
          <a:lstStyle/>
          <a:p>
            <a:r>
              <a:rPr lang="en-US" sz="3200" dirty="0"/>
              <a:t>Position and Position Resolution: LAPPD 144</a:t>
            </a:r>
          </a:p>
        </p:txBody>
      </p:sp>
      <p:sp>
        <p:nvSpPr>
          <p:cNvPr id="3" name="Content Placeholder 2">
            <a:extLst>
              <a:ext uri="{FF2B5EF4-FFF2-40B4-BE49-F238E27FC236}">
                <a16:creationId xmlns:a16="http://schemas.microsoft.com/office/drawing/2014/main" id="{42856984-5075-45FC-AF76-223FB7DD5E87}"/>
              </a:ext>
            </a:extLst>
          </p:cNvPr>
          <p:cNvSpPr>
            <a:spLocks noGrp="1"/>
          </p:cNvSpPr>
          <p:nvPr>
            <p:ph idx="1"/>
          </p:nvPr>
        </p:nvSpPr>
        <p:spPr>
          <a:xfrm>
            <a:off x="220228" y="1861233"/>
            <a:ext cx="3079025" cy="3822874"/>
          </a:xfrm>
        </p:spPr>
        <p:txBody>
          <a:bodyPr>
            <a:normAutofit fontScale="70000" lnSpcReduction="20000"/>
          </a:bodyPr>
          <a:lstStyle/>
          <a:p>
            <a:r>
              <a:rPr lang="en-US" dirty="0"/>
              <a:t>The laser was not quite centered on pixel G5.</a:t>
            </a:r>
          </a:p>
          <a:p>
            <a:r>
              <a:rPr lang="en-US" dirty="0"/>
              <a:t>Two neighboring pixels also detected the laser, with the capacitive coupling through the 5 mm glass anode.</a:t>
            </a:r>
          </a:p>
          <a:p>
            <a:r>
              <a:rPr lang="en-US" dirty="0"/>
              <a:t>The centroided position was near pixel G5 at weak fields, but locked onto G5 at strong fields.</a:t>
            </a:r>
          </a:p>
          <a:p>
            <a:r>
              <a:rPr lang="en-US" dirty="0"/>
              <a:t>The position resolution improved with stronger fields – smaller MCP pulse footprint?</a:t>
            </a:r>
          </a:p>
        </p:txBody>
      </p:sp>
      <p:pic>
        <p:nvPicPr>
          <p:cNvPr id="4" name="Picture 3">
            <a:extLst>
              <a:ext uri="{FF2B5EF4-FFF2-40B4-BE49-F238E27FC236}">
                <a16:creationId xmlns:a16="http://schemas.microsoft.com/office/drawing/2014/main" id="{F1123B3B-DBB4-47F9-9ADA-ADDAC0AB0A85}"/>
              </a:ext>
            </a:extLst>
          </p:cNvPr>
          <p:cNvPicPr>
            <a:picLocks noChangeAspect="1"/>
          </p:cNvPicPr>
          <p:nvPr/>
        </p:nvPicPr>
        <p:blipFill>
          <a:blip r:embed="rId2"/>
          <a:stretch>
            <a:fillRect/>
          </a:stretch>
        </p:blipFill>
        <p:spPr>
          <a:xfrm>
            <a:off x="3546722" y="2326351"/>
            <a:ext cx="4115156" cy="2759899"/>
          </a:xfrm>
          <a:prstGeom prst="rect">
            <a:avLst/>
          </a:prstGeom>
        </p:spPr>
      </p:pic>
      <p:pic>
        <p:nvPicPr>
          <p:cNvPr id="5" name="Picture 4">
            <a:extLst>
              <a:ext uri="{FF2B5EF4-FFF2-40B4-BE49-F238E27FC236}">
                <a16:creationId xmlns:a16="http://schemas.microsoft.com/office/drawing/2014/main" id="{36EC3662-3C5C-4F6E-A290-E4ED8F699519}"/>
              </a:ext>
            </a:extLst>
          </p:cNvPr>
          <p:cNvPicPr>
            <a:picLocks noChangeAspect="1"/>
          </p:cNvPicPr>
          <p:nvPr/>
        </p:nvPicPr>
        <p:blipFill>
          <a:blip r:embed="rId3"/>
          <a:stretch>
            <a:fillRect/>
          </a:stretch>
        </p:blipFill>
        <p:spPr>
          <a:xfrm>
            <a:off x="7840629" y="2326623"/>
            <a:ext cx="4115156" cy="2765385"/>
          </a:xfrm>
          <a:prstGeom prst="rect">
            <a:avLst/>
          </a:prstGeom>
        </p:spPr>
      </p:pic>
      <p:sp>
        <p:nvSpPr>
          <p:cNvPr id="6" name="TextBox 5">
            <a:extLst>
              <a:ext uri="{FF2B5EF4-FFF2-40B4-BE49-F238E27FC236}">
                <a16:creationId xmlns:a16="http://schemas.microsoft.com/office/drawing/2014/main" id="{D801E6BE-7B95-4CAA-9226-1023BB82E209}"/>
              </a:ext>
            </a:extLst>
          </p:cNvPr>
          <p:cNvSpPr txBox="1"/>
          <p:nvPr/>
        </p:nvSpPr>
        <p:spPr>
          <a:xfrm>
            <a:off x="5029200" y="1902941"/>
            <a:ext cx="1495168" cy="369332"/>
          </a:xfrm>
          <a:prstGeom prst="rect">
            <a:avLst/>
          </a:prstGeom>
          <a:noFill/>
        </p:spPr>
        <p:txBody>
          <a:bodyPr wrap="square" rtlCol="0">
            <a:spAutoFit/>
          </a:bodyPr>
          <a:lstStyle/>
          <a:p>
            <a:r>
              <a:rPr lang="en-US" dirty="0"/>
              <a:t>Position</a:t>
            </a:r>
          </a:p>
        </p:txBody>
      </p:sp>
      <p:sp>
        <p:nvSpPr>
          <p:cNvPr id="8" name="TextBox 7">
            <a:extLst>
              <a:ext uri="{FF2B5EF4-FFF2-40B4-BE49-F238E27FC236}">
                <a16:creationId xmlns:a16="http://schemas.microsoft.com/office/drawing/2014/main" id="{5F792B94-3440-44BF-A671-ECA31275872E}"/>
              </a:ext>
            </a:extLst>
          </p:cNvPr>
          <p:cNvSpPr txBox="1"/>
          <p:nvPr/>
        </p:nvSpPr>
        <p:spPr>
          <a:xfrm>
            <a:off x="9098690" y="1931774"/>
            <a:ext cx="2010033" cy="369332"/>
          </a:xfrm>
          <a:prstGeom prst="rect">
            <a:avLst/>
          </a:prstGeom>
          <a:noFill/>
        </p:spPr>
        <p:txBody>
          <a:bodyPr wrap="square" rtlCol="0">
            <a:spAutoFit/>
          </a:bodyPr>
          <a:lstStyle/>
          <a:p>
            <a:r>
              <a:rPr lang="en-US" dirty="0"/>
              <a:t>Position Resolution</a:t>
            </a:r>
          </a:p>
        </p:txBody>
      </p:sp>
    </p:spTree>
    <p:extLst>
      <p:ext uri="{BB962C8B-B14F-4D97-AF65-F5344CB8AC3E}">
        <p14:creationId xmlns:p14="http://schemas.microsoft.com/office/powerpoint/2010/main" val="91004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31DD-FEA2-469A-83BB-D08BC2CA8EAE}"/>
              </a:ext>
            </a:extLst>
          </p:cNvPr>
          <p:cNvSpPr>
            <a:spLocks noGrp="1"/>
          </p:cNvSpPr>
          <p:nvPr>
            <p:ph type="title"/>
          </p:nvPr>
        </p:nvSpPr>
        <p:spPr>
          <a:xfrm>
            <a:off x="838200" y="365125"/>
            <a:ext cx="10515600" cy="1006475"/>
          </a:xfrm>
        </p:spPr>
        <p:txBody>
          <a:bodyPr>
            <a:normAutofit/>
          </a:bodyPr>
          <a:lstStyle/>
          <a:p>
            <a:r>
              <a:rPr lang="en-US" sz="3200" dirty="0"/>
              <a:t>Detection Efficiency</a:t>
            </a:r>
          </a:p>
        </p:txBody>
      </p:sp>
      <p:sp>
        <p:nvSpPr>
          <p:cNvPr id="3" name="Content Placeholder 2">
            <a:extLst>
              <a:ext uri="{FF2B5EF4-FFF2-40B4-BE49-F238E27FC236}">
                <a16:creationId xmlns:a16="http://schemas.microsoft.com/office/drawing/2014/main" id="{3B4AD5BC-0F82-4A46-825F-45D566CE6E28}"/>
              </a:ext>
            </a:extLst>
          </p:cNvPr>
          <p:cNvSpPr>
            <a:spLocks noGrp="1"/>
          </p:cNvSpPr>
          <p:nvPr>
            <p:ph idx="1"/>
          </p:nvPr>
        </p:nvSpPr>
        <p:spPr>
          <a:xfrm>
            <a:off x="208005" y="2369322"/>
            <a:ext cx="4413422" cy="2252105"/>
          </a:xfrm>
        </p:spPr>
        <p:txBody>
          <a:bodyPr>
            <a:normAutofit/>
          </a:bodyPr>
          <a:lstStyle/>
          <a:p>
            <a:r>
              <a:rPr lang="en-US" sz="2000" dirty="0"/>
              <a:t>Detection efficiency may be estimated by the fraction of laser pulses that produce a response at the MCP-PMT.</a:t>
            </a:r>
          </a:p>
          <a:p>
            <a:r>
              <a:rPr lang="en-US" sz="2000" dirty="0"/>
              <a:t>Detection efficiency for both LAPPD 144 and HRPPD 6 decrease with increasing magnetic field strength.</a:t>
            </a:r>
          </a:p>
        </p:txBody>
      </p:sp>
      <p:pic>
        <p:nvPicPr>
          <p:cNvPr id="4" name="Picture 3">
            <a:extLst>
              <a:ext uri="{FF2B5EF4-FFF2-40B4-BE49-F238E27FC236}">
                <a16:creationId xmlns:a16="http://schemas.microsoft.com/office/drawing/2014/main" id="{65945E79-E665-400D-A955-E1FD04943DAB}"/>
              </a:ext>
            </a:extLst>
          </p:cNvPr>
          <p:cNvPicPr>
            <a:picLocks noChangeAspect="1"/>
          </p:cNvPicPr>
          <p:nvPr/>
        </p:nvPicPr>
        <p:blipFill>
          <a:blip r:embed="rId2"/>
          <a:stretch>
            <a:fillRect/>
          </a:stretch>
        </p:blipFill>
        <p:spPr>
          <a:xfrm>
            <a:off x="5712742" y="3515379"/>
            <a:ext cx="4801016" cy="2880610"/>
          </a:xfrm>
          <a:prstGeom prst="rect">
            <a:avLst/>
          </a:prstGeom>
        </p:spPr>
      </p:pic>
      <p:sp>
        <p:nvSpPr>
          <p:cNvPr id="5" name="TextBox 4">
            <a:extLst>
              <a:ext uri="{FF2B5EF4-FFF2-40B4-BE49-F238E27FC236}">
                <a16:creationId xmlns:a16="http://schemas.microsoft.com/office/drawing/2014/main" id="{15FA196F-79EF-4DB4-9075-7AE89EA1CF04}"/>
              </a:ext>
            </a:extLst>
          </p:cNvPr>
          <p:cNvSpPr txBox="1"/>
          <p:nvPr/>
        </p:nvSpPr>
        <p:spPr>
          <a:xfrm>
            <a:off x="10441459" y="4819136"/>
            <a:ext cx="1210963" cy="369332"/>
          </a:xfrm>
          <a:prstGeom prst="rect">
            <a:avLst/>
          </a:prstGeom>
          <a:noFill/>
        </p:spPr>
        <p:txBody>
          <a:bodyPr wrap="square" rtlCol="0">
            <a:spAutoFit/>
          </a:bodyPr>
          <a:lstStyle/>
          <a:p>
            <a:r>
              <a:rPr lang="en-US" dirty="0"/>
              <a:t>LAPPD 144</a:t>
            </a:r>
          </a:p>
        </p:txBody>
      </p:sp>
      <p:pic>
        <p:nvPicPr>
          <p:cNvPr id="6" name="Picture 5">
            <a:extLst>
              <a:ext uri="{FF2B5EF4-FFF2-40B4-BE49-F238E27FC236}">
                <a16:creationId xmlns:a16="http://schemas.microsoft.com/office/drawing/2014/main" id="{654EB3D9-1CE1-4967-9DB1-AAB47B8D3158}"/>
              </a:ext>
            </a:extLst>
          </p:cNvPr>
          <p:cNvPicPr>
            <a:picLocks noChangeAspect="1"/>
          </p:cNvPicPr>
          <p:nvPr/>
        </p:nvPicPr>
        <p:blipFill>
          <a:blip r:embed="rId3"/>
          <a:stretch>
            <a:fillRect/>
          </a:stretch>
        </p:blipFill>
        <p:spPr>
          <a:xfrm>
            <a:off x="5725099" y="413832"/>
            <a:ext cx="4801016" cy="2880610"/>
          </a:xfrm>
          <a:prstGeom prst="rect">
            <a:avLst/>
          </a:prstGeom>
        </p:spPr>
      </p:pic>
      <p:sp>
        <p:nvSpPr>
          <p:cNvPr id="7" name="TextBox 6">
            <a:extLst>
              <a:ext uri="{FF2B5EF4-FFF2-40B4-BE49-F238E27FC236}">
                <a16:creationId xmlns:a16="http://schemas.microsoft.com/office/drawing/2014/main" id="{0547DF02-15A6-41CA-820B-A7DCCE583456}"/>
              </a:ext>
            </a:extLst>
          </p:cNvPr>
          <p:cNvSpPr txBox="1"/>
          <p:nvPr/>
        </p:nvSpPr>
        <p:spPr>
          <a:xfrm>
            <a:off x="10457934" y="1548715"/>
            <a:ext cx="1210963" cy="369332"/>
          </a:xfrm>
          <a:prstGeom prst="rect">
            <a:avLst/>
          </a:prstGeom>
          <a:noFill/>
        </p:spPr>
        <p:txBody>
          <a:bodyPr wrap="square" rtlCol="0">
            <a:spAutoFit/>
          </a:bodyPr>
          <a:lstStyle/>
          <a:p>
            <a:r>
              <a:rPr lang="en-US" dirty="0"/>
              <a:t>HRPPD 6</a:t>
            </a:r>
          </a:p>
        </p:txBody>
      </p:sp>
    </p:spTree>
    <p:extLst>
      <p:ext uri="{BB962C8B-B14F-4D97-AF65-F5344CB8AC3E}">
        <p14:creationId xmlns:p14="http://schemas.microsoft.com/office/powerpoint/2010/main" val="3436292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101B-CBDD-43B4-9334-8B299C69DD73}"/>
              </a:ext>
            </a:extLst>
          </p:cNvPr>
          <p:cNvSpPr>
            <a:spLocks noGrp="1"/>
          </p:cNvSpPr>
          <p:nvPr>
            <p:ph type="title"/>
          </p:nvPr>
        </p:nvSpPr>
        <p:spPr>
          <a:xfrm>
            <a:off x="838200" y="365126"/>
            <a:ext cx="10515600" cy="736088"/>
          </a:xfrm>
        </p:spPr>
        <p:txBody>
          <a:bodyPr>
            <a:normAutofit/>
          </a:bodyPr>
          <a:lstStyle/>
          <a:p>
            <a:r>
              <a:rPr lang="en-US" dirty="0"/>
              <a:t>Summary</a:t>
            </a:r>
          </a:p>
        </p:txBody>
      </p:sp>
      <p:sp>
        <p:nvSpPr>
          <p:cNvPr id="3" name="Content Placeholder 2">
            <a:extLst>
              <a:ext uri="{FF2B5EF4-FFF2-40B4-BE49-F238E27FC236}">
                <a16:creationId xmlns:a16="http://schemas.microsoft.com/office/drawing/2014/main" id="{D5063D65-3DAC-40CC-8C0E-E5BB16DEA027}"/>
              </a:ext>
            </a:extLst>
          </p:cNvPr>
          <p:cNvSpPr>
            <a:spLocks noGrp="1"/>
          </p:cNvSpPr>
          <p:nvPr>
            <p:ph idx="1"/>
          </p:nvPr>
        </p:nvSpPr>
        <p:spPr>
          <a:xfrm>
            <a:off x="641554" y="1265185"/>
            <a:ext cx="7242057" cy="5147971"/>
          </a:xfrm>
        </p:spPr>
        <p:txBody>
          <a:bodyPr>
            <a:normAutofit fontScale="70000" lnSpcReduction="20000"/>
          </a:bodyPr>
          <a:lstStyle/>
          <a:p>
            <a:pPr>
              <a:lnSpc>
                <a:spcPct val="120000"/>
              </a:lnSpc>
            </a:pPr>
            <a:r>
              <a:rPr lang="en-US" dirty="0"/>
              <a:t>Performance of LAPPD 144 and HRPPD 6 is assessed as a function of magnetic field strength, with B perpendicular to the window.</a:t>
            </a:r>
          </a:p>
          <a:p>
            <a:pPr>
              <a:lnSpc>
                <a:spcPct val="120000"/>
              </a:lnSpc>
            </a:pPr>
            <a:r>
              <a:rPr lang="en-US" dirty="0"/>
              <a:t>The 20 micron LAPPD does well up to a field of ~1.2 T, while the 10 micron HRPPD can operate up to 2.1 T or more. </a:t>
            </a:r>
          </a:p>
          <a:p>
            <a:pPr lvl="1">
              <a:lnSpc>
                <a:spcPct val="120000"/>
              </a:lnSpc>
            </a:pPr>
            <a:r>
              <a:rPr lang="en-US" dirty="0"/>
              <a:t>Gain may be recovered, either with an increased MCP voltage or photocathode voltage.</a:t>
            </a:r>
          </a:p>
          <a:p>
            <a:pPr lvl="1">
              <a:lnSpc>
                <a:spcPct val="120000"/>
              </a:lnSpc>
            </a:pPr>
            <a:r>
              <a:rPr lang="en-US" dirty="0"/>
              <a:t>The LAPPD high voltage design is very stable at 1250 V/MCP and 100 volts on the photocathode at 1.2 T.</a:t>
            </a:r>
          </a:p>
          <a:p>
            <a:pPr lvl="1">
              <a:lnSpc>
                <a:spcPct val="120000"/>
              </a:lnSpc>
            </a:pPr>
            <a:r>
              <a:rPr lang="en-US" dirty="0"/>
              <a:t>The LAPPD interior design strengths will be incorporated into the HRPPD directly coupled device design.</a:t>
            </a:r>
          </a:p>
          <a:p>
            <a:pPr>
              <a:lnSpc>
                <a:spcPct val="120000"/>
              </a:lnSpc>
            </a:pPr>
            <a:r>
              <a:rPr lang="en-US" dirty="0"/>
              <a:t>Dark rates for the LAPPD are low in the strong magnetic field.</a:t>
            </a:r>
          </a:p>
          <a:p>
            <a:pPr>
              <a:lnSpc>
                <a:spcPct val="120000"/>
              </a:lnSpc>
            </a:pPr>
            <a:r>
              <a:rPr lang="en-US" dirty="0"/>
              <a:t>The MCP pulse position appears to become more localized in the strong field.</a:t>
            </a:r>
          </a:p>
          <a:p>
            <a:pPr>
              <a:lnSpc>
                <a:spcPct val="120000"/>
              </a:lnSpc>
            </a:pPr>
            <a:r>
              <a:rPr lang="en-US" dirty="0"/>
              <a:t>Detection efficiency has been estimated for both the LAPPD and HRPPD, and it falls off with increasing field strength.</a:t>
            </a:r>
          </a:p>
        </p:txBody>
      </p:sp>
      <p:pic>
        <p:nvPicPr>
          <p:cNvPr id="5" name="Picture 4">
            <a:extLst>
              <a:ext uri="{FF2B5EF4-FFF2-40B4-BE49-F238E27FC236}">
                <a16:creationId xmlns:a16="http://schemas.microsoft.com/office/drawing/2014/main" id="{4DD6F778-3CFD-43D6-B096-D103E18B7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080" y="654908"/>
            <a:ext cx="3730752" cy="2798064"/>
          </a:xfrm>
          <a:prstGeom prst="rect">
            <a:avLst/>
          </a:prstGeom>
        </p:spPr>
      </p:pic>
      <p:pic>
        <p:nvPicPr>
          <p:cNvPr id="7" name="Picture 6">
            <a:extLst>
              <a:ext uri="{FF2B5EF4-FFF2-40B4-BE49-F238E27FC236}">
                <a16:creationId xmlns:a16="http://schemas.microsoft.com/office/drawing/2014/main" id="{195C27FE-7EED-4176-ABAD-092A7126F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0152" y="3756453"/>
            <a:ext cx="3659817" cy="2744308"/>
          </a:xfrm>
          <a:prstGeom prst="rect">
            <a:avLst/>
          </a:prstGeom>
        </p:spPr>
      </p:pic>
    </p:spTree>
    <p:extLst>
      <p:ext uri="{BB962C8B-B14F-4D97-AF65-F5344CB8AC3E}">
        <p14:creationId xmlns:p14="http://schemas.microsoft.com/office/powerpoint/2010/main" val="238890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E579-81AF-4147-A523-E1C8DA212FAE}"/>
              </a:ext>
            </a:extLst>
          </p:cNvPr>
          <p:cNvSpPr txBox="1">
            <a:spLocks/>
          </p:cNvSpPr>
          <p:nvPr/>
        </p:nvSpPr>
        <p:spPr>
          <a:xfrm>
            <a:off x="838200" y="365126"/>
            <a:ext cx="10515600" cy="7459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One LAPPD &amp; One HRPPD at a Solenoid Magnet</a:t>
            </a:r>
          </a:p>
        </p:txBody>
      </p:sp>
      <p:sp>
        <p:nvSpPr>
          <p:cNvPr id="3" name="Content Placeholder 2">
            <a:extLst>
              <a:ext uri="{FF2B5EF4-FFF2-40B4-BE49-F238E27FC236}">
                <a16:creationId xmlns:a16="http://schemas.microsoft.com/office/drawing/2014/main" id="{357C4417-2CEC-421B-9CA3-A19419EA836C}"/>
              </a:ext>
            </a:extLst>
          </p:cNvPr>
          <p:cNvSpPr txBox="1">
            <a:spLocks/>
          </p:cNvSpPr>
          <p:nvPr/>
        </p:nvSpPr>
        <p:spPr>
          <a:xfrm>
            <a:off x="258097" y="1393005"/>
            <a:ext cx="5552768" cy="5106117"/>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Two capacitively coupled LAPPDs and One HRPPD</a:t>
            </a:r>
          </a:p>
          <a:p>
            <a:pPr lvl="1">
              <a:buFont typeface="Courier New" panose="02070309020205020404" pitchFamily="49" charset="0"/>
              <a:buChar char="o"/>
            </a:pPr>
            <a:r>
              <a:rPr lang="en-US" dirty="0"/>
              <a:t>144, 20 um, glass</a:t>
            </a:r>
          </a:p>
          <a:p>
            <a:pPr lvl="1">
              <a:buFont typeface="Courier New" panose="02070309020205020404" pitchFamily="49" charset="0"/>
              <a:buChar char="o"/>
            </a:pPr>
            <a:r>
              <a:rPr lang="en-US" dirty="0"/>
              <a:t>One directly-coupled HRPPD:  6</a:t>
            </a:r>
          </a:p>
          <a:p>
            <a:r>
              <a:rPr lang="en-US" dirty="0"/>
              <a:t>Magnetic field strength: 0.02 T to 2.0 T</a:t>
            </a:r>
          </a:p>
          <a:p>
            <a:r>
              <a:rPr lang="en-US" dirty="0"/>
              <a:t>Dark box</a:t>
            </a:r>
          </a:p>
          <a:p>
            <a:pPr lvl="1">
              <a:buFont typeface="Courier New" panose="02070309020205020404" pitchFamily="49" charset="0"/>
              <a:buChar char="o"/>
            </a:pPr>
            <a:r>
              <a:rPr lang="en-US" dirty="0"/>
              <a:t>Aluminum case</a:t>
            </a:r>
          </a:p>
          <a:p>
            <a:pPr lvl="1">
              <a:buFont typeface="Courier New" panose="02070309020205020404" pitchFamily="49" charset="0"/>
              <a:buChar char="o"/>
            </a:pPr>
            <a:r>
              <a:rPr lang="en-US" dirty="0"/>
              <a:t>Laser input fixed in the center near the bottom – on the centerline of the solenoid when the LAPPD is vertical.</a:t>
            </a:r>
          </a:p>
          <a:p>
            <a:pPr lvl="1">
              <a:buFont typeface="Courier New" panose="02070309020205020404" pitchFamily="49" charset="0"/>
              <a:buChar char="o"/>
            </a:pPr>
            <a:r>
              <a:rPr lang="en-US" dirty="0"/>
              <a:t>Waveforms collected for 12 pixels (LAPPD) and 16 pixels (HRPPD D/C)</a:t>
            </a:r>
          </a:p>
          <a:p>
            <a:r>
              <a:rPr lang="en-US" dirty="0"/>
              <a:t>Rotation in the magnetic field: </a:t>
            </a:r>
          </a:p>
          <a:p>
            <a:pPr lvl="1">
              <a:buFont typeface="Courier New" panose="02070309020205020404" pitchFamily="49" charset="0"/>
              <a:buChar char="o"/>
            </a:pPr>
            <a:r>
              <a:rPr lang="en-US" dirty="0"/>
              <a:t>LAPPD tips into or out of the region of stronger magnetic field</a:t>
            </a:r>
          </a:p>
          <a:p>
            <a:pPr lvl="1">
              <a:buFont typeface="Courier New" panose="02070309020205020404" pitchFamily="49" charset="0"/>
              <a:buChar char="o"/>
            </a:pPr>
            <a:r>
              <a:rPr lang="en-US" dirty="0"/>
              <a:t>Move the LAPPD in or out at each angle to compensate for the change in field strength</a:t>
            </a:r>
          </a:p>
          <a:p>
            <a:r>
              <a:rPr lang="en-US" dirty="0"/>
              <a:t>Data products</a:t>
            </a:r>
          </a:p>
          <a:p>
            <a:pPr lvl="1">
              <a:buFont typeface="Courier New" panose="02070309020205020404" pitchFamily="49" charset="0"/>
              <a:buChar char="o"/>
            </a:pPr>
            <a:r>
              <a:rPr lang="en-US" dirty="0"/>
              <a:t>Gain</a:t>
            </a:r>
          </a:p>
          <a:p>
            <a:pPr lvl="1">
              <a:buFont typeface="Courier New" panose="02070309020205020404" pitchFamily="49" charset="0"/>
              <a:buChar char="o"/>
            </a:pPr>
            <a:r>
              <a:rPr lang="en-US" dirty="0"/>
              <a:t>Position</a:t>
            </a:r>
          </a:p>
          <a:p>
            <a:pPr lvl="1">
              <a:buFont typeface="Courier New" panose="02070309020205020404" pitchFamily="49" charset="0"/>
              <a:buChar char="o"/>
            </a:pPr>
            <a:r>
              <a:rPr lang="en-US" dirty="0"/>
              <a:t>Position resolution</a:t>
            </a:r>
          </a:p>
          <a:p>
            <a:pPr lvl="1">
              <a:buFont typeface="Courier New" panose="02070309020205020404" pitchFamily="49" charset="0"/>
              <a:buChar char="o"/>
            </a:pPr>
            <a:r>
              <a:rPr lang="en-US" dirty="0"/>
              <a:t>Transit Time Spread</a:t>
            </a:r>
          </a:p>
          <a:p>
            <a:pPr lvl="1">
              <a:buFont typeface="Courier New" panose="02070309020205020404" pitchFamily="49" charset="0"/>
              <a:buChar char="o"/>
            </a:pPr>
            <a:r>
              <a:rPr lang="en-US" dirty="0" err="1"/>
              <a:t>Afterpulse</a:t>
            </a:r>
            <a:r>
              <a:rPr lang="en-US" dirty="0"/>
              <a:t> rate</a:t>
            </a:r>
          </a:p>
          <a:p>
            <a:pPr lvl="1">
              <a:buFont typeface="Courier New" panose="02070309020205020404" pitchFamily="49" charset="0"/>
              <a:buChar char="o"/>
            </a:pPr>
            <a:r>
              <a:rPr lang="en-US" dirty="0"/>
              <a:t>Detection efficiency estimate</a:t>
            </a:r>
          </a:p>
          <a:p>
            <a:pPr lvl="1">
              <a:buFont typeface="Courier New" panose="02070309020205020404" pitchFamily="49" charset="0"/>
              <a:buChar char="o"/>
            </a:pPr>
            <a:r>
              <a:rPr lang="en-US" dirty="0"/>
              <a:t>Dark rates</a:t>
            </a:r>
          </a:p>
          <a:p>
            <a:pPr marL="0" indent="0">
              <a:buFont typeface="Arial" panose="020B0604020202020204" pitchFamily="34" charset="0"/>
              <a:buNone/>
            </a:pPr>
            <a:endParaRPr lang="en-US" dirty="0"/>
          </a:p>
        </p:txBody>
      </p:sp>
      <p:sp>
        <p:nvSpPr>
          <p:cNvPr id="6" name="TextBox 5">
            <a:extLst>
              <a:ext uri="{FF2B5EF4-FFF2-40B4-BE49-F238E27FC236}">
                <a16:creationId xmlns:a16="http://schemas.microsoft.com/office/drawing/2014/main" id="{7E483188-D98F-4404-96CB-BF5BA65BDEDE}"/>
              </a:ext>
            </a:extLst>
          </p:cNvPr>
          <p:cNvSpPr txBox="1"/>
          <p:nvPr/>
        </p:nvSpPr>
        <p:spPr>
          <a:xfrm>
            <a:off x="8603226" y="6341806"/>
            <a:ext cx="2959509" cy="307777"/>
          </a:xfrm>
          <a:prstGeom prst="rect">
            <a:avLst/>
          </a:prstGeom>
          <a:noFill/>
        </p:spPr>
        <p:txBody>
          <a:bodyPr wrap="square" rtlCol="0">
            <a:spAutoFit/>
          </a:bodyPr>
          <a:lstStyle/>
          <a:p>
            <a:r>
              <a:rPr lang="en-US" sz="1400" dirty="0" err="1"/>
              <a:t>Stripline</a:t>
            </a:r>
            <a:r>
              <a:rPr lang="en-US" sz="1400" dirty="0"/>
              <a:t> </a:t>
            </a:r>
            <a:r>
              <a:rPr lang="en-US" sz="1400" dirty="0" err="1"/>
              <a:t>Lappd</a:t>
            </a:r>
            <a:r>
              <a:rPr lang="en-US" sz="1400" dirty="0"/>
              <a:t> 89 shown</a:t>
            </a:r>
          </a:p>
        </p:txBody>
      </p:sp>
      <p:grpSp>
        <p:nvGrpSpPr>
          <p:cNvPr id="7" name="Group 6">
            <a:extLst>
              <a:ext uri="{FF2B5EF4-FFF2-40B4-BE49-F238E27FC236}">
                <a16:creationId xmlns:a16="http://schemas.microsoft.com/office/drawing/2014/main" id="{A1FDF328-7393-4903-8979-4FFB9954529F}"/>
              </a:ext>
            </a:extLst>
          </p:cNvPr>
          <p:cNvGrpSpPr/>
          <p:nvPr/>
        </p:nvGrpSpPr>
        <p:grpSpPr>
          <a:xfrm>
            <a:off x="5863887" y="1312104"/>
            <a:ext cx="6206266" cy="4804064"/>
            <a:chOff x="5863887" y="1312104"/>
            <a:chExt cx="6206266" cy="4804064"/>
          </a:xfrm>
        </p:grpSpPr>
        <p:pic>
          <p:nvPicPr>
            <p:cNvPr id="4" name="Picture 3">
              <a:extLst>
                <a:ext uri="{FF2B5EF4-FFF2-40B4-BE49-F238E27FC236}">
                  <a16:creationId xmlns:a16="http://schemas.microsoft.com/office/drawing/2014/main" id="{7DA22ECB-F7B1-4831-AC82-436DE96A5D0E}"/>
                </a:ext>
              </a:extLst>
            </p:cNvPr>
            <p:cNvPicPr>
              <a:picLocks noChangeAspect="1"/>
            </p:cNvPicPr>
            <p:nvPr/>
          </p:nvPicPr>
          <p:blipFill>
            <a:blip r:embed="rId2"/>
            <a:stretch>
              <a:fillRect/>
            </a:stretch>
          </p:blipFill>
          <p:spPr>
            <a:xfrm>
              <a:off x="5863887" y="1312104"/>
              <a:ext cx="6206266" cy="4804064"/>
            </a:xfrm>
            <a:prstGeom prst="rect">
              <a:avLst/>
            </a:prstGeom>
          </p:spPr>
        </p:pic>
        <p:sp>
          <p:nvSpPr>
            <p:cNvPr id="5" name="Oval 4">
              <a:extLst>
                <a:ext uri="{FF2B5EF4-FFF2-40B4-BE49-F238E27FC236}">
                  <a16:creationId xmlns:a16="http://schemas.microsoft.com/office/drawing/2014/main" id="{FA5A2C9E-C993-4D5F-8D5B-6A3399C7E9B3}"/>
                </a:ext>
              </a:extLst>
            </p:cNvPr>
            <p:cNvSpPr/>
            <p:nvPr/>
          </p:nvSpPr>
          <p:spPr>
            <a:xfrm>
              <a:off x="8526065" y="3868339"/>
              <a:ext cx="64294" cy="7858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2047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F87B-603D-413B-9274-80CD52A880E3}"/>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D111B69D-408B-4641-8633-9499149059CD}"/>
              </a:ext>
            </a:extLst>
          </p:cNvPr>
          <p:cNvSpPr>
            <a:spLocks noGrp="1"/>
          </p:cNvSpPr>
          <p:nvPr>
            <p:ph idx="1"/>
          </p:nvPr>
        </p:nvSpPr>
        <p:spPr>
          <a:xfrm>
            <a:off x="838200" y="1825625"/>
            <a:ext cx="10515600" cy="4673498"/>
          </a:xfrm>
        </p:spPr>
        <p:txBody>
          <a:bodyPr>
            <a:normAutofit fontScale="77500" lnSpcReduction="20000"/>
          </a:bodyPr>
          <a:lstStyle/>
          <a:p>
            <a:r>
              <a:rPr lang="en-US" dirty="0"/>
              <a:t>Data characterizing performance with fields at an angle to the window will be processed next.</a:t>
            </a:r>
          </a:p>
          <a:p>
            <a:r>
              <a:rPr lang="en-US" dirty="0"/>
              <a:t>Time resolution data have been partially processed. The uncertainty in the laser trigger must be measured and incorporated in the resolution calculation. </a:t>
            </a:r>
          </a:p>
          <a:p>
            <a:r>
              <a:rPr lang="en-US" dirty="0"/>
              <a:t>Improved HRPPDs will be fabricated.</a:t>
            </a:r>
          </a:p>
          <a:p>
            <a:pPr lvl="1">
              <a:lnSpc>
                <a:spcPct val="120000"/>
              </a:lnSpc>
            </a:pPr>
            <a:r>
              <a:rPr lang="en-US" dirty="0"/>
              <a:t>HRPPD 6 has MCPs with hotspots that generate </a:t>
            </a:r>
            <a:r>
              <a:rPr lang="en-US" dirty="0" err="1"/>
              <a:t>afterpulses</a:t>
            </a:r>
            <a:r>
              <a:rPr lang="en-US" dirty="0"/>
              <a:t>. </a:t>
            </a:r>
          </a:p>
          <a:p>
            <a:pPr lvl="1">
              <a:lnSpc>
                <a:spcPct val="120000"/>
              </a:lnSpc>
            </a:pPr>
            <a:r>
              <a:rPr lang="en-US" dirty="0"/>
              <a:t>It is the first operating HRPPD, and undesirable features were accepted as a means of uncovering unknown design flaws.</a:t>
            </a:r>
          </a:p>
          <a:p>
            <a:pPr lvl="1">
              <a:lnSpc>
                <a:spcPct val="120000"/>
              </a:lnSpc>
            </a:pPr>
            <a:r>
              <a:rPr lang="en-US" dirty="0"/>
              <a:t>The magnet test revealed two issues, which will be resolved in the next few devices:</a:t>
            </a:r>
          </a:p>
          <a:p>
            <a:pPr lvl="1">
              <a:lnSpc>
                <a:spcPct val="120000"/>
              </a:lnSpc>
            </a:pPr>
            <a:r>
              <a:rPr lang="en-US" dirty="0"/>
              <a:t>The top clamp for the MCPs has rather sharp edges that produce unwanted electron emission at the very high voltages needed for strong fields. This will be revised to the stable LAPPD design.</a:t>
            </a:r>
          </a:p>
          <a:p>
            <a:pPr lvl="1">
              <a:lnSpc>
                <a:spcPct val="120000"/>
              </a:lnSpc>
            </a:pPr>
            <a:r>
              <a:rPr lang="en-US" dirty="0"/>
              <a:t>The HRPPD directly coupled device has MCPs face to face with no gap in between. This appears to drive the MCPs rapidly to saturation in strong fields or large field angles. A gap will be introduced, as in the LAPPD design.</a:t>
            </a:r>
          </a:p>
        </p:txBody>
      </p:sp>
    </p:spTree>
    <p:extLst>
      <p:ext uri="{BB962C8B-B14F-4D97-AF65-F5344CB8AC3E}">
        <p14:creationId xmlns:p14="http://schemas.microsoft.com/office/powerpoint/2010/main" val="1160145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1852-A1C7-48BA-96B5-AAED74E9F0DE}"/>
              </a:ext>
            </a:extLst>
          </p:cNvPr>
          <p:cNvSpPr>
            <a:spLocks noGrp="1"/>
          </p:cNvSpPr>
          <p:nvPr>
            <p:ph type="title"/>
          </p:nvPr>
        </p:nvSpPr>
        <p:spPr>
          <a:xfrm>
            <a:off x="661220" y="2321744"/>
            <a:ext cx="10515600" cy="1325563"/>
          </a:xfrm>
        </p:spPr>
        <p:txBody>
          <a:bodyPr/>
          <a:lstStyle/>
          <a:p>
            <a:r>
              <a:rPr lang="en-US" dirty="0"/>
              <a:t>Backup Slides</a:t>
            </a:r>
          </a:p>
        </p:txBody>
      </p:sp>
    </p:spTree>
    <p:extLst>
      <p:ext uri="{BB962C8B-B14F-4D97-AF65-F5344CB8AC3E}">
        <p14:creationId xmlns:p14="http://schemas.microsoft.com/office/powerpoint/2010/main" val="523838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9B94A0-98F5-4321-907E-665C14BE9EEB}"/>
              </a:ext>
            </a:extLst>
          </p:cNvPr>
          <p:cNvPicPr>
            <a:picLocks noChangeAspect="1"/>
          </p:cNvPicPr>
          <p:nvPr/>
        </p:nvPicPr>
        <p:blipFill>
          <a:blip r:embed="rId2"/>
          <a:stretch>
            <a:fillRect/>
          </a:stretch>
        </p:blipFill>
        <p:spPr>
          <a:xfrm>
            <a:off x="3784515" y="873387"/>
            <a:ext cx="6668078" cy="4816257"/>
          </a:xfrm>
          <a:prstGeom prst="rect">
            <a:avLst/>
          </a:prstGeom>
        </p:spPr>
      </p:pic>
      <p:sp>
        <p:nvSpPr>
          <p:cNvPr id="3" name="TextBox 2">
            <a:extLst>
              <a:ext uri="{FF2B5EF4-FFF2-40B4-BE49-F238E27FC236}">
                <a16:creationId xmlns:a16="http://schemas.microsoft.com/office/drawing/2014/main" id="{841358D4-C0A5-4BDD-AB71-727CE8685219}"/>
              </a:ext>
            </a:extLst>
          </p:cNvPr>
          <p:cNvSpPr txBox="1"/>
          <p:nvPr/>
        </p:nvSpPr>
        <p:spPr>
          <a:xfrm>
            <a:off x="589936" y="2300749"/>
            <a:ext cx="2753032" cy="1477328"/>
          </a:xfrm>
          <a:prstGeom prst="rect">
            <a:avLst/>
          </a:prstGeom>
          <a:noFill/>
        </p:spPr>
        <p:txBody>
          <a:bodyPr wrap="square" rtlCol="0">
            <a:spAutoFit/>
          </a:bodyPr>
          <a:lstStyle/>
          <a:p>
            <a:r>
              <a:rPr lang="en-US" dirty="0"/>
              <a:t>Gain recovery tests with the field at an angle to the window featured a linear increase of signal with MCP voltage.</a:t>
            </a:r>
          </a:p>
        </p:txBody>
      </p:sp>
    </p:spTree>
    <p:extLst>
      <p:ext uri="{BB962C8B-B14F-4D97-AF65-F5344CB8AC3E}">
        <p14:creationId xmlns:p14="http://schemas.microsoft.com/office/powerpoint/2010/main" val="3601729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B98C-8441-4AEE-B173-D90319B802BF}"/>
              </a:ext>
            </a:extLst>
          </p:cNvPr>
          <p:cNvSpPr txBox="1">
            <a:spLocks/>
          </p:cNvSpPr>
          <p:nvPr/>
        </p:nvSpPr>
        <p:spPr>
          <a:xfrm>
            <a:off x="248264" y="129151"/>
            <a:ext cx="10515600" cy="7716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Runs 161 &amp; 204</a:t>
            </a:r>
            <a:endParaRPr lang="en-US" sz="2800" dirty="0"/>
          </a:p>
        </p:txBody>
      </p:sp>
      <p:sp>
        <p:nvSpPr>
          <p:cNvPr id="3" name="Content Placeholder 2">
            <a:extLst>
              <a:ext uri="{FF2B5EF4-FFF2-40B4-BE49-F238E27FC236}">
                <a16:creationId xmlns:a16="http://schemas.microsoft.com/office/drawing/2014/main" id="{4B0E9CD5-D73C-4FB2-96A5-6E2C698473AE}"/>
              </a:ext>
            </a:extLst>
          </p:cNvPr>
          <p:cNvSpPr txBox="1">
            <a:spLocks/>
          </p:cNvSpPr>
          <p:nvPr/>
        </p:nvSpPr>
        <p:spPr>
          <a:xfrm>
            <a:off x="217374" y="727587"/>
            <a:ext cx="4531607" cy="1858297"/>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r>
              <a:rPr lang="en-US" sz="2500" dirty="0"/>
              <a:t>Variation of field angle.</a:t>
            </a:r>
          </a:p>
          <a:p>
            <a:pPr marL="117475" indent="-117475"/>
            <a:r>
              <a:rPr lang="en-US" sz="2500" dirty="0"/>
              <a:t>Pulses in Run 161 are localized to Pixel 11.</a:t>
            </a:r>
          </a:p>
          <a:p>
            <a:pPr marL="117475" indent="-117475">
              <a:lnSpc>
                <a:spcPct val="120000"/>
              </a:lnSpc>
            </a:pPr>
            <a:r>
              <a:rPr lang="en-US" sz="2500" dirty="0"/>
              <a:t>Pulses in Run 204 are in both Pixels 11 and 15, and largest in Pixel 15. </a:t>
            </a:r>
          </a:p>
          <a:p>
            <a:pPr marL="117475" indent="-117475"/>
            <a:r>
              <a:rPr lang="en-US" sz="2500" dirty="0"/>
              <a:t>Different angle? J/X lab notes:</a:t>
            </a:r>
          </a:p>
          <a:p>
            <a:pPr marL="403225" lvl="1" indent="-176213">
              <a:buFont typeface="Courier New" panose="02070309020205020404" pitchFamily="49" charset="0"/>
              <a:buChar char="o"/>
            </a:pPr>
            <a:r>
              <a:rPr lang="en-US" sz="2500" dirty="0"/>
              <a:t>Run 161: +15 deg</a:t>
            </a:r>
          </a:p>
          <a:p>
            <a:pPr marL="403225" lvl="1" indent="-176213">
              <a:buFont typeface="Courier New" panose="02070309020205020404" pitchFamily="49" charset="0"/>
              <a:buChar char="o"/>
            </a:pPr>
            <a:r>
              <a:rPr lang="en-US" sz="2500" dirty="0"/>
              <a:t>Run 204: -15 deg</a:t>
            </a:r>
          </a:p>
        </p:txBody>
      </p:sp>
      <p:grpSp>
        <p:nvGrpSpPr>
          <p:cNvPr id="4" name="Group 3">
            <a:extLst>
              <a:ext uri="{FF2B5EF4-FFF2-40B4-BE49-F238E27FC236}">
                <a16:creationId xmlns:a16="http://schemas.microsoft.com/office/drawing/2014/main" id="{6CD65A4D-8C24-4E35-AA1D-A7D939A26DC7}"/>
              </a:ext>
            </a:extLst>
          </p:cNvPr>
          <p:cNvGrpSpPr/>
          <p:nvPr/>
        </p:nvGrpSpPr>
        <p:grpSpPr>
          <a:xfrm>
            <a:off x="8476735" y="2975964"/>
            <a:ext cx="3606966" cy="3832876"/>
            <a:chOff x="8476735" y="2975964"/>
            <a:chExt cx="3606966" cy="3832876"/>
          </a:xfrm>
        </p:grpSpPr>
        <p:pic>
          <p:nvPicPr>
            <p:cNvPr id="5" name="Picture 4">
              <a:extLst>
                <a:ext uri="{FF2B5EF4-FFF2-40B4-BE49-F238E27FC236}">
                  <a16:creationId xmlns:a16="http://schemas.microsoft.com/office/drawing/2014/main" id="{0E4D70A0-0B41-4DCF-BDE0-9327581CB8E8}"/>
                </a:ext>
              </a:extLst>
            </p:cNvPr>
            <p:cNvPicPr>
              <a:picLocks noChangeAspect="1"/>
            </p:cNvPicPr>
            <p:nvPr/>
          </p:nvPicPr>
          <p:blipFill rotWithShape="1">
            <a:blip r:embed="rId2"/>
            <a:srcRect l="1668" t="1261" r="3191" b="7027"/>
            <a:stretch/>
          </p:blipFill>
          <p:spPr>
            <a:xfrm>
              <a:off x="8476735" y="2975964"/>
              <a:ext cx="3606966" cy="3832876"/>
            </a:xfrm>
            <a:prstGeom prst="rect">
              <a:avLst/>
            </a:prstGeom>
          </p:spPr>
        </p:pic>
        <p:sp>
          <p:nvSpPr>
            <p:cNvPr id="6" name="TextBox 5">
              <a:extLst>
                <a:ext uri="{FF2B5EF4-FFF2-40B4-BE49-F238E27FC236}">
                  <a16:creationId xmlns:a16="http://schemas.microsoft.com/office/drawing/2014/main" id="{7D9B0706-C4E2-4F2F-9CB8-6DF365DF42E2}"/>
                </a:ext>
              </a:extLst>
            </p:cNvPr>
            <p:cNvSpPr txBox="1"/>
            <p:nvPr/>
          </p:nvSpPr>
          <p:spPr>
            <a:xfrm>
              <a:off x="9478429" y="3019162"/>
              <a:ext cx="1791731" cy="307777"/>
            </a:xfrm>
            <a:prstGeom prst="rect">
              <a:avLst/>
            </a:prstGeom>
            <a:noFill/>
          </p:spPr>
          <p:txBody>
            <a:bodyPr wrap="square" rtlCol="0">
              <a:spAutoFit/>
            </a:bodyPr>
            <a:lstStyle/>
            <a:p>
              <a:r>
                <a:rPr lang="en-US" sz="1400" b="1" dirty="0"/>
                <a:t>Run 204, Event 40</a:t>
              </a:r>
            </a:p>
          </p:txBody>
        </p:sp>
      </p:grpSp>
      <p:grpSp>
        <p:nvGrpSpPr>
          <p:cNvPr id="7" name="Group 6">
            <a:extLst>
              <a:ext uri="{FF2B5EF4-FFF2-40B4-BE49-F238E27FC236}">
                <a16:creationId xmlns:a16="http://schemas.microsoft.com/office/drawing/2014/main" id="{207F67D0-1B7A-4176-83E7-DA15C0B2B99F}"/>
              </a:ext>
            </a:extLst>
          </p:cNvPr>
          <p:cNvGrpSpPr/>
          <p:nvPr/>
        </p:nvGrpSpPr>
        <p:grpSpPr>
          <a:xfrm>
            <a:off x="4962101" y="0"/>
            <a:ext cx="3565111" cy="4177430"/>
            <a:chOff x="5463546" y="0"/>
            <a:chExt cx="3565111" cy="4177430"/>
          </a:xfrm>
        </p:grpSpPr>
        <p:sp>
          <p:nvSpPr>
            <p:cNvPr id="8" name="TextBox 7">
              <a:extLst>
                <a:ext uri="{FF2B5EF4-FFF2-40B4-BE49-F238E27FC236}">
                  <a16:creationId xmlns:a16="http://schemas.microsoft.com/office/drawing/2014/main" id="{E114B7D6-C242-439E-966F-008D77683446}"/>
                </a:ext>
              </a:extLst>
            </p:cNvPr>
            <p:cNvSpPr txBox="1"/>
            <p:nvPr/>
          </p:nvSpPr>
          <p:spPr>
            <a:xfrm>
              <a:off x="6553332" y="3869653"/>
              <a:ext cx="1791731" cy="307777"/>
            </a:xfrm>
            <a:prstGeom prst="rect">
              <a:avLst/>
            </a:prstGeom>
            <a:noFill/>
          </p:spPr>
          <p:txBody>
            <a:bodyPr wrap="square" rtlCol="0">
              <a:spAutoFit/>
            </a:bodyPr>
            <a:lstStyle/>
            <a:p>
              <a:r>
                <a:rPr lang="en-US" sz="1400" b="1" dirty="0"/>
                <a:t>Run 204, Event 87</a:t>
              </a:r>
            </a:p>
          </p:txBody>
        </p:sp>
        <p:grpSp>
          <p:nvGrpSpPr>
            <p:cNvPr id="9" name="Group 8">
              <a:extLst>
                <a:ext uri="{FF2B5EF4-FFF2-40B4-BE49-F238E27FC236}">
                  <a16:creationId xmlns:a16="http://schemas.microsoft.com/office/drawing/2014/main" id="{62036811-6F34-447D-84D6-3D69A778D07E}"/>
                </a:ext>
              </a:extLst>
            </p:cNvPr>
            <p:cNvGrpSpPr/>
            <p:nvPr/>
          </p:nvGrpSpPr>
          <p:grpSpPr>
            <a:xfrm>
              <a:off x="5463546" y="0"/>
              <a:ext cx="3565111" cy="3834673"/>
              <a:chOff x="5463546" y="0"/>
              <a:chExt cx="3565111" cy="3834673"/>
            </a:xfrm>
          </p:grpSpPr>
          <p:pic>
            <p:nvPicPr>
              <p:cNvPr id="10" name="Picture 9">
                <a:extLst>
                  <a:ext uri="{FF2B5EF4-FFF2-40B4-BE49-F238E27FC236}">
                    <a16:creationId xmlns:a16="http://schemas.microsoft.com/office/drawing/2014/main" id="{997CED7C-2E1D-4A77-AE14-7DE6DC89B2D6}"/>
                  </a:ext>
                </a:extLst>
              </p:cNvPr>
              <p:cNvPicPr>
                <a:picLocks noChangeAspect="1"/>
              </p:cNvPicPr>
              <p:nvPr/>
            </p:nvPicPr>
            <p:blipFill rotWithShape="1">
              <a:blip r:embed="rId3"/>
              <a:srcRect l="1797" t="1434" r="4166" b="6811"/>
              <a:stretch/>
            </p:blipFill>
            <p:spPr>
              <a:xfrm>
                <a:off x="5463546" y="0"/>
                <a:ext cx="3565111" cy="3834673"/>
              </a:xfrm>
              <a:prstGeom prst="rect">
                <a:avLst/>
              </a:prstGeom>
            </p:spPr>
          </p:pic>
          <p:cxnSp>
            <p:nvCxnSpPr>
              <p:cNvPr id="11" name="Straight Arrow Connector 10">
                <a:extLst>
                  <a:ext uri="{FF2B5EF4-FFF2-40B4-BE49-F238E27FC236}">
                    <a16:creationId xmlns:a16="http://schemas.microsoft.com/office/drawing/2014/main" id="{75562B8B-988F-4DAA-81DD-557783682F95}"/>
                  </a:ext>
                </a:extLst>
              </p:cNvPr>
              <p:cNvCxnSpPr/>
              <p:nvPr/>
            </p:nvCxnSpPr>
            <p:spPr>
              <a:xfrm>
                <a:off x="6833419" y="324465"/>
                <a:ext cx="678426" cy="1199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742866-CD80-4F78-860B-4384F0973C08}"/>
                  </a:ext>
                </a:extLst>
              </p:cNvPr>
              <p:cNvCxnSpPr>
                <a:cxnSpLocks/>
              </p:cNvCxnSpPr>
              <p:nvPr/>
            </p:nvCxnSpPr>
            <p:spPr>
              <a:xfrm>
                <a:off x="6828503" y="309716"/>
                <a:ext cx="634181" cy="467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BB6926F9-DEDF-4EA6-8BAA-5582842F2564}"/>
              </a:ext>
            </a:extLst>
          </p:cNvPr>
          <p:cNvGrpSpPr/>
          <p:nvPr/>
        </p:nvGrpSpPr>
        <p:grpSpPr>
          <a:xfrm>
            <a:off x="180460" y="2305236"/>
            <a:ext cx="3804234" cy="4462994"/>
            <a:chOff x="1281674" y="2364229"/>
            <a:chExt cx="3804234" cy="4462994"/>
          </a:xfrm>
        </p:grpSpPr>
        <p:sp>
          <p:nvSpPr>
            <p:cNvPr id="14" name="TextBox 13">
              <a:extLst>
                <a:ext uri="{FF2B5EF4-FFF2-40B4-BE49-F238E27FC236}">
                  <a16:creationId xmlns:a16="http://schemas.microsoft.com/office/drawing/2014/main" id="{B11448C0-DFC8-4D9E-9D2C-E5F391E36410}"/>
                </a:ext>
              </a:extLst>
            </p:cNvPr>
            <p:cNvSpPr txBox="1"/>
            <p:nvPr/>
          </p:nvSpPr>
          <p:spPr>
            <a:xfrm>
              <a:off x="2497525" y="6519446"/>
              <a:ext cx="1791731" cy="307777"/>
            </a:xfrm>
            <a:prstGeom prst="rect">
              <a:avLst/>
            </a:prstGeom>
            <a:noFill/>
          </p:spPr>
          <p:txBody>
            <a:bodyPr wrap="square" rtlCol="0">
              <a:spAutoFit/>
            </a:bodyPr>
            <a:lstStyle/>
            <a:p>
              <a:r>
                <a:rPr lang="en-US" sz="1400" b="1" dirty="0"/>
                <a:t>Run 161, Event 33</a:t>
              </a:r>
            </a:p>
          </p:txBody>
        </p:sp>
        <p:grpSp>
          <p:nvGrpSpPr>
            <p:cNvPr id="15" name="Group 14">
              <a:extLst>
                <a:ext uri="{FF2B5EF4-FFF2-40B4-BE49-F238E27FC236}">
                  <a16:creationId xmlns:a16="http://schemas.microsoft.com/office/drawing/2014/main" id="{F7B84C06-3E18-4021-AC25-D9862FA6A175}"/>
                </a:ext>
              </a:extLst>
            </p:cNvPr>
            <p:cNvGrpSpPr/>
            <p:nvPr/>
          </p:nvGrpSpPr>
          <p:grpSpPr>
            <a:xfrm>
              <a:off x="1281674" y="2364229"/>
              <a:ext cx="3804234" cy="4127350"/>
              <a:chOff x="1281674" y="2364229"/>
              <a:chExt cx="3804234" cy="4127350"/>
            </a:xfrm>
          </p:grpSpPr>
          <p:pic>
            <p:nvPicPr>
              <p:cNvPr id="16" name="Picture 15">
                <a:extLst>
                  <a:ext uri="{FF2B5EF4-FFF2-40B4-BE49-F238E27FC236}">
                    <a16:creationId xmlns:a16="http://schemas.microsoft.com/office/drawing/2014/main" id="{BE6D2DD6-F4CC-4176-8B2A-0F3CF432052A}"/>
                  </a:ext>
                </a:extLst>
              </p:cNvPr>
              <p:cNvPicPr>
                <a:picLocks noChangeAspect="1"/>
              </p:cNvPicPr>
              <p:nvPr/>
            </p:nvPicPr>
            <p:blipFill>
              <a:blip r:embed="rId4"/>
              <a:stretch>
                <a:fillRect/>
              </a:stretch>
            </p:blipFill>
            <p:spPr>
              <a:xfrm>
                <a:off x="1281674" y="2364229"/>
                <a:ext cx="3804234" cy="4127350"/>
              </a:xfrm>
              <a:prstGeom prst="rect">
                <a:avLst/>
              </a:prstGeom>
            </p:spPr>
          </p:pic>
          <p:cxnSp>
            <p:nvCxnSpPr>
              <p:cNvPr id="17" name="Straight Arrow Connector 16">
                <a:extLst>
                  <a:ext uri="{FF2B5EF4-FFF2-40B4-BE49-F238E27FC236}">
                    <a16:creationId xmlns:a16="http://schemas.microsoft.com/office/drawing/2014/main" id="{1FCBC8FD-41D0-49AF-9F4E-7755A19769EF}"/>
                  </a:ext>
                </a:extLst>
              </p:cNvPr>
              <p:cNvCxnSpPr/>
              <p:nvPr/>
            </p:nvCxnSpPr>
            <p:spPr>
              <a:xfrm>
                <a:off x="3048000" y="2743200"/>
                <a:ext cx="511277" cy="1288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pic>
        <p:nvPicPr>
          <p:cNvPr id="18" name="Picture 17">
            <a:extLst>
              <a:ext uri="{FF2B5EF4-FFF2-40B4-BE49-F238E27FC236}">
                <a16:creationId xmlns:a16="http://schemas.microsoft.com/office/drawing/2014/main" id="{B1BF4A14-4243-4B12-B736-8EE2D6D5A3F4}"/>
              </a:ext>
            </a:extLst>
          </p:cNvPr>
          <p:cNvPicPr>
            <a:picLocks noChangeAspect="1"/>
          </p:cNvPicPr>
          <p:nvPr/>
        </p:nvPicPr>
        <p:blipFill>
          <a:blip r:embed="rId5"/>
          <a:stretch>
            <a:fillRect/>
          </a:stretch>
        </p:blipFill>
        <p:spPr>
          <a:xfrm>
            <a:off x="8687266" y="630410"/>
            <a:ext cx="3200677" cy="1920407"/>
          </a:xfrm>
          <a:prstGeom prst="rect">
            <a:avLst/>
          </a:prstGeom>
        </p:spPr>
      </p:pic>
      <p:pic>
        <p:nvPicPr>
          <p:cNvPr id="19" name="Picture 18">
            <a:extLst>
              <a:ext uri="{FF2B5EF4-FFF2-40B4-BE49-F238E27FC236}">
                <a16:creationId xmlns:a16="http://schemas.microsoft.com/office/drawing/2014/main" id="{7EBD9138-ED00-496E-B56D-76AD7D396603}"/>
              </a:ext>
            </a:extLst>
          </p:cNvPr>
          <p:cNvPicPr>
            <a:picLocks noChangeAspect="1"/>
          </p:cNvPicPr>
          <p:nvPr/>
        </p:nvPicPr>
        <p:blipFill>
          <a:blip r:embed="rId6"/>
          <a:stretch>
            <a:fillRect/>
          </a:stretch>
        </p:blipFill>
        <p:spPr>
          <a:xfrm>
            <a:off x="3960607" y="4531689"/>
            <a:ext cx="3200677" cy="1920407"/>
          </a:xfrm>
          <a:prstGeom prst="rect">
            <a:avLst/>
          </a:prstGeom>
        </p:spPr>
      </p:pic>
      <p:sp>
        <p:nvSpPr>
          <p:cNvPr id="20" name="TextBox 19">
            <a:extLst>
              <a:ext uri="{FF2B5EF4-FFF2-40B4-BE49-F238E27FC236}">
                <a16:creationId xmlns:a16="http://schemas.microsoft.com/office/drawing/2014/main" id="{D9DADDEF-FFA5-4574-B556-0E65CAADDF62}"/>
              </a:ext>
            </a:extLst>
          </p:cNvPr>
          <p:cNvSpPr txBox="1"/>
          <p:nvPr/>
        </p:nvSpPr>
        <p:spPr>
          <a:xfrm>
            <a:off x="6990736" y="4640825"/>
            <a:ext cx="1956618" cy="1323439"/>
          </a:xfrm>
          <a:prstGeom prst="rect">
            <a:avLst/>
          </a:prstGeom>
          <a:noFill/>
        </p:spPr>
        <p:txBody>
          <a:bodyPr wrap="square" rtlCol="0">
            <a:spAutoFit/>
          </a:bodyPr>
          <a:lstStyle/>
          <a:p>
            <a:r>
              <a:rPr lang="en-US" sz="1400" b="1" dirty="0"/>
              <a:t>Response to laser</a:t>
            </a:r>
          </a:p>
          <a:p>
            <a:r>
              <a:rPr lang="en-US" sz="1400" dirty="0"/>
              <a:t>Run 161: </a:t>
            </a:r>
          </a:p>
          <a:p>
            <a:pPr marL="225425" lvl="1" indent="-112713">
              <a:buFont typeface="Wingdings" panose="05000000000000000000" pitchFamily="2" charset="2"/>
              <a:buChar char="§"/>
            </a:pPr>
            <a:r>
              <a:rPr lang="en-US" sz="1200" dirty="0"/>
              <a:t>6.7% Pixel 11</a:t>
            </a:r>
          </a:p>
          <a:p>
            <a:r>
              <a:rPr lang="en-US" sz="1400" dirty="0"/>
              <a:t>Run 204:</a:t>
            </a:r>
          </a:p>
          <a:p>
            <a:pPr marL="225425" lvl="1" indent="-117475">
              <a:buFont typeface="Wingdings" panose="05000000000000000000" pitchFamily="2" charset="2"/>
              <a:buChar char="§"/>
            </a:pPr>
            <a:r>
              <a:rPr lang="en-US" sz="1200" dirty="0"/>
              <a:t>1.6% Pixel 11</a:t>
            </a:r>
          </a:p>
          <a:p>
            <a:pPr marL="225425" lvl="1" indent="-117475">
              <a:buFont typeface="Wingdings" panose="05000000000000000000" pitchFamily="2" charset="2"/>
              <a:buChar char="§"/>
            </a:pPr>
            <a:r>
              <a:rPr lang="en-US" sz="1200" dirty="0"/>
              <a:t>20.9% pixel 15</a:t>
            </a:r>
          </a:p>
        </p:txBody>
      </p:sp>
      <p:cxnSp>
        <p:nvCxnSpPr>
          <p:cNvPr id="24" name="Straight Arrow Connector 23">
            <a:extLst>
              <a:ext uri="{FF2B5EF4-FFF2-40B4-BE49-F238E27FC236}">
                <a16:creationId xmlns:a16="http://schemas.microsoft.com/office/drawing/2014/main" id="{DCA7ECFA-62F6-4D31-B751-FDA80290D677}"/>
              </a:ext>
            </a:extLst>
          </p:cNvPr>
          <p:cNvCxnSpPr>
            <a:cxnSpLocks/>
          </p:cNvCxnSpPr>
          <p:nvPr/>
        </p:nvCxnSpPr>
        <p:spPr>
          <a:xfrm flipH="1">
            <a:off x="9950246" y="540774"/>
            <a:ext cx="403122" cy="511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2787A31-576B-4AAA-9EF8-9E76E2A79064}"/>
              </a:ext>
            </a:extLst>
          </p:cNvPr>
          <p:cNvSpPr txBox="1"/>
          <p:nvPr/>
        </p:nvSpPr>
        <p:spPr>
          <a:xfrm>
            <a:off x="10373032" y="147484"/>
            <a:ext cx="1445342" cy="461665"/>
          </a:xfrm>
          <a:prstGeom prst="rect">
            <a:avLst/>
          </a:prstGeom>
          <a:noFill/>
        </p:spPr>
        <p:txBody>
          <a:bodyPr wrap="square" rtlCol="0">
            <a:spAutoFit/>
          </a:bodyPr>
          <a:lstStyle/>
          <a:p>
            <a:r>
              <a:rPr lang="en-US" sz="1200" dirty="0"/>
              <a:t>Narrow pulse height distribution</a:t>
            </a:r>
          </a:p>
        </p:txBody>
      </p:sp>
    </p:spTree>
    <p:extLst>
      <p:ext uri="{BB962C8B-B14F-4D97-AF65-F5344CB8AC3E}">
        <p14:creationId xmlns:p14="http://schemas.microsoft.com/office/powerpoint/2010/main" val="3653220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9BE7-013A-4BA8-BF7A-D76A51ACCB17}"/>
              </a:ext>
            </a:extLst>
          </p:cNvPr>
          <p:cNvSpPr txBox="1">
            <a:spLocks/>
          </p:cNvSpPr>
          <p:nvPr/>
        </p:nvSpPr>
        <p:spPr>
          <a:xfrm>
            <a:off x="169607" y="197977"/>
            <a:ext cx="10515600" cy="10113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t>Runs 161 &amp; 204</a:t>
            </a:r>
            <a:endParaRPr lang="en-US" sz="3200" dirty="0"/>
          </a:p>
        </p:txBody>
      </p:sp>
      <p:sp>
        <p:nvSpPr>
          <p:cNvPr id="3" name="Content Placeholder 2">
            <a:extLst>
              <a:ext uri="{FF2B5EF4-FFF2-40B4-BE49-F238E27FC236}">
                <a16:creationId xmlns:a16="http://schemas.microsoft.com/office/drawing/2014/main" id="{11ED4DE6-F4F4-4845-A2C4-D8FB947A257A}"/>
              </a:ext>
            </a:extLst>
          </p:cNvPr>
          <p:cNvSpPr txBox="1">
            <a:spLocks/>
          </p:cNvSpPr>
          <p:nvPr/>
        </p:nvSpPr>
        <p:spPr>
          <a:xfrm>
            <a:off x="134661" y="1219213"/>
            <a:ext cx="4068097" cy="13273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t>Run 161 </a:t>
            </a:r>
          </a:p>
          <a:p>
            <a:r>
              <a:rPr lang="en-US" sz="1600"/>
              <a:t>Pixel 11 Caen 10 Pulse amplitude vs. event number.</a:t>
            </a:r>
          </a:p>
          <a:p>
            <a:r>
              <a:rPr lang="en-US" sz="1600"/>
              <a:t>Gradual decrease of amplitude with time</a:t>
            </a:r>
            <a:endParaRPr lang="en-US" sz="1600" dirty="0"/>
          </a:p>
        </p:txBody>
      </p:sp>
      <p:sp>
        <p:nvSpPr>
          <p:cNvPr id="4" name="Rectangle 3">
            <a:extLst>
              <a:ext uri="{FF2B5EF4-FFF2-40B4-BE49-F238E27FC236}">
                <a16:creationId xmlns:a16="http://schemas.microsoft.com/office/drawing/2014/main" id="{EAC39556-651A-40CD-B0FD-B05465D02CB3}"/>
              </a:ext>
            </a:extLst>
          </p:cNvPr>
          <p:cNvSpPr/>
          <p:nvPr/>
        </p:nvSpPr>
        <p:spPr>
          <a:xfrm>
            <a:off x="7954777" y="118739"/>
            <a:ext cx="2383986" cy="261610"/>
          </a:xfrm>
          <a:prstGeom prst="rect">
            <a:avLst/>
          </a:prstGeom>
        </p:spPr>
        <p:txBody>
          <a:bodyPr wrap="none">
            <a:spAutoFit/>
          </a:bodyPr>
          <a:lstStyle/>
          <a:p>
            <a:r>
              <a:rPr lang="en-US" sz="1100" dirty="0" err="1"/>
              <a:t>asciiout</a:t>
            </a:r>
            <a:r>
              <a:rPr lang="en-US" sz="1100" dirty="0"/>
              <a:t> with pixel 11 plot Caen 10.xlsx</a:t>
            </a:r>
          </a:p>
        </p:txBody>
      </p:sp>
      <p:pic>
        <p:nvPicPr>
          <p:cNvPr id="5" name="Picture 4">
            <a:extLst>
              <a:ext uri="{FF2B5EF4-FFF2-40B4-BE49-F238E27FC236}">
                <a16:creationId xmlns:a16="http://schemas.microsoft.com/office/drawing/2014/main" id="{94E66DF6-B3FF-4396-8299-226EC0415D19}"/>
              </a:ext>
            </a:extLst>
          </p:cNvPr>
          <p:cNvPicPr>
            <a:picLocks noChangeAspect="1"/>
          </p:cNvPicPr>
          <p:nvPr/>
        </p:nvPicPr>
        <p:blipFill>
          <a:blip r:embed="rId2"/>
          <a:stretch>
            <a:fillRect/>
          </a:stretch>
        </p:blipFill>
        <p:spPr>
          <a:xfrm>
            <a:off x="6566024" y="448378"/>
            <a:ext cx="5029636" cy="3017782"/>
          </a:xfrm>
          <a:prstGeom prst="rect">
            <a:avLst/>
          </a:prstGeom>
        </p:spPr>
      </p:pic>
      <p:sp>
        <p:nvSpPr>
          <p:cNvPr id="6" name="TextBox 5">
            <a:extLst>
              <a:ext uri="{FF2B5EF4-FFF2-40B4-BE49-F238E27FC236}">
                <a16:creationId xmlns:a16="http://schemas.microsoft.com/office/drawing/2014/main" id="{5AD422E0-B4C9-4470-B24E-C614DB68BFA4}"/>
              </a:ext>
            </a:extLst>
          </p:cNvPr>
          <p:cNvSpPr txBox="1"/>
          <p:nvPr/>
        </p:nvSpPr>
        <p:spPr>
          <a:xfrm>
            <a:off x="4178575" y="1543665"/>
            <a:ext cx="2290917" cy="1169551"/>
          </a:xfrm>
          <a:prstGeom prst="rect">
            <a:avLst/>
          </a:prstGeom>
          <a:noFill/>
        </p:spPr>
        <p:txBody>
          <a:bodyPr wrap="square" rtlCol="0">
            <a:spAutoFit/>
          </a:bodyPr>
          <a:lstStyle/>
          <a:p>
            <a:pPr marL="111125" indent="-111125">
              <a:buFont typeface="Arial" panose="020B0604020202020204" pitchFamily="34" charset="0"/>
              <a:buChar char="•"/>
            </a:pPr>
            <a:r>
              <a:rPr lang="en-US" sz="1400" dirty="0"/>
              <a:t>PC = 100 V, </a:t>
            </a:r>
          </a:p>
          <a:p>
            <a:pPr marL="111125" indent="-111125">
              <a:buFont typeface="Arial" panose="020B0604020202020204" pitchFamily="34" charset="0"/>
              <a:buChar char="•"/>
            </a:pPr>
            <a:r>
              <a:rPr lang="en-US" sz="1400" dirty="0"/>
              <a:t>MCP = 1075 V,</a:t>
            </a:r>
          </a:p>
          <a:p>
            <a:pPr marL="111125" indent="-111125">
              <a:buFont typeface="Arial" panose="020B0604020202020204" pitchFamily="34" charset="0"/>
              <a:buChar char="•"/>
            </a:pPr>
            <a:r>
              <a:rPr lang="en-US" sz="1400" dirty="0"/>
              <a:t>Transfer = 200 V</a:t>
            </a:r>
          </a:p>
          <a:p>
            <a:pPr marL="111125" indent="-111125">
              <a:buFont typeface="Arial" panose="020B0604020202020204" pitchFamily="34" charset="0"/>
              <a:buChar char="•"/>
            </a:pPr>
            <a:r>
              <a:rPr lang="en-US" sz="1400" dirty="0"/>
              <a:t>B = 1.4 T, </a:t>
            </a:r>
          </a:p>
          <a:p>
            <a:pPr marL="111125" indent="-111125">
              <a:buFont typeface="Arial" panose="020B0604020202020204" pitchFamily="34" charset="0"/>
              <a:buChar char="•"/>
            </a:pPr>
            <a:r>
              <a:rPr lang="en-US" sz="1400" dirty="0"/>
              <a:t>angle = Scan (deg)</a:t>
            </a:r>
          </a:p>
        </p:txBody>
      </p:sp>
      <p:pic>
        <p:nvPicPr>
          <p:cNvPr id="7" name="Picture 6">
            <a:extLst>
              <a:ext uri="{FF2B5EF4-FFF2-40B4-BE49-F238E27FC236}">
                <a16:creationId xmlns:a16="http://schemas.microsoft.com/office/drawing/2014/main" id="{35CAD739-3AE0-4D8B-A932-70FD553F044F}"/>
              </a:ext>
            </a:extLst>
          </p:cNvPr>
          <p:cNvPicPr>
            <a:picLocks noChangeAspect="1"/>
          </p:cNvPicPr>
          <p:nvPr/>
        </p:nvPicPr>
        <p:blipFill rotWithShape="1">
          <a:blip r:embed="rId3"/>
          <a:srcRect l="3234" r="2150"/>
          <a:stretch/>
        </p:blipFill>
        <p:spPr>
          <a:xfrm>
            <a:off x="7767484" y="3930460"/>
            <a:ext cx="4326193" cy="2743438"/>
          </a:xfrm>
          <a:prstGeom prst="rect">
            <a:avLst/>
          </a:prstGeom>
        </p:spPr>
      </p:pic>
      <p:pic>
        <p:nvPicPr>
          <p:cNvPr id="8" name="Picture 7">
            <a:extLst>
              <a:ext uri="{FF2B5EF4-FFF2-40B4-BE49-F238E27FC236}">
                <a16:creationId xmlns:a16="http://schemas.microsoft.com/office/drawing/2014/main" id="{E827DB11-F0B0-418D-84E3-F84EA8C7BC4E}"/>
              </a:ext>
            </a:extLst>
          </p:cNvPr>
          <p:cNvPicPr>
            <a:picLocks noChangeAspect="1"/>
          </p:cNvPicPr>
          <p:nvPr/>
        </p:nvPicPr>
        <p:blipFill rotWithShape="1">
          <a:blip r:embed="rId4"/>
          <a:srcRect l="2613" r="2126"/>
          <a:stretch/>
        </p:blipFill>
        <p:spPr>
          <a:xfrm>
            <a:off x="3431458" y="3900695"/>
            <a:ext cx="4355690" cy="2743438"/>
          </a:xfrm>
          <a:prstGeom prst="rect">
            <a:avLst/>
          </a:prstGeom>
        </p:spPr>
      </p:pic>
      <p:sp>
        <p:nvSpPr>
          <p:cNvPr id="9" name="TextBox 8">
            <a:extLst>
              <a:ext uri="{FF2B5EF4-FFF2-40B4-BE49-F238E27FC236}">
                <a16:creationId xmlns:a16="http://schemas.microsoft.com/office/drawing/2014/main" id="{1DA44251-4D2A-4504-846B-AEE994E2642F}"/>
              </a:ext>
            </a:extLst>
          </p:cNvPr>
          <p:cNvSpPr txBox="1"/>
          <p:nvPr/>
        </p:nvSpPr>
        <p:spPr>
          <a:xfrm>
            <a:off x="109216" y="3199538"/>
            <a:ext cx="3420564" cy="2616101"/>
          </a:xfrm>
          <a:prstGeom prst="rect">
            <a:avLst/>
          </a:prstGeom>
          <a:noFill/>
        </p:spPr>
        <p:txBody>
          <a:bodyPr wrap="square" rtlCol="0">
            <a:spAutoFit/>
          </a:bodyPr>
          <a:lstStyle/>
          <a:p>
            <a:r>
              <a:rPr lang="en-US" b="1" dirty="0"/>
              <a:t>Run 204</a:t>
            </a:r>
          </a:p>
          <a:p>
            <a:pPr marL="173038" indent="-173038">
              <a:buFont typeface="Arial" panose="020B0604020202020204" pitchFamily="34" charset="0"/>
              <a:buChar char="•"/>
            </a:pPr>
            <a:r>
              <a:rPr lang="en-US" sz="1600" dirty="0"/>
              <a:t>Pixel 15 Caen 14 Pulse amplitude vs. event number.</a:t>
            </a:r>
          </a:p>
          <a:p>
            <a:pPr marL="173038" indent="-173038">
              <a:buFont typeface="Arial" panose="020B0604020202020204" pitchFamily="34" charset="0"/>
              <a:buChar char="•"/>
            </a:pPr>
            <a:r>
              <a:rPr lang="en-US" sz="1600" dirty="0"/>
              <a:t>Pixel 11 has low signal – MCP electron spot appears to have </a:t>
            </a:r>
            <a:r>
              <a:rPr lang="en-US" sz="1600" b="1" dirty="0"/>
              <a:t>moved</a:t>
            </a:r>
            <a:r>
              <a:rPr lang="en-US" sz="1600" dirty="0"/>
              <a:t> compared to Run 161.</a:t>
            </a:r>
          </a:p>
          <a:p>
            <a:pPr marL="173038" indent="-173038">
              <a:buFont typeface="Arial" panose="020B0604020202020204" pitchFamily="34" charset="0"/>
              <a:buChar char="•"/>
            </a:pPr>
            <a:r>
              <a:rPr lang="en-US" sz="1600" dirty="0"/>
              <a:t>Fixed, amplitude with time with narrow pulse distribution. Saturated gain, bright laser, multiple p/e?</a:t>
            </a:r>
          </a:p>
          <a:p>
            <a:endParaRPr lang="en-US" dirty="0"/>
          </a:p>
        </p:txBody>
      </p:sp>
      <p:sp>
        <p:nvSpPr>
          <p:cNvPr id="10" name="TextBox 9">
            <a:extLst>
              <a:ext uri="{FF2B5EF4-FFF2-40B4-BE49-F238E27FC236}">
                <a16:creationId xmlns:a16="http://schemas.microsoft.com/office/drawing/2014/main" id="{402C2440-10A0-4C00-B302-4D61EFB40134}"/>
              </a:ext>
            </a:extLst>
          </p:cNvPr>
          <p:cNvSpPr txBox="1"/>
          <p:nvPr/>
        </p:nvSpPr>
        <p:spPr>
          <a:xfrm>
            <a:off x="1841025" y="5688449"/>
            <a:ext cx="1828800" cy="1169551"/>
          </a:xfrm>
          <a:prstGeom prst="rect">
            <a:avLst/>
          </a:prstGeom>
          <a:noFill/>
        </p:spPr>
        <p:txBody>
          <a:bodyPr wrap="square" rtlCol="0">
            <a:spAutoFit/>
          </a:bodyPr>
          <a:lstStyle/>
          <a:p>
            <a:pPr marL="111125" indent="-111125">
              <a:buFont typeface="Arial" panose="020B0604020202020204" pitchFamily="34" charset="0"/>
              <a:buChar char="•"/>
            </a:pPr>
            <a:r>
              <a:rPr lang="en-US" sz="1400" dirty="0"/>
              <a:t>PC = 100 V,</a:t>
            </a:r>
          </a:p>
          <a:p>
            <a:pPr marL="111125" indent="-111125">
              <a:buFont typeface="Arial" panose="020B0604020202020204" pitchFamily="34" charset="0"/>
              <a:buChar char="•"/>
            </a:pPr>
            <a:r>
              <a:rPr lang="en-US" sz="1400" dirty="0"/>
              <a:t>MCP = Scan,</a:t>
            </a:r>
          </a:p>
          <a:p>
            <a:pPr marL="111125" indent="-111125">
              <a:buFont typeface="Arial" panose="020B0604020202020204" pitchFamily="34" charset="0"/>
              <a:buChar char="•"/>
            </a:pPr>
            <a:r>
              <a:rPr lang="en-US" sz="1400" dirty="0"/>
              <a:t>Transfer = 200 V</a:t>
            </a:r>
          </a:p>
          <a:p>
            <a:pPr marL="111125" indent="-111125">
              <a:buFont typeface="Arial" panose="020B0604020202020204" pitchFamily="34" charset="0"/>
              <a:buChar char="•"/>
            </a:pPr>
            <a:r>
              <a:rPr lang="en-US" sz="1400" dirty="0"/>
              <a:t>B = 1.4 T, </a:t>
            </a:r>
          </a:p>
          <a:p>
            <a:pPr marL="111125" indent="-111125">
              <a:buFont typeface="Arial" panose="020B0604020202020204" pitchFamily="34" charset="0"/>
              <a:buChar char="•"/>
            </a:pPr>
            <a:r>
              <a:rPr lang="en-US" sz="1400" dirty="0"/>
              <a:t>angle = -15 deg</a:t>
            </a:r>
          </a:p>
        </p:txBody>
      </p:sp>
      <p:sp>
        <p:nvSpPr>
          <p:cNvPr id="11" name="TextBox 10">
            <a:extLst>
              <a:ext uri="{FF2B5EF4-FFF2-40B4-BE49-F238E27FC236}">
                <a16:creationId xmlns:a16="http://schemas.microsoft.com/office/drawing/2014/main" id="{FBBE829D-0781-49FD-A645-F5B04815CE77}"/>
              </a:ext>
            </a:extLst>
          </p:cNvPr>
          <p:cNvSpPr txBox="1"/>
          <p:nvPr/>
        </p:nvSpPr>
        <p:spPr>
          <a:xfrm>
            <a:off x="6676102" y="6489290"/>
            <a:ext cx="2497393" cy="261610"/>
          </a:xfrm>
          <a:prstGeom prst="rect">
            <a:avLst/>
          </a:prstGeom>
          <a:noFill/>
        </p:spPr>
        <p:txBody>
          <a:bodyPr wrap="square" rtlCol="0">
            <a:spAutoFit/>
          </a:bodyPr>
          <a:lstStyle/>
          <a:p>
            <a:r>
              <a:rPr lang="en-US" sz="1100" dirty="0" err="1"/>
              <a:t>asciiout</a:t>
            </a:r>
            <a:r>
              <a:rPr lang="en-US" sz="1100" dirty="0"/>
              <a:t> with pixel 15 plot Caen 14.xlsx</a:t>
            </a:r>
          </a:p>
        </p:txBody>
      </p:sp>
    </p:spTree>
    <p:extLst>
      <p:ext uri="{BB962C8B-B14F-4D97-AF65-F5344CB8AC3E}">
        <p14:creationId xmlns:p14="http://schemas.microsoft.com/office/powerpoint/2010/main" val="3530738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0A88-2FAF-4101-B4FE-7FC8A2BE998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HRPPD 6 </a:t>
            </a:r>
            <a:endParaRPr lang="en-US" dirty="0"/>
          </a:p>
        </p:txBody>
      </p:sp>
      <p:pic>
        <p:nvPicPr>
          <p:cNvPr id="3" name="Picture 2">
            <a:extLst>
              <a:ext uri="{FF2B5EF4-FFF2-40B4-BE49-F238E27FC236}">
                <a16:creationId xmlns:a16="http://schemas.microsoft.com/office/drawing/2014/main" id="{DD3CB8D4-A5E6-41BC-8274-A4A1266E6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843" y="716692"/>
            <a:ext cx="7319634" cy="5488617"/>
          </a:xfrm>
          <a:prstGeom prst="rect">
            <a:avLst/>
          </a:prstGeom>
        </p:spPr>
      </p:pic>
      <p:cxnSp>
        <p:nvCxnSpPr>
          <p:cNvPr id="4" name="Straight Arrow Connector 3">
            <a:extLst>
              <a:ext uri="{FF2B5EF4-FFF2-40B4-BE49-F238E27FC236}">
                <a16:creationId xmlns:a16="http://schemas.microsoft.com/office/drawing/2014/main" id="{004C0D37-64E9-43C1-B2FB-F047AC956BA8}"/>
              </a:ext>
            </a:extLst>
          </p:cNvPr>
          <p:cNvCxnSpPr/>
          <p:nvPr/>
        </p:nvCxnSpPr>
        <p:spPr>
          <a:xfrm flipH="1">
            <a:off x="7426411" y="593124"/>
            <a:ext cx="1161535" cy="2162433"/>
          </a:xfrm>
          <a:prstGeom prst="straightConnector1">
            <a:avLst/>
          </a:prstGeom>
          <a:ln>
            <a:solidFill>
              <a:srgbClr val="FFC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24A7853-2B97-4ED1-B52C-8CCBA28788EC}"/>
              </a:ext>
            </a:extLst>
          </p:cNvPr>
          <p:cNvSpPr txBox="1"/>
          <p:nvPr/>
        </p:nvSpPr>
        <p:spPr>
          <a:xfrm>
            <a:off x="8068962" y="308919"/>
            <a:ext cx="1383957" cy="276999"/>
          </a:xfrm>
          <a:prstGeom prst="rect">
            <a:avLst/>
          </a:prstGeom>
          <a:noFill/>
        </p:spPr>
        <p:txBody>
          <a:bodyPr wrap="square" rtlCol="0">
            <a:spAutoFit/>
          </a:bodyPr>
          <a:lstStyle/>
          <a:p>
            <a:r>
              <a:rPr lang="en-US" sz="1200" dirty="0"/>
              <a:t>High voltages here</a:t>
            </a:r>
          </a:p>
        </p:txBody>
      </p:sp>
      <p:sp>
        <p:nvSpPr>
          <p:cNvPr id="6" name="Oval 5">
            <a:extLst>
              <a:ext uri="{FF2B5EF4-FFF2-40B4-BE49-F238E27FC236}">
                <a16:creationId xmlns:a16="http://schemas.microsoft.com/office/drawing/2014/main" id="{52F7F405-686E-4DA3-95B6-C9180B902C79}"/>
              </a:ext>
            </a:extLst>
          </p:cNvPr>
          <p:cNvSpPr/>
          <p:nvPr/>
        </p:nvSpPr>
        <p:spPr>
          <a:xfrm>
            <a:off x="7117491" y="3805881"/>
            <a:ext cx="148281" cy="16063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F6232500-B031-40B3-A394-4ECBF52A58E8}"/>
              </a:ext>
            </a:extLst>
          </p:cNvPr>
          <p:cNvCxnSpPr>
            <a:cxnSpLocks/>
          </p:cNvCxnSpPr>
          <p:nvPr/>
        </p:nvCxnSpPr>
        <p:spPr>
          <a:xfrm flipH="1" flipV="1">
            <a:off x="7306963" y="3945927"/>
            <a:ext cx="3023286" cy="1355124"/>
          </a:xfrm>
          <a:prstGeom prst="straightConnector1">
            <a:avLst/>
          </a:prstGeom>
          <a:ln>
            <a:solidFill>
              <a:srgbClr val="FFC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C98270-1DFE-4D0C-9F8B-7691D0246FBB}"/>
              </a:ext>
            </a:extLst>
          </p:cNvPr>
          <p:cNvSpPr txBox="1"/>
          <p:nvPr/>
        </p:nvSpPr>
        <p:spPr>
          <a:xfrm>
            <a:off x="10120184" y="5239265"/>
            <a:ext cx="1000897" cy="276999"/>
          </a:xfrm>
          <a:prstGeom prst="rect">
            <a:avLst/>
          </a:prstGeom>
          <a:noFill/>
        </p:spPr>
        <p:txBody>
          <a:bodyPr wrap="square" rtlCol="0">
            <a:spAutoFit/>
          </a:bodyPr>
          <a:lstStyle/>
          <a:p>
            <a:r>
              <a:rPr lang="en-US" sz="1200" b="1" dirty="0">
                <a:solidFill>
                  <a:srgbClr val="FFC000"/>
                </a:solidFill>
              </a:rPr>
              <a:t>Laser here</a:t>
            </a:r>
          </a:p>
        </p:txBody>
      </p:sp>
      <p:grpSp>
        <p:nvGrpSpPr>
          <p:cNvPr id="9" name="Group 8">
            <a:extLst>
              <a:ext uri="{FF2B5EF4-FFF2-40B4-BE49-F238E27FC236}">
                <a16:creationId xmlns:a16="http://schemas.microsoft.com/office/drawing/2014/main" id="{8E6614A3-2E74-4E23-B983-0D5212AC59EC}"/>
              </a:ext>
            </a:extLst>
          </p:cNvPr>
          <p:cNvGrpSpPr/>
          <p:nvPr/>
        </p:nvGrpSpPr>
        <p:grpSpPr>
          <a:xfrm>
            <a:off x="739728" y="1705232"/>
            <a:ext cx="2300227" cy="4238565"/>
            <a:chOff x="739728" y="1705232"/>
            <a:chExt cx="2300227" cy="4238565"/>
          </a:xfrm>
        </p:grpSpPr>
        <p:pic>
          <p:nvPicPr>
            <p:cNvPr id="10" name="Picture 9">
              <a:extLst>
                <a:ext uri="{FF2B5EF4-FFF2-40B4-BE49-F238E27FC236}">
                  <a16:creationId xmlns:a16="http://schemas.microsoft.com/office/drawing/2014/main" id="{2D6C680C-9D48-42F7-97F7-5F693471CCCD}"/>
                </a:ext>
              </a:extLst>
            </p:cNvPr>
            <p:cNvPicPr>
              <a:picLocks noChangeAspect="1"/>
            </p:cNvPicPr>
            <p:nvPr/>
          </p:nvPicPr>
          <p:blipFill rotWithShape="1">
            <a:blip r:embed="rId3">
              <a:extLst>
                <a:ext uri="{28A0092B-C50C-407E-A947-70E740481C1C}">
                  <a14:useLocalDpi xmlns:a14="http://schemas.microsoft.com/office/drawing/2010/main" val="0"/>
                </a:ext>
              </a:extLst>
            </a:blip>
            <a:srcRect l="8446" r="50717"/>
            <a:stretch/>
          </p:blipFill>
          <p:spPr>
            <a:xfrm>
              <a:off x="739728" y="1719269"/>
              <a:ext cx="2300227" cy="4224528"/>
            </a:xfrm>
            <a:prstGeom prst="rect">
              <a:avLst/>
            </a:prstGeom>
          </p:spPr>
        </p:pic>
        <p:sp>
          <p:nvSpPr>
            <p:cNvPr id="11" name="TextBox 10">
              <a:extLst>
                <a:ext uri="{FF2B5EF4-FFF2-40B4-BE49-F238E27FC236}">
                  <a16:creationId xmlns:a16="http://schemas.microsoft.com/office/drawing/2014/main" id="{A4F4469C-B11F-4504-B0BF-293824B44CDD}"/>
                </a:ext>
              </a:extLst>
            </p:cNvPr>
            <p:cNvSpPr txBox="1"/>
            <p:nvPr/>
          </p:nvSpPr>
          <p:spPr>
            <a:xfrm>
              <a:off x="753762" y="1705232"/>
              <a:ext cx="1581665" cy="646331"/>
            </a:xfrm>
            <a:prstGeom prst="rect">
              <a:avLst/>
            </a:prstGeom>
            <a:noFill/>
          </p:spPr>
          <p:txBody>
            <a:bodyPr wrap="square" rtlCol="0">
              <a:spAutoFit/>
            </a:bodyPr>
            <a:lstStyle/>
            <a:p>
              <a:r>
                <a:rPr lang="en-US" dirty="0"/>
                <a:t>MCP chevron orientation</a:t>
              </a:r>
            </a:p>
          </p:txBody>
        </p:sp>
      </p:grpSp>
    </p:spTree>
    <p:extLst>
      <p:ext uri="{BB962C8B-B14F-4D97-AF65-F5344CB8AC3E}">
        <p14:creationId xmlns:p14="http://schemas.microsoft.com/office/powerpoint/2010/main" val="2830431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BE6D-E4D3-4B99-9E94-3536C83CF53D}"/>
              </a:ext>
            </a:extLst>
          </p:cNvPr>
          <p:cNvSpPr>
            <a:spLocks noGrp="1"/>
          </p:cNvSpPr>
          <p:nvPr>
            <p:ph type="title"/>
          </p:nvPr>
        </p:nvSpPr>
        <p:spPr>
          <a:xfrm>
            <a:off x="343930" y="278628"/>
            <a:ext cx="10515600" cy="667262"/>
          </a:xfrm>
        </p:spPr>
        <p:txBody>
          <a:bodyPr>
            <a:normAutofit/>
          </a:bodyPr>
          <a:lstStyle/>
          <a:p>
            <a:r>
              <a:rPr lang="en-US" sz="3200" dirty="0"/>
              <a:t>H6 Installation Notes</a:t>
            </a:r>
          </a:p>
        </p:txBody>
      </p:sp>
      <p:pic>
        <p:nvPicPr>
          <p:cNvPr id="4" name="Picture 3">
            <a:extLst>
              <a:ext uri="{FF2B5EF4-FFF2-40B4-BE49-F238E27FC236}">
                <a16:creationId xmlns:a16="http://schemas.microsoft.com/office/drawing/2014/main" id="{B96D9C34-4698-44D2-935A-C3859FBDB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90049" y="1154122"/>
            <a:ext cx="6217920" cy="4663440"/>
          </a:xfrm>
          <a:prstGeom prst="rect">
            <a:avLst/>
          </a:prstGeom>
        </p:spPr>
      </p:pic>
      <p:grpSp>
        <p:nvGrpSpPr>
          <p:cNvPr id="154" name="Group 153">
            <a:extLst>
              <a:ext uri="{FF2B5EF4-FFF2-40B4-BE49-F238E27FC236}">
                <a16:creationId xmlns:a16="http://schemas.microsoft.com/office/drawing/2014/main" id="{4E53E9F3-74B1-4D45-A9D6-AE58B6938C08}"/>
              </a:ext>
            </a:extLst>
          </p:cNvPr>
          <p:cNvGrpSpPr/>
          <p:nvPr/>
        </p:nvGrpSpPr>
        <p:grpSpPr>
          <a:xfrm>
            <a:off x="914401" y="1272747"/>
            <a:ext cx="2940905" cy="1903971"/>
            <a:chOff x="963828" y="1210963"/>
            <a:chExt cx="2940905" cy="1903971"/>
          </a:xfrm>
        </p:grpSpPr>
        <p:grpSp>
          <p:nvGrpSpPr>
            <p:cNvPr id="97" name="Group 96">
              <a:extLst>
                <a:ext uri="{FF2B5EF4-FFF2-40B4-BE49-F238E27FC236}">
                  <a16:creationId xmlns:a16="http://schemas.microsoft.com/office/drawing/2014/main" id="{611C09D2-2F40-4DE5-B147-636C404FB98F}"/>
                </a:ext>
              </a:extLst>
            </p:cNvPr>
            <p:cNvGrpSpPr/>
            <p:nvPr/>
          </p:nvGrpSpPr>
          <p:grpSpPr>
            <a:xfrm>
              <a:off x="1087394" y="1725826"/>
              <a:ext cx="2817339" cy="1389108"/>
              <a:chOff x="1532238" y="2553729"/>
              <a:chExt cx="2817339" cy="1389108"/>
            </a:xfrm>
          </p:grpSpPr>
          <p:grpSp>
            <p:nvGrpSpPr>
              <p:cNvPr id="39" name="Group 38">
                <a:extLst>
                  <a:ext uri="{FF2B5EF4-FFF2-40B4-BE49-F238E27FC236}">
                    <a16:creationId xmlns:a16="http://schemas.microsoft.com/office/drawing/2014/main" id="{6202DC98-60F4-449F-BAF2-B10129769CB0}"/>
                  </a:ext>
                </a:extLst>
              </p:cNvPr>
              <p:cNvGrpSpPr/>
              <p:nvPr/>
            </p:nvGrpSpPr>
            <p:grpSpPr>
              <a:xfrm>
                <a:off x="2615514" y="2553729"/>
                <a:ext cx="271849" cy="276999"/>
                <a:chOff x="2615514" y="2553729"/>
                <a:chExt cx="271849" cy="276999"/>
              </a:xfrm>
            </p:grpSpPr>
            <p:sp>
              <p:nvSpPr>
                <p:cNvPr id="15" name="Oval 14">
                  <a:extLst>
                    <a:ext uri="{FF2B5EF4-FFF2-40B4-BE49-F238E27FC236}">
                      <a16:creationId xmlns:a16="http://schemas.microsoft.com/office/drawing/2014/main" id="{C1E5D8C5-107F-418A-B57E-50E387EA3160}"/>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7E835A9-B861-4155-8DFC-B3C92C416B99}"/>
                    </a:ext>
                  </a:extLst>
                </p:cNvPr>
                <p:cNvSpPr txBox="1"/>
                <p:nvPr/>
              </p:nvSpPr>
              <p:spPr>
                <a:xfrm>
                  <a:off x="2627871" y="2553729"/>
                  <a:ext cx="259492" cy="276999"/>
                </a:xfrm>
                <a:prstGeom prst="rect">
                  <a:avLst/>
                </a:prstGeom>
                <a:noFill/>
              </p:spPr>
              <p:txBody>
                <a:bodyPr wrap="square" rtlCol="0">
                  <a:spAutoFit/>
                </a:bodyPr>
                <a:lstStyle/>
                <a:p>
                  <a:r>
                    <a:rPr lang="en-US" sz="1200" dirty="0"/>
                    <a:t>4</a:t>
                  </a:r>
                </a:p>
              </p:txBody>
            </p:sp>
          </p:grpSp>
          <p:grpSp>
            <p:nvGrpSpPr>
              <p:cNvPr id="40" name="Group 39">
                <a:extLst>
                  <a:ext uri="{FF2B5EF4-FFF2-40B4-BE49-F238E27FC236}">
                    <a16:creationId xmlns:a16="http://schemas.microsoft.com/office/drawing/2014/main" id="{01ED65A7-6B02-42D0-A0D0-F37AC11D0311}"/>
                  </a:ext>
                </a:extLst>
              </p:cNvPr>
              <p:cNvGrpSpPr/>
              <p:nvPr/>
            </p:nvGrpSpPr>
            <p:grpSpPr>
              <a:xfrm>
                <a:off x="2248931" y="2557848"/>
                <a:ext cx="271849" cy="276999"/>
                <a:chOff x="2615514" y="2553729"/>
                <a:chExt cx="271849" cy="276999"/>
              </a:xfrm>
            </p:grpSpPr>
            <p:sp>
              <p:nvSpPr>
                <p:cNvPr id="41" name="Oval 40">
                  <a:extLst>
                    <a:ext uri="{FF2B5EF4-FFF2-40B4-BE49-F238E27FC236}">
                      <a16:creationId xmlns:a16="http://schemas.microsoft.com/office/drawing/2014/main" id="{7EEAC9B4-BE06-439D-A15C-B228FCB3A20F}"/>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EBA6096-CA83-4DA6-92D1-51E221CF9D64}"/>
                    </a:ext>
                  </a:extLst>
                </p:cNvPr>
                <p:cNvSpPr txBox="1"/>
                <p:nvPr/>
              </p:nvSpPr>
              <p:spPr>
                <a:xfrm>
                  <a:off x="2627871" y="2553729"/>
                  <a:ext cx="259492" cy="276999"/>
                </a:xfrm>
                <a:prstGeom prst="rect">
                  <a:avLst/>
                </a:prstGeom>
                <a:noFill/>
              </p:spPr>
              <p:txBody>
                <a:bodyPr wrap="square" rtlCol="0">
                  <a:spAutoFit/>
                </a:bodyPr>
                <a:lstStyle/>
                <a:p>
                  <a:r>
                    <a:rPr lang="en-US" sz="1200" dirty="0"/>
                    <a:t>3</a:t>
                  </a:r>
                </a:p>
              </p:txBody>
            </p:sp>
          </p:grpSp>
          <p:grpSp>
            <p:nvGrpSpPr>
              <p:cNvPr id="43" name="Group 42">
                <a:extLst>
                  <a:ext uri="{FF2B5EF4-FFF2-40B4-BE49-F238E27FC236}">
                    <a16:creationId xmlns:a16="http://schemas.microsoft.com/office/drawing/2014/main" id="{4CDD2E57-E94A-4882-AF18-7EDEE2C4ACC8}"/>
                  </a:ext>
                </a:extLst>
              </p:cNvPr>
              <p:cNvGrpSpPr/>
              <p:nvPr/>
            </p:nvGrpSpPr>
            <p:grpSpPr>
              <a:xfrm>
                <a:off x="1894704" y="2561967"/>
                <a:ext cx="271849" cy="276999"/>
                <a:chOff x="2615514" y="2553729"/>
                <a:chExt cx="271849" cy="276999"/>
              </a:xfrm>
            </p:grpSpPr>
            <p:sp>
              <p:nvSpPr>
                <p:cNvPr id="44" name="Oval 43">
                  <a:extLst>
                    <a:ext uri="{FF2B5EF4-FFF2-40B4-BE49-F238E27FC236}">
                      <a16:creationId xmlns:a16="http://schemas.microsoft.com/office/drawing/2014/main" id="{402B8A09-7BA8-4AD2-8FC5-98F629C22F42}"/>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E589C68E-F02C-4326-AEDC-B930E5BC4E0A}"/>
                    </a:ext>
                  </a:extLst>
                </p:cNvPr>
                <p:cNvSpPr txBox="1"/>
                <p:nvPr/>
              </p:nvSpPr>
              <p:spPr>
                <a:xfrm>
                  <a:off x="2627871" y="2553729"/>
                  <a:ext cx="259492" cy="276999"/>
                </a:xfrm>
                <a:prstGeom prst="rect">
                  <a:avLst/>
                </a:prstGeom>
                <a:noFill/>
              </p:spPr>
              <p:txBody>
                <a:bodyPr wrap="square" rtlCol="0">
                  <a:spAutoFit/>
                </a:bodyPr>
                <a:lstStyle/>
                <a:p>
                  <a:r>
                    <a:rPr lang="en-US" sz="1200" dirty="0"/>
                    <a:t>2</a:t>
                  </a:r>
                </a:p>
              </p:txBody>
            </p:sp>
          </p:grpSp>
          <p:grpSp>
            <p:nvGrpSpPr>
              <p:cNvPr id="46" name="Group 45">
                <a:extLst>
                  <a:ext uri="{FF2B5EF4-FFF2-40B4-BE49-F238E27FC236}">
                    <a16:creationId xmlns:a16="http://schemas.microsoft.com/office/drawing/2014/main" id="{697C9A2A-F998-4474-AB35-F4EDF032A8D6}"/>
                  </a:ext>
                </a:extLst>
              </p:cNvPr>
              <p:cNvGrpSpPr/>
              <p:nvPr/>
            </p:nvGrpSpPr>
            <p:grpSpPr>
              <a:xfrm>
                <a:off x="1540477" y="2566086"/>
                <a:ext cx="271849" cy="276999"/>
                <a:chOff x="2615514" y="2553729"/>
                <a:chExt cx="271849" cy="276999"/>
              </a:xfrm>
            </p:grpSpPr>
            <p:sp>
              <p:nvSpPr>
                <p:cNvPr id="47" name="Oval 46">
                  <a:extLst>
                    <a:ext uri="{FF2B5EF4-FFF2-40B4-BE49-F238E27FC236}">
                      <a16:creationId xmlns:a16="http://schemas.microsoft.com/office/drawing/2014/main" id="{4E59686C-8DED-44B9-9934-EB876A968802}"/>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129862C-0E01-45A3-B831-22D778B0265F}"/>
                    </a:ext>
                  </a:extLst>
                </p:cNvPr>
                <p:cNvSpPr txBox="1"/>
                <p:nvPr/>
              </p:nvSpPr>
              <p:spPr>
                <a:xfrm>
                  <a:off x="2627871" y="2553729"/>
                  <a:ext cx="259492" cy="276999"/>
                </a:xfrm>
                <a:prstGeom prst="rect">
                  <a:avLst/>
                </a:prstGeom>
                <a:noFill/>
              </p:spPr>
              <p:txBody>
                <a:bodyPr wrap="square" rtlCol="0">
                  <a:spAutoFit/>
                </a:bodyPr>
                <a:lstStyle/>
                <a:p>
                  <a:r>
                    <a:rPr lang="en-US" sz="1200" dirty="0"/>
                    <a:t>1</a:t>
                  </a:r>
                </a:p>
              </p:txBody>
            </p:sp>
          </p:grpSp>
          <p:grpSp>
            <p:nvGrpSpPr>
              <p:cNvPr id="49" name="Group 48">
                <a:extLst>
                  <a:ext uri="{FF2B5EF4-FFF2-40B4-BE49-F238E27FC236}">
                    <a16:creationId xmlns:a16="http://schemas.microsoft.com/office/drawing/2014/main" id="{E28E0516-9DF3-4118-8EAF-BA4AD61D7775}"/>
                  </a:ext>
                </a:extLst>
              </p:cNvPr>
              <p:cNvGrpSpPr/>
              <p:nvPr/>
            </p:nvGrpSpPr>
            <p:grpSpPr>
              <a:xfrm>
                <a:off x="2619633" y="2916194"/>
                <a:ext cx="271849" cy="276999"/>
                <a:chOff x="2615514" y="2553729"/>
                <a:chExt cx="271849" cy="276999"/>
              </a:xfrm>
            </p:grpSpPr>
            <p:sp>
              <p:nvSpPr>
                <p:cNvPr id="50" name="Oval 49">
                  <a:extLst>
                    <a:ext uri="{FF2B5EF4-FFF2-40B4-BE49-F238E27FC236}">
                      <a16:creationId xmlns:a16="http://schemas.microsoft.com/office/drawing/2014/main" id="{0E68D4E7-241C-44E9-9BCF-C06E71F4E029}"/>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6A0057F3-1E34-4B84-88A7-D652409D9EF6}"/>
                    </a:ext>
                  </a:extLst>
                </p:cNvPr>
                <p:cNvSpPr txBox="1"/>
                <p:nvPr/>
              </p:nvSpPr>
              <p:spPr>
                <a:xfrm>
                  <a:off x="2627871" y="2553729"/>
                  <a:ext cx="259492" cy="276999"/>
                </a:xfrm>
                <a:prstGeom prst="rect">
                  <a:avLst/>
                </a:prstGeom>
                <a:noFill/>
              </p:spPr>
              <p:txBody>
                <a:bodyPr wrap="square" rtlCol="0">
                  <a:spAutoFit/>
                </a:bodyPr>
                <a:lstStyle/>
                <a:p>
                  <a:r>
                    <a:rPr lang="en-US" sz="1200" dirty="0"/>
                    <a:t>8</a:t>
                  </a:r>
                </a:p>
              </p:txBody>
            </p:sp>
          </p:grpSp>
          <p:grpSp>
            <p:nvGrpSpPr>
              <p:cNvPr id="52" name="Group 51">
                <a:extLst>
                  <a:ext uri="{FF2B5EF4-FFF2-40B4-BE49-F238E27FC236}">
                    <a16:creationId xmlns:a16="http://schemas.microsoft.com/office/drawing/2014/main" id="{39ED81C0-91D5-4934-9A2C-9E10912B9E6D}"/>
                  </a:ext>
                </a:extLst>
              </p:cNvPr>
              <p:cNvGrpSpPr/>
              <p:nvPr/>
            </p:nvGrpSpPr>
            <p:grpSpPr>
              <a:xfrm>
                <a:off x="2253050" y="2920313"/>
                <a:ext cx="271849" cy="276999"/>
                <a:chOff x="2615514" y="2553729"/>
                <a:chExt cx="271849" cy="276999"/>
              </a:xfrm>
            </p:grpSpPr>
            <p:sp>
              <p:nvSpPr>
                <p:cNvPr id="53" name="Oval 52">
                  <a:extLst>
                    <a:ext uri="{FF2B5EF4-FFF2-40B4-BE49-F238E27FC236}">
                      <a16:creationId xmlns:a16="http://schemas.microsoft.com/office/drawing/2014/main" id="{4969F09C-AF24-4447-B3D0-BAEEFA1B76DD}"/>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CB00932B-7E78-4E82-AFDD-A919C7B72BBE}"/>
                    </a:ext>
                  </a:extLst>
                </p:cNvPr>
                <p:cNvSpPr txBox="1"/>
                <p:nvPr/>
              </p:nvSpPr>
              <p:spPr>
                <a:xfrm>
                  <a:off x="2627871" y="2553729"/>
                  <a:ext cx="259492" cy="276999"/>
                </a:xfrm>
                <a:prstGeom prst="rect">
                  <a:avLst/>
                </a:prstGeom>
                <a:noFill/>
              </p:spPr>
              <p:txBody>
                <a:bodyPr wrap="square" rtlCol="0">
                  <a:spAutoFit/>
                </a:bodyPr>
                <a:lstStyle/>
                <a:p>
                  <a:r>
                    <a:rPr lang="en-US" sz="1200" dirty="0"/>
                    <a:t>7</a:t>
                  </a:r>
                </a:p>
              </p:txBody>
            </p:sp>
          </p:grpSp>
          <p:grpSp>
            <p:nvGrpSpPr>
              <p:cNvPr id="55" name="Group 54">
                <a:extLst>
                  <a:ext uri="{FF2B5EF4-FFF2-40B4-BE49-F238E27FC236}">
                    <a16:creationId xmlns:a16="http://schemas.microsoft.com/office/drawing/2014/main" id="{A5B6D586-6352-44AF-BF41-1A32FFAC675D}"/>
                  </a:ext>
                </a:extLst>
              </p:cNvPr>
              <p:cNvGrpSpPr/>
              <p:nvPr/>
            </p:nvGrpSpPr>
            <p:grpSpPr>
              <a:xfrm>
                <a:off x="1898823" y="2924432"/>
                <a:ext cx="271849" cy="276999"/>
                <a:chOff x="2615514" y="2553729"/>
                <a:chExt cx="271849" cy="276999"/>
              </a:xfrm>
            </p:grpSpPr>
            <p:sp>
              <p:nvSpPr>
                <p:cNvPr id="56" name="Oval 55">
                  <a:extLst>
                    <a:ext uri="{FF2B5EF4-FFF2-40B4-BE49-F238E27FC236}">
                      <a16:creationId xmlns:a16="http://schemas.microsoft.com/office/drawing/2014/main" id="{16460DA7-1D01-400F-B1AF-5B46F413F065}"/>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DAF1FFD-DAED-4F21-8698-4D6522D2B3B0}"/>
                    </a:ext>
                  </a:extLst>
                </p:cNvPr>
                <p:cNvSpPr txBox="1"/>
                <p:nvPr/>
              </p:nvSpPr>
              <p:spPr>
                <a:xfrm>
                  <a:off x="2627871" y="2553729"/>
                  <a:ext cx="259492" cy="276999"/>
                </a:xfrm>
                <a:prstGeom prst="rect">
                  <a:avLst/>
                </a:prstGeom>
                <a:noFill/>
              </p:spPr>
              <p:txBody>
                <a:bodyPr wrap="square" rtlCol="0">
                  <a:spAutoFit/>
                </a:bodyPr>
                <a:lstStyle/>
                <a:p>
                  <a:r>
                    <a:rPr lang="en-US" sz="1200" dirty="0"/>
                    <a:t>6</a:t>
                  </a:r>
                </a:p>
              </p:txBody>
            </p:sp>
          </p:grpSp>
          <p:grpSp>
            <p:nvGrpSpPr>
              <p:cNvPr id="58" name="Group 57">
                <a:extLst>
                  <a:ext uri="{FF2B5EF4-FFF2-40B4-BE49-F238E27FC236}">
                    <a16:creationId xmlns:a16="http://schemas.microsoft.com/office/drawing/2014/main" id="{5458CE28-BC7C-4797-B9E1-42C79E36677D}"/>
                  </a:ext>
                </a:extLst>
              </p:cNvPr>
              <p:cNvGrpSpPr/>
              <p:nvPr/>
            </p:nvGrpSpPr>
            <p:grpSpPr>
              <a:xfrm>
                <a:off x="1544596" y="2928551"/>
                <a:ext cx="271849" cy="276999"/>
                <a:chOff x="2615514" y="2553729"/>
                <a:chExt cx="271849" cy="276999"/>
              </a:xfrm>
            </p:grpSpPr>
            <p:sp>
              <p:nvSpPr>
                <p:cNvPr id="59" name="Oval 58">
                  <a:extLst>
                    <a:ext uri="{FF2B5EF4-FFF2-40B4-BE49-F238E27FC236}">
                      <a16:creationId xmlns:a16="http://schemas.microsoft.com/office/drawing/2014/main" id="{AB2A52D6-F5B6-435B-B8A8-95000D8FCBF5}"/>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EB34576-D049-45A9-B732-275A5663FD70}"/>
                    </a:ext>
                  </a:extLst>
                </p:cNvPr>
                <p:cNvSpPr txBox="1"/>
                <p:nvPr/>
              </p:nvSpPr>
              <p:spPr>
                <a:xfrm>
                  <a:off x="2627871" y="2553729"/>
                  <a:ext cx="259492" cy="276999"/>
                </a:xfrm>
                <a:prstGeom prst="rect">
                  <a:avLst/>
                </a:prstGeom>
                <a:noFill/>
              </p:spPr>
              <p:txBody>
                <a:bodyPr wrap="square" rtlCol="0">
                  <a:spAutoFit/>
                </a:bodyPr>
                <a:lstStyle/>
                <a:p>
                  <a:r>
                    <a:rPr lang="en-US" sz="1200" dirty="0"/>
                    <a:t>5</a:t>
                  </a:r>
                </a:p>
              </p:txBody>
            </p:sp>
          </p:grpSp>
          <p:grpSp>
            <p:nvGrpSpPr>
              <p:cNvPr id="73" name="Group 72">
                <a:extLst>
                  <a:ext uri="{FF2B5EF4-FFF2-40B4-BE49-F238E27FC236}">
                    <a16:creationId xmlns:a16="http://schemas.microsoft.com/office/drawing/2014/main" id="{C1B21218-0630-4275-84A8-E260A1F4DB92}"/>
                  </a:ext>
                </a:extLst>
              </p:cNvPr>
              <p:cNvGrpSpPr/>
              <p:nvPr/>
            </p:nvGrpSpPr>
            <p:grpSpPr>
              <a:xfrm>
                <a:off x="1878227" y="3286897"/>
                <a:ext cx="395416" cy="284207"/>
                <a:chOff x="1878227" y="3286897"/>
                <a:chExt cx="395416" cy="284207"/>
              </a:xfrm>
            </p:grpSpPr>
            <p:sp>
              <p:nvSpPr>
                <p:cNvPr id="68" name="Oval 67">
                  <a:extLst>
                    <a:ext uri="{FF2B5EF4-FFF2-40B4-BE49-F238E27FC236}">
                      <a16:creationId xmlns:a16="http://schemas.microsoft.com/office/drawing/2014/main" id="{1DC2217F-8346-46FD-A11B-6082F1CD2E51}"/>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823D2171-61DF-48F0-AE9A-8830AEA4CDAA}"/>
                    </a:ext>
                  </a:extLst>
                </p:cNvPr>
                <p:cNvSpPr txBox="1"/>
                <p:nvPr/>
              </p:nvSpPr>
              <p:spPr>
                <a:xfrm>
                  <a:off x="1878227" y="3286897"/>
                  <a:ext cx="395416" cy="276999"/>
                </a:xfrm>
                <a:prstGeom prst="rect">
                  <a:avLst/>
                </a:prstGeom>
                <a:noFill/>
              </p:spPr>
              <p:txBody>
                <a:bodyPr wrap="square" rtlCol="0">
                  <a:spAutoFit/>
                </a:bodyPr>
                <a:lstStyle/>
                <a:p>
                  <a:r>
                    <a:rPr lang="en-US" sz="1200" dirty="0"/>
                    <a:t>10</a:t>
                  </a:r>
                </a:p>
              </p:txBody>
            </p:sp>
          </p:grpSp>
          <p:grpSp>
            <p:nvGrpSpPr>
              <p:cNvPr id="70" name="Group 69">
                <a:extLst>
                  <a:ext uri="{FF2B5EF4-FFF2-40B4-BE49-F238E27FC236}">
                    <a16:creationId xmlns:a16="http://schemas.microsoft.com/office/drawing/2014/main" id="{342F1657-3AAC-4E5E-8584-56B247D297ED}"/>
                  </a:ext>
                </a:extLst>
              </p:cNvPr>
              <p:cNvGrpSpPr/>
              <p:nvPr/>
            </p:nvGrpSpPr>
            <p:grpSpPr>
              <a:xfrm>
                <a:off x="1548715" y="3303373"/>
                <a:ext cx="271849" cy="276999"/>
                <a:chOff x="2615514" y="2553729"/>
                <a:chExt cx="271849" cy="276999"/>
              </a:xfrm>
            </p:grpSpPr>
            <p:sp>
              <p:nvSpPr>
                <p:cNvPr id="71" name="Oval 70">
                  <a:extLst>
                    <a:ext uri="{FF2B5EF4-FFF2-40B4-BE49-F238E27FC236}">
                      <a16:creationId xmlns:a16="http://schemas.microsoft.com/office/drawing/2014/main" id="{F1B83986-B157-4877-9587-9726F3911B2F}"/>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13C0F477-FA1A-4C59-AAC8-B136A42AF2DE}"/>
                    </a:ext>
                  </a:extLst>
                </p:cNvPr>
                <p:cNvSpPr txBox="1"/>
                <p:nvPr/>
              </p:nvSpPr>
              <p:spPr>
                <a:xfrm>
                  <a:off x="2627871" y="2553729"/>
                  <a:ext cx="259492" cy="276999"/>
                </a:xfrm>
                <a:prstGeom prst="rect">
                  <a:avLst/>
                </a:prstGeom>
                <a:noFill/>
              </p:spPr>
              <p:txBody>
                <a:bodyPr wrap="square" rtlCol="0">
                  <a:spAutoFit/>
                </a:bodyPr>
                <a:lstStyle/>
                <a:p>
                  <a:r>
                    <a:rPr lang="en-US" sz="1200" dirty="0"/>
                    <a:t>9</a:t>
                  </a:r>
                </a:p>
              </p:txBody>
            </p:sp>
          </p:grpSp>
          <p:grpSp>
            <p:nvGrpSpPr>
              <p:cNvPr id="74" name="Group 73">
                <a:extLst>
                  <a:ext uri="{FF2B5EF4-FFF2-40B4-BE49-F238E27FC236}">
                    <a16:creationId xmlns:a16="http://schemas.microsoft.com/office/drawing/2014/main" id="{373C02DD-1771-4865-9BC0-4816F3F347D5}"/>
                  </a:ext>
                </a:extLst>
              </p:cNvPr>
              <p:cNvGrpSpPr/>
              <p:nvPr/>
            </p:nvGrpSpPr>
            <p:grpSpPr>
              <a:xfrm>
                <a:off x="2240691" y="3291016"/>
                <a:ext cx="395416" cy="284207"/>
                <a:chOff x="1878227" y="3286897"/>
                <a:chExt cx="395416" cy="284207"/>
              </a:xfrm>
            </p:grpSpPr>
            <p:sp>
              <p:nvSpPr>
                <p:cNvPr id="75" name="Oval 74">
                  <a:extLst>
                    <a:ext uri="{FF2B5EF4-FFF2-40B4-BE49-F238E27FC236}">
                      <a16:creationId xmlns:a16="http://schemas.microsoft.com/office/drawing/2014/main" id="{E142E06B-48BA-4AEA-8032-377D57756CCB}"/>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E1D8BD2F-385A-446D-BD44-87951BD0CEE3}"/>
                    </a:ext>
                  </a:extLst>
                </p:cNvPr>
                <p:cNvSpPr txBox="1"/>
                <p:nvPr/>
              </p:nvSpPr>
              <p:spPr>
                <a:xfrm>
                  <a:off x="1878227" y="3286897"/>
                  <a:ext cx="395416" cy="276999"/>
                </a:xfrm>
                <a:prstGeom prst="rect">
                  <a:avLst/>
                </a:prstGeom>
                <a:noFill/>
              </p:spPr>
              <p:txBody>
                <a:bodyPr wrap="square" rtlCol="0">
                  <a:spAutoFit/>
                </a:bodyPr>
                <a:lstStyle/>
                <a:p>
                  <a:r>
                    <a:rPr lang="en-US" sz="1200" b="1" dirty="0">
                      <a:solidFill>
                        <a:schemeClr val="accent2">
                          <a:lumMod val="75000"/>
                        </a:schemeClr>
                      </a:solidFill>
                    </a:rPr>
                    <a:t>11</a:t>
                  </a:r>
                </a:p>
              </p:txBody>
            </p:sp>
          </p:grpSp>
          <p:grpSp>
            <p:nvGrpSpPr>
              <p:cNvPr id="77" name="Group 76">
                <a:extLst>
                  <a:ext uri="{FF2B5EF4-FFF2-40B4-BE49-F238E27FC236}">
                    <a16:creationId xmlns:a16="http://schemas.microsoft.com/office/drawing/2014/main" id="{6F04573C-B5AE-49FB-A20D-99B935BC0342}"/>
                  </a:ext>
                </a:extLst>
              </p:cNvPr>
              <p:cNvGrpSpPr/>
              <p:nvPr/>
            </p:nvGrpSpPr>
            <p:grpSpPr>
              <a:xfrm>
                <a:off x="2590800" y="3282778"/>
                <a:ext cx="395416" cy="284207"/>
                <a:chOff x="1878227" y="3286897"/>
                <a:chExt cx="395416" cy="284207"/>
              </a:xfrm>
            </p:grpSpPr>
            <p:sp>
              <p:nvSpPr>
                <p:cNvPr id="78" name="Oval 77">
                  <a:extLst>
                    <a:ext uri="{FF2B5EF4-FFF2-40B4-BE49-F238E27FC236}">
                      <a16:creationId xmlns:a16="http://schemas.microsoft.com/office/drawing/2014/main" id="{8D27983F-D8ED-475C-9008-5607214B556B}"/>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D3994D86-850C-46A7-99ED-8CC048A489E4}"/>
                    </a:ext>
                  </a:extLst>
                </p:cNvPr>
                <p:cNvSpPr txBox="1"/>
                <p:nvPr/>
              </p:nvSpPr>
              <p:spPr>
                <a:xfrm>
                  <a:off x="1878227" y="3286897"/>
                  <a:ext cx="395416" cy="276999"/>
                </a:xfrm>
                <a:prstGeom prst="rect">
                  <a:avLst/>
                </a:prstGeom>
                <a:noFill/>
              </p:spPr>
              <p:txBody>
                <a:bodyPr wrap="square" rtlCol="0">
                  <a:spAutoFit/>
                </a:bodyPr>
                <a:lstStyle/>
                <a:p>
                  <a:r>
                    <a:rPr lang="en-US" sz="1200" dirty="0"/>
                    <a:t>12</a:t>
                  </a:r>
                </a:p>
              </p:txBody>
            </p:sp>
          </p:grpSp>
          <p:grpSp>
            <p:nvGrpSpPr>
              <p:cNvPr id="80" name="Group 79">
                <a:extLst>
                  <a:ext uri="{FF2B5EF4-FFF2-40B4-BE49-F238E27FC236}">
                    <a16:creationId xmlns:a16="http://schemas.microsoft.com/office/drawing/2014/main" id="{F92C42C3-6F44-4356-BA73-A7C43CACC57E}"/>
                  </a:ext>
                </a:extLst>
              </p:cNvPr>
              <p:cNvGrpSpPr/>
              <p:nvPr/>
            </p:nvGrpSpPr>
            <p:grpSpPr>
              <a:xfrm>
                <a:off x="1882346" y="3649362"/>
                <a:ext cx="395416" cy="284207"/>
                <a:chOff x="1878227" y="3286897"/>
                <a:chExt cx="395416" cy="284207"/>
              </a:xfrm>
            </p:grpSpPr>
            <p:sp>
              <p:nvSpPr>
                <p:cNvPr id="81" name="Oval 80">
                  <a:extLst>
                    <a:ext uri="{FF2B5EF4-FFF2-40B4-BE49-F238E27FC236}">
                      <a16:creationId xmlns:a16="http://schemas.microsoft.com/office/drawing/2014/main" id="{EBBC664E-98D5-4F26-949D-805FBD75CBE1}"/>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557148C8-6769-4546-87D1-214811BAADF1}"/>
                    </a:ext>
                  </a:extLst>
                </p:cNvPr>
                <p:cNvSpPr txBox="1"/>
                <p:nvPr/>
              </p:nvSpPr>
              <p:spPr>
                <a:xfrm>
                  <a:off x="1878227" y="3286897"/>
                  <a:ext cx="395416" cy="276999"/>
                </a:xfrm>
                <a:prstGeom prst="rect">
                  <a:avLst/>
                </a:prstGeom>
                <a:noFill/>
              </p:spPr>
              <p:txBody>
                <a:bodyPr wrap="square" rtlCol="0">
                  <a:spAutoFit/>
                </a:bodyPr>
                <a:lstStyle/>
                <a:p>
                  <a:r>
                    <a:rPr lang="en-US" sz="1200" dirty="0"/>
                    <a:t>14</a:t>
                  </a:r>
                </a:p>
              </p:txBody>
            </p:sp>
          </p:grpSp>
          <p:grpSp>
            <p:nvGrpSpPr>
              <p:cNvPr id="92" name="Group 91">
                <a:extLst>
                  <a:ext uri="{FF2B5EF4-FFF2-40B4-BE49-F238E27FC236}">
                    <a16:creationId xmlns:a16="http://schemas.microsoft.com/office/drawing/2014/main" id="{134E9304-9AFE-49C0-8AAD-B6DDD3B07A6C}"/>
                  </a:ext>
                </a:extLst>
              </p:cNvPr>
              <p:cNvGrpSpPr/>
              <p:nvPr/>
            </p:nvGrpSpPr>
            <p:grpSpPr>
              <a:xfrm>
                <a:off x="1532238" y="3665838"/>
                <a:ext cx="370703" cy="276999"/>
                <a:chOff x="1532238" y="3665838"/>
                <a:chExt cx="370703" cy="276999"/>
              </a:xfrm>
            </p:grpSpPr>
            <p:sp>
              <p:nvSpPr>
                <p:cNvPr id="84" name="Oval 83">
                  <a:extLst>
                    <a:ext uri="{FF2B5EF4-FFF2-40B4-BE49-F238E27FC236}">
                      <a16:creationId xmlns:a16="http://schemas.microsoft.com/office/drawing/2014/main" id="{E73981F5-1D42-4AA3-B63A-F12508E7EE07}"/>
                    </a:ext>
                  </a:extLst>
                </p:cNvPr>
                <p:cNvSpPr/>
                <p:nvPr/>
              </p:nvSpPr>
              <p:spPr>
                <a:xfrm>
                  <a:off x="1552834" y="3665839"/>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45DC6BF5-FAE4-4EE2-A130-AA503502925D}"/>
                    </a:ext>
                  </a:extLst>
                </p:cNvPr>
                <p:cNvSpPr txBox="1"/>
                <p:nvPr/>
              </p:nvSpPr>
              <p:spPr>
                <a:xfrm>
                  <a:off x="1532238" y="3665838"/>
                  <a:ext cx="370703" cy="276999"/>
                </a:xfrm>
                <a:prstGeom prst="rect">
                  <a:avLst/>
                </a:prstGeom>
                <a:noFill/>
              </p:spPr>
              <p:txBody>
                <a:bodyPr wrap="square" rtlCol="0">
                  <a:spAutoFit/>
                </a:bodyPr>
                <a:lstStyle/>
                <a:p>
                  <a:r>
                    <a:rPr lang="en-US" sz="1200" dirty="0"/>
                    <a:t>13</a:t>
                  </a:r>
                </a:p>
              </p:txBody>
            </p:sp>
          </p:grpSp>
          <p:grpSp>
            <p:nvGrpSpPr>
              <p:cNvPr id="86" name="Group 85">
                <a:extLst>
                  <a:ext uri="{FF2B5EF4-FFF2-40B4-BE49-F238E27FC236}">
                    <a16:creationId xmlns:a16="http://schemas.microsoft.com/office/drawing/2014/main" id="{B2CA5D37-BF1D-45BA-976D-0D09B8483833}"/>
                  </a:ext>
                </a:extLst>
              </p:cNvPr>
              <p:cNvGrpSpPr/>
              <p:nvPr/>
            </p:nvGrpSpPr>
            <p:grpSpPr>
              <a:xfrm>
                <a:off x="2244810" y="3653481"/>
                <a:ext cx="395416" cy="284207"/>
                <a:chOff x="1878227" y="3286897"/>
                <a:chExt cx="395416" cy="284207"/>
              </a:xfrm>
            </p:grpSpPr>
            <p:sp>
              <p:nvSpPr>
                <p:cNvPr id="87" name="Oval 86">
                  <a:extLst>
                    <a:ext uri="{FF2B5EF4-FFF2-40B4-BE49-F238E27FC236}">
                      <a16:creationId xmlns:a16="http://schemas.microsoft.com/office/drawing/2014/main" id="{129567DF-D6FE-4F63-91F4-0F1D9AA7A085}"/>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5F02196D-227D-4A3D-B06F-0F0676AB8013}"/>
                    </a:ext>
                  </a:extLst>
                </p:cNvPr>
                <p:cNvSpPr txBox="1"/>
                <p:nvPr/>
              </p:nvSpPr>
              <p:spPr>
                <a:xfrm>
                  <a:off x="1878227" y="3286897"/>
                  <a:ext cx="395416" cy="276999"/>
                </a:xfrm>
                <a:prstGeom prst="rect">
                  <a:avLst/>
                </a:prstGeom>
                <a:noFill/>
              </p:spPr>
              <p:txBody>
                <a:bodyPr wrap="square" rtlCol="0">
                  <a:spAutoFit/>
                </a:bodyPr>
                <a:lstStyle/>
                <a:p>
                  <a:r>
                    <a:rPr lang="en-US" sz="1200" dirty="0"/>
                    <a:t>15</a:t>
                  </a:r>
                </a:p>
              </p:txBody>
            </p:sp>
          </p:grpSp>
          <p:grpSp>
            <p:nvGrpSpPr>
              <p:cNvPr id="89" name="Group 88">
                <a:extLst>
                  <a:ext uri="{FF2B5EF4-FFF2-40B4-BE49-F238E27FC236}">
                    <a16:creationId xmlns:a16="http://schemas.microsoft.com/office/drawing/2014/main" id="{F332C943-D8B7-4230-B807-E26E056ED8B9}"/>
                  </a:ext>
                </a:extLst>
              </p:cNvPr>
              <p:cNvGrpSpPr/>
              <p:nvPr/>
            </p:nvGrpSpPr>
            <p:grpSpPr>
              <a:xfrm>
                <a:off x="2594919" y="3645243"/>
                <a:ext cx="395416" cy="284207"/>
                <a:chOff x="1878227" y="3286897"/>
                <a:chExt cx="395416" cy="284207"/>
              </a:xfrm>
            </p:grpSpPr>
            <p:sp>
              <p:nvSpPr>
                <p:cNvPr id="90" name="Oval 89">
                  <a:extLst>
                    <a:ext uri="{FF2B5EF4-FFF2-40B4-BE49-F238E27FC236}">
                      <a16:creationId xmlns:a16="http://schemas.microsoft.com/office/drawing/2014/main" id="{BFB21184-E673-48DC-8770-B4915508EB44}"/>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B4D143F0-5BB4-40C1-8188-8B047094B928}"/>
                    </a:ext>
                  </a:extLst>
                </p:cNvPr>
                <p:cNvSpPr txBox="1"/>
                <p:nvPr/>
              </p:nvSpPr>
              <p:spPr>
                <a:xfrm>
                  <a:off x="1878227" y="3286897"/>
                  <a:ext cx="395416" cy="276999"/>
                </a:xfrm>
                <a:prstGeom prst="rect">
                  <a:avLst/>
                </a:prstGeom>
                <a:noFill/>
              </p:spPr>
              <p:txBody>
                <a:bodyPr wrap="square" rtlCol="0">
                  <a:spAutoFit/>
                </a:bodyPr>
                <a:lstStyle/>
                <a:p>
                  <a:r>
                    <a:rPr lang="en-US" sz="1200" dirty="0"/>
                    <a:t>16</a:t>
                  </a:r>
                </a:p>
              </p:txBody>
            </p:sp>
          </p:grpSp>
          <p:cxnSp>
            <p:nvCxnSpPr>
              <p:cNvPr id="94" name="Straight Arrow Connector 93">
                <a:extLst>
                  <a:ext uri="{FF2B5EF4-FFF2-40B4-BE49-F238E27FC236}">
                    <a16:creationId xmlns:a16="http://schemas.microsoft.com/office/drawing/2014/main" id="{1CA54F19-1B4F-4EC0-99D9-98A76CAE89E2}"/>
                  </a:ext>
                </a:extLst>
              </p:cNvPr>
              <p:cNvCxnSpPr>
                <a:cxnSpLocks/>
              </p:cNvCxnSpPr>
              <p:nvPr/>
            </p:nvCxnSpPr>
            <p:spPr>
              <a:xfrm flipH="1">
                <a:off x="2545489" y="3002695"/>
                <a:ext cx="790833" cy="321275"/>
              </a:xfrm>
              <a:prstGeom prst="straightConnector1">
                <a:avLst/>
              </a:prstGeom>
              <a:ln>
                <a:solidFill>
                  <a:srgbClr val="FFC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488D97A-8A10-48CA-8E8D-8BCB2B58A754}"/>
                  </a:ext>
                </a:extLst>
              </p:cNvPr>
              <p:cNvSpPr txBox="1"/>
              <p:nvPr/>
            </p:nvSpPr>
            <p:spPr>
              <a:xfrm>
                <a:off x="3361037" y="2829698"/>
                <a:ext cx="988540" cy="276999"/>
              </a:xfrm>
              <a:prstGeom prst="rect">
                <a:avLst/>
              </a:prstGeom>
              <a:noFill/>
            </p:spPr>
            <p:txBody>
              <a:bodyPr wrap="square" rtlCol="0">
                <a:spAutoFit/>
              </a:bodyPr>
              <a:lstStyle/>
              <a:p>
                <a:r>
                  <a:rPr lang="en-US" sz="1200" dirty="0"/>
                  <a:t>Laser here</a:t>
                </a:r>
              </a:p>
            </p:txBody>
          </p:sp>
        </p:grpSp>
        <p:sp>
          <p:nvSpPr>
            <p:cNvPr id="149" name="TextBox 148">
              <a:extLst>
                <a:ext uri="{FF2B5EF4-FFF2-40B4-BE49-F238E27FC236}">
                  <a16:creationId xmlns:a16="http://schemas.microsoft.com/office/drawing/2014/main" id="{FEC5BCC7-60B6-437D-A03F-40AD443B6BE7}"/>
                </a:ext>
              </a:extLst>
            </p:cNvPr>
            <p:cNvSpPr txBox="1"/>
            <p:nvPr/>
          </p:nvSpPr>
          <p:spPr>
            <a:xfrm>
              <a:off x="963828" y="1210963"/>
              <a:ext cx="2261286" cy="461665"/>
            </a:xfrm>
            <a:prstGeom prst="rect">
              <a:avLst/>
            </a:prstGeom>
            <a:noFill/>
          </p:spPr>
          <p:txBody>
            <a:bodyPr wrap="square" rtlCol="0">
              <a:spAutoFit/>
            </a:bodyPr>
            <a:lstStyle/>
            <a:p>
              <a:r>
                <a:rPr lang="en-US" sz="1200" dirty="0"/>
                <a:t>View from behind H6 through the HRPPD toward the laser</a:t>
              </a:r>
            </a:p>
          </p:txBody>
        </p:sp>
      </p:grpSp>
      <p:grpSp>
        <p:nvGrpSpPr>
          <p:cNvPr id="166" name="Group 165">
            <a:extLst>
              <a:ext uri="{FF2B5EF4-FFF2-40B4-BE49-F238E27FC236}">
                <a16:creationId xmlns:a16="http://schemas.microsoft.com/office/drawing/2014/main" id="{F1CFDD77-B279-466C-A686-FDACA7FC2CC8}"/>
              </a:ext>
            </a:extLst>
          </p:cNvPr>
          <p:cNvGrpSpPr/>
          <p:nvPr/>
        </p:nvGrpSpPr>
        <p:grpSpPr>
          <a:xfrm>
            <a:off x="9277867" y="1511486"/>
            <a:ext cx="2744308" cy="4124225"/>
            <a:chOff x="9277867" y="1511486"/>
            <a:chExt cx="2744308" cy="4124225"/>
          </a:xfrm>
        </p:grpSpPr>
        <p:pic>
          <p:nvPicPr>
            <p:cNvPr id="160" name="Picture 159">
              <a:extLst>
                <a:ext uri="{FF2B5EF4-FFF2-40B4-BE49-F238E27FC236}">
                  <a16:creationId xmlns:a16="http://schemas.microsoft.com/office/drawing/2014/main" id="{D4FE7F04-4F9D-42FD-90ED-F9CA1E7D4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820112" y="1969241"/>
              <a:ext cx="3659817" cy="2744308"/>
            </a:xfrm>
            <a:prstGeom prst="rect">
              <a:avLst/>
            </a:prstGeom>
          </p:spPr>
        </p:pic>
        <p:cxnSp>
          <p:nvCxnSpPr>
            <p:cNvPr id="161" name="Straight Arrow Connector 160">
              <a:extLst>
                <a:ext uri="{FF2B5EF4-FFF2-40B4-BE49-F238E27FC236}">
                  <a16:creationId xmlns:a16="http://schemas.microsoft.com/office/drawing/2014/main" id="{6BF0E3B8-E9C9-4BF5-837B-AC1210EB32C6}"/>
                </a:ext>
              </a:extLst>
            </p:cNvPr>
            <p:cNvCxnSpPr>
              <a:cxnSpLocks/>
            </p:cNvCxnSpPr>
            <p:nvPr/>
          </p:nvCxnSpPr>
          <p:spPr>
            <a:xfrm flipV="1">
              <a:off x="10342605" y="4040659"/>
              <a:ext cx="926757" cy="1346887"/>
            </a:xfrm>
            <a:prstGeom prst="straightConnector1">
              <a:avLst/>
            </a:prstGeom>
            <a:ln>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D85F9DF6-916B-408E-8545-2C4129ABB4C9}"/>
                </a:ext>
              </a:extLst>
            </p:cNvPr>
            <p:cNvSpPr txBox="1"/>
            <p:nvPr/>
          </p:nvSpPr>
          <p:spPr>
            <a:xfrm>
              <a:off x="9906000" y="5358712"/>
              <a:ext cx="988540" cy="276999"/>
            </a:xfrm>
            <a:prstGeom prst="rect">
              <a:avLst/>
            </a:prstGeom>
            <a:noFill/>
          </p:spPr>
          <p:txBody>
            <a:bodyPr wrap="square" rtlCol="0">
              <a:spAutoFit/>
            </a:bodyPr>
            <a:lstStyle/>
            <a:p>
              <a:r>
                <a:rPr lang="en-US" sz="1200" dirty="0"/>
                <a:t>Laser here</a:t>
              </a:r>
            </a:p>
          </p:txBody>
        </p:sp>
      </p:grpSp>
      <p:grpSp>
        <p:nvGrpSpPr>
          <p:cNvPr id="171" name="Group 170">
            <a:extLst>
              <a:ext uri="{FF2B5EF4-FFF2-40B4-BE49-F238E27FC236}">
                <a16:creationId xmlns:a16="http://schemas.microsoft.com/office/drawing/2014/main" id="{93DBA646-1FF6-47E6-B006-2D237EC5B3DC}"/>
              </a:ext>
            </a:extLst>
          </p:cNvPr>
          <p:cNvGrpSpPr/>
          <p:nvPr/>
        </p:nvGrpSpPr>
        <p:grpSpPr>
          <a:xfrm>
            <a:off x="123568" y="3744098"/>
            <a:ext cx="3735858" cy="2178907"/>
            <a:chOff x="123568" y="3744098"/>
            <a:chExt cx="3735858" cy="2178907"/>
          </a:xfrm>
        </p:grpSpPr>
        <p:grpSp>
          <p:nvGrpSpPr>
            <p:cNvPr id="167" name="Group 166">
              <a:extLst>
                <a:ext uri="{FF2B5EF4-FFF2-40B4-BE49-F238E27FC236}">
                  <a16:creationId xmlns:a16="http://schemas.microsoft.com/office/drawing/2014/main" id="{527F05DF-5C03-4631-AE18-4EA0D298F942}"/>
                </a:ext>
              </a:extLst>
            </p:cNvPr>
            <p:cNvGrpSpPr/>
            <p:nvPr/>
          </p:nvGrpSpPr>
          <p:grpSpPr>
            <a:xfrm>
              <a:off x="992660" y="4168346"/>
              <a:ext cx="2866766" cy="1754659"/>
              <a:chOff x="992660" y="4168346"/>
              <a:chExt cx="2866766" cy="1754659"/>
            </a:xfrm>
          </p:grpSpPr>
          <p:grpSp>
            <p:nvGrpSpPr>
              <p:cNvPr id="151" name="Group 150">
                <a:extLst>
                  <a:ext uri="{FF2B5EF4-FFF2-40B4-BE49-F238E27FC236}">
                    <a16:creationId xmlns:a16="http://schemas.microsoft.com/office/drawing/2014/main" id="{F98E0BCF-6400-404C-A3E4-794673ED9A18}"/>
                  </a:ext>
                </a:extLst>
              </p:cNvPr>
              <p:cNvGrpSpPr/>
              <p:nvPr/>
            </p:nvGrpSpPr>
            <p:grpSpPr>
              <a:xfrm>
                <a:off x="1033850" y="5296928"/>
                <a:ext cx="411890" cy="276999"/>
                <a:chOff x="1169774" y="4765588"/>
                <a:chExt cx="411890" cy="276999"/>
              </a:xfrm>
            </p:grpSpPr>
            <p:sp>
              <p:nvSpPr>
                <p:cNvPr id="129" name="Oval 128">
                  <a:extLst>
                    <a:ext uri="{FF2B5EF4-FFF2-40B4-BE49-F238E27FC236}">
                      <a16:creationId xmlns:a16="http://schemas.microsoft.com/office/drawing/2014/main" id="{5F6BFB53-F5C7-4DC8-855D-F0727496C8D6}"/>
                    </a:ext>
                  </a:extLst>
                </p:cNvPr>
                <p:cNvSpPr/>
                <p:nvPr/>
              </p:nvSpPr>
              <p:spPr>
                <a:xfrm>
                  <a:off x="1194488" y="4765589"/>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968360DB-040E-4EA6-9705-5F14426ED0BE}"/>
                    </a:ext>
                  </a:extLst>
                </p:cNvPr>
                <p:cNvSpPr txBox="1"/>
                <p:nvPr/>
              </p:nvSpPr>
              <p:spPr>
                <a:xfrm>
                  <a:off x="1169774" y="4765588"/>
                  <a:ext cx="411890" cy="276999"/>
                </a:xfrm>
                <a:prstGeom prst="rect">
                  <a:avLst/>
                </a:prstGeom>
                <a:noFill/>
              </p:spPr>
              <p:txBody>
                <a:bodyPr wrap="square" rtlCol="0">
                  <a:spAutoFit/>
                </a:bodyPr>
                <a:lstStyle/>
                <a:p>
                  <a:r>
                    <a:rPr lang="en-US" sz="1200" dirty="0"/>
                    <a:t>12</a:t>
                  </a:r>
                </a:p>
              </p:txBody>
            </p:sp>
          </p:grpSp>
          <p:grpSp>
            <p:nvGrpSpPr>
              <p:cNvPr id="99" name="Group 98">
                <a:extLst>
                  <a:ext uri="{FF2B5EF4-FFF2-40B4-BE49-F238E27FC236}">
                    <a16:creationId xmlns:a16="http://schemas.microsoft.com/office/drawing/2014/main" id="{72D9AFC9-33CE-4802-93FE-D8E97FB12A14}"/>
                  </a:ext>
                </a:extLst>
              </p:cNvPr>
              <p:cNvGrpSpPr/>
              <p:nvPr/>
            </p:nvGrpSpPr>
            <p:grpSpPr>
              <a:xfrm>
                <a:off x="2125363" y="4547284"/>
                <a:ext cx="271849" cy="276999"/>
                <a:chOff x="2615514" y="2553729"/>
                <a:chExt cx="271849" cy="276999"/>
              </a:xfrm>
            </p:grpSpPr>
            <p:sp>
              <p:nvSpPr>
                <p:cNvPr id="147" name="Oval 146">
                  <a:extLst>
                    <a:ext uri="{FF2B5EF4-FFF2-40B4-BE49-F238E27FC236}">
                      <a16:creationId xmlns:a16="http://schemas.microsoft.com/office/drawing/2014/main" id="{293BE06F-3029-4E9D-A0A2-5116E5F051CC}"/>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a16="http://schemas.microsoft.com/office/drawing/2014/main" id="{40599443-6C4C-4FED-95D0-C905B5874873}"/>
                    </a:ext>
                  </a:extLst>
                </p:cNvPr>
                <p:cNvSpPr txBox="1"/>
                <p:nvPr/>
              </p:nvSpPr>
              <p:spPr>
                <a:xfrm>
                  <a:off x="2627871" y="2553729"/>
                  <a:ext cx="259492" cy="276999"/>
                </a:xfrm>
                <a:prstGeom prst="rect">
                  <a:avLst/>
                </a:prstGeom>
                <a:noFill/>
              </p:spPr>
              <p:txBody>
                <a:bodyPr wrap="square" rtlCol="0">
                  <a:spAutoFit/>
                </a:bodyPr>
                <a:lstStyle/>
                <a:p>
                  <a:r>
                    <a:rPr lang="en-US" sz="1200" dirty="0"/>
                    <a:t>1</a:t>
                  </a:r>
                </a:p>
              </p:txBody>
            </p:sp>
          </p:grpSp>
          <p:grpSp>
            <p:nvGrpSpPr>
              <p:cNvPr id="100" name="Group 99">
                <a:extLst>
                  <a:ext uri="{FF2B5EF4-FFF2-40B4-BE49-F238E27FC236}">
                    <a16:creationId xmlns:a16="http://schemas.microsoft.com/office/drawing/2014/main" id="{261257FA-9E18-4E91-A081-44BAAC794D9B}"/>
                  </a:ext>
                </a:extLst>
              </p:cNvPr>
              <p:cNvGrpSpPr/>
              <p:nvPr/>
            </p:nvGrpSpPr>
            <p:grpSpPr>
              <a:xfrm>
                <a:off x="1758780" y="4551403"/>
                <a:ext cx="271849" cy="276999"/>
                <a:chOff x="2615514" y="2553729"/>
                <a:chExt cx="271849" cy="276999"/>
              </a:xfrm>
            </p:grpSpPr>
            <p:sp>
              <p:nvSpPr>
                <p:cNvPr id="145" name="Oval 144">
                  <a:extLst>
                    <a:ext uri="{FF2B5EF4-FFF2-40B4-BE49-F238E27FC236}">
                      <a16:creationId xmlns:a16="http://schemas.microsoft.com/office/drawing/2014/main" id="{3DE71DD7-1530-4CB3-B312-2AD3B530F049}"/>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8F0B2842-8AEB-4A4A-9354-B4617F47F1C8}"/>
                    </a:ext>
                  </a:extLst>
                </p:cNvPr>
                <p:cNvSpPr txBox="1"/>
                <p:nvPr/>
              </p:nvSpPr>
              <p:spPr>
                <a:xfrm>
                  <a:off x="2627871" y="2553729"/>
                  <a:ext cx="259492" cy="276999"/>
                </a:xfrm>
                <a:prstGeom prst="rect">
                  <a:avLst/>
                </a:prstGeom>
                <a:noFill/>
              </p:spPr>
              <p:txBody>
                <a:bodyPr wrap="square" rtlCol="0">
                  <a:spAutoFit/>
                </a:bodyPr>
                <a:lstStyle/>
                <a:p>
                  <a:r>
                    <a:rPr lang="en-US" sz="1200" dirty="0"/>
                    <a:t>2</a:t>
                  </a:r>
                </a:p>
              </p:txBody>
            </p:sp>
          </p:grpSp>
          <p:grpSp>
            <p:nvGrpSpPr>
              <p:cNvPr id="101" name="Group 100">
                <a:extLst>
                  <a:ext uri="{FF2B5EF4-FFF2-40B4-BE49-F238E27FC236}">
                    <a16:creationId xmlns:a16="http://schemas.microsoft.com/office/drawing/2014/main" id="{772D1BD0-1FA3-476A-A37C-613C26DBF376}"/>
                  </a:ext>
                </a:extLst>
              </p:cNvPr>
              <p:cNvGrpSpPr/>
              <p:nvPr/>
            </p:nvGrpSpPr>
            <p:grpSpPr>
              <a:xfrm>
                <a:off x="1404553" y="4555522"/>
                <a:ext cx="271849" cy="276999"/>
                <a:chOff x="2615514" y="2553729"/>
                <a:chExt cx="271849" cy="276999"/>
              </a:xfrm>
            </p:grpSpPr>
            <p:sp>
              <p:nvSpPr>
                <p:cNvPr id="143" name="Oval 142">
                  <a:extLst>
                    <a:ext uri="{FF2B5EF4-FFF2-40B4-BE49-F238E27FC236}">
                      <a16:creationId xmlns:a16="http://schemas.microsoft.com/office/drawing/2014/main" id="{1523C512-D2AF-46D3-9F6D-C939E023FE54}"/>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id="{34F8852E-7917-4590-8208-F2E02171EDFB}"/>
                    </a:ext>
                  </a:extLst>
                </p:cNvPr>
                <p:cNvSpPr txBox="1"/>
                <p:nvPr/>
              </p:nvSpPr>
              <p:spPr>
                <a:xfrm>
                  <a:off x="2627871" y="2553729"/>
                  <a:ext cx="259492" cy="276999"/>
                </a:xfrm>
                <a:prstGeom prst="rect">
                  <a:avLst/>
                </a:prstGeom>
                <a:noFill/>
              </p:spPr>
              <p:txBody>
                <a:bodyPr wrap="square" rtlCol="0">
                  <a:spAutoFit/>
                </a:bodyPr>
                <a:lstStyle/>
                <a:p>
                  <a:r>
                    <a:rPr lang="en-US" sz="1200" dirty="0"/>
                    <a:t>3</a:t>
                  </a:r>
                </a:p>
              </p:txBody>
            </p:sp>
          </p:grpSp>
          <p:grpSp>
            <p:nvGrpSpPr>
              <p:cNvPr id="102" name="Group 101">
                <a:extLst>
                  <a:ext uri="{FF2B5EF4-FFF2-40B4-BE49-F238E27FC236}">
                    <a16:creationId xmlns:a16="http://schemas.microsoft.com/office/drawing/2014/main" id="{D1968CBF-BD87-4FEE-A377-F88FF3500251}"/>
                  </a:ext>
                </a:extLst>
              </p:cNvPr>
              <p:cNvGrpSpPr/>
              <p:nvPr/>
            </p:nvGrpSpPr>
            <p:grpSpPr>
              <a:xfrm>
                <a:off x="1050326" y="4559641"/>
                <a:ext cx="271849" cy="276999"/>
                <a:chOff x="2615514" y="2553729"/>
                <a:chExt cx="271849" cy="276999"/>
              </a:xfrm>
            </p:grpSpPr>
            <p:sp>
              <p:nvSpPr>
                <p:cNvPr id="141" name="Oval 140">
                  <a:extLst>
                    <a:ext uri="{FF2B5EF4-FFF2-40B4-BE49-F238E27FC236}">
                      <a16:creationId xmlns:a16="http://schemas.microsoft.com/office/drawing/2014/main" id="{76C1FFA9-7D0A-46E7-A023-600732874B74}"/>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C8E60433-5624-4945-8658-6288A4A774D5}"/>
                    </a:ext>
                  </a:extLst>
                </p:cNvPr>
                <p:cNvSpPr txBox="1"/>
                <p:nvPr/>
              </p:nvSpPr>
              <p:spPr>
                <a:xfrm>
                  <a:off x="2627871" y="2553729"/>
                  <a:ext cx="259492" cy="276999"/>
                </a:xfrm>
                <a:prstGeom prst="rect">
                  <a:avLst/>
                </a:prstGeom>
                <a:noFill/>
              </p:spPr>
              <p:txBody>
                <a:bodyPr wrap="square" rtlCol="0">
                  <a:spAutoFit/>
                </a:bodyPr>
                <a:lstStyle/>
                <a:p>
                  <a:r>
                    <a:rPr lang="en-US" sz="1200" dirty="0"/>
                    <a:t>4</a:t>
                  </a:r>
                </a:p>
              </p:txBody>
            </p:sp>
          </p:grpSp>
          <p:grpSp>
            <p:nvGrpSpPr>
              <p:cNvPr id="103" name="Group 102">
                <a:extLst>
                  <a:ext uri="{FF2B5EF4-FFF2-40B4-BE49-F238E27FC236}">
                    <a16:creationId xmlns:a16="http://schemas.microsoft.com/office/drawing/2014/main" id="{5829C725-C71B-46B8-96F0-37A631FDAC1D}"/>
                  </a:ext>
                </a:extLst>
              </p:cNvPr>
              <p:cNvGrpSpPr/>
              <p:nvPr/>
            </p:nvGrpSpPr>
            <p:grpSpPr>
              <a:xfrm>
                <a:off x="2129482" y="4909749"/>
                <a:ext cx="271849" cy="276999"/>
                <a:chOff x="2615514" y="2553729"/>
                <a:chExt cx="271849" cy="276999"/>
              </a:xfrm>
            </p:grpSpPr>
            <p:sp>
              <p:nvSpPr>
                <p:cNvPr id="139" name="Oval 138">
                  <a:extLst>
                    <a:ext uri="{FF2B5EF4-FFF2-40B4-BE49-F238E27FC236}">
                      <a16:creationId xmlns:a16="http://schemas.microsoft.com/office/drawing/2014/main" id="{61565A4C-517B-4C67-B861-BF3CB9B098C1}"/>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E83F6B01-35CD-40EB-ABCF-9A07D60A3868}"/>
                    </a:ext>
                  </a:extLst>
                </p:cNvPr>
                <p:cNvSpPr txBox="1"/>
                <p:nvPr/>
              </p:nvSpPr>
              <p:spPr>
                <a:xfrm>
                  <a:off x="2627871" y="2553729"/>
                  <a:ext cx="259492" cy="276999"/>
                </a:xfrm>
                <a:prstGeom prst="rect">
                  <a:avLst/>
                </a:prstGeom>
                <a:noFill/>
              </p:spPr>
              <p:txBody>
                <a:bodyPr wrap="square" rtlCol="0">
                  <a:spAutoFit/>
                </a:bodyPr>
                <a:lstStyle/>
                <a:p>
                  <a:r>
                    <a:rPr lang="en-US" sz="1200" dirty="0"/>
                    <a:t>5</a:t>
                  </a:r>
                </a:p>
              </p:txBody>
            </p:sp>
          </p:grpSp>
          <p:grpSp>
            <p:nvGrpSpPr>
              <p:cNvPr id="104" name="Group 103">
                <a:extLst>
                  <a:ext uri="{FF2B5EF4-FFF2-40B4-BE49-F238E27FC236}">
                    <a16:creationId xmlns:a16="http://schemas.microsoft.com/office/drawing/2014/main" id="{9E8138BD-9236-4E60-AB5B-28B4EADF4C1D}"/>
                  </a:ext>
                </a:extLst>
              </p:cNvPr>
              <p:cNvGrpSpPr/>
              <p:nvPr/>
            </p:nvGrpSpPr>
            <p:grpSpPr>
              <a:xfrm>
                <a:off x="1762899" y="4913868"/>
                <a:ext cx="271849" cy="276999"/>
                <a:chOff x="2615514" y="2553729"/>
                <a:chExt cx="271849" cy="276999"/>
              </a:xfrm>
            </p:grpSpPr>
            <p:sp>
              <p:nvSpPr>
                <p:cNvPr id="137" name="Oval 136">
                  <a:extLst>
                    <a:ext uri="{FF2B5EF4-FFF2-40B4-BE49-F238E27FC236}">
                      <a16:creationId xmlns:a16="http://schemas.microsoft.com/office/drawing/2014/main" id="{B09E90D1-D2A8-48FF-A456-5B9D7007EA54}"/>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F4012885-47E1-4CC2-BA1F-04EB767FEC4A}"/>
                    </a:ext>
                  </a:extLst>
                </p:cNvPr>
                <p:cNvSpPr txBox="1"/>
                <p:nvPr/>
              </p:nvSpPr>
              <p:spPr>
                <a:xfrm>
                  <a:off x="2627871" y="2553729"/>
                  <a:ext cx="259492" cy="276999"/>
                </a:xfrm>
                <a:prstGeom prst="rect">
                  <a:avLst/>
                </a:prstGeom>
                <a:noFill/>
              </p:spPr>
              <p:txBody>
                <a:bodyPr wrap="square" rtlCol="0">
                  <a:spAutoFit/>
                </a:bodyPr>
                <a:lstStyle/>
                <a:p>
                  <a:r>
                    <a:rPr lang="en-US" sz="1200" dirty="0"/>
                    <a:t>6</a:t>
                  </a:r>
                </a:p>
              </p:txBody>
            </p:sp>
          </p:grpSp>
          <p:grpSp>
            <p:nvGrpSpPr>
              <p:cNvPr id="105" name="Group 104">
                <a:extLst>
                  <a:ext uri="{FF2B5EF4-FFF2-40B4-BE49-F238E27FC236}">
                    <a16:creationId xmlns:a16="http://schemas.microsoft.com/office/drawing/2014/main" id="{123ACC69-D2E8-4577-AD8A-10005E741709}"/>
                  </a:ext>
                </a:extLst>
              </p:cNvPr>
              <p:cNvGrpSpPr/>
              <p:nvPr/>
            </p:nvGrpSpPr>
            <p:grpSpPr>
              <a:xfrm>
                <a:off x="1408672" y="4917987"/>
                <a:ext cx="271849" cy="276999"/>
                <a:chOff x="2615514" y="2553729"/>
                <a:chExt cx="271849" cy="276999"/>
              </a:xfrm>
            </p:grpSpPr>
            <p:sp>
              <p:nvSpPr>
                <p:cNvPr id="135" name="Oval 134">
                  <a:extLst>
                    <a:ext uri="{FF2B5EF4-FFF2-40B4-BE49-F238E27FC236}">
                      <a16:creationId xmlns:a16="http://schemas.microsoft.com/office/drawing/2014/main" id="{F74EF324-2C5C-431E-BBC1-78A2E466F240}"/>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A8803828-C3CC-432B-9B4E-FC84A7EB16F3}"/>
                    </a:ext>
                  </a:extLst>
                </p:cNvPr>
                <p:cNvSpPr txBox="1"/>
                <p:nvPr/>
              </p:nvSpPr>
              <p:spPr>
                <a:xfrm>
                  <a:off x="2627871" y="2553729"/>
                  <a:ext cx="259492" cy="276999"/>
                </a:xfrm>
                <a:prstGeom prst="rect">
                  <a:avLst/>
                </a:prstGeom>
                <a:noFill/>
              </p:spPr>
              <p:txBody>
                <a:bodyPr wrap="square" rtlCol="0">
                  <a:spAutoFit/>
                </a:bodyPr>
                <a:lstStyle/>
                <a:p>
                  <a:r>
                    <a:rPr lang="en-US" sz="1200" dirty="0"/>
                    <a:t>7</a:t>
                  </a:r>
                </a:p>
              </p:txBody>
            </p:sp>
          </p:grpSp>
          <p:grpSp>
            <p:nvGrpSpPr>
              <p:cNvPr id="106" name="Group 105">
                <a:extLst>
                  <a:ext uri="{FF2B5EF4-FFF2-40B4-BE49-F238E27FC236}">
                    <a16:creationId xmlns:a16="http://schemas.microsoft.com/office/drawing/2014/main" id="{12CBFD30-47D5-443F-B33C-6E6AFA2E1713}"/>
                  </a:ext>
                </a:extLst>
              </p:cNvPr>
              <p:cNvGrpSpPr/>
              <p:nvPr/>
            </p:nvGrpSpPr>
            <p:grpSpPr>
              <a:xfrm>
                <a:off x="1054445" y="4922106"/>
                <a:ext cx="271849" cy="276999"/>
                <a:chOff x="2615514" y="2553729"/>
                <a:chExt cx="271849" cy="276999"/>
              </a:xfrm>
            </p:grpSpPr>
            <p:sp>
              <p:nvSpPr>
                <p:cNvPr id="133" name="Oval 132">
                  <a:extLst>
                    <a:ext uri="{FF2B5EF4-FFF2-40B4-BE49-F238E27FC236}">
                      <a16:creationId xmlns:a16="http://schemas.microsoft.com/office/drawing/2014/main" id="{118DF4AB-4D28-4BAC-943A-263234B2DCF6}"/>
                    </a:ext>
                  </a:extLst>
                </p:cNvPr>
                <p:cNvSpPr/>
                <p:nvPr/>
              </p:nvSpPr>
              <p:spPr>
                <a:xfrm>
                  <a:off x="2615514" y="2553730"/>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68F89990-A183-42A3-897B-BEFF742AD543}"/>
                    </a:ext>
                  </a:extLst>
                </p:cNvPr>
                <p:cNvSpPr txBox="1"/>
                <p:nvPr/>
              </p:nvSpPr>
              <p:spPr>
                <a:xfrm>
                  <a:off x="2627871" y="2553729"/>
                  <a:ext cx="259492" cy="276999"/>
                </a:xfrm>
                <a:prstGeom prst="rect">
                  <a:avLst/>
                </a:prstGeom>
                <a:noFill/>
              </p:spPr>
              <p:txBody>
                <a:bodyPr wrap="square" rtlCol="0">
                  <a:spAutoFit/>
                </a:bodyPr>
                <a:lstStyle/>
                <a:p>
                  <a:r>
                    <a:rPr lang="en-US" sz="1200" dirty="0"/>
                    <a:t>8</a:t>
                  </a:r>
                </a:p>
              </p:txBody>
            </p:sp>
          </p:grpSp>
          <p:grpSp>
            <p:nvGrpSpPr>
              <p:cNvPr id="107" name="Group 106">
                <a:extLst>
                  <a:ext uri="{FF2B5EF4-FFF2-40B4-BE49-F238E27FC236}">
                    <a16:creationId xmlns:a16="http://schemas.microsoft.com/office/drawing/2014/main" id="{74258DDC-B3FB-4F40-8000-AFCAB14EB38A}"/>
                  </a:ext>
                </a:extLst>
              </p:cNvPr>
              <p:cNvGrpSpPr/>
              <p:nvPr/>
            </p:nvGrpSpPr>
            <p:grpSpPr>
              <a:xfrm>
                <a:off x="1734065" y="5292809"/>
                <a:ext cx="395416" cy="276999"/>
                <a:chOff x="1865870" y="3299254"/>
                <a:chExt cx="395416" cy="276999"/>
              </a:xfrm>
            </p:grpSpPr>
            <p:sp>
              <p:nvSpPr>
                <p:cNvPr id="131" name="Oval 130">
                  <a:extLst>
                    <a:ext uri="{FF2B5EF4-FFF2-40B4-BE49-F238E27FC236}">
                      <a16:creationId xmlns:a16="http://schemas.microsoft.com/office/drawing/2014/main" id="{C3942A53-35FF-41B8-9CBF-069470154F7C}"/>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77719A9E-C0FA-47AB-BF01-BDC0423E2554}"/>
                    </a:ext>
                  </a:extLst>
                </p:cNvPr>
                <p:cNvSpPr txBox="1"/>
                <p:nvPr/>
              </p:nvSpPr>
              <p:spPr>
                <a:xfrm>
                  <a:off x="1865870" y="3299254"/>
                  <a:ext cx="395416" cy="276999"/>
                </a:xfrm>
                <a:prstGeom prst="rect">
                  <a:avLst/>
                </a:prstGeom>
                <a:noFill/>
              </p:spPr>
              <p:txBody>
                <a:bodyPr wrap="square" rtlCol="0">
                  <a:spAutoFit/>
                </a:bodyPr>
                <a:lstStyle/>
                <a:p>
                  <a:r>
                    <a:rPr lang="en-US" sz="1200" dirty="0"/>
                    <a:t>10</a:t>
                  </a:r>
                </a:p>
              </p:txBody>
            </p:sp>
          </p:grpSp>
          <p:grpSp>
            <p:nvGrpSpPr>
              <p:cNvPr id="109" name="Group 108">
                <a:extLst>
                  <a:ext uri="{FF2B5EF4-FFF2-40B4-BE49-F238E27FC236}">
                    <a16:creationId xmlns:a16="http://schemas.microsoft.com/office/drawing/2014/main" id="{ACE9E0FA-BA41-4B20-8933-B7AF2A920978}"/>
                  </a:ext>
                </a:extLst>
              </p:cNvPr>
              <p:cNvGrpSpPr/>
              <p:nvPr/>
            </p:nvGrpSpPr>
            <p:grpSpPr>
              <a:xfrm>
                <a:off x="1379838" y="5296928"/>
                <a:ext cx="395416" cy="276999"/>
                <a:chOff x="1878227" y="3299254"/>
                <a:chExt cx="395416" cy="276999"/>
              </a:xfrm>
            </p:grpSpPr>
            <p:sp>
              <p:nvSpPr>
                <p:cNvPr id="127" name="Oval 126">
                  <a:extLst>
                    <a:ext uri="{FF2B5EF4-FFF2-40B4-BE49-F238E27FC236}">
                      <a16:creationId xmlns:a16="http://schemas.microsoft.com/office/drawing/2014/main" id="{8496EA84-4F52-4D19-B57A-A3A46F3D8469}"/>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70CDD88A-E6A6-413E-B353-49971FC23DAA}"/>
                    </a:ext>
                  </a:extLst>
                </p:cNvPr>
                <p:cNvSpPr txBox="1"/>
                <p:nvPr/>
              </p:nvSpPr>
              <p:spPr>
                <a:xfrm>
                  <a:off x="1878227" y="3299254"/>
                  <a:ext cx="395416" cy="276999"/>
                </a:xfrm>
                <a:prstGeom prst="rect">
                  <a:avLst/>
                </a:prstGeom>
                <a:noFill/>
              </p:spPr>
              <p:txBody>
                <a:bodyPr wrap="square" rtlCol="0">
                  <a:spAutoFit/>
                </a:bodyPr>
                <a:lstStyle/>
                <a:p>
                  <a:r>
                    <a:rPr lang="en-US" sz="1200" b="1" dirty="0">
                      <a:solidFill>
                        <a:schemeClr val="accent2">
                          <a:lumMod val="75000"/>
                        </a:schemeClr>
                      </a:solidFill>
                    </a:rPr>
                    <a:t>11</a:t>
                  </a:r>
                </a:p>
              </p:txBody>
            </p:sp>
          </p:grpSp>
          <p:grpSp>
            <p:nvGrpSpPr>
              <p:cNvPr id="110" name="Group 109">
                <a:extLst>
                  <a:ext uri="{FF2B5EF4-FFF2-40B4-BE49-F238E27FC236}">
                    <a16:creationId xmlns:a16="http://schemas.microsoft.com/office/drawing/2014/main" id="{C6764BC2-024E-4766-80B1-531E4255CB17}"/>
                  </a:ext>
                </a:extLst>
              </p:cNvPr>
              <p:cNvGrpSpPr/>
              <p:nvPr/>
            </p:nvGrpSpPr>
            <p:grpSpPr>
              <a:xfrm>
                <a:off x="2125364" y="5288690"/>
                <a:ext cx="407771" cy="276999"/>
                <a:chOff x="1902942" y="3299254"/>
                <a:chExt cx="407771" cy="276999"/>
              </a:xfrm>
            </p:grpSpPr>
            <p:sp>
              <p:nvSpPr>
                <p:cNvPr id="125" name="Oval 124">
                  <a:extLst>
                    <a:ext uri="{FF2B5EF4-FFF2-40B4-BE49-F238E27FC236}">
                      <a16:creationId xmlns:a16="http://schemas.microsoft.com/office/drawing/2014/main" id="{0F688994-256A-44AA-AA90-08170907C2E2}"/>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4B958F22-A88D-4C95-8808-C633745085BF}"/>
                    </a:ext>
                  </a:extLst>
                </p:cNvPr>
                <p:cNvSpPr txBox="1"/>
                <p:nvPr/>
              </p:nvSpPr>
              <p:spPr>
                <a:xfrm>
                  <a:off x="1915297" y="3299254"/>
                  <a:ext cx="395416" cy="276999"/>
                </a:xfrm>
                <a:prstGeom prst="rect">
                  <a:avLst/>
                </a:prstGeom>
                <a:noFill/>
              </p:spPr>
              <p:txBody>
                <a:bodyPr wrap="square" rtlCol="0">
                  <a:spAutoFit/>
                </a:bodyPr>
                <a:lstStyle/>
                <a:p>
                  <a:r>
                    <a:rPr lang="en-US" sz="1200" dirty="0"/>
                    <a:t>9</a:t>
                  </a:r>
                </a:p>
              </p:txBody>
            </p:sp>
          </p:grpSp>
          <p:grpSp>
            <p:nvGrpSpPr>
              <p:cNvPr id="111" name="Group 110">
                <a:extLst>
                  <a:ext uri="{FF2B5EF4-FFF2-40B4-BE49-F238E27FC236}">
                    <a16:creationId xmlns:a16="http://schemas.microsoft.com/office/drawing/2014/main" id="{EBB2D68D-22BA-4E45-B019-764C9B2CBD3D}"/>
                  </a:ext>
                </a:extLst>
              </p:cNvPr>
              <p:cNvGrpSpPr/>
              <p:nvPr/>
            </p:nvGrpSpPr>
            <p:grpSpPr>
              <a:xfrm>
                <a:off x="1750542" y="5618203"/>
                <a:ext cx="395416" cy="284207"/>
                <a:chOff x="1878227" y="3286897"/>
                <a:chExt cx="395416" cy="284207"/>
              </a:xfrm>
            </p:grpSpPr>
            <p:sp>
              <p:nvSpPr>
                <p:cNvPr id="123" name="Oval 122">
                  <a:extLst>
                    <a:ext uri="{FF2B5EF4-FFF2-40B4-BE49-F238E27FC236}">
                      <a16:creationId xmlns:a16="http://schemas.microsoft.com/office/drawing/2014/main" id="{8F2F6B79-5000-4699-AD9D-B31D279C1D22}"/>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A6334260-76B3-40AC-BD50-C2B2904B6163}"/>
                    </a:ext>
                  </a:extLst>
                </p:cNvPr>
                <p:cNvSpPr txBox="1"/>
                <p:nvPr/>
              </p:nvSpPr>
              <p:spPr>
                <a:xfrm>
                  <a:off x="1878227" y="3286897"/>
                  <a:ext cx="395416" cy="276999"/>
                </a:xfrm>
                <a:prstGeom prst="rect">
                  <a:avLst/>
                </a:prstGeom>
                <a:noFill/>
              </p:spPr>
              <p:txBody>
                <a:bodyPr wrap="square" rtlCol="0">
                  <a:spAutoFit/>
                </a:bodyPr>
                <a:lstStyle/>
                <a:p>
                  <a:r>
                    <a:rPr lang="en-US" sz="1200" dirty="0"/>
                    <a:t>14</a:t>
                  </a:r>
                </a:p>
              </p:txBody>
            </p:sp>
          </p:grpSp>
          <p:grpSp>
            <p:nvGrpSpPr>
              <p:cNvPr id="112" name="Group 111">
                <a:extLst>
                  <a:ext uri="{FF2B5EF4-FFF2-40B4-BE49-F238E27FC236}">
                    <a16:creationId xmlns:a16="http://schemas.microsoft.com/office/drawing/2014/main" id="{660326DB-9389-4929-8F01-2C373C2AFF70}"/>
                  </a:ext>
                </a:extLst>
              </p:cNvPr>
              <p:cNvGrpSpPr/>
              <p:nvPr/>
            </p:nvGrpSpPr>
            <p:grpSpPr>
              <a:xfrm>
                <a:off x="2104769" y="5634679"/>
                <a:ext cx="370703" cy="276999"/>
                <a:chOff x="1532238" y="3665838"/>
                <a:chExt cx="370703" cy="276999"/>
              </a:xfrm>
            </p:grpSpPr>
            <p:sp>
              <p:nvSpPr>
                <p:cNvPr id="121" name="Oval 120">
                  <a:extLst>
                    <a:ext uri="{FF2B5EF4-FFF2-40B4-BE49-F238E27FC236}">
                      <a16:creationId xmlns:a16="http://schemas.microsoft.com/office/drawing/2014/main" id="{317FBBF8-D1E0-4AF7-9F0C-5171047CEB8C}"/>
                    </a:ext>
                  </a:extLst>
                </p:cNvPr>
                <p:cNvSpPr/>
                <p:nvPr/>
              </p:nvSpPr>
              <p:spPr>
                <a:xfrm>
                  <a:off x="1552834" y="3665839"/>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6BB1C6F9-79F6-40BA-9B08-09E470761498}"/>
                    </a:ext>
                  </a:extLst>
                </p:cNvPr>
                <p:cNvSpPr txBox="1"/>
                <p:nvPr/>
              </p:nvSpPr>
              <p:spPr>
                <a:xfrm>
                  <a:off x="1532238" y="3665838"/>
                  <a:ext cx="370703" cy="276999"/>
                </a:xfrm>
                <a:prstGeom prst="rect">
                  <a:avLst/>
                </a:prstGeom>
                <a:noFill/>
              </p:spPr>
              <p:txBody>
                <a:bodyPr wrap="square" rtlCol="0">
                  <a:spAutoFit/>
                </a:bodyPr>
                <a:lstStyle/>
                <a:p>
                  <a:r>
                    <a:rPr lang="en-US" sz="1200" dirty="0"/>
                    <a:t>13</a:t>
                  </a:r>
                </a:p>
              </p:txBody>
            </p:sp>
          </p:grpSp>
          <p:grpSp>
            <p:nvGrpSpPr>
              <p:cNvPr id="113" name="Group 112">
                <a:extLst>
                  <a:ext uri="{FF2B5EF4-FFF2-40B4-BE49-F238E27FC236}">
                    <a16:creationId xmlns:a16="http://schemas.microsoft.com/office/drawing/2014/main" id="{78E09B3E-CED8-4FCF-BE29-E96080FF7212}"/>
                  </a:ext>
                </a:extLst>
              </p:cNvPr>
              <p:cNvGrpSpPr/>
              <p:nvPr/>
            </p:nvGrpSpPr>
            <p:grpSpPr>
              <a:xfrm>
                <a:off x="1396315" y="5622321"/>
                <a:ext cx="395416" cy="284207"/>
                <a:chOff x="1878227" y="3286897"/>
                <a:chExt cx="395416" cy="284207"/>
              </a:xfrm>
            </p:grpSpPr>
            <p:sp>
              <p:nvSpPr>
                <p:cNvPr id="119" name="Oval 118">
                  <a:extLst>
                    <a:ext uri="{FF2B5EF4-FFF2-40B4-BE49-F238E27FC236}">
                      <a16:creationId xmlns:a16="http://schemas.microsoft.com/office/drawing/2014/main" id="{732E7B55-590B-4504-8615-22952B822D74}"/>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a:extLst>
                    <a:ext uri="{FF2B5EF4-FFF2-40B4-BE49-F238E27FC236}">
                      <a16:creationId xmlns:a16="http://schemas.microsoft.com/office/drawing/2014/main" id="{52B3DFA8-3850-4B3B-84BF-A592F31B2264}"/>
                    </a:ext>
                  </a:extLst>
                </p:cNvPr>
                <p:cNvSpPr txBox="1"/>
                <p:nvPr/>
              </p:nvSpPr>
              <p:spPr>
                <a:xfrm>
                  <a:off x="1878227" y="3286897"/>
                  <a:ext cx="395416" cy="276999"/>
                </a:xfrm>
                <a:prstGeom prst="rect">
                  <a:avLst/>
                </a:prstGeom>
                <a:noFill/>
              </p:spPr>
              <p:txBody>
                <a:bodyPr wrap="square" rtlCol="0">
                  <a:spAutoFit/>
                </a:bodyPr>
                <a:lstStyle/>
                <a:p>
                  <a:r>
                    <a:rPr lang="en-US" sz="1200" dirty="0"/>
                    <a:t>15</a:t>
                  </a:r>
                </a:p>
              </p:txBody>
            </p:sp>
          </p:grpSp>
          <p:grpSp>
            <p:nvGrpSpPr>
              <p:cNvPr id="114" name="Group 113">
                <a:extLst>
                  <a:ext uri="{FF2B5EF4-FFF2-40B4-BE49-F238E27FC236}">
                    <a16:creationId xmlns:a16="http://schemas.microsoft.com/office/drawing/2014/main" id="{F198C548-58D1-411C-BEA5-16A69B47ADB0}"/>
                  </a:ext>
                </a:extLst>
              </p:cNvPr>
              <p:cNvGrpSpPr/>
              <p:nvPr/>
            </p:nvGrpSpPr>
            <p:grpSpPr>
              <a:xfrm>
                <a:off x="1042088" y="5638798"/>
                <a:ext cx="395416" cy="284207"/>
                <a:chOff x="1878227" y="3286897"/>
                <a:chExt cx="395416" cy="284207"/>
              </a:xfrm>
            </p:grpSpPr>
            <p:sp>
              <p:nvSpPr>
                <p:cNvPr id="117" name="Oval 116">
                  <a:extLst>
                    <a:ext uri="{FF2B5EF4-FFF2-40B4-BE49-F238E27FC236}">
                      <a16:creationId xmlns:a16="http://schemas.microsoft.com/office/drawing/2014/main" id="{BE45D309-228A-4DEC-90E7-A9F60CCFE300}"/>
                    </a:ext>
                  </a:extLst>
                </p:cNvPr>
                <p:cNvSpPr/>
                <p:nvPr/>
              </p:nvSpPr>
              <p:spPr>
                <a:xfrm>
                  <a:off x="1902942" y="3299255"/>
                  <a:ext cx="271848" cy="271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4766D554-BE83-4A97-B62A-53F954447F2F}"/>
                    </a:ext>
                  </a:extLst>
                </p:cNvPr>
                <p:cNvSpPr txBox="1"/>
                <p:nvPr/>
              </p:nvSpPr>
              <p:spPr>
                <a:xfrm>
                  <a:off x="1878227" y="3286897"/>
                  <a:ext cx="395416" cy="276999"/>
                </a:xfrm>
                <a:prstGeom prst="rect">
                  <a:avLst/>
                </a:prstGeom>
                <a:noFill/>
              </p:spPr>
              <p:txBody>
                <a:bodyPr wrap="square" rtlCol="0">
                  <a:spAutoFit/>
                </a:bodyPr>
                <a:lstStyle/>
                <a:p>
                  <a:r>
                    <a:rPr lang="en-US" sz="1200" dirty="0"/>
                    <a:t>16</a:t>
                  </a:r>
                </a:p>
              </p:txBody>
            </p:sp>
          </p:grpSp>
          <p:cxnSp>
            <p:nvCxnSpPr>
              <p:cNvPr id="115" name="Straight Arrow Connector 114">
                <a:extLst>
                  <a:ext uri="{FF2B5EF4-FFF2-40B4-BE49-F238E27FC236}">
                    <a16:creationId xmlns:a16="http://schemas.microsoft.com/office/drawing/2014/main" id="{7787AB7D-B089-4416-9786-CDF52860FAAA}"/>
                  </a:ext>
                </a:extLst>
              </p:cNvPr>
              <p:cNvCxnSpPr>
                <a:cxnSpLocks/>
              </p:cNvCxnSpPr>
              <p:nvPr/>
            </p:nvCxnSpPr>
            <p:spPr>
              <a:xfrm flipH="1">
                <a:off x="1672280" y="4899968"/>
                <a:ext cx="1223320" cy="405199"/>
              </a:xfrm>
              <a:prstGeom prst="straightConnector1">
                <a:avLst/>
              </a:prstGeom>
              <a:ln>
                <a:solidFill>
                  <a:srgbClr val="FFC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84D163FA-C8C7-412A-BB05-1F29F15B3CE9}"/>
                  </a:ext>
                </a:extLst>
              </p:cNvPr>
              <p:cNvSpPr txBox="1"/>
              <p:nvPr/>
            </p:nvSpPr>
            <p:spPr>
              <a:xfrm>
                <a:off x="2870886" y="4761468"/>
                <a:ext cx="988540" cy="276999"/>
              </a:xfrm>
              <a:prstGeom prst="rect">
                <a:avLst/>
              </a:prstGeom>
              <a:noFill/>
            </p:spPr>
            <p:txBody>
              <a:bodyPr wrap="square" rtlCol="0">
                <a:spAutoFit/>
              </a:bodyPr>
              <a:lstStyle/>
              <a:p>
                <a:r>
                  <a:rPr lang="en-US" sz="1200" dirty="0"/>
                  <a:t>Laser here</a:t>
                </a:r>
              </a:p>
            </p:txBody>
          </p:sp>
          <p:sp>
            <p:nvSpPr>
              <p:cNvPr id="150" name="TextBox 149">
                <a:extLst>
                  <a:ext uri="{FF2B5EF4-FFF2-40B4-BE49-F238E27FC236}">
                    <a16:creationId xmlns:a16="http://schemas.microsoft.com/office/drawing/2014/main" id="{DE88E144-5298-469D-B558-C4B969D3F8D5}"/>
                  </a:ext>
                </a:extLst>
              </p:cNvPr>
              <p:cNvSpPr txBox="1"/>
              <p:nvPr/>
            </p:nvSpPr>
            <p:spPr>
              <a:xfrm>
                <a:off x="992660" y="4168346"/>
                <a:ext cx="2261286" cy="276999"/>
              </a:xfrm>
              <a:prstGeom prst="rect">
                <a:avLst/>
              </a:prstGeom>
              <a:noFill/>
            </p:spPr>
            <p:txBody>
              <a:bodyPr wrap="square" rtlCol="0">
                <a:spAutoFit/>
              </a:bodyPr>
              <a:lstStyle/>
              <a:p>
                <a:r>
                  <a:rPr lang="en-US" sz="1200" dirty="0"/>
                  <a:t>View from the laser</a:t>
                </a:r>
              </a:p>
            </p:txBody>
          </p:sp>
        </p:grpSp>
        <p:cxnSp>
          <p:nvCxnSpPr>
            <p:cNvPr id="169" name="Straight Arrow Connector 168">
              <a:extLst>
                <a:ext uri="{FF2B5EF4-FFF2-40B4-BE49-F238E27FC236}">
                  <a16:creationId xmlns:a16="http://schemas.microsoft.com/office/drawing/2014/main" id="{C10896E2-9A4A-4704-A8F7-EF312F464242}"/>
                </a:ext>
              </a:extLst>
            </p:cNvPr>
            <p:cNvCxnSpPr/>
            <p:nvPr/>
          </p:nvCxnSpPr>
          <p:spPr>
            <a:xfrm flipV="1">
              <a:off x="469556" y="4151870"/>
              <a:ext cx="0" cy="444843"/>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209A237C-4210-470A-8333-224B4B4906F9}"/>
                </a:ext>
              </a:extLst>
            </p:cNvPr>
            <p:cNvSpPr txBox="1"/>
            <p:nvPr/>
          </p:nvSpPr>
          <p:spPr>
            <a:xfrm>
              <a:off x="123568" y="3744098"/>
              <a:ext cx="1272746" cy="461665"/>
            </a:xfrm>
            <a:prstGeom prst="rect">
              <a:avLst/>
            </a:prstGeom>
            <a:noFill/>
          </p:spPr>
          <p:txBody>
            <a:bodyPr wrap="square" rtlCol="0">
              <a:spAutoFit/>
            </a:bodyPr>
            <a:lstStyle/>
            <a:p>
              <a:r>
                <a:rPr lang="en-US" sz="1200" b="1" dirty="0">
                  <a:solidFill>
                    <a:schemeClr val="accent5">
                      <a:lumMod val="75000"/>
                    </a:schemeClr>
                  </a:solidFill>
                </a:rPr>
                <a:t>Top of H6, with HV inputs</a:t>
              </a:r>
            </a:p>
          </p:txBody>
        </p:sp>
      </p:grpSp>
    </p:spTree>
    <p:extLst>
      <p:ext uri="{BB962C8B-B14F-4D97-AF65-F5344CB8AC3E}">
        <p14:creationId xmlns:p14="http://schemas.microsoft.com/office/powerpoint/2010/main" val="111225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DE77-A2C2-4C44-80CC-63B93835088B}"/>
              </a:ext>
            </a:extLst>
          </p:cNvPr>
          <p:cNvSpPr>
            <a:spLocks noGrp="1"/>
          </p:cNvSpPr>
          <p:nvPr>
            <p:ph type="title"/>
          </p:nvPr>
        </p:nvSpPr>
        <p:spPr>
          <a:xfrm>
            <a:off x="479854" y="241558"/>
            <a:ext cx="10515600" cy="722270"/>
          </a:xfrm>
        </p:spPr>
        <p:txBody>
          <a:bodyPr>
            <a:normAutofit/>
          </a:bodyPr>
          <a:lstStyle/>
          <a:p>
            <a:r>
              <a:rPr lang="en-US" sz="3200" dirty="0"/>
              <a:t>Localization of the Capacitively-Coupled Signal</a:t>
            </a:r>
          </a:p>
        </p:txBody>
      </p:sp>
      <p:sp>
        <p:nvSpPr>
          <p:cNvPr id="3" name="Content Placeholder 2">
            <a:extLst>
              <a:ext uri="{FF2B5EF4-FFF2-40B4-BE49-F238E27FC236}">
                <a16:creationId xmlns:a16="http://schemas.microsoft.com/office/drawing/2014/main" id="{DF40F9D9-E537-4626-9A48-31F6EE4B63BD}"/>
              </a:ext>
            </a:extLst>
          </p:cNvPr>
          <p:cNvSpPr>
            <a:spLocks noGrp="1"/>
          </p:cNvSpPr>
          <p:nvPr>
            <p:ph idx="1"/>
          </p:nvPr>
        </p:nvSpPr>
        <p:spPr>
          <a:xfrm>
            <a:off x="407773" y="939114"/>
            <a:ext cx="3447535" cy="1359243"/>
          </a:xfrm>
        </p:spPr>
        <p:txBody>
          <a:bodyPr>
            <a:normAutofit fontScale="85000" lnSpcReduction="10000"/>
          </a:bodyPr>
          <a:lstStyle/>
          <a:p>
            <a:r>
              <a:rPr lang="en-US" sz="2000" dirty="0"/>
              <a:t>L144</a:t>
            </a:r>
          </a:p>
          <a:p>
            <a:r>
              <a:rPr lang="en-US" sz="2000" dirty="0"/>
              <a:t>25 mm pixels</a:t>
            </a:r>
          </a:p>
          <a:p>
            <a:r>
              <a:rPr lang="en-US" sz="2000" dirty="0"/>
              <a:t>Laser on pixel G5</a:t>
            </a:r>
          </a:p>
          <a:p>
            <a:r>
              <a:rPr lang="en-US" sz="2000" dirty="0"/>
              <a:t>Neighbors G6, F5 also responded</a:t>
            </a:r>
          </a:p>
        </p:txBody>
      </p:sp>
      <p:pic>
        <p:nvPicPr>
          <p:cNvPr id="5" name="Picture 4">
            <a:extLst>
              <a:ext uri="{FF2B5EF4-FFF2-40B4-BE49-F238E27FC236}">
                <a16:creationId xmlns:a16="http://schemas.microsoft.com/office/drawing/2014/main" id="{6C42D1B0-D388-4240-BD3D-BDCCDBF0AAE4}"/>
              </a:ext>
            </a:extLst>
          </p:cNvPr>
          <p:cNvPicPr>
            <a:picLocks noChangeAspect="1"/>
          </p:cNvPicPr>
          <p:nvPr/>
        </p:nvPicPr>
        <p:blipFill rotWithShape="1">
          <a:blip r:embed="rId2">
            <a:extLst>
              <a:ext uri="{28A0092B-C50C-407E-A947-70E740481C1C}">
                <a14:useLocalDpi xmlns:a14="http://schemas.microsoft.com/office/drawing/2010/main" val="0"/>
              </a:ext>
            </a:extLst>
          </a:blip>
          <a:srcRect r="5089" b="6817"/>
          <a:stretch/>
        </p:blipFill>
        <p:spPr>
          <a:xfrm>
            <a:off x="3865127" y="1427359"/>
            <a:ext cx="4132871" cy="4472973"/>
          </a:xfrm>
          <a:prstGeom prst="rect">
            <a:avLst/>
          </a:prstGeom>
        </p:spPr>
      </p:pic>
      <p:pic>
        <p:nvPicPr>
          <p:cNvPr id="7" name="Picture 6">
            <a:extLst>
              <a:ext uri="{FF2B5EF4-FFF2-40B4-BE49-F238E27FC236}">
                <a16:creationId xmlns:a16="http://schemas.microsoft.com/office/drawing/2014/main" id="{D6A402D1-B0D7-4819-B803-3A8165874532}"/>
              </a:ext>
            </a:extLst>
          </p:cNvPr>
          <p:cNvPicPr>
            <a:picLocks noChangeAspect="1"/>
          </p:cNvPicPr>
          <p:nvPr/>
        </p:nvPicPr>
        <p:blipFill rotWithShape="1">
          <a:blip r:embed="rId3">
            <a:extLst>
              <a:ext uri="{28A0092B-C50C-407E-A947-70E740481C1C}">
                <a14:useLocalDpi xmlns:a14="http://schemas.microsoft.com/office/drawing/2010/main" val="0"/>
              </a:ext>
            </a:extLst>
          </a:blip>
          <a:srcRect t="914" r="3870" b="6913"/>
          <a:stretch/>
        </p:blipFill>
        <p:spPr>
          <a:xfrm>
            <a:off x="7918274" y="1449593"/>
            <a:ext cx="4185952" cy="4424491"/>
          </a:xfrm>
          <a:prstGeom prst="rect">
            <a:avLst/>
          </a:prstGeom>
        </p:spPr>
      </p:pic>
      <p:sp>
        <p:nvSpPr>
          <p:cNvPr id="8" name="TextBox 7">
            <a:extLst>
              <a:ext uri="{FF2B5EF4-FFF2-40B4-BE49-F238E27FC236}">
                <a16:creationId xmlns:a16="http://schemas.microsoft.com/office/drawing/2014/main" id="{3A0E325C-183D-4E3B-B0A4-FC6AEA547DC7}"/>
              </a:ext>
            </a:extLst>
          </p:cNvPr>
          <p:cNvSpPr txBox="1"/>
          <p:nvPr/>
        </p:nvSpPr>
        <p:spPr>
          <a:xfrm>
            <a:off x="5362833" y="5993027"/>
            <a:ext cx="1285103" cy="369332"/>
          </a:xfrm>
          <a:prstGeom prst="rect">
            <a:avLst/>
          </a:prstGeom>
          <a:noFill/>
        </p:spPr>
        <p:txBody>
          <a:bodyPr wrap="square" rtlCol="0">
            <a:spAutoFit/>
          </a:bodyPr>
          <a:lstStyle/>
          <a:p>
            <a:r>
              <a:rPr lang="en-US" dirty="0"/>
              <a:t>0.205 T</a:t>
            </a:r>
          </a:p>
        </p:txBody>
      </p:sp>
      <p:sp>
        <p:nvSpPr>
          <p:cNvPr id="9" name="TextBox 8">
            <a:extLst>
              <a:ext uri="{FF2B5EF4-FFF2-40B4-BE49-F238E27FC236}">
                <a16:creationId xmlns:a16="http://schemas.microsoft.com/office/drawing/2014/main" id="{F188CB73-2619-461A-B582-EA8C1221616A}"/>
              </a:ext>
            </a:extLst>
          </p:cNvPr>
          <p:cNvSpPr txBox="1"/>
          <p:nvPr/>
        </p:nvSpPr>
        <p:spPr>
          <a:xfrm>
            <a:off x="9543536" y="5972432"/>
            <a:ext cx="1285103" cy="369332"/>
          </a:xfrm>
          <a:prstGeom prst="rect">
            <a:avLst/>
          </a:prstGeom>
          <a:noFill/>
        </p:spPr>
        <p:txBody>
          <a:bodyPr wrap="square" rtlCol="0">
            <a:spAutoFit/>
          </a:bodyPr>
          <a:lstStyle/>
          <a:p>
            <a:r>
              <a:rPr lang="en-US" dirty="0"/>
              <a:t>0.873 T</a:t>
            </a:r>
          </a:p>
        </p:txBody>
      </p:sp>
      <p:pic>
        <p:nvPicPr>
          <p:cNvPr id="11" name="Picture 10">
            <a:extLst>
              <a:ext uri="{FF2B5EF4-FFF2-40B4-BE49-F238E27FC236}">
                <a16:creationId xmlns:a16="http://schemas.microsoft.com/office/drawing/2014/main" id="{64C4C65B-5930-4BC5-AEA3-4572236F77C9}"/>
              </a:ext>
            </a:extLst>
          </p:cNvPr>
          <p:cNvPicPr>
            <a:picLocks noChangeAspect="1"/>
          </p:cNvPicPr>
          <p:nvPr/>
        </p:nvPicPr>
        <p:blipFill rotWithShape="1">
          <a:blip r:embed="rId4">
            <a:extLst>
              <a:ext uri="{28A0092B-C50C-407E-A947-70E740481C1C}">
                <a14:useLocalDpi xmlns:a14="http://schemas.microsoft.com/office/drawing/2010/main" val="0"/>
              </a:ext>
            </a:extLst>
          </a:blip>
          <a:srcRect l="31960" t="28439" r="32095" b="4715"/>
          <a:stretch/>
        </p:blipFill>
        <p:spPr>
          <a:xfrm rot="5400000">
            <a:off x="518939" y="1952414"/>
            <a:ext cx="2631042" cy="3668921"/>
          </a:xfrm>
          <a:prstGeom prst="rect">
            <a:avLst/>
          </a:prstGeom>
        </p:spPr>
      </p:pic>
      <p:cxnSp>
        <p:nvCxnSpPr>
          <p:cNvPr id="13" name="Straight Arrow Connector 12">
            <a:extLst>
              <a:ext uri="{FF2B5EF4-FFF2-40B4-BE49-F238E27FC236}">
                <a16:creationId xmlns:a16="http://schemas.microsoft.com/office/drawing/2014/main" id="{046DEFC2-78C0-4FE8-8F58-12710EE0B8DA}"/>
              </a:ext>
            </a:extLst>
          </p:cNvPr>
          <p:cNvCxnSpPr/>
          <p:nvPr/>
        </p:nvCxnSpPr>
        <p:spPr>
          <a:xfrm>
            <a:off x="1507524" y="3731741"/>
            <a:ext cx="4806779" cy="1124464"/>
          </a:xfrm>
          <a:prstGeom prst="straightConnector1">
            <a:avLst/>
          </a:prstGeom>
          <a:ln>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DFD34A-78CE-422B-B7BC-713B0C642435}"/>
              </a:ext>
            </a:extLst>
          </p:cNvPr>
          <p:cNvCxnSpPr>
            <a:cxnSpLocks/>
          </p:cNvCxnSpPr>
          <p:nvPr/>
        </p:nvCxnSpPr>
        <p:spPr>
          <a:xfrm>
            <a:off x="1544594" y="3496962"/>
            <a:ext cx="4707925" cy="1149179"/>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4A60FE-5545-412D-8522-9A6E98AB2275}"/>
              </a:ext>
            </a:extLst>
          </p:cNvPr>
          <p:cNvCxnSpPr>
            <a:cxnSpLocks/>
          </p:cNvCxnSpPr>
          <p:nvPr/>
        </p:nvCxnSpPr>
        <p:spPr>
          <a:xfrm>
            <a:off x="1227438" y="3772930"/>
            <a:ext cx="5037438" cy="1565189"/>
          </a:xfrm>
          <a:prstGeom prst="straightConnector1">
            <a:avLst/>
          </a:prstGeom>
          <a:ln>
            <a:solidFill>
              <a:schemeClr val="accent5">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3662EBB3-0FCE-476B-99B7-68E64A9C4A2A}"/>
              </a:ext>
            </a:extLst>
          </p:cNvPr>
          <p:cNvGrpSpPr/>
          <p:nvPr/>
        </p:nvGrpSpPr>
        <p:grpSpPr>
          <a:xfrm>
            <a:off x="86498" y="5117427"/>
            <a:ext cx="2913888" cy="1728216"/>
            <a:chOff x="86498" y="5117427"/>
            <a:chExt cx="2913888" cy="1728216"/>
          </a:xfrm>
        </p:grpSpPr>
        <p:pic>
          <p:nvPicPr>
            <p:cNvPr id="22" name="Picture 21">
              <a:extLst>
                <a:ext uri="{FF2B5EF4-FFF2-40B4-BE49-F238E27FC236}">
                  <a16:creationId xmlns:a16="http://schemas.microsoft.com/office/drawing/2014/main" id="{CECE396D-6188-4A5B-A54B-4DE4BAFEC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098" y="5117427"/>
              <a:ext cx="2304288" cy="1728216"/>
            </a:xfrm>
            <a:prstGeom prst="rect">
              <a:avLst/>
            </a:prstGeom>
          </p:spPr>
        </p:pic>
        <p:cxnSp>
          <p:nvCxnSpPr>
            <p:cNvPr id="24" name="Straight Arrow Connector 23">
              <a:extLst>
                <a:ext uri="{FF2B5EF4-FFF2-40B4-BE49-F238E27FC236}">
                  <a16:creationId xmlns:a16="http://schemas.microsoft.com/office/drawing/2014/main" id="{1260D5B8-C873-4FA5-961B-ADE76FB25724}"/>
                </a:ext>
              </a:extLst>
            </p:cNvPr>
            <p:cNvCxnSpPr/>
            <p:nvPr/>
          </p:nvCxnSpPr>
          <p:spPr>
            <a:xfrm>
              <a:off x="344129" y="5594555"/>
              <a:ext cx="1445342" cy="58993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F373F25-B5FE-4AED-B5DA-8FFF9E6B820F}"/>
                </a:ext>
              </a:extLst>
            </p:cNvPr>
            <p:cNvSpPr txBox="1"/>
            <p:nvPr/>
          </p:nvSpPr>
          <p:spPr>
            <a:xfrm>
              <a:off x="86498" y="5338118"/>
              <a:ext cx="531340" cy="307777"/>
            </a:xfrm>
            <a:prstGeom prst="rect">
              <a:avLst/>
            </a:prstGeom>
            <a:noFill/>
          </p:spPr>
          <p:txBody>
            <a:bodyPr wrap="square" rtlCol="0">
              <a:spAutoFit/>
            </a:bodyPr>
            <a:lstStyle/>
            <a:p>
              <a:r>
                <a:rPr lang="en-US" sz="1400" dirty="0"/>
                <a:t>G5</a:t>
              </a:r>
            </a:p>
          </p:txBody>
        </p:sp>
      </p:grpSp>
    </p:spTree>
    <p:extLst>
      <p:ext uri="{BB962C8B-B14F-4D97-AF65-F5344CB8AC3E}">
        <p14:creationId xmlns:p14="http://schemas.microsoft.com/office/powerpoint/2010/main" val="660372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6419C4-16C5-4504-9E5F-2BC7E130C87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Localization of Directly Coupled Signal: H6</a:t>
            </a:r>
            <a:endParaRPr lang="en-US" dirty="0"/>
          </a:p>
        </p:txBody>
      </p:sp>
      <p:sp>
        <p:nvSpPr>
          <p:cNvPr id="4" name="Content Placeholder 2">
            <a:extLst>
              <a:ext uri="{FF2B5EF4-FFF2-40B4-BE49-F238E27FC236}">
                <a16:creationId xmlns:a16="http://schemas.microsoft.com/office/drawing/2014/main" id="{D60D6A0F-C131-4B5B-AD34-8093F606955C}"/>
              </a:ext>
            </a:extLst>
          </p:cNvPr>
          <p:cNvSpPr txBox="1">
            <a:spLocks/>
          </p:cNvSpPr>
          <p:nvPr/>
        </p:nvSpPr>
        <p:spPr>
          <a:xfrm>
            <a:off x="689919" y="1343713"/>
            <a:ext cx="3733800" cy="21529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0.0425 T</a:t>
            </a:r>
          </a:p>
          <a:p>
            <a:r>
              <a:rPr lang="en-US" sz="1800" dirty="0"/>
              <a:t>B field perpendicular to the window</a:t>
            </a:r>
          </a:p>
          <a:p>
            <a:r>
              <a:rPr lang="en-US" sz="1800" dirty="0"/>
              <a:t>3 mm discrete pixels</a:t>
            </a:r>
          </a:p>
          <a:p>
            <a:r>
              <a:rPr lang="en-US" sz="1800" dirty="0"/>
              <a:t>The signal appears to be confined to two adjacent 3 mm pixels.</a:t>
            </a:r>
          </a:p>
        </p:txBody>
      </p:sp>
      <p:grpSp>
        <p:nvGrpSpPr>
          <p:cNvPr id="7" name="Group 6">
            <a:extLst>
              <a:ext uri="{FF2B5EF4-FFF2-40B4-BE49-F238E27FC236}">
                <a16:creationId xmlns:a16="http://schemas.microsoft.com/office/drawing/2014/main" id="{E600CFBA-173B-47BA-A10A-CD0304EC442F}"/>
              </a:ext>
            </a:extLst>
          </p:cNvPr>
          <p:cNvGrpSpPr/>
          <p:nvPr/>
        </p:nvGrpSpPr>
        <p:grpSpPr>
          <a:xfrm>
            <a:off x="842890" y="4075881"/>
            <a:ext cx="4123379" cy="2250333"/>
            <a:chOff x="842890" y="4075881"/>
            <a:chExt cx="4123379" cy="2250333"/>
          </a:xfrm>
        </p:grpSpPr>
        <p:pic>
          <p:nvPicPr>
            <p:cNvPr id="8" name="Picture 7">
              <a:extLst>
                <a:ext uri="{FF2B5EF4-FFF2-40B4-BE49-F238E27FC236}">
                  <a16:creationId xmlns:a16="http://schemas.microsoft.com/office/drawing/2014/main" id="{4D3C63AA-00FC-4ED2-B21A-1AEE8DA912EC}"/>
                </a:ext>
              </a:extLst>
            </p:cNvPr>
            <p:cNvPicPr>
              <a:picLocks noChangeAspect="1"/>
            </p:cNvPicPr>
            <p:nvPr/>
          </p:nvPicPr>
          <p:blipFill rotWithShape="1">
            <a:blip r:embed="rId2">
              <a:extLst>
                <a:ext uri="{28A0092B-C50C-407E-A947-70E740481C1C}">
                  <a14:useLocalDpi xmlns:a14="http://schemas.microsoft.com/office/drawing/2010/main" val="0"/>
                </a:ext>
              </a:extLst>
            </a:blip>
            <a:srcRect l="4667" t="29689" r="5200" b="4711"/>
            <a:stretch/>
          </p:blipFill>
          <p:spPr>
            <a:xfrm>
              <a:off x="842890" y="4075881"/>
              <a:ext cx="4123379" cy="2250333"/>
            </a:xfrm>
            <a:prstGeom prst="rect">
              <a:avLst/>
            </a:prstGeom>
          </p:spPr>
        </p:pic>
        <p:cxnSp>
          <p:nvCxnSpPr>
            <p:cNvPr id="9" name="Straight Arrow Connector 8">
              <a:extLst>
                <a:ext uri="{FF2B5EF4-FFF2-40B4-BE49-F238E27FC236}">
                  <a16:creationId xmlns:a16="http://schemas.microsoft.com/office/drawing/2014/main" id="{182129D3-3952-4A47-946F-0BA6AEEDC97A}"/>
                </a:ext>
              </a:extLst>
            </p:cNvPr>
            <p:cNvCxnSpPr/>
            <p:nvPr/>
          </p:nvCxnSpPr>
          <p:spPr>
            <a:xfrm flipH="1" flipV="1">
              <a:off x="1979875" y="5669280"/>
              <a:ext cx="1781092" cy="43732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29AE3F68-F43D-41ED-9A45-6311E257CB87}"/>
              </a:ext>
            </a:extLst>
          </p:cNvPr>
          <p:cNvPicPr>
            <a:picLocks noChangeAspect="1"/>
          </p:cNvPicPr>
          <p:nvPr/>
        </p:nvPicPr>
        <p:blipFill rotWithShape="1">
          <a:blip r:embed="rId3">
            <a:extLst>
              <a:ext uri="{28A0092B-C50C-407E-A947-70E740481C1C}">
                <a14:useLocalDpi xmlns:a14="http://schemas.microsoft.com/office/drawing/2010/main" val="0"/>
              </a:ext>
            </a:extLst>
          </a:blip>
          <a:srcRect l="1114" r="3633" b="6168"/>
          <a:stretch/>
        </p:blipFill>
        <p:spPr>
          <a:xfrm>
            <a:off x="6534912" y="1603469"/>
            <a:ext cx="4608576" cy="5004596"/>
          </a:xfrm>
          <a:prstGeom prst="rect">
            <a:avLst/>
          </a:prstGeom>
        </p:spPr>
      </p:pic>
      <p:cxnSp>
        <p:nvCxnSpPr>
          <p:cNvPr id="15" name="Straight Arrow Connector 14">
            <a:extLst>
              <a:ext uri="{FF2B5EF4-FFF2-40B4-BE49-F238E27FC236}">
                <a16:creationId xmlns:a16="http://schemas.microsoft.com/office/drawing/2014/main" id="{17D41CFB-DA2D-4631-9942-0D28F23C8032}"/>
              </a:ext>
            </a:extLst>
          </p:cNvPr>
          <p:cNvCxnSpPr>
            <a:cxnSpLocks/>
          </p:cNvCxnSpPr>
          <p:nvPr/>
        </p:nvCxnSpPr>
        <p:spPr>
          <a:xfrm>
            <a:off x="7913077" y="2004646"/>
            <a:ext cx="1308744" cy="169186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AB5A321-46FE-43EC-A47D-4EB8D73D33EA}"/>
              </a:ext>
            </a:extLst>
          </p:cNvPr>
          <p:cNvSpPr txBox="1"/>
          <p:nvPr/>
        </p:nvSpPr>
        <p:spPr>
          <a:xfrm>
            <a:off x="7365874" y="1782853"/>
            <a:ext cx="1318846" cy="261610"/>
          </a:xfrm>
          <a:prstGeom prst="rect">
            <a:avLst/>
          </a:prstGeom>
          <a:noFill/>
        </p:spPr>
        <p:txBody>
          <a:bodyPr wrap="square" rtlCol="0">
            <a:spAutoFit/>
          </a:bodyPr>
          <a:lstStyle/>
          <a:p>
            <a:r>
              <a:rPr lang="en-US" sz="1100" dirty="0"/>
              <a:t>Pixel 11</a:t>
            </a:r>
          </a:p>
        </p:txBody>
      </p:sp>
      <p:cxnSp>
        <p:nvCxnSpPr>
          <p:cNvPr id="17" name="Straight Arrow Connector 16">
            <a:extLst>
              <a:ext uri="{FF2B5EF4-FFF2-40B4-BE49-F238E27FC236}">
                <a16:creationId xmlns:a16="http://schemas.microsoft.com/office/drawing/2014/main" id="{8340DA47-0395-4662-AB8D-FBE70758D3F3}"/>
              </a:ext>
            </a:extLst>
          </p:cNvPr>
          <p:cNvCxnSpPr/>
          <p:nvPr/>
        </p:nvCxnSpPr>
        <p:spPr>
          <a:xfrm>
            <a:off x="6607277" y="3028335"/>
            <a:ext cx="1150375" cy="432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70238D8-9D18-49E1-B54C-A586059A9488}"/>
              </a:ext>
            </a:extLst>
          </p:cNvPr>
          <p:cNvSpPr txBox="1"/>
          <p:nvPr/>
        </p:nvSpPr>
        <p:spPr>
          <a:xfrm>
            <a:off x="5994274" y="2820157"/>
            <a:ext cx="1318846" cy="261610"/>
          </a:xfrm>
          <a:prstGeom prst="rect">
            <a:avLst/>
          </a:prstGeom>
          <a:noFill/>
        </p:spPr>
        <p:txBody>
          <a:bodyPr wrap="square" rtlCol="0">
            <a:spAutoFit/>
          </a:bodyPr>
          <a:lstStyle/>
          <a:p>
            <a:r>
              <a:rPr lang="en-US" sz="1100" dirty="0"/>
              <a:t>Pixel 12</a:t>
            </a:r>
          </a:p>
        </p:txBody>
      </p:sp>
      <p:cxnSp>
        <p:nvCxnSpPr>
          <p:cNvPr id="19" name="Straight Arrow Connector 18">
            <a:extLst>
              <a:ext uri="{FF2B5EF4-FFF2-40B4-BE49-F238E27FC236}">
                <a16:creationId xmlns:a16="http://schemas.microsoft.com/office/drawing/2014/main" id="{B7501BA2-EE94-4352-A6E1-01FD221BFA27}"/>
              </a:ext>
            </a:extLst>
          </p:cNvPr>
          <p:cNvCxnSpPr/>
          <p:nvPr/>
        </p:nvCxnSpPr>
        <p:spPr>
          <a:xfrm>
            <a:off x="6209070" y="3544529"/>
            <a:ext cx="1150375" cy="432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5E64685-57F1-46AA-86ED-D253BAFE6789}"/>
              </a:ext>
            </a:extLst>
          </p:cNvPr>
          <p:cNvSpPr txBox="1"/>
          <p:nvPr/>
        </p:nvSpPr>
        <p:spPr>
          <a:xfrm>
            <a:off x="5694390" y="3316685"/>
            <a:ext cx="1318846" cy="261610"/>
          </a:xfrm>
          <a:prstGeom prst="rect">
            <a:avLst/>
          </a:prstGeom>
          <a:noFill/>
        </p:spPr>
        <p:txBody>
          <a:bodyPr wrap="square" rtlCol="0">
            <a:spAutoFit/>
          </a:bodyPr>
          <a:lstStyle/>
          <a:p>
            <a:r>
              <a:rPr lang="en-US" sz="1100" dirty="0"/>
              <a:t>Pixel 10</a:t>
            </a:r>
          </a:p>
        </p:txBody>
      </p:sp>
    </p:spTree>
    <p:extLst>
      <p:ext uri="{BB962C8B-B14F-4D97-AF65-F5344CB8AC3E}">
        <p14:creationId xmlns:p14="http://schemas.microsoft.com/office/powerpoint/2010/main" val="3835596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DAC4-F305-46EF-BA66-33303F2CB28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Localization of Directly Coupled Signal: H6</a:t>
            </a:r>
            <a:endParaRPr lang="en-US" dirty="0"/>
          </a:p>
        </p:txBody>
      </p:sp>
      <p:sp>
        <p:nvSpPr>
          <p:cNvPr id="3" name="Content Placeholder 2">
            <a:extLst>
              <a:ext uri="{FF2B5EF4-FFF2-40B4-BE49-F238E27FC236}">
                <a16:creationId xmlns:a16="http://schemas.microsoft.com/office/drawing/2014/main" id="{15A7576F-11D9-40F7-869D-7203DFD6DD28}"/>
              </a:ext>
            </a:extLst>
          </p:cNvPr>
          <p:cNvSpPr txBox="1">
            <a:spLocks/>
          </p:cNvSpPr>
          <p:nvPr/>
        </p:nvSpPr>
        <p:spPr>
          <a:xfrm>
            <a:off x="838200" y="1825626"/>
            <a:ext cx="3733800" cy="21529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1.0 T</a:t>
            </a:r>
          </a:p>
          <a:p>
            <a:r>
              <a:rPr lang="en-US" sz="1800"/>
              <a:t>B field perpendicular to the window</a:t>
            </a:r>
          </a:p>
          <a:p>
            <a:r>
              <a:rPr lang="en-US" sz="1800"/>
              <a:t>3 mm discrete pixels</a:t>
            </a:r>
          </a:p>
          <a:p>
            <a:r>
              <a:rPr lang="en-US" sz="1800"/>
              <a:t>The signal appears to be confined to a single 3 mm pixel.</a:t>
            </a:r>
            <a:endParaRPr lang="en-US" sz="1800" dirty="0"/>
          </a:p>
        </p:txBody>
      </p:sp>
      <p:cxnSp>
        <p:nvCxnSpPr>
          <p:cNvPr id="5" name="Straight Arrow Connector 4">
            <a:extLst>
              <a:ext uri="{FF2B5EF4-FFF2-40B4-BE49-F238E27FC236}">
                <a16:creationId xmlns:a16="http://schemas.microsoft.com/office/drawing/2014/main" id="{5514683B-F1E6-469A-A611-F0F529F9871D}"/>
              </a:ext>
            </a:extLst>
          </p:cNvPr>
          <p:cNvCxnSpPr>
            <a:cxnSpLocks/>
          </p:cNvCxnSpPr>
          <p:nvPr/>
        </p:nvCxnSpPr>
        <p:spPr>
          <a:xfrm>
            <a:off x="8143103" y="1977081"/>
            <a:ext cx="1078718" cy="171943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CE39E35-07D0-46F1-933F-0DEAB6E97A4D}"/>
              </a:ext>
            </a:extLst>
          </p:cNvPr>
          <p:cNvSpPr txBox="1"/>
          <p:nvPr/>
        </p:nvSpPr>
        <p:spPr>
          <a:xfrm>
            <a:off x="7625366" y="1696356"/>
            <a:ext cx="1318846" cy="261610"/>
          </a:xfrm>
          <a:prstGeom prst="rect">
            <a:avLst/>
          </a:prstGeom>
          <a:noFill/>
        </p:spPr>
        <p:txBody>
          <a:bodyPr wrap="square" rtlCol="0">
            <a:spAutoFit/>
          </a:bodyPr>
          <a:lstStyle/>
          <a:p>
            <a:r>
              <a:rPr lang="en-US" sz="1100" dirty="0"/>
              <a:t>Pixel 11</a:t>
            </a:r>
          </a:p>
        </p:txBody>
      </p:sp>
      <p:grpSp>
        <p:nvGrpSpPr>
          <p:cNvPr id="7" name="Group 6">
            <a:extLst>
              <a:ext uri="{FF2B5EF4-FFF2-40B4-BE49-F238E27FC236}">
                <a16:creationId xmlns:a16="http://schemas.microsoft.com/office/drawing/2014/main" id="{ADE2EDB8-AE45-419B-B98F-73222EA2C131}"/>
              </a:ext>
            </a:extLst>
          </p:cNvPr>
          <p:cNvGrpSpPr/>
          <p:nvPr/>
        </p:nvGrpSpPr>
        <p:grpSpPr>
          <a:xfrm>
            <a:off x="842890" y="4075881"/>
            <a:ext cx="4123379" cy="2250333"/>
            <a:chOff x="842890" y="4075881"/>
            <a:chExt cx="4123379" cy="2250333"/>
          </a:xfrm>
        </p:grpSpPr>
        <p:pic>
          <p:nvPicPr>
            <p:cNvPr id="8" name="Picture 7">
              <a:extLst>
                <a:ext uri="{FF2B5EF4-FFF2-40B4-BE49-F238E27FC236}">
                  <a16:creationId xmlns:a16="http://schemas.microsoft.com/office/drawing/2014/main" id="{48E25B7F-E6DA-4FF3-8A79-5263D53B448F}"/>
                </a:ext>
              </a:extLst>
            </p:cNvPr>
            <p:cNvPicPr>
              <a:picLocks noChangeAspect="1"/>
            </p:cNvPicPr>
            <p:nvPr/>
          </p:nvPicPr>
          <p:blipFill rotWithShape="1">
            <a:blip r:embed="rId2">
              <a:extLst>
                <a:ext uri="{28A0092B-C50C-407E-A947-70E740481C1C}">
                  <a14:useLocalDpi xmlns:a14="http://schemas.microsoft.com/office/drawing/2010/main" val="0"/>
                </a:ext>
              </a:extLst>
            </a:blip>
            <a:srcRect l="4667" t="29689" r="5200" b="4711"/>
            <a:stretch/>
          </p:blipFill>
          <p:spPr>
            <a:xfrm>
              <a:off x="842890" y="4075881"/>
              <a:ext cx="4123379" cy="2250333"/>
            </a:xfrm>
            <a:prstGeom prst="rect">
              <a:avLst/>
            </a:prstGeom>
          </p:spPr>
        </p:pic>
        <p:cxnSp>
          <p:nvCxnSpPr>
            <p:cNvPr id="9" name="Straight Arrow Connector 8">
              <a:extLst>
                <a:ext uri="{FF2B5EF4-FFF2-40B4-BE49-F238E27FC236}">
                  <a16:creationId xmlns:a16="http://schemas.microsoft.com/office/drawing/2014/main" id="{B0724000-6307-4AE8-B564-C1DD7D74A771}"/>
                </a:ext>
              </a:extLst>
            </p:cNvPr>
            <p:cNvCxnSpPr/>
            <p:nvPr/>
          </p:nvCxnSpPr>
          <p:spPr>
            <a:xfrm flipH="1" flipV="1">
              <a:off x="1979875" y="5669280"/>
              <a:ext cx="1781092" cy="43732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0B6CBCD-D892-4E38-83F8-D4CB4FCE3A62}"/>
              </a:ext>
            </a:extLst>
          </p:cNvPr>
          <p:cNvGrpSpPr/>
          <p:nvPr/>
        </p:nvGrpSpPr>
        <p:grpSpPr>
          <a:xfrm>
            <a:off x="5694390" y="1702341"/>
            <a:ext cx="5488937" cy="4888711"/>
            <a:chOff x="5694390" y="1702341"/>
            <a:chExt cx="5488937" cy="4888711"/>
          </a:xfrm>
        </p:grpSpPr>
        <p:pic>
          <p:nvPicPr>
            <p:cNvPr id="4" name="Picture 3">
              <a:extLst>
                <a:ext uri="{FF2B5EF4-FFF2-40B4-BE49-F238E27FC236}">
                  <a16:creationId xmlns:a16="http://schemas.microsoft.com/office/drawing/2014/main" id="{EE641324-544D-4F10-9843-3D2C267451E2}"/>
                </a:ext>
              </a:extLst>
            </p:cNvPr>
            <p:cNvPicPr>
              <a:picLocks noChangeAspect="1"/>
            </p:cNvPicPr>
            <p:nvPr/>
          </p:nvPicPr>
          <p:blipFill rotWithShape="1">
            <a:blip r:embed="rId3"/>
            <a:srcRect t="1418" r="3977" b="6951"/>
            <a:stretch/>
          </p:blipFill>
          <p:spPr>
            <a:xfrm>
              <a:off x="6536003" y="1702341"/>
              <a:ext cx="4647324" cy="4888711"/>
            </a:xfrm>
            <a:prstGeom prst="rect">
              <a:avLst/>
            </a:prstGeom>
          </p:spPr>
        </p:pic>
        <p:cxnSp>
          <p:nvCxnSpPr>
            <p:cNvPr id="10" name="Straight Arrow Connector 9">
              <a:extLst>
                <a:ext uri="{FF2B5EF4-FFF2-40B4-BE49-F238E27FC236}">
                  <a16:creationId xmlns:a16="http://schemas.microsoft.com/office/drawing/2014/main" id="{965F26D3-AE87-4C02-B422-178D954BEF27}"/>
                </a:ext>
              </a:extLst>
            </p:cNvPr>
            <p:cNvCxnSpPr/>
            <p:nvPr/>
          </p:nvCxnSpPr>
          <p:spPr>
            <a:xfrm>
              <a:off x="6607277" y="3028335"/>
              <a:ext cx="1150375" cy="432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257CD7-8E06-4D58-B03B-E984D46D5DBF}"/>
                </a:ext>
              </a:extLst>
            </p:cNvPr>
            <p:cNvSpPr txBox="1"/>
            <p:nvPr/>
          </p:nvSpPr>
          <p:spPr>
            <a:xfrm>
              <a:off x="5994274" y="2820157"/>
              <a:ext cx="1318846" cy="261610"/>
            </a:xfrm>
            <a:prstGeom prst="rect">
              <a:avLst/>
            </a:prstGeom>
            <a:noFill/>
          </p:spPr>
          <p:txBody>
            <a:bodyPr wrap="square" rtlCol="0">
              <a:spAutoFit/>
            </a:bodyPr>
            <a:lstStyle/>
            <a:p>
              <a:r>
                <a:rPr lang="en-US" sz="1100" dirty="0"/>
                <a:t>Pixel 12</a:t>
              </a:r>
            </a:p>
          </p:txBody>
        </p:sp>
        <p:cxnSp>
          <p:nvCxnSpPr>
            <p:cNvPr id="12" name="Straight Arrow Connector 11">
              <a:extLst>
                <a:ext uri="{FF2B5EF4-FFF2-40B4-BE49-F238E27FC236}">
                  <a16:creationId xmlns:a16="http://schemas.microsoft.com/office/drawing/2014/main" id="{E19B029C-F63C-4D10-AA9F-836C1CD6FC33}"/>
                </a:ext>
              </a:extLst>
            </p:cNvPr>
            <p:cNvCxnSpPr/>
            <p:nvPr/>
          </p:nvCxnSpPr>
          <p:spPr>
            <a:xfrm>
              <a:off x="6209070" y="3544529"/>
              <a:ext cx="1150375" cy="432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B6E900-429C-49ED-BB33-03CFAD3E60E0}"/>
                </a:ext>
              </a:extLst>
            </p:cNvPr>
            <p:cNvSpPr txBox="1"/>
            <p:nvPr/>
          </p:nvSpPr>
          <p:spPr>
            <a:xfrm>
              <a:off x="5694390" y="3316685"/>
              <a:ext cx="1318846" cy="261610"/>
            </a:xfrm>
            <a:prstGeom prst="rect">
              <a:avLst/>
            </a:prstGeom>
            <a:noFill/>
          </p:spPr>
          <p:txBody>
            <a:bodyPr wrap="square" rtlCol="0">
              <a:spAutoFit/>
            </a:bodyPr>
            <a:lstStyle/>
            <a:p>
              <a:r>
                <a:rPr lang="en-US" sz="1100" dirty="0"/>
                <a:t>Pixel 10</a:t>
              </a:r>
            </a:p>
          </p:txBody>
        </p:sp>
        <p:sp>
          <p:nvSpPr>
            <p:cNvPr id="15" name="TextBox 14">
              <a:extLst>
                <a:ext uri="{FF2B5EF4-FFF2-40B4-BE49-F238E27FC236}">
                  <a16:creationId xmlns:a16="http://schemas.microsoft.com/office/drawing/2014/main" id="{48AD1043-E367-40F2-B15E-BF0347EE50FB}"/>
                </a:ext>
              </a:extLst>
            </p:cNvPr>
            <p:cNvSpPr txBox="1"/>
            <p:nvPr/>
          </p:nvSpPr>
          <p:spPr>
            <a:xfrm>
              <a:off x="6734433" y="1767016"/>
              <a:ext cx="898003" cy="261610"/>
            </a:xfrm>
            <a:prstGeom prst="rect">
              <a:avLst/>
            </a:prstGeom>
            <a:noFill/>
          </p:spPr>
          <p:txBody>
            <a:bodyPr wrap="none" rtlCol="0">
              <a:spAutoFit/>
            </a:bodyPr>
            <a:lstStyle/>
            <a:p>
              <a:r>
                <a:rPr lang="en-US" sz="1100" dirty="0"/>
                <a:t>Laser trigger</a:t>
              </a:r>
            </a:p>
          </p:txBody>
        </p:sp>
        <p:cxnSp>
          <p:nvCxnSpPr>
            <p:cNvPr id="16" name="Straight Arrow Connector 15">
              <a:extLst>
                <a:ext uri="{FF2B5EF4-FFF2-40B4-BE49-F238E27FC236}">
                  <a16:creationId xmlns:a16="http://schemas.microsoft.com/office/drawing/2014/main" id="{BCE0BE8F-64C8-4520-98B0-218672C425DA}"/>
                </a:ext>
              </a:extLst>
            </p:cNvPr>
            <p:cNvCxnSpPr>
              <a:cxnSpLocks/>
            </p:cNvCxnSpPr>
            <p:nvPr/>
          </p:nvCxnSpPr>
          <p:spPr>
            <a:xfrm>
              <a:off x="7451655" y="1994486"/>
              <a:ext cx="592594" cy="378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9222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ECD7-6387-4000-B169-4AE0DC710CAC}"/>
              </a:ext>
            </a:extLst>
          </p:cNvPr>
          <p:cNvSpPr>
            <a:spLocks noGrp="1"/>
          </p:cNvSpPr>
          <p:nvPr>
            <p:ph type="title"/>
          </p:nvPr>
        </p:nvSpPr>
        <p:spPr>
          <a:xfrm>
            <a:off x="442783" y="278628"/>
            <a:ext cx="10515600" cy="821124"/>
          </a:xfrm>
        </p:spPr>
        <p:txBody>
          <a:bodyPr>
            <a:normAutofit/>
          </a:bodyPr>
          <a:lstStyle/>
          <a:p>
            <a:r>
              <a:rPr lang="en-US" sz="3200" dirty="0"/>
              <a:t>Localization and Movement of the H6 Signal</a:t>
            </a:r>
          </a:p>
        </p:txBody>
      </p:sp>
      <p:sp>
        <p:nvSpPr>
          <p:cNvPr id="3" name="Content Placeholder 2">
            <a:extLst>
              <a:ext uri="{FF2B5EF4-FFF2-40B4-BE49-F238E27FC236}">
                <a16:creationId xmlns:a16="http://schemas.microsoft.com/office/drawing/2014/main" id="{53CDE90F-F793-482E-9F12-656B9D298B8B}"/>
              </a:ext>
            </a:extLst>
          </p:cNvPr>
          <p:cNvSpPr>
            <a:spLocks noGrp="1"/>
          </p:cNvSpPr>
          <p:nvPr>
            <p:ph idx="1"/>
          </p:nvPr>
        </p:nvSpPr>
        <p:spPr>
          <a:xfrm>
            <a:off x="338748" y="1224129"/>
            <a:ext cx="4678095" cy="2705319"/>
          </a:xfrm>
        </p:spPr>
        <p:txBody>
          <a:bodyPr>
            <a:noAutofit/>
          </a:bodyPr>
          <a:lstStyle/>
          <a:p>
            <a:pPr>
              <a:lnSpc>
                <a:spcPct val="120000"/>
              </a:lnSpc>
            </a:pPr>
            <a:r>
              <a:rPr lang="en-US" sz="1800" dirty="0"/>
              <a:t>Directly coupled </a:t>
            </a:r>
            <a:r>
              <a:rPr lang="en-US" sz="1800" dirty="0" err="1"/>
              <a:t>vias</a:t>
            </a:r>
            <a:r>
              <a:rPr lang="en-US" sz="1800" dirty="0"/>
              <a:t> through the anode</a:t>
            </a:r>
          </a:p>
          <a:p>
            <a:pPr>
              <a:lnSpc>
                <a:spcPct val="120000"/>
              </a:lnSpc>
            </a:pPr>
            <a:r>
              <a:rPr lang="en-US" sz="1800" dirty="0"/>
              <a:t>At 0.4 T, the signal is localized principally to one 3 mm pixel, but with a neighbor response.</a:t>
            </a:r>
          </a:p>
          <a:p>
            <a:pPr>
              <a:lnSpc>
                <a:spcPct val="120000"/>
              </a:lnSpc>
            </a:pPr>
            <a:r>
              <a:rPr lang="en-US" sz="1800" dirty="0"/>
              <a:t>When the magnetic field is at an angle to the window, the MCP spot moves: 1.4 T, -15 degrees tilt.</a:t>
            </a:r>
          </a:p>
        </p:txBody>
      </p:sp>
      <p:pic>
        <p:nvPicPr>
          <p:cNvPr id="4" name="Picture 3">
            <a:extLst>
              <a:ext uri="{FF2B5EF4-FFF2-40B4-BE49-F238E27FC236}">
                <a16:creationId xmlns:a16="http://schemas.microsoft.com/office/drawing/2014/main" id="{8418C6CB-E45A-47F1-BA31-9BB6A30219B8}"/>
              </a:ext>
            </a:extLst>
          </p:cNvPr>
          <p:cNvPicPr>
            <a:picLocks noChangeAspect="1"/>
          </p:cNvPicPr>
          <p:nvPr/>
        </p:nvPicPr>
        <p:blipFill>
          <a:blip r:embed="rId2"/>
          <a:stretch>
            <a:fillRect/>
          </a:stretch>
        </p:blipFill>
        <p:spPr>
          <a:xfrm>
            <a:off x="6949265" y="1082660"/>
            <a:ext cx="4993057" cy="3024640"/>
          </a:xfrm>
          <a:prstGeom prst="rect">
            <a:avLst/>
          </a:prstGeom>
        </p:spPr>
      </p:pic>
      <p:sp>
        <p:nvSpPr>
          <p:cNvPr id="5" name="TextBox 4">
            <a:extLst>
              <a:ext uri="{FF2B5EF4-FFF2-40B4-BE49-F238E27FC236}">
                <a16:creationId xmlns:a16="http://schemas.microsoft.com/office/drawing/2014/main" id="{95552461-E4C7-40B1-A71F-704EDFC309A9}"/>
              </a:ext>
            </a:extLst>
          </p:cNvPr>
          <p:cNvSpPr txBox="1"/>
          <p:nvPr/>
        </p:nvSpPr>
        <p:spPr>
          <a:xfrm>
            <a:off x="6091880" y="1136821"/>
            <a:ext cx="2483708" cy="523220"/>
          </a:xfrm>
          <a:prstGeom prst="rect">
            <a:avLst/>
          </a:prstGeom>
          <a:noFill/>
        </p:spPr>
        <p:txBody>
          <a:bodyPr wrap="square" rtlCol="0">
            <a:spAutoFit/>
          </a:bodyPr>
          <a:lstStyle/>
          <a:p>
            <a:pPr marL="111125" indent="-111125">
              <a:buFont typeface="Arial" panose="020B0604020202020204" pitchFamily="34" charset="0"/>
              <a:buChar char="•"/>
            </a:pPr>
            <a:r>
              <a:rPr lang="en-US" sz="1400" dirty="0"/>
              <a:t>0.0425 T</a:t>
            </a:r>
          </a:p>
          <a:p>
            <a:pPr marL="111125" indent="-111125">
              <a:buFont typeface="Arial" panose="020B0604020202020204" pitchFamily="34" charset="0"/>
              <a:buChar char="•"/>
            </a:pPr>
            <a:r>
              <a:rPr lang="en-US" sz="1400" dirty="0"/>
              <a:t>B perpendicular to window</a:t>
            </a:r>
          </a:p>
        </p:txBody>
      </p:sp>
      <p:pic>
        <p:nvPicPr>
          <p:cNvPr id="6" name="Picture 5">
            <a:extLst>
              <a:ext uri="{FF2B5EF4-FFF2-40B4-BE49-F238E27FC236}">
                <a16:creationId xmlns:a16="http://schemas.microsoft.com/office/drawing/2014/main" id="{2F64BF5F-3D9F-4C50-9C99-1E56F23A4FFA}"/>
              </a:ext>
            </a:extLst>
          </p:cNvPr>
          <p:cNvPicPr>
            <a:picLocks noChangeAspect="1"/>
          </p:cNvPicPr>
          <p:nvPr/>
        </p:nvPicPr>
        <p:blipFill>
          <a:blip r:embed="rId3"/>
          <a:stretch>
            <a:fillRect/>
          </a:stretch>
        </p:blipFill>
        <p:spPr>
          <a:xfrm>
            <a:off x="3142847" y="3790684"/>
            <a:ext cx="4843692" cy="3067316"/>
          </a:xfrm>
          <a:prstGeom prst="rect">
            <a:avLst/>
          </a:prstGeom>
        </p:spPr>
      </p:pic>
      <p:sp>
        <p:nvSpPr>
          <p:cNvPr id="7" name="TextBox 6">
            <a:extLst>
              <a:ext uri="{FF2B5EF4-FFF2-40B4-BE49-F238E27FC236}">
                <a16:creationId xmlns:a16="http://schemas.microsoft.com/office/drawing/2014/main" id="{3BB449EC-1061-4E4C-BDA1-49DC107357F9}"/>
              </a:ext>
            </a:extLst>
          </p:cNvPr>
          <p:cNvSpPr txBox="1"/>
          <p:nvPr/>
        </p:nvSpPr>
        <p:spPr>
          <a:xfrm>
            <a:off x="2178907" y="6157783"/>
            <a:ext cx="2483708" cy="523220"/>
          </a:xfrm>
          <a:prstGeom prst="rect">
            <a:avLst/>
          </a:prstGeom>
          <a:noFill/>
        </p:spPr>
        <p:txBody>
          <a:bodyPr wrap="square" rtlCol="0">
            <a:spAutoFit/>
          </a:bodyPr>
          <a:lstStyle/>
          <a:p>
            <a:pPr marL="111125" indent="-111125">
              <a:buFont typeface="Arial" panose="020B0604020202020204" pitchFamily="34" charset="0"/>
              <a:buChar char="•"/>
            </a:pPr>
            <a:r>
              <a:rPr lang="en-US" sz="1400" dirty="0"/>
              <a:t>1.4 T</a:t>
            </a:r>
          </a:p>
          <a:p>
            <a:pPr marL="111125" indent="-111125">
              <a:buFont typeface="Arial" panose="020B0604020202020204" pitchFamily="34" charset="0"/>
              <a:buChar char="•"/>
            </a:pPr>
            <a:r>
              <a:rPr lang="en-US" sz="1400" dirty="0"/>
              <a:t>B: -15 deg to window</a:t>
            </a:r>
          </a:p>
        </p:txBody>
      </p:sp>
      <p:pic>
        <p:nvPicPr>
          <p:cNvPr id="8" name="Picture 7">
            <a:extLst>
              <a:ext uri="{FF2B5EF4-FFF2-40B4-BE49-F238E27FC236}">
                <a16:creationId xmlns:a16="http://schemas.microsoft.com/office/drawing/2014/main" id="{D412FE84-3073-4BB5-A483-2DA1906051E5}"/>
              </a:ext>
            </a:extLst>
          </p:cNvPr>
          <p:cNvPicPr>
            <a:picLocks noChangeAspect="1"/>
          </p:cNvPicPr>
          <p:nvPr/>
        </p:nvPicPr>
        <p:blipFill>
          <a:blip r:embed="rId4"/>
          <a:stretch>
            <a:fillRect/>
          </a:stretch>
        </p:blipFill>
        <p:spPr>
          <a:xfrm>
            <a:off x="406234" y="4067329"/>
            <a:ext cx="2792210" cy="1911262"/>
          </a:xfrm>
          <a:prstGeom prst="rect">
            <a:avLst/>
          </a:prstGeom>
        </p:spPr>
      </p:pic>
      <p:pic>
        <p:nvPicPr>
          <p:cNvPr id="9" name="Picture 8">
            <a:extLst>
              <a:ext uri="{FF2B5EF4-FFF2-40B4-BE49-F238E27FC236}">
                <a16:creationId xmlns:a16="http://schemas.microsoft.com/office/drawing/2014/main" id="{F1418548-D5EE-4DC5-9D0E-DDF89BB4CEDF}"/>
              </a:ext>
            </a:extLst>
          </p:cNvPr>
          <p:cNvPicPr>
            <a:picLocks noChangeAspect="1"/>
          </p:cNvPicPr>
          <p:nvPr/>
        </p:nvPicPr>
        <p:blipFill>
          <a:blip r:embed="rId5"/>
          <a:stretch>
            <a:fillRect/>
          </a:stretch>
        </p:blipFill>
        <p:spPr>
          <a:xfrm>
            <a:off x="9020745" y="4068254"/>
            <a:ext cx="2810500" cy="1920406"/>
          </a:xfrm>
          <a:prstGeom prst="rect">
            <a:avLst/>
          </a:prstGeom>
        </p:spPr>
      </p:pic>
    </p:spTree>
    <p:extLst>
      <p:ext uri="{BB962C8B-B14F-4D97-AF65-F5344CB8AC3E}">
        <p14:creationId xmlns:p14="http://schemas.microsoft.com/office/powerpoint/2010/main" val="2475315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2EC2F-4B76-4F75-B948-769FE115F107}"/>
              </a:ext>
            </a:extLst>
          </p:cNvPr>
          <p:cNvSpPr txBox="1">
            <a:spLocks/>
          </p:cNvSpPr>
          <p:nvPr/>
        </p:nvSpPr>
        <p:spPr>
          <a:xfrm>
            <a:off x="533400" y="243206"/>
            <a:ext cx="10515600" cy="89340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Dark Rates vs. Field Magnitude</a:t>
            </a:r>
            <a:endParaRPr lang="en-US" sz="3600" dirty="0"/>
          </a:p>
        </p:txBody>
      </p:sp>
      <p:sp>
        <p:nvSpPr>
          <p:cNvPr id="3" name="Content Placeholder 2">
            <a:extLst>
              <a:ext uri="{FF2B5EF4-FFF2-40B4-BE49-F238E27FC236}">
                <a16:creationId xmlns:a16="http://schemas.microsoft.com/office/drawing/2014/main" id="{3CED8B97-1AF0-47DD-964A-6D5957EE1686}"/>
              </a:ext>
            </a:extLst>
          </p:cNvPr>
          <p:cNvSpPr txBox="1">
            <a:spLocks/>
          </p:cNvSpPr>
          <p:nvPr/>
        </p:nvSpPr>
        <p:spPr>
          <a:xfrm>
            <a:off x="318566" y="1084273"/>
            <a:ext cx="6093541" cy="3670607"/>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Dark rates measured using:</a:t>
            </a:r>
          </a:p>
          <a:p>
            <a:pPr lvl="1">
              <a:buFont typeface="Courier New" panose="02070309020205020404" pitchFamily="49" charset="0"/>
              <a:buChar char="o"/>
            </a:pPr>
            <a:r>
              <a:rPr lang="en-US"/>
              <a:t>Two pulse counters – Jorway counter and an Ortec 778</a:t>
            </a:r>
          </a:p>
          <a:p>
            <a:pPr lvl="1">
              <a:buFont typeface="Courier New" panose="02070309020205020404" pitchFamily="49" charset="0"/>
              <a:buChar char="o"/>
            </a:pPr>
            <a:r>
              <a:rPr lang="en-US"/>
              <a:t>BK 2559 oscilloscope with trigger crossing counter</a:t>
            </a:r>
          </a:p>
          <a:p>
            <a:r>
              <a:rPr lang="en-US"/>
              <a:t>Dark counts decline with increasing magnetic field strength</a:t>
            </a:r>
          </a:p>
          <a:p>
            <a:r>
              <a:rPr lang="en-US"/>
              <a:t>A persistent count rate peak was observed at one field strength. </a:t>
            </a:r>
          </a:p>
          <a:p>
            <a:r>
              <a:rPr lang="en-US"/>
              <a:t>The response was isolated to a narrow range of field strength, much like a resonance.</a:t>
            </a:r>
          </a:p>
          <a:p>
            <a:endParaRPr lang="en-US" dirty="0"/>
          </a:p>
        </p:txBody>
      </p:sp>
      <p:pic>
        <p:nvPicPr>
          <p:cNvPr id="4" name="Picture 3">
            <a:extLst>
              <a:ext uri="{FF2B5EF4-FFF2-40B4-BE49-F238E27FC236}">
                <a16:creationId xmlns:a16="http://schemas.microsoft.com/office/drawing/2014/main" id="{FB35D900-AE28-4C2C-89F6-F051E82DF9D9}"/>
              </a:ext>
            </a:extLst>
          </p:cNvPr>
          <p:cNvPicPr>
            <a:picLocks noChangeAspect="1"/>
          </p:cNvPicPr>
          <p:nvPr/>
        </p:nvPicPr>
        <p:blipFill>
          <a:blip r:embed="rId2"/>
          <a:stretch>
            <a:fillRect/>
          </a:stretch>
        </p:blipFill>
        <p:spPr>
          <a:xfrm>
            <a:off x="7142937" y="267810"/>
            <a:ext cx="4572396" cy="2743438"/>
          </a:xfrm>
          <a:prstGeom prst="rect">
            <a:avLst/>
          </a:prstGeom>
        </p:spPr>
      </p:pic>
      <p:sp>
        <p:nvSpPr>
          <p:cNvPr id="5" name="TextBox 4">
            <a:extLst>
              <a:ext uri="{FF2B5EF4-FFF2-40B4-BE49-F238E27FC236}">
                <a16:creationId xmlns:a16="http://schemas.microsoft.com/office/drawing/2014/main" id="{1594CE85-D780-4F89-A6E0-92CBD6CFDC6A}"/>
              </a:ext>
            </a:extLst>
          </p:cNvPr>
          <p:cNvSpPr txBox="1"/>
          <p:nvPr/>
        </p:nvSpPr>
        <p:spPr>
          <a:xfrm>
            <a:off x="9613556" y="6474940"/>
            <a:ext cx="2693773" cy="276999"/>
          </a:xfrm>
          <a:prstGeom prst="rect">
            <a:avLst/>
          </a:prstGeom>
          <a:noFill/>
        </p:spPr>
        <p:txBody>
          <a:bodyPr wrap="square" rtlCol="0">
            <a:spAutoFit/>
          </a:bodyPr>
          <a:lstStyle/>
          <a:p>
            <a:r>
              <a:rPr lang="en-US" sz="1200" dirty="0"/>
              <a:t>LAPPD144 02-15-2023.xlsx, see AF78</a:t>
            </a:r>
          </a:p>
        </p:txBody>
      </p:sp>
      <p:pic>
        <p:nvPicPr>
          <p:cNvPr id="6" name="Picture 5">
            <a:extLst>
              <a:ext uri="{FF2B5EF4-FFF2-40B4-BE49-F238E27FC236}">
                <a16:creationId xmlns:a16="http://schemas.microsoft.com/office/drawing/2014/main" id="{1B9BBD34-EE1A-48AA-B981-109A713201F2}"/>
              </a:ext>
            </a:extLst>
          </p:cNvPr>
          <p:cNvPicPr>
            <a:picLocks noChangeAspect="1"/>
          </p:cNvPicPr>
          <p:nvPr/>
        </p:nvPicPr>
        <p:blipFill>
          <a:blip r:embed="rId3"/>
          <a:stretch>
            <a:fillRect/>
          </a:stretch>
        </p:blipFill>
        <p:spPr>
          <a:xfrm>
            <a:off x="3047803" y="4526078"/>
            <a:ext cx="3886537" cy="2331922"/>
          </a:xfrm>
          <a:prstGeom prst="rect">
            <a:avLst/>
          </a:prstGeom>
        </p:spPr>
      </p:pic>
      <p:grpSp>
        <p:nvGrpSpPr>
          <p:cNvPr id="7" name="Group 6">
            <a:extLst>
              <a:ext uri="{FF2B5EF4-FFF2-40B4-BE49-F238E27FC236}">
                <a16:creationId xmlns:a16="http://schemas.microsoft.com/office/drawing/2014/main" id="{40317F66-8433-45AC-9922-81F3EE0FC37B}"/>
              </a:ext>
            </a:extLst>
          </p:cNvPr>
          <p:cNvGrpSpPr/>
          <p:nvPr/>
        </p:nvGrpSpPr>
        <p:grpSpPr>
          <a:xfrm>
            <a:off x="7132122" y="3215513"/>
            <a:ext cx="4572396" cy="2926334"/>
            <a:chOff x="7132122" y="3215513"/>
            <a:chExt cx="4572396" cy="2926334"/>
          </a:xfrm>
        </p:grpSpPr>
        <p:pic>
          <p:nvPicPr>
            <p:cNvPr id="8" name="Picture 7">
              <a:extLst>
                <a:ext uri="{FF2B5EF4-FFF2-40B4-BE49-F238E27FC236}">
                  <a16:creationId xmlns:a16="http://schemas.microsoft.com/office/drawing/2014/main" id="{30BCAA70-524C-4F89-ACE5-DB0300076CE4}"/>
                </a:ext>
              </a:extLst>
            </p:cNvPr>
            <p:cNvPicPr>
              <a:picLocks noChangeAspect="1"/>
            </p:cNvPicPr>
            <p:nvPr/>
          </p:nvPicPr>
          <p:blipFill>
            <a:blip r:embed="rId4"/>
            <a:stretch>
              <a:fillRect/>
            </a:stretch>
          </p:blipFill>
          <p:spPr>
            <a:xfrm>
              <a:off x="7132122" y="3215513"/>
              <a:ext cx="4572396" cy="2926334"/>
            </a:xfrm>
            <a:prstGeom prst="rect">
              <a:avLst/>
            </a:prstGeom>
          </p:spPr>
        </p:pic>
        <p:sp>
          <p:nvSpPr>
            <p:cNvPr id="9" name="Oval 8">
              <a:extLst>
                <a:ext uri="{FF2B5EF4-FFF2-40B4-BE49-F238E27FC236}">
                  <a16:creationId xmlns:a16="http://schemas.microsoft.com/office/drawing/2014/main" id="{5B1E67BD-9C06-4AA3-B7BB-03C9AD9297C2}"/>
                </a:ext>
              </a:extLst>
            </p:cNvPr>
            <p:cNvSpPr/>
            <p:nvPr/>
          </p:nvSpPr>
          <p:spPr>
            <a:xfrm>
              <a:off x="8001000" y="3261360"/>
              <a:ext cx="1234440" cy="11582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0205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1575</Words>
  <Application>Microsoft Office PowerPoint</Application>
  <PresentationFormat>Widescreen</PresentationFormat>
  <Paragraphs>234</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Courier New</vt:lpstr>
      <vt:lpstr>Wingdings</vt:lpstr>
      <vt:lpstr>Office Theme</vt:lpstr>
      <vt:lpstr>Magnetic Field Testing at Argonne National Laboratory</vt:lpstr>
      <vt:lpstr>PowerPoint Presentation</vt:lpstr>
      <vt:lpstr>PowerPoint Presentation</vt:lpstr>
      <vt:lpstr>H6 Installation Notes</vt:lpstr>
      <vt:lpstr>Localization of the Capacitively-Coupled Signal</vt:lpstr>
      <vt:lpstr>PowerPoint Presentation</vt:lpstr>
      <vt:lpstr>PowerPoint Presentation</vt:lpstr>
      <vt:lpstr>Localization and Movement of the H6 Signal</vt:lpstr>
      <vt:lpstr>PowerPoint Presentation</vt:lpstr>
      <vt:lpstr>PowerPoint Presentation</vt:lpstr>
      <vt:lpstr>PowerPoint Presentation</vt:lpstr>
      <vt:lpstr>Dark Rates vs. Field Magnitude at  Fixed Gain</vt:lpstr>
      <vt:lpstr>Gain vs. Magnetic Field Magnitude: L144</vt:lpstr>
      <vt:lpstr>PowerPoint Presentation</vt:lpstr>
      <vt:lpstr>Pulse Height Distributions: L144 &amp; H6</vt:lpstr>
      <vt:lpstr>Gain vs. Photocathode Voltage</vt:lpstr>
      <vt:lpstr>Position and Position Resolution: LAPPD 144</vt:lpstr>
      <vt:lpstr>Detection Efficiency</vt:lpstr>
      <vt:lpstr>Summary</vt:lpstr>
      <vt:lpstr>Next Steps</vt:lpstr>
      <vt:lpstr>Backup Slides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Magnetic Field Testing at Argonne National Laboratory</dc:title>
  <dc:creator>Mark A. Popecki</dc:creator>
  <cp:lastModifiedBy>Mark A. Popecki</cp:lastModifiedBy>
  <cp:revision>39</cp:revision>
  <dcterms:created xsi:type="dcterms:W3CDTF">2023-04-20T01:29:46Z</dcterms:created>
  <dcterms:modified xsi:type="dcterms:W3CDTF">2023-04-20T04:13:28Z</dcterms:modified>
</cp:coreProperties>
</file>