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5692" r:id="rId6"/>
    <p:sldId id="5694" r:id="rId7"/>
    <p:sldId id="5691" r:id="rId8"/>
    <p:sldId id="5693" r:id="rId9"/>
    <p:sldId id="5696" r:id="rId10"/>
    <p:sldId id="5700" r:id="rId11"/>
    <p:sldId id="5690" r:id="rId12"/>
    <p:sldId id="5686" r:id="rId13"/>
    <p:sldId id="5689" r:id="rId14"/>
    <p:sldId id="5699" r:id="rId15"/>
    <p:sldId id="5697" r:id="rId16"/>
    <p:sldId id="5684" r:id="rId17"/>
    <p:sldId id="5685" r:id="rId18"/>
    <p:sldId id="5698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7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1624" y="76"/>
      </p:cViewPr>
      <p:guideLst>
        <p:guide orient="horz" pos="151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5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2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5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2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10FB5-4D6F-42F5-A809-7A1093A9D7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4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10FB5-4D6F-42F5-A809-7A1093A9D7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0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10FB5-4D6F-42F5-A809-7A1093A9D77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8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39090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3188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1117" y="64400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03188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3188" y="64400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7212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38718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nl.gov/eic/CFC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2690" y="1654052"/>
            <a:ext cx="6273085" cy="1774948"/>
          </a:xfrm>
        </p:spPr>
        <p:txBody>
          <a:bodyPr>
            <a:normAutofit/>
          </a:bodyPr>
          <a:lstStyle/>
          <a:p>
            <a:r>
              <a:rPr lang="en-US" dirty="0"/>
              <a:t>EIC Project 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9422" y="3429000"/>
            <a:ext cx="5230906" cy="19805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dirty="0">
              <a:effectLst/>
              <a:latin typeface="Arial"/>
              <a:cs typeface="Arial"/>
            </a:endParaRPr>
          </a:p>
          <a:p>
            <a:r>
              <a:rPr lang="en-US" dirty="0">
                <a:effectLst/>
              </a:rPr>
              <a:t>Elke </a:t>
            </a:r>
            <a:r>
              <a:rPr lang="en-US" dirty="0" err="1">
                <a:effectLst/>
              </a:rPr>
              <a:t>Aschenauer</a:t>
            </a:r>
            <a:r>
              <a:rPr lang="en-US" dirty="0">
                <a:effectLst/>
              </a:rPr>
              <a:t> and Rolf Ent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/>
              </a:rPr>
              <a:t>Co-Associate Directors for the Experimental Program</a:t>
            </a:r>
          </a:p>
          <a:p>
            <a:r>
              <a:rPr lang="en-US" dirty="0" err="1">
                <a:effectLst/>
              </a:rPr>
              <a:t>ePIC</a:t>
            </a:r>
            <a:r>
              <a:rPr lang="en-US" dirty="0">
                <a:effectLst/>
              </a:rPr>
              <a:t> </a:t>
            </a:r>
            <a:r>
              <a:rPr lang="en-US" dirty="0"/>
              <a:t>General</a:t>
            </a:r>
            <a:r>
              <a:rPr lang="en-US" dirty="0">
                <a:effectLst/>
              </a:rPr>
              <a:t> Meeting</a:t>
            </a:r>
          </a:p>
          <a:p>
            <a:r>
              <a:rPr lang="en-US" sz="1400" dirty="0"/>
              <a:t>April</a:t>
            </a:r>
            <a:r>
              <a:rPr lang="en-US" sz="1400" dirty="0">
                <a:effectLst/>
              </a:rPr>
              <a:t> </a:t>
            </a:r>
            <a:r>
              <a:rPr lang="en-US" sz="1400" dirty="0"/>
              <a:t>14</a:t>
            </a:r>
            <a:r>
              <a:rPr lang="en-US" sz="1400" baseline="30000" dirty="0">
                <a:effectLst/>
              </a:rPr>
              <a:t>th</a:t>
            </a:r>
            <a:r>
              <a:rPr lang="en-US" sz="1400" dirty="0">
                <a:effectLst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10723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54BE-7C17-A24E-BFCE-8DA837CA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83"/>
            <a:ext cx="8308322" cy="582845"/>
          </a:xfrm>
        </p:spPr>
        <p:txBody>
          <a:bodyPr>
            <a:normAutofit/>
          </a:bodyPr>
          <a:lstStyle/>
          <a:p>
            <a:r>
              <a:rPr lang="en-US" sz="3200" dirty="0"/>
              <a:t>Preparations for Resource Review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6BE38-021B-264E-A9A1-525358D0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E7FE1-6E86-0019-E664-E4A00CDEA447}"/>
              </a:ext>
            </a:extLst>
          </p:cNvPr>
          <p:cNvSpPr txBox="1"/>
          <p:nvPr/>
        </p:nvSpPr>
        <p:spPr>
          <a:xfrm>
            <a:off x="89388" y="568462"/>
            <a:ext cx="88107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Introduced first ideas for EIC governance structure and Resource Review Board (RRB) at the March 12, 2021, DOE International Engagement meeting </a:t>
            </a:r>
          </a:p>
          <a:p>
            <a:pPr marL="742950" lvl="1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Meeting would have DOE Intro, Project Update, Short Collaboration reports, short reports from Advisory Committees, reports from engaged agencies, and discussion. </a:t>
            </a:r>
          </a:p>
          <a:p>
            <a:pPr marL="285750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Feedback folded in and iteration presented at an EIC Council and Friends meeting on April 8, 2022.</a:t>
            </a:r>
          </a:p>
          <a:p>
            <a:pPr marL="742950" lvl="1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 change was to fold in Computing Resources next to Detector.</a:t>
            </a:r>
          </a:p>
          <a:p>
            <a:pPr marL="285750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Possible mandate for RRB was presented at follow-up meeting June 06, 2022.</a:t>
            </a:r>
          </a:p>
          <a:p>
            <a:pPr marL="285750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RRB-like Kick-Off Meeting held October 11, 2022.</a:t>
            </a:r>
          </a:p>
          <a:p>
            <a:pPr marL="742950" lvl="1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Organized by Jim Yeck to expedite momentum</a:t>
            </a:r>
          </a:p>
          <a:p>
            <a:pPr marL="742950" lvl="1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Future RRB Meetings will have two co-chairs, one rotating between BNL and JLab Research Directors, and one appointed by International Funding Agencies.</a:t>
            </a:r>
          </a:p>
          <a:p>
            <a:pPr marL="742950" lvl="1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Draft charter completed.</a:t>
            </a:r>
          </a:p>
          <a:p>
            <a:pPr marL="285750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Preparations for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RRB meeting</a:t>
            </a:r>
          </a:p>
          <a:p>
            <a:pPr marL="742950" lvl="1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Organized by host labs and EIC Project</a:t>
            </a:r>
          </a:p>
          <a:p>
            <a:pPr marL="742950" lvl="1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Collected names of funding agency representatives as initial members – much interest. Each agency could also point to a primary scientist to sit in as observers.</a:t>
            </a:r>
          </a:p>
          <a:p>
            <a:pPr marL="742950" lvl="1" indent="-285750"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Some countries invited as observers: Brazil, Chile, Israel, Senegal, South Africa, and Taiwan</a:t>
            </a:r>
          </a:p>
        </p:txBody>
      </p:sp>
    </p:spTree>
    <p:extLst>
      <p:ext uri="{BB962C8B-B14F-4D97-AF65-F5344CB8AC3E}">
        <p14:creationId xmlns:p14="http://schemas.microsoft.com/office/powerpoint/2010/main" val="20251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54BE-7C17-A24E-BFCE-8DA837CA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1371"/>
            <a:ext cx="8308322" cy="582845"/>
          </a:xfrm>
        </p:spPr>
        <p:txBody>
          <a:bodyPr>
            <a:norm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Resource Review Board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6BE38-021B-264E-A9A1-525358D0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49318-3806-042B-E301-8534FCDE1738}"/>
              </a:ext>
            </a:extLst>
          </p:cNvPr>
          <p:cNvSpPr txBox="1"/>
          <p:nvPr/>
        </p:nvSpPr>
        <p:spPr>
          <a:xfrm>
            <a:off x="0" y="4200626"/>
            <a:ext cx="91439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meeting on April 3-4, 2023 at Stony Brook University.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 and the host labs are promoting the EIC as a facility that is “fully international in character.”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countries participating: Blue markers: RRB members; Orange markers: Observers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 reflects what we expect to have in future RRB meetings.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RRB Charter was ratified at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meeting. Initial Co-Chairs are Haiyan Gao (BNL) and Diego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Bettoni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(INFN).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9" y="604216"/>
            <a:ext cx="8148772" cy="3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54BE-7C17-A24E-BFCE-8DA837CA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1371"/>
            <a:ext cx="8308322" cy="582845"/>
          </a:xfrm>
        </p:spPr>
        <p:txBody>
          <a:bodyPr>
            <a:norm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Resource Review Board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6BE38-021B-264E-A9A1-525358D0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C38E4-409F-ADB8-C191-FB5F8C8BA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79"/>
          <a:stretch/>
        </p:blipFill>
        <p:spPr>
          <a:xfrm>
            <a:off x="69668" y="610747"/>
            <a:ext cx="4602717" cy="6101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C38E4-409F-ADB8-C191-FB5F8C8BA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994"/>
          <a:stretch/>
        </p:blipFill>
        <p:spPr>
          <a:xfrm>
            <a:off x="4656789" y="610747"/>
            <a:ext cx="4602717" cy="1434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2592" y="2578356"/>
            <a:ext cx="3971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RRB meeting also provided good opportunity for various additional meetings with foreign agency representatives to discuss possible international interests</a:t>
            </a:r>
          </a:p>
        </p:txBody>
      </p:sp>
    </p:spTree>
    <p:extLst>
      <p:ext uri="{BB962C8B-B14F-4D97-AF65-F5344CB8AC3E}">
        <p14:creationId xmlns:p14="http://schemas.microsoft.com/office/powerpoint/2010/main" val="312689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54BE-7C17-A24E-BFCE-8DA837CA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1371"/>
            <a:ext cx="8308322" cy="582845"/>
          </a:xfrm>
        </p:spPr>
        <p:txBody>
          <a:bodyPr>
            <a:normAutofit/>
          </a:bodyPr>
          <a:lstStyle/>
          <a:p>
            <a:r>
              <a:rPr lang="en-US" sz="3200" dirty="0"/>
              <a:t>Detector: International Interest &amp; In-Kind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6BE38-021B-264E-A9A1-525358D0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114026-9A77-0998-8F23-006321648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70361"/>
              </p:ext>
            </p:extLst>
          </p:nvPr>
        </p:nvGraphicFramePr>
        <p:xfrm>
          <a:off x="83412" y="552382"/>
          <a:ext cx="8988858" cy="611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600">
                  <a:extLst>
                    <a:ext uri="{9D8B030D-6E8A-4147-A177-3AD203B41FA5}">
                      <a16:colId xmlns:a16="http://schemas.microsoft.com/office/drawing/2014/main" val="1371435365"/>
                    </a:ext>
                  </a:extLst>
                </a:gridCol>
                <a:gridCol w="7186258">
                  <a:extLst>
                    <a:ext uri="{9D8B030D-6E8A-4147-A177-3AD203B41FA5}">
                      <a16:colId xmlns:a16="http://schemas.microsoft.com/office/drawing/2014/main" val="1383690832"/>
                    </a:ext>
                  </a:extLst>
                </a:gridCol>
              </a:tblGrid>
              <a:tr h="34191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 and Important 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96269"/>
                  </a:ext>
                </a:extLst>
              </a:tr>
              <a:tr h="258232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NSF-MSRI pre-proposal submitted by 10 US universities – aims at full scope of backward EM calorimetry (eECal). Armenia, Czech, France/IN2P3 as unfunded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contributors. Invited to submit proposal.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52053"/>
                  </a:ext>
                </a:extLst>
              </a:tr>
              <a:tr h="258232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Contributions, mainly labor to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eECal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many EM calorimetry and particle id detectors component tests.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58277"/>
                  </a:ext>
                </a:extLst>
              </a:tr>
              <a:tr h="258232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EIC included in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Canadian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Subatomic Physics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Long-Range Plan; Interested in Compton Polarimetry, Electromagnetic Calorimetry and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69715"/>
                  </a:ext>
                </a:extLst>
              </a:tr>
              <a:tr h="258232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EM Calorimeter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486615"/>
                  </a:ext>
                </a:extLst>
              </a:tr>
              <a:tr h="350798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with funding agency; Interested in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eECal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(PbWO4 crystals and glass) and Silicon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93005"/>
                  </a:ext>
                </a:extLst>
              </a:tr>
              <a:tr h="217625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France/IRFU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Interested in SC magnet design, electronics and MPGD/tracking.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Saclay/IRFU provided 30% design work for magnet as in-kind,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contributions to 60% and ongoing 90% design.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8124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France/IN2P3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contribution to backward EM calorimetry (including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in-kind design)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to readout electronics (e.g., ASICs for AC-LGAD detectors and Calorimetry). IRFU &amp; IN2P3 discussing together for higher-level contributions.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6565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Consortium is working with Funding agency; Interested in detector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oftware (non-project scientific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contribution),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contributions to DAQ/slow controls, and PID –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ToF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hardware (investigating Forward AC-LGAD to make links with Si plants).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1170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Italy/INFN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with INFN since a while; Aims at major scope of forward particle identification detector (dRICH), at (part of) the Si/MAPS tracker scope, and at photo-sensor contributions. Further investigating possible interest in EIC detector magnet scope.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249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 Detectors (Si tracking and PbWO4)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413477"/>
                  </a:ext>
                </a:extLst>
              </a:tr>
              <a:tr h="38979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Interested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 US-Japan agreement; Aims at full scope of Zero-Degree Calorimeter in collaboration with Taiwan/Korea. Pursuit of full scope of barrel AC-LGAD detector as EIC-Asia consortium. Contribution to DAQ/streaming. Possible aerogel.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86306"/>
                  </a:ext>
                </a:extLst>
              </a:tr>
              <a:tr h="516463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Fiber-based EM calorimetry (barrel and/or hadronic ZDC),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Small work package for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barrel AC-LGAD as part of EIC-Asia consortium (includes also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Japan,Taiwan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collaboration on Si tracking detector (backward Si disks)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Si-based hadronic calorimetry for ZDC.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02649"/>
                  </a:ext>
                </a:extLst>
              </a:tr>
              <a:tr h="217625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Actively working with ministry/funding agency; Interested in detectors along the beam line (luminosity detector, Roman Pots)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921962"/>
                  </a:ext>
                </a:extLst>
              </a:tr>
              <a:tr h="217625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Pursuit of full scope of barrel AC-LGAD as part of EIC-Asia consortium. LYSO-based EM calorimeter for ZDC, Also optical readout/fiber. Possible later interest in PCBs. Computing.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82557"/>
                  </a:ext>
                </a:extLst>
              </a:tr>
              <a:tr h="516463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STFC seed funding for UK detector R&amp;D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(3M£). Interest in Si/MAPS tracker, polarimetry and detectors along the beams (Low-Q2/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TimePix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Follow-up grant request for 5-7 years submitted early 2023 (includes accelerator part).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06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78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EA7AE-97BE-9443-89C4-439212C0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8D2F89-B034-AD4F-9309-86EC1A52F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78202"/>
              </p:ext>
            </p:extLst>
          </p:nvPr>
        </p:nvGraphicFramePr>
        <p:xfrm>
          <a:off x="200374" y="789966"/>
          <a:ext cx="8743251" cy="556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448">
                  <a:extLst>
                    <a:ext uri="{9D8B030D-6E8A-4147-A177-3AD203B41FA5}">
                      <a16:colId xmlns:a16="http://schemas.microsoft.com/office/drawing/2014/main" val="1942207982"/>
                    </a:ext>
                  </a:extLst>
                </a:gridCol>
                <a:gridCol w="2283729">
                  <a:extLst>
                    <a:ext uri="{9D8B030D-6E8A-4147-A177-3AD203B41FA5}">
                      <a16:colId xmlns:a16="http://schemas.microsoft.com/office/drawing/2014/main" val="1619558336"/>
                    </a:ext>
                  </a:extLst>
                </a:gridCol>
                <a:gridCol w="2208033">
                  <a:extLst>
                    <a:ext uri="{9D8B030D-6E8A-4147-A177-3AD203B41FA5}">
                      <a16:colId xmlns:a16="http://schemas.microsoft.com/office/drawing/2014/main" val="1790900631"/>
                    </a:ext>
                  </a:extLst>
                </a:gridCol>
                <a:gridCol w="2129041">
                  <a:extLst>
                    <a:ext uri="{9D8B030D-6E8A-4147-A177-3AD203B41FA5}">
                      <a16:colId xmlns:a16="http://schemas.microsoft.com/office/drawing/2014/main" val="1913123071"/>
                    </a:ext>
                  </a:extLst>
                </a:gridCol>
              </a:tblGrid>
              <a:tr h="127128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82269"/>
                  </a:ext>
                </a:extLst>
              </a:tr>
              <a:tr h="265588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TRIUMF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 MHz SRF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Modules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(6)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268845"/>
                  </a:ext>
                </a:extLst>
              </a:tr>
              <a:tr h="583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Collaboration Fast Pulsed Kickers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332008"/>
                  </a:ext>
                </a:extLst>
              </a:tr>
              <a:tr h="45841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 for collaboration FCC-EIC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6329854"/>
                  </a:ext>
                </a:extLst>
              </a:tr>
              <a:tr h="512549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CEA/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Irfu-Saclay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 rotator SC magnets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solenoid magnets (TBD)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953788"/>
                  </a:ext>
                </a:extLst>
              </a:tr>
              <a:tr h="556644">
                <a:tc vMerge="1">
                  <a:txBody>
                    <a:bodyPr/>
                    <a:lstStyle/>
                    <a:p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IN2P3-IJCLab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 module for 197MHz cavities (injector/ERL)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1420922"/>
                  </a:ext>
                </a:extLst>
              </a:tr>
              <a:tr h="61227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 INFN - Frascati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Cloud Mitigation studies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Turn-key apparatus for SEY measurements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269154"/>
                  </a:ext>
                </a:extLst>
              </a:tr>
              <a:tr h="372214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 - Accelerator 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UK- Detector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Lancaster Daresbury Lab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1773MHz 5-cell cavities cryo modules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cryomodules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189917"/>
                  </a:ext>
                </a:extLst>
              </a:tr>
              <a:tr h="790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Oxford/Lancaster Royal Holloway Lancaster/Liverpool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LLRF synchronization &amp; feedback Beam Position Monitors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 modelling and design 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Models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? design studies 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52156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3D654BE-7C17-A24E-BFCE-8DA837CA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1371"/>
            <a:ext cx="8308322" cy="582845"/>
          </a:xfrm>
        </p:spPr>
        <p:txBody>
          <a:bodyPr>
            <a:normAutofit/>
          </a:bodyPr>
          <a:lstStyle/>
          <a:p>
            <a:r>
              <a:rPr lang="en-US" sz="3200" dirty="0"/>
              <a:t>Collider: International Interest &amp; In-Kind</a:t>
            </a:r>
          </a:p>
        </p:txBody>
      </p:sp>
    </p:spTree>
    <p:extLst>
      <p:ext uri="{BB962C8B-B14F-4D97-AF65-F5344CB8AC3E}">
        <p14:creationId xmlns:p14="http://schemas.microsoft.com/office/powerpoint/2010/main" val="391558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54BE-7C17-A24E-BFCE-8DA837CA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1371"/>
            <a:ext cx="8308322" cy="582845"/>
          </a:xfrm>
        </p:spPr>
        <p:txBody>
          <a:bodyPr>
            <a:normAutofit/>
          </a:bodyPr>
          <a:lstStyle/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Resource Review Board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6BE38-021B-264E-A9A1-525358D0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085" y="1153369"/>
            <a:ext cx="79944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Resource Review Board meeting will be in person in Washington DC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Week of December 4-8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Topics will include: Common Fund (or not) discussion, Computing (What is expected from partners), Governance (How does change control work for in-kind contributions), Quality Assurance (how does that get folded in reviews and planning documents), International agreements.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DOE/NP will also “host” another international engagement meeting taking advantage of the annual EIC User Group Meeting on July 25 + 26, 2023 in Warsaw, Poland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https://indico.cern.ch/event/1238718/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6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0C3E-FC17-2905-7BC1-B6725BBC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3980"/>
          </a:xfrm>
        </p:spPr>
        <p:txBody>
          <a:bodyPr>
            <a:normAutofit/>
          </a:bodyPr>
          <a:lstStyle/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02AD-0106-551D-8091-7E2AF308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3940" y="2957926"/>
            <a:ext cx="8536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(select) slides on recent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 Review Board meeting of April 3-4</a:t>
            </a:r>
          </a:p>
        </p:txBody>
      </p:sp>
    </p:spTree>
    <p:extLst>
      <p:ext uri="{BB962C8B-B14F-4D97-AF65-F5344CB8AC3E}">
        <p14:creationId xmlns:p14="http://schemas.microsoft.com/office/powerpoint/2010/main" val="92068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0C3E-FC17-2905-7BC1-B6725BBC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398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Select Examples of What is Ongoing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02AD-0106-551D-8091-7E2AF308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4543" y="447964"/>
            <a:ext cx="84386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meetings with subgroups to discuss progress and organization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THANK YOU!!!!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Multiple contracts related to EIC project detector R&amp;D with BNL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procurements, many are out but some are still in the works – apologies… Some contracts for PED also ongoing.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Magnet “mid-project” review (~75% design completion) next week.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Much progress on forward calorimeter design, assembly procedure much simplified in present design.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Continued progress on backward EM calorimeter design – required as it accompanies an NSF-MSRI proposal and the PbWO4 is envisioned as Long-Lead Procurement.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Discussions on AC-LGAD detectors, both barrel and forward: needed next steps in PED, setting up organization structure how to work and include all interested parties.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Next iteration of service material especially thanks to the help from Si-consortium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Preparations for a CERN visit April 24-25: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 hand-in-hand with Si Consortium as the main objective is MAPS/ITS3 collaboration between ALICE and EIC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/Rolf had pre-meeting with ALICE leadership April 12 – very constructive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Will also include meeting on joint work on photo-sensors and RICH detectors.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 on detailing installation schedule for the EIC experimental equipment</a:t>
            </a:r>
          </a:p>
        </p:txBody>
      </p:sp>
    </p:spTree>
    <p:extLst>
      <p:ext uri="{BB962C8B-B14F-4D97-AF65-F5344CB8AC3E}">
        <p14:creationId xmlns:p14="http://schemas.microsoft.com/office/powerpoint/2010/main" val="35730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0C3E-FC17-2905-7BC1-B6725BBC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398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Detector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02AD-0106-551D-8091-7E2AF308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30F49-3A9C-7346-BF9C-F6B58C0CD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5" t="1501" r="6322" b="1982"/>
          <a:stretch/>
        </p:blipFill>
        <p:spPr>
          <a:xfrm>
            <a:off x="3763477" y="833025"/>
            <a:ext cx="5380523" cy="5159011"/>
          </a:xfrm>
          <a:prstGeom prst="rect">
            <a:avLst/>
          </a:prstGeom>
        </p:spPr>
      </p:pic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E1E8814C-FDD2-FF45-9EDF-73E8B1439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1798"/>
            <a:ext cx="3647975" cy="221484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58B6F72B-26CE-0143-B4DE-71E92D739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115" y="3016738"/>
            <a:ext cx="972081" cy="699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6E258-55CF-F84B-AC81-FDE8F0BC9BEC}"/>
              </a:ext>
            </a:extLst>
          </p:cNvPr>
          <p:cNvSpPr txBox="1"/>
          <p:nvPr/>
        </p:nvSpPr>
        <p:spPr>
          <a:xfrm>
            <a:off x="96252" y="4321744"/>
            <a:ext cx="354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Detailed CAD model of central detector and extended IR region continuously refined as design progresses</a:t>
            </a:r>
          </a:p>
        </p:txBody>
      </p:sp>
    </p:spTree>
    <p:extLst>
      <p:ext uri="{BB962C8B-B14F-4D97-AF65-F5344CB8AC3E}">
        <p14:creationId xmlns:p14="http://schemas.microsoft.com/office/powerpoint/2010/main" val="39828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0C3E-FC17-2905-7BC1-B6725BBC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398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MARCO Magnet Design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02AD-0106-551D-8091-7E2AF308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6CAA-4CEA-4AD8-94DD-9F75FE7F2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20" y="841667"/>
            <a:ext cx="2949694" cy="2689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A295C-83DF-415F-9ADF-F45E1410AC37}"/>
              </a:ext>
            </a:extLst>
          </p:cNvPr>
          <p:cNvSpPr txBox="1"/>
          <p:nvPr/>
        </p:nvSpPr>
        <p:spPr>
          <a:xfrm>
            <a:off x="367067" y="3390893"/>
            <a:ext cx="3027872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Coil is divided in 3 modules with 557 Turns each. This is done mainly to accommodate possible conductor length.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BCFBF-B824-4B47-8EBA-C03F3CDB5B5B}"/>
              </a:ext>
            </a:extLst>
          </p:cNvPr>
          <p:cNvGrpSpPr/>
          <p:nvPr/>
        </p:nvGrpSpPr>
        <p:grpSpPr>
          <a:xfrm>
            <a:off x="381162" y="4226339"/>
            <a:ext cx="2974608" cy="2125229"/>
            <a:chOff x="5114193" y="1428913"/>
            <a:chExt cx="2974608" cy="21252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84FF55-080D-493F-8C63-804B5F0CC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006" y="1428913"/>
              <a:ext cx="2869795" cy="1586214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A1DD23-22CF-4DD3-96E7-8082FC330333}"/>
                </a:ext>
              </a:extLst>
            </p:cNvPr>
            <p:cNvCxnSpPr/>
            <p:nvPr/>
          </p:nvCxnSpPr>
          <p:spPr>
            <a:xfrm flipV="1">
              <a:off x="5864500" y="2907957"/>
              <a:ext cx="99695" cy="395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1E6D142-2A62-4111-A6A1-852C5AC7608D}"/>
                </a:ext>
              </a:extLst>
            </p:cNvPr>
            <p:cNvCxnSpPr/>
            <p:nvPr/>
          </p:nvCxnSpPr>
          <p:spPr>
            <a:xfrm flipV="1">
              <a:off x="5914347" y="2817420"/>
              <a:ext cx="1726248" cy="4786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2A6DDB-AF7B-4FD8-BE8D-2C1906672064}"/>
                </a:ext>
              </a:extLst>
            </p:cNvPr>
            <p:cNvSpPr txBox="1"/>
            <p:nvPr/>
          </p:nvSpPr>
          <p:spPr>
            <a:xfrm>
              <a:off x="5114193" y="3277143"/>
              <a:ext cx="1250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Conductor exits</a:t>
              </a:r>
              <a:endParaRPr lang="en-US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6069B14-7A93-4685-AEFC-9C300849D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661" y="4153462"/>
            <a:ext cx="2669059" cy="23568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B20EF9-2B45-447A-A4AE-4BAACA1AB368}"/>
              </a:ext>
            </a:extLst>
          </p:cNvPr>
          <p:cNvSpPr txBox="1"/>
          <p:nvPr/>
        </p:nvSpPr>
        <p:spPr>
          <a:xfrm>
            <a:off x="6535347" y="5580432"/>
            <a:ext cx="1169204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Mechanical analysis Ongoing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EAC9C3-AD32-41CD-90B2-068B33F64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6015" y="520163"/>
            <a:ext cx="3711160" cy="2145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C154AF-E750-434B-B62C-B387F1399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7529" y="2639876"/>
            <a:ext cx="4234878" cy="13471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8CF35A-5BEE-414F-A909-A48D804DC795}"/>
              </a:ext>
            </a:extLst>
          </p:cNvPr>
          <p:cNvSpPr txBox="1"/>
          <p:nvPr/>
        </p:nvSpPr>
        <p:spPr>
          <a:xfrm>
            <a:off x="6535347" y="4073055"/>
            <a:ext cx="2381263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The two most important design parameters are conservative: large temperature margin and large critical current margin</a:t>
            </a:r>
            <a:endParaRPr lang="en-US" sz="1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5BF816-4146-4E10-8ADC-2CB005F7BD1F}"/>
              </a:ext>
            </a:extLst>
          </p:cNvPr>
          <p:cNvCxnSpPr>
            <a:cxnSpLocks/>
          </p:cNvCxnSpPr>
          <p:nvPr/>
        </p:nvCxnSpPr>
        <p:spPr>
          <a:xfrm flipH="1" flipV="1">
            <a:off x="6975783" y="3379851"/>
            <a:ext cx="438312" cy="68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1E2184-7044-4AEC-890A-485F9BC0B825}"/>
              </a:ext>
            </a:extLst>
          </p:cNvPr>
          <p:cNvCxnSpPr>
            <a:cxnSpLocks/>
          </p:cNvCxnSpPr>
          <p:nvPr/>
        </p:nvCxnSpPr>
        <p:spPr>
          <a:xfrm flipH="1" flipV="1">
            <a:off x="6975784" y="3850030"/>
            <a:ext cx="438311" cy="21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A18D6-E53C-4460-DBBD-8CD4E19E8F2E}"/>
              </a:ext>
            </a:extLst>
          </p:cNvPr>
          <p:cNvSpPr txBox="1"/>
          <p:nvPr/>
        </p:nvSpPr>
        <p:spPr>
          <a:xfrm>
            <a:off x="3979987" y="1327135"/>
            <a:ext cx="1631906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Conductor is based on CEA-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Saclay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experience as used for previous magnets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6E9718-3276-BBBC-E32D-B29AA4D557C8}"/>
              </a:ext>
            </a:extLst>
          </p:cNvPr>
          <p:cNvSpPr txBox="1"/>
          <p:nvPr/>
        </p:nvSpPr>
        <p:spPr>
          <a:xfrm>
            <a:off x="0" y="6473787"/>
            <a:ext cx="366004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CEA-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Saclay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-BNL effort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109" y="471688"/>
            <a:ext cx="52977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for conductor test samples in the 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RFI is out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 at least 4 responses by April 16th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“Mid-(FY23)Project” (~75% design) overview meeting April 18th</a:t>
            </a:r>
          </a:p>
        </p:txBody>
      </p:sp>
    </p:spTree>
    <p:extLst>
      <p:ext uri="{BB962C8B-B14F-4D97-AF65-F5344CB8AC3E}">
        <p14:creationId xmlns:p14="http://schemas.microsoft.com/office/powerpoint/2010/main" val="168595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7638E1-6AB9-054F-871F-70FC4604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52" y="579656"/>
            <a:ext cx="8508399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Requirement for fringe field: &lt;10 Gauss at forward and backward side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                                   and at RCS location</a:t>
            </a:r>
          </a:p>
          <a:p>
            <a:r>
              <a:rPr lang="en-US" sz="1800" dirty="0"/>
              <a:t>Challenges detector design not symmetric</a:t>
            </a:r>
          </a:p>
          <a:p>
            <a:pPr marL="0" indent="0">
              <a:buNone/>
            </a:pPr>
            <a:r>
              <a:rPr lang="en-US" sz="1800" dirty="0">
                <a:sym typeface="Wingdings" pitchFamily="2" charset="2"/>
              </a:rPr>
              <a:t>    </a:t>
            </a:r>
            <a:r>
              <a:rPr lang="en-US" sz="18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/>
              <a:t>critical that forces get balanced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/>
              <a:t> </a:t>
            </a:r>
            <a:r>
              <a:rPr lang="en-US" sz="1800" dirty="0">
                <a:solidFill>
                  <a:srgbClr val="0432FF"/>
                </a:solidFill>
              </a:rPr>
              <a:t>Consequences on design: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/>
              <a:t>backward </a:t>
            </a:r>
            <a:r>
              <a:rPr lang="en-US" sz="1800" dirty="0" err="1"/>
              <a:t>HCal</a:t>
            </a:r>
            <a:r>
              <a:rPr lang="en-US" sz="1800" dirty="0"/>
              <a:t> moved as far back as possible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add both </a:t>
            </a:r>
            <a:r>
              <a:rPr lang="en-US" sz="1800" dirty="0" err="1"/>
              <a:t>sPHENIX</a:t>
            </a:r>
            <a:r>
              <a:rPr lang="en-US" sz="1800" dirty="0"/>
              <a:t> flux return doors behind </a:t>
            </a:r>
            <a:r>
              <a:rPr lang="en-US" sz="1800" dirty="0" err="1"/>
              <a:t>bHCal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/>
              <a:t>forward </a:t>
            </a:r>
            <a:r>
              <a:rPr lang="en-US" sz="1800" dirty="0" err="1"/>
              <a:t>HCal</a:t>
            </a:r>
            <a:r>
              <a:rPr lang="en-US" sz="1800" dirty="0"/>
              <a:t> need to have first tungsten/Sc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and then Steel/Sc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/>
              <a:t>add additional steel around barrel </a:t>
            </a:r>
            <a:r>
              <a:rPr lang="en-US" sz="1800" dirty="0" err="1"/>
              <a:t>HCal</a:t>
            </a:r>
            <a:r>
              <a:rPr lang="en-US" sz="1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</a:t>
            </a:r>
          </a:p>
          <a:p>
            <a:pPr marL="0" indent="0">
              <a:buNone/>
            </a:pPr>
            <a:r>
              <a:rPr lang="en-US" sz="1800" dirty="0"/>
              <a:t>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9FB5F-5BD0-FD48-A9DC-E5F5AB21CB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44862" y="919640"/>
            <a:ext cx="3651327" cy="197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B3E66-D0C0-044C-8BC6-A632BE03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07" y="3768773"/>
            <a:ext cx="1818800" cy="2908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CF0FB-138B-734D-9BDB-67E1BFB69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03984" y="3912027"/>
            <a:ext cx="1368936" cy="233029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47F430F-C5ED-3446-82CD-E1DEB60AB09F}"/>
              </a:ext>
            </a:extLst>
          </p:cNvPr>
          <p:cNvSpPr/>
          <p:nvPr/>
        </p:nvSpPr>
        <p:spPr>
          <a:xfrm>
            <a:off x="1405053" y="4381422"/>
            <a:ext cx="237893" cy="1662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4A6A22-830C-3048-A480-DA7174160115}"/>
              </a:ext>
            </a:extLst>
          </p:cNvPr>
          <p:cNvCxnSpPr/>
          <p:nvPr/>
        </p:nvCxnSpPr>
        <p:spPr>
          <a:xfrm flipV="1">
            <a:off x="1650380" y="4802459"/>
            <a:ext cx="676508" cy="401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E607002-E8DA-4A49-A96E-CA7694E64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651" y="3950518"/>
            <a:ext cx="2547349" cy="26516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4130A-9E71-5140-AC5E-1F39AF244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997" y="3197986"/>
            <a:ext cx="2022830" cy="2105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3DD796-01AD-2849-9A7F-B914D4CCC0D0}"/>
              </a:ext>
            </a:extLst>
          </p:cNvPr>
          <p:cNvSpPr txBox="1"/>
          <p:nvPr/>
        </p:nvSpPr>
        <p:spPr>
          <a:xfrm>
            <a:off x="2109907" y="3897100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layered barrel extra flux return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layers 50 mm steel 40 mm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17CE31-6AD7-F54D-A499-53376ABA6796}"/>
              </a:ext>
            </a:extLst>
          </p:cNvPr>
          <p:cNvSpPr txBox="1"/>
          <p:nvPr/>
        </p:nvSpPr>
        <p:spPr>
          <a:xfrm>
            <a:off x="3095507" y="6085645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Reach 14 gauss and lower</a:t>
            </a:r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9AF0460C-8D2B-5C40-BE52-89835F724B8B}"/>
              </a:ext>
            </a:extLst>
          </p:cNvPr>
          <p:cNvSpPr/>
          <p:nvPr/>
        </p:nvSpPr>
        <p:spPr bwMode="auto">
          <a:xfrm>
            <a:off x="2491828" y="6011091"/>
            <a:ext cx="513333" cy="348583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0000FF"/>
              </a:gs>
            </a:gsLst>
            <a:lin ang="0" scaled="1"/>
            <a:tileRect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A43CE3-99CB-89E8-6EEC-007F909ABDC3}"/>
              </a:ext>
            </a:extLst>
          </p:cNvPr>
          <p:cNvSpPr txBox="1">
            <a:spLocks/>
          </p:cNvSpPr>
          <p:nvPr/>
        </p:nvSpPr>
        <p:spPr>
          <a:xfrm>
            <a:off x="0" y="4588"/>
            <a:ext cx="8758105" cy="575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Flux Return Details 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7AE502AD-0106-551D-8091-7E2AF308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212" y="6439090"/>
            <a:ext cx="2057400" cy="365125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2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75D2-FF8E-4446-AA36-524D9195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965"/>
          </a:xfrm>
        </p:spPr>
        <p:txBody>
          <a:bodyPr>
            <a:normAutofit fontScale="90000"/>
          </a:bodyPr>
          <a:lstStyle/>
          <a:p>
            <a:r>
              <a:rPr lang="en-US" dirty="0"/>
              <a:t>IR-Integration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BBCD5-A14D-DB47-B366-FDB90DB0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Waterfall chart&#10;&#10;Description automatically generated with low confidence">
            <a:extLst>
              <a:ext uri="{FF2B5EF4-FFF2-40B4-BE49-F238E27FC236}">
                <a16:creationId xmlns:a16="http://schemas.microsoft.com/office/drawing/2014/main" id="{8E149A69-D60C-4448-9617-4021BABE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336"/>
            <a:ext cx="9144000" cy="2737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9757CD-8F99-8E4D-9567-979AED0A91DF}"/>
              </a:ext>
            </a:extLst>
          </p:cNvPr>
          <p:cNvSpPr txBox="1"/>
          <p:nvPr/>
        </p:nvSpPr>
        <p:spPr>
          <a:xfrm>
            <a:off x="72886" y="4799055"/>
            <a:ext cx="86807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All Ancillary Detectors fully integrated in the accelerator lattice 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designs need to be </a:t>
            </a:r>
            <a:r>
              <a:rPr lang="en-US" b="1" dirty="0"/>
              <a:t>very</a:t>
            </a:r>
            <a:r>
              <a:rPr lang="en-US" dirty="0"/>
              <a:t> closely coordinated with EIC project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Hadron and Lepton polarimeter are also integrated in IP-4 and IP-6 (sector 5)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Focus on impedance calculations for all the systems sitting in beam vacuum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Roman Pots extremely challenging due to the unique EIC hadron beam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BD753-1EB1-0045-8207-D2A7F1079EA1}"/>
              </a:ext>
            </a:extLst>
          </p:cNvPr>
          <p:cNvSpPr txBox="1"/>
          <p:nvPr/>
        </p:nvSpPr>
        <p:spPr>
          <a:xfrm>
            <a:off x="2752583" y="3730947"/>
            <a:ext cx="838755" cy="55399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RCS</a:t>
            </a:r>
          </a:p>
          <a:p>
            <a:r>
              <a:rPr lang="en-US" sz="900" i="1" dirty="0"/>
              <a:t>With Detector Bypass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92B529-6683-5247-BD66-8D7BF6667CA4}"/>
              </a:ext>
            </a:extLst>
          </p:cNvPr>
          <p:cNvCxnSpPr>
            <a:cxnSpLocks/>
          </p:cNvCxnSpPr>
          <p:nvPr/>
        </p:nvCxnSpPr>
        <p:spPr>
          <a:xfrm flipV="1">
            <a:off x="3120887" y="3175665"/>
            <a:ext cx="106017" cy="5234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466015-7EAB-CF41-968B-9C89BBEBD895}"/>
              </a:ext>
            </a:extLst>
          </p:cNvPr>
          <p:cNvCxnSpPr>
            <a:cxnSpLocks/>
          </p:cNvCxnSpPr>
          <p:nvPr/>
        </p:nvCxnSpPr>
        <p:spPr>
          <a:xfrm flipH="1" flipV="1">
            <a:off x="584030" y="2978787"/>
            <a:ext cx="248262" cy="4693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1ADAA8-35B5-A643-89FE-2D5F8C2F9C39}"/>
              </a:ext>
            </a:extLst>
          </p:cNvPr>
          <p:cNvCxnSpPr>
            <a:cxnSpLocks/>
          </p:cNvCxnSpPr>
          <p:nvPr/>
        </p:nvCxnSpPr>
        <p:spPr>
          <a:xfrm>
            <a:off x="6950765" y="2429507"/>
            <a:ext cx="242601" cy="4601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223762-A5BB-AA44-B4A5-0B1B2B524DE1}"/>
              </a:ext>
            </a:extLst>
          </p:cNvPr>
          <p:cNvSpPr txBox="1"/>
          <p:nvPr/>
        </p:nvSpPr>
        <p:spPr>
          <a:xfrm>
            <a:off x="5738191" y="2198242"/>
            <a:ext cx="1292087" cy="27699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ESR Forward 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01B59-2396-BE44-9E61-CE1A3A3B7B79}"/>
              </a:ext>
            </a:extLst>
          </p:cNvPr>
          <p:cNvSpPr txBox="1"/>
          <p:nvPr/>
        </p:nvSpPr>
        <p:spPr>
          <a:xfrm>
            <a:off x="7563522" y="3535873"/>
            <a:ext cx="1335312" cy="27699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HSR Forward Side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36A1F7-99CB-824E-8860-B26C785136EC}"/>
              </a:ext>
            </a:extLst>
          </p:cNvPr>
          <p:cNvCxnSpPr>
            <a:cxnSpLocks/>
          </p:cNvCxnSpPr>
          <p:nvPr/>
        </p:nvCxnSpPr>
        <p:spPr>
          <a:xfrm flipV="1">
            <a:off x="8267329" y="3030406"/>
            <a:ext cx="0" cy="5030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E7001A-5369-7C42-87B0-3D6952502212}"/>
              </a:ext>
            </a:extLst>
          </p:cNvPr>
          <p:cNvSpPr txBox="1"/>
          <p:nvPr/>
        </p:nvSpPr>
        <p:spPr>
          <a:xfrm>
            <a:off x="129141" y="3455761"/>
            <a:ext cx="765381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ESR Rear side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81797-1F25-EA48-A3B6-8A382935DD30}"/>
              </a:ext>
            </a:extLst>
          </p:cNvPr>
          <p:cNvSpPr txBox="1"/>
          <p:nvPr/>
        </p:nvSpPr>
        <p:spPr>
          <a:xfrm>
            <a:off x="194557" y="2242598"/>
            <a:ext cx="1010110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HSR </a:t>
            </a:r>
          </a:p>
          <a:p>
            <a:r>
              <a:rPr lang="en-US" sz="1200" dirty="0"/>
              <a:t>Rear Side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4B756F-FD81-2848-9DF6-F9347B939BE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204667" y="2473431"/>
            <a:ext cx="380543" cy="3577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9EB25F2-24F3-1445-A782-05ED60880389}"/>
              </a:ext>
            </a:extLst>
          </p:cNvPr>
          <p:cNvSpPr txBox="1"/>
          <p:nvPr/>
        </p:nvSpPr>
        <p:spPr>
          <a:xfrm>
            <a:off x="7122453" y="1264895"/>
            <a:ext cx="2409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j-lt"/>
              </a:rPr>
              <a:t>HSR: Hadron Storage Ring</a:t>
            </a:r>
          </a:p>
          <a:p>
            <a:pPr algn="l"/>
            <a:r>
              <a:rPr lang="en-US" sz="1200" dirty="0">
                <a:latin typeface="+mj-lt"/>
              </a:rPr>
              <a:t>ESR: Electron Storage Ring</a:t>
            </a:r>
          </a:p>
          <a:p>
            <a:pPr algn="l"/>
            <a:r>
              <a:rPr lang="en-US" sz="1200" dirty="0">
                <a:latin typeface="+mj-lt"/>
              </a:rPr>
              <a:t>RCS: Rapid Cycling Synchrotron</a:t>
            </a:r>
          </a:p>
          <a:p>
            <a:pPr algn="l"/>
            <a:r>
              <a:rPr lang="en-US" sz="1200" dirty="0">
                <a:latin typeface="+mj-lt"/>
              </a:rPr>
              <a:t>  SC: Superconducting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5BFD35-A8F6-F843-9B90-DCB852FA1880}"/>
              </a:ext>
            </a:extLst>
          </p:cNvPr>
          <p:cNvSpPr txBox="1"/>
          <p:nvPr/>
        </p:nvSpPr>
        <p:spPr>
          <a:xfrm>
            <a:off x="5171102" y="3235299"/>
            <a:ext cx="205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Off-momentum detectors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Roman pots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3BCCF8-DA14-CB47-995B-266A35BF3DD1}"/>
              </a:ext>
            </a:extLst>
          </p:cNvPr>
          <p:cNvCxnSpPr>
            <a:cxnSpLocks/>
          </p:cNvCxnSpPr>
          <p:nvPr/>
        </p:nvCxnSpPr>
        <p:spPr>
          <a:xfrm flipV="1">
            <a:off x="6579704" y="2984024"/>
            <a:ext cx="110616" cy="3572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7C9FBA3-3D82-2E45-B56B-C8EFCE4AA7A8}"/>
              </a:ext>
            </a:extLst>
          </p:cNvPr>
          <p:cNvSpPr txBox="1"/>
          <p:nvPr/>
        </p:nvSpPr>
        <p:spPr>
          <a:xfrm>
            <a:off x="4719016" y="1890203"/>
            <a:ext cx="875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B0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detectors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8246EE-366B-B741-8F1F-0FCC8CFBFE1E}"/>
              </a:ext>
            </a:extLst>
          </p:cNvPr>
          <p:cNvCxnSpPr>
            <a:cxnSpLocks/>
          </p:cNvCxnSpPr>
          <p:nvPr/>
        </p:nvCxnSpPr>
        <p:spPr>
          <a:xfrm flipH="1">
            <a:off x="5002696" y="2327527"/>
            <a:ext cx="70860" cy="4704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8543CF3-33E5-BC48-8DC2-C9B35D2EC276}"/>
              </a:ext>
            </a:extLst>
          </p:cNvPr>
          <p:cNvSpPr txBox="1"/>
          <p:nvPr/>
        </p:nvSpPr>
        <p:spPr>
          <a:xfrm>
            <a:off x="1880136" y="3294933"/>
            <a:ext cx="669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low Q</a:t>
            </a:r>
            <a:r>
              <a:rPr lang="en-US" sz="1400" baseline="30000" dirty="0">
                <a:solidFill>
                  <a:srgbClr val="0000FF"/>
                </a:solidFill>
              </a:rPr>
              <a:t>2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Tagger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995D77-3B86-3144-BD14-D6F0002804A4}"/>
              </a:ext>
            </a:extLst>
          </p:cNvPr>
          <p:cNvCxnSpPr>
            <a:cxnSpLocks/>
          </p:cNvCxnSpPr>
          <p:nvPr/>
        </p:nvCxnSpPr>
        <p:spPr>
          <a:xfrm flipV="1">
            <a:off x="2272748" y="2970774"/>
            <a:ext cx="130494" cy="4235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267479-B0A1-9B45-A87F-48ED3CEC22CF}"/>
              </a:ext>
            </a:extLst>
          </p:cNvPr>
          <p:cNvCxnSpPr>
            <a:cxnSpLocks/>
          </p:cNvCxnSpPr>
          <p:nvPr/>
        </p:nvCxnSpPr>
        <p:spPr>
          <a:xfrm flipH="1" flipV="1">
            <a:off x="1568355" y="2997279"/>
            <a:ext cx="558619" cy="4235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DCDC08-4DB7-504B-86EA-8C72B3FD3187}"/>
              </a:ext>
            </a:extLst>
          </p:cNvPr>
          <p:cNvCxnSpPr>
            <a:cxnSpLocks/>
          </p:cNvCxnSpPr>
          <p:nvPr/>
        </p:nvCxnSpPr>
        <p:spPr>
          <a:xfrm flipV="1">
            <a:off x="1325217" y="2918904"/>
            <a:ext cx="110616" cy="5880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DCF0149-7699-EB43-B1C3-EAE114146259}"/>
              </a:ext>
            </a:extLst>
          </p:cNvPr>
          <p:cNvSpPr txBox="1"/>
          <p:nvPr/>
        </p:nvSpPr>
        <p:spPr>
          <a:xfrm>
            <a:off x="1688255" y="1982968"/>
            <a:ext cx="56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local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h-Pol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BF1E4B-DB01-014C-953D-75CC87CA7DB3}"/>
              </a:ext>
            </a:extLst>
          </p:cNvPr>
          <p:cNvCxnSpPr>
            <a:cxnSpLocks/>
          </p:cNvCxnSpPr>
          <p:nvPr/>
        </p:nvCxnSpPr>
        <p:spPr>
          <a:xfrm>
            <a:off x="1959294" y="2440171"/>
            <a:ext cx="0" cy="3776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8999DB5-A4A8-A64E-91C8-9EDD35F61B1D}"/>
              </a:ext>
            </a:extLst>
          </p:cNvPr>
          <p:cNvSpPr txBox="1"/>
          <p:nvPr/>
        </p:nvSpPr>
        <p:spPr>
          <a:xfrm>
            <a:off x="967375" y="3453959"/>
            <a:ext cx="78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00FF"/>
                </a:solidFill>
              </a:rPr>
              <a:t>Lumi</a:t>
            </a:r>
            <a:endParaRPr lang="en-US" sz="1400" dirty="0">
              <a:solidFill>
                <a:srgbClr val="0000FF"/>
              </a:solidFill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</a:rPr>
              <a:t>Monitor</a:t>
            </a:r>
          </a:p>
        </p:txBody>
      </p:sp>
      <p:pic>
        <p:nvPicPr>
          <p:cNvPr id="46" name="Picture 45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C63D4D56-B3D2-F548-B62A-AD1F24765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" t="8614" r="5912" b="7345"/>
          <a:stretch/>
        </p:blipFill>
        <p:spPr>
          <a:xfrm>
            <a:off x="5762702" y="458666"/>
            <a:ext cx="1406488" cy="79088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289FE81-E094-004A-991B-AD58EA51D9CB}"/>
              </a:ext>
            </a:extLst>
          </p:cNvPr>
          <p:cNvSpPr txBox="1"/>
          <p:nvPr/>
        </p:nvSpPr>
        <p:spPr>
          <a:xfrm>
            <a:off x="7397708" y="2254637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ZDC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39475E4-B9A9-5F4D-807D-FF542C6E0332}"/>
              </a:ext>
            </a:extLst>
          </p:cNvPr>
          <p:cNvCxnSpPr>
            <a:cxnSpLocks/>
          </p:cNvCxnSpPr>
          <p:nvPr/>
        </p:nvCxnSpPr>
        <p:spPr>
          <a:xfrm flipH="1">
            <a:off x="7414592" y="2486553"/>
            <a:ext cx="70860" cy="4704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CC7DE3C6-3AF1-8F29-CE45-7BCD1DD25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619" y="2"/>
            <a:ext cx="182308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8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0C3E-FC17-2905-7BC1-B6725BBC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398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High Level Installation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02AD-0106-551D-8091-7E2AF308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3425D6D-33A5-984D-8619-65421FE6BDEA}"/>
              </a:ext>
            </a:extLst>
          </p:cNvPr>
          <p:cNvSpPr/>
          <p:nvPr/>
        </p:nvSpPr>
        <p:spPr>
          <a:xfrm>
            <a:off x="213359" y="1469136"/>
            <a:ext cx="8936729" cy="481584"/>
          </a:xfrm>
          <a:prstGeom prst="rightArrow">
            <a:avLst/>
          </a:prstGeom>
          <a:gradFill flip="none" rotWithShape="1">
            <a:gsLst>
              <a:gs pos="0">
                <a:srgbClr val="0432FF"/>
              </a:gs>
              <a:gs pos="54000">
                <a:srgbClr val="0096FF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AAAFFB-0F79-0B46-8133-1591B49C1171}"/>
              </a:ext>
            </a:extLst>
          </p:cNvPr>
          <p:cNvCxnSpPr>
            <a:cxnSpLocks/>
          </p:cNvCxnSpPr>
          <p:nvPr/>
        </p:nvCxnSpPr>
        <p:spPr>
          <a:xfrm>
            <a:off x="636445" y="1260783"/>
            <a:ext cx="0" cy="616785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51594C-A547-AB40-81EF-8B36AEBCD69C}"/>
              </a:ext>
            </a:extLst>
          </p:cNvPr>
          <p:cNvSpPr txBox="1"/>
          <p:nvPr/>
        </p:nvSpPr>
        <p:spPr>
          <a:xfrm>
            <a:off x="274860" y="81267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CD-3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04/2025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A91625-F067-8A43-A38B-D55602887406}"/>
              </a:ext>
            </a:extLst>
          </p:cNvPr>
          <p:cNvCxnSpPr>
            <a:cxnSpLocks/>
          </p:cNvCxnSpPr>
          <p:nvPr/>
        </p:nvCxnSpPr>
        <p:spPr>
          <a:xfrm>
            <a:off x="6632509" y="1275795"/>
            <a:ext cx="0" cy="1036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643BE1-BBBD-F644-B236-048599E96F19}"/>
              </a:ext>
            </a:extLst>
          </p:cNvPr>
          <p:cNvSpPr txBox="1"/>
          <p:nvPr/>
        </p:nvSpPr>
        <p:spPr>
          <a:xfrm>
            <a:off x="6258734" y="632617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CD-4A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04/2031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F0D8B2-DCE6-594B-9CCF-D8A09B547AB7}"/>
              </a:ext>
            </a:extLst>
          </p:cNvPr>
          <p:cNvCxnSpPr>
            <a:cxnSpLocks/>
          </p:cNvCxnSpPr>
          <p:nvPr/>
        </p:nvCxnSpPr>
        <p:spPr>
          <a:xfrm>
            <a:off x="7545958" y="1253401"/>
            <a:ext cx="0" cy="648551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46EF7A-36C7-EE4C-835B-EA706B15908A}"/>
              </a:ext>
            </a:extLst>
          </p:cNvPr>
          <p:cNvSpPr txBox="1"/>
          <p:nvPr/>
        </p:nvSpPr>
        <p:spPr>
          <a:xfrm>
            <a:off x="7094607" y="634607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early CD-4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CD-4A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04/2032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C31412-4391-3948-A62F-8E36A83C4EFD}"/>
              </a:ext>
            </a:extLst>
          </p:cNvPr>
          <p:cNvCxnSpPr>
            <a:cxnSpLocks/>
          </p:cNvCxnSpPr>
          <p:nvPr/>
        </p:nvCxnSpPr>
        <p:spPr>
          <a:xfrm>
            <a:off x="8721535" y="1272975"/>
            <a:ext cx="0" cy="1036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BAD0184-F103-F84B-B925-60CBB8CAC7A9}"/>
              </a:ext>
            </a:extLst>
          </p:cNvPr>
          <p:cNvSpPr txBox="1"/>
          <p:nvPr/>
        </p:nvSpPr>
        <p:spPr>
          <a:xfrm>
            <a:off x="8359952" y="81267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CD-4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04/2034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F3FEDD-9DB2-664C-AAE3-78ADAD75CE2A}"/>
              </a:ext>
            </a:extLst>
          </p:cNvPr>
          <p:cNvSpPr txBox="1"/>
          <p:nvPr/>
        </p:nvSpPr>
        <p:spPr>
          <a:xfrm>
            <a:off x="6116101" y="2346481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Transition into 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150785-C612-6843-A6B4-90BCEEF1CEAF}"/>
              </a:ext>
            </a:extLst>
          </p:cNvPr>
          <p:cNvSpPr txBox="1"/>
          <p:nvPr/>
        </p:nvSpPr>
        <p:spPr>
          <a:xfrm>
            <a:off x="8324685" y="2316184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Start of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AAA165-BBF4-D54D-8E49-6397E8B758B0}"/>
              </a:ext>
            </a:extLst>
          </p:cNvPr>
          <p:cNvCxnSpPr>
            <a:cxnSpLocks/>
          </p:cNvCxnSpPr>
          <p:nvPr/>
        </p:nvCxnSpPr>
        <p:spPr>
          <a:xfrm>
            <a:off x="721648" y="1969671"/>
            <a:ext cx="2094704" cy="0"/>
          </a:xfrm>
          <a:prstGeom prst="straightConnector1">
            <a:avLst/>
          </a:prstGeom>
          <a:ln w="19050">
            <a:solidFill>
              <a:srgbClr val="FF40FF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60753D-8BA1-8E4A-97D9-BF92BF2E70B1}"/>
              </a:ext>
            </a:extLst>
          </p:cNvPr>
          <p:cNvSpPr txBox="1"/>
          <p:nvPr/>
        </p:nvSpPr>
        <p:spPr>
          <a:xfrm>
            <a:off x="1206622" y="2016220"/>
            <a:ext cx="976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2CD726-38F8-524B-862D-390468958082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2846894" y="850023"/>
            <a:ext cx="7816" cy="149257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2BE8D9D-ECF5-B34C-879F-EEED8EF00DC0}"/>
              </a:ext>
            </a:extLst>
          </p:cNvPr>
          <p:cNvSpPr txBox="1"/>
          <p:nvPr/>
        </p:nvSpPr>
        <p:spPr>
          <a:xfrm>
            <a:off x="2450592" y="573024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Oct 2028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9513F7-DA79-3942-A93A-36ACD4FDDA56}"/>
              </a:ext>
            </a:extLst>
          </p:cNvPr>
          <p:cNvSpPr txBox="1"/>
          <p:nvPr/>
        </p:nvSpPr>
        <p:spPr>
          <a:xfrm>
            <a:off x="2206752" y="225808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IR-6 ready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installation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B036C5-24EE-D14D-867B-D163D742D8A6}"/>
              </a:ext>
            </a:extLst>
          </p:cNvPr>
          <p:cNvCxnSpPr>
            <a:cxnSpLocks/>
            <a:stCxn id="32" idx="1"/>
          </p:cNvCxnSpPr>
          <p:nvPr/>
        </p:nvCxnSpPr>
        <p:spPr>
          <a:xfrm>
            <a:off x="3413760" y="979748"/>
            <a:ext cx="12253" cy="180155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6929F12-896A-C842-B25C-4F8D9AFC8AC2}"/>
              </a:ext>
            </a:extLst>
          </p:cNvPr>
          <p:cNvSpPr txBox="1"/>
          <p:nvPr/>
        </p:nvSpPr>
        <p:spPr>
          <a:xfrm>
            <a:off x="3054096" y="688848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Jan 2029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1C21D1-6B49-2A41-BE41-D21A562F4849}"/>
              </a:ext>
            </a:extLst>
          </p:cNvPr>
          <p:cNvSpPr txBox="1"/>
          <p:nvPr/>
        </p:nvSpPr>
        <p:spPr>
          <a:xfrm>
            <a:off x="2807760" y="2800624"/>
            <a:ext cx="10502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lower half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barrel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Hcal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Solenoid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082C10-3DC5-8A43-8B9D-062B685491E8}"/>
              </a:ext>
            </a:extLst>
          </p:cNvPr>
          <p:cNvCxnSpPr>
            <a:cxnSpLocks/>
          </p:cNvCxnSpPr>
          <p:nvPr/>
        </p:nvCxnSpPr>
        <p:spPr>
          <a:xfrm>
            <a:off x="3810061" y="1060704"/>
            <a:ext cx="0" cy="3560064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2F24C9E-8C9A-584F-A08E-360731FF4DF3}"/>
              </a:ext>
            </a:extLst>
          </p:cNvPr>
          <p:cNvSpPr txBox="1"/>
          <p:nvPr/>
        </p:nvSpPr>
        <p:spPr>
          <a:xfrm>
            <a:off x="3028811" y="4562368"/>
            <a:ext cx="14494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Barrel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Hcal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&amp; Solenoid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followed by low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power test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A594E2-5C61-2544-BD4C-8942E9705682}"/>
              </a:ext>
            </a:extLst>
          </p:cNvPr>
          <p:cNvSpPr txBox="1"/>
          <p:nvPr/>
        </p:nvSpPr>
        <p:spPr>
          <a:xfrm>
            <a:off x="3413760" y="841248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April 2029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8E22759-E28A-D648-9FE6-2A3C5438DD7A}"/>
              </a:ext>
            </a:extLst>
          </p:cNvPr>
          <p:cNvCxnSpPr>
            <a:cxnSpLocks/>
          </p:cNvCxnSpPr>
          <p:nvPr/>
        </p:nvCxnSpPr>
        <p:spPr>
          <a:xfrm>
            <a:off x="4498909" y="1213104"/>
            <a:ext cx="0" cy="156819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90D42CC-F4AD-F748-969C-C5F10830B934}"/>
              </a:ext>
            </a:extLst>
          </p:cNvPr>
          <p:cNvSpPr txBox="1"/>
          <p:nvPr/>
        </p:nvSpPr>
        <p:spPr>
          <a:xfrm>
            <a:off x="3837470" y="2781300"/>
            <a:ext cx="13805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Endcap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HCals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Solenoid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Field mapping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40D0AC-F23C-654C-AC6B-CE2B8EB567A5}"/>
              </a:ext>
            </a:extLst>
          </p:cNvPr>
          <p:cNvSpPr txBox="1"/>
          <p:nvPr/>
        </p:nvSpPr>
        <p:spPr>
          <a:xfrm>
            <a:off x="4102608" y="932688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Dec 2029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852A47-563E-2F40-9887-D684197C47AD}"/>
              </a:ext>
            </a:extLst>
          </p:cNvPr>
          <p:cNvCxnSpPr>
            <a:cxnSpLocks/>
          </p:cNvCxnSpPr>
          <p:nvPr/>
        </p:nvCxnSpPr>
        <p:spPr>
          <a:xfrm>
            <a:off x="5138989" y="1377696"/>
            <a:ext cx="0" cy="332841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9EF0541-07AC-6D43-856F-531DB2576B52}"/>
              </a:ext>
            </a:extLst>
          </p:cNvPr>
          <p:cNvSpPr txBox="1"/>
          <p:nvPr/>
        </p:nvSpPr>
        <p:spPr>
          <a:xfrm>
            <a:off x="3925829" y="3713988"/>
            <a:ext cx="1289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Barrel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installation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5565D0-7989-C945-96DC-C0FAB310DA6B}"/>
              </a:ext>
            </a:extLst>
          </p:cNvPr>
          <p:cNvSpPr txBox="1"/>
          <p:nvPr/>
        </p:nvSpPr>
        <p:spPr>
          <a:xfrm>
            <a:off x="4632960" y="1085088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June 2030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C90A4A-D0F5-1345-9AE5-685022C200BE}"/>
              </a:ext>
            </a:extLst>
          </p:cNvPr>
          <p:cNvSpPr txBox="1"/>
          <p:nvPr/>
        </p:nvSpPr>
        <p:spPr>
          <a:xfrm>
            <a:off x="4425696" y="4608576"/>
            <a:ext cx="1527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Barrel Detectors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DIRC, 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Trackers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D58754-D7AC-6A40-A785-374FCB5C5255}"/>
              </a:ext>
            </a:extLst>
          </p:cNvPr>
          <p:cNvCxnSpPr>
            <a:cxnSpLocks/>
          </p:cNvCxnSpPr>
          <p:nvPr/>
        </p:nvCxnSpPr>
        <p:spPr>
          <a:xfrm>
            <a:off x="5705917" y="1456944"/>
            <a:ext cx="0" cy="161544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71D2829-9582-B64D-ABC3-A1A8CC1D833C}"/>
              </a:ext>
            </a:extLst>
          </p:cNvPr>
          <p:cNvSpPr txBox="1"/>
          <p:nvPr/>
        </p:nvSpPr>
        <p:spPr>
          <a:xfrm>
            <a:off x="5199888" y="1249680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Oct 2030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69F3C8-4920-A444-A7D7-29AD22C9BE8D}"/>
              </a:ext>
            </a:extLst>
          </p:cNvPr>
          <p:cNvSpPr txBox="1"/>
          <p:nvPr/>
        </p:nvSpPr>
        <p:spPr>
          <a:xfrm>
            <a:off x="5049535" y="3041904"/>
            <a:ext cx="15116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Hadron Endcap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Detectors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Trackers,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dRICH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5E134D4-5958-8243-8C86-EC74823C99A3}"/>
              </a:ext>
            </a:extLst>
          </p:cNvPr>
          <p:cNvCxnSpPr>
            <a:cxnSpLocks/>
          </p:cNvCxnSpPr>
          <p:nvPr/>
        </p:nvCxnSpPr>
        <p:spPr>
          <a:xfrm>
            <a:off x="6297229" y="1548384"/>
            <a:ext cx="0" cy="2913888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BBC85EC-D301-D241-ADEA-E7EC1D511209}"/>
              </a:ext>
            </a:extLst>
          </p:cNvPr>
          <p:cNvSpPr txBox="1"/>
          <p:nvPr/>
        </p:nvSpPr>
        <p:spPr>
          <a:xfrm>
            <a:off x="5791200" y="1341120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Jan 2031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113558-CF23-8843-B8FD-1D847091B806}"/>
              </a:ext>
            </a:extLst>
          </p:cNvPr>
          <p:cNvSpPr txBox="1"/>
          <p:nvPr/>
        </p:nvSpPr>
        <p:spPr>
          <a:xfrm>
            <a:off x="5921264" y="4450080"/>
            <a:ext cx="15116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Lepton Endcap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Detectors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Trackers,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bRICH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60EA40-854D-2D48-A445-C99D9F62FBF8}"/>
              </a:ext>
            </a:extLst>
          </p:cNvPr>
          <p:cNvSpPr/>
          <p:nvPr/>
        </p:nvSpPr>
        <p:spPr>
          <a:xfrm>
            <a:off x="25400" y="3000666"/>
            <a:ext cx="414528" cy="21945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291048-C931-4B40-8B2E-ECE2ABA6B84A}"/>
              </a:ext>
            </a:extLst>
          </p:cNvPr>
          <p:cNvSpPr txBox="1"/>
          <p:nvPr/>
        </p:nvSpPr>
        <p:spPr>
          <a:xfrm>
            <a:off x="414528" y="2927514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done in beam position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2A3610-0135-7B44-A7B2-1CF8923E8F7C}"/>
              </a:ext>
            </a:extLst>
          </p:cNvPr>
          <p:cNvSpPr/>
          <p:nvPr/>
        </p:nvSpPr>
        <p:spPr>
          <a:xfrm>
            <a:off x="12446" y="3390048"/>
            <a:ext cx="414528" cy="219456"/>
          </a:xfrm>
          <a:prstGeom prst="rect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C978DD-A283-8347-B266-CED169F81915}"/>
              </a:ext>
            </a:extLst>
          </p:cNvPr>
          <p:cNvSpPr txBox="1"/>
          <p:nvPr/>
        </p:nvSpPr>
        <p:spPr>
          <a:xfrm>
            <a:off x="420624" y="3335946"/>
            <a:ext cx="2326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done in IP-6 Assembly Hall</a:t>
            </a:r>
          </a:p>
        </p:txBody>
      </p:sp>
      <p:sp>
        <p:nvSpPr>
          <p:cNvPr id="50" name="Curved Right Arrow 49">
            <a:extLst>
              <a:ext uri="{FF2B5EF4-FFF2-40B4-BE49-F238E27FC236}">
                <a16:creationId xmlns:a16="http://schemas.microsoft.com/office/drawing/2014/main" id="{AE89C0DE-5864-CD46-A0AC-212D39681D76}"/>
              </a:ext>
            </a:extLst>
          </p:cNvPr>
          <p:cNvSpPr/>
          <p:nvPr/>
        </p:nvSpPr>
        <p:spPr bwMode="auto">
          <a:xfrm>
            <a:off x="58388" y="5428630"/>
            <a:ext cx="513333" cy="348583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0000FF"/>
              </a:gs>
            </a:gsLst>
            <a:lin ang="0" scaled="1"/>
            <a:tileRect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590BDB-9576-D745-89D6-D604FBDC6F52}"/>
              </a:ext>
            </a:extLst>
          </p:cNvPr>
          <p:cNvSpPr txBox="1"/>
          <p:nvPr/>
        </p:nvSpPr>
        <p:spPr>
          <a:xfrm>
            <a:off x="510307" y="5492949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Away: </a:t>
            </a:r>
          </a:p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Solenoid and Barrel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need to be ready by Jan 2029</a:t>
            </a:r>
          </a:p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other subdetectors need to be ready between 06/29 to 09/30 depending on their location in the detector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D4B94E9-A861-1249-B395-2386EF362B17}"/>
              </a:ext>
            </a:extLst>
          </p:cNvPr>
          <p:cNvPicPr/>
          <p:nvPr/>
        </p:nvPicPr>
        <p:blipFill rotWithShape="1">
          <a:blip r:embed="rId3"/>
          <a:srcRect l="12056" t="2021" r="10020"/>
          <a:stretch/>
        </p:blipFill>
        <p:spPr>
          <a:xfrm>
            <a:off x="7483424" y="4816365"/>
            <a:ext cx="1660576" cy="13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967EAA-45C4-48B5-8BD8-90475BE1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6357">
            <a:off x="7404787" y="665648"/>
            <a:ext cx="1619250" cy="2095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10C3E-FC17-2905-7BC1-B6725BBC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398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EIC Experimental program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02AD-0106-551D-8091-7E2AF308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0769AD-C469-483B-80D6-B81101D5ED6C}"/>
              </a:ext>
            </a:extLst>
          </p:cNvPr>
          <p:cNvSpPr txBox="1">
            <a:spLocks/>
          </p:cNvSpPr>
          <p:nvPr/>
        </p:nvSpPr>
        <p:spPr>
          <a:xfrm>
            <a:off x="254001" y="621845"/>
            <a:ext cx="6122852" cy="11606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Year-long EIC User Group driven EIC Yellow Report activity (December 2019 – February 2021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Science Requirements and Detector Concepts for the EIC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arXiv:2103.05419 &amp; Nucl. Phys. A 1026 (2022) 122447 – 488 citations (03/31/2023)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244B18-5252-4E41-A1FC-7715999AE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79297"/>
              </p:ext>
            </p:extLst>
          </p:nvPr>
        </p:nvGraphicFramePr>
        <p:xfrm>
          <a:off x="254001" y="1918547"/>
          <a:ext cx="7185307" cy="482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44">
                  <a:extLst>
                    <a:ext uri="{9D8B030D-6E8A-4147-A177-3AD203B41FA5}">
                      <a16:colId xmlns:a16="http://schemas.microsoft.com/office/drawing/2014/main" val="3045809689"/>
                    </a:ext>
                  </a:extLst>
                </a:gridCol>
                <a:gridCol w="4841474">
                  <a:extLst>
                    <a:ext uri="{9D8B030D-6E8A-4147-A177-3AD203B41FA5}">
                      <a16:colId xmlns:a16="http://schemas.microsoft.com/office/drawing/2014/main" val="1957203897"/>
                    </a:ext>
                  </a:extLst>
                </a:gridCol>
                <a:gridCol w="1776389">
                  <a:extLst>
                    <a:ext uri="{9D8B030D-6E8A-4147-A177-3AD203B41FA5}">
                      <a16:colId xmlns:a16="http://schemas.microsoft.com/office/drawing/2014/main" val="862339206"/>
                    </a:ext>
                  </a:extLst>
                </a:gridCol>
              </a:tblGrid>
              <a:tr h="25402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 and TJNAF Jointly Leading Efforts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Towards Experimental Program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 and TJNAF Jointly Leading Process to Select Project Detector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463211"/>
                  </a:ext>
                </a:extLst>
              </a:tr>
              <a:tr h="4343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Expressions of Interest (EOI)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https://www.bnl.gov/eic/EOI.php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4008569"/>
                  </a:ext>
                </a:extLst>
              </a:tr>
              <a:tr h="254027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EOI Responses Submitted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2414576"/>
                  </a:ext>
                </a:extLst>
              </a:tr>
              <a:tr h="254027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of EOI Responses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</a:t>
                      </a:r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296475"/>
                  </a:ext>
                </a:extLst>
              </a:tr>
              <a:tr h="4343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Call for Collaboration Proposals for Detectors</a:t>
                      </a: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https://www.bnl.gov/eic/CFC.php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4877198"/>
                  </a:ext>
                </a:extLst>
              </a:tr>
              <a:tr h="254027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BNL/TJNAF Proposal Evaluation Committee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4466170"/>
                  </a:ext>
                </a:extLst>
              </a:tr>
              <a:tr h="254027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Collaboration Proposals for Detectors Submitted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7331757"/>
                  </a:ext>
                </a:extLst>
              </a:tr>
              <a:tr h="254027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 on Project Detector – baseline “ECCE”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4943433"/>
                  </a:ext>
                </a:extLst>
              </a:tr>
              <a:tr h="254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to consolidate ECCE &amp; ATHENA to the EIC Project Detector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6286075"/>
                  </a:ext>
                </a:extLst>
              </a:tr>
              <a:tr h="340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Collaboration Formed – 160 institutions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2420548"/>
                  </a:ext>
                </a:extLst>
              </a:tr>
              <a:tr h="15621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Charter ratified &amp; elected Leadership Team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7012101"/>
                  </a:ext>
                </a:extLst>
              </a:tr>
              <a:tr h="156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 Review Board Meeting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8630591"/>
                  </a:ext>
                </a:extLst>
              </a:tr>
              <a:tr h="156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Detector remaining technology choices made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02846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A1EBBE6-E6AC-839C-F0D1-D21B4D9D6B93}"/>
              </a:ext>
            </a:extLst>
          </p:cNvPr>
          <p:cNvSpPr txBox="1"/>
          <p:nvPr/>
        </p:nvSpPr>
        <p:spPr>
          <a:xfrm>
            <a:off x="7439308" y="2983178"/>
            <a:ext cx="1704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Remains ongoing until formal agreements are in place – it originally led to confirmation that in-kind level assumed for the EIC detector was in range.</a:t>
            </a:r>
          </a:p>
        </p:txBody>
      </p:sp>
    </p:spTree>
    <p:extLst>
      <p:ext uri="{BB962C8B-B14F-4D97-AF65-F5344CB8AC3E}">
        <p14:creationId xmlns:p14="http://schemas.microsoft.com/office/powerpoint/2010/main" val="331530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ec2b3955-b7cd-48fd-80d5-fd3efbb6f44b" xsi:nil="true"/>
    <Presenter_x0028_s_x0029_ xmlns="ec2b3955-b7cd-48fd-80d5-fd3efbb6f44b">R. Ent / E. Aschenauer</Presenter_x0028_s_x0029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BEAD70EAE274A9CB120AA87B60764" ma:contentTypeVersion="8" ma:contentTypeDescription="Create a new document." ma:contentTypeScope="" ma:versionID="33a7afeecd0e21aeec922d0810b20a29">
  <xsd:schema xmlns:xsd="http://www.w3.org/2001/XMLSchema" xmlns:xs="http://www.w3.org/2001/XMLSchema" xmlns:p="http://schemas.microsoft.com/office/2006/metadata/properties" xmlns:ns2="ec2b3955-b7cd-48fd-80d5-fd3efbb6f44b" targetNamespace="http://schemas.microsoft.com/office/2006/metadata/properties" ma:root="true" ma:fieldsID="bdca1b9efceb95fc3541d3a5727325f3" ns2:_="">
    <xsd:import namespace="ec2b3955-b7cd-48fd-80d5-fd3efbb6f44b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Presenter_x0028_s_x0029_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b3955-b7cd-48fd-80d5-fd3efbb6f44b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internalName="_x0023_">
      <xsd:simpleType>
        <xsd:restriction base="dms:Text">
          <xsd:maxLength value="255"/>
        </xsd:restriction>
      </xsd:simpleType>
    </xsd:element>
    <xsd:element name="Presenter_x0028_s_x0029_" ma:index="9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98C05-5760-4FD2-B85E-2A9CB1A90B2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c2b3955-b7cd-48fd-80d5-fd3efbb6f44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6C5E899-D38C-4BB2-B3F7-952490902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2b3955-b7cd-48fd-80d5-fd3efbb6f4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8014</TotalTime>
  <Words>1952</Words>
  <Application>Microsoft Office PowerPoint</Application>
  <PresentationFormat>On-screen Show (4:3)</PresentationFormat>
  <Paragraphs>296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EIC Project Update </vt:lpstr>
      <vt:lpstr>PowerPoint Presentation</vt:lpstr>
      <vt:lpstr>Select Examples of What is Ongoing</vt:lpstr>
      <vt:lpstr>The ePIC Detector</vt:lpstr>
      <vt:lpstr>MARCO Magnet Design Details</vt:lpstr>
      <vt:lpstr>PowerPoint Presentation</vt:lpstr>
      <vt:lpstr>IR-Integration</vt:lpstr>
      <vt:lpstr>High Level Installation Schedule</vt:lpstr>
      <vt:lpstr>EIC Experimental program preparation</vt:lpstr>
      <vt:lpstr>Preparations for Resource Review Board</vt:lpstr>
      <vt:lpstr>1st Resource Review Board Meeting</vt:lpstr>
      <vt:lpstr>1st Resource Review Board Meeting</vt:lpstr>
      <vt:lpstr>Detector: International Interest &amp; In-Kind</vt:lpstr>
      <vt:lpstr>Collider: International Interest &amp; In-Kind</vt:lpstr>
      <vt:lpstr>2nd Resource Review Board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for EIC Project Support Division</dc:title>
  <dc:creator>Hatton, Diane</dc:creator>
  <cp:lastModifiedBy>Rolf Ent</cp:lastModifiedBy>
  <cp:revision>178</cp:revision>
  <dcterms:created xsi:type="dcterms:W3CDTF">2020-09-28T13:10:10Z</dcterms:created>
  <dcterms:modified xsi:type="dcterms:W3CDTF">2023-04-14T11:58:39Z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0x0101009BDBEAD70EAE274A9CB120AA87B60764</vt:lpwstr>
  </property>
  <property fmtid="{D5CDD505-2E9C-101B-9397-08002B2CF9AE}" pid="3" name="MediaServiceImageTags">
    <vt:lpwstr/>
  </property>
</Properties>
</file>