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4791" r:id="rId3"/>
    <p:sldId id="4788" r:id="rId4"/>
    <p:sldId id="4784" r:id="rId5"/>
    <p:sldId id="4787" r:id="rId6"/>
    <p:sldId id="4785" r:id="rId7"/>
    <p:sldId id="4781" r:id="rId8"/>
    <p:sldId id="4790" r:id="rId9"/>
    <p:sldId id="4780" r:id="rId10"/>
    <p:sldId id="4789" r:id="rId11"/>
    <p:sldId id="257" r:id="rId12"/>
    <p:sldId id="47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jlab.org/event/66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8140/" TargetMode="External"/><Relationship Id="rId2" Type="http://schemas.openxmlformats.org/officeDocument/2006/relationships/hyperlink" Target="https://indico.bnl.gov/event/1794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bnl.gov/event/1822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851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8499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668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Collaboration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0451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April 14, 2023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CBD4-388E-565B-7A58-37AB07D0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ePIC Calo. Clustering </a:t>
            </a:r>
            <a:r>
              <a:rPr lang="en-US" b="1" dirty="0">
                <a:solidFill>
                  <a:schemeClr val="accent1"/>
                </a:solidFill>
              </a:rPr>
              <a:t>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50C01-F70D-6F57-FB66-4461478F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25" y="1919288"/>
            <a:ext cx="5403524" cy="42736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ePIC Clustering Workshop held at ORNL 11-14 April </a:t>
            </a:r>
          </a:p>
          <a:p>
            <a:r>
              <a:rPr lang="en-US" dirty="0"/>
              <a:t>Lots of new activity on GitHub associated with this event!</a:t>
            </a:r>
          </a:p>
          <a:p>
            <a:endParaRPr lang="en-US" dirty="0"/>
          </a:p>
          <a:p>
            <a:r>
              <a:rPr lang="en-US" dirty="0"/>
              <a:t>Apparently, they also had a practical application of safety principles…</a:t>
            </a:r>
          </a:p>
          <a:p>
            <a:endParaRPr lang="en-US" dirty="0"/>
          </a:p>
          <a:p>
            <a:r>
              <a:rPr lang="en-US" dirty="0"/>
              <a:t>Will schedule and update at future General Meeting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E3EE2-21A5-E7DC-B747-15DDC9CB9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2A285-D196-DA5A-E7B1-FDA5A01A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D4E86-B02E-5E32-154E-E3F5C8AF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10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E7D0904-FA52-C0B8-624A-FAA1431E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549" y="136525"/>
            <a:ext cx="3407310" cy="25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EA7F28B-460E-3C3D-922E-DCDCCE16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99" y="2420750"/>
            <a:ext cx="3546545" cy="26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F7DC96E-DFA1-5E29-E91F-575772F9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67324"/>
            <a:ext cx="3407310" cy="25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2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4752-2322-A49B-16BF-D3490A8E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8C3F6-5BFA-A62A-D5CA-E27A8B3AD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ePIC remains as vibrant as ever, and activity within the collaboration is increasing:</a:t>
            </a:r>
          </a:p>
          <a:p>
            <a:pPr lvl="1"/>
            <a:r>
              <a:rPr lang="en-US" dirty="0"/>
              <a:t>Completing the consolidation process with the </a:t>
            </a:r>
            <a:r>
              <a:rPr lang="en-US" dirty="0" err="1"/>
              <a:t>BECal</a:t>
            </a:r>
            <a:r>
              <a:rPr lang="en-US" dirty="0"/>
              <a:t> and backwards PID reviews is a real milestone for the collaboration!</a:t>
            </a:r>
          </a:p>
          <a:p>
            <a:pPr lvl="1"/>
            <a:r>
              <a:rPr lang="en-US" dirty="0"/>
              <a:t>Substantial progress on reconstruction and simulation software in preparation for the second simulation campaign</a:t>
            </a:r>
          </a:p>
          <a:p>
            <a:pPr lvl="2"/>
            <a:r>
              <a:rPr lang="en-US" dirty="0"/>
              <a:t>No time to say more, go to the Software and Computing meetings!</a:t>
            </a:r>
          </a:p>
          <a:p>
            <a:pPr lvl="1"/>
            <a:r>
              <a:rPr lang="en-US" dirty="0"/>
              <a:t>Great ePIC talks at spring conferences!</a:t>
            </a:r>
          </a:p>
          <a:p>
            <a:pPr lvl="1"/>
            <a:r>
              <a:rPr lang="en-US" dirty="0"/>
              <a:t>Progress on growing the collaboration (EIC-Asia, EIC RRB meeting, …)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Occasionally, fun is spontaneously breaking out!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B0AE5-12A1-C164-6C27-83E92684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B8CF-5C84-3F3A-A032-4D9E54AB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1D004-57CB-A952-8857-7604AB0E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2D8D3A8-BB23-4FD8-DB5D-0F023D1A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30188"/>
            <a:ext cx="1866499" cy="134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AE17C-F1E9-98BB-8030-320FBC6C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62F7C-278C-3521-84B5-9AA1D8A9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91F4-802F-4A73-AA5D-9F590C57F7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5B25-8739-6B37-B6A9-E7F4FA5E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64" y="225924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Hey John, start the recording….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E950-D4C7-B96E-B999-3B7EA542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4DED1-2DB0-CF7B-88A1-355D30BA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E2F87-9408-33C7-A546-C66C200F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FBAB-D85B-616C-BE71-3324DEB5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DCC6-E806-E521-F0FC-2A2706AEB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6221" cy="4351338"/>
          </a:xfrm>
        </p:spPr>
        <p:txBody>
          <a:bodyPr/>
          <a:lstStyle/>
          <a:p>
            <a:r>
              <a:rPr lang="en-US" dirty="0"/>
              <a:t>Very busy agenda!</a:t>
            </a:r>
          </a:p>
          <a:p>
            <a:r>
              <a:rPr lang="en-US" dirty="0"/>
              <a:t>Lots of critical collaboration</a:t>
            </a:r>
            <a:br>
              <a:rPr lang="en-US" dirty="0"/>
            </a:br>
            <a:r>
              <a:rPr lang="en-US" dirty="0"/>
              <a:t>business…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55F5A-17B9-14B6-AACE-984A9336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6A9C2-0EB2-6612-E3F2-41F669B1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DD08B-65FA-2348-757D-B56E2B51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3946DB-9A6F-D7D3-84B7-B48464E1C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57" y="365124"/>
            <a:ext cx="6794103" cy="5991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Bill Hader Popcorn GIF by Saturday Night Live - Find &amp; Share ...">
            <a:extLst>
              <a:ext uri="{FF2B5EF4-FFF2-40B4-BE49-F238E27FC236}">
                <a16:creationId xmlns:a16="http://schemas.microsoft.com/office/drawing/2014/main" id="{462E079C-243D-F529-1177-20B2D20C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29" y="3429000"/>
            <a:ext cx="1905000" cy="260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54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D80E-D972-E954-AC3A-F2F75777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22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ePIC Collaboration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Happenings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D2F1-B1B5-F3DE-9481-729F309C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42" y="1657351"/>
            <a:ext cx="5467942" cy="4187885"/>
          </a:xfrm>
        </p:spPr>
        <p:txBody>
          <a:bodyPr>
            <a:normAutofit fontScale="92500"/>
          </a:bodyPr>
          <a:lstStyle/>
          <a:p>
            <a:r>
              <a:rPr lang="en-US" dirty="0"/>
              <a:t>It continues to be a very busy time for ePIC!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March 13-14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BECAL review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March 16-18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EIC-Asia Meeting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March 20-21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Backwards PID review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March 24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– Collaboration Council Meeting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April 3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– Management plan ratified by CC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Spring Conferences (DIS, HP, GHP23, …)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dirty="0"/>
              <a:t>April 3-4</a:t>
            </a:r>
            <a:r>
              <a:rPr lang="en-US" baseline="30000" dirty="0"/>
              <a:t>th</a:t>
            </a:r>
            <a:r>
              <a:rPr lang="en-US" dirty="0"/>
              <a:t> - EIC Resource Review Board </a:t>
            </a:r>
          </a:p>
          <a:p>
            <a:pPr marL="457200" lvl="1">
              <a:spcBef>
                <a:spcPts val="0"/>
              </a:spcBef>
            </a:pPr>
            <a:r>
              <a:rPr lang="en-US" dirty="0"/>
              <a:t>April 21</a:t>
            </a:r>
            <a:r>
              <a:rPr lang="en-US" baseline="30000" dirty="0"/>
              <a:t>st</a:t>
            </a:r>
            <a:r>
              <a:rPr lang="en-US" dirty="0"/>
              <a:t> – Next CC Meeting</a:t>
            </a:r>
          </a:p>
          <a:p>
            <a:pPr marL="457200" lvl="1">
              <a:spcBef>
                <a:spcPts val="0"/>
              </a:spcBef>
            </a:pPr>
            <a:r>
              <a:rPr lang="en-US" dirty="0"/>
              <a:t>April 24-25</a:t>
            </a:r>
            <a:r>
              <a:rPr lang="en-US" baseline="30000" dirty="0"/>
              <a:t>th</a:t>
            </a:r>
            <a:r>
              <a:rPr lang="en-US" dirty="0"/>
              <a:t> – SP + PM Meeting @ 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3CF2D-420D-11A9-816C-AC940AC0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454DC-9D9F-AF75-1B82-7621691B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ePIC General Meeting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8DD30-FF7E-E84F-84F4-88FC5EB0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830-87C3-42F5-865E-35C573BADD1F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FDC4A28-C55C-EF17-3779-60AB5F14D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47" y="276129"/>
            <a:ext cx="5683240" cy="3425935"/>
          </a:xfrm>
          <a:prstGeom prst="rect">
            <a:avLst/>
          </a:prstGeom>
        </p:spPr>
      </p:pic>
      <p:pic>
        <p:nvPicPr>
          <p:cNvPr id="9" name="Picture 8" descr="Table&#10;&#10;Description automatically generated with medium confidence">
            <a:extLst>
              <a:ext uri="{FF2B5EF4-FFF2-40B4-BE49-F238E27FC236}">
                <a16:creationId xmlns:a16="http://schemas.microsoft.com/office/drawing/2014/main" id="{D920D116-BC90-F3D5-6B64-5A059A2D8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46" y="3751293"/>
            <a:ext cx="5683239" cy="2639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B0090B-769F-897B-531B-8876E85375D3}"/>
              </a:ext>
            </a:extLst>
          </p:cNvPr>
          <p:cNvSpPr txBox="1"/>
          <p:nvPr/>
        </p:nvSpPr>
        <p:spPr>
          <a:xfrm>
            <a:off x="450100" y="5744685"/>
            <a:ext cx="4923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more details in Project update, not enough time here…</a:t>
            </a:r>
          </a:p>
        </p:txBody>
      </p:sp>
    </p:spTree>
    <p:extLst>
      <p:ext uri="{BB962C8B-B14F-4D97-AF65-F5344CB8AC3E}">
        <p14:creationId xmlns:p14="http://schemas.microsoft.com/office/powerpoint/2010/main" val="204432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B72B-FDAA-93FA-9BCF-AD51324A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at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5F37-0796-1412-A21C-C3F92C07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586"/>
            <a:ext cx="10515600" cy="5300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 2023, March 27-31</a:t>
            </a:r>
            <a:r>
              <a:rPr lang="en-US" baseline="30000" dirty="0"/>
              <a:t>st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Invited talks by Richard Milner and Alex Jentsch </a:t>
            </a:r>
          </a:p>
          <a:p>
            <a:pPr lvl="1"/>
            <a:r>
              <a:rPr lang="en-US" dirty="0"/>
              <a:t>Seven additional talks by ePIC collaborators</a:t>
            </a:r>
          </a:p>
          <a:p>
            <a:r>
              <a:rPr lang="en-US" dirty="0"/>
              <a:t>Hard Probes</a:t>
            </a:r>
          </a:p>
          <a:p>
            <a:pPr lvl="1"/>
            <a:r>
              <a:rPr lang="en-US" dirty="0"/>
              <a:t>Invited talk by Friederike Bock </a:t>
            </a:r>
          </a:p>
          <a:p>
            <a:r>
              <a:rPr lang="en-US" dirty="0"/>
              <a:t>GHP ’23, April 11-14</a:t>
            </a:r>
            <a:r>
              <a:rPr lang="en-US" baseline="30000" dirty="0"/>
              <a:t>th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Joerg Reinhold will give a talk on the ePIC Detector and Physics</a:t>
            </a:r>
          </a:p>
          <a:p>
            <a:r>
              <a:rPr lang="en-US" dirty="0"/>
              <a:t>Speaking Opportunity:</a:t>
            </a:r>
          </a:p>
          <a:p>
            <a:pPr lvl="1"/>
            <a:r>
              <a:rPr lang="en-US" dirty="0"/>
              <a:t>The organizers of SPIN 2023 have contacted us for a speaker to give a plenary talk on ePIC. The conference is Sept. </a:t>
            </a:r>
            <a:r>
              <a:rPr lang="en-US"/>
              <a:t>24-29</a:t>
            </a:r>
            <a:r>
              <a:rPr lang="en-US" baseline="30000"/>
              <a:t>th</a:t>
            </a:r>
            <a:r>
              <a:rPr lang="en-US"/>
              <a:t> at </a:t>
            </a:r>
            <a:r>
              <a:rPr lang="en-US" dirty="0"/>
              <a:t>Duke University: </a:t>
            </a:r>
            <a:r>
              <a:rPr lang="en-US" dirty="0">
                <a:hlinkClick r:id="rId2"/>
              </a:rPr>
              <a:t>https://indico.jlab.org/event/663/</a:t>
            </a:r>
            <a:endParaRPr lang="en-US" dirty="0"/>
          </a:p>
          <a:p>
            <a:pPr lvl="1"/>
            <a:r>
              <a:rPr lang="en-US" dirty="0"/>
              <a:t>Contact Silvia, Ernst, Bernd or JGL to nominate/self-nominate</a:t>
            </a:r>
          </a:p>
          <a:p>
            <a:r>
              <a:rPr lang="en-US" dirty="0"/>
              <a:t>Submit abstracts!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0A406-0A06-B94D-20E4-17C8C198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B4979-AE10-B565-0660-27BD010B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D9005-7A72-DB3A-BD02-9417A3E0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DIS2023: XXX International Workshop on Deep-Inelastic Scattering and Related Subjects">
            <a:extLst>
              <a:ext uri="{FF2B5EF4-FFF2-40B4-BE49-F238E27FC236}">
                <a16:creationId xmlns:a16="http://schemas.microsoft.com/office/drawing/2014/main" id="{C16DB6E5-DB60-EEDB-E296-6CA758498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53" y="365125"/>
            <a:ext cx="2773629" cy="17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1th International Conference on Hard and Electromagnetic Probes of High-Energy Nuclear Collisions">
            <a:extLst>
              <a:ext uri="{FF2B5EF4-FFF2-40B4-BE49-F238E27FC236}">
                <a16:creationId xmlns:a16="http://schemas.microsoft.com/office/drawing/2014/main" id="{5013C971-9FED-EBA7-B5F4-42C1A5EE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11" y="2259119"/>
            <a:ext cx="4187767" cy="14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erican Physical Society - Wikipedia">
            <a:extLst>
              <a:ext uri="{FF2B5EF4-FFF2-40B4-BE49-F238E27FC236}">
                <a16:creationId xmlns:a16="http://schemas.microsoft.com/office/drawing/2014/main" id="{7600E77E-1C8D-125B-E70E-C6EAE30F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299" y="3832608"/>
            <a:ext cx="1758501" cy="9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5th International Spin Symposium (SPIN 2023)">
            <a:extLst>
              <a:ext uri="{FF2B5EF4-FFF2-40B4-BE49-F238E27FC236}">
                <a16:creationId xmlns:a16="http://schemas.microsoft.com/office/drawing/2014/main" id="{49C95ADA-8CBE-12FF-D496-B3DAFE38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657" y="5291613"/>
            <a:ext cx="1538929" cy="12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4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6F4D-0B48-3D39-2D88-2C4A4E11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Internal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7ED10-F16F-B2B8-616C-1BDA9FE7C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March 13, 2022 – EIC Project encourages proto-collaboration to </a:t>
            </a:r>
            <a:r>
              <a:rPr lang="en-US" i="1" dirty="0"/>
              <a:t>“… integrate new experimental concepts and technologies that improve physics capabilities without introducing inappropriate risk</a:t>
            </a:r>
            <a:r>
              <a:rPr lang="en-US" dirty="0"/>
              <a:t>.” </a:t>
            </a:r>
          </a:p>
          <a:p>
            <a:r>
              <a:rPr lang="en-US" dirty="0"/>
              <a:t>Spring/Summer 2022 – Barrel </a:t>
            </a:r>
            <a:r>
              <a:rPr lang="en-US" dirty="0" err="1"/>
              <a:t>ECal</a:t>
            </a:r>
            <a:r>
              <a:rPr lang="en-US" dirty="0"/>
              <a:t> and backwards PID identified by GD/I as consolidation items requiring additional scrutiny.</a:t>
            </a:r>
          </a:p>
          <a:p>
            <a:r>
              <a:rPr lang="en-US" dirty="0"/>
              <a:t>October ’22 – March ‘23: </a:t>
            </a:r>
          </a:p>
          <a:p>
            <a:pPr lvl="1"/>
            <a:r>
              <a:rPr lang="en-US" dirty="0"/>
              <a:t>First ePIC simulation campaign with two geometry concepts (Arches and Bryce Canyon) to support simulation studies for competing technologies</a:t>
            </a:r>
          </a:p>
          <a:p>
            <a:pPr lvl="1"/>
            <a:r>
              <a:rPr lang="en-US" dirty="0"/>
              <a:t>Barrel </a:t>
            </a:r>
            <a:r>
              <a:rPr lang="en-US" dirty="0" err="1"/>
              <a:t>ECal</a:t>
            </a:r>
            <a:r>
              <a:rPr lang="en-US" dirty="0"/>
              <a:t> and backwards PID guidance to proponents, committee charge developed. </a:t>
            </a:r>
          </a:p>
          <a:p>
            <a:pPr lvl="1"/>
            <a:r>
              <a:rPr lang="en-US" dirty="0"/>
              <a:t>External review committee members identified.</a:t>
            </a:r>
          </a:p>
          <a:p>
            <a:pPr lvl="1"/>
            <a:r>
              <a:rPr lang="en-US" dirty="0"/>
              <a:t>GD/I review preparation meetings: 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ECal</a:t>
            </a:r>
            <a:r>
              <a:rPr lang="en-US" dirty="0"/>
              <a:t>) </a:t>
            </a:r>
            <a:r>
              <a:rPr lang="en-US" dirty="0">
                <a:hlinkClick r:id="rId2"/>
              </a:rPr>
              <a:t>https://indico.bnl.gov/event/17940/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bRICH</a:t>
            </a:r>
            <a:r>
              <a:rPr lang="en-US" dirty="0"/>
              <a:t>) </a:t>
            </a:r>
            <a:r>
              <a:rPr lang="en-US" dirty="0">
                <a:hlinkClick r:id="rId3"/>
              </a:rPr>
              <a:t>https://indico.bnl.gov/event/18140/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https://indico.bnl.gov/event/18221/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7B421-1584-0050-914C-3A12E090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D3FE3-DAD1-B685-B9E2-FE681B12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C5DFE-363C-3D03-C4EB-8C1FBB69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1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9A59-54B6-9B4A-E9CF-7047F0B8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38" y="38323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Barrel </a:t>
            </a:r>
            <a:r>
              <a:rPr lang="en-US" b="1" dirty="0" err="1">
                <a:solidFill>
                  <a:schemeClr val="accent1"/>
                </a:solidFill>
              </a:rPr>
              <a:t>ECal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Committee Charge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DBD570E-6A9E-2C6E-3486-1CB61AD3E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39" y="809460"/>
            <a:ext cx="6610565" cy="523907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B92441-A976-9D6C-9DC5-C3739A70974F}"/>
              </a:ext>
            </a:extLst>
          </p:cNvPr>
          <p:cNvSpPr txBox="1"/>
          <p:nvPr/>
        </p:nvSpPr>
        <p:spPr>
          <a:xfrm>
            <a:off x="426176" y="2016606"/>
            <a:ext cx="4328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Committee was GD/I (Richard Milner excused himself) with external reviewers. Sasha Bazilevsky present as observer (L3 CAM). </a:t>
            </a:r>
          </a:p>
          <a:p>
            <a:endParaRPr lang="en-US" i="1" dirty="0"/>
          </a:p>
          <a:p>
            <a:r>
              <a:rPr lang="en-US" i="1" dirty="0"/>
              <a:t>Many thanks to our external reviewers:</a:t>
            </a:r>
          </a:p>
          <a:p>
            <a:endParaRPr lang="en-US" i="1" dirty="0"/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Etiennette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Auffray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/>
              <a:t> (CERN)</a:t>
            </a:r>
          </a:p>
          <a:p>
            <a:r>
              <a:rPr lang="en-US" dirty="0"/>
              <a:t>Tom LeCompte (SLAC) </a:t>
            </a:r>
          </a:p>
          <a:p>
            <a:r>
              <a:rPr lang="en-US" dirty="0"/>
              <a:t>Rainer Novotny (Univ. Giessen)</a:t>
            </a:r>
          </a:p>
          <a:p>
            <a:r>
              <a:rPr lang="en-US" i="1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100A7-3E8B-C6ED-5461-F439F9E8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E5C78-FDD9-56DD-9D0B-97AA5834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CE35F-EF9F-4EE3-487F-4693F883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83F-CB22-45CA-ACB2-D322D63078B4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3D6CA-0DD3-2C32-FF96-74549A3C1FB1}"/>
              </a:ext>
            </a:extLst>
          </p:cNvPr>
          <p:cNvSpPr txBox="1"/>
          <p:nvPr/>
        </p:nvSpPr>
        <p:spPr>
          <a:xfrm>
            <a:off x="587828" y="5061857"/>
            <a:ext cx="3600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https://indico.bnl.gov/event/18517/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9A59-54B6-9B4A-E9CF-7047F0B8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38" y="38323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Backwards PID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Committee Charge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92441-A976-9D6C-9DC5-C3739A70974F}"/>
              </a:ext>
            </a:extLst>
          </p:cNvPr>
          <p:cNvSpPr txBox="1"/>
          <p:nvPr/>
        </p:nvSpPr>
        <p:spPr>
          <a:xfrm>
            <a:off x="445946" y="2000250"/>
            <a:ext cx="4328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Committee was GD/I (Silvia Dalla Torre and Thomas Ullrich excused themselves) with external reviewers. Beni Zihlmann present as an observer (L3 CAM).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Many thanks to our external reviewers:</a:t>
            </a:r>
          </a:p>
          <a:p>
            <a:endParaRPr lang="en-US" i="1" dirty="0"/>
          </a:p>
          <a:p>
            <a:r>
              <a:rPr lang="en-US" dirty="0"/>
              <a:t>Ichiro Adachi (KEK)</a:t>
            </a:r>
          </a:p>
          <a:p>
            <a:r>
              <a:rPr lang="en-US" dirty="0"/>
              <a:t>Roberta Cardinale (U. Genova)</a:t>
            </a:r>
          </a:p>
          <a:p>
            <a:r>
              <a:rPr lang="en-US" dirty="0"/>
              <a:t>Carmelo </a:t>
            </a:r>
            <a:r>
              <a:rPr lang="en-US" dirty="0" err="1"/>
              <a:t>D'Ambrosio</a:t>
            </a:r>
            <a:r>
              <a:rPr lang="en-US" dirty="0"/>
              <a:t> (CERN)</a:t>
            </a:r>
          </a:p>
          <a:p>
            <a:r>
              <a:rPr lang="en-US" dirty="0"/>
              <a:t>Antonello Di Mauro (CERN)</a:t>
            </a:r>
          </a:p>
          <a:p>
            <a:endParaRPr lang="en-US" i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100A7-3E8B-C6ED-5461-F439F9E8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E5C78-FDD9-56DD-9D0B-97AA5834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CE35F-EF9F-4EE3-487F-4693F883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83F-CB22-45CA-ACB2-D322D63078B4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44EC1414-938E-FBA7-65FC-2E7B6D9E2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49" y="854057"/>
            <a:ext cx="6675302" cy="51498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99E5C-09E3-093F-4E54-C4E3CE4EE25E}"/>
              </a:ext>
            </a:extLst>
          </p:cNvPr>
          <p:cNvSpPr txBox="1"/>
          <p:nvPr/>
        </p:nvSpPr>
        <p:spPr>
          <a:xfrm>
            <a:off x="810014" y="5357611"/>
            <a:ext cx="3600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https://indico.bnl.gov/event/18499/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8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143E-AD34-1FB8-EE0B-644F8033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40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EB </a:t>
            </a:r>
            <a:r>
              <a:rPr lang="en-US" b="1">
                <a:solidFill>
                  <a:schemeClr val="accent1"/>
                </a:solidFill>
              </a:rPr>
              <a:t>Meeting 4/7/2023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0E0B0-18B6-82A8-FFA7-D2265D231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358"/>
            <a:ext cx="10515600" cy="4914605"/>
          </a:xfrm>
        </p:spPr>
        <p:txBody>
          <a:bodyPr>
            <a:normAutofit/>
          </a:bodyPr>
          <a:lstStyle/>
          <a:p>
            <a:r>
              <a:rPr lang="en-US" dirty="0"/>
              <a:t>As discussed at the CC Meeting on 3/31, the Spokesperson’s Office convened a meeting of the Executive Board: </a:t>
            </a:r>
          </a:p>
          <a:p>
            <a:pPr lvl="1"/>
            <a:r>
              <a:rPr lang="en-US" dirty="0"/>
              <a:t>EB discussion of recommendations for technology selections for </a:t>
            </a:r>
            <a:r>
              <a:rPr lang="en-US" dirty="0" err="1"/>
              <a:t>BEMCal</a:t>
            </a:r>
            <a:r>
              <a:rPr lang="en-US" dirty="0"/>
              <a:t> and backwards </a:t>
            </a:r>
            <a:r>
              <a:rPr lang="en-US"/>
              <a:t>particle ID needed </a:t>
            </a:r>
            <a:endParaRPr lang="en-US" dirty="0"/>
          </a:p>
          <a:p>
            <a:pPr lvl="1"/>
            <a:r>
              <a:rPr lang="en-US" dirty="0"/>
              <a:t>Included temporary members pending election of CC – elected members</a:t>
            </a:r>
          </a:p>
          <a:p>
            <a:pPr lvl="1"/>
            <a:endParaRPr lang="en-US" dirty="0"/>
          </a:p>
          <a:p>
            <a:r>
              <a:rPr lang="en-US" dirty="0"/>
              <a:t>First meeting of ePIC Executive Board: </a:t>
            </a:r>
          </a:p>
          <a:p>
            <a:pPr lvl="1"/>
            <a:r>
              <a:rPr lang="en-US" b="1" dirty="0"/>
              <a:t>Members: </a:t>
            </a:r>
            <a:r>
              <a:rPr lang="en-US" dirty="0"/>
              <a:t>J. Lajoie, S. Dalla Torre, K. Dehmelt, M. Diefenthaler, </a:t>
            </a:r>
            <a:br>
              <a:rPr lang="en-US" dirty="0"/>
            </a:br>
            <a:r>
              <a:rPr lang="en-US" dirty="0"/>
              <a:t>R. Reed, S. Fazio</a:t>
            </a:r>
          </a:p>
          <a:p>
            <a:pPr lvl="1"/>
            <a:r>
              <a:rPr lang="en-US" b="1" dirty="0"/>
              <a:t>CC Chair/Vice Chair (invited): </a:t>
            </a:r>
            <a:r>
              <a:rPr lang="en-US" dirty="0"/>
              <a:t>E. Sichtermann, B. Surrow</a:t>
            </a:r>
          </a:p>
          <a:p>
            <a:pPr lvl="1"/>
            <a:r>
              <a:rPr lang="en-US" b="1" dirty="0"/>
              <a:t>Temporary EB Members: </a:t>
            </a:r>
            <a:r>
              <a:rPr lang="en-US" dirty="0"/>
              <a:t>B. Jacak, O. Evdokimov, T. Gunji, D. Higinbotham</a:t>
            </a:r>
          </a:p>
          <a:p>
            <a:pPr lvl="1"/>
            <a:r>
              <a:rPr lang="en-US" b="1" dirty="0"/>
              <a:t>External Input Solicited: </a:t>
            </a:r>
            <a:r>
              <a:rPr lang="en-US" dirty="0"/>
              <a:t>P. Jones, P. Newman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3D14D-6784-177F-F7F6-F8786638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CE0C2-D3E9-D242-6924-4D18C16E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B2A6-C180-1E3D-0029-B08946ED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91F4-802F-4A73-AA5D-9F590C57F7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839</Words>
  <Application>Microsoft Office PowerPoint</Application>
  <PresentationFormat>Widescreen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ePIC Collaboration Status</vt:lpstr>
      <vt:lpstr>Hey John, start the recording….</vt:lpstr>
      <vt:lpstr>Today’s Agenda</vt:lpstr>
      <vt:lpstr>ePIC Collaboration  Happenings</vt:lpstr>
      <vt:lpstr>ePIC at Conferences</vt:lpstr>
      <vt:lpstr>ePIC Internal Review Process</vt:lpstr>
      <vt:lpstr>Barrel ECal Committee Charge</vt:lpstr>
      <vt:lpstr>Backwards PID Committee Charge</vt:lpstr>
      <vt:lpstr>EB Meeting 4/7/2023</vt:lpstr>
      <vt:lpstr>ePIC Calo. Clustering Workshop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 G [PHYSA]</cp:lastModifiedBy>
  <cp:revision>81</cp:revision>
  <dcterms:created xsi:type="dcterms:W3CDTF">2023-04-13T13:35:08Z</dcterms:created>
  <dcterms:modified xsi:type="dcterms:W3CDTF">2023-04-14T14:51:15Z</dcterms:modified>
</cp:coreProperties>
</file>