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4771" r:id="rId3"/>
    <p:sldId id="4772" r:id="rId4"/>
    <p:sldId id="4773" r:id="rId5"/>
    <p:sldId id="4774" r:id="rId6"/>
    <p:sldId id="4775" r:id="rId7"/>
    <p:sldId id="4776" r:id="rId8"/>
    <p:sldId id="4779" r:id="rId9"/>
    <p:sldId id="4780" r:id="rId10"/>
    <p:sldId id="4781" r:id="rId11"/>
    <p:sldId id="4778" r:id="rId12"/>
    <p:sldId id="47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32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57B3B-ED67-469A-B307-86F7A39C9689}" type="datetimeFigureOut">
              <a:rPr lang="en-US" smtClean="0"/>
              <a:t>4/14/2023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A0A4-0EE3-4D82-BAB3-ED3AA258C5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3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28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116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18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223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33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50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3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44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49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34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16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874D-5DB9-9CBE-A8C4-555A50D6B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2494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ePIC Working Groups: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Formation and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9A3C8-9C9D-F634-EB04-A0FF3ED0F8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47307"/>
            <a:ext cx="9144000" cy="1655762"/>
          </a:xfrm>
        </p:spPr>
        <p:txBody>
          <a:bodyPr/>
          <a:lstStyle/>
          <a:p>
            <a:r>
              <a:rPr lang="en-US" i="1" u="sng" dirty="0"/>
              <a:t>J. Lajoie</a:t>
            </a:r>
            <a:r>
              <a:rPr lang="en-US" i="1" dirty="0"/>
              <a:t>, S. Dalla Torre</a:t>
            </a:r>
          </a:p>
          <a:p>
            <a:r>
              <a:rPr lang="en-US" dirty="0"/>
              <a:t>April 14, 2023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425A4D4-8F47-9616-7161-30F962035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068" y="4368810"/>
            <a:ext cx="2411128" cy="173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476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90336-5929-DD4C-194F-8C59511F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82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Cross-Cutting Working Groups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BA7628-5755-C648-0CDD-257B4AA5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8E33B-3B2F-7BAE-4A1B-5E50F611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51735-2C20-3043-8C04-C340EAC11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Google Shape;105;p2">
            <a:extLst>
              <a:ext uri="{FF2B5EF4-FFF2-40B4-BE49-F238E27FC236}">
                <a16:creationId xmlns:a16="http://schemas.microsoft.com/office/drawing/2014/main" id="{530DF03F-9DF3-48C1-3DAC-F9B894F90ABB}"/>
              </a:ext>
            </a:extLst>
          </p:cNvPr>
          <p:cNvSpPr txBox="1"/>
          <p:nvPr/>
        </p:nvSpPr>
        <p:spPr>
          <a:xfrm>
            <a:off x="387321" y="1703364"/>
            <a:ext cx="5507293" cy="169273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Electronics, Readout and DAQ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Oversee development of readout and DAQ from front end to storage.  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Fernando Barbosa, Jeff Landgraf, 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TBD (offer pending)*</a:t>
            </a: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accent1"/>
              </a:solidFill>
            </a:endParaRP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with analog electronics, digital electronics, and streaming readout emphasis</a:t>
            </a:r>
            <a:endParaRPr sz="1200" dirty="0"/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*Streaming Readout conven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 shared with Streaming Computing Model WG under SCC</a:t>
            </a:r>
            <a:endParaRPr sz="1200" dirty="0"/>
          </a:p>
        </p:txBody>
      </p:sp>
      <p:sp>
        <p:nvSpPr>
          <p:cNvPr id="7" name="Google Shape;106;p2">
            <a:extLst>
              <a:ext uri="{FF2B5EF4-FFF2-40B4-BE49-F238E27FC236}">
                <a16:creationId xmlns:a16="http://schemas.microsoft.com/office/drawing/2014/main" id="{814D9838-8A58-AD66-0561-AC8EA22FF44F}"/>
              </a:ext>
            </a:extLst>
          </p:cNvPr>
          <p:cNvSpPr txBox="1"/>
          <p:nvPr/>
        </p:nvSpPr>
        <p:spPr>
          <a:xfrm>
            <a:off x="387321" y="3598246"/>
            <a:ext cx="5507293" cy="9540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Tracking WG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and performance of an integrated tracking system for ePIC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Ernst Sichtermann, 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Matt Posik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4003766B-1544-76F2-8830-0B7F08FF8A4C}"/>
              </a:ext>
            </a:extLst>
          </p:cNvPr>
          <p:cNvSpPr txBox="1"/>
          <p:nvPr/>
        </p:nvSpPr>
        <p:spPr>
          <a:xfrm>
            <a:off x="6175801" y="2233061"/>
            <a:ext cx="5628878" cy="9540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 WG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(TOF and Cerenkov)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an integrated PID system for ePIC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Oskar Hartbrich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TBD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Google Shape;115;p3">
            <a:extLst>
              <a:ext uri="{FF2B5EF4-FFF2-40B4-BE49-F238E27FC236}">
                <a16:creationId xmlns:a16="http://schemas.microsoft.com/office/drawing/2014/main" id="{F3B9D638-0192-ED1C-8E54-CBBA55FACEBC}"/>
              </a:ext>
            </a:extLst>
          </p:cNvPr>
          <p:cNvSpPr txBox="1"/>
          <p:nvPr/>
        </p:nvSpPr>
        <p:spPr>
          <a:xfrm>
            <a:off x="387321" y="4807465"/>
            <a:ext cx="5507293" cy="95406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Calorimetry WG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Address common concerns of calorimetry in ePIC</a:t>
            </a:r>
            <a:endParaRPr sz="14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TBD (offer pending)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0" name="Google Shape;116;p3">
            <a:extLst>
              <a:ext uri="{FF2B5EF4-FFF2-40B4-BE49-F238E27FC236}">
                <a16:creationId xmlns:a16="http://schemas.microsoft.com/office/drawing/2014/main" id="{88D250C6-BFC3-9702-5E8B-212B8F1CBC1B}"/>
              </a:ext>
            </a:extLst>
          </p:cNvPr>
          <p:cNvSpPr txBox="1"/>
          <p:nvPr/>
        </p:nvSpPr>
        <p:spPr>
          <a:xfrm>
            <a:off x="6175802" y="3555664"/>
            <a:ext cx="5628877" cy="13233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and Analysis Preservation 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400" dirty="0">
                <a:solidFill>
                  <a:srgbClr val="212529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Develop fully reproducible, re-usable, and re-interpretable analyses that are based on reusable software and are amenable to adjustments and new interpretations.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4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activated at this time – placeholder for future </a:t>
            </a:r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1780777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AFD9C-D48B-A8A3-0C33-61175D45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Motion to the Collaboration Council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07F49A-0819-53DA-7FDE-87214AE89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139"/>
            <a:ext cx="10515600" cy="4566824"/>
          </a:xfrm>
        </p:spPr>
        <p:txBody>
          <a:bodyPr>
            <a:normAutofit fontScale="92500"/>
          </a:bodyPr>
          <a:lstStyle/>
          <a:p>
            <a:r>
              <a:rPr lang="en-US" dirty="0"/>
              <a:t>SP Office and Coordinators will complete recommendations by next CC Meeting (April 21</a:t>
            </a:r>
            <a:r>
              <a:rPr lang="en-US" baseline="30000" dirty="0"/>
              <a:t>st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 ask the Collaboration to welcome the new convenors and offer their support by being active participants in the new WG’s!</a:t>
            </a:r>
          </a:p>
          <a:p>
            <a:pPr lvl="1"/>
            <a:r>
              <a:rPr lang="en-US" dirty="0"/>
              <a:t>Additional input </a:t>
            </a:r>
            <a:r>
              <a:rPr lang="en-US"/>
              <a:t>still welcome!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Spokesperson’s Office requests that the Collaboration Council endorse: </a:t>
            </a:r>
          </a:p>
          <a:p>
            <a:pPr lvl="1"/>
            <a:r>
              <a:rPr lang="en-US" dirty="0"/>
              <a:t>The proposed Cross-Cutting, Software and Computing and Physics Working Groups</a:t>
            </a:r>
          </a:p>
          <a:p>
            <a:pPr lvl="2"/>
            <a:r>
              <a:rPr lang="en-US" dirty="0"/>
              <a:t>Specifically, those WG’s to be </a:t>
            </a:r>
            <a:r>
              <a:rPr lang="en-US" i="1" dirty="0"/>
              <a:t>activated</a:t>
            </a:r>
            <a:r>
              <a:rPr lang="en-US" dirty="0"/>
              <a:t> at this time. </a:t>
            </a:r>
          </a:p>
          <a:p>
            <a:pPr lvl="1"/>
            <a:r>
              <a:rPr lang="en-US" dirty="0"/>
              <a:t>The proposed conveners for each Working Group (by working group)</a:t>
            </a:r>
          </a:p>
          <a:p>
            <a:pPr lvl="2"/>
            <a:r>
              <a:rPr lang="en-US" dirty="0"/>
              <a:t>Worked hard to develop teams that can complement each other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E062AD-133D-19C3-F087-62F78E07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D522D0-AA12-3915-C944-B8DF1615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E0F39-B744-684D-E4EB-468DDB5E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001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FAE17C-F1E9-98BB-8030-320FBC6C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62F7C-278C-3521-84B5-9AA1D8A9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91F4-802F-4A73-AA5D-9F590C57F7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53363-78D1-D360-8AAD-3E102C7F3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292" y="1498520"/>
            <a:ext cx="10555415" cy="386095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1C19DC9-A218-1484-A008-E65F464BC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77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Management Structure - Coordinators</a:t>
            </a:r>
          </a:p>
        </p:txBody>
      </p:sp>
    </p:spTree>
    <p:extLst>
      <p:ext uri="{BB962C8B-B14F-4D97-AF65-F5344CB8AC3E}">
        <p14:creationId xmlns:p14="http://schemas.microsoft.com/office/powerpoint/2010/main" val="209508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4-6E79-FE00-EE41-3C55D486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77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Management Structure – PWG’s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C05A83-8066-2812-844A-7B520D65A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965" y="1429745"/>
            <a:ext cx="9291688" cy="52917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E6341-F55C-09BC-CA34-BA95693DA115}"/>
              </a:ext>
            </a:extLst>
          </p:cNvPr>
          <p:cNvSpPr txBox="1"/>
          <p:nvPr/>
        </p:nvSpPr>
        <p:spPr>
          <a:xfrm>
            <a:off x="685800" y="5241471"/>
            <a:ext cx="6123214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Analysis coordinators propose staggered terms for PWG convenors, so one convenors in each PWG will change every year. </a:t>
            </a:r>
          </a:p>
        </p:txBody>
      </p:sp>
    </p:spTree>
    <p:extLst>
      <p:ext uri="{BB962C8B-B14F-4D97-AF65-F5344CB8AC3E}">
        <p14:creationId xmlns:p14="http://schemas.microsoft.com/office/powerpoint/2010/main" val="1881479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4-6E79-FE00-EE41-3C55D486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77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Management Structure – SCC WG’s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196A4C-E9A5-9AF9-D5C4-0E660B279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3" y="1010654"/>
            <a:ext cx="10253078" cy="56982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FB37E4-9836-663D-730E-156E9C87124C}"/>
              </a:ext>
            </a:extLst>
          </p:cNvPr>
          <p:cNvSpPr txBox="1"/>
          <p:nvPr/>
        </p:nvSpPr>
        <p:spPr>
          <a:xfrm>
            <a:off x="702129" y="4771010"/>
            <a:ext cx="4490357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NOTE: Software and Computing proposes two-year terms. SCC wants to use WG’s to help drive engagement with the Software and Computing effort, consistent with the use of Task Forces prior to the management plan.  </a:t>
            </a:r>
          </a:p>
        </p:txBody>
      </p:sp>
    </p:spTree>
    <p:extLst>
      <p:ext uri="{BB962C8B-B14F-4D97-AF65-F5344CB8AC3E}">
        <p14:creationId xmlns:p14="http://schemas.microsoft.com/office/powerpoint/2010/main" val="75422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4-6E79-FE00-EE41-3C55D486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77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Management Structure – DSC’s and TIC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114B56-373B-500A-66EB-6B822A6E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26" y="963405"/>
            <a:ext cx="10440543" cy="5966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F754F-3CF6-36A3-6AA4-E835D7570542}"/>
              </a:ext>
            </a:extLst>
          </p:cNvPr>
          <p:cNvSpPr txBox="1"/>
          <p:nvPr/>
        </p:nvSpPr>
        <p:spPr>
          <a:xfrm>
            <a:off x="10201258" y="891064"/>
            <a:ext cx="185366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To be discussed in Silvia’s talk. </a:t>
            </a:r>
          </a:p>
        </p:txBody>
      </p:sp>
    </p:spTree>
    <p:extLst>
      <p:ext uri="{BB962C8B-B14F-4D97-AF65-F5344CB8AC3E}">
        <p14:creationId xmlns:p14="http://schemas.microsoft.com/office/powerpoint/2010/main" val="2554098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4-6E79-FE00-EE41-3C55D486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0632"/>
            <a:ext cx="10515600" cy="77002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ePIC Management Structure – CC WG’s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0DC5C68-E53C-11E1-33D9-8FE9C0B8E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977"/>
            <a:ext cx="9025976" cy="4877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050C0C-9763-E846-4E9B-52B5CBEE0AC2}"/>
              </a:ext>
            </a:extLst>
          </p:cNvPr>
          <p:cNvSpPr txBox="1"/>
          <p:nvPr/>
        </p:nvSpPr>
        <p:spPr>
          <a:xfrm>
            <a:off x="9394257" y="2473693"/>
            <a:ext cx="2358189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CC WG’s are special things – they report to the TIC, they don’t sit between the TIC and the DSC’s!</a:t>
            </a:r>
          </a:p>
          <a:p>
            <a:endParaRPr lang="en-US" dirty="0"/>
          </a:p>
          <a:p>
            <a:r>
              <a:rPr lang="en-US" dirty="0"/>
              <a:t>Propose 2-year terms</a:t>
            </a:r>
          </a:p>
          <a:p>
            <a:endParaRPr lang="en-US" dirty="0"/>
          </a:p>
          <a:p>
            <a:r>
              <a:rPr lang="en-US" dirty="0"/>
              <a:t>To be discussed more in Silvia’s talk. </a:t>
            </a:r>
          </a:p>
        </p:txBody>
      </p:sp>
    </p:spTree>
    <p:extLst>
      <p:ext uri="{BB962C8B-B14F-4D97-AF65-F5344CB8AC3E}">
        <p14:creationId xmlns:p14="http://schemas.microsoft.com/office/powerpoint/2010/main" val="357217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5624-6E79-FE00-EE41-3C55D486D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38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Reaching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05EB8-7EEE-9946-E289-BB092C616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1842"/>
            <a:ext cx="5495223" cy="51610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Collaboration input sought on proposed WG’s and convenor recommendations:</a:t>
            </a:r>
          </a:p>
          <a:p>
            <a:pPr lvl="1"/>
            <a:r>
              <a:rPr lang="en-US" dirty="0"/>
              <a:t>Email sent 4/3/23</a:t>
            </a:r>
          </a:p>
          <a:p>
            <a:pPr lvl="1"/>
            <a:r>
              <a:rPr lang="en-US" dirty="0"/>
              <a:t>Google form accompanied by a list of proposed WG’s</a:t>
            </a:r>
          </a:p>
          <a:p>
            <a:pPr lvl="2"/>
            <a:r>
              <a:rPr lang="en-US" dirty="0"/>
              <a:t>One-sentence description of WG charge</a:t>
            </a:r>
          </a:p>
          <a:p>
            <a:pPr lvl="1"/>
            <a:r>
              <a:rPr lang="en-US" dirty="0"/>
              <a:t>116 responses!</a:t>
            </a:r>
          </a:p>
          <a:p>
            <a:r>
              <a:rPr lang="en-US" dirty="0"/>
              <a:t>Recommended WG convenors selected by Coordinators with this input in mind: </a:t>
            </a:r>
          </a:p>
          <a:p>
            <a:pPr lvl="1"/>
            <a:r>
              <a:rPr lang="en-US" dirty="0"/>
              <a:t>In addition to all the input already received during the development of the management plan.</a:t>
            </a:r>
          </a:p>
          <a:p>
            <a:pPr lvl="1"/>
            <a:r>
              <a:rPr lang="en-US" dirty="0"/>
              <a:t>This was a workforce optimization exercise!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31E7A5-3C1D-9431-A73C-044749D13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8F3AC-9261-6A6A-BE97-F26B3664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47B1E-C032-9DE1-1BDD-005E02C1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C3446D2-5F22-A301-82EC-3E66028C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020" y="640485"/>
            <a:ext cx="5415646" cy="33636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D9C26490-D08C-732A-2702-C8C72A8231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85" y="3883687"/>
            <a:ext cx="4604258" cy="2593086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615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8E722-DEC4-F51F-65B5-641D257EC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1226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Physics Working Groups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04E4C-AE3F-BFEB-4C1C-0C04913B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D90B8-A0FA-AF78-FB64-9FD6CC35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5EBA9-0315-846D-F53C-3950ABA7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Google Shape;157;p7">
            <a:extLst>
              <a:ext uri="{FF2B5EF4-FFF2-40B4-BE49-F238E27FC236}">
                <a16:creationId xmlns:a16="http://schemas.microsoft.com/office/drawing/2014/main" id="{AA494D2A-021C-B05F-B632-6CBDFD414E77}"/>
              </a:ext>
            </a:extLst>
          </p:cNvPr>
          <p:cNvSpPr txBox="1"/>
          <p:nvPr/>
        </p:nvSpPr>
        <p:spPr>
          <a:xfrm>
            <a:off x="441750" y="1436351"/>
            <a:ext cx="3713871" cy="166195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Inclusive Physics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measurements that involve detecting, identifying, and measuring the kinematics of the scattered electron.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Tyler Kutz (2-year)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Claire Gwenlan (1-year)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8" name="Google Shape;158;p7">
            <a:extLst>
              <a:ext uri="{FF2B5EF4-FFF2-40B4-BE49-F238E27FC236}">
                <a16:creationId xmlns:a16="http://schemas.microsoft.com/office/drawing/2014/main" id="{8199756E-250C-555C-8B0F-7921CB38B5C9}"/>
              </a:ext>
            </a:extLst>
          </p:cNvPr>
          <p:cNvSpPr txBox="1"/>
          <p:nvPr/>
        </p:nvSpPr>
        <p:spPr>
          <a:xfrm>
            <a:off x="441749" y="3283797"/>
            <a:ext cx="3713871" cy="18773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Semi-Inclusive Physics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measurements that require detecting, identifying and measuring a final state hadron or hadrons in addition to the scattered electron.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Charlotte Van Hulse (2-year)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TBD (1-year)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9" name="Google Shape;159;p7">
            <a:extLst>
              <a:ext uri="{FF2B5EF4-FFF2-40B4-BE49-F238E27FC236}">
                <a16:creationId xmlns:a16="http://schemas.microsoft.com/office/drawing/2014/main" id="{77CA42FF-4089-2834-CE7A-7D435D81AF96}"/>
              </a:ext>
            </a:extLst>
          </p:cNvPr>
          <p:cNvSpPr txBox="1"/>
          <p:nvPr/>
        </p:nvSpPr>
        <p:spPr>
          <a:xfrm>
            <a:off x="4297575" y="1440121"/>
            <a:ext cx="3713871" cy="246217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Exclusive, Diffraction and Tagging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measurement that require detecting the scattered proton/ion, whether it remains intact or not, together with all the final state produced particles, in addition to the scattered electron.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Raphael Dupré (2-year)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Rachel Montgomery (1-year)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3" name="Google Shape;167;p8">
            <a:extLst>
              <a:ext uri="{FF2B5EF4-FFF2-40B4-BE49-F238E27FC236}">
                <a16:creationId xmlns:a16="http://schemas.microsoft.com/office/drawing/2014/main" id="{87CB7014-6378-B5B5-D835-9CDF608E1F13}"/>
              </a:ext>
            </a:extLst>
          </p:cNvPr>
          <p:cNvSpPr txBox="1"/>
          <p:nvPr/>
        </p:nvSpPr>
        <p:spPr>
          <a:xfrm>
            <a:off x="4297574" y="4078017"/>
            <a:ext cx="3713871" cy="209284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Jets and Heavy Flavor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measurements that involve high momentum exchanged processes, which could produce a spray of final state particles or hadrons that have one or more heavy quark constituents.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Olga Evdokimov (2-year)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Brian Page (1-year)</a:t>
            </a:r>
            <a:endParaRPr sz="18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68;p8">
            <a:extLst>
              <a:ext uri="{FF2B5EF4-FFF2-40B4-BE49-F238E27FC236}">
                <a16:creationId xmlns:a16="http://schemas.microsoft.com/office/drawing/2014/main" id="{FF61D6BB-67F7-9921-FF5E-0AAB671AE986}"/>
              </a:ext>
            </a:extLst>
          </p:cNvPr>
          <p:cNvSpPr txBox="1"/>
          <p:nvPr/>
        </p:nvSpPr>
        <p:spPr>
          <a:xfrm>
            <a:off x="8153400" y="1436351"/>
            <a:ext cx="3713870" cy="2308284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BSM &amp; Precision EW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 on measurements of the cross-sections, helicities of electroweak gauge bosons that can lead to a better understanding  of quark-level electroweak couplings and the potential for measurements beyond the standard model.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Ciprian Gal (2-year)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TBD (1-year)</a:t>
            </a:r>
            <a:endParaRPr sz="1800" dirty="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CA53E-B3FB-0115-4067-2ACF2D59E070}"/>
              </a:ext>
            </a:extLst>
          </p:cNvPr>
          <p:cNvSpPr txBox="1"/>
          <p:nvPr/>
        </p:nvSpPr>
        <p:spPr>
          <a:xfrm>
            <a:off x="8523514" y="4580164"/>
            <a:ext cx="3045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Physics Working Groups are encouraged to hold joint meetings where appropriate.</a:t>
            </a:r>
          </a:p>
        </p:txBody>
      </p:sp>
    </p:spTree>
    <p:extLst>
      <p:ext uri="{BB962C8B-B14F-4D97-AF65-F5344CB8AC3E}">
        <p14:creationId xmlns:p14="http://schemas.microsoft.com/office/powerpoint/2010/main" val="235651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94DA-D436-02E6-9CDE-5E43DB135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Software and Computing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BACB0-A2B7-6E8C-FFF1-293D5684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4/14/2023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9F265-506F-CF75-7218-CE6429525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44762"/>
            <a:ext cx="4114800" cy="365125"/>
          </a:xfrm>
        </p:spPr>
        <p:txBody>
          <a:bodyPr/>
          <a:lstStyle/>
          <a:p>
            <a:r>
              <a:rPr lang="en-US" dirty="0"/>
              <a:t>ePIC General Meeting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9A52AA-65E7-0FD6-9284-6B8B7742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Google Shape;135;p5">
            <a:extLst>
              <a:ext uri="{FF2B5EF4-FFF2-40B4-BE49-F238E27FC236}">
                <a16:creationId xmlns:a16="http://schemas.microsoft.com/office/drawing/2014/main" id="{43A913E9-2172-8F97-6B7F-1680298382F7}"/>
              </a:ext>
            </a:extLst>
          </p:cNvPr>
          <p:cNvSpPr txBox="1"/>
          <p:nvPr/>
        </p:nvSpPr>
        <p:spPr>
          <a:xfrm>
            <a:off x="4038600" y="1776354"/>
            <a:ext cx="3662246" cy="1631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Physics and Detector Simulation </a:t>
            </a:r>
            <a:endParaRPr lang="en-US"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Development of accurate MC simulations using a suite of physics and background generators and detector simulation based on Geant4 and DD4hep.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accent1"/>
                </a:solidFill>
              </a:rPr>
              <a:t>Kolja Kauder*,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TBD (offer pending)</a:t>
            </a:r>
          </a:p>
        </p:txBody>
      </p:sp>
      <p:sp>
        <p:nvSpPr>
          <p:cNvPr id="7" name="Google Shape;136;p5">
            <a:extLst>
              <a:ext uri="{FF2B5EF4-FFF2-40B4-BE49-F238E27FC236}">
                <a16:creationId xmlns:a16="http://schemas.microsoft.com/office/drawing/2014/main" id="{CD75ADDB-A9FF-BF2E-C23C-90B67FE24432}"/>
              </a:ext>
            </a:extLst>
          </p:cNvPr>
          <p:cNvSpPr txBox="1"/>
          <p:nvPr/>
        </p:nvSpPr>
        <p:spPr>
          <a:xfrm>
            <a:off x="4742653" y="1326809"/>
            <a:ext cx="21009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WGs: </a:t>
            </a:r>
            <a:endParaRPr dirty="0"/>
          </a:p>
        </p:txBody>
      </p:sp>
      <p:sp>
        <p:nvSpPr>
          <p:cNvPr id="8" name="Google Shape;137;p5">
            <a:extLst>
              <a:ext uri="{FF2B5EF4-FFF2-40B4-BE49-F238E27FC236}">
                <a16:creationId xmlns:a16="http://schemas.microsoft.com/office/drawing/2014/main" id="{A6A01541-962F-F641-5598-3C1060296B3A}"/>
              </a:ext>
            </a:extLst>
          </p:cNvPr>
          <p:cNvSpPr txBox="1"/>
          <p:nvPr/>
        </p:nvSpPr>
        <p:spPr>
          <a:xfrm>
            <a:off x="4038600" y="3515184"/>
            <a:ext cx="3662246" cy="9848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Reconstruction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Development of a holistic and modular reconstruction for the integrated ePIC detector.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accent1"/>
                </a:solidFill>
              </a:rPr>
              <a:t>Shujie Li, Derek Anderson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Google Shape;138;p5">
            <a:extLst>
              <a:ext uri="{FF2B5EF4-FFF2-40B4-BE49-F238E27FC236}">
                <a16:creationId xmlns:a16="http://schemas.microsoft.com/office/drawing/2014/main" id="{7F3FB27A-F3A2-E001-258C-63BFCF58A2A2}"/>
              </a:ext>
            </a:extLst>
          </p:cNvPr>
          <p:cNvSpPr txBox="1"/>
          <p:nvPr/>
        </p:nvSpPr>
        <p:spPr>
          <a:xfrm>
            <a:off x="4038600" y="4638708"/>
            <a:ext cx="3662246" cy="98484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 Tools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200" dirty="0">
                <a:solidFill>
                  <a:schemeClr val="dk1"/>
                </a:solidFill>
              </a:rPr>
              <a:t>Integration of analysis methods and tools in central software and computing workflows.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dirty="0">
                <a:solidFill>
                  <a:schemeClr val="accent1"/>
                </a:solidFill>
              </a:rPr>
              <a:t>Zhoudunming (Kong) Tu, TBD 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36;p5">
            <a:extLst>
              <a:ext uri="{FF2B5EF4-FFF2-40B4-BE49-F238E27FC236}">
                <a16:creationId xmlns:a16="http://schemas.microsoft.com/office/drawing/2014/main" id="{38999D0D-AC20-4B53-852C-647AC378A4CB}"/>
              </a:ext>
            </a:extLst>
          </p:cNvPr>
          <p:cNvSpPr txBox="1"/>
          <p:nvPr/>
        </p:nvSpPr>
        <p:spPr>
          <a:xfrm>
            <a:off x="8931728" y="1310841"/>
            <a:ext cx="210094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Infrastructure WGs: </a:t>
            </a:r>
            <a:endParaRPr dirty="0"/>
          </a:p>
        </p:txBody>
      </p:sp>
      <p:sp>
        <p:nvSpPr>
          <p:cNvPr id="11" name="Google Shape;124;p4">
            <a:extLst>
              <a:ext uri="{FF2B5EF4-FFF2-40B4-BE49-F238E27FC236}">
                <a16:creationId xmlns:a16="http://schemas.microsoft.com/office/drawing/2014/main" id="{64CC241C-F789-5A0D-F0FA-85946DA8FACE}"/>
              </a:ext>
            </a:extLst>
          </p:cNvPr>
          <p:cNvSpPr txBox="1"/>
          <p:nvPr/>
        </p:nvSpPr>
        <p:spPr>
          <a:xfrm>
            <a:off x="151195" y="1765683"/>
            <a:ext cx="3751334" cy="153884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the coordination and production of simulation campaigns based on priorities from the technical and analysis coordinators. Develop automated production workflows that scale with the needs of the collaboration. 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Sakib Raman, Thomas Britton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5;p4">
            <a:extLst>
              <a:ext uri="{FF2B5EF4-FFF2-40B4-BE49-F238E27FC236}">
                <a16:creationId xmlns:a16="http://schemas.microsoft.com/office/drawing/2014/main" id="{933F9B3E-6030-B457-6B6C-B9B615628DBA}"/>
              </a:ext>
            </a:extLst>
          </p:cNvPr>
          <p:cNvSpPr txBox="1"/>
          <p:nvPr/>
        </p:nvSpPr>
        <p:spPr>
          <a:xfrm>
            <a:off x="1094411" y="1326841"/>
            <a:ext cx="1848569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Operations WGs: </a:t>
            </a:r>
            <a:endParaRPr dirty="0"/>
          </a:p>
        </p:txBody>
      </p:sp>
      <p:sp>
        <p:nvSpPr>
          <p:cNvPr id="13" name="Google Shape;126;p4">
            <a:extLst>
              <a:ext uri="{FF2B5EF4-FFF2-40B4-BE49-F238E27FC236}">
                <a16:creationId xmlns:a16="http://schemas.microsoft.com/office/drawing/2014/main" id="{082DE926-8B45-76DD-ADC6-7F5C893FE072}"/>
              </a:ext>
            </a:extLst>
          </p:cNvPr>
          <p:cNvSpPr txBox="1"/>
          <p:nvPr/>
        </p:nvSpPr>
        <p:spPr>
          <a:xfrm>
            <a:off x="153915" y="3348112"/>
            <a:ext cx="3729563" cy="18158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Learning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support via documentation, help desk, and training. Ensure that software is discoverable (easy to use with only minimal instructions) and simulated data and metadata is findable.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Holly </a:t>
            </a:r>
            <a:r>
              <a:rPr lang="en-US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Szumila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-Vance, </a:t>
            </a:r>
            <a:b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Kolja Kauder*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27;p4">
            <a:extLst>
              <a:ext uri="{FF2B5EF4-FFF2-40B4-BE49-F238E27FC236}">
                <a16:creationId xmlns:a16="http://schemas.microsoft.com/office/drawing/2014/main" id="{E42D34B2-C9E0-E123-F07F-42B4BF423A45}"/>
              </a:ext>
            </a:extLst>
          </p:cNvPr>
          <p:cNvSpPr txBox="1"/>
          <p:nvPr/>
        </p:nvSpPr>
        <p:spPr>
          <a:xfrm>
            <a:off x="152400" y="5191443"/>
            <a:ext cx="3751334" cy="1415732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Validation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Responsible for the validation of the simulations via a suite of detector and physics performance plots. Develop autonomous checks and verification of the validation plots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Torri </a:t>
            </a:r>
            <a:r>
              <a:rPr lang="en-US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Jeske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TBD (offer pending)</a:t>
            </a:r>
          </a:p>
        </p:txBody>
      </p:sp>
      <p:sp>
        <p:nvSpPr>
          <p:cNvPr id="15" name="Google Shape;146;p6">
            <a:extLst>
              <a:ext uri="{FF2B5EF4-FFF2-40B4-BE49-F238E27FC236}">
                <a16:creationId xmlns:a16="http://schemas.microsoft.com/office/drawing/2014/main" id="{850D9D51-666E-D43A-F65D-0E8455F04E57}"/>
              </a:ext>
            </a:extLst>
          </p:cNvPr>
          <p:cNvSpPr txBox="1"/>
          <p:nvPr/>
        </p:nvSpPr>
        <p:spPr>
          <a:xfrm>
            <a:off x="7923285" y="1760059"/>
            <a:ext cx="4114800" cy="163117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Streaming Computing Model</a:t>
            </a:r>
            <a:endParaRPr sz="16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Development of the computing model for the compute-detector integration using streaming readout, AI/ML, and multi-architecture computing (CPU, GPU, …) with a specific focus on the data flows after the FEE layer.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</a:pP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Marco </a:t>
            </a:r>
            <a:r>
              <a:rPr lang="en-US" dirty="0" err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Battaglieri</a:t>
            </a: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b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TBD (offer pending)</a:t>
            </a:r>
            <a:endParaRPr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48;p6">
            <a:extLst>
              <a:ext uri="{FF2B5EF4-FFF2-40B4-BE49-F238E27FC236}">
                <a16:creationId xmlns:a16="http://schemas.microsoft.com/office/drawing/2014/main" id="{30D5C291-DFF7-9738-BC56-440919A7A782}"/>
              </a:ext>
            </a:extLst>
          </p:cNvPr>
          <p:cNvSpPr txBox="1"/>
          <p:nvPr/>
        </p:nvSpPr>
        <p:spPr>
          <a:xfrm>
            <a:off x="7924800" y="3893994"/>
            <a:ext cx="4114800" cy="8925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Multi-Architecture Computing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2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Support for different types of processors or accelerators to optimize performance and efficiency.</a:t>
            </a:r>
            <a:endParaRPr sz="12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2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activated at this time – placeholder for future</a:t>
            </a:r>
            <a:endParaRPr sz="1200" dirty="0"/>
          </a:p>
        </p:txBody>
      </p:sp>
      <p:sp>
        <p:nvSpPr>
          <p:cNvPr id="17" name="Google Shape;149;p6">
            <a:extLst>
              <a:ext uri="{FF2B5EF4-FFF2-40B4-BE49-F238E27FC236}">
                <a16:creationId xmlns:a16="http://schemas.microsoft.com/office/drawing/2014/main" id="{F4F36C5A-CCC6-D294-ECDC-708CA43E3090}"/>
              </a:ext>
            </a:extLst>
          </p:cNvPr>
          <p:cNvSpPr txBox="1"/>
          <p:nvPr/>
        </p:nvSpPr>
        <p:spPr>
          <a:xfrm>
            <a:off x="7924800" y="4919247"/>
            <a:ext cx="4114800" cy="892512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Distributed Computing</a:t>
            </a:r>
            <a:endParaRPr sz="1600"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•"/>
            </a:pPr>
            <a:r>
              <a:rPr lang="en-US" sz="12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Workflow and data management tools for using computing resources that are distributed worldwide. </a:t>
            </a:r>
            <a:endParaRPr sz="1200" i="1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</a:pPr>
            <a:r>
              <a:rPr lang="en-US" sz="1200" i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Not activated at this time – placeholder for future </a:t>
            </a:r>
            <a:endParaRPr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CCC7D4-725F-B3BD-F913-6A54A28CE1D2}"/>
              </a:ext>
            </a:extLst>
          </p:cNvPr>
          <p:cNvSpPr txBox="1"/>
          <p:nvPr/>
        </p:nvSpPr>
        <p:spPr>
          <a:xfrm>
            <a:off x="7059385" y="6223631"/>
            <a:ext cx="3102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*Kolja Kauder is 100% on EIC</a:t>
            </a:r>
          </a:p>
        </p:txBody>
      </p:sp>
    </p:spTree>
    <p:extLst>
      <p:ext uri="{BB962C8B-B14F-4D97-AF65-F5344CB8AC3E}">
        <p14:creationId xmlns:p14="http://schemas.microsoft.com/office/powerpoint/2010/main" val="92359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1049</Words>
  <Application>Microsoft Office PowerPoint</Application>
  <PresentationFormat>Widescreen</PresentationFormat>
  <Paragraphs>140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ePIC Working Groups:  Formation and Status</vt:lpstr>
      <vt:lpstr>ePIC Management Structure - Coordinators</vt:lpstr>
      <vt:lpstr>ePIC Management Structure – PWG’s</vt:lpstr>
      <vt:lpstr>ePIC Management Structure – SCC WG’s</vt:lpstr>
      <vt:lpstr>ePIC Management Structure – DSC’s and TIC</vt:lpstr>
      <vt:lpstr>ePIC Management Structure – CC WG’s</vt:lpstr>
      <vt:lpstr>Reaching Out</vt:lpstr>
      <vt:lpstr>Physics Working Groups</vt:lpstr>
      <vt:lpstr>Software and Computing</vt:lpstr>
      <vt:lpstr>Cross-Cutting Working Groups</vt:lpstr>
      <vt:lpstr>Motion to the Collaboration Council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ePIC Collaboration Status</dc:title>
  <dc:creator>Lajoie, John G [PHYSA]</dc:creator>
  <cp:lastModifiedBy>Lajoie, John G [PHYSA]</cp:lastModifiedBy>
  <cp:revision>50</cp:revision>
  <dcterms:created xsi:type="dcterms:W3CDTF">2023-04-13T13:35:08Z</dcterms:created>
  <dcterms:modified xsi:type="dcterms:W3CDTF">2023-04-14T14:21:32Z</dcterms:modified>
</cp:coreProperties>
</file>