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7"/>
  </p:notesMasterIdLst>
  <p:sldIdLst>
    <p:sldId id="256" r:id="rId2"/>
    <p:sldId id="4779" r:id="rId3"/>
    <p:sldId id="258" r:id="rId4"/>
    <p:sldId id="269" r:id="rId5"/>
    <p:sldId id="265" r:id="rId6"/>
    <p:sldId id="266" r:id="rId7"/>
    <p:sldId id="267" r:id="rId8"/>
    <p:sldId id="4769" r:id="rId9"/>
    <p:sldId id="270" r:id="rId10"/>
    <p:sldId id="4767" r:id="rId11"/>
    <p:sldId id="271" r:id="rId12"/>
    <p:sldId id="4768" r:id="rId13"/>
    <p:sldId id="4784" r:id="rId14"/>
    <p:sldId id="4781" r:id="rId15"/>
    <p:sldId id="259" r:id="rId16"/>
    <p:sldId id="4776" r:id="rId17"/>
    <p:sldId id="4774" r:id="rId18"/>
    <p:sldId id="4772" r:id="rId19"/>
    <p:sldId id="4782" r:id="rId20"/>
    <p:sldId id="4786" r:id="rId21"/>
    <p:sldId id="4785" r:id="rId22"/>
    <p:sldId id="4778" r:id="rId23"/>
    <p:sldId id="4787" r:id="rId24"/>
    <p:sldId id="4770" r:id="rId25"/>
    <p:sldId id="264"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6" autoAdjust="0"/>
    <p:restoredTop sz="94660"/>
  </p:normalViewPr>
  <p:slideViewPr>
    <p:cSldViewPr snapToGrid="0">
      <p:cViewPr varScale="1">
        <p:scale>
          <a:sx n="117" d="100"/>
          <a:sy n="117" d="100"/>
        </p:scale>
        <p:origin x="132" y="4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657B3B-ED67-469A-B307-86F7A39C9689}" type="datetimeFigureOut">
              <a:rPr lang="en-US" smtClean="0"/>
              <a:t>4/14/2023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06A0A4-0EE3-4D82-BAB3-ED3AA258C5FC}" type="slidenum">
              <a:rPr lang="en-US" smtClean="0"/>
              <a:t>‹#›</a:t>
            </a:fld>
            <a:endParaRPr lang="en-US"/>
          </a:p>
        </p:txBody>
      </p:sp>
    </p:spTree>
    <p:extLst>
      <p:ext uri="{BB962C8B-B14F-4D97-AF65-F5344CB8AC3E}">
        <p14:creationId xmlns:p14="http://schemas.microsoft.com/office/powerpoint/2010/main" val="25879340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alphaModFix amt="30000"/>
            <a:lum/>
          </a:blip>
          <a:srcRect/>
          <a:stretch>
            <a:fillRect t="-7000" b="-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56B845-9551-8488-0E95-7AF95F72818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0D57D4D-66DD-A196-D0A8-8805CE50581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F40ADDD-5152-73DD-11CC-AFBE08298D13}"/>
              </a:ext>
            </a:extLst>
          </p:cNvPr>
          <p:cNvSpPr>
            <a:spLocks noGrp="1"/>
          </p:cNvSpPr>
          <p:nvPr>
            <p:ph type="dt" sz="half" idx="10"/>
          </p:nvPr>
        </p:nvSpPr>
        <p:spPr/>
        <p:txBody>
          <a:bodyPr/>
          <a:lstStyle/>
          <a:p>
            <a:r>
              <a:rPr lang="en-US"/>
              <a:t>4/14/2023</a:t>
            </a:r>
          </a:p>
        </p:txBody>
      </p:sp>
      <p:sp>
        <p:nvSpPr>
          <p:cNvPr id="5" name="Footer Placeholder 4">
            <a:extLst>
              <a:ext uri="{FF2B5EF4-FFF2-40B4-BE49-F238E27FC236}">
                <a16:creationId xmlns:a16="http://schemas.microsoft.com/office/drawing/2014/main" id="{5959CBD8-7511-A28A-2586-7ABB5F707AC2}"/>
              </a:ext>
            </a:extLst>
          </p:cNvPr>
          <p:cNvSpPr>
            <a:spLocks noGrp="1"/>
          </p:cNvSpPr>
          <p:nvPr>
            <p:ph type="ftr" sz="quarter" idx="11"/>
          </p:nvPr>
        </p:nvSpPr>
        <p:spPr/>
        <p:txBody>
          <a:bodyPr/>
          <a:lstStyle/>
          <a:p>
            <a:r>
              <a:rPr lang="en-US"/>
              <a:t>ePIC General Meeting </a:t>
            </a:r>
          </a:p>
        </p:txBody>
      </p:sp>
      <p:sp>
        <p:nvSpPr>
          <p:cNvPr id="6" name="Slide Number Placeholder 5">
            <a:extLst>
              <a:ext uri="{FF2B5EF4-FFF2-40B4-BE49-F238E27FC236}">
                <a16:creationId xmlns:a16="http://schemas.microsoft.com/office/drawing/2014/main" id="{9B0AD182-9F01-4238-3E61-32F245760C60}"/>
              </a:ext>
            </a:extLst>
          </p:cNvPr>
          <p:cNvSpPr>
            <a:spLocks noGrp="1"/>
          </p:cNvSpPr>
          <p:nvPr>
            <p:ph type="sldNum" sz="quarter" idx="12"/>
          </p:nvPr>
        </p:nvSpPr>
        <p:spPr/>
        <p:txBody>
          <a:bodyPr/>
          <a:lstStyle/>
          <a:p>
            <a:fld id="{588949A8-7CCD-4D90-AA9A-1451BFC6FB3A}" type="slidenum">
              <a:rPr lang="en-US" smtClean="0"/>
              <a:t>‹#›</a:t>
            </a:fld>
            <a:endParaRPr lang="en-US"/>
          </a:p>
        </p:txBody>
      </p:sp>
    </p:spTree>
    <p:extLst>
      <p:ext uri="{BB962C8B-B14F-4D97-AF65-F5344CB8AC3E}">
        <p14:creationId xmlns:p14="http://schemas.microsoft.com/office/powerpoint/2010/main" val="42122288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8EAA9-FD5C-FB10-5E29-583D9563D97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12E0C21-CAF2-8240-D002-C94BB8AD4AB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D8ADFB-0727-ACB3-0B41-39AEC1F32A2C}"/>
              </a:ext>
            </a:extLst>
          </p:cNvPr>
          <p:cNvSpPr>
            <a:spLocks noGrp="1"/>
          </p:cNvSpPr>
          <p:nvPr>
            <p:ph type="dt" sz="half" idx="10"/>
          </p:nvPr>
        </p:nvSpPr>
        <p:spPr/>
        <p:txBody>
          <a:bodyPr/>
          <a:lstStyle/>
          <a:p>
            <a:r>
              <a:rPr lang="en-US"/>
              <a:t>4/14/2023</a:t>
            </a:r>
          </a:p>
        </p:txBody>
      </p:sp>
      <p:sp>
        <p:nvSpPr>
          <p:cNvPr id="5" name="Footer Placeholder 4">
            <a:extLst>
              <a:ext uri="{FF2B5EF4-FFF2-40B4-BE49-F238E27FC236}">
                <a16:creationId xmlns:a16="http://schemas.microsoft.com/office/drawing/2014/main" id="{A141AE20-ACDE-5B8A-6842-D0FD18AA2E81}"/>
              </a:ext>
            </a:extLst>
          </p:cNvPr>
          <p:cNvSpPr>
            <a:spLocks noGrp="1"/>
          </p:cNvSpPr>
          <p:nvPr>
            <p:ph type="ftr" sz="quarter" idx="11"/>
          </p:nvPr>
        </p:nvSpPr>
        <p:spPr/>
        <p:txBody>
          <a:bodyPr/>
          <a:lstStyle/>
          <a:p>
            <a:r>
              <a:rPr lang="en-US"/>
              <a:t>ePIC General Meeting </a:t>
            </a:r>
          </a:p>
        </p:txBody>
      </p:sp>
      <p:sp>
        <p:nvSpPr>
          <p:cNvPr id="6" name="Slide Number Placeholder 5">
            <a:extLst>
              <a:ext uri="{FF2B5EF4-FFF2-40B4-BE49-F238E27FC236}">
                <a16:creationId xmlns:a16="http://schemas.microsoft.com/office/drawing/2014/main" id="{14C6B906-77A9-191C-0750-487D682D13E5}"/>
              </a:ext>
            </a:extLst>
          </p:cNvPr>
          <p:cNvSpPr>
            <a:spLocks noGrp="1"/>
          </p:cNvSpPr>
          <p:nvPr>
            <p:ph type="sldNum" sz="quarter" idx="12"/>
          </p:nvPr>
        </p:nvSpPr>
        <p:spPr/>
        <p:txBody>
          <a:bodyPr/>
          <a:lstStyle/>
          <a:p>
            <a:fld id="{588949A8-7CCD-4D90-AA9A-1451BFC6FB3A}" type="slidenum">
              <a:rPr lang="en-US" smtClean="0"/>
              <a:t>‹#›</a:t>
            </a:fld>
            <a:endParaRPr lang="en-US"/>
          </a:p>
        </p:txBody>
      </p:sp>
    </p:spTree>
    <p:extLst>
      <p:ext uri="{BB962C8B-B14F-4D97-AF65-F5344CB8AC3E}">
        <p14:creationId xmlns:p14="http://schemas.microsoft.com/office/powerpoint/2010/main" val="39171160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570B496-BCD1-C439-2F1B-3F41C2831FA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7ECC6F7-725F-20A8-3417-6C523576E07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40F375-C9CC-DEF1-A546-790055B0BE66}"/>
              </a:ext>
            </a:extLst>
          </p:cNvPr>
          <p:cNvSpPr>
            <a:spLocks noGrp="1"/>
          </p:cNvSpPr>
          <p:nvPr>
            <p:ph type="dt" sz="half" idx="10"/>
          </p:nvPr>
        </p:nvSpPr>
        <p:spPr/>
        <p:txBody>
          <a:bodyPr/>
          <a:lstStyle/>
          <a:p>
            <a:r>
              <a:rPr lang="en-US"/>
              <a:t>4/14/2023</a:t>
            </a:r>
          </a:p>
        </p:txBody>
      </p:sp>
      <p:sp>
        <p:nvSpPr>
          <p:cNvPr id="5" name="Footer Placeholder 4">
            <a:extLst>
              <a:ext uri="{FF2B5EF4-FFF2-40B4-BE49-F238E27FC236}">
                <a16:creationId xmlns:a16="http://schemas.microsoft.com/office/drawing/2014/main" id="{133C2972-7336-1AFA-EC13-3993874190C5}"/>
              </a:ext>
            </a:extLst>
          </p:cNvPr>
          <p:cNvSpPr>
            <a:spLocks noGrp="1"/>
          </p:cNvSpPr>
          <p:nvPr>
            <p:ph type="ftr" sz="quarter" idx="11"/>
          </p:nvPr>
        </p:nvSpPr>
        <p:spPr/>
        <p:txBody>
          <a:bodyPr/>
          <a:lstStyle/>
          <a:p>
            <a:r>
              <a:rPr lang="en-US"/>
              <a:t>ePIC General Meeting </a:t>
            </a:r>
          </a:p>
        </p:txBody>
      </p:sp>
      <p:sp>
        <p:nvSpPr>
          <p:cNvPr id="6" name="Slide Number Placeholder 5">
            <a:extLst>
              <a:ext uri="{FF2B5EF4-FFF2-40B4-BE49-F238E27FC236}">
                <a16:creationId xmlns:a16="http://schemas.microsoft.com/office/drawing/2014/main" id="{B3788EB3-F852-190D-3BEB-C3CCF3CC042A}"/>
              </a:ext>
            </a:extLst>
          </p:cNvPr>
          <p:cNvSpPr>
            <a:spLocks noGrp="1"/>
          </p:cNvSpPr>
          <p:nvPr>
            <p:ph type="sldNum" sz="quarter" idx="12"/>
          </p:nvPr>
        </p:nvSpPr>
        <p:spPr/>
        <p:txBody>
          <a:bodyPr/>
          <a:lstStyle/>
          <a:p>
            <a:fld id="{588949A8-7CCD-4D90-AA9A-1451BFC6FB3A}" type="slidenum">
              <a:rPr lang="en-US" smtClean="0"/>
              <a:t>‹#›</a:t>
            </a:fld>
            <a:endParaRPr lang="en-US"/>
          </a:p>
        </p:txBody>
      </p:sp>
    </p:spTree>
    <p:extLst>
      <p:ext uri="{BB962C8B-B14F-4D97-AF65-F5344CB8AC3E}">
        <p14:creationId xmlns:p14="http://schemas.microsoft.com/office/powerpoint/2010/main" val="25969782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BE01F-402B-896B-075E-8B52C03B85D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E5BD732-D622-D697-7848-0C60AE57E01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0CEBB6-0851-0996-41E2-CD4C20193D3F}"/>
              </a:ext>
            </a:extLst>
          </p:cNvPr>
          <p:cNvSpPr>
            <a:spLocks noGrp="1"/>
          </p:cNvSpPr>
          <p:nvPr>
            <p:ph type="dt" sz="half" idx="10"/>
          </p:nvPr>
        </p:nvSpPr>
        <p:spPr/>
        <p:txBody>
          <a:bodyPr/>
          <a:lstStyle/>
          <a:p>
            <a:r>
              <a:rPr lang="en-US"/>
              <a:t>4/14/2023</a:t>
            </a:r>
          </a:p>
        </p:txBody>
      </p:sp>
      <p:sp>
        <p:nvSpPr>
          <p:cNvPr id="5" name="Footer Placeholder 4">
            <a:extLst>
              <a:ext uri="{FF2B5EF4-FFF2-40B4-BE49-F238E27FC236}">
                <a16:creationId xmlns:a16="http://schemas.microsoft.com/office/drawing/2014/main" id="{094A2124-1FF5-0D00-9D1D-75F1B6E5EFDA}"/>
              </a:ext>
            </a:extLst>
          </p:cNvPr>
          <p:cNvSpPr>
            <a:spLocks noGrp="1"/>
          </p:cNvSpPr>
          <p:nvPr>
            <p:ph type="ftr" sz="quarter" idx="11"/>
          </p:nvPr>
        </p:nvSpPr>
        <p:spPr/>
        <p:txBody>
          <a:bodyPr/>
          <a:lstStyle/>
          <a:p>
            <a:r>
              <a:rPr lang="en-US"/>
              <a:t>ePIC General Meeting </a:t>
            </a:r>
          </a:p>
        </p:txBody>
      </p:sp>
      <p:sp>
        <p:nvSpPr>
          <p:cNvPr id="6" name="Slide Number Placeholder 5">
            <a:extLst>
              <a:ext uri="{FF2B5EF4-FFF2-40B4-BE49-F238E27FC236}">
                <a16:creationId xmlns:a16="http://schemas.microsoft.com/office/drawing/2014/main" id="{3F0A1524-79FD-873B-B8AB-264A11B39137}"/>
              </a:ext>
            </a:extLst>
          </p:cNvPr>
          <p:cNvSpPr>
            <a:spLocks noGrp="1"/>
          </p:cNvSpPr>
          <p:nvPr>
            <p:ph type="sldNum" sz="quarter" idx="12"/>
          </p:nvPr>
        </p:nvSpPr>
        <p:spPr/>
        <p:txBody>
          <a:bodyPr/>
          <a:lstStyle/>
          <a:p>
            <a:fld id="{588949A8-7CCD-4D90-AA9A-1451BFC6FB3A}" type="slidenum">
              <a:rPr lang="en-US" smtClean="0"/>
              <a:t>‹#›</a:t>
            </a:fld>
            <a:endParaRPr lang="en-US"/>
          </a:p>
        </p:txBody>
      </p:sp>
    </p:spTree>
    <p:extLst>
      <p:ext uri="{BB962C8B-B14F-4D97-AF65-F5344CB8AC3E}">
        <p14:creationId xmlns:p14="http://schemas.microsoft.com/office/powerpoint/2010/main" val="13711896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397D3-26E5-3B41-5D7F-5E9416CBCEC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E84A382-22CC-D083-9CD5-3AB354029F3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F3C9DF4-3875-85D0-B28E-94494689C565}"/>
              </a:ext>
            </a:extLst>
          </p:cNvPr>
          <p:cNvSpPr>
            <a:spLocks noGrp="1"/>
          </p:cNvSpPr>
          <p:nvPr>
            <p:ph type="dt" sz="half" idx="10"/>
          </p:nvPr>
        </p:nvSpPr>
        <p:spPr/>
        <p:txBody>
          <a:bodyPr/>
          <a:lstStyle/>
          <a:p>
            <a:r>
              <a:rPr lang="en-US"/>
              <a:t>4/14/2023</a:t>
            </a:r>
          </a:p>
        </p:txBody>
      </p:sp>
      <p:sp>
        <p:nvSpPr>
          <p:cNvPr id="5" name="Footer Placeholder 4">
            <a:extLst>
              <a:ext uri="{FF2B5EF4-FFF2-40B4-BE49-F238E27FC236}">
                <a16:creationId xmlns:a16="http://schemas.microsoft.com/office/drawing/2014/main" id="{BBD3D6A2-64B4-C0E6-A47B-5E668C46346E}"/>
              </a:ext>
            </a:extLst>
          </p:cNvPr>
          <p:cNvSpPr>
            <a:spLocks noGrp="1"/>
          </p:cNvSpPr>
          <p:nvPr>
            <p:ph type="ftr" sz="quarter" idx="11"/>
          </p:nvPr>
        </p:nvSpPr>
        <p:spPr/>
        <p:txBody>
          <a:bodyPr/>
          <a:lstStyle/>
          <a:p>
            <a:r>
              <a:rPr lang="en-US"/>
              <a:t>ePIC General Meeting </a:t>
            </a:r>
          </a:p>
        </p:txBody>
      </p:sp>
      <p:sp>
        <p:nvSpPr>
          <p:cNvPr id="6" name="Slide Number Placeholder 5">
            <a:extLst>
              <a:ext uri="{FF2B5EF4-FFF2-40B4-BE49-F238E27FC236}">
                <a16:creationId xmlns:a16="http://schemas.microsoft.com/office/drawing/2014/main" id="{B14AB46D-86E4-4FA0-0887-108854F98E0E}"/>
              </a:ext>
            </a:extLst>
          </p:cNvPr>
          <p:cNvSpPr>
            <a:spLocks noGrp="1"/>
          </p:cNvSpPr>
          <p:nvPr>
            <p:ph type="sldNum" sz="quarter" idx="12"/>
          </p:nvPr>
        </p:nvSpPr>
        <p:spPr/>
        <p:txBody>
          <a:bodyPr/>
          <a:lstStyle/>
          <a:p>
            <a:fld id="{588949A8-7CCD-4D90-AA9A-1451BFC6FB3A}" type="slidenum">
              <a:rPr lang="en-US" smtClean="0"/>
              <a:t>‹#›</a:t>
            </a:fld>
            <a:endParaRPr lang="en-US"/>
          </a:p>
        </p:txBody>
      </p:sp>
    </p:spTree>
    <p:extLst>
      <p:ext uri="{BB962C8B-B14F-4D97-AF65-F5344CB8AC3E}">
        <p14:creationId xmlns:p14="http://schemas.microsoft.com/office/powerpoint/2010/main" val="20842239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991E8-7E58-9C8E-1D32-516EC26D88C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182D4AF-133D-18E9-CF22-2098E9C07DB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CF322A9-3784-C2C4-38FB-C81DBCD2949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1B25AEC-0412-98AB-FD28-7EFA77527145}"/>
              </a:ext>
            </a:extLst>
          </p:cNvPr>
          <p:cNvSpPr>
            <a:spLocks noGrp="1"/>
          </p:cNvSpPr>
          <p:nvPr>
            <p:ph type="dt" sz="half" idx="10"/>
          </p:nvPr>
        </p:nvSpPr>
        <p:spPr/>
        <p:txBody>
          <a:bodyPr/>
          <a:lstStyle/>
          <a:p>
            <a:r>
              <a:rPr lang="en-US"/>
              <a:t>4/14/2023</a:t>
            </a:r>
          </a:p>
        </p:txBody>
      </p:sp>
      <p:sp>
        <p:nvSpPr>
          <p:cNvPr id="6" name="Footer Placeholder 5">
            <a:extLst>
              <a:ext uri="{FF2B5EF4-FFF2-40B4-BE49-F238E27FC236}">
                <a16:creationId xmlns:a16="http://schemas.microsoft.com/office/drawing/2014/main" id="{01CD1176-F8FD-2CB4-4AD9-9C103A665B43}"/>
              </a:ext>
            </a:extLst>
          </p:cNvPr>
          <p:cNvSpPr>
            <a:spLocks noGrp="1"/>
          </p:cNvSpPr>
          <p:nvPr>
            <p:ph type="ftr" sz="quarter" idx="11"/>
          </p:nvPr>
        </p:nvSpPr>
        <p:spPr/>
        <p:txBody>
          <a:bodyPr/>
          <a:lstStyle/>
          <a:p>
            <a:r>
              <a:rPr lang="en-US"/>
              <a:t>ePIC General Meeting </a:t>
            </a:r>
          </a:p>
        </p:txBody>
      </p:sp>
      <p:sp>
        <p:nvSpPr>
          <p:cNvPr id="7" name="Slide Number Placeholder 6">
            <a:extLst>
              <a:ext uri="{FF2B5EF4-FFF2-40B4-BE49-F238E27FC236}">
                <a16:creationId xmlns:a16="http://schemas.microsoft.com/office/drawing/2014/main" id="{2FCB3C3D-1318-EFDB-C2F7-549844E5CDD9}"/>
              </a:ext>
            </a:extLst>
          </p:cNvPr>
          <p:cNvSpPr>
            <a:spLocks noGrp="1"/>
          </p:cNvSpPr>
          <p:nvPr>
            <p:ph type="sldNum" sz="quarter" idx="12"/>
          </p:nvPr>
        </p:nvSpPr>
        <p:spPr/>
        <p:txBody>
          <a:bodyPr/>
          <a:lstStyle/>
          <a:p>
            <a:fld id="{588949A8-7CCD-4D90-AA9A-1451BFC6FB3A}" type="slidenum">
              <a:rPr lang="en-US" smtClean="0"/>
              <a:t>‹#›</a:t>
            </a:fld>
            <a:endParaRPr lang="en-US"/>
          </a:p>
        </p:txBody>
      </p:sp>
    </p:spTree>
    <p:extLst>
      <p:ext uri="{BB962C8B-B14F-4D97-AF65-F5344CB8AC3E}">
        <p14:creationId xmlns:p14="http://schemas.microsoft.com/office/powerpoint/2010/main" val="12415339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2FC24-176B-5708-56AB-20547320AA2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A75511F-C5BC-D4A0-5CDB-7008E780CC6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A67D202-A3AD-C87E-E899-06F554BA29C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DDCB123-703D-2800-97F4-A2467204A52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48AFE6E-4586-3040-72DD-058A028F8F7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F855D26-1F68-200C-91E8-DD30A7C85020}"/>
              </a:ext>
            </a:extLst>
          </p:cNvPr>
          <p:cNvSpPr>
            <a:spLocks noGrp="1"/>
          </p:cNvSpPr>
          <p:nvPr>
            <p:ph type="dt" sz="half" idx="10"/>
          </p:nvPr>
        </p:nvSpPr>
        <p:spPr/>
        <p:txBody>
          <a:bodyPr/>
          <a:lstStyle/>
          <a:p>
            <a:r>
              <a:rPr lang="en-US"/>
              <a:t>4/14/2023</a:t>
            </a:r>
          </a:p>
        </p:txBody>
      </p:sp>
      <p:sp>
        <p:nvSpPr>
          <p:cNvPr id="8" name="Footer Placeholder 7">
            <a:extLst>
              <a:ext uri="{FF2B5EF4-FFF2-40B4-BE49-F238E27FC236}">
                <a16:creationId xmlns:a16="http://schemas.microsoft.com/office/drawing/2014/main" id="{4CEC0213-F391-E86F-E0D7-F9080ACDBF0D}"/>
              </a:ext>
            </a:extLst>
          </p:cNvPr>
          <p:cNvSpPr>
            <a:spLocks noGrp="1"/>
          </p:cNvSpPr>
          <p:nvPr>
            <p:ph type="ftr" sz="quarter" idx="11"/>
          </p:nvPr>
        </p:nvSpPr>
        <p:spPr/>
        <p:txBody>
          <a:bodyPr/>
          <a:lstStyle/>
          <a:p>
            <a:r>
              <a:rPr lang="en-US"/>
              <a:t>ePIC General Meeting </a:t>
            </a:r>
          </a:p>
        </p:txBody>
      </p:sp>
      <p:sp>
        <p:nvSpPr>
          <p:cNvPr id="9" name="Slide Number Placeholder 8">
            <a:extLst>
              <a:ext uri="{FF2B5EF4-FFF2-40B4-BE49-F238E27FC236}">
                <a16:creationId xmlns:a16="http://schemas.microsoft.com/office/drawing/2014/main" id="{EF01F6C0-C02E-41F7-7624-1F211EE10637}"/>
              </a:ext>
            </a:extLst>
          </p:cNvPr>
          <p:cNvSpPr>
            <a:spLocks noGrp="1"/>
          </p:cNvSpPr>
          <p:nvPr>
            <p:ph type="sldNum" sz="quarter" idx="12"/>
          </p:nvPr>
        </p:nvSpPr>
        <p:spPr/>
        <p:txBody>
          <a:bodyPr/>
          <a:lstStyle/>
          <a:p>
            <a:fld id="{588949A8-7CCD-4D90-AA9A-1451BFC6FB3A}" type="slidenum">
              <a:rPr lang="en-US" smtClean="0"/>
              <a:t>‹#›</a:t>
            </a:fld>
            <a:endParaRPr lang="en-US"/>
          </a:p>
        </p:txBody>
      </p:sp>
    </p:spTree>
    <p:extLst>
      <p:ext uri="{BB962C8B-B14F-4D97-AF65-F5344CB8AC3E}">
        <p14:creationId xmlns:p14="http://schemas.microsoft.com/office/powerpoint/2010/main" val="21445004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CC3C1-03E4-626B-6509-5FCF8937138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F54602D-309E-D848-B30A-670F020C34ED}"/>
              </a:ext>
            </a:extLst>
          </p:cNvPr>
          <p:cNvSpPr>
            <a:spLocks noGrp="1"/>
          </p:cNvSpPr>
          <p:nvPr>
            <p:ph type="dt" sz="half" idx="10"/>
          </p:nvPr>
        </p:nvSpPr>
        <p:spPr/>
        <p:txBody>
          <a:bodyPr/>
          <a:lstStyle/>
          <a:p>
            <a:r>
              <a:rPr lang="en-US"/>
              <a:t>4/14/2023</a:t>
            </a:r>
          </a:p>
        </p:txBody>
      </p:sp>
      <p:sp>
        <p:nvSpPr>
          <p:cNvPr id="4" name="Footer Placeholder 3">
            <a:extLst>
              <a:ext uri="{FF2B5EF4-FFF2-40B4-BE49-F238E27FC236}">
                <a16:creationId xmlns:a16="http://schemas.microsoft.com/office/drawing/2014/main" id="{B50CDDC2-FA23-DA00-4444-2D07EAF24DEF}"/>
              </a:ext>
            </a:extLst>
          </p:cNvPr>
          <p:cNvSpPr>
            <a:spLocks noGrp="1"/>
          </p:cNvSpPr>
          <p:nvPr>
            <p:ph type="ftr" sz="quarter" idx="11"/>
          </p:nvPr>
        </p:nvSpPr>
        <p:spPr/>
        <p:txBody>
          <a:bodyPr/>
          <a:lstStyle/>
          <a:p>
            <a:r>
              <a:rPr lang="en-US"/>
              <a:t>ePIC General Meeting </a:t>
            </a:r>
          </a:p>
        </p:txBody>
      </p:sp>
      <p:sp>
        <p:nvSpPr>
          <p:cNvPr id="5" name="Slide Number Placeholder 4">
            <a:extLst>
              <a:ext uri="{FF2B5EF4-FFF2-40B4-BE49-F238E27FC236}">
                <a16:creationId xmlns:a16="http://schemas.microsoft.com/office/drawing/2014/main" id="{68966360-FD7F-85A3-F579-AA3338FEC7D8}"/>
              </a:ext>
            </a:extLst>
          </p:cNvPr>
          <p:cNvSpPr>
            <a:spLocks noGrp="1"/>
          </p:cNvSpPr>
          <p:nvPr>
            <p:ph type="sldNum" sz="quarter" idx="12"/>
          </p:nvPr>
        </p:nvSpPr>
        <p:spPr/>
        <p:txBody>
          <a:bodyPr/>
          <a:lstStyle/>
          <a:p>
            <a:fld id="{588949A8-7CCD-4D90-AA9A-1451BFC6FB3A}" type="slidenum">
              <a:rPr lang="en-US" smtClean="0"/>
              <a:t>‹#›</a:t>
            </a:fld>
            <a:endParaRPr lang="en-US"/>
          </a:p>
        </p:txBody>
      </p:sp>
    </p:spTree>
    <p:extLst>
      <p:ext uri="{BB962C8B-B14F-4D97-AF65-F5344CB8AC3E}">
        <p14:creationId xmlns:p14="http://schemas.microsoft.com/office/powerpoint/2010/main" val="17560395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F4B827B-B882-EF08-B94B-BC4EC3D6F535}"/>
              </a:ext>
            </a:extLst>
          </p:cNvPr>
          <p:cNvSpPr>
            <a:spLocks noGrp="1"/>
          </p:cNvSpPr>
          <p:nvPr>
            <p:ph type="dt" sz="half" idx="10"/>
          </p:nvPr>
        </p:nvSpPr>
        <p:spPr/>
        <p:txBody>
          <a:bodyPr/>
          <a:lstStyle/>
          <a:p>
            <a:r>
              <a:rPr lang="en-US"/>
              <a:t>4/14/2023</a:t>
            </a:r>
          </a:p>
        </p:txBody>
      </p:sp>
      <p:sp>
        <p:nvSpPr>
          <p:cNvPr id="3" name="Footer Placeholder 2">
            <a:extLst>
              <a:ext uri="{FF2B5EF4-FFF2-40B4-BE49-F238E27FC236}">
                <a16:creationId xmlns:a16="http://schemas.microsoft.com/office/drawing/2014/main" id="{51B89B48-3C65-1306-B9D4-327B80F52A77}"/>
              </a:ext>
            </a:extLst>
          </p:cNvPr>
          <p:cNvSpPr>
            <a:spLocks noGrp="1"/>
          </p:cNvSpPr>
          <p:nvPr>
            <p:ph type="ftr" sz="quarter" idx="11"/>
          </p:nvPr>
        </p:nvSpPr>
        <p:spPr/>
        <p:txBody>
          <a:bodyPr/>
          <a:lstStyle/>
          <a:p>
            <a:r>
              <a:rPr lang="en-US"/>
              <a:t>ePIC General Meeting </a:t>
            </a:r>
          </a:p>
        </p:txBody>
      </p:sp>
      <p:sp>
        <p:nvSpPr>
          <p:cNvPr id="4" name="Slide Number Placeholder 3">
            <a:extLst>
              <a:ext uri="{FF2B5EF4-FFF2-40B4-BE49-F238E27FC236}">
                <a16:creationId xmlns:a16="http://schemas.microsoft.com/office/drawing/2014/main" id="{EB6D6E66-4D34-308B-F928-8D840B0E3B4E}"/>
              </a:ext>
            </a:extLst>
          </p:cNvPr>
          <p:cNvSpPr>
            <a:spLocks noGrp="1"/>
          </p:cNvSpPr>
          <p:nvPr>
            <p:ph type="sldNum" sz="quarter" idx="12"/>
          </p:nvPr>
        </p:nvSpPr>
        <p:spPr/>
        <p:txBody>
          <a:bodyPr/>
          <a:lstStyle/>
          <a:p>
            <a:fld id="{588949A8-7CCD-4D90-AA9A-1451BFC6FB3A}" type="slidenum">
              <a:rPr lang="en-US" smtClean="0"/>
              <a:t>‹#›</a:t>
            </a:fld>
            <a:endParaRPr lang="en-US"/>
          </a:p>
        </p:txBody>
      </p:sp>
    </p:spTree>
    <p:extLst>
      <p:ext uri="{BB962C8B-B14F-4D97-AF65-F5344CB8AC3E}">
        <p14:creationId xmlns:p14="http://schemas.microsoft.com/office/powerpoint/2010/main" val="25064426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FB975-3C76-A5B6-03AA-7AC63BB7BDA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D908828-AC71-580F-80EF-6A433FFFFA3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F97CEB2-9E6E-C5BF-873F-165920CCA4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A534356-4E42-BF9D-CB81-6773A644B92D}"/>
              </a:ext>
            </a:extLst>
          </p:cNvPr>
          <p:cNvSpPr>
            <a:spLocks noGrp="1"/>
          </p:cNvSpPr>
          <p:nvPr>
            <p:ph type="dt" sz="half" idx="10"/>
          </p:nvPr>
        </p:nvSpPr>
        <p:spPr/>
        <p:txBody>
          <a:bodyPr/>
          <a:lstStyle/>
          <a:p>
            <a:r>
              <a:rPr lang="en-US"/>
              <a:t>4/14/2023</a:t>
            </a:r>
          </a:p>
        </p:txBody>
      </p:sp>
      <p:sp>
        <p:nvSpPr>
          <p:cNvPr id="6" name="Footer Placeholder 5">
            <a:extLst>
              <a:ext uri="{FF2B5EF4-FFF2-40B4-BE49-F238E27FC236}">
                <a16:creationId xmlns:a16="http://schemas.microsoft.com/office/drawing/2014/main" id="{F32E8D09-8B4B-D8F3-D8D7-4F1FCA32981B}"/>
              </a:ext>
            </a:extLst>
          </p:cNvPr>
          <p:cNvSpPr>
            <a:spLocks noGrp="1"/>
          </p:cNvSpPr>
          <p:nvPr>
            <p:ph type="ftr" sz="quarter" idx="11"/>
          </p:nvPr>
        </p:nvSpPr>
        <p:spPr/>
        <p:txBody>
          <a:bodyPr/>
          <a:lstStyle/>
          <a:p>
            <a:r>
              <a:rPr lang="en-US"/>
              <a:t>ePIC General Meeting </a:t>
            </a:r>
          </a:p>
        </p:txBody>
      </p:sp>
      <p:sp>
        <p:nvSpPr>
          <p:cNvPr id="7" name="Slide Number Placeholder 6">
            <a:extLst>
              <a:ext uri="{FF2B5EF4-FFF2-40B4-BE49-F238E27FC236}">
                <a16:creationId xmlns:a16="http://schemas.microsoft.com/office/drawing/2014/main" id="{8F522E60-46A7-473C-0F1F-79037FEDC2DE}"/>
              </a:ext>
            </a:extLst>
          </p:cNvPr>
          <p:cNvSpPr>
            <a:spLocks noGrp="1"/>
          </p:cNvSpPr>
          <p:nvPr>
            <p:ph type="sldNum" sz="quarter" idx="12"/>
          </p:nvPr>
        </p:nvSpPr>
        <p:spPr/>
        <p:txBody>
          <a:bodyPr/>
          <a:lstStyle/>
          <a:p>
            <a:fld id="{588949A8-7CCD-4D90-AA9A-1451BFC6FB3A}" type="slidenum">
              <a:rPr lang="en-US" smtClean="0"/>
              <a:t>‹#›</a:t>
            </a:fld>
            <a:endParaRPr lang="en-US"/>
          </a:p>
        </p:txBody>
      </p:sp>
    </p:spTree>
    <p:extLst>
      <p:ext uri="{BB962C8B-B14F-4D97-AF65-F5344CB8AC3E}">
        <p14:creationId xmlns:p14="http://schemas.microsoft.com/office/powerpoint/2010/main" val="20720496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90046-A409-B36B-0483-B5070C3D93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F34E26B-AE0F-8A59-618E-10CEDDB264E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306652A-0F6C-C445-0475-70FA071341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3A17E3-2E60-0D8A-A502-DE4F23B4509C}"/>
              </a:ext>
            </a:extLst>
          </p:cNvPr>
          <p:cNvSpPr>
            <a:spLocks noGrp="1"/>
          </p:cNvSpPr>
          <p:nvPr>
            <p:ph type="dt" sz="half" idx="10"/>
          </p:nvPr>
        </p:nvSpPr>
        <p:spPr/>
        <p:txBody>
          <a:bodyPr/>
          <a:lstStyle/>
          <a:p>
            <a:r>
              <a:rPr lang="en-US"/>
              <a:t>4/14/2023</a:t>
            </a:r>
          </a:p>
        </p:txBody>
      </p:sp>
      <p:sp>
        <p:nvSpPr>
          <p:cNvPr id="6" name="Footer Placeholder 5">
            <a:extLst>
              <a:ext uri="{FF2B5EF4-FFF2-40B4-BE49-F238E27FC236}">
                <a16:creationId xmlns:a16="http://schemas.microsoft.com/office/drawing/2014/main" id="{24EAC12B-5593-0FAE-01CA-06B9DBCE890F}"/>
              </a:ext>
            </a:extLst>
          </p:cNvPr>
          <p:cNvSpPr>
            <a:spLocks noGrp="1"/>
          </p:cNvSpPr>
          <p:nvPr>
            <p:ph type="ftr" sz="quarter" idx="11"/>
          </p:nvPr>
        </p:nvSpPr>
        <p:spPr/>
        <p:txBody>
          <a:bodyPr/>
          <a:lstStyle/>
          <a:p>
            <a:r>
              <a:rPr lang="en-US"/>
              <a:t>ePIC General Meeting </a:t>
            </a:r>
          </a:p>
        </p:txBody>
      </p:sp>
      <p:sp>
        <p:nvSpPr>
          <p:cNvPr id="7" name="Slide Number Placeholder 6">
            <a:extLst>
              <a:ext uri="{FF2B5EF4-FFF2-40B4-BE49-F238E27FC236}">
                <a16:creationId xmlns:a16="http://schemas.microsoft.com/office/drawing/2014/main" id="{BC03083A-0444-8F96-5D17-8A51D0FF249B}"/>
              </a:ext>
            </a:extLst>
          </p:cNvPr>
          <p:cNvSpPr>
            <a:spLocks noGrp="1"/>
          </p:cNvSpPr>
          <p:nvPr>
            <p:ph type="sldNum" sz="quarter" idx="12"/>
          </p:nvPr>
        </p:nvSpPr>
        <p:spPr/>
        <p:txBody>
          <a:bodyPr/>
          <a:lstStyle/>
          <a:p>
            <a:fld id="{588949A8-7CCD-4D90-AA9A-1451BFC6FB3A}" type="slidenum">
              <a:rPr lang="en-US" smtClean="0"/>
              <a:t>‹#›</a:t>
            </a:fld>
            <a:endParaRPr lang="en-US"/>
          </a:p>
        </p:txBody>
      </p:sp>
    </p:spTree>
    <p:extLst>
      <p:ext uri="{BB962C8B-B14F-4D97-AF65-F5344CB8AC3E}">
        <p14:creationId xmlns:p14="http://schemas.microsoft.com/office/powerpoint/2010/main" val="7533464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5EC1EDF-F53A-8614-E2FA-B871C305360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1505D3D-7C3F-7375-EC7E-52A2761C928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C25882-7DBE-EFFF-5353-4511D27DB69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4/14/2023</a:t>
            </a:r>
          </a:p>
        </p:txBody>
      </p:sp>
      <p:sp>
        <p:nvSpPr>
          <p:cNvPr id="5" name="Footer Placeholder 4">
            <a:extLst>
              <a:ext uri="{FF2B5EF4-FFF2-40B4-BE49-F238E27FC236}">
                <a16:creationId xmlns:a16="http://schemas.microsoft.com/office/drawing/2014/main" id="{88290A07-1EA6-5554-A455-D032D0D07E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ePIC General Meeting </a:t>
            </a:r>
          </a:p>
        </p:txBody>
      </p:sp>
      <p:sp>
        <p:nvSpPr>
          <p:cNvPr id="6" name="Slide Number Placeholder 5">
            <a:extLst>
              <a:ext uri="{FF2B5EF4-FFF2-40B4-BE49-F238E27FC236}">
                <a16:creationId xmlns:a16="http://schemas.microsoft.com/office/drawing/2014/main" id="{4676ABC7-A4A4-DA95-22A1-6A8E3308C43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8949A8-7CCD-4D90-AA9A-1451BFC6FB3A}" type="slidenum">
              <a:rPr lang="en-US" smtClean="0"/>
              <a:t>‹#›</a:t>
            </a:fld>
            <a:endParaRPr lang="en-US"/>
          </a:p>
        </p:txBody>
      </p:sp>
    </p:spTree>
    <p:extLst>
      <p:ext uri="{BB962C8B-B14F-4D97-AF65-F5344CB8AC3E}">
        <p14:creationId xmlns:p14="http://schemas.microsoft.com/office/powerpoint/2010/main" val="21421641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gif"/><Relationship Id="rId7" Type="http://schemas.openxmlformats.org/officeDocument/2006/relationships/image" Target="../media/image21.emf"/><Relationship Id="rId2" Type="http://schemas.openxmlformats.org/officeDocument/2006/relationships/image" Target="../media/image16.gif"/><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Layout" Target="../slideLayouts/slideLayout6.xml"/><Relationship Id="rId4" Type="http://schemas.openxmlformats.org/officeDocument/2006/relationships/image" Target="../media/image31.jpeg"/></Relationships>
</file>

<file path=ppt/slides/_rels/slide2.xml.rels><?xml version="1.0" encoding="UTF-8" standalone="yes"?>
<Relationships xmlns="http://schemas.openxmlformats.org/package/2006/relationships"><Relationship Id="rId2" Type="http://schemas.openxmlformats.org/officeDocument/2006/relationships/hyperlink" Target="https://indico.bnl.gov/event/18517/"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Layout" Target="../slideLayouts/slideLayout6.xml"/><Relationship Id="rId4" Type="http://schemas.openxmlformats.org/officeDocument/2006/relationships/image" Target="../media/image31.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6.xml"/><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2874D-5DB9-9CBE-A8C4-555A50D6B88C}"/>
              </a:ext>
            </a:extLst>
          </p:cNvPr>
          <p:cNvSpPr>
            <a:spLocks noGrp="1"/>
          </p:cNvSpPr>
          <p:nvPr>
            <p:ph type="ctrTitle"/>
          </p:nvPr>
        </p:nvSpPr>
        <p:spPr/>
        <p:txBody>
          <a:bodyPr>
            <a:normAutofit fontScale="90000"/>
          </a:bodyPr>
          <a:lstStyle/>
          <a:p>
            <a:r>
              <a:rPr lang="en-US" b="1" dirty="0">
                <a:solidFill>
                  <a:schemeClr val="accent1"/>
                </a:solidFill>
              </a:rPr>
              <a:t>ePIC Barrel </a:t>
            </a:r>
            <a:r>
              <a:rPr lang="en-US" b="1" dirty="0" err="1">
                <a:solidFill>
                  <a:schemeClr val="accent1"/>
                </a:solidFill>
              </a:rPr>
              <a:t>ECal</a:t>
            </a:r>
            <a:br>
              <a:rPr lang="en-US" b="1" dirty="0">
                <a:solidFill>
                  <a:schemeClr val="accent1"/>
                </a:solidFill>
              </a:rPr>
            </a:br>
            <a:r>
              <a:rPr lang="en-US" b="1" dirty="0">
                <a:solidFill>
                  <a:schemeClr val="accent1"/>
                </a:solidFill>
              </a:rPr>
              <a:t>Spokesperson’s Office Recommendation</a:t>
            </a:r>
          </a:p>
        </p:txBody>
      </p:sp>
      <p:sp>
        <p:nvSpPr>
          <p:cNvPr id="3" name="Subtitle 2">
            <a:extLst>
              <a:ext uri="{FF2B5EF4-FFF2-40B4-BE49-F238E27FC236}">
                <a16:creationId xmlns:a16="http://schemas.microsoft.com/office/drawing/2014/main" id="{2909A3C8-9C9D-F634-EB04-A0FF3ED0F882}"/>
              </a:ext>
            </a:extLst>
          </p:cNvPr>
          <p:cNvSpPr>
            <a:spLocks noGrp="1"/>
          </p:cNvSpPr>
          <p:nvPr>
            <p:ph type="subTitle" idx="1"/>
          </p:nvPr>
        </p:nvSpPr>
        <p:spPr/>
        <p:txBody>
          <a:bodyPr/>
          <a:lstStyle/>
          <a:p>
            <a:r>
              <a:rPr lang="en-US" i="1" u="sng" dirty="0"/>
              <a:t>J. Lajoie</a:t>
            </a:r>
            <a:r>
              <a:rPr lang="en-US" i="1" dirty="0"/>
              <a:t>, S. Dalla Torre</a:t>
            </a:r>
          </a:p>
          <a:p>
            <a:r>
              <a:rPr lang="en-US" dirty="0"/>
              <a:t>April 14, 2023</a:t>
            </a:r>
          </a:p>
        </p:txBody>
      </p:sp>
      <p:pic>
        <p:nvPicPr>
          <p:cNvPr id="1026" name="Picture 2">
            <a:extLst>
              <a:ext uri="{FF2B5EF4-FFF2-40B4-BE49-F238E27FC236}">
                <a16:creationId xmlns:a16="http://schemas.microsoft.com/office/drawing/2014/main" id="{F71A57C4-7839-6EF6-1B04-3AED0F00AB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40443" y="4715320"/>
            <a:ext cx="2411128" cy="17360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64767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55ADB-1F1B-4C82-AE99-654912A35E34}"/>
              </a:ext>
            </a:extLst>
          </p:cNvPr>
          <p:cNvSpPr>
            <a:spLocks noGrp="1"/>
          </p:cNvSpPr>
          <p:nvPr>
            <p:ph type="title"/>
          </p:nvPr>
        </p:nvSpPr>
        <p:spPr>
          <a:xfrm>
            <a:off x="270420" y="218482"/>
            <a:ext cx="10515600" cy="1265946"/>
          </a:xfrm>
        </p:spPr>
        <p:txBody>
          <a:bodyPr>
            <a:normAutofit/>
          </a:bodyPr>
          <a:lstStyle/>
          <a:p>
            <a:r>
              <a:rPr lang="en-US" b="1" dirty="0">
                <a:solidFill>
                  <a:schemeClr val="accent1"/>
                </a:solidFill>
              </a:rPr>
              <a:t>EM Calorimetry Requirements</a:t>
            </a:r>
          </a:p>
        </p:txBody>
      </p:sp>
      <p:sp>
        <p:nvSpPr>
          <p:cNvPr id="6" name="TextBox 5">
            <a:extLst>
              <a:ext uri="{FF2B5EF4-FFF2-40B4-BE49-F238E27FC236}">
                <a16:creationId xmlns:a16="http://schemas.microsoft.com/office/drawing/2014/main" id="{9935A391-AF47-4EEF-B5A2-7B159C5F725A}"/>
              </a:ext>
            </a:extLst>
          </p:cNvPr>
          <p:cNvSpPr txBox="1"/>
          <p:nvPr/>
        </p:nvSpPr>
        <p:spPr>
          <a:xfrm>
            <a:off x="146794" y="1522945"/>
            <a:ext cx="4706158" cy="784830"/>
          </a:xfrm>
          <a:prstGeom prst="rect">
            <a:avLst/>
          </a:prstGeom>
          <a:noFill/>
        </p:spPr>
        <p:txBody>
          <a:bodyPr wrap="square" rtlCol="0">
            <a:spAutoFit/>
          </a:bodyPr>
          <a:lstStyle/>
          <a:p>
            <a:r>
              <a:rPr lang="en-US" dirty="0">
                <a:solidFill>
                  <a:srgbClr val="000000"/>
                </a:solidFill>
              </a:rPr>
              <a:t>Electron/photon PID, energy, angle/position:</a:t>
            </a:r>
          </a:p>
          <a:p>
            <a:r>
              <a:rPr lang="en-US" sz="1350" dirty="0">
                <a:solidFill>
                  <a:srgbClr val="000000"/>
                </a:solidFill>
              </a:rPr>
              <a:t>Coverage (in rapidity and energy), resolution, e/𝜋, granularity, projectivity</a:t>
            </a:r>
            <a:endParaRPr lang="en-US" sz="1350" dirty="0"/>
          </a:p>
        </p:txBody>
      </p:sp>
      <p:grpSp>
        <p:nvGrpSpPr>
          <p:cNvPr id="7" name="Group 6">
            <a:extLst>
              <a:ext uri="{FF2B5EF4-FFF2-40B4-BE49-F238E27FC236}">
                <a16:creationId xmlns:a16="http://schemas.microsoft.com/office/drawing/2014/main" id="{A4214211-05CD-4F88-8BF4-1070292C0BC3}"/>
              </a:ext>
            </a:extLst>
          </p:cNvPr>
          <p:cNvGrpSpPr>
            <a:grpSpLocks noChangeAspect="1"/>
          </p:cNvGrpSpPr>
          <p:nvPr/>
        </p:nvGrpSpPr>
        <p:grpSpPr>
          <a:xfrm>
            <a:off x="683824" y="2388323"/>
            <a:ext cx="10824352" cy="3968027"/>
            <a:chOff x="2103502" y="2688191"/>
            <a:chExt cx="6486988" cy="2378022"/>
          </a:xfrm>
        </p:grpSpPr>
        <p:pic>
          <p:nvPicPr>
            <p:cNvPr id="8" name="Picture 7" descr="Chart, histogram&#10;&#10;Description automatically generated">
              <a:extLst>
                <a:ext uri="{FF2B5EF4-FFF2-40B4-BE49-F238E27FC236}">
                  <a16:creationId xmlns:a16="http://schemas.microsoft.com/office/drawing/2014/main" id="{A1C713D4-62BA-48C0-B9EF-CBDCD85F8E37}"/>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2103502" y="3436022"/>
              <a:ext cx="2158300" cy="1630191"/>
            </a:xfrm>
            <a:prstGeom prst="rect">
              <a:avLst/>
            </a:prstGeom>
          </p:spPr>
        </p:pic>
        <p:sp>
          <p:nvSpPr>
            <p:cNvPr id="9" name="TextBox 8">
              <a:extLst>
                <a:ext uri="{FF2B5EF4-FFF2-40B4-BE49-F238E27FC236}">
                  <a16:creationId xmlns:a16="http://schemas.microsoft.com/office/drawing/2014/main" id="{B23AA2A0-6457-4917-B527-0B9E9A8D4ED4}"/>
                </a:ext>
              </a:extLst>
            </p:cNvPr>
            <p:cNvSpPr txBox="1"/>
            <p:nvPr/>
          </p:nvSpPr>
          <p:spPr>
            <a:xfrm>
              <a:off x="2979426" y="3353627"/>
              <a:ext cx="424853" cy="218376"/>
            </a:xfrm>
            <a:prstGeom prst="rect">
              <a:avLst/>
            </a:prstGeom>
            <a:noFill/>
          </p:spPr>
          <p:txBody>
            <a:bodyPr wrap="none" rtlCol="0">
              <a:spAutoFit/>
            </a:bodyPr>
            <a:lstStyle/>
            <a:p>
              <a:pPr algn="ctr"/>
              <a:r>
                <a:rPr lang="en-US" sz="1350" dirty="0">
                  <a:solidFill>
                    <a:srgbClr val="000000"/>
                  </a:solidFill>
                  <a:latin typeface="Times New Roman" charset="0"/>
                  <a:ea typeface="Times New Roman" charset="0"/>
                  <a:cs typeface="Times New Roman" charset="0"/>
                </a:rPr>
                <a:t>DIS e</a:t>
              </a:r>
            </a:p>
          </p:txBody>
        </p:sp>
        <p:pic>
          <p:nvPicPr>
            <p:cNvPr id="10" name="Picture 9">
              <a:extLst>
                <a:ext uri="{FF2B5EF4-FFF2-40B4-BE49-F238E27FC236}">
                  <a16:creationId xmlns:a16="http://schemas.microsoft.com/office/drawing/2014/main" id="{8636645D-D407-4DB4-A8C8-BC507FC5C122}"/>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403375" y="3450932"/>
              <a:ext cx="2161775" cy="1571602"/>
            </a:xfrm>
            <a:prstGeom prst="rect">
              <a:avLst/>
            </a:prstGeom>
            <a:noFill/>
          </p:spPr>
        </p:pic>
        <p:grpSp>
          <p:nvGrpSpPr>
            <p:cNvPr id="11" name="Group 10">
              <a:extLst>
                <a:ext uri="{FF2B5EF4-FFF2-40B4-BE49-F238E27FC236}">
                  <a16:creationId xmlns:a16="http://schemas.microsoft.com/office/drawing/2014/main" id="{A927F5B9-BC49-4A75-BCC2-CB26A5086DFC}"/>
                </a:ext>
              </a:extLst>
            </p:cNvPr>
            <p:cNvGrpSpPr>
              <a:grpSpLocks noChangeAspect="1"/>
            </p:cNvGrpSpPr>
            <p:nvPr/>
          </p:nvGrpSpPr>
          <p:grpSpPr>
            <a:xfrm>
              <a:off x="2833043" y="2785315"/>
              <a:ext cx="952922" cy="650405"/>
              <a:chOff x="-1261487" y="1304904"/>
              <a:chExt cx="8109515" cy="5620456"/>
            </a:xfrm>
            <a:noFill/>
          </p:grpSpPr>
          <p:pic>
            <p:nvPicPr>
              <p:cNvPr id="28" name="Picture 27" descr="DISdiagram.png">
                <a:extLst>
                  <a:ext uri="{FF2B5EF4-FFF2-40B4-BE49-F238E27FC236}">
                    <a16:creationId xmlns:a16="http://schemas.microsoft.com/office/drawing/2014/main" id="{39D5FE20-C7F3-4028-9E4D-E4ABEA5FD101}"/>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261487" y="1304904"/>
                <a:ext cx="8109515" cy="5620456"/>
              </a:xfrm>
              <a:prstGeom prst="rect">
                <a:avLst/>
              </a:prstGeom>
              <a:grpFill/>
            </p:spPr>
          </p:pic>
          <p:sp>
            <p:nvSpPr>
              <p:cNvPr id="29" name="Rectangle 28">
                <a:extLst>
                  <a:ext uri="{FF2B5EF4-FFF2-40B4-BE49-F238E27FC236}">
                    <a16:creationId xmlns:a16="http://schemas.microsoft.com/office/drawing/2014/main" id="{5E0036B9-ED4B-455C-8E73-0B148AB0AAA8}"/>
                  </a:ext>
                </a:extLst>
              </p:cNvPr>
              <p:cNvSpPr/>
              <p:nvPr/>
            </p:nvSpPr>
            <p:spPr>
              <a:xfrm>
                <a:off x="1715219" y="4595691"/>
                <a:ext cx="731957" cy="596133"/>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srgbClr val="000000"/>
                  </a:solidFill>
                </a:endParaRPr>
              </a:p>
            </p:txBody>
          </p:sp>
          <p:sp>
            <p:nvSpPr>
              <p:cNvPr id="30" name="Rectangle 29">
                <a:extLst>
                  <a:ext uri="{FF2B5EF4-FFF2-40B4-BE49-F238E27FC236}">
                    <a16:creationId xmlns:a16="http://schemas.microsoft.com/office/drawing/2014/main" id="{73AD6C13-7392-48CB-9248-3BB6976A9390}"/>
                  </a:ext>
                </a:extLst>
              </p:cNvPr>
              <p:cNvSpPr/>
              <p:nvPr/>
            </p:nvSpPr>
            <p:spPr>
              <a:xfrm>
                <a:off x="-15744" y="1362880"/>
                <a:ext cx="731957" cy="596133"/>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srgbClr val="000000"/>
                  </a:solidFill>
                </a:endParaRPr>
              </a:p>
            </p:txBody>
          </p:sp>
        </p:grpSp>
        <p:pic>
          <p:nvPicPr>
            <p:cNvPr id="12" name="Picture 11" descr="DVCSdiagram.png">
              <a:extLst>
                <a:ext uri="{FF2B5EF4-FFF2-40B4-BE49-F238E27FC236}">
                  <a16:creationId xmlns:a16="http://schemas.microsoft.com/office/drawing/2014/main" id="{46976E9D-4398-492D-9B54-E725E348B33B}"/>
                </a:ext>
              </a:extLst>
            </p:cNvPr>
            <p:cNvPicPr>
              <a:picLocks noChangeAspect="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r="59434"/>
            <a:stretch/>
          </p:blipFill>
          <p:spPr>
            <a:xfrm>
              <a:off x="4817139" y="2734920"/>
              <a:ext cx="1189272" cy="687517"/>
            </a:xfrm>
            <a:prstGeom prst="rect">
              <a:avLst/>
            </a:prstGeom>
            <a:noFill/>
          </p:spPr>
        </p:pic>
        <p:pic>
          <p:nvPicPr>
            <p:cNvPr id="13" name="Picture 12" descr="SIDISdiagram.png">
              <a:extLst>
                <a:ext uri="{FF2B5EF4-FFF2-40B4-BE49-F238E27FC236}">
                  <a16:creationId xmlns:a16="http://schemas.microsoft.com/office/drawing/2014/main" id="{AF0C1482-4D2D-40E5-A577-EC956342EB51}"/>
                </a:ext>
              </a:extLst>
            </p:cNvPr>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982702" y="2688191"/>
              <a:ext cx="1111364" cy="880791"/>
            </a:xfrm>
            <a:prstGeom prst="rect">
              <a:avLst/>
            </a:prstGeom>
            <a:noFill/>
          </p:spPr>
        </p:pic>
        <p:pic>
          <p:nvPicPr>
            <p:cNvPr id="14" name="Picture 13">
              <a:extLst>
                <a:ext uri="{FF2B5EF4-FFF2-40B4-BE49-F238E27FC236}">
                  <a16:creationId xmlns:a16="http://schemas.microsoft.com/office/drawing/2014/main" id="{F98265DF-A349-4006-A4E5-22307EF09AEE}"/>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6428715" y="3504352"/>
              <a:ext cx="2161775" cy="1518182"/>
            </a:xfrm>
            <a:prstGeom prst="rect">
              <a:avLst/>
            </a:prstGeom>
            <a:noFill/>
          </p:spPr>
        </p:pic>
        <p:sp>
          <p:nvSpPr>
            <p:cNvPr id="15" name="TextBox 14">
              <a:extLst>
                <a:ext uri="{FF2B5EF4-FFF2-40B4-BE49-F238E27FC236}">
                  <a16:creationId xmlns:a16="http://schemas.microsoft.com/office/drawing/2014/main" id="{18DB250B-CBAE-4749-B389-2E7ABD1BD1B9}"/>
                </a:ext>
              </a:extLst>
            </p:cNvPr>
            <p:cNvSpPr txBox="1"/>
            <p:nvPr/>
          </p:nvSpPr>
          <p:spPr>
            <a:xfrm>
              <a:off x="4817139" y="3642149"/>
              <a:ext cx="989373" cy="369332"/>
            </a:xfrm>
            <a:prstGeom prst="rect">
              <a:avLst/>
            </a:prstGeom>
            <a:noFill/>
          </p:spPr>
          <p:txBody>
            <a:bodyPr wrap="none" rtlCol="0">
              <a:spAutoFit/>
            </a:bodyPr>
            <a:lstStyle/>
            <a:p>
              <a:r>
                <a:rPr lang="en-US" sz="900" dirty="0">
                  <a:solidFill>
                    <a:srgbClr val="000000"/>
                  </a:solidFill>
                  <a:latin typeface="Times New Roman" charset="0"/>
                  <a:ea typeface="Times New Roman" charset="0"/>
                  <a:cs typeface="Times New Roman" charset="0"/>
                </a:rPr>
                <a:t>MILOU DVCS</a:t>
              </a:r>
            </a:p>
            <a:p>
              <a:r>
                <a:rPr lang="en-US" sz="900" dirty="0" err="1">
                  <a:solidFill>
                    <a:srgbClr val="000000"/>
                  </a:solidFill>
                  <a:latin typeface="Times New Roman" charset="0"/>
                  <a:ea typeface="Times New Roman" charset="0"/>
                  <a:cs typeface="Times New Roman" charset="0"/>
                </a:rPr>
                <a:t>e+p</a:t>
              </a:r>
              <a:r>
                <a:rPr lang="en-US" sz="900" dirty="0">
                  <a:solidFill>
                    <a:srgbClr val="000000"/>
                  </a:solidFill>
                  <a:latin typeface="Times New Roman" charset="0"/>
                  <a:ea typeface="Times New Roman" charset="0"/>
                  <a:cs typeface="Times New Roman" charset="0"/>
                </a:rPr>
                <a:t> 18×275 GeV</a:t>
              </a:r>
            </a:p>
          </p:txBody>
        </p:sp>
        <p:sp>
          <p:nvSpPr>
            <p:cNvPr id="16" name="TextBox 15">
              <a:extLst>
                <a:ext uri="{FF2B5EF4-FFF2-40B4-BE49-F238E27FC236}">
                  <a16:creationId xmlns:a16="http://schemas.microsoft.com/office/drawing/2014/main" id="{14E9A912-8C88-456F-83AD-1389BD9B3C6D}"/>
                </a:ext>
              </a:extLst>
            </p:cNvPr>
            <p:cNvSpPr txBox="1"/>
            <p:nvPr/>
          </p:nvSpPr>
          <p:spPr>
            <a:xfrm>
              <a:off x="5006728" y="3354615"/>
              <a:ext cx="900800" cy="218376"/>
            </a:xfrm>
            <a:prstGeom prst="rect">
              <a:avLst/>
            </a:prstGeom>
            <a:noFill/>
          </p:spPr>
          <p:txBody>
            <a:bodyPr wrap="none" rtlCol="0">
              <a:spAutoFit/>
            </a:bodyPr>
            <a:lstStyle/>
            <a:p>
              <a:pPr algn="ctr"/>
              <a:r>
                <a:rPr lang="en-US" sz="1350" dirty="0">
                  <a:solidFill>
                    <a:srgbClr val="000000"/>
                  </a:solidFill>
                  <a:latin typeface="Times New Roman" charset="0"/>
                  <a:ea typeface="Times New Roman" charset="0"/>
                  <a:cs typeface="Times New Roman" charset="0"/>
                </a:rPr>
                <a:t>DVCS photons</a:t>
              </a:r>
            </a:p>
          </p:txBody>
        </p:sp>
        <p:sp>
          <p:nvSpPr>
            <p:cNvPr id="17" name="TextBox 16">
              <a:extLst>
                <a:ext uri="{FF2B5EF4-FFF2-40B4-BE49-F238E27FC236}">
                  <a16:creationId xmlns:a16="http://schemas.microsoft.com/office/drawing/2014/main" id="{5131E241-D9EB-4890-B680-22E91C45C04E}"/>
                </a:ext>
              </a:extLst>
            </p:cNvPr>
            <p:cNvSpPr txBox="1"/>
            <p:nvPr/>
          </p:nvSpPr>
          <p:spPr>
            <a:xfrm>
              <a:off x="7192451" y="3422898"/>
              <a:ext cx="639575" cy="218376"/>
            </a:xfrm>
            <a:prstGeom prst="rect">
              <a:avLst/>
            </a:prstGeom>
            <a:solidFill>
              <a:schemeClr val="bg1"/>
            </a:solidFill>
          </p:spPr>
          <p:txBody>
            <a:bodyPr wrap="square" rtlCol="0">
              <a:spAutoFit/>
            </a:bodyPr>
            <a:lstStyle/>
            <a:p>
              <a:pPr algn="ctr"/>
              <a:r>
                <a:rPr lang="en-US" sz="1350" dirty="0">
                  <a:solidFill>
                    <a:srgbClr val="000000"/>
                  </a:solidFill>
                  <a:latin typeface="Times New Roman" charset="0"/>
                  <a:ea typeface="Times New Roman" charset="0"/>
                  <a:cs typeface="Times New Roman" charset="0"/>
                </a:rPr>
                <a:t>SIDIS π0</a:t>
              </a:r>
            </a:p>
          </p:txBody>
        </p:sp>
        <p:sp>
          <p:nvSpPr>
            <p:cNvPr id="18" name="TextBox 17">
              <a:extLst>
                <a:ext uri="{FF2B5EF4-FFF2-40B4-BE49-F238E27FC236}">
                  <a16:creationId xmlns:a16="http://schemas.microsoft.com/office/drawing/2014/main" id="{27D8AE89-7598-425B-BB76-5C07A8D44212}"/>
                </a:ext>
              </a:extLst>
            </p:cNvPr>
            <p:cNvSpPr txBox="1"/>
            <p:nvPr/>
          </p:nvSpPr>
          <p:spPr>
            <a:xfrm>
              <a:off x="6748091" y="3667983"/>
              <a:ext cx="835485" cy="369332"/>
            </a:xfrm>
            <a:prstGeom prst="rect">
              <a:avLst/>
            </a:prstGeom>
            <a:noFill/>
          </p:spPr>
          <p:txBody>
            <a:bodyPr wrap="none" rtlCol="0">
              <a:spAutoFit/>
            </a:bodyPr>
            <a:lstStyle/>
            <a:p>
              <a:r>
                <a:rPr lang="en-US" sz="900" dirty="0">
                  <a:solidFill>
                    <a:srgbClr val="000000"/>
                  </a:solidFill>
                  <a:latin typeface="Times New Roman" charset="0"/>
                  <a:ea typeface="Times New Roman" charset="0"/>
                  <a:cs typeface="Times New Roman" charset="0"/>
                </a:rPr>
                <a:t>PYTHIA</a:t>
              </a:r>
            </a:p>
            <a:p>
              <a:r>
                <a:rPr lang="en-US" sz="900" dirty="0">
                  <a:solidFill>
                    <a:srgbClr val="000000"/>
                  </a:solidFill>
                  <a:latin typeface="Times New Roman" charset="0"/>
                  <a:ea typeface="Times New Roman" charset="0"/>
                  <a:cs typeface="Times New Roman" charset="0"/>
                </a:rPr>
                <a:t>18 x 275 GeV</a:t>
              </a:r>
            </a:p>
          </p:txBody>
        </p:sp>
        <p:cxnSp>
          <p:nvCxnSpPr>
            <p:cNvPr id="19" name="Straight Connector 18">
              <a:extLst>
                <a:ext uri="{FF2B5EF4-FFF2-40B4-BE49-F238E27FC236}">
                  <a16:creationId xmlns:a16="http://schemas.microsoft.com/office/drawing/2014/main" id="{39F4149F-2939-4BFE-BEAD-D83654DFA3D2}"/>
                </a:ext>
              </a:extLst>
            </p:cNvPr>
            <p:cNvCxnSpPr>
              <a:cxnSpLocks/>
            </p:cNvCxnSpPr>
            <p:nvPr/>
          </p:nvCxnSpPr>
          <p:spPr>
            <a:xfrm flipV="1">
              <a:off x="7828580" y="4046343"/>
              <a:ext cx="0" cy="742463"/>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B306566-6577-4C30-A55C-5B637A76C6FE}"/>
                </a:ext>
              </a:extLst>
            </p:cNvPr>
            <p:cNvCxnSpPr>
              <a:cxnSpLocks/>
            </p:cNvCxnSpPr>
            <p:nvPr/>
          </p:nvCxnSpPr>
          <p:spPr>
            <a:xfrm flipH="1" flipV="1">
              <a:off x="7320860" y="4046611"/>
              <a:ext cx="5371" cy="73211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32D3F55C-D969-42B4-B22C-5F0F20E17FA4}"/>
                </a:ext>
              </a:extLst>
            </p:cNvPr>
            <p:cNvSpPr txBox="1"/>
            <p:nvPr/>
          </p:nvSpPr>
          <p:spPr>
            <a:xfrm>
              <a:off x="3471905" y="4463930"/>
              <a:ext cx="748923" cy="253916"/>
            </a:xfrm>
            <a:prstGeom prst="rect">
              <a:avLst/>
            </a:prstGeom>
            <a:noFill/>
          </p:spPr>
          <p:txBody>
            <a:bodyPr wrap="none" rtlCol="0">
              <a:spAutoFit/>
            </a:bodyPr>
            <a:lstStyle/>
            <a:p>
              <a:r>
                <a:rPr lang="en-US" sz="1050" dirty="0">
                  <a:solidFill>
                    <a:srgbClr val="000000"/>
                  </a:solidFill>
                </a:rPr>
                <a:t>h-endcap</a:t>
              </a:r>
            </a:p>
          </p:txBody>
        </p:sp>
        <p:sp>
          <p:nvSpPr>
            <p:cNvPr id="22" name="TextBox 21">
              <a:extLst>
                <a:ext uri="{FF2B5EF4-FFF2-40B4-BE49-F238E27FC236}">
                  <a16:creationId xmlns:a16="http://schemas.microsoft.com/office/drawing/2014/main" id="{8AA095BF-F4B7-4B3D-BCFA-83204778C113}"/>
                </a:ext>
              </a:extLst>
            </p:cNvPr>
            <p:cNvSpPr txBox="1"/>
            <p:nvPr/>
          </p:nvSpPr>
          <p:spPr>
            <a:xfrm>
              <a:off x="2372333" y="4473710"/>
              <a:ext cx="748923" cy="253916"/>
            </a:xfrm>
            <a:prstGeom prst="rect">
              <a:avLst/>
            </a:prstGeom>
            <a:noFill/>
          </p:spPr>
          <p:txBody>
            <a:bodyPr wrap="none" rtlCol="0">
              <a:spAutoFit/>
            </a:bodyPr>
            <a:lstStyle/>
            <a:p>
              <a:r>
                <a:rPr lang="en-US" sz="1050" dirty="0">
                  <a:solidFill>
                    <a:srgbClr val="000000"/>
                  </a:solidFill>
                </a:rPr>
                <a:t>e-endcap</a:t>
              </a:r>
            </a:p>
          </p:txBody>
        </p:sp>
        <p:cxnSp>
          <p:nvCxnSpPr>
            <p:cNvPr id="23" name="Straight Connector 22">
              <a:extLst>
                <a:ext uri="{FF2B5EF4-FFF2-40B4-BE49-F238E27FC236}">
                  <a16:creationId xmlns:a16="http://schemas.microsoft.com/office/drawing/2014/main" id="{F769A6D2-692B-4C44-A94F-4F0D0832EA26}"/>
                </a:ext>
              </a:extLst>
            </p:cNvPr>
            <p:cNvCxnSpPr>
              <a:cxnSpLocks/>
            </p:cNvCxnSpPr>
            <p:nvPr/>
          </p:nvCxnSpPr>
          <p:spPr>
            <a:xfrm flipH="1" flipV="1">
              <a:off x="3492256" y="3969119"/>
              <a:ext cx="10814" cy="830193"/>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F552C4B6-F2EC-441C-A168-CBF7D5D37BBD}"/>
                </a:ext>
              </a:extLst>
            </p:cNvPr>
            <p:cNvCxnSpPr>
              <a:cxnSpLocks/>
            </p:cNvCxnSpPr>
            <p:nvPr/>
          </p:nvCxnSpPr>
          <p:spPr>
            <a:xfrm flipH="1" flipV="1">
              <a:off x="2998217" y="3988397"/>
              <a:ext cx="2502" cy="800829"/>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C613C2D0-369B-47D2-BBFF-7E4612175B64}"/>
                </a:ext>
              </a:extLst>
            </p:cNvPr>
            <p:cNvSpPr txBox="1"/>
            <p:nvPr/>
          </p:nvSpPr>
          <p:spPr>
            <a:xfrm>
              <a:off x="3013126" y="4456570"/>
              <a:ext cx="545342" cy="253916"/>
            </a:xfrm>
            <a:prstGeom prst="rect">
              <a:avLst/>
            </a:prstGeom>
            <a:noFill/>
          </p:spPr>
          <p:txBody>
            <a:bodyPr wrap="none" rtlCol="0">
              <a:spAutoFit/>
            </a:bodyPr>
            <a:lstStyle/>
            <a:p>
              <a:r>
                <a:rPr lang="en-US" sz="1050" dirty="0">
                  <a:solidFill>
                    <a:srgbClr val="000000"/>
                  </a:solidFill>
                </a:rPr>
                <a:t>Barrel</a:t>
              </a:r>
            </a:p>
          </p:txBody>
        </p:sp>
        <p:cxnSp>
          <p:nvCxnSpPr>
            <p:cNvPr id="26" name="Straight Connector 25">
              <a:extLst>
                <a:ext uri="{FF2B5EF4-FFF2-40B4-BE49-F238E27FC236}">
                  <a16:creationId xmlns:a16="http://schemas.microsoft.com/office/drawing/2014/main" id="{326B2CEF-8CDC-42D3-8475-49862351478C}"/>
                </a:ext>
              </a:extLst>
            </p:cNvPr>
            <p:cNvCxnSpPr>
              <a:cxnSpLocks/>
            </p:cNvCxnSpPr>
            <p:nvPr/>
          </p:nvCxnSpPr>
          <p:spPr>
            <a:xfrm flipV="1">
              <a:off x="5780776" y="4034296"/>
              <a:ext cx="0" cy="742463"/>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0E1C672-16B8-469A-B557-410301327441}"/>
                </a:ext>
              </a:extLst>
            </p:cNvPr>
            <p:cNvCxnSpPr>
              <a:cxnSpLocks/>
            </p:cNvCxnSpPr>
            <p:nvPr/>
          </p:nvCxnSpPr>
          <p:spPr>
            <a:xfrm flipH="1" flipV="1">
              <a:off x="5273055" y="4034564"/>
              <a:ext cx="5371" cy="73211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 name="Oval 2">
            <a:extLst>
              <a:ext uri="{FF2B5EF4-FFF2-40B4-BE49-F238E27FC236}">
                <a16:creationId xmlns:a16="http://schemas.microsoft.com/office/drawing/2014/main" id="{B83BE604-AE37-0A12-F13D-4CBEF2E25A71}"/>
              </a:ext>
            </a:extLst>
          </p:cNvPr>
          <p:cNvSpPr/>
          <p:nvPr/>
        </p:nvSpPr>
        <p:spPr>
          <a:xfrm>
            <a:off x="5528220" y="4903648"/>
            <a:ext cx="1763286" cy="1452702"/>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26E5093C-B96F-9C75-89DD-FB19B0AD076B}"/>
              </a:ext>
            </a:extLst>
          </p:cNvPr>
          <p:cNvSpPr txBox="1"/>
          <p:nvPr/>
        </p:nvSpPr>
        <p:spPr>
          <a:xfrm>
            <a:off x="7339651" y="459048"/>
            <a:ext cx="4581929" cy="1477328"/>
          </a:xfrm>
          <a:prstGeom prst="rect">
            <a:avLst/>
          </a:prstGeom>
          <a:noFill/>
          <a:ln>
            <a:solidFill>
              <a:schemeClr val="tx1"/>
            </a:solidFill>
          </a:ln>
        </p:spPr>
        <p:txBody>
          <a:bodyPr wrap="square" rtlCol="0">
            <a:spAutoFit/>
          </a:bodyPr>
          <a:lstStyle/>
          <a:p>
            <a:r>
              <a:rPr lang="en-US" dirty="0"/>
              <a:t>DVCS photons that go into the Barrel </a:t>
            </a:r>
            <a:r>
              <a:rPr lang="en-US" dirty="0" err="1"/>
              <a:t>EMCal</a:t>
            </a:r>
            <a:r>
              <a:rPr lang="en-US" dirty="0"/>
              <a:t> are at predominantly low energies but plot is at generator level (no crossing angle). DVMP more important at higher positive </a:t>
            </a:r>
            <a:r>
              <a:rPr lang="en-US" dirty="0" err="1"/>
              <a:t>pseudorapidity</a:t>
            </a:r>
            <a:r>
              <a:rPr lang="en-US" dirty="0"/>
              <a:t> (higher </a:t>
            </a:r>
            <a:r>
              <a:rPr lang="en-US" dirty="0" err="1"/>
              <a:t>x</a:t>
            </a:r>
            <a:r>
              <a:rPr lang="en-US" baseline="-25000" dirty="0" err="1"/>
              <a:t>B</a:t>
            </a:r>
            <a:r>
              <a:rPr lang="en-US" dirty="0"/>
              <a:t>). </a:t>
            </a:r>
          </a:p>
        </p:txBody>
      </p:sp>
      <p:cxnSp>
        <p:nvCxnSpPr>
          <p:cNvPr id="31" name="Straight Arrow Connector 30">
            <a:extLst>
              <a:ext uri="{FF2B5EF4-FFF2-40B4-BE49-F238E27FC236}">
                <a16:creationId xmlns:a16="http://schemas.microsoft.com/office/drawing/2014/main" id="{4C34239F-7E91-1F68-86AA-0BE23F690FC2}"/>
              </a:ext>
            </a:extLst>
          </p:cNvPr>
          <p:cNvCxnSpPr>
            <a:cxnSpLocks/>
          </p:cNvCxnSpPr>
          <p:nvPr/>
        </p:nvCxnSpPr>
        <p:spPr>
          <a:xfrm flipH="1">
            <a:off x="7438768" y="2004498"/>
            <a:ext cx="835552" cy="18535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 name="Date Placeholder 4">
            <a:extLst>
              <a:ext uri="{FF2B5EF4-FFF2-40B4-BE49-F238E27FC236}">
                <a16:creationId xmlns:a16="http://schemas.microsoft.com/office/drawing/2014/main" id="{1630197C-8F5E-0863-5E3E-48350BBEBC4F}"/>
              </a:ext>
            </a:extLst>
          </p:cNvPr>
          <p:cNvSpPr>
            <a:spLocks noGrp="1"/>
          </p:cNvSpPr>
          <p:nvPr>
            <p:ph type="dt" sz="half" idx="10"/>
          </p:nvPr>
        </p:nvSpPr>
        <p:spPr/>
        <p:txBody>
          <a:bodyPr/>
          <a:lstStyle/>
          <a:p>
            <a:r>
              <a:rPr lang="en-US"/>
              <a:t>4/14/2023</a:t>
            </a:r>
          </a:p>
        </p:txBody>
      </p:sp>
      <p:sp>
        <p:nvSpPr>
          <p:cNvPr id="32" name="Footer Placeholder 31">
            <a:extLst>
              <a:ext uri="{FF2B5EF4-FFF2-40B4-BE49-F238E27FC236}">
                <a16:creationId xmlns:a16="http://schemas.microsoft.com/office/drawing/2014/main" id="{CF18CD5B-433C-4BD4-CF51-6C5E1AD027E9}"/>
              </a:ext>
            </a:extLst>
          </p:cNvPr>
          <p:cNvSpPr>
            <a:spLocks noGrp="1"/>
          </p:cNvSpPr>
          <p:nvPr>
            <p:ph type="ftr" sz="quarter" idx="11"/>
          </p:nvPr>
        </p:nvSpPr>
        <p:spPr/>
        <p:txBody>
          <a:bodyPr/>
          <a:lstStyle/>
          <a:p>
            <a:r>
              <a:rPr lang="en-US"/>
              <a:t>ePIC General Meeting </a:t>
            </a:r>
          </a:p>
        </p:txBody>
      </p:sp>
      <p:sp>
        <p:nvSpPr>
          <p:cNvPr id="33" name="Slide Number Placeholder 32">
            <a:extLst>
              <a:ext uri="{FF2B5EF4-FFF2-40B4-BE49-F238E27FC236}">
                <a16:creationId xmlns:a16="http://schemas.microsoft.com/office/drawing/2014/main" id="{4A5AF09F-D5A9-03D1-CDDD-331703723DE2}"/>
              </a:ext>
            </a:extLst>
          </p:cNvPr>
          <p:cNvSpPr>
            <a:spLocks noGrp="1"/>
          </p:cNvSpPr>
          <p:nvPr>
            <p:ph type="sldNum" sz="quarter" idx="12"/>
          </p:nvPr>
        </p:nvSpPr>
        <p:spPr/>
        <p:txBody>
          <a:bodyPr/>
          <a:lstStyle/>
          <a:p>
            <a:fld id="{549891F4-802F-4A73-AA5D-9F590C57F710}" type="slidenum">
              <a:rPr lang="en-US" smtClean="0"/>
              <a:t>10</a:t>
            </a:fld>
            <a:endParaRPr lang="en-US"/>
          </a:p>
        </p:txBody>
      </p:sp>
    </p:spTree>
    <p:extLst>
      <p:ext uri="{BB962C8B-B14F-4D97-AF65-F5344CB8AC3E}">
        <p14:creationId xmlns:p14="http://schemas.microsoft.com/office/powerpoint/2010/main" val="29772207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5059B5B-4B14-1DF1-EAF3-FFEBCBF9D687}"/>
              </a:ext>
            </a:extLst>
          </p:cNvPr>
          <p:cNvSpPr>
            <a:spLocks noGrp="1"/>
          </p:cNvSpPr>
          <p:nvPr>
            <p:ph type="title"/>
          </p:nvPr>
        </p:nvSpPr>
        <p:spPr>
          <a:xfrm>
            <a:off x="838200" y="365125"/>
            <a:ext cx="10515600" cy="914087"/>
          </a:xfrm>
        </p:spPr>
        <p:txBody>
          <a:bodyPr/>
          <a:lstStyle/>
          <a:p>
            <a:r>
              <a:rPr lang="en-US" b="1" dirty="0">
                <a:solidFill>
                  <a:schemeClr val="accent1"/>
                </a:solidFill>
                <a:latin typeface="Symbol" panose="05050102010706020507" pitchFamily="18" charset="2"/>
              </a:rPr>
              <a:t>p</a:t>
            </a:r>
            <a:r>
              <a:rPr lang="en-US" b="1" baseline="30000" dirty="0">
                <a:solidFill>
                  <a:schemeClr val="accent1"/>
                </a:solidFill>
              </a:rPr>
              <a:t>0</a:t>
            </a:r>
            <a:r>
              <a:rPr lang="en-US" b="1" dirty="0">
                <a:solidFill>
                  <a:schemeClr val="accent1"/>
                </a:solidFill>
              </a:rPr>
              <a:t>/gamma Separation</a:t>
            </a:r>
          </a:p>
        </p:txBody>
      </p:sp>
      <p:sp>
        <p:nvSpPr>
          <p:cNvPr id="10" name="TextBox 9">
            <a:extLst>
              <a:ext uri="{FF2B5EF4-FFF2-40B4-BE49-F238E27FC236}">
                <a16:creationId xmlns:a16="http://schemas.microsoft.com/office/drawing/2014/main" id="{4234210F-779E-108D-8145-28D5946C686B}"/>
              </a:ext>
            </a:extLst>
          </p:cNvPr>
          <p:cNvSpPr txBox="1"/>
          <p:nvPr/>
        </p:nvSpPr>
        <p:spPr>
          <a:xfrm>
            <a:off x="8633335" y="1865152"/>
            <a:ext cx="2672133" cy="1200329"/>
          </a:xfrm>
          <a:prstGeom prst="rect">
            <a:avLst/>
          </a:prstGeom>
          <a:noFill/>
          <a:ln>
            <a:solidFill>
              <a:schemeClr val="tx1"/>
            </a:solidFill>
          </a:ln>
        </p:spPr>
        <p:txBody>
          <a:bodyPr wrap="square" rtlCol="0">
            <a:spAutoFit/>
          </a:bodyPr>
          <a:lstStyle/>
          <a:p>
            <a:r>
              <a:rPr lang="en-US" dirty="0" err="1"/>
              <a:t>SciGlass</a:t>
            </a:r>
            <a:r>
              <a:rPr lang="en-US" dirty="0"/>
              <a:t> results for ML @ </a:t>
            </a:r>
            <a:r>
              <a:rPr lang="en-US" dirty="0">
                <a:latin typeface="Symbol" panose="05050102010706020507" pitchFamily="18" charset="2"/>
              </a:rPr>
              <a:t>h</a:t>
            </a:r>
            <a:r>
              <a:rPr lang="en-US" dirty="0"/>
              <a:t>=0 and 10 GeV: </a:t>
            </a:r>
            <a:br>
              <a:rPr lang="en-US" dirty="0"/>
            </a:br>
            <a:r>
              <a:rPr lang="en-US" dirty="0"/>
              <a:t>photon efficiency ~45% for 10% </a:t>
            </a:r>
            <a:r>
              <a:rPr lang="en-US" dirty="0">
                <a:latin typeface="Symbol" panose="05050102010706020507" pitchFamily="18" charset="2"/>
              </a:rPr>
              <a:t>p</a:t>
            </a:r>
            <a:r>
              <a:rPr lang="en-US" baseline="30000" dirty="0"/>
              <a:t>0 </a:t>
            </a:r>
            <a:r>
              <a:rPr lang="en-US" dirty="0"/>
              <a:t>false positive. </a:t>
            </a:r>
          </a:p>
        </p:txBody>
      </p:sp>
      <p:pic>
        <p:nvPicPr>
          <p:cNvPr id="12" name="Picture 11">
            <a:extLst>
              <a:ext uri="{FF2B5EF4-FFF2-40B4-BE49-F238E27FC236}">
                <a16:creationId xmlns:a16="http://schemas.microsoft.com/office/drawing/2014/main" id="{6EB98573-7C52-F323-DB7B-DD722D7C9CE2}"/>
              </a:ext>
            </a:extLst>
          </p:cNvPr>
          <p:cNvPicPr>
            <a:picLocks noChangeAspect="1"/>
          </p:cNvPicPr>
          <p:nvPr/>
        </p:nvPicPr>
        <p:blipFill>
          <a:blip r:embed="rId2"/>
          <a:stretch>
            <a:fillRect/>
          </a:stretch>
        </p:blipFill>
        <p:spPr>
          <a:xfrm>
            <a:off x="2079674" y="3865801"/>
            <a:ext cx="3460652" cy="2711548"/>
          </a:xfrm>
          <a:prstGeom prst="rect">
            <a:avLst/>
          </a:prstGeom>
        </p:spPr>
      </p:pic>
      <p:pic>
        <p:nvPicPr>
          <p:cNvPr id="14" name="Picture 13">
            <a:extLst>
              <a:ext uri="{FF2B5EF4-FFF2-40B4-BE49-F238E27FC236}">
                <a16:creationId xmlns:a16="http://schemas.microsoft.com/office/drawing/2014/main" id="{F22304FA-2DDA-252A-163E-3E9765AE8B00}"/>
              </a:ext>
            </a:extLst>
          </p:cNvPr>
          <p:cNvPicPr>
            <a:picLocks noChangeAspect="1"/>
          </p:cNvPicPr>
          <p:nvPr/>
        </p:nvPicPr>
        <p:blipFill>
          <a:blip r:embed="rId3"/>
          <a:stretch>
            <a:fillRect/>
          </a:stretch>
        </p:blipFill>
        <p:spPr>
          <a:xfrm>
            <a:off x="5540326" y="3913883"/>
            <a:ext cx="3198624" cy="2634675"/>
          </a:xfrm>
          <a:prstGeom prst="rect">
            <a:avLst/>
          </a:prstGeom>
        </p:spPr>
      </p:pic>
      <p:sp>
        <p:nvSpPr>
          <p:cNvPr id="15" name="TextBox 14">
            <a:extLst>
              <a:ext uri="{FF2B5EF4-FFF2-40B4-BE49-F238E27FC236}">
                <a16:creationId xmlns:a16="http://schemas.microsoft.com/office/drawing/2014/main" id="{817A1286-CD5B-B1D0-44E7-07F5ED1E5852}"/>
              </a:ext>
            </a:extLst>
          </p:cNvPr>
          <p:cNvSpPr txBox="1"/>
          <p:nvPr/>
        </p:nvSpPr>
        <p:spPr>
          <a:xfrm>
            <a:off x="8904609" y="4392683"/>
            <a:ext cx="2672133" cy="1200329"/>
          </a:xfrm>
          <a:prstGeom prst="rect">
            <a:avLst/>
          </a:prstGeom>
          <a:noFill/>
          <a:ln>
            <a:solidFill>
              <a:schemeClr val="tx1"/>
            </a:solidFill>
          </a:ln>
        </p:spPr>
        <p:txBody>
          <a:bodyPr wrap="square" rtlCol="0">
            <a:spAutoFit/>
          </a:bodyPr>
          <a:lstStyle/>
          <a:p>
            <a:r>
              <a:rPr lang="en-US" dirty="0"/>
              <a:t>Imaging </a:t>
            </a:r>
            <a:r>
              <a:rPr lang="en-US" dirty="0" err="1"/>
              <a:t>EMCal</a:t>
            </a:r>
            <a:r>
              <a:rPr lang="en-US" dirty="0"/>
              <a:t> results for CNN @ </a:t>
            </a:r>
            <a:r>
              <a:rPr lang="en-US" dirty="0">
                <a:latin typeface="Symbol" panose="05050102010706020507" pitchFamily="18" charset="2"/>
              </a:rPr>
              <a:t>h</a:t>
            </a:r>
            <a:r>
              <a:rPr lang="en-US" dirty="0"/>
              <a:t>=0 and 10 GeV: photon efficiency 90% for 8.65% </a:t>
            </a:r>
            <a:r>
              <a:rPr lang="en-US" dirty="0">
                <a:latin typeface="Symbol" panose="05050102010706020507" pitchFamily="18" charset="2"/>
              </a:rPr>
              <a:t>p</a:t>
            </a:r>
            <a:r>
              <a:rPr lang="en-US" baseline="30000" dirty="0"/>
              <a:t>0 </a:t>
            </a:r>
            <a:r>
              <a:rPr lang="en-US" dirty="0"/>
              <a:t>false positive. </a:t>
            </a:r>
          </a:p>
        </p:txBody>
      </p:sp>
      <p:sp>
        <p:nvSpPr>
          <p:cNvPr id="16" name="TextBox 15">
            <a:extLst>
              <a:ext uri="{FF2B5EF4-FFF2-40B4-BE49-F238E27FC236}">
                <a16:creationId xmlns:a16="http://schemas.microsoft.com/office/drawing/2014/main" id="{CB20CEB2-4C63-ADB7-75E3-9FF01E2A9DFB}"/>
              </a:ext>
            </a:extLst>
          </p:cNvPr>
          <p:cNvSpPr txBox="1"/>
          <p:nvPr/>
        </p:nvSpPr>
        <p:spPr>
          <a:xfrm>
            <a:off x="6993555" y="261765"/>
            <a:ext cx="5003142" cy="646331"/>
          </a:xfrm>
          <a:prstGeom prst="rect">
            <a:avLst/>
          </a:prstGeom>
          <a:noFill/>
        </p:spPr>
        <p:txBody>
          <a:bodyPr wrap="square" rtlCol="0">
            <a:spAutoFit/>
          </a:bodyPr>
          <a:lstStyle/>
          <a:p>
            <a:r>
              <a:rPr lang="en-US" dirty="0"/>
              <a:t>Additional work post-review to compare </a:t>
            </a:r>
            <a:r>
              <a:rPr lang="en-US" dirty="0" err="1"/>
              <a:t>SciGlass</a:t>
            </a:r>
            <a:r>
              <a:rPr lang="en-US" dirty="0"/>
              <a:t> and Imaging </a:t>
            </a:r>
            <a:r>
              <a:rPr lang="en-US" dirty="0" err="1"/>
              <a:t>EMCal</a:t>
            </a:r>
            <a:r>
              <a:rPr lang="en-US" dirty="0"/>
              <a:t> on the same footing! </a:t>
            </a:r>
            <a:endParaRPr lang="en-US" b="1" dirty="0"/>
          </a:p>
        </p:txBody>
      </p:sp>
      <p:sp>
        <p:nvSpPr>
          <p:cNvPr id="2" name="Date Placeholder 1">
            <a:extLst>
              <a:ext uri="{FF2B5EF4-FFF2-40B4-BE49-F238E27FC236}">
                <a16:creationId xmlns:a16="http://schemas.microsoft.com/office/drawing/2014/main" id="{8A19FA18-1B77-12EB-AD9F-02E142BF7CC5}"/>
              </a:ext>
            </a:extLst>
          </p:cNvPr>
          <p:cNvSpPr>
            <a:spLocks noGrp="1"/>
          </p:cNvSpPr>
          <p:nvPr>
            <p:ph type="dt" sz="half" idx="10"/>
          </p:nvPr>
        </p:nvSpPr>
        <p:spPr/>
        <p:txBody>
          <a:bodyPr/>
          <a:lstStyle/>
          <a:p>
            <a:r>
              <a:rPr lang="en-US"/>
              <a:t>4/14/2023</a:t>
            </a:r>
          </a:p>
        </p:txBody>
      </p:sp>
      <p:sp>
        <p:nvSpPr>
          <p:cNvPr id="3" name="Footer Placeholder 2">
            <a:extLst>
              <a:ext uri="{FF2B5EF4-FFF2-40B4-BE49-F238E27FC236}">
                <a16:creationId xmlns:a16="http://schemas.microsoft.com/office/drawing/2014/main" id="{88C2CCAF-8544-8914-39AD-139346ABC36F}"/>
              </a:ext>
            </a:extLst>
          </p:cNvPr>
          <p:cNvSpPr>
            <a:spLocks noGrp="1"/>
          </p:cNvSpPr>
          <p:nvPr>
            <p:ph type="ftr" sz="quarter" idx="11"/>
          </p:nvPr>
        </p:nvSpPr>
        <p:spPr/>
        <p:txBody>
          <a:bodyPr/>
          <a:lstStyle/>
          <a:p>
            <a:r>
              <a:rPr lang="en-US"/>
              <a:t>ePIC General Meeting </a:t>
            </a:r>
          </a:p>
        </p:txBody>
      </p:sp>
      <p:sp>
        <p:nvSpPr>
          <p:cNvPr id="5" name="Slide Number Placeholder 4">
            <a:extLst>
              <a:ext uri="{FF2B5EF4-FFF2-40B4-BE49-F238E27FC236}">
                <a16:creationId xmlns:a16="http://schemas.microsoft.com/office/drawing/2014/main" id="{3570BE54-18ED-2D8D-D37C-F6F6770A6DD0}"/>
              </a:ext>
            </a:extLst>
          </p:cNvPr>
          <p:cNvSpPr>
            <a:spLocks noGrp="1"/>
          </p:cNvSpPr>
          <p:nvPr>
            <p:ph type="sldNum" sz="quarter" idx="12"/>
          </p:nvPr>
        </p:nvSpPr>
        <p:spPr/>
        <p:txBody>
          <a:bodyPr/>
          <a:lstStyle/>
          <a:p>
            <a:fld id="{549891F4-802F-4A73-AA5D-9F590C57F710}" type="slidenum">
              <a:rPr lang="en-US" smtClean="0"/>
              <a:t>11</a:t>
            </a:fld>
            <a:endParaRPr lang="en-US"/>
          </a:p>
        </p:txBody>
      </p:sp>
      <p:pic>
        <p:nvPicPr>
          <p:cNvPr id="11" name="Picture 10" descr="Chart, line chart&#10;&#10;Description automatically generated">
            <a:extLst>
              <a:ext uri="{FF2B5EF4-FFF2-40B4-BE49-F238E27FC236}">
                <a16:creationId xmlns:a16="http://schemas.microsoft.com/office/drawing/2014/main" id="{F438C72F-2EB2-1F8B-AFC9-584E1E1A52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90741" y="1234178"/>
            <a:ext cx="3867594" cy="2628575"/>
          </a:xfrm>
          <a:prstGeom prst="rect">
            <a:avLst/>
          </a:prstGeom>
        </p:spPr>
      </p:pic>
      <p:sp>
        <p:nvSpPr>
          <p:cNvPr id="13" name="TextBox 12">
            <a:extLst>
              <a:ext uri="{FF2B5EF4-FFF2-40B4-BE49-F238E27FC236}">
                <a16:creationId xmlns:a16="http://schemas.microsoft.com/office/drawing/2014/main" id="{8ADC43A8-54B5-03AA-E9A2-CE32F5C99C04}"/>
              </a:ext>
            </a:extLst>
          </p:cNvPr>
          <p:cNvSpPr txBox="1"/>
          <p:nvPr/>
        </p:nvSpPr>
        <p:spPr>
          <a:xfrm>
            <a:off x="587141" y="1777427"/>
            <a:ext cx="3205213" cy="923330"/>
          </a:xfrm>
          <a:prstGeom prst="rect">
            <a:avLst/>
          </a:prstGeom>
          <a:noFill/>
        </p:spPr>
        <p:txBody>
          <a:bodyPr wrap="square" rtlCol="0">
            <a:spAutoFit/>
          </a:bodyPr>
          <a:lstStyle/>
          <a:p>
            <a:r>
              <a:rPr lang="en-US" dirty="0"/>
              <a:t>From D. Kalinkin 4/13/2023:</a:t>
            </a:r>
          </a:p>
          <a:p>
            <a:r>
              <a:rPr lang="en-US" dirty="0"/>
              <a:t>Photon probability (efficiency) for 10% pion false positive.  </a:t>
            </a:r>
          </a:p>
        </p:txBody>
      </p:sp>
      <p:sp>
        <p:nvSpPr>
          <p:cNvPr id="17" name="TextBox 16">
            <a:extLst>
              <a:ext uri="{FF2B5EF4-FFF2-40B4-BE49-F238E27FC236}">
                <a16:creationId xmlns:a16="http://schemas.microsoft.com/office/drawing/2014/main" id="{B381E429-D0AE-A4FA-0A4B-E3792CED5348}"/>
              </a:ext>
            </a:extLst>
          </p:cNvPr>
          <p:cNvSpPr txBox="1"/>
          <p:nvPr/>
        </p:nvSpPr>
        <p:spPr>
          <a:xfrm>
            <a:off x="154004" y="4485373"/>
            <a:ext cx="1761423" cy="369332"/>
          </a:xfrm>
          <a:prstGeom prst="rect">
            <a:avLst/>
          </a:prstGeom>
          <a:noFill/>
        </p:spPr>
        <p:txBody>
          <a:bodyPr wrap="square" rtlCol="0">
            <a:spAutoFit/>
          </a:bodyPr>
          <a:lstStyle/>
          <a:p>
            <a:r>
              <a:rPr lang="en-US" dirty="0"/>
              <a:t>From review:</a:t>
            </a:r>
          </a:p>
        </p:txBody>
      </p:sp>
    </p:spTree>
    <p:extLst>
      <p:ext uri="{BB962C8B-B14F-4D97-AF65-F5344CB8AC3E}">
        <p14:creationId xmlns:p14="http://schemas.microsoft.com/office/powerpoint/2010/main" val="24434148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04355-C5F1-D329-1DDC-8D35A86CDDA7}"/>
              </a:ext>
            </a:extLst>
          </p:cNvPr>
          <p:cNvSpPr>
            <a:spLocks noGrp="1"/>
          </p:cNvSpPr>
          <p:nvPr>
            <p:ph type="title"/>
          </p:nvPr>
        </p:nvSpPr>
        <p:spPr/>
        <p:txBody>
          <a:bodyPr/>
          <a:lstStyle/>
          <a:p>
            <a:r>
              <a:rPr lang="en-US" b="1" dirty="0">
                <a:solidFill>
                  <a:schemeClr val="accent1"/>
                </a:solidFill>
              </a:rPr>
              <a:t>Physics Capabilities: Conclusion</a:t>
            </a:r>
          </a:p>
        </p:txBody>
      </p:sp>
      <p:sp>
        <p:nvSpPr>
          <p:cNvPr id="5" name="Content Placeholder 4">
            <a:extLst>
              <a:ext uri="{FF2B5EF4-FFF2-40B4-BE49-F238E27FC236}">
                <a16:creationId xmlns:a16="http://schemas.microsoft.com/office/drawing/2014/main" id="{55E783C9-3511-5714-DC00-A71D472052DF}"/>
              </a:ext>
            </a:extLst>
          </p:cNvPr>
          <p:cNvSpPr>
            <a:spLocks noGrp="1"/>
          </p:cNvSpPr>
          <p:nvPr>
            <p:ph idx="1"/>
          </p:nvPr>
        </p:nvSpPr>
        <p:spPr>
          <a:xfrm>
            <a:off x="838200" y="1690688"/>
            <a:ext cx="10515600" cy="4351338"/>
          </a:xfrm>
        </p:spPr>
        <p:txBody>
          <a:bodyPr/>
          <a:lstStyle/>
          <a:p>
            <a:r>
              <a:rPr lang="en-US" dirty="0"/>
              <a:t>Both calorimeter designs are in principle capable of achieving the EIC science program, at the level of realism included in the current simulations, assuming performance as indicated in simulations:  </a:t>
            </a:r>
          </a:p>
          <a:p>
            <a:pPr lvl="1"/>
            <a:r>
              <a:rPr lang="en-US" dirty="0"/>
              <a:t>CAVEAT: Gamma/</a:t>
            </a:r>
            <a:r>
              <a:rPr lang="en-US" dirty="0">
                <a:latin typeface="Symbol" panose="05050102010706020507" pitchFamily="18" charset="2"/>
              </a:rPr>
              <a:t>p</a:t>
            </a:r>
            <a:r>
              <a:rPr lang="en-US" baseline="30000" dirty="0"/>
              <a:t>0</a:t>
            </a:r>
            <a:r>
              <a:rPr lang="en-US" dirty="0"/>
              <a:t> rejection performance calls for an evaluation extended to physics performance: </a:t>
            </a:r>
          </a:p>
          <a:p>
            <a:pPr lvl="2"/>
            <a:r>
              <a:rPr lang="en-US" dirty="0"/>
              <a:t>The overall effect on DVCS/DVMP measurements should be quantified in the future in a full physics simulation </a:t>
            </a:r>
          </a:p>
          <a:p>
            <a:pPr lvl="1"/>
            <a:r>
              <a:rPr lang="en-US" dirty="0"/>
              <a:t>CAVEAT: Beam gas backgrounds not included</a:t>
            </a:r>
          </a:p>
          <a:p>
            <a:pPr lvl="1"/>
            <a:r>
              <a:rPr lang="en-US" dirty="0"/>
              <a:t>CAVEAT: Both designs need realistic implementations of detector noise, etc. (following beam tests)</a:t>
            </a:r>
          </a:p>
        </p:txBody>
      </p:sp>
      <p:sp>
        <p:nvSpPr>
          <p:cNvPr id="3" name="Date Placeholder 2">
            <a:extLst>
              <a:ext uri="{FF2B5EF4-FFF2-40B4-BE49-F238E27FC236}">
                <a16:creationId xmlns:a16="http://schemas.microsoft.com/office/drawing/2014/main" id="{7BDB353B-1A79-19E6-0799-91916459FFAC}"/>
              </a:ext>
            </a:extLst>
          </p:cNvPr>
          <p:cNvSpPr>
            <a:spLocks noGrp="1"/>
          </p:cNvSpPr>
          <p:nvPr>
            <p:ph type="dt" sz="half" idx="10"/>
          </p:nvPr>
        </p:nvSpPr>
        <p:spPr/>
        <p:txBody>
          <a:bodyPr/>
          <a:lstStyle/>
          <a:p>
            <a:r>
              <a:rPr lang="en-US"/>
              <a:t>4/14/2023</a:t>
            </a:r>
          </a:p>
        </p:txBody>
      </p:sp>
      <p:sp>
        <p:nvSpPr>
          <p:cNvPr id="4" name="Footer Placeholder 3">
            <a:extLst>
              <a:ext uri="{FF2B5EF4-FFF2-40B4-BE49-F238E27FC236}">
                <a16:creationId xmlns:a16="http://schemas.microsoft.com/office/drawing/2014/main" id="{69D66161-F26A-4E32-2BC8-896C9EF44D56}"/>
              </a:ext>
            </a:extLst>
          </p:cNvPr>
          <p:cNvSpPr>
            <a:spLocks noGrp="1"/>
          </p:cNvSpPr>
          <p:nvPr>
            <p:ph type="ftr" sz="quarter" idx="11"/>
          </p:nvPr>
        </p:nvSpPr>
        <p:spPr/>
        <p:txBody>
          <a:bodyPr/>
          <a:lstStyle/>
          <a:p>
            <a:r>
              <a:rPr lang="en-US"/>
              <a:t>ePIC General Meeting </a:t>
            </a:r>
          </a:p>
        </p:txBody>
      </p:sp>
      <p:sp>
        <p:nvSpPr>
          <p:cNvPr id="6" name="Slide Number Placeholder 5">
            <a:extLst>
              <a:ext uri="{FF2B5EF4-FFF2-40B4-BE49-F238E27FC236}">
                <a16:creationId xmlns:a16="http://schemas.microsoft.com/office/drawing/2014/main" id="{0DBF30E0-5E32-7894-CCF5-27D807C608B3}"/>
              </a:ext>
            </a:extLst>
          </p:cNvPr>
          <p:cNvSpPr>
            <a:spLocks noGrp="1"/>
          </p:cNvSpPr>
          <p:nvPr>
            <p:ph type="sldNum" sz="quarter" idx="12"/>
          </p:nvPr>
        </p:nvSpPr>
        <p:spPr/>
        <p:txBody>
          <a:bodyPr/>
          <a:lstStyle/>
          <a:p>
            <a:fld id="{549891F4-802F-4A73-AA5D-9F590C57F710}" type="slidenum">
              <a:rPr lang="en-US" smtClean="0"/>
              <a:t>12</a:t>
            </a:fld>
            <a:endParaRPr lang="en-US"/>
          </a:p>
        </p:txBody>
      </p:sp>
    </p:spTree>
    <p:extLst>
      <p:ext uri="{BB962C8B-B14F-4D97-AF65-F5344CB8AC3E}">
        <p14:creationId xmlns:p14="http://schemas.microsoft.com/office/powerpoint/2010/main" val="21188946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BED59-A615-98F3-1B68-CCD13F20129F}"/>
              </a:ext>
            </a:extLst>
          </p:cNvPr>
          <p:cNvSpPr>
            <a:spLocks noGrp="1"/>
          </p:cNvSpPr>
          <p:nvPr>
            <p:ph type="title"/>
          </p:nvPr>
        </p:nvSpPr>
        <p:spPr>
          <a:xfrm>
            <a:off x="838200" y="365126"/>
            <a:ext cx="10515600" cy="852496"/>
          </a:xfrm>
        </p:spPr>
        <p:txBody>
          <a:bodyPr/>
          <a:lstStyle/>
          <a:p>
            <a:r>
              <a:rPr lang="en-US" b="1" dirty="0">
                <a:solidFill>
                  <a:schemeClr val="accent1"/>
                </a:solidFill>
              </a:rPr>
              <a:t>Scintillating Glass Concerns</a:t>
            </a:r>
          </a:p>
        </p:txBody>
      </p:sp>
      <p:sp>
        <p:nvSpPr>
          <p:cNvPr id="3" name="Content Placeholder 2">
            <a:extLst>
              <a:ext uri="{FF2B5EF4-FFF2-40B4-BE49-F238E27FC236}">
                <a16:creationId xmlns:a16="http://schemas.microsoft.com/office/drawing/2014/main" id="{5A87E625-245B-6FC3-CEF0-75FFC72E8A9D}"/>
              </a:ext>
            </a:extLst>
          </p:cNvPr>
          <p:cNvSpPr>
            <a:spLocks noGrp="1"/>
          </p:cNvSpPr>
          <p:nvPr>
            <p:ph idx="1"/>
          </p:nvPr>
        </p:nvSpPr>
        <p:spPr>
          <a:xfrm>
            <a:off x="838200" y="1317114"/>
            <a:ext cx="10515600" cy="4765279"/>
          </a:xfrm>
        </p:spPr>
        <p:txBody>
          <a:bodyPr>
            <a:normAutofit fontScale="85000" lnSpcReduction="20000"/>
          </a:bodyPr>
          <a:lstStyle/>
          <a:p>
            <a:r>
              <a:rPr lang="en-US" dirty="0"/>
              <a:t>Important properties of </a:t>
            </a:r>
            <a:r>
              <a:rPr lang="en-US" dirty="0" err="1"/>
              <a:t>SciGlass</a:t>
            </a:r>
            <a:r>
              <a:rPr lang="en-US" dirty="0"/>
              <a:t> that affect the simulated physics performance are not well-known: </a:t>
            </a:r>
          </a:p>
          <a:p>
            <a:pPr lvl="1"/>
            <a:r>
              <a:rPr lang="en-US" dirty="0"/>
              <a:t>The review committee pointed out that a detailed characterization of the </a:t>
            </a:r>
            <a:r>
              <a:rPr lang="en-US" dirty="0" err="1"/>
              <a:t>SciGlass</a:t>
            </a:r>
            <a:r>
              <a:rPr lang="en-US" dirty="0"/>
              <a:t> material has not been presented (transmission and emission spectra, slow components of light output, non-uniformity along depth, etc.). In particular the transmittance and uniformity as a function of depth along the tower length is necessary to characterize linearity of response.</a:t>
            </a:r>
          </a:p>
          <a:p>
            <a:pPr lvl="2"/>
            <a:r>
              <a:rPr lang="en-US" dirty="0"/>
              <a:t>This has important implications for the simulated pion rejection. In particular the linearity of response could make the pion rejection substantially worse. </a:t>
            </a:r>
          </a:p>
          <a:p>
            <a:pPr lvl="2"/>
            <a:r>
              <a:rPr lang="en-US" dirty="0"/>
              <a:t>It was pointed out during the review that the transmittance could be adjusted by tuning the dopant, if necessary.  However, this extends the R&amp;D time required before </a:t>
            </a:r>
            <a:r>
              <a:rPr lang="en-US" dirty="0" err="1"/>
              <a:t>SciGlass</a:t>
            </a:r>
            <a:r>
              <a:rPr lang="en-US" dirty="0"/>
              <a:t> can go into production and creates schedule risk.  </a:t>
            </a:r>
          </a:p>
          <a:p>
            <a:pPr lvl="2"/>
            <a:r>
              <a:rPr lang="en-US" dirty="0"/>
              <a:t>Hadron response is not known/constrained</a:t>
            </a:r>
          </a:p>
          <a:p>
            <a:pPr lvl="1"/>
            <a:r>
              <a:rPr lang="en-US" dirty="0"/>
              <a:t>The existing beam tests of the 3x3 20cm (7X</a:t>
            </a:r>
            <a:r>
              <a:rPr lang="en-US" baseline="-25000" dirty="0"/>
              <a:t>0</a:t>
            </a:r>
            <a:r>
              <a:rPr lang="en-US" dirty="0"/>
              <a:t>) blocks that are compared to simulation results are leakage dominated, and therefore tell us little about how well the characteristics of the </a:t>
            </a:r>
            <a:r>
              <a:rPr lang="en-US" dirty="0" err="1"/>
              <a:t>SciGlass</a:t>
            </a:r>
            <a:r>
              <a:rPr lang="en-US" dirty="0"/>
              <a:t> are reproduced in simulation.</a:t>
            </a:r>
          </a:p>
          <a:p>
            <a:r>
              <a:rPr lang="en-US" dirty="0"/>
              <a:t>There is a risk that the required </a:t>
            </a:r>
            <a:r>
              <a:rPr lang="en-US" dirty="0" err="1"/>
              <a:t>SciGlass</a:t>
            </a:r>
            <a:r>
              <a:rPr lang="en-US" dirty="0"/>
              <a:t> R&amp;D is not compatible with EIC project timelines. In addition, if risks are realized too late it may be extremely difficult to mitigate those risks without impacting project timelines.  </a:t>
            </a:r>
          </a:p>
        </p:txBody>
      </p:sp>
      <p:sp>
        <p:nvSpPr>
          <p:cNvPr id="4" name="Date Placeholder 3">
            <a:extLst>
              <a:ext uri="{FF2B5EF4-FFF2-40B4-BE49-F238E27FC236}">
                <a16:creationId xmlns:a16="http://schemas.microsoft.com/office/drawing/2014/main" id="{F1054B54-9A6B-8EDD-F46A-7AF762E07108}"/>
              </a:ext>
            </a:extLst>
          </p:cNvPr>
          <p:cNvSpPr>
            <a:spLocks noGrp="1"/>
          </p:cNvSpPr>
          <p:nvPr>
            <p:ph type="dt" sz="half" idx="10"/>
          </p:nvPr>
        </p:nvSpPr>
        <p:spPr/>
        <p:txBody>
          <a:bodyPr/>
          <a:lstStyle/>
          <a:p>
            <a:r>
              <a:rPr lang="en-US"/>
              <a:t>4/14/2023</a:t>
            </a:r>
          </a:p>
        </p:txBody>
      </p:sp>
      <p:sp>
        <p:nvSpPr>
          <p:cNvPr id="5" name="Footer Placeholder 4">
            <a:extLst>
              <a:ext uri="{FF2B5EF4-FFF2-40B4-BE49-F238E27FC236}">
                <a16:creationId xmlns:a16="http://schemas.microsoft.com/office/drawing/2014/main" id="{B34E4E3E-BEFA-9F37-E145-3174A8D945C0}"/>
              </a:ext>
            </a:extLst>
          </p:cNvPr>
          <p:cNvSpPr>
            <a:spLocks noGrp="1"/>
          </p:cNvSpPr>
          <p:nvPr>
            <p:ph type="ftr" sz="quarter" idx="11"/>
          </p:nvPr>
        </p:nvSpPr>
        <p:spPr/>
        <p:txBody>
          <a:bodyPr/>
          <a:lstStyle/>
          <a:p>
            <a:r>
              <a:rPr lang="en-US"/>
              <a:t>ePIC General Meeting </a:t>
            </a:r>
          </a:p>
        </p:txBody>
      </p:sp>
      <p:sp>
        <p:nvSpPr>
          <p:cNvPr id="6" name="Slide Number Placeholder 5">
            <a:extLst>
              <a:ext uri="{FF2B5EF4-FFF2-40B4-BE49-F238E27FC236}">
                <a16:creationId xmlns:a16="http://schemas.microsoft.com/office/drawing/2014/main" id="{00516050-DA2A-8E9A-1E4B-B40E3786AA3D}"/>
              </a:ext>
            </a:extLst>
          </p:cNvPr>
          <p:cNvSpPr>
            <a:spLocks noGrp="1"/>
          </p:cNvSpPr>
          <p:nvPr>
            <p:ph type="sldNum" sz="quarter" idx="12"/>
          </p:nvPr>
        </p:nvSpPr>
        <p:spPr/>
        <p:txBody>
          <a:bodyPr/>
          <a:lstStyle/>
          <a:p>
            <a:fld id="{549891F4-802F-4A73-AA5D-9F590C57F710}" type="slidenum">
              <a:rPr lang="en-US" smtClean="0"/>
              <a:t>13</a:t>
            </a:fld>
            <a:endParaRPr lang="en-US"/>
          </a:p>
        </p:txBody>
      </p:sp>
    </p:spTree>
    <p:extLst>
      <p:ext uri="{BB962C8B-B14F-4D97-AF65-F5344CB8AC3E}">
        <p14:creationId xmlns:p14="http://schemas.microsoft.com/office/powerpoint/2010/main" val="12767829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DE03DC-CB19-23A3-512F-165106BD56E7}"/>
              </a:ext>
            </a:extLst>
          </p:cNvPr>
          <p:cNvSpPr>
            <a:spLocks noGrp="1"/>
          </p:cNvSpPr>
          <p:nvPr>
            <p:ph type="title"/>
          </p:nvPr>
        </p:nvSpPr>
        <p:spPr/>
        <p:txBody>
          <a:bodyPr/>
          <a:lstStyle/>
          <a:p>
            <a:r>
              <a:rPr lang="en-US" b="1" dirty="0">
                <a:solidFill>
                  <a:schemeClr val="accent1"/>
                </a:solidFill>
              </a:rPr>
              <a:t>Imaging </a:t>
            </a:r>
            <a:r>
              <a:rPr lang="en-US" b="1" dirty="0" err="1">
                <a:solidFill>
                  <a:schemeClr val="accent1"/>
                </a:solidFill>
              </a:rPr>
              <a:t>EMCal</a:t>
            </a:r>
            <a:r>
              <a:rPr lang="en-US" b="1" dirty="0">
                <a:solidFill>
                  <a:schemeClr val="accent1"/>
                </a:solidFill>
              </a:rPr>
              <a:t> Concerns (I)</a:t>
            </a:r>
          </a:p>
        </p:txBody>
      </p:sp>
      <p:sp>
        <p:nvSpPr>
          <p:cNvPr id="3" name="Content Placeholder 2">
            <a:extLst>
              <a:ext uri="{FF2B5EF4-FFF2-40B4-BE49-F238E27FC236}">
                <a16:creationId xmlns:a16="http://schemas.microsoft.com/office/drawing/2014/main" id="{1DD3D176-03D3-9253-E467-C5425C2FADF3}"/>
              </a:ext>
            </a:extLst>
          </p:cNvPr>
          <p:cNvSpPr>
            <a:spLocks noGrp="1"/>
          </p:cNvSpPr>
          <p:nvPr>
            <p:ph idx="1"/>
          </p:nvPr>
        </p:nvSpPr>
        <p:spPr>
          <a:xfrm>
            <a:off x="462643" y="1569856"/>
            <a:ext cx="8147957" cy="4607108"/>
          </a:xfrm>
        </p:spPr>
        <p:txBody>
          <a:bodyPr>
            <a:normAutofit fontScale="92500"/>
          </a:bodyPr>
          <a:lstStyle/>
          <a:p>
            <a:r>
              <a:rPr lang="en-US" dirty="0"/>
              <a:t>Can the Imaging </a:t>
            </a:r>
            <a:r>
              <a:rPr lang="en-US" dirty="0" err="1"/>
              <a:t>EMCal</a:t>
            </a:r>
            <a:r>
              <a:rPr lang="en-US" dirty="0"/>
              <a:t> replace the outer MPGD layer? </a:t>
            </a:r>
          </a:p>
          <a:p>
            <a:pPr lvl="1"/>
            <a:r>
              <a:rPr lang="en-US" dirty="0" err="1"/>
              <a:t>AstroPix</a:t>
            </a:r>
            <a:r>
              <a:rPr lang="en-US" dirty="0"/>
              <a:t> hit resolution </a:t>
            </a:r>
            <a:r>
              <a:rPr lang="en-US" dirty="0">
                <a:latin typeface="Symbol" panose="05050102010706020507" pitchFamily="18" charset="2"/>
              </a:rPr>
              <a:t>s</a:t>
            </a:r>
            <a:r>
              <a:rPr lang="en-US" dirty="0"/>
              <a:t>~500</a:t>
            </a:r>
            <a:r>
              <a:rPr lang="en-US" dirty="0">
                <a:latin typeface="Symbol" panose="05050102010706020507" pitchFamily="18" charset="2"/>
              </a:rPr>
              <a:t>m</a:t>
            </a:r>
            <a:r>
              <a:rPr lang="en-US" dirty="0"/>
              <a:t>m (pixel size)/sqrt(12) = 144</a:t>
            </a:r>
            <a:r>
              <a:rPr lang="en-US" dirty="0">
                <a:latin typeface="Symbol" panose="05050102010706020507" pitchFamily="18" charset="2"/>
              </a:rPr>
              <a:t>m</a:t>
            </a:r>
            <a:r>
              <a:rPr lang="en-US" dirty="0"/>
              <a:t>m</a:t>
            </a:r>
          </a:p>
          <a:p>
            <a:pPr lvl="2"/>
            <a:r>
              <a:rPr lang="en-US" dirty="0"/>
              <a:t>MPGD position resolution is </a:t>
            </a:r>
            <a:r>
              <a:rPr lang="en-US" dirty="0">
                <a:latin typeface="Symbol" panose="05050102010706020507" pitchFamily="18" charset="2"/>
              </a:rPr>
              <a:t>s</a:t>
            </a:r>
            <a:r>
              <a:rPr lang="en-US" dirty="0"/>
              <a:t>~100-150</a:t>
            </a:r>
            <a:r>
              <a:rPr lang="en-US" dirty="0">
                <a:latin typeface="Symbol" panose="05050102010706020507" pitchFamily="18" charset="2"/>
              </a:rPr>
              <a:t>m</a:t>
            </a:r>
            <a:r>
              <a:rPr lang="en-US" dirty="0"/>
              <a:t>m (angle dependent)</a:t>
            </a:r>
          </a:p>
          <a:p>
            <a:pPr lvl="2"/>
            <a:r>
              <a:rPr lang="en-US" dirty="0" err="1"/>
              <a:t>AstroPix</a:t>
            </a:r>
            <a:r>
              <a:rPr lang="en-US" dirty="0"/>
              <a:t> also potentially offers a good time resolution (needs further study)</a:t>
            </a:r>
          </a:p>
          <a:p>
            <a:pPr lvl="1"/>
            <a:r>
              <a:rPr lang="en-US" dirty="0"/>
              <a:t>Imaging </a:t>
            </a:r>
            <a:r>
              <a:rPr lang="en-US" dirty="0" err="1"/>
              <a:t>EMCal</a:t>
            </a:r>
            <a:r>
              <a:rPr lang="en-US" dirty="0"/>
              <a:t> should be able to replace the MPGD layer with similar performance for both momentum resolution, pattern recognition, and angular resolution at </a:t>
            </a:r>
            <a:r>
              <a:rPr lang="en-US" dirty="0" err="1"/>
              <a:t>hpDIRC</a:t>
            </a:r>
            <a:endParaRPr lang="en-US" dirty="0"/>
          </a:p>
          <a:p>
            <a:r>
              <a:rPr lang="en-US" dirty="0"/>
              <a:t>The </a:t>
            </a:r>
            <a:r>
              <a:rPr lang="en-US" dirty="0" err="1"/>
              <a:t>AstroPix</a:t>
            </a:r>
            <a:r>
              <a:rPr lang="en-US" dirty="0"/>
              <a:t> chip hit buffer will drop hits if it gets full:</a:t>
            </a:r>
          </a:p>
          <a:p>
            <a:pPr lvl="1"/>
            <a:r>
              <a:rPr lang="en-US" dirty="0"/>
              <a:t>Data is daisy-chained from chip to chip</a:t>
            </a:r>
          </a:p>
          <a:p>
            <a:pPr lvl="1"/>
            <a:r>
              <a:rPr lang="en-US" dirty="0"/>
              <a:t>Plausible argument this is OK for a full stave at </a:t>
            </a:r>
            <a:br>
              <a:rPr lang="en-US" dirty="0"/>
            </a:br>
            <a:r>
              <a:rPr lang="en-US" dirty="0"/>
              <a:t>EIC multiplicities</a:t>
            </a:r>
          </a:p>
          <a:p>
            <a:pPr lvl="2"/>
            <a:r>
              <a:rPr lang="en-US" dirty="0"/>
              <a:t>Mitigation is to use more aggregators (small effect on cost) </a:t>
            </a:r>
          </a:p>
        </p:txBody>
      </p:sp>
      <p:sp>
        <p:nvSpPr>
          <p:cNvPr id="4" name="Date Placeholder 3">
            <a:extLst>
              <a:ext uri="{FF2B5EF4-FFF2-40B4-BE49-F238E27FC236}">
                <a16:creationId xmlns:a16="http://schemas.microsoft.com/office/drawing/2014/main" id="{F516F7AA-F342-69D5-F716-79C8999F8578}"/>
              </a:ext>
            </a:extLst>
          </p:cNvPr>
          <p:cNvSpPr>
            <a:spLocks noGrp="1"/>
          </p:cNvSpPr>
          <p:nvPr>
            <p:ph type="dt" sz="half" idx="10"/>
          </p:nvPr>
        </p:nvSpPr>
        <p:spPr/>
        <p:txBody>
          <a:bodyPr/>
          <a:lstStyle/>
          <a:p>
            <a:r>
              <a:rPr lang="en-US"/>
              <a:t>4/14/2023</a:t>
            </a:r>
          </a:p>
        </p:txBody>
      </p:sp>
      <p:sp>
        <p:nvSpPr>
          <p:cNvPr id="5" name="Footer Placeholder 4">
            <a:extLst>
              <a:ext uri="{FF2B5EF4-FFF2-40B4-BE49-F238E27FC236}">
                <a16:creationId xmlns:a16="http://schemas.microsoft.com/office/drawing/2014/main" id="{A4AA3773-1C1D-DE72-C598-E9BE4A900F88}"/>
              </a:ext>
            </a:extLst>
          </p:cNvPr>
          <p:cNvSpPr>
            <a:spLocks noGrp="1"/>
          </p:cNvSpPr>
          <p:nvPr>
            <p:ph type="ftr" sz="quarter" idx="11"/>
          </p:nvPr>
        </p:nvSpPr>
        <p:spPr/>
        <p:txBody>
          <a:bodyPr/>
          <a:lstStyle/>
          <a:p>
            <a:r>
              <a:rPr lang="en-US"/>
              <a:t>ePIC General Meeting </a:t>
            </a:r>
          </a:p>
        </p:txBody>
      </p:sp>
      <p:sp>
        <p:nvSpPr>
          <p:cNvPr id="6" name="Slide Number Placeholder 5">
            <a:extLst>
              <a:ext uri="{FF2B5EF4-FFF2-40B4-BE49-F238E27FC236}">
                <a16:creationId xmlns:a16="http://schemas.microsoft.com/office/drawing/2014/main" id="{8E19ECA9-E41C-8E33-1BE4-55D90F911F0A}"/>
              </a:ext>
            </a:extLst>
          </p:cNvPr>
          <p:cNvSpPr>
            <a:spLocks noGrp="1"/>
          </p:cNvSpPr>
          <p:nvPr>
            <p:ph type="sldNum" sz="quarter" idx="12"/>
          </p:nvPr>
        </p:nvSpPr>
        <p:spPr/>
        <p:txBody>
          <a:bodyPr/>
          <a:lstStyle/>
          <a:p>
            <a:fld id="{549891F4-802F-4A73-AA5D-9F590C57F710}" type="slidenum">
              <a:rPr lang="en-US" smtClean="0"/>
              <a:t>14</a:t>
            </a:fld>
            <a:endParaRPr lang="en-US"/>
          </a:p>
        </p:txBody>
      </p:sp>
      <p:pic>
        <p:nvPicPr>
          <p:cNvPr id="8" name="Picture 7">
            <a:extLst>
              <a:ext uri="{FF2B5EF4-FFF2-40B4-BE49-F238E27FC236}">
                <a16:creationId xmlns:a16="http://schemas.microsoft.com/office/drawing/2014/main" id="{E6D5D4F4-8C08-7446-E74B-7062F55D9EA9}"/>
              </a:ext>
            </a:extLst>
          </p:cNvPr>
          <p:cNvPicPr>
            <a:picLocks noChangeAspect="1"/>
          </p:cNvPicPr>
          <p:nvPr/>
        </p:nvPicPr>
        <p:blipFill>
          <a:blip r:embed="rId2"/>
          <a:stretch>
            <a:fillRect/>
          </a:stretch>
        </p:blipFill>
        <p:spPr>
          <a:xfrm>
            <a:off x="8317029" y="3940267"/>
            <a:ext cx="3753558" cy="2416083"/>
          </a:xfrm>
          <a:prstGeom prst="rect">
            <a:avLst/>
          </a:prstGeom>
        </p:spPr>
      </p:pic>
      <p:sp>
        <p:nvSpPr>
          <p:cNvPr id="9" name="TextBox 8">
            <a:extLst>
              <a:ext uri="{FF2B5EF4-FFF2-40B4-BE49-F238E27FC236}">
                <a16:creationId xmlns:a16="http://schemas.microsoft.com/office/drawing/2014/main" id="{F62244D4-8561-E860-B63E-D04B2C3C1032}"/>
              </a:ext>
            </a:extLst>
          </p:cNvPr>
          <p:cNvSpPr txBox="1"/>
          <p:nvPr/>
        </p:nvSpPr>
        <p:spPr>
          <a:xfrm>
            <a:off x="8835992" y="4302493"/>
            <a:ext cx="2893365" cy="923330"/>
          </a:xfrm>
          <a:prstGeom prst="rect">
            <a:avLst/>
          </a:prstGeom>
          <a:noFill/>
        </p:spPr>
        <p:txBody>
          <a:bodyPr wrap="square" rtlCol="0">
            <a:spAutoFit/>
          </a:bodyPr>
          <a:lstStyle/>
          <a:p>
            <a:r>
              <a:rPr lang="en-US" dirty="0" err="1"/>
              <a:t>AstroPix</a:t>
            </a:r>
            <a:r>
              <a:rPr lang="en-US" dirty="0"/>
              <a:t> max buffer occupancy (conservative study)</a:t>
            </a:r>
          </a:p>
        </p:txBody>
      </p:sp>
      <p:sp>
        <p:nvSpPr>
          <p:cNvPr id="10" name="TextBox 9">
            <a:extLst>
              <a:ext uri="{FF2B5EF4-FFF2-40B4-BE49-F238E27FC236}">
                <a16:creationId xmlns:a16="http://schemas.microsoft.com/office/drawing/2014/main" id="{B9E07BBD-60B3-06CC-D0CE-13B08FB88D17}"/>
              </a:ext>
            </a:extLst>
          </p:cNvPr>
          <p:cNvSpPr txBox="1"/>
          <p:nvPr/>
        </p:nvSpPr>
        <p:spPr>
          <a:xfrm>
            <a:off x="8835992" y="3327714"/>
            <a:ext cx="3070459" cy="369332"/>
          </a:xfrm>
          <a:prstGeom prst="rect">
            <a:avLst/>
          </a:prstGeom>
          <a:noFill/>
        </p:spPr>
        <p:txBody>
          <a:bodyPr wrap="square" rtlCol="0">
            <a:spAutoFit/>
          </a:bodyPr>
          <a:lstStyle/>
          <a:p>
            <a:r>
              <a:rPr lang="en-US" dirty="0"/>
              <a:t>From S. Joosten 4/13/2023</a:t>
            </a:r>
          </a:p>
        </p:txBody>
      </p:sp>
    </p:spTree>
    <p:extLst>
      <p:ext uri="{BB962C8B-B14F-4D97-AF65-F5344CB8AC3E}">
        <p14:creationId xmlns:p14="http://schemas.microsoft.com/office/powerpoint/2010/main" val="38008210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DE03DC-CB19-23A3-512F-165106BD56E7}"/>
              </a:ext>
            </a:extLst>
          </p:cNvPr>
          <p:cNvSpPr>
            <a:spLocks noGrp="1"/>
          </p:cNvSpPr>
          <p:nvPr>
            <p:ph type="title"/>
          </p:nvPr>
        </p:nvSpPr>
        <p:spPr/>
        <p:txBody>
          <a:bodyPr/>
          <a:lstStyle/>
          <a:p>
            <a:r>
              <a:rPr lang="en-US" b="1" dirty="0">
                <a:solidFill>
                  <a:schemeClr val="accent1"/>
                </a:solidFill>
              </a:rPr>
              <a:t>Imaging </a:t>
            </a:r>
            <a:r>
              <a:rPr lang="en-US" b="1" dirty="0" err="1">
                <a:solidFill>
                  <a:schemeClr val="accent1"/>
                </a:solidFill>
              </a:rPr>
              <a:t>EMCal</a:t>
            </a:r>
            <a:r>
              <a:rPr lang="en-US" b="1" dirty="0">
                <a:solidFill>
                  <a:schemeClr val="accent1"/>
                </a:solidFill>
              </a:rPr>
              <a:t> Concerns (II)</a:t>
            </a:r>
          </a:p>
        </p:txBody>
      </p:sp>
      <p:sp>
        <p:nvSpPr>
          <p:cNvPr id="3" name="Content Placeholder 2">
            <a:extLst>
              <a:ext uri="{FF2B5EF4-FFF2-40B4-BE49-F238E27FC236}">
                <a16:creationId xmlns:a16="http://schemas.microsoft.com/office/drawing/2014/main" id="{1DD3D176-03D3-9253-E467-C5425C2FADF3}"/>
              </a:ext>
            </a:extLst>
          </p:cNvPr>
          <p:cNvSpPr>
            <a:spLocks noGrp="1"/>
          </p:cNvSpPr>
          <p:nvPr>
            <p:ph idx="1"/>
          </p:nvPr>
        </p:nvSpPr>
        <p:spPr>
          <a:xfrm>
            <a:off x="838200" y="1569856"/>
            <a:ext cx="10515600" cy="4607108"/>
          </a:xfrm>
        </p:spPr>
        <p:txBody>
          <a:bodyPr>
            <a:normAutofit lnSpcReduction="10000"/>
          </a:bodyPr>
          <a:lstStyle/>
          <a:p>
            <a:r>
              <a:rPr lang="en-US" dirty="0"/>
              <a:t>The </a:t>
            </a:r>
            <a:r>
              <a:rPr lang="en-US" dirty="0" err="1"/>
              <a:t>SciFi</a:t>
            </a:r>
            <a:r>
              <a:rPr lang="en-US" dirty="0"/>
              <a:t> technology is well-demonstrated and presents little technical risk. The imaging layers represent a large overall area of Si detectors, use a novel sensor in development, and this represents a </a:t>
            </a:r>
            <a:r>
              <a:rPr lang="en-US" b="1" i="1" dirty="0"/>
              <a:t>technical, cost and schedule</a:t>
            </a:r>
            <a:r>
              <a:rPr lang="en-US" dirty="0"/>
              <a:t> risk. </a:t>
            </a:r>
          </a:p>
          <a:p>
            <a:r>
              <a:rPr lang="en-US" dirty="0"/>
              <a:t>No studies shown at the review that demonstrate the optimal number of imaging layers:   </a:t>
            </a:r>
          </a:p>
          <a:p>
            <a:pPr lvl="1"/>
            <a:r>
              <a:rPr lang="en-US" dirty="0"/>
              <a:t>The current design over-performs for the physics performance requirements</a:t>
            </a:r>
          </a:p>
          <a:p>
            <a:pPr lvl="1"/>
            <a:r>
              <a:rPr lang="en-US" dirty="0"/>
              <a:t>What is the minimal number of imaging layers required to achieve the physics goals of the EIC White Paper and NAS report, with any potential benefit of additional layers being reserved for an upgrade of the detector?</a:t>
            </a:r>
          </a:p>
          <a:p>
            <a:pPr lvl="1"/>
            <a:r>
              <a:rPr lang="en-US" dirty="0"/>
              <a:t>Proponents </a:t>
            </a:r>
            <a:r>
              <a:rPr lang="en-US"/>
              <a:t>note that imaging </a:t>
            </a:r>
            <a:r>
              <a:rPr lang="en-US" dirty="0"/>
              <a:t>layers important to both pion rejection and gamma/</a:t>
            </a:r>
            <a:r>
              <a:rPr lang="en-US" dirty="0">
                <a:latin typeface="Symbol" panose="05050102010706020507" pitchFamily="18" charset="2"/>
              </a:rPr>
              <a:t>p</a:t>
            </a:r>
            <a:r>
              <a:rPr lang="en-US" baseline="30000" dirty="0"/>
              <a:t>0</a:t>
            </a:r>
            <a:r>
              <a:rPr lang="en-US" dirty="0"/>
              <a:t> separation. </a:t>
            </a:r>
          </a:p>
          <a:p>
            <a:pPr lvl="1"/>
            <a:r>
              <a:rPr lang="en-US" dirty="0"/>
              <a:t>Reducing the number of layers reduces risk. </a:t>
            </a:r>
          </a:p>
        </p:txBody>
      </p:sp>
      <p:sp>
        <p:nvSpPr>
          <p:cNvPr id="4" name="Date Placeholder 3">
            <a:extLst>
              <a:ext uri="{FF2B5EF4-FFF2-40B4-BE49-F238E27FC236}">
                <a16:creationId xmlns:a16="http://schemas.microsoft.com/office/drawing/2014/main" id="{F516F7AA-F342-69D5-F716-79C8999F8578}"/>
              </a:ext>
            </a:extLst>
          </p:cNvPr>
          <p:cNvSpPr>
            <a:spLocks noGrp="1"/>
          </p:cNvSpPr>
          <p:nvPr>
            <p:ph type="dt" sz="half" idx="10"/>
          </p:nvPr>
        </p:nvSpPr>
        <p:spPr/>
        <p:txBody>
          <a:bodyPr/>
          <a:lstStyle/>
          <a:p>
            <a:r>
              <a:rPr lang="en-US"/>
              <a:t>4/14/2023</a:t>
            </a:r>
          </a:p>
        </p:txBody>
      </p:sp>
      <p:sp>
        <p:nvSpPr>
          <p:cNvPr id="5" name="Footer Placeholder 4">
            <a:extLst>
              <a:ext uri="{FF2B5EF4-FFF2-40B4-BE49-F238E27FC236}">
                <a16:creationId xmlns:a16="http://schemas.microsoft.com/office/drawing/2014/main" id="{A4AA3773-1C1D-DE72-C598-E9BE4A900F88}"/>
              </a:ext>
            </a:extLst>
          </p:cNvPr>
          <p:cNvSpPr>
            <a:spLocks noGrp="1"/>
          </p:cNvSpPr>
          <p:nvPr>
            <p:ph type="ftr" sz="quarter" idx="11"/>
          </p:nvPr>
        </p:nvSpPr>
        <p:spPr/>
        <p:txBody>
          <a:bodyPr/>
          <a:lstStyle/>
          <a:p>
            <a:r>
              <a:rPr lang="en-US"/>
              <a:t>ePIC General Meeting </a:t>
            </a:r>
          </a:p>
        </p:txBody>
      </p:sp>
      <p:sp>
        <p:nvSpPr>
          <p:cNvPr id="6" name="Slide Number Placeholder 5">
            <a:extLst>
              <a:ext uri="{FF2B5EF4-FFF2-40B4-BE49-F238E27FC236}">
                <a16:creationId xmlns:a16="http://schemas.microsoft.com/office/drawing/2014/main" id="{8E19ECA9-E41C-8E33-1BE4-55D90F911F0A}"/>
              </a:ext>
            </a:extLst>
          </p:cNvPr>
          <p:cNvSpPr>
            <a:spLocks noGrp="1"/>
          </p:cNvSpPr>
          <p:nvPr>
            <p:ph type="sldNum" sz="quarter" idx="12"/>
          </p:nvPr>
        </p:nvSpPr>
        <p:spPr/>
        <p:txBody>
          <a:bodyPr/>
          <a:lstStyle/>
          <a:p>
            <a:fld id="{549891F4-802F-4A73-AA5D-9F590C57F710}" type="slidenum">
              <a:rPr lang="en-US" smtClean="0"/>
              <a:t>15</a:t>
            </a:fld>
            <a:endParaRPr lang="en-US"/>
          </a:p>
        </p:txBody>
      </p:sp>
    </p:spTree>
    <p:extLst>
      <p:ext uri="{BB962C8B-B14F-4D97-AF65-F5344CB8AC3E}">
        <p14:creationId xmlns:p14="http://schemas.microsoft.com/office/powerpoint/2010/main" val="28637921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hart, scatter chart&#10;&#10;Description automatically generated">
            <a:extLst>
              <a:ext uri="{FF2B5EF4-FFF2-40B4-BE49-F238E27FC236}">
                <a16:creationId xmlns:a16="http://schemas.microsoft.com/office/drawing/2014/main" id="{A61531AF-5112-298C-8C78-C75709893E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7322" y="1050848"/>
            <a:ext cx="9143244" cy="5144599"/>
          </a:xfrm>
          <a:prstGeom prst="rect">
            <a:avLst/>
          </a:prstGeom>
          <a:ln w="12700">
            <a:solidFill>
              <a:schemeClr val="tx1"/>
            </a:solidFill>
          </a:ln>
        </p:spPr>
      </p:pic>
      <p:sp>
        <p:nvSpPr>
          <p:cNvPr id="6" name="TextBox 5">
            <a:extLst>
              <a:ext uri="{FF2B5EF4-FFF2-40B4-BE49-F238E27FC236}">
                <a16:creationId xmlns:a16="http://schemas.microsoft.com/office/drawing/2014/main" id="{3182DBEC-1794-4113-C1A0-FAF252718B10}"/>
              </a:ext>
            </a:extLst>
          </p:cNvPr>
          <p:cNvSpPr txBox="1"/>
          <p:nvPr/>
        </p:nvSpPr>
        <p:spPr>
          <a:xfrm>
            <a:off x="434716" y="396482"/>
            <a:ext cx="3952336" cy="369332"/>
          </a:xfrm>
          <a:prstGeom prst="rect">
            <a:avLst/>
          </a:prstGeom>
          <a:noFill/>
        </p:spPr>
        <p:txBody>
          <a:bodyPr wrap="square" rtlCol="0">
            <a:spAutoFit/>
          </a:bodyPr>
          <a:lstStyle/>
          <a:p>
            <a:r>
              <a:rPr lang="en-US" dirty="0"/>
              <a:t>From Sylvester and Maria 4/6/2023</a:t>
            </a:r>
          </a:p>
        </p:txBody>
      </p:sp>
      <p:sp>
        <p:nvSpPr>
          <p:cNvPr id="2" name="TextBox 1">
            <a:extLst>
              <a:ext uri="{FF2B5EF4-FFF2-40B4-BE49-F238E27FC236}">
                <a16:creationId xmlns:a16="http://schemas.microsoft.com/office/drawing/2014/main" id="{258B77E8-1AC8-764F-E7BC-B00798244BAA}"/>
              </a:ext>
            </a:extLst>
          </p:cNvPr>
          <p:cNvSpPr txBox="1"/>
          <p:nvPr/>
        </p:nvSpPr>
        <p:spPr>
          <a:xfrm>
            <a:off x="247650" y="1876425"/>
            <a:ext cx="1733550" cy="2585323"/>
          </a:xfrm>
          <a:prstGeom prst="rect">
            <a:avLst/>
          </a:prstGeom>
          <a:noFill/>
        </p:spPr>
        <p:txBody>
          <a:bodyPr wrap="square" rtlCol="0">
            <a:spAutoFit/>
          </a:bodyPr>
          <a:lstStyle/>
          <a:p>
            <a:r>
              <a:rPr lang="en-US" dirty="0"/>
              <a:t>Performance includes all components –plots focus near </a:t>
            </a:r>
            <a:r>
              <a:rPr lang="en-US" dirty="0" err="1"/>
              <a:t>p</a:t>
            </a:r>
            <a:r>
              <a:rPr lang="en-US" baseline="-25000" dirty="0" err="1"/>
              <a:t>min</a:t>
            </a:r>
            <a:r>
              <a:rPr lang="en-US" dirty="0"/>
              <a:t>. </a:t>
            </a:r>
          </a:p>
          <a:p>
            <a:endParaRPr lang="en-US" dirty="0"/>
          </a:p>
          <a:p>
            <a:r>
              <a:rPr lang="en-US" dirty="0"/>
              <a:t>Performance at 10x100 still adequate.</a:t>
            </a:r>
          </a:p>
        </p:txBody>
      </p:sp>
      <p:sp>
        <p:nvSpPr>
          <p:cNvPr id="3" name="Date Placeholder 2">
            <a:extLst>
              <a:ext uri="{FF2B5EF4-FFF2-40B4-BE49-F238E27FC236}">
                <a16:creationId xmlns:a16="http://schemas.microsoft.com/office/drawing/2014/main" id="{F2B71007-F96A-CBA1-87EB-E4ECD90CDA91}"/>
              </a:ext>
            </a:extLst>
          </p:cNvPr>
          <p:cNvSpPr>
            <a:spLocks noGrp="1"/>
          </p:cNvSpPr>
          <p:nvPr>
            <p:ph type="dt" sz="half" idx="10"/>
          </p:nvPr>
        </p:nvSpPr>
        <p:spPr/>
        <p:txBody>
          <a:bodyPr/>
          <a:lstStyle/>
          <a:p>
            <a:r>
              <a:rPr lang="en-US"/>
              <a:t>4/14/2023</a:t>
            </a:r>
          </a:p>
        </p:txBody>
      </p:sp>
      <p:sp>
        <p:nvSpPr>
          <p:cNvPr id="4" name="Footer Placeholder 3">
            <a:extLst>
              <a:ext uri="{FF2B5EF4-FFF2-40B4-BE49-F238E27FC236}">
                <a16:creationId xmlns:a16="http://schemas.microsoft.com/office/drawing/2014/main" id="{EBB33423-96BA-1759-BF95-3793307C7637}"/>
              </a:ext>
            </a:extLst>
          </p:cNvPr>
          <p:cNvSpPr>
            <a:spLocks noGrp="1"/>
          </p:cNvSpPr>
          <p:nvPr>
            <p:ph type="ftr" sz="quarter" idx="11"/>
          </p:nvPr>
        </p:nvSpPr>
        <p:spPr/>
        <p:txBody>
          <a:bodyPr/>
          <a:lstStyle/>
          <a:p>
            <a:r>
              <a:rPr lang="en-US"/>
              <a:t>ePIC General Meeting </a:t>
            </a:r>
          </a:p>
        </p:txBody>
      </p:sp>
      <p:sp>
        <p:nvSpPr>
          <p:cNvPr id="7" name="Slide Number Placeholder 6">
            <a:extLst>
              <a:ext uri="{FF2B5EF4-FFF2-40B4-BE49-F238E27FC236}">
                <a16:creationId xmlns:a16="http://schemas.microsoft.com/office/drawing/2014/main" id="{547D9998-5644-49AF-3EB9-B6081E0D90CC}"/>
              </a:ext>
            </a:extLst>
          </p:cNvPr>
          <p:cNvSpPr>
            <a:spLocks noGrp="1"/>
          </p:cNvSpPr>
          <p:nvPr>
            <p:ph type="sldNum" sz="quarter" idx="12"/>
          </p:nvPr>
        </p:nvSpPr>
        <p:spPr/>
        <p:txBody>
          <a:bodyPr/>
          <a:lstStyle/>
          <a:p>
            <a:fld id="{549891F4-802F-4A73-AA5D-9F590C57F710}" type="slidenum">
              <a:rPr lang="en-US" smtClean="0"/>
              <a:t>16</a:t>
            </a:fld>
            <a:endParaRPr lang="en-US"/>
          </a:p>
        </p:txBody>
      </p:sp>
      <p:sp>
        <p:nvSpPr>
          <p:cNvPr id="8" name="TextBox 7">
            <a:extLst>
              <a:ext uri="{FF2B5EF4-FFF2-40B4-BE49-F238E27FC236}">
                <a16:creationId xmlns:a16="http://schemas.microsoft.com/office/drawing/2014/main" id="{803EA98E-E120-5387-D903-E1111A5874F0}"/>
              </a:ext>
            </a:extLst>
          </p:cNvPr>
          <p:cNvSpPr txBox="1"/>
          <p:nvPr/>
        </p:nvSpPr>
        <p:spPr>
          <a:xfrm>
            <a:off x="10058400" y="3307586"/>
            <a:ext cx="1174282" cy="738664"/>
          </a:xfrm>
          <a:prstGeom prst="rect">
            <a:avLst/>
          </a:prstGeom>
          <a:noFill/>
        </p:spPr>
        <p:txBody>
          <a:bodyPr wrap="square" rtlCol="0">
            <a:spAutoFit/>
          </a:bodyPr>
          <a:lstStyle/>
          <a:p>
            <a:r>
              <a:rPr lang="en-US" sz="1400" dirty="0">
                <a:solidFill>
                  <a:srgbClr val="FF0000"/>
                </a:solidFill>
              </a:rPr>
              <a:t>Still meet performance criteria</a:t>
            </a:r>
          </a:p>
        </p:txBody>
      </p:sp>
    </p:spTree>
    <p:extLst>
      <p:ext uri="{BB962C8B-B14F-4D97-AF65-F5344CB8AC3E}">
        <p14:creationId xmlns:p14="http://schemas.microsoft.com/office/powerpoint/2010/main" val="13872010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8C61DA9-A733-B06F-B912-12E725FE0A3B}"/>
              </a:ext>
            </a:extLst>
          </p:cNvPr>
          <p:cNvSpPr txBox="1"/>
          <p:nvPr/>
        </p:nvSpPr>
        <p:spPr>
          <a:xfrm>
            <a:off x="425191" y="416128"/>
            <a:ext cx="3952336" cy="369332"/>
          </a:xfrm>
          <a:prstGeom prst="rect">
            <a:avLst/>
          </a:prstGeom>
          <a:noFill/>
        </p:spPr>
        <p:txBody>
          <a:bodyPr wrap="square" rtlCol="0">
            <a:spAutoFit/>
          </a:bodyPr>
          <a:lstStyle/>
          <a:p>
            <a:r>
              <a:rPr lang="en-US" dirty="0"/>
              <a:t>From Sylvester and Maria 4/6/2023</a:t>
            </a:r>
          </a:p>
        </p:txBody>
      </p:sp>
      <p:pic>
        <p:nvPicPr>
          <p:cNvPr id="3" name="Picture 2" descr="Chart, scatter chart&#10;&#10;Description automatically generated">
            <a:extLst>
              <a:ext uri="{FF2B5EF4-FFF2-40B4-BE49-F238E27FC236}">
                <a16:creationId xmlns:a16="http://schemas.microsoft.com/office/drawing/2014/main" id="{EF4B53A8-C513-F65D-2F61-5914D82CD3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04500" y="1083731"/>
            <a:ext cx="9143244" cy="5144599"/>
          </a:xfrm>
          <a:prstGeom prst="rect">
            <a:avLst/>
          </a:prstGeom>
          <a:ln w="12700">
            <a:solidFill>
              <a:schemeClr val="tx1"/>
            </a:solidFill>
          </a:ln>
        </p:spPr>
      </p:pic>
      <p:sp>
        <p:nvSpPr>
          <p:cNvPr id="2" name="TextBox 1">
            <a:extLst>
              <a:ext uri="{FF2B5EF4-FFF2-40B4-BE49-F238E27FC236}">
                <a16:creationId xmlns:a16="http://schemas.microsoft.com/office/drawing/2014/main" id="{8526EF54-D5A6-742F-4768-5D1BE3EAC9D7}"/>
              </a:ext>
            </a:extLst>
          </p:cNvPr>
          <p:cNvSpPr txBox="1"/>
          <p:nvPr/>
        </p:nvSpPr>
        <p:spPr>
          <a:xfrm>
            <a:off x="247650" y="1876425"/>
            <a:ext cx="1733550" cy="3416320"/>
          </a:xfrm>
          <a:prstGeom prst="rect">
            <a:avLst/>
          </a:prstGeom>
          <a:noFill/>
        </p:spPr>
        <p:txBody>
          <a:bodyPr wrap="square" rtlCol="0">
            <a:spAutoFit/>
          </a:bodyPr>
          <a:lstStyle/>
          <a:p>
            <a:r>
              <a:rPr lang="en-US" dirty="0"/>
              <a:t>Performance includes all components – plots focus near </a:t>
            </a:r>
            <a:r>
              <a:rPr lang="en-US" dirty="0" err="1"/>
              <a:t>p</a:t>
            </a:r>
            <a:r>
              <a:rPr lang="en-US" baseline="-25000" dirty="0" err="1"/>
              <a:t>min</a:t>
            </a:r>
            <a:r>
              <a:rPr lang="en-US" dirty="0"/>
              <a:t>. </a:t>
            </a:r>
          </a:p>
          <a:p>
            <a:endParaRPr lang="en-US" dirty="0"/>
          </a:p>
          <a:p>
            <a:r>
              <a:rPr lang="en-US" dirty="0"/>
              <a:t>Performance at 5x41 still struggles just above </a:t>
            </a:r>
            <a:r>
              <a:rPr lang="en-US" dirty="0" err="1"/>
              <a:t>p</a:t>
            </a:r>
            <a:r>
              <a:rPr lang="en-US" baseline="-25000" dirty="0" err="1"/>
              <a:t>min</a:t>
            </a:r>
            <a:r>
              <a:rPr lang="en-US" dirty="0"/>
              <a:t> at highest rapidity – </a:t>
            </a:r>
            <a:r>
              <a:rPr lang="en-US" u="sng" dirty="0"/>
              <a:t>but no worse</a:t>
            </a:r>
            <a:r>
              <a:rPr lang="en-US" dirty="0"/>
              <a:t>.</a:t>
            </a:r>
          </a:p>
        </p:txBody>
      </p:sp>
      <p:sp>
        <p:nvSpPr>
          <p:cNvPr id="4" name="Date Placeholder 3">
            <a:extLst>
              <a:ext uri="{FF2B5EF4-FFF2-40B4-BE49-F238E27FC236}">
                <a16:creationId xmlns:a16="http://schemas.microsoft.com/office/drawing/2014/main" id="{8C211536-D7F6-42EE-79FC-5BBF2636BD3E}"/>
              </a:ext>
            </a:extLst>
          </p:cNvPr>
          <p:cNvSpPr>
            <a:spLocks noGrp="1"/>
          </p:cNvSpPr>
          <p:nvPr>
            <p:ph type="dt" sz="half" idx="10"/>
          </p:nvPr>
        </p:nvSpPr>
        <p:spPr/>
        <p:txBody>
          <a:bodyPr/>
          <a:lstStyle/>
          <a:p>
            <a:r>
              <a:rPr lang="en-US"/>
              <a:t>4/14/2023</a:t>
            </a:r>
          </a:p>
        </p:txBody>
      </p:sp>
      <p:sp>
        <p:nvSpPr>
          <p:cNvPr id="5" name="Footer Placeholder 4">
            <a:extLst>
              <a:ext uri="{FF2B5EF4-FFF2-40B4-BE49-F238E27FC236}">
                <a16:creationId xmlns:a16="http://schemas.microsoft.com/office/drawing/2014/main" id="{6337DD20-8051-6E71-BFD0-8A0D1AEE7DE9}"/>
              </a:ext>
            </a:extLst>
          </p:cNvPr>
          <p:cNvSpPr>
            <a:spLocks noGrp="1"/>
          </p:cNvSpPr>
          <p:nvPr>
            <p:ph type="ftr" sz="quarter" idx="11"/>
          </p:nvPr>
        </p:nvSpPr>
        <p:spPr/>
        <p:txBody>
          <a:bodyPr/>
          <a:lstStyle/>
          <a:p>
            <a:r>
              <a:rPr lang="en-US"/>
              <a:t>ePIC General Meeting </a:t>
            </a:r>
          </a:p>
        </p:txBody>
      </p:sp>
      <p:sp>
        <p:nvSpPr>
          <p:cNvPr id="6" name="Slide Number Placeholder 5">
            <a:extLst>
              <a:ext uri="{FF2B5EF4-FFF2-40B4-BE49-F238E27FC236}">
                <a16:creationId xmlns:a16="http://schemas.microsoft.com/office/drawing/2014/main" id="{EB828772-3F5A-6831-5BC9-070B68C5203A}"/>
              </a:ext>
            </a:extLst>
          </p:cNvPr>
          <p:cNvSpPr>
            <a:spLocks noGrp="1"/>
          </p:cNvSpPr>
          <p:nvPr>
            <p:ph type="sldNum" sz="quarter" idx="12"/>
          </p:nvPr>
        </p:nvSpPr>
        <p:spPr/>
        <p:txBody>
          <a:bodyPr/>
          <a:lstStyle/>
          <a:p>
            <a:fld id="{549891F4-802F-4A73-AA5D-9F590C57F710}" type="slidenum">
              <a:rPr lang="en-US" smtClean="0"/>
              <a:t>17</a:t>
            </a:fld>
            <a:endParaRPr lang="en-US"/>
          </a:p>
        </p:txBody>
      </p:sp>
      <p:sp>
        <p:nvSpPr>
          <p:cNvPr id="7" name="Oval 6">
            <a:extLst>
              <a:ext uri="{FF2B5EF4-FFF2-40B4-BE49-F238E27FC236}">
                <a16:creationId xmlns:a16="http://schemas.microsoft.com/office/drawing/2014/main" id="{249C68BE-6F3E-CE15-7A95-A05849B01498}"/>
              </a:ext>
            </a:extLst>
          </p:cNvPr>
          <p:cNvSpPr/>
          <p:nvPr/>
        </p:nvSpPr>
        <p:spPr>
          <a:xfrm>
            <a:off x="8610599" y="4354474"/>
            <a:ext cx="812533" cy="51543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374073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8C61DA9-A733-B06F-B912-12E725FE0A3B}"/>
              </a:ext>
            </a:extLst>
          </p:cNvPr>
          <p:cNvSpPr txBox="1"/>
          <p:nvPr/>
        </p:nvSpPr>
        <p:spPr>
          <a:xfrm>
            <a:off x="434716" y="396482"/>
            <a:ext cx="3952336" cy="369332"/>
          </a:xfrm>
          <a:prstGeom prst="rect">
            <a:avLst/>
          </a:prstGeom>
          <a:noFill/>
        </p:spPr>
        <p:txBody>
          <a:bodyPr wrap="square" rtlCol="0">
            <a:spAutoFit/>
          </a:bodyPr>
          <a:lstStyle/>
          <a:p>
            <a:r>
              <a:rPr lang="en-US" dirty="0"/>
              <a:t>From Sylvester and Maria 4/6/2023</a:t>
            </a:r>
          </a:p>
        </p:txBody>
      </p:sp>
      <p:pic>
        <p:nvPicPr>
          <p:cNvPr id="3" name="Picture 2" descr="Chart&#10;&#10;Description automatically generated">
            <a:extLst>
              <a:ext uri="{FF2B5EF4-FFF2-40B4-BE49-F238E27FC236}">
                <a16:creationId xmlns:a16="http://schemas.microsoft.com/office/drawing/2014/main" id="{708F7F1A-762D-BD50-C7F2-6A97EA9E5A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378" y="856700"/>
            <a:ext cx="9143244" cy="5144599"/>
          </a:xfrm>
          <a:prstGeom prst="rect">
            <a:avLst/>
          </a:prstGeom>
          <a:ln w="12700">
            <a:solidFill>
              <a:schemeClr val="tx1"/>
            </a:solidFill>
          </a:ln>
        </p:spPr>
      </p:pic>
      <p:sp>
        <p:nvSpPr>
          <p:cNvPr id="2" name="Date Placeholder 1">
            <a:extLst>
              <a:ext uri="{FF2B5EF4-FFF2-40B4-BE49-F238E27FC236}">
                <a16:creationId xmlns:a16="http://schemas.microsoft.com/office/drawing/2014/main" id="{7111D933-3BD8-DAD5-A940-64E44F037B38}"/>
              </a:ext>
            </a:extLst>
          </p:cNvPr>
          <p:cNvSpPr>
            <a:spLocks noGrp="1"/>
          </p:cNvSpPr>
          <p:nvPr>
            <p:ph type="dt" sz="half" idx="10"/>
          </p:nvPr>
        </p:nvSpPr>
        <p:spPr/>
        <p:txBody>
          <a:bodyPr/>
          <a:lstStyle/>
          <a:p>
            <a:r>
              <a:rPr lang="en-US"/>
              <a:t>4/14/2023</a:t>
            </a:r>
            <a:endParaRPr lang="en-US" dirty="0"/>
          </a:p>
        </p:txBody>
      </p:sp>
      <p:sp>
        <p:nvSpPr>
          <p:cNvPr id="4" name="Footer Placeholder 3">
            <a:extLst>
              <a:ext uri="{FF2B5EF4-FFF2-40B4-BE49-F238E27FC236}">
                <a16:creationId xmlns:a16="http://schemas.microsoft.com/office/drawing/2014/main" id="{DF916DF9-ACAE-9BCA-3BA0-1B10A1C7E7F7}"/>
              </a:ext>
            </a:extLst>
          </p:cNvPr>
          <p:cNvSpPr>
            <a:spLocks noGrp="1"/>
          </p:cNvSpPr>
          <p:nvPr>
            <p:ph type="ftr" sz="quarter" idx="11"/>
          </p:nvPr>
        </p:nvSpPr>
        <p:spPr/>
        <p:txBody>
          <a:bodyPr/>
          <a:lstStyle/>
          <a:p>
            <a:r>
              <a:rPr lang="en-US"/>
              <a:t>ePIC General Meeting </a:t>
            </a:r>
          </a:p>
        </p:txBody>
      </p:sp>
      <p:sp>
        <p:nvSpPr>
          <p:cNvPr id="5" name="Slide Number Placeholder 4">
            <a:extLst>
              <a:ext uri="{FF2B5EF4-FFF2-40B4-BE49-F238E27FC236}">
                <a16:creationId xmlns:a16="http://schemas.microsoft.com/office/drawing/2014/main" id="{42E14D88-C3B8-E44C-2C7D-3A5243E75F4A}"/>
              </a:ext>
            </a:extLst>
          </p:cNvPr>
          <p:cNvSpPr>
            <a:spLocks noGrp="1"/>
          </p:cNvSpPr>
          <p:nvPr>
            <p:ph type="sldNum" sz="quarter" idx="12"/>
          </p:nvPr>
        </p:nvSpPr>
        <p:spPr/>
        <p:txBody>
          <a:bodyPr/>
          <a:lstStyle/>
          <a:p>
            <a:fld id="{549891F4-802F-4A73-AA5D-9F590C57F710}" type="slidenum">
              <a:rPr lang="en-US" smtClean="0"/>
              <a:t>18</a:t>
            </a:fld>
            <a:endParaRPr lang="en-US"/>
          </a:p>
        </p:txBody>
      </p:sp>
      <p:sp>
        <p:nvSpPr>
          <p:cNvPr id="6" name="Oval 5">
            <a:extLst>
              <a:ext uri="{FF2B5EF4-FFF2-40B4-BE49-F238E27FC236}">
                <a16:creationId xmlns:a16="http://schemas.microsoft.com/office/drawing/2014/main" id="{D5B9B0FA-C513-075B-F1BF-939F15D79305}"/>
              </a:ext>
            </a:extLst>
          </p:cNvPr>
          <p:cNvSpPr/>
          <p:nvPr/>
        </p:nvSpPr>
        <p:spPr>
          <a:xfrm>
            <a:off x="4038600" y="3507451"/>
            <a:ext cx="812533" cy="51543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02CACC40-5259-A694-131C-6F4A280D69D4}"/>
              </a:ext>
            </a:extLst>
          </p:cNvPr>
          <p:cNvCxnSpPr/>
          <p:nvPr/>
        </p:nvCxnSpPr>
        <p:spPr>
          <a:xfrm flipV="1">
            <a:off x="1366787" y="3898232"/>
            <a:ext cx="2671813" cy="6352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A69F819C-8155-4560-F5B3-1C6EE0523A3A}"/>
              </a:ext>
            </a:extLst>
          </p:cNvPr>
          <p:cNvSpPr txBox="1"/>
          <p:nvPr/>
        </p:nvSpPr>
        <p:spPr>
          <a:xfrm>
            <a:off x="96253" y="4113770"/>
            <a:ext cx="1135781" cy="1169551"/>
          </a:xfrm>
          <a:prstGeom prst="rect">
            <a:avLst/>
          </a:prstGeom>
          <a:noFill/>
        </p:spPr>
        <p:txBody>
          <a:bodyPr wrap="square" rtlCol="0">
            <a:spAutoFit/>
          </a:bodyPr>
          <a:lstStyle/>
          <a:p>
            <a:r>
              <a:rPr lang="en-US" sz="1400" dirty="0">
                <a:solidFill>
                  <a:srgbClr val="FF0000"/>
                </a:solidFill>
                <a:latin typeface="Symbol" panose="05050102010706020507" pitchFamily="18" charset="2"/>
              </a:rPr>
              <a:t>p</a:t>
            </a:r>
            <a:r>
              <a:rPr lang="en-US" sz="1400" baseline="30000" dirty="0">
                <a:solidFill>
                  <a:srgbClr val="FF0000"/>
                </a:solidFill>
              </a:rPr>
              <a:t>0</a:t>
            </a:r>
            <a:r>
              <a:rPr lang="en-US" sz="1400" dirty="0">
                <a:solidFill>
                  <a:srgbClr val="FF0000"/>
                </a:solidFill>
              </a:rPr>
              <a:t> background at 10 GeV increases by x2</a:t>
            </a:r>
          </a:p>
        </p:txBody>
      </p:sp>
    </p:spTree>
    <p:extLst>
      <p:ext uri="{BB962C8B-B14F-4D97-AF65-F5344CB8AC3E}">
        <p14:creationId xmlns:p14="http://schemas.microsoft.com/office/powerpoint/2010/main" val="35086527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CDC27-B116-07C7-3306-F302D67CBC3B}"/>
              </a:ext>
            </a:extLst>
          </p:cNvPr>
          <p:cNvSpPr>
            <a:spLocks noGrp="1"/>
          </p:cNvSpPr>
          <p:nvPr>
            <p:ph type="title"/>
          </p:nvPr>
        </p:nvSpPr>
        <p:spPr>
          <a:xfrm>
            <a:off x="714374" y="223852"/>
            <a:ext cx="10515600" cy="825500"/>
          </a:xfrm>
        </p:spPr>
        <p:txBody>
          <a:bodyPr/>
          <a:lstStyle/>
          <a:p>
            <a:r>
              <a:rPr lang="en-US" b="1" dirty="0">
                <a:solidFill>
                  <a:schemeClr val="accent1"/>
                </a:solidFill>
              </a:rPr>
              <a:t>Cost Comparison</a:t>
            </a:r>
          </a:p>
        </p:txBody>
      </p:sp>
      <p:sp>
        <p:nvSpPr>
          <p:cNvPr id="4" name="Date Placeholder 3">
            <a:extLst>
              <a:ext uri="{FF2B5EF4-FFF2-40B4-BE49-F238E27FC236}">
                <a16:creationId xmlns:a16="http://schemas.microsoft.com/office/drawing/2014/main" id="{6E8048DD-B7A5-EC7F-2982-228FC46CB580}"/>
              </a:ext>
            </a:extLst>
          </p:cNvPr>
          <p:cNvSpPr>
            <a:spLocks noGrp="1"/>
          </p:cNvSpPr>
          <p:nvPr>
            <p:ph type="dt" sz="half" idx="10"/>
          </p:nvPr>
        </p:nvSpPr>
        <p:spPr/>
        <p:txBody>
          <a:bodyPr/>
          <a:lstStyle/>
          <a:p>
            <a:r>
              <a:rPr lang="en-US"/>
              <a:t>4/14/2023</a:t>
            </a:r>
          </a:p>
        </p:txBody>
      </p:sp>
      <p:sp>
        <p:nvSpPr>
          <p:cNvPr id="5" name="Footer Placeholder 4">
            <a:extLst>
              <a:ext uri="{FF2B5EF4-FFF2-40B4-BE49-F238E27FC236}">
                <a16:creationId xmlns:a16="http://schemas.microsoft.com/office/drawing/2014/main" id="{A2A2A94B-34C5-3698-AD48-C3B468C2AA73}"/>
              </a:ext>
            </a:extLst>
          </p:cNvPr>
          <p:cNvSpPr>
            <a:spLocks noGrp="1"/>
          </p:cNvSpPr>
          <p:nvPr>
            <p:ph type="ftr" sz="quarter" idx="11"/>
          </p:nvPr>
        </p:nvSpPr>
        <p:spPr/>
        <p:txBody>
          <a:bodyPr/>
          <a:lstStyle/>
          <a:p>
            <a:r>
              <a:rPr lang="en-US"/>
              <a:t>ePIC General Meeting </a:t>
            </a:r>
          </a:p>
        </p:txBody>
      </p:sp>
      <p:sp>
        <p:nvSpPr>
          <p:cNvPr id="6" name="Slide Number Placeholder 5">
            <a:extLst>
              <a:ext uri="{FF2B5EF4-FFF2-40B4-BE49-F238E27FC236}">
                <a16:creationId xmlns:a16="http://schemas.microsoft.com/office/drawing/2014/main" id="{0E1ABD1F-21B3-1441-001E-9E6F6E53BA25}"/>
              </a:ext>
            </a:extLst>
          </p:cNvPr>
          <p:cNvSpPr>
            <a:spLocks noGrp="1"/>
          </p:cNvSpPr>
          <p:nvPr>
            <p:ph type="sldNum" sz="quarter" idx="12"/>
          </p:nvPr>
        </p:nvSpPr>
        <p:spPr/>
        <p:txBody>
          <a:bodyPr/>
          <a:lstStyle/>
          <a:p>
            <a:fld id="{549891F4-802F-4A73-AA5D-9F590C57F710}" type="slidenum">
              <a:rPr lang="en-US" smtClean="0"/>
              <a:t>19</a:t>
            </a:fld>
            <a:endParaRPr lang="en-US"/>
          </a:p>
        </p:txBody>
      </p:sp>
      <p:pic>
        <p:nvPicPr>
          <p:cNvPr id="10" name="Picture 9">
            <a:extLst>
              <a:ext uri="{FF2B5EF4-FFF2-40B4-BE49-F238E27FC236}">
                <a16:creationId xmlns:a16="http://schemas.microsoft.com/office/drawing/2014/main" id="{794739D6-04B3-97D8-C4FD-BDE95975058D}"/>
              </a:ext>
            </a:extLst>
          </p:cNvPr>
          <p:cNvPicPr>
            <a:picLocks noChangeAspect="1"/>
          </p:cNvPicPr>
          <p:nvPr/>
        </p:nvPicPr>
        <p:blipFill>
          <a:blip r:embed="rId2"/>
          <a:stretch>
            <a:fillRect/>
          </a:stretch>
        </p:blipFill>
        <p:spPr>
          <a:xfrm>
            <a:off x="99964" y="2203308"/>
            <a:ext cx="3117298" cy="1576564"/>
          </a:xfrm>
          <a:prstGeom prst="rect">
            <a:avLst/>
          </a:prstGeom>
          <a:ln>
            <a:solidFill>
              <a:schemeClr val="tx1"/>
            </a:solidFill>
          </a:ln>
        </p:spPr>
      </p:pic>
      <p:pic>
        <p:nvPicPr>
          <p:cNvPr id="12" name="Picture 11">
            <a:extLst>
              <a:ext uri="{FF2B5EF4-FFF2-40B4-BE49-F238E27FC236}">
                <a16:creationId xmlns:a16="http://schemas.microsoft.com/office/drawing/2014/main" id="{EF105F10-9DC7-D013-FF2E-029E20145F04}"/>
              </a:ext>
            </a:extLst>
          </p:cNvPr>
          <p:cNvPicPr>
            <a:picLocks noChangeAspect="1"/>
          </p:cNvPicPr>
          <p:nvPr/>
        </p:nvPicPr>
        <p:blipFill>
          <a:blip r:embed="rId3"/>
          <a:stretch>
            <a:fillRect/>
          </a:stretch>
        </p:blipFill>
        <p:spPr>
          <a:xfrm>
            <a:off x="3317227" y="2211131"/>
            <a:ext cx="2952925" cy="1568741"/>
          </a:xfrm>
          <a:prstGeom prst="rect">
            <a:avLst/>
          </a:prstGeom>
          <a:ln>
            <a:solidFill>
              <a:schemeClr val="tx1"/>
            </a:solidFill>
          </a:ln>
        </p:spPr>
      </p:pic>
      <p:sp>
        <p:nvSpPr>
          <p:cNvPr id="13" name="TextBox 12">
            <a:extLst>
              <a:ext uri="{FF2B5EF4-FFF2-40B4-BE49-F238E27FC236}">
                <a16:creationId xmlns:a16="http://schemas.microsoft.com/office/drawing/2014/main" id="{CA94F206-DEDA-32EE-1B4F-857EFC141055}"/>
              </a:ext>
            </a:extLst>
          </p:cNvPr>
          <p:cNvSpPr txBox="1"/>
          <p:nvPr/>
        </p:nvSpPr>
        <p:spPr>
          <a:xfrm>
            <a:off x="838200" y="1478750"/>
            <a:ext cx="4438650" cy="646331"/>
          </a:xfrm>
          <a:prstGeom prst="rect">
            <a:avLst/>
          </a:prstGeom>
          <a:noFill/>
        </p:spPr>
        <p:txBody>
          <a:bodyPr wrap="square" rtlCol="0">
            <a:spAutoFit/>
          </a:bodyPr>
          <a:lstStyle/>
          <a:p>
            <a:r>
              <a:rPr lang="en-US" dirty="0"/>
              <a:t>Costs provided by Project (P6) 4/10/23:</a:t>
            </a:r>
          </a:p>
          <a:p>
            <a:r>
              <a:rPr lang="en-US" dirty="0"/>
              <a:t>(burdened and escalated)</a:t>
            </a:r>
          </a:p>
        </p:txBody>
      </p:sp>
      <p:sp>
        <p:nvSpPr>
          <p:cNvPr id="14" name="TextBox 13">
            <a:extLst>
              <a:ext uri="{FF2B5EF4-FFF2-40B4-BE49-F238E27FC236}">
                <a16:creationId xmlns:a16="http://schemas.microsoft.com/office/drawing/2014/main" id="{1D7BEDC4-5F49-8E52-F844-792DE9F367E5}"/>
              </a:ext>
            </a:extLst>
          </p:cNvPr>
          <p:cNvSpPr txBox="1"/>
          <p:nvPr/>
        </p:nvSpPr>
        <p:spPr>
          <a:xfrm>
            <a:off x="676275" y="4310338"/>
            <a:ext cx="4762500" cy="1477328"/>
          </a:xfrm>
          <a:prstGeom prst="rect">
            <a:avLst/>
          </a:prstGeom>
          <a:noFill/>
        </p:spPr>
        <p:txBody>
          <a:bodyPr wrap="square" rtlCol="0">
            <a:spAutoFit/>
          </a:bodyPr>
          <a:lstStyle/>
          <a:p>
            <a:r>
              <a:rPr lang="en-US" dirty="0" err="1"/>
              <a:t>SciGlass</a:t>
            </a:r>
            <a:r>
              <a:rPr lang="en-US" dirty="0"/>
              <a:t> </a:t>
            </a:r>
            <a:r>
              <a:rPr lang="en-US" dirty="0" err="1"/>
              <a:t>EMCal</a:t>
            </a:r>
            <a:r>
              <a:rPr lang="en-US" dirty="0"/>
              <a:t> + Outer MPGD Tracker:  </a:t>
            </a:r>
            <a:r>
              <a:rPr lang="en-US" b="1" dirty="0"/>
              <a:t>$23.4M</a:t>
            </a:r>
          </a:p>
          <a:p>
            <a:pPr marL="285750" indent="-285750">
              <a:buFont typeface="Arial" panose="020B0604020202020204" pitchFamily="34" charset="0"/>
              <a:buChar char="•"/>
            </a:pPr>
            <a:r>
              <a:rPr lang="en-US" dirty="0"/>
              <a:t>Does not include additional </a:t>
            </a:r>
            <a:r>
              <a:rPr lang="en-US" b="1" dirty="0"/>
              <a:t>$4.5M </a:t>
            </a:r>
            <a:r>
              <a:rPr lang="en-US" dirty="0"/>
              <a:t>in increased </a:t>
            </a:r>
            <a:r>
              <a:rPr lang="en-US" dirty="0" err="1"/>
              <a:t>SciGlass</a:t>
            </a:r>
            <a:r>
              <a:rPr lang="en-US" dirty="0"/>
              <a:t> material costs </a:t>
            </a:r>
            <a:br>
              <a:rPr lang="en-US" dirty="0"/>
            </a:br>
            <a:r>
              <a:rPr lang="en-US" dirty="0"/>
              <a:t>(Dec 2022 review).  These cannot be trivially added to escalated numbers. </a:t>
            </a:r>
          </a:p>
        </p:txBody>
      </p:sp>
      <p:cxnSp>
        <p:nvCxnSpPr>
          <p:cNvPr id="16" name="Straight Connector 15">
            <a:extLst>
              <a:ext uri="{FF2B5EF4-FFF2-40B4-BE49-F238E27FC236}">
                <a16:creationId xmlns:a16="http://schemas.microsoft.com/office/drawing/2014/main" id="{A284F6B2-390E-60F8-E2C1-FDA50FA37672}"/>
              </a:ext>
            </a:extLst>
          </p:cNvPr>
          <p:cNvCxnSpPr>
            <a:cxnSpLocks/>
          </p:cNvCxnSpPr>
          <p:nvPr/>
        </p:nvCxnSpPr>
        <p:spPr>
          <a:xfrm>
            <a:off x="6470082" y="1679575"/>
            <a:ext cx="0" cy="4676775"/>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46223CA2-EB75-879C-D86E-020B4E01AC62}"/>
              </a:ext>
            </a:extLst>
          </p:cNvPr>
          <p:cNvSpPr txBox="1"/>
          <p:nvPr/>
        </p:nvSpPr>
        <p:spPr>
          <a:xfrm>
            <a:off x="1943100" y="940461"/>
            <a:ext cx="2095500" cy="646331"/>
          </a:xfrm>
          <a:prstGeom prst="rect">
            <a:avLst/>
          </a:prstGeom>
          <a:noFill/>
        </p:spPr>
        <p:txBody>
          <a:bodyPr wrap="square" rtlCol="0">
            <a:spAutoFit/>
          </a:bodyPr>
          <a:lstStyle/>
          <a:p>
            <a:r>
              <a:rPr lang="en-US" sz="3600" b="1" dirty="0" err="1">
                <a:solidFill>
                  <a:schemeClr val="accent1"/>
                </a:solidFill>
              </a:rPr>
              <a:t>SciGlass</a:t>
            </a:r>
            <a:r>
              <a:rPr lang="en-US" sz="3600" b="1" dirty="0">
                <a:solidFill>
                  <a:schemeClr val="accent1"/>
                </a:solidFill>
              </a:rPr>
              <a:t>: </a:t>
            </a:r>
          </a:p>
        </p:txBody>
      </p:sp>
      <p:sp>
        <p:nvSpPr>
          <p:cNvPr id="19" name="TextBox 18">
            <a:extLst>
              <a:ext uri="{FF2B5EF4-FFF2-40B4-BE49-F238E27FC236}">
                <a16:creationId xmlns:a16="http://schemas.microsoft.com/office/drawing/2014/main" id="{A3A05DB1-7B9A-6E71-6184-9DC8DF5117AF}"/>
              </a:ext>
            </a:extLst>
          </p:cNvPr>
          <p:cNvSpPr txBox="1"/>
          <p:nvPr/>
        </p:nvSpPr>
        <p:spPr>
          <a:xfrm>
            <a:off x="8310387" y="886440"/>
            <a:ext cx="2095500" cy="646331"/>
          </a:xfrm>
          <a:prstGeom prst="rect">
            <a:avLst/>
          </a:prstGeom>
          <a:noFill/>
        </p:spPr>
        <p:txBody>
          <a:bodyPr wrap="square" rtlCol="0">
            <a:spAutoFit/>
          </a:bodyPr>
          <a:lstStyle/>
          <a:p>
            <a:r>
              <a:rPr lang="en-US" sz="3600" b="1" dirty="0">
                <a:solidFill>
                  <a:schemeClr val="accent1"/>
                </a:solidFill>
              </a:rPr>
              <a:t>Imaging: </a:t>
            </a:r>
          </a:p>
        </p:txBody>
      </p:sp>
      <p:sp>
        <p:nvSpPr>
          <p:cNvPr id="21" name="TextBox 20">
            <a:extLst>
              <a:ext uri="{FF2B5EF4-FFF2-40B4-BE49-F238E27FC236}">
                <a16:creationId xmlns:a16="http://schemas.microsoft.com/office/drawing/2014/main" id="{DAAB76BD-B7B6-3BE2-B437-29F27CDBA1BC}"/>
              </a:ext>
            </a:extLst>
          </p:cNvPr>
          <p:cNvSpPr txBox="1"/>
          <p:nvPr/>
        </p:nvSpPr>
        <p:spPr>
          <a:xfrm>
            <a:off x="7315023" y="1532115"/>
            <a:ext cx="4200524" cy="646331"/>
          </a:xfrm>
          <a:prstGeom prst="rect">
            <a:avLst/>
          </a:prstGeom>
          <a:noFill/>
        </p:spPr>
        <p:txBody>
          <a:bodyPr wrap="square" rtlCol="0">
            <a:spAutoFit/>
          </a:bodyPr>
          <a:lstStyle/>
          <a:p>
            <a:r>
              <a:rPr lang="en-US" dirty="0"/>
              <a:t>Costs provided by proponents, using DPAP costing guidelines (</a:t>
            </a:r>
            <a:r>
              <a:rPr lang="en-US" u="sng" dirty="0"/>
              <a:t>no</a:t>
            </a:r>
            <a:r>
              <a:rPr lang="en-US" dirty="0"/>
              <a:t> escalation): </a:t>
            </a:r>
          </a:p>
        </p:txBody>
      </p:sp>
      <p:sp>
        <p:nvSpPr>
          <p:cNvPr id="22" name="TextBox 21">
            <a:extLst>
              <a:ext uri="{FF2B5EF4-FFF2-40B4-BE49-F238E27FC236}">
                <a16:creationId xmlns:a16="http://schemas.microsoft.com/office/drawing/2014/main" id="{ED709C8A-C544-7756-EB89-958924ACF691}"/>
              </a:ext>
            </a:extLst>
          </p:cNvPr>
          <p:cNvSpPr txBox="1"/>
          <p:nvPr/>
        </p:nvSpPr>
        <p:spPr>
          <a:xfrm>
            <a:off x="7157949" y="2276931"/>
            <a:ext cx="4514671" cy="2031325"/>
          </a:xfrm>
          <a:prstGeom prst="rect">
            <a:avLst/>
          </a:prstGeom>
          <a:noFill/>
          <a:ln>
            <a:solidFill>
              <a:schemeClr val="tx1"/>
            </a:solidFill>
          </a:ln>
        </p:spPr>
        <p:txBody>
          <a:bodyPr wrap="square" rtlCol="0">
            <a:spAutoFit/>
          </a:bodyPr>
          <a:lstStyle/>
          <a:p>
            <a:r>
              <a:rPr lang="en-US" dirty="0"/>
              <a:t>Base Cost (6 layers):  $27M</a:t>
            </a:r>
          </a:p>
          <a:p>
            <a:pPr marL="285750" indent="-285750">
              <a:buFont typeface="Arial" panose="020B0604020202020204" pitchFamily="34" charset="0"/>
              <a:buChar char="•"/>
            </a:pPr>
            <a:r>
              <a:rPr lang="en-US" dirty="0"/>
              <a:t>Remove two imaging layers: </a:t>
            </a:r>
          </a:p>
          <a:p>
            <a:pPr marL="742950" lvl="1" indent="-285750">
              <a:buFont typeface="Arial" panose="020B0604020202020204" pitchFamily="34" charset="0"/>
              <a:buChar char="•"/>
            </a:pPr>
            <a:r>
              <a:rPr lang="en-US" dirty="0"/>
              <a:t>-$2.15M (</a:t>
            </a:r>
            <a:r>
              <a:rPr lang="en-US" dirty="0" err="1"/>
              <a:t>AstroPix</a:t>
            </a:r>
            <a:r>
              <a:rPr lang="en-US" dirty="0"/>
              <a:t> staves)</a:t>
            </a:r>
          </a:p>
          <a:p>
            <a:pPr marL="742950" lvl="1" indent="-285750">
              <a:buFont typeface="Arial" panose="020B0604020202020204" pitchFamily="34" charset="0"/>
              <a:buChar char="•"/>
            </a:pPr>
            <a:r>
              <a:rPr lang="en-US" dirty="0"/>
              <a:t>-$0.5M (testing stations)</a:t>
            </a:r>
          </a:p>
          <a:p>
            <a:pPr marL="285750" indent="-285750">
              <a:buFont typeface="Arial" panose="020B0604020202020204" pitchFamily="34" charset="0"/>
              <a:buChar char="•"/>
            </a:pPr>
            <a:r>
              <a:rPr lang="en-US" dirty="0"/>
              <a:t>Add electronics: </a:t>
            </a:r>
          </a:p>
          <a:p>
            <a:pPr marL="742950" lvl="1" indent="-285750">
              <a:buFont typeface="Arial" panose="020B0604020202020204" pitchFamily="34" charset="0"/>
              <a:buChar char="•"/>
            </a:pPr>
            <a:r>
              <a:rPr lang="en-US" dirty="0"/>
              <a:t>$1M </a:t>
            </a:r>
            <a:r>
              <a:rPr lang="en-US" dirty="0" err="1"/>
              <a:t>SiPM</a:t>
            </a:r>
            <a:r>
              <a:rPr lang="en-US" dirty="0"/>
              <a:t> readout, </a:t>
            </a:r>
            <a:r>
              <a:rPr lang="en-US" dirty="0" err="1"/>
              <a:t>AstroPix</a:t>
            </a:r>
            <a:r>
              <a:rPr lang="en-US" dirty="0"/>
              <a:t> aggregators</a:t>
            </a:r>
          </a:p>
        </p:txBody>
      </p:sp>
      <p:sp>
        <p:nvSpPr>
          <p:cNvPr id="23" name="TextBox 22">
            <a:extLst>
              <a:ext uri="{FF2B5EF4-FFF2-40B4-BE49-F238E27FC236}">
                <a16:creationId xmlns:a16="http://schemas.microsoft.com/office/drawing/2014/main" id="{13CDF66C-BC9D-C7FC-8161-8F760A0B59AB}"/>
              </a:ext>
            </a:extLst>
          </p:cNvPr>
          <p:cNvSpPr txBox="1"/>
          <p:nvPr/>
        </p:nvSpPr>
        <p:spPr>
          <a:xfrm>
            <a:off x="7034034" y="4706667"/>
            <a:ext cx="4762500" cy="1477328"/>
          </a:xfrm>
          <a:prstGeom prst="rect">
            <a:avLst/>
          </a:prstGeom>
          <a:noFill/>
        </p:spPr>
        <p:txBody>
          <a:bodyPr wrap="square" rtlCol="0">
            <a:spAutoFit/>
          </a:bodyPr>
          <a:lstStyle/>
          <a:p>
            <a:r>
              <a:rPr lang="en-US" dirty="0"/>
              <a:t>Imaging </a:t>
            </a:r>
            <a:r>
              <a:rPr lang="en-US" dirty="0" err="1"/>
              <a:t>EMCal</a:t>
            </a:r>
            <a:r>
              <a:rPr lang="en-US" dirty="0"/>
              <a:t>:  </a:t>
            </a:r>
            <a:r>
              <a:rPr lang="en-US" b="1" dirty="0"/>
              <a:t>$25.4M</a:t>
            </a:r>
          </a:p>
          <a:p>
            <a:pPr marL="285750" indent="-285750">
              <a:buFont typeface="Arial" panose="020B0604020202020204" pitchFamily="34" charset="0"/>
              <a:buChar char="•"/>
            </a:pPr>
            <a:r>
              <a:rPr lang="en-US" dirty="0"/>
              <a:t>This is not an escalated number!</a:t>
            </a:r>
          </a:p>
          <a:p>
            <a:pPr marL="285750" indent="-285750">
              <a:buFont typeface="Arial" panose="020B0604020202020204" pitchFamily="34" charset="0"/>
              <a:buChar char="•"/>
            </a:pPr>
            <a:r>
              <a:rPr lang="en-US" dirty="0"/>
              <a:t>Escalation depends on profile and things like long-lead procurements, cannot be trivially estimated!</a:t>
            </a:r>
          </a:p>
        </p:txBody>
      </p:sp>
      <p:pic>
        <p:nvPicPr>
          <p:cNvPr id="1026" name="Picture 2" descr="Apples and oranges - Wikipedia">
            <a:extLst>
              <a:ext uri="{FF2B5EF4-FFF2-40B4-BE49-F238E27FC236}">
                <a16:creationId xmlns:a16="http://schemas.microsoft.com/office/drawing/2014/main" id="{A1436761-D0BA-F3D4-1710-695003BF73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8775" y="177416"/>
            <a:ext cx="1908692" cy="1342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57530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18395-4563-1AF4-4F69-F2BA4AE63FC7}"/>
              </a:ext>
            </a:extLst>
          </p:cNvPr>
          <p:cNvSpPr>
            <a:spLocks noGrp="1"/>
          </p:cNvSpPr>
          <p:nvPr>
            <p:ph type="title"/>
          </p:nvPr>
        </p:nvSpPr>
        <p:spPr/>
        <p:txBody>
          <a:bodyPr/>
          <a:lstStyle/>
          <a:p>
            <a:r>
              <a:rPr lang="en-US" b="1" dirty="0">
                <a:solidFill>
                  <a:schemeClr val="accent1"/>
                </a:solidFill>
              </a:rPr>
              <a:t>Introduction</a:t>
            </a:r>
          </a:p>
        </p:txBody>
      </p:sp>
      <p:sp>
        <p:nvSpPr>
          <p:cNvPr id="3" name="Content Placeholder 2">
            <a:extLst>
              <a:ext uri="{FF2B5EF4-FFF2-40B4-BE49-F238E27FC236}">
                <a16:creationId xmlns:a16="http://schemas.microsoft.com/office/drawing/2014/main" id="{322E5881-7318-109F-5892-549685FC5228}"/>
              </a:ext>
            </a:extLst>
          </p:cNvPr>
          <p:cNvSpPr>
            <a:spLocks noGrp="1"/>
          </p:cNvSpPr>
          <p:nvPr>
            <p:ph idx="1"/>
          </p:nvPr>
        </p:nvSpPr>
        <p:spPr>
          <a:xfrm>
            <a:off x="838200" y="1537487"/>
            <a:ext cx="10515600" cy="4639476"/>
          </a:xfrm>
        </p:spPr>
        <p:txBody>
          <a:bodyPr>
            <a:normAutofit fontScale="92500" lnSpcReduction="20000"/>
          </a:bodyPr>
          <a:lstStyle/>
          <a:p>
            <a:r>
              <a:rPr lang="en-US" dirty="0"/>
              <a:t>The presentation was prepared from: </a:t>
            </a:r>
          </a:p>
          <a:p>
            <a:pPr lvl="1"/>
            <a:r>
              <a:rPr lang="en-US" dirty="0"/>
              <a:t>The </a:t>
            </a:r>
            <a:r>
              <a:rPr lang="en-US" dirty="0" err="1"/>
              <a:t>BECal</a:t>
            </a:r>
            <a:r>
              <a:rPr lang="en-US" dirty="0"/>
              <a:t> review material and committee report</a:t>
            </a:r>
          </a:p>
          <a:p>
            <a:pPr lvl="2"/>
            <a:r>
              <a:rPr lang="en-US" dirty="0">
                <a:hlinkClick r:id="rId2"/>
              </a:rPr>
              <a:t>https://indico.bnl.gov/event/18517/</a:t>
            </a:r>
            <a:endParaRPr lang="en-US" dirty="0"/>
          </a:p>
          <a:p>
            <a:pPr lvl="1"/>
            <a:r>
              <a:rPr lang="en-US" dirty="0"/>
              <a:t>Conversations with committee members</a:t>
            </a:r>
          </a:p>
          <a:p>
            <a:pPr lvl="1"/>
            <a:r>
              <a:rPr lang="en-US" dirty="0"/>
              <a:t>Conversations with proponents</a:t>
            </a:r>
          </a:p>
          <a:p>
            <a:pPr lvl="1"/>
            <a:r>
              <a:rPr lang="en-US" dirty="0"/>
              <a:t>Additional material (solicited and unsolicited) from proponents</a:t>
            </a:r>
          </a:p>
          <a:p>
            <a:pPr lvl="2"/>
            <a:r>
              <a:rPr lang="en-US" dirty="0"/>
              <a:t>This is noted throughout the presentation</a:t>
            </a:r>
          </a:p>
          <a:p>
            <a:pPr lvl="1"/>
            <a:r>
              <a:rPr lang="en-US" dirty="0"/>
              <a:t>Cost information solicited from the EIC Project</a:t>
            </a:r>
          </a:p>
          <a:p>
            <a:pPr lvl="1"/>
            <a:r>
              <a:rPr lang="en-US" dirty="0"/>
              <a:t>Input from EB discussions</a:t>
            </a:r>
          </a:p>
          <a:p>
            <a:r>
              <a:rPr lang="en-US" dirty="0"/>
              <a:t>This evaluation is broken into sections: </a:t>
            </a:r>
          </a:p>
          <a:p>
            <a:pPr lvl="1"/>
            <a:r>
              <a:rPr lang="en-US" dirty="0"/>
              <a:t>Physics Performance</a:t>
            </a:r>
          </a:p>
          <a:p>
            <a:pPr lvl="1"/>
            <a:r>
              <a:rPr lang="en-US" dirty="0" err="1"/>
              <a:t>SciGlass</a:t>
            </a:r>
            <a:r>
              <a:rPr lang="en-US" dirty="0"/>
              <a:t> Concerns</a:t>
            </a:r>
          </a:p>
          <a:p>
            <a:pPr lvl="1"/>
            <a:r>
              <a:rPr lang="en-US" dirty="0"/>
              <a:t>Imaging Calorimeter Concerns</a:t>
            </a:r>
          </a:p>
          <a:p>
            <a:pPr lvl="1"/>
            <a:r>
              <a:rPr lang="en-US" dirty="0"/>
              <a:t>Cost Comparison </a:t>
            </a:r>
          </a:p>
          <a:p>
            <a:pPr lvl="1"/>
            <a:r>
              <a:rPr lang="en-US" dirty="0"/>
              <a:t>Draft Recommendation</a:t>
            </a:r>
          </a:p>
        </p:txBody>
      </p:sp>
      <p:sp>
        <p:nvSpPr>
          <p:cNvPr id="4" name="Date Placeholder 3">
            <a:extLst>
              <a:ext uri="{FF2B5EF4-FFF2-40B4-BE49-F238E27FC236}">
                <a16:creationId xmlns:a16="http://schemas.microsoft.com/office/drawing/2014/main" id="{7F2C58EC-0275-E7BA-D621-4A0183F8C1EC}"/>
              </a:ext>
            </a:extLst>
          </p:cNvPr>
          <p:cNvSpPr>
            <a:spLocks noGrp="1"/>
          </p:cNvSpPr>
          <p:nvPr>
            <p:ph type="dt" sz="half" idx="10"/>
          </p:nvPr>
        </p:nvSpPr>
        <p:spPr/>
        <p:txBody>
          <a:bodyPr/>
          <a:lstStyle/>
          <a:p>
            <a:r>
              <a:rPr lang="en-US"/>
              <a:t>4/14/2023</a:t>
            </a:r>
          </a:p>
        </p:txBody>
      </p:sp>
      <p:sp>
        <p:nvSpPr>
          <p:cNvPr id="5" name="Footer Placeholder 4">
            <a:extLst>
              <a:ext uri="{FF2B5EF4-FFF2-40B4-BE49-F238E27FC236}">
                <a16:creationId xmlns:a16="http://schemas.microsoft.com/office/drawing/2014/main" id="{A1FD7EB4-5423-C610-4AD5-E2D70EE5F857}"/>
              </a:ext>
            </a:extLst>
          </p:cNvPr>
          <p:cNvSpPr>
            <a:spLocks noGrp="1"/>
          </p:cNvSpPr>
          <p:nvPr>
            <p:ph type="ftr" sz="quarter" idx="11"/>
          </p:nvPr>
        </p:nvSpPr>
        <p:spPr/>
        <p:txBody>
          <a:bodyPr/>
          <a:lstStyle/>
          <a:p>
            <a:r>
              <a:rPr lang="en-US"/>
              <a:t>ePIC General Meeting </a:t>
            </a:r>
          </a:p>
        </p:txBody>
      </p:sp>
      <p:sp>
        <p:nvSpPr>
          <p:cNvPr id="6" name="Slide Number Placeholder 5">
            <a:extLst>
              <a:ext uri="{FF2B5EF4-FFF2-40B4-BE49-F238E27FC236}">
                <a16:creationId xmlns:a16="http://schemas.microsoft.com/office/drawing/2014/main" id="{F5FDAD82-9775-5248-1D94-FCCA2FBDFF3A}"/>
              </a:ext>
            </a:extLst>
          </p:cNvPr>
          <p:cNvSpPr>
            <a:spLocks noGrp="1"/>
          </p:cNvSpPr>
          <p:nvPr>
            <p:ph type="sldNum" sz="quarter" idx="12"/>
          </p:nvPr>
        </p:nvSpPr>
        <p:spPr/>
        <p:txBody>
          <a:bodyPr/>
          <a:lstStyle/>
          <a:p>
            <a:fld id="{549891F4-802F-4A73-AA5D-9F590C57F710}" type="slidenum">
              <a:rPr lang="en-US" smtClean="0"/>
              <a:t>2</a:t>
            </a:fld>
            <a:endParaRPr lang="en-US"/>
          </a:p>
        </p:txBody>
      </p:sp>
    </p:spTree>
    <p:extLst>
      <p:ext uri="{BB962C8B-B14F-4D97-AF65-F5344CB8AC3E}">
        <p14:creationId xmlns:p14="http://schemas.microsoft.com/office/powerpoint/2010/main" val="16583616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CDC27-B116-07C7-3306-F302D67CBC3B}"/>
              </a:ext>
            </a:extLst>
          </p:cNvPr>
          <p:cNvSpPr>
            <a:spLocks noGrp="1"/>
          </p:cNvSpPr>
          <p:nvPr>
            <p:ph type="title"/>
          </p:nvPr>
        </p:nvSpPr>
        <p:spPr>
          <a:xfrm>
            <a:off x="714374" y="223852"/>
            <a:ext cx="10515600" cy="825500"/>
          </a:xfrm>
        </p:spPr>
        <p:txBody>
          <a:bodyPr/>
          <a:lstStyle/>
          <a:p>
            <a:r>
              <a:rPr lang="en-US" b="1" dirty="0">
                <a:solidFill>
                  <a:schemeClr val="accent1"/>
                </a:solidFill>
              </a:rPr>
              <a:t>Cost Comparison</a:t>
            </a:r>
          </a:p>
        </p:txBody>
      </p:sp>
      <p:sp>
        <p:nvSpPr>
          <p:cNvPr id="4" name="Date Placeholder 3">
            <a:extLst>
              <a:ext uri="{FF2B5EF4-FFF2-40B4-BE49-F238E27FC236}">
                <a16:creationId xmlns:a16="http://schemas.microsoft.com/office/drawing/2014/main" id="{6E8048DD-B7A5-EC7F-2982-228FC46CB580}"/>
              </a:ext>
            </a:extLst>
          </p:cNvPr>
          <p:cNvSpPr>
            <a:spLocks noGrp="1"/>
          </p:cNvSpPr>
          <p:nvPr>
            <p:ph type="dt" sz="half" idx="10"/>
          </p:nvPr>
        </p:nvSpPr>
        <p:spPr/>
        <p:txBody>
          <a:bodyPr/>
          <a:lstStyle/>
          <a:p>
            <a:r>
              <a:rPr lang="en-US"/>
              <a:t>4/14/2023</a:t>
            </a:r>
          </a:p>
        </p:txBody>
      </p:sp>
      <p:sp>
        <p:nvSpPr>
          <p:cNvPr id="5" name="Footer Placeholder 4">
            <a:extLst>
              <a:ext uri="{FF2B5EF4-FFF2-40B4-BE49-F238E27FC236}">
                <a16:creationId xmlns:a16="http://schemas.microsoft.com/office/drawing/2014/main" id="{A2A2A94B-34C5-3698-AD48-C3B468C2AA73}"/>
              </a:ext>
            </a:extLst>
          </p:cNvPr>
          <p:cNvSpPr>
            <a:spLocks noGrp="1"/>
          </p:cNvSpPr>
          <p:nvPr>
            <p:ph type="ftr" sz="quarter" idx="11"/>
          </p:nvPr>
        </p:nvSpPr>
        <p:spPr/>
        <p:txBody>
          <a:bodyPr/>
          <a:lstStyle/>
          <a:p>
            <a:r>
              <a:rPr lang="en-US"/>
              <a:t>ePIC General Meeting </a:t>
            </a:r>
          </a:p>
        </p:txBody>
      </p:sp>
      <p:sp>
        <p:nvSpPr>
          <p:cNvPr id="6" name="Slide Number Placeholder 5">
            <a:extLst>
              <a:ext uri="{FF2B5EF4-FFF2-40B4-BE49-F238E27FC236}">
                <a16:creationId xmlns:a16="http://schemas.microsoft.com/office/drawing/2014/main" id="{0E1ABD1F-21B3-1441-001E-9E6F6E53BA25}"/>
              </a:ext>
            </a:extLst>
          </p:cNvPr>
          <p:cNvSpPr>
            <a:spLocks noGrp="1"/>
          </p:cNvSpPr>
          <p:nvPr>
            <p:ph type="sldNum" sz="quarter" idx="12"/>
          </p:nvPr>
        </p:nvSpPr>
        <p:spPr/>
        <p:txBody>
          <a:bodyPr/>
          <a:lstStyle/>
          <a:p>
            <a:fld id="{549891F4-802F-4A73-AA5D-9F590C57F710}" type="slidenum">
              <a:rPr lang="en-US" smtClean="0"/>
              <a:t>20</a:t>
            </a:fld>
            <a:endParaRPr lang="en-US"/>
          </a:p>
        </p:txBody>
      </p:sp>
      <p:pic>
        <p:nvPicPr>
          <p:cNvPr id="10" name="Picture 9">
            <a:extLst>
              <a:ext uri="{FF2B5EF4-FFF2-40B4-BE49-F238E27FC236}">
                <a16:creationId xmlns:a16="http://schemas.microsoft.com/office/drawing/2014/main" id="{794739D6-04B3-97D8-C4FD-BDE95975058D}"/>
              </a:ext>
            </a:extLst>
          </p:cNvPr>
          <p:cNvPicPr>
            <a:picLocks noChangeAspect="1"/>
          </p:cNvPicPr>
          <p:nvPr/>
        </p:nvPicPr>
        <p:blipFill>
          <a:blip r:embed="rId2"/>
          <a:stretch>
            <a:fillRect/>
          </a:stretch>
        </p:blipFill>
        <p:spPr>
          <a:xfrm>
            <a:off x="99964" y="2203308"/>
            <a:ext cx="3117298" cy="1576564"/>
          </a:xfrm>
          <a:prstGeom prst="rect">
            <a:avLst/>
          </a:prstGeom>
          <a:ln>
            <a:solidFill>
              <a:schemeClr val="tx1"/>
            </a:solidFill>
          </a:ln>
        </p:spPr>
      </p:pic>
      <p:pic>
        <p:nvPicPr>
          <p:cNvPr id="12" name="Picture 11">
            <a:extLst>
              <a:ext uri="{FF2B5EF4-FFF2-40B4-BE49-F238E27FC236}">
                <a16:creationId xmlns:a16="http://schemas.microsoft.com/office/drawing/2014/main" id="{EF105F10-9DC7-D013-FF2E-029E20145F04}"/>
              </a:ext>
            </a:extLst>
          </p:cNvPr>
          <p:cNvPicPr>
            <a:picLocks noChangeAspect="1"/>
          </p:cNvPicPr>
          <p:nvPr/>
        </p:nvPicPr>
        <p:blipFill>
          <a:blip r:embed="rId3"/>
          <a:stretch>
            <a:fillRect/>
          </a:stretch>
        </p:blipFill>
        <p:spPr>
          <a:xfrm>
            <a:off x="3317227" y="2211131"/>
            <a:ext cx="2952925" cy="1568741"/>
          </a:xfrm>
          <a:prstGeom prst="rect">
            <a:avLst/>
          </a:prstGeom>
          <a:ln>
            <a:solidFill>
              <a:schemeClr val="tx1"/>
            </a:solidFill>
          </a:ln>
        </p:spPr>
      </p:pic>
      <p:sp>
        <p:nvSpPr>
          <p:cNvPr id="13" name="TextBox 12">
            <a:extLst>
              <a:ext uri="{FF2B5EF4-FFF2-40B4-BE49-F238E27FC236}">
                <a16:creationId xmlns:a16="http://schemas.microsoft.com/office/drawing/2014/main" id="{CA94F206-DEDA-32EE-1B4F-857EFC141055}"/>
              </a:ext>
            </a:extLst>
          </p:cNvPr>
          <p:cNvSpPr txBox="1"/>
          <p:nvPr/>
        </p:nvSpPr>
        <p:spPr>
          <a:xfrm>
            <a:off x="838200" y="1478750"/>
            <a:ext cx="4438650" cy="646331"/>
          </a:xfrm>
          <a:prstGeom prst="rect">
            <a:avLst/>
          </a:prstGeom>
          <a:noFill/>
        </p:spPr>
        <p:txBody>
          <a:bodyPr wrap="square" rtlCol="0">
            <a:spAutoFit/>
          </a:bodyPr>
          <a:lstStyle/>
          <a:p>
            <a:r>
              <a:rPr lang="en-US" dirty="0"/>
              <a:t>Costs provided by Project (P6) 4/10/23:</a:t>
            </a:r>
          </a:p>
          <a:p>
            <a:r>
              <a:rPr lang="en-US" dirty="0"/>
              <a:t>(burdened and escalated)</a:t>
            </a:r>
          </a:p>
        </p:txBody>
      </p:sp>
      <p:sp>
        <p:nvSpPr>
          <p:cNvPr id="14" name="TextBox 13">
            <a:extLst>
              <a:ext uri="{FF2B5EF4-FFF2-40B4-BE49-F238E27FC236}">
                <a16:creationId xmlns:a16="http://schemas.microsoft.com/office/drawing/2014/main" id="{1D7BEDC4-5F49-8E52-F844-792DE9F367E5}"/>
              </a:ext>
            </a:extLst>
          </p:cNvPr>
          <p:cNvSpPr txBox="1"/>
          <p:nvPr/>
        </p:nvSpPr>
        <p:spPr>
          <a:xfrm>
            <a:off x="676275" y="4310338"/>
            <a:ext cx="4762500" cy="1477328"/>
          </a:xfrm>
          <a:prstGeom prst="rect">
            <a:avLst/>
          </a:prstGeom>
          <a:noFill/>
        </p:spPr>
        <p:txBody>
          <a:bodyPr wrap="square" rtlCol="0">
            <a:spAutoFit/>
          </a:bodyPr>
          <a:lstStyle/>
          <a:p>
            <a:r>
              <a:rPr lang="en-US" dirty="0" err="1"/>
              <a:t>SciGlass</a:t>
            </a:r>
            <a:r>
              <a:rPr lang="en-US" dirty="0"/>
              <a:t> </a:t>
            </a:r>
            <a:r>
              <a:rPr lang="en-US" dirty="0" err="1"/>
              <a:t>EMCal</a:t>
            </a:r>
            <a:r>
              <a:rPr lang="en-US" dirty="0"/>
              <a:t> + Outer MPGD Tracker:  </a:t>
            </a:r>
            <a:r>
              <a:rPr lang="en-US" b="1" dirty="0"/>
              <a:t>$23.4M</a:t>
            </a:r>
          </a:p>
          <a:p>
            <a:pPr marL="285750" indent="-285750">
              <a:buFont typeface="Arial" panose="020B0604020202020204" pitchFamily="34" charset="0"/>
              <a:buChar char="•"/>
            </a:pPr>
            <a:r>
              <a:rPr lang="en-US" dirty="0"/>
              <a:t>Does not include additional </a:t>
            </a:r>
            <a:r>
              <a:rPr lang="en-US" b="1" dirty="0"/>
              <a:t>$4.5M </a:t>
            </a:r>
            <a:r>
              <a:rPr lang="en-US" dirty="0"/>
              <a:t>in increased </a:t>
            </a:r>
            <a:r>
              <a:rPr lang="en-US" dirty="0" err="1"/>
              <a:t>SciGlass</a:t>
            </a:r>
            <a:r>
              <a:rPr lang="en-US" dirty="0"/>
              <a:t> material costs </a:t>
            </a:r>
            <a:br>
              <a:rPr lang="en-US" dirty="0"/>
            </a:br>
            <a:r>
              <a:rPr lang="en-US" dirty="0"/>
              <a:t>(Dec 2022 review).  These cannot be trivially added to escalated numbers. </a:t>
            </a:r>
          </a:p>
        </p:txBody>
      </p:sp>
      <p:cxnSp>
        <p:nvCxnSpPr>
          <p:cNvPr id="16" name="Straight Connector 15">
            <a:extLst>
              <a:ext uri="{FF2B5EF4-FFF2-40B4-BE49-F238E27FC236}">
                <a16:creationId xmlns:a16="http://schemas.microsoft.com/office/drawing/2014/main" id="{A284F6B2-390E-60F8-E2C1-FDA50FA37672}"/>
              </a:ext>
            </a:extLst>
          </p:cNvPr>
          <p:cNvCxnSpPr>
            <a:cxnSpLocks/>
          </p:cNvCxnSpPr>
          <p:nvPr/>
        </p:nvCxnSpPr>
        <p:spPr>
          <a:xfrm>
            <a:off x="6470082" y="1679575"/>
            <a:ext cx="0" cy="4676775"/>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46223CA2-EB75-879C-D86E-020B4E01AC62}"/>
              </a:ext>
            </a:extLst>
          </p:cNvPr>
          <p:cNvSpPr txBox="1"/>
          <p:nvPr/>
        </p:nvSpPr>
        <p:spPr>
          <a:xfrm>
            <a:off x="1943100" y="940461"/>
            <a:ext cx="2095500" cy="646331"/>
          </a:xfrm>
          <a:prstGeom prst="rect">
            <a:avLst/>
          </a:prstGeom>
          <a:noFill/>
        </p:spPr>
        <p:txBody>
          <a:bodyPr wrap="square" rtlCol="0">
            <a:spAutoFit/>
          </a:bodyPr>
          <a:lstStyle/>
          <a:p>
            <a:r>
              <a:rPr lang="en-US" sz="3600" b="1" dirty="0" err="1">
                <a:solidFill>
                  <a:schemeClr val="accent1"/>
                </a:solidFill>
              </a:rPr>
              <a:t>SciGlass</a:t>
            </a:r>
            <a:r>
              <a:rPr lang="en-US" sz="3600" b="1" dirty="0">
                <a:solidFill>
                  <a:schemeClr val="accent1"/>
                </a:solidFill>
              </a:rPr>
              <a:t>: </a:t>
            </a:r>
          </a:p>
        </p:txBody>
      </p:sp>
      <p:sp>
        <p:nvSpPr>
          <p:cNvPr id="19" name="TextBox 18">
            <a:extLst>
              <a:ext uri="{FF2B5EF4-FFF2-40B4-BE49-F238E27FC236}">
                <a16:creationId xmlns:a16="http://schemas.microsoft.com/office/drawing/2014/main" id="{A3A05DB1-7B9A-6E71-6184-9DC8DF5117AF}"/>
              </a:ext>
            </a:extLst>
          </p:cNvPr>
          <p:cNvSpPr txBox="1"/>
          <p:nvPr/>
        </p:nvSpPr>
        <p:spPr>
          <a:xfrm>
            <a:off x="8310387" y="886440"/>
            <a:ext cx="2095500" cy="646331"/>
          </a:xfrm>
          <a:prstGeom prst="rect">
            <a:avLst/>
          </a:prstGeom>
          <a:noFill/>
        </p:spPr>
        <p:txBody>
          <a:bodyPr wrap="square" rtlCol="0">
            <a:spAutoFit/>
          </a:bodyPr>
          <a:lstStyle/>
          <a:p>
            <a:r>
              <a:rPr lang="en-US" sz="3600" b="1" dirty="0">
                <a:solidFill>
                  <a:schemeClr val="accent1"/>
                </a:solidFill>
              </a:rPr>
              <a:t>Imaging: </a:t>
            </a:r>
          </a:p>
        </p:txBody>
      </p:sp>
      <p:sp>
        <p:nvSpPr>
          <p:cNvPr id="21" name="TextBox 20">
            <a:extLst>
              <a:ext uri="{FF2B5EF4-FFF2-40B4-BE49-F238E27FC236}">
                <a16:creationId xmlns:a16="http://schemas.microsoft.com/office/drawing/2014/main" id="{DAAB76BD-B7B6-3BE2-B437-29F27CDBA1BC}"/>
              </a:ext>
            </a:extLst>
          </p:cNvPr>
          <p:cNvSpPr txBox="1"/>
          <p:nvPr/>
        </p:nvSpPr>
        <p:spPr>
          <a:xfrm>
            <a:off x="7315023" y="1532115"/>
            <a:ext cx="4200524" cy="646331"/>
          </a:xfrm>
          <a:prstGeom prst="rect">
            <a:avLst/>
          </a:prstGeom>
          <a:noFill/>
        </p:spPr>
        <p:txBody>
          <a:bodyPr wrap="square" rtlCol="0">
            <a:spAutoFit/>
          </a:bodyPr>
          <a:lstStyle/>
          <a:p>
            <a:r>
              <a:rPr lang="en-US" dirty="0"/>
              <a:t>Costs provided by proponents, using DPAP costing guidelines (</a:t>
            </a:r>
            <a:r>
              <a:rPr lang="en-US" u="sng" dirty="0"/>
              <a:t>no</a:t>
            </a:r>
            <a:r>
              <a:rPr lang="en-US" dirty="0"/>
              <a:t> escalation): </a:t>
            </a:r>
          </a:p>
        </p:txBody>
      </p:sp>
      <p:sp>
        <p:nvSpPr>
          <p:cNvPr id="22" name="TextBox 21">
            <a:extLst>
              <a:ext uri="{FF2B5EF4-FFF2-40B4-BE49-F238E27FC236}">
                <a16:creationId xmlns:a16="http://schemas.microsoft.com/office/drawing/2014/main" id="{ED709C8A-C544-7756-EB89-958924ACF691}"/>
              </a:ext>
            </a:extLst>
          </p:cNvPr>
          <p:cNvSpPr txBox="1"/>
          <p:nvPr/>
        </p:nvSpPr>
        <p:spPr>
          <a:xfrm>
            <a:off x="7157949" y="2276931"/>
            <a:ext cx="4514671" cy="2031325"/>
          </a:xfrm>
          <a:prstGeom prst="rect">
            <a:avLst/>
          </a:prstGeom>
          <a:noFill/>
          <a:ln>
            <a:solidFill>
              <a:schemeClr val="tx1"/>
            </a:solidFill>
          </a:ln>
        </p:spPr>
        <p:txBody>
          <a:bodyPr wrap="square" rtlCol="0">
            <a:spAutoFit/>
          </a:bodyPr>
          <a:lstStyle/>
          <a:p>
            <a:r>
              <a:rPr lang="en-US" dirty="0"/>
              <a:t>Base Cost (6 layers):  $27M</a:t>
            </a:r>
          </a:p>
          <a:p>
            <a:pPr marL="285750" indent="-285750">
              <a:buFont typeface="Arial" panose="020B0604020202020204" pitchFamily="34" charset="0"/>
              <a:buChar char="•"/>
            </a:pPr>
            <a:r>
              <a:rPr lang="en-US" dirty="0"/>
              <a:t>Remove two imaging layers: </a:t>
            </a:r>
          </a:p>
          <a:p>
            <a:pPr marL="742950" lvl="1" indent="-285750">
              <a:buFont typeface="Arial" panose="020B0604020202020204" pitchFamily="34" charset="0"/>
              <a:buChar char="•"/>
            </a:pPr>
            <a:r>
              <a:rPr lang="en-US" dirty="0"/>
              <a:t>-$2.15M (</a:t>
            </a:r>
            <a:r>
              <a:rPr lang="en-US" dirty="0" err="1"/>
              <a:t>AstroPix</a:t>
            </a:r>
            <a:r>
              <a:rPr lang="en-US" dirty="0"/>
              <a:t> staves)</a:t>
            </a:r>
          </a:p>
          <a:p>
            <a:pPr marL="742950" lvl="1" indent="-285750">
              <a:buFont typeface="Arial" panose="020B0604020202020204" pitchFamily="34" charset="0"/>
              <a:buChar char="•"/>
            </a:pPr>
            <a:r>
              <a:rPr lang="en-US" dirty="0"/>
              <a:t>-$0.5M (testing stations)</a:t>
            </a:r>
          </a:p>
          <a:p>
            <a:pPr marL="285750" indent="-285750">
              <a:buFont typeface="Arial" panose="020B0604020202020204" pitchFamily="34" charset="0"/>
              <a:buChar char="•"/>
            </a:pPr>
            <a:r>
              <a:rPr lang="en-US" dirty="0"/>
              <a:t>Add electronics: </a:t>
            </a:r>
          </a:p>
          <a:p>
            <a:pPr marL="742950" lvl="1" indent="-285750">
              <a:buFont typeface="Arial" panose="020B0604020202020204" pitchFamily="34" charset="0"/>
              <a:buChar char="•"/>
            </a:pPr>
            <a:r>
              <a:rPr lang="en-US" dirty="0"/>
              <a:t>$1M </a:t>
            </a:r>
            <a:r>
              <a:rPr lang="en-US" dirty="0" err="1"/>
              <a:t>SiPM</a:t>
            </a:r>
            <a:r>
              <a:rPr lang="en-US" dirty="0"/>
              <a:t> readout, </a:t>
            </a:r>
            <a:r>
              <a:rPr lang="en-US" dirty="0" err="1"/>
              <a:t>AstroPix</a:t>
            </a:r>
            <a:r>
              <a:rPr lang="en-US" dirty="0"/>
              <a:t> aggregators</a:t>
            </a:r>
          </a:p>
        </p:txBody>
      </p:sp>
      <p:sp>
        <p:nvSpPr>
          <p:cNvPr id="23" name="TextBox 22">
            <a:extLst>
              <a:ext uri="{FF2B5EF4-FFF2-40B4-BE49-F238E27FC236}">
                <a16:creationId xmlns:a16="http://schemas.microsoft.com/office/drawing/2014/main" id="{13CDF66C-BC9D-C7FC-8161-8F760A0B59AB}"/>
              </a:ext>
            </a:extLst>
          </p:cNvPr>
          <p:cNvSpPr txBox="1"/>
          <p:nvPr/>
        </p:nvSpPr>
        <p:spPr>
          <a:xfrm>
            <a:off x="7034034" y="4706667"/>
            <a:ext cx="4762500" cy="1477328"/>
          </a:xfrm>
          <a:prstGeom prst="rect">
            <a:avLst/>
          </a:prstGeom>
          <a:noFill/>
        </p:spPr>
        <p:txBody>
          <a:bodyPr wrap="square" rtlCol="0">
            <a:spAutoFit/>
          </a:bodyPr>
          <a:lstStyle/>
          <a:p>
            <a:r>
              <a:rPr lang="en-US" dirty="0"/>
              <a:t>Imaging </a:t>
            </a:r>
            <a:r>
              <a:rPr lang="en-US" dirty="0" err="1"/>
              <a:t>EMCal</a:t>
            </a:r>
            <a:r>
              <a:rPr lang="en-US" dirty="0"/>
              <a:t>:  </a:t>
            </a:r>
            <a:r>
              <a:rPr lang="en-US" b="1" dirty="0"/>
              <a:t>$25.4M</a:t>
            </a:r>
          </a:p>
          <a:p>
            <a:pPr marL="285750" indent="-285750">
              <a:buFont typeface="Arial" panose="020B0604020202020204" pitchFamily="34" charset="0"/>
              <a:buChar char="•"/>
            </a:pPr>
            <a:r>
              <a:rPr lang="en-US" dirty="0"/>
              <a:t>This is not an escalated number!</a:t>
            </a:r>
          </a:p>
          <a:p>
            <a:pPr marL="285750" indent="-285750">
              <a:buFont typeface="Arial" panose="020B0604020202020204" pitchFamily="34" charset="0"/>
              <a:buChar char="•"/>
            </a:pPr>
            <a:r>
              <a:rPr lang="en-US" dirty="0"/>
              <a:t>Escalation depends on profile and things like long-lead procurements, cannot be trivially estimated!</a:t>
            </a:r>
          </a:p>
        </p:txBody>
      </p:sp>
      <p:pic>
        <p:nvPicPr>
          <p:cNvPr id="1026" name="Picture 2" descr="Apples and oranges - Wikipedia">
            <a:extLst>
              <a:ext uri="{FF2B5EF4-FFF2-40B4-BE49-F238E27FC236}">
                <a16:creationId xmlns:a16="http://schemas.microsoft.com/office/drawing/2014/main" id="{A1436761-D0BA-F3D4-1710-695003BF73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8775" y="177416"/>
            <a:ext cx="1908692" cy="134222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1DE8CB74-3B1B-CA70-004B-13F0CAC07DAE}"/>
              </a:ext>
            </a:extLst>
          </p:cNvPr>
          <p:cNvSpPr txBox="1"/>
          <p:nvPr/>
        </p:nvSpPr>
        <p:spPr>
          <a:xfrm>
            <a:off x="1749511" y="2494457"/>
            <a:ext cx="8754259" cy="2554545"/>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square" rtlCol="0">
            <a:spAutoFit/>
          </a:bodyPr>
          <a:lstStyle/>
          <a:p>
            <a:pPr algn="ctr"/>
            <a:r>
              <a:rPr lang="en-US" sz="4000" b="1" dirty="0"/>
              <a:t>Conclusion:</a:t>
            </a:r>
          </a:p>
          <a:p>
            <a:pPr algn="ctr"/>
            <a:r>
              <a:rPr lang="en-US" sz="4000" dirty="0"/>
              <a:t>Within the uncertainties in this comparison, the costs of the </a:t>
            </a:r>
            <a:r>
              <a:rPr lang="en-US" sz="4000" dirty="0" err="1"/>
              <a:t>SciGlass</a:t>
            </a:r>
            <a:r>
              <a:rPr lang="en-US" sz="4000" dirty="0"/>
              <a:t> and Imaging calorimeters are similar.</a:t>
            </a:r>
          </a:p>
        </p:txBody>
      </p:sp>
    </p:spTree>
    <p:extLst>
      <p:ext uri="{BB962C8B-B14F-4D97-AF65-F5344CB8AC3E}">
        <p14:creationId xmlns:p14="http://schemas.microsoft.com/office/powerpoint/2010/main" val="19106235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9AF05-37EF-613F-8766-B845C858F06D}"/>
              </a:ext>
            </a:extLst>
          </p:cNvPr>
          <p:cNvSpPr>
            <a:spLocks noGrp="1"/>
          </p:cNvSpPr>
          <p:nvPr>
            <p:ph type="title"/>
          </p:nvPr>
        </p:nvSpPr>
        <p:spPr/>
        <p:txBody>
          <a:bodyPr/>
          <a:lstStyle/>
          <a:p>
            <a:r>
              <a:rPr lang="en-US" b="1" dirty="0">
                <a:solidFill>
                  <a:schemeClr val="accent1"/>
                </a:solidFill>
              </a:rPr>
              <a:t>Thanks and Congratulations!</a:t>
            </a:r>
          </a:p>
        </p:txBody>
      </p:sp>
      <p:sp>
        <p:nvSpPr>
          <p:cNvPr id="6" name="Content Placeholder 5">
            <a:extLst>
              <a:ext uri="{FF2B5EF4-FFF2-40B4-BE49-F238E27FC236}">
                <a16:creationId xmlns:a16="http://schemas.microsoft.com/office/drawing/2014/main" id="{D42C46EF-20B8-F8D7-E229-A719BF80AFAA}"/>
              </a:ext>
            </a:extLst>
          </p:cNvPr>
          <p:cNvSpPr>
            <a:spLocks noGrp="1"/>
          </p:cNvSpPr>
          <p:nvPr>
            <p:ph idx="1"/>
          </p:nvPr>
        </p:nvSpPr>
        <p:spPr>
          <a:xfrm>
            <a:off x="838200" y="1568918"/>
            <a:ext cx="10515600" cy="4608045"/>
          </a:xfrm>
        </p:spPr>
        <p:txBody>
          <a:bodyPr>
            <a:normAutofit lnSpcReduction="10000"/>
          </a:bodyPr>
          <a:lstStyle/>
          <a:p>
            <a:r>
              <a:rPr lang="en-US" dirty="0"/>
              <a:t>The SP Office would like to thank: </a:t>
            </a:r>
          </a:p>
          <a:p>
            <a:pPr lvl="1"/>
            <a:r>
              <a:rPr lang="en-US" dirty="0"/>
              <a:t>The detector proponents</a:t>
            </a:r>
          </a:p>
          <a:p>
            <a:pPr lvl="1"/>
            <a:r>
              <a:rPr lang="en-US" dirty="0"/>
              <a:t>The GD/I Convenors</a:t>
            </a:r>
          </a:p>
          <a:p>
            <a:pPr lvl="1"/>
            <a:r>
              <a:rPr lang="en-US" dirty="0"/>
              <a:t>The external reviewers</a:t>
            </a:r>
          </a:p>
          <a:p>
            <a:pPr lvl="1"/>
            <a:r>
              <a:rPr lang="en-US" dirty="0"/>
              <a:t>All the ePIC collaborators who contributed to develop and improve the simulations and analysis software</a:t>
            </a:r>
          </a:p>
          <a:p>
            <a:r>
              <a:rPr lang="en-US" dirty="0"/>
              <a:t>The amount of effort that went into the reviews was enormous, and this work is greatly appreciated by the collaboration!</a:t>
            </a:r>
          </a:p>
          <a:p>
            <a:pPr marL="0" indent="0">
              <a:buNone/>
            </a:pPr>
            <a:endParaRPr lang="en-US" dirty="0"/>
          </a:p>
          <a:p>
            <a:r>
              <a:rPr lang="en-US" dirty="0"/>
              <a:t>This was a long process, but the ePIC collaboration came together to explore the options and followed a prescribed procedure to make a decision in the best interest of ePIC. </a:t>
            </a:r>
          </a:p>
          <a:p>
            <a:pPr marL="0" indent="0">
              <a:buNone/>
            </a:pPr>
            <a:endParaRPr lang="en-US" dirty="0"/>
          </a:p>
          <a:p>
            <a:pPr lvl="1"/>
            <a:endParaRPr lang="en-US" dirty="0"/>
          </a:p>
        </p:txBody>
      </p:sp>
      <p:sp>
        <p:nvSpPr>
          <p:cNvPr id="3" name="Date Placeholder 2">
            <a:extLst>
              <a:ext uri="{FF2B5EF4-FFF2-40B4-BE49-F238E27FC236}">
                <a16:creationId xmlns:a16="http://schemas.microsoft.com/office/drawing/2014/main" id="{457DCD32-7780-4F1E-6378-4A7B92A07EE4}"/>
              </a:ext>
            </a:extLst>
          </p:cNvPr>
          <p:cNvSpPr>
            <a:spLocks noGrp="1"/>
          </p:cNvSpPr>
          <p:nvPr>
            <p:ph type="dt" sz="half" idx="10"/>
          </p:nvPr>
        </p:nvSpPr>
        <p:spPr/>
        <p:txBody>
          <a:bodyPr/>
          <a:lstStyle/>
          <a:p>
            <a:r>
              <a:rPr lang="en-US"/>
              <a:t>4/14/2023</a:t>
            </a:r>
          </a:p>
        </p:txBody>
      </p:sp>
      <p:sp>
        <p:nvSpPr>
          <p:cNvPr id="4" name="Footer Placeholder 3">
            <a:extLst>
              <a:ext uri="{FF2B5EF4-FFF2-40B4-BE49-F238E27FC236}">
                <a16:creationId xmlns:a16="http://schemas.microsoft.com/office/drawing/2014/main" id="{F3468564-4E76-2BC5-54DF-BF5C23BA755B}"/>
              </a:ext>
            </a:extLst>
          </p:cNvPr>
          <p:cNvSpPr>
            <a:spLocks noGrp="1"/>
          </p:cNvSpPr>
          <p:nvPr>
            <p:ph type="ftr" sz="quarter" idx="11"/>
          </p:nvPr>
        </p:nvSpPr>
        <p:spPr/>
        <p:txBody>
          <a:bodyPr/>
          <a:lstStyle/>
          <a:p>
            <a:r>
              <a:rPr lang="en-US"/>
              <a:t>ePIC General Meeting </a:t>
            </a:r>
          </a:p>
        </p:txBody>
      </p:sp>
      <p:sp>
        <p:nvSpPr>
          <p:cNvPr id="5" name="Slide Number Placeholder 4">
            <a:extLst>
              <a:ext uri="{FF2B5EF4-FFF2-40B4-BE49-F238E27FC236}">
                <a16:creationId xmlns:a16="http://schemas.microsoft.com/office/drawing/2014/main" id="{223E6B95-238A-82E7-14E7-411B77ADF766}"/>
              </a:ext>
            </a:extLst>
          </p:cNvPr>
          <p:cNvSpPr>
            <a:spLocks noGrp="1"/>
          </p:cNvSpPr>
          <p:nvPr>
            <p:ph type="sldNum" sz="quarter" idx="12"/>
          </p:nvPr>
        </p:nvSpPr>
        <p:spPr/>
        <p:txBody>
          <a:bodyPr/>
          <a:lstStyle/>
          <a:p>
            <a:fld id="{588949A8-7CCD-4D90-AA9A-1451BFC6FB3A}" type="slidenum">
              <a:rPr lang="en-US" smtClean="0"/>
              <a:t>21</a:t>
            </a:fld>
            <a:endParaRPr lang="en-US"/>
          </a:p>
        </p:txBody>
      </p:sp>
    </p:spTree>
    <p:extLst>
      <p:ext uri="{BB962C8B-B14F-4D97-AF65-F5344CB8AC3E}">
        <p14:creationId xmlns:p14="http://schemas.microsoft.com/office/powerpoint/2010/main" val="10611538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C79AD-8A4F-4970-169A-F6B3BD29F817}"/>
              </a:ext>
            </a:extLst>
          </p:cNvPr>
          <p:cNvSpPr>
            <a:spLocks noGrp="1"/>
          </p:cNvSpPr>
          <p:nvPr>
            <p:ph type="title"/>
          </p:nvPr>
        </p:nvSpPr>
        <p:spPr>
          <a:xfrm>
            <a:off x="838200" y="365126"/>
            <a:ext cx="10515600" cy="939800"/>
          </a:xfrm>
        </p:spPr>
        <p:txBody>
          <a:bodyPr/>
          <a:lstStyle/>
          <a:p>
            <a:r>
              <a:rPr lang="en-US" b="1" dirty="0">
                <a:solidFill>
                  <a:schemeClr val="accent1"/>
                </a:solidFill>
              </a:rPr>
              <a:t>Recommendation</a:t>
            </a:r>
          </a:p>
        </p:txBody>
      </p:sp>
      <p:sp>
        <p:nvSpPr>
          <p:cNvPr id="3" name="Content Placeholder 2">
            <a:extLst>
              <a:ext uri="{FF2B5EF4-FFF2-40B4-BE49-F238E27FC236}">
                <a16:creationId xmlns:a16="http://schemas.microsoft.com/office/drawing/2014/main" id="{E8253678-25DC-B072-AE07-D7F7981AE130}"/>
              </a:ext>
            </a:extLst>
          </p:cNvPr>
          <p:cNvSpPr>
            <a:spLocks noGrp="1"/>
          </p:cNvSpPr>
          <p:nvPr>
            <p:ph idx="1"/>
          </p:nvPr>
        </p:nvSpPr>
        <p:spPr>
          <a:xfrm>
            <a:off x="838200" y="1524000"/>
            <a:ext cx="10515600" cy="4652963"/>
          </a:xfrm>
        </p:spPr>
        <p:txBody>
          <a:bodyPr>
            <a:normAutofit fontScale="92500" lnSpcReduction="10000"/>
          </a:bodyPr>
          <a:lstStyle/>
          <a:p>
            <a:r>
              <a:rPr lang="en-US" dirty="0"/>
              <a:t>The </a:t>
            </a:r>
            <a:r>
              <a:rPr lang="en-US" dirty="0" err="1"/>
              <a:t>SciGlass</a:t>
            </a:r>
            <a:r>
              <a:rPr lang="en-US" dirty="0"/>
              <a:t> </a:t>
            </a:r>
            <a:r>
              <a:rPr lang="en-US" dirty="0" err="1"/>
              <a:t>EMCal</a:t>
            </a:r>
            <a:r>
              <a:rPr lang="en-US" dirty="0"/>
              <a:t> implementation carries substantial risk based on the need for continued R&amp;D to determine the </a:t>
            </a:r>
            <a:r>
              <a:rPr lang="en-US" dirty="0" err="1"/>
              <a:t>SciGlass</a:t>
            </a:r>
            <a:r>
              <a:rPr lang="en-US" dirty="0"/>
              <a:t> characteristics</a:t>
            </a:r>
          </a:p>
          <a:p>
            <a:pPr lvl="1"/>
            <a:r>
              <a:rPr lang="en-US" dirty="0"/>
              <a:t>This risk is fundamental to the technology choice and difficult to mitigate if realized. </a:t>
            </a:r>
          </a:p>
          <a:p>
            <a:r>
              <a:rPr lang="en-US" dirty="0"/>
              <a:t>The Imaging </a:t>
            </a:r>
            <a:r>
              <a:rPr lang="en-US" dirty="0" err="1"/>
              <a:t>EMCal</a:t>
            </a:r>
            <a:r>
              <a:rPr lang="en-US" dirty="0"/>
              <a:t> with four imaging layers meets or exceeds the performance requirements</a:t>
            </a:r>
          </a:p>
          <a:p>
            <a:pPr lvl="1"/>
            <a:r>
              <a:rPr lang="en-US" dirty="0"/>
              <a:t>The detector can be built to accommodate additional </a:t>
            </a:r>
            <a:r>
              <a:rPr lang="en-US" dirty="0" err="1"/>
              <a:t>AstroPix</a:t>
            </a:r>
            <a:r>
              <a:rPr lang="en-US" dirty="0"/>
              <a:t> layers as a </a:t>
            </a:r>
            <a:br>
              <a:rPr lang="en-US" dirty="0"/>
            </a:br>
            <a:r>
              <a:rPr lang="en-US" dirty="0"/>
              <a:t>potential upgrade</a:t>
            </a:r>
          </a:p>
          <a:p>
            <a:r>
              <a:rPr lang="en-US" b="1" dirty="0"/>
              <a:t>Recommendation:</a:t>
            </a:r>
            <a:r>
              <a:rPr lang="en-US" dirty="0"/>
              <a:t> ePIC should initiate the EIC change control process to make the Imaging Barrel </a:t>
            </a:r>
            <a:r>
              <a:rPr lang="en-US" dirty="0" err="1"/>
              <a:t>EMCal</a:t>
            </a:r>
            <a:r>
              <a:rPr lang="en-US" dirty="0"/>
              <a:t> with </a:t>
            </a:r>
            <a:r>
              <a:rPr lang="en-US"/>
              <a:t>four imaging </a:t>
            </a:r>
            <a:r>
              <a:rPr lang="en-US" dirty="0"/>
              <a:t>layers the baseline technology selection.  The design should be upgradeable to six layers as a future (off-project) upgrade.   </a:t>
            </a:r>
          </a:p>
          <a:p>
            <a:r>
              <a:rPr lang="en-US" dirty="0"/>
              <a:t>This recommendation was </a:t>
            </a:r>
            <a:r>
              <a:rPr lang="en-US" u="sng" dirty="0"/>
              <a:t>unanimously</a:t>
            </a:r>
            <a:r>
              <a:rPr lang="en-US" dirty="0"/>
              <a:t> endorsed by the Executive Board. </a:t>
            </a:r>
          </a:p>
          <a:p>
            <a:endParaRPr lang="en-US" dirty="0"/>
          </a:p>
        </p:txBody>
      </p:sp>
      <p:sp>
        <p:nvSpPr>
          <p:cNvPr id="4" name="Date Placeholder 3">
            <a:extLst>
              <a:ext uri="{FF2B5EF4-FFF2-40B4-BE49-F238E27FC236}">
                <a16:creationId xmlns:a16="http://schemas.microsoft.com/office/drawing/2014/main" id="{E9D02758-8A8F-241C-F1EE-B0B167974049}"/>
              </a:ext>
            </a:extLst>
          </p:cNvPr>
          <p:cNvSpPr>
            <a:spLocks noGrp="1"/>
          </p:cNvSpPr>
          <p:nvPr>
            <p:ph type="dt" sz="half" idx="10"/>
          </p:nvPr>
        </p:nvSpPr>
        <p:spPr/>
        <p:txBody>
          <a:bodyPr/>
          <a:lstStyle/>
          <a:p>
            <a:r>
              <a:rPr lang="en-US"/>
              <a:t>4/14/2023</a:t>
            </a:r>
          </a:p>
        </p:txBody>
      </p:sp>
      <p:sp>
        <p:nvSpPr>
          <p:cNvPr id="5" name="Footer Placeholder 4">
            <a:extLst>
              <a:ext uri="{FF2B5EF4-FFF2-40B4-BE49-F238E27FC236}">
                <a16:creationId xmlns:a16="http://schemas.microsoft.com/office/drawing/2014/main" id="{6781AD55-6B87-EB90-29BA-BA5127E0AB9F}"/>
              </a:ext>
            </a:extLst>
          </p:cNvPr>
          <p:cNvSpPr>
            <a:spLocks noGrp="1"/>
          </p:cNvSpPr>
          <p:nvPr>
            <p:ph type="ftr" sz="quarter" idx="11"/>
          </p:nvPr>
        </p:nvSpPr>
        <p:spPr/>
        <p:txBody>
          <a:bodyPr/>
          <a:lstStyle/>
          <a:p>
            <a:r>
              <a:rPr lang="en-US"/>
              <a:t>ePIC General Meeting </a:t>
            </a:r>
          </a:p>
        </p:txBody>
      </p:sp>
      <p:sp>
        <p:nvSpPr>
          <p:cNvPr id="6" name="Slide Number Placeholder 5">
            <a:extLst>
              <a:ext uri="{FF2B5EF4-FFF2-40B4-BE49-F238E27FC236}">
                <a16:creationId xmlns:a16="http://schemas.microsoft.com/office/drawing/2014/main" id="{522D5BAF-7695-F616-684B-EC7D25630C39}"/>
              </a:ext>
            </a:extLst>
          </p:cNvPr>
          <p:cNvSpPr>
            <a:spLocks noGrp="1"/>
          </p:cNvSpPr>
          <p:nvPr>
            <p:ph type="sldNum" sz="quarter" idx="12"/>
          </p:nvPr>
        </p:nvSpPr>
        <p:spPr/>
        <p:txBody>
          <a:bodyPr/>
          <a:lstStyle/>
          <a:p>
            <a:fld id="{549891F4-802F-4A73-AA5D-9F590C57F710}" type="slidenum">
              <a:rPr lang="en-US" smtClean="0"/>
              <a:t>22</a:t>
            </a:fld>
            <a:endParaRPr lang="en-US"/>
          </a:p>
        </p:txBody>
      </p:sp>
    </p:spTree>
    <p:extLst>
      <p:ext uri="{BB962C8B-B14F-4D97-AF65-F5344CB8AC3E}">
        <p14:creationId xmlns:p14="http://schemas.microsoft.com/office/powerpoint/2010/main" val="41026703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0CC9C-6E58-9057-F58D-1B5CFF9A9BB4}"/>
              </a:ext>
            </a:extLst>
          </p:cNvPr>
          <p:cNvSpPr>
            <a:spLocks noGrp="1"/>
          </p:cNvSpPr>
          <p:nvPr>
            <p:ph type="title"/>
          </p:nvPr>
        </p:nvSpPr>
        <p:spPr>
          <a:xfrm>
            <a:off x="838200" y="365125"/>
            <a:ext cx="10515600" cy="826861"/>
          </a:xfrm>
        </p:spPr>
        <p:txBody>
          <a:bodyPr/>
          <a:lstStyle/>
          <a:p>
            <a:r>
              <a:rPr lang="en-US" b="1" dirty="0">
                <a:solidFill>
                  <a:schemeClr val="accent1"/>
                </a:solidFill>
              </a:rPr>
              <a:t>A New Challenge</a:t>
            </a:r>
          </a:p>
        </p:txBody>
      </p:sp>
      <p:sp>
        <p:nvSpPr>
          <p:cNvPr id="3" name="Content Placeholder 2">
            <a:extLst>
              <a:ext uri="{FF2B5EF4-FFF2-40B4-BE49-F238E27FC236}">
                <a16:creationId xmlns:a16="http://schemas.microsoft.com/office/drawing/2014/main" id="{799A9065-7E08-12CE-F548-11A039B74DC9}"/>
              </a:ext>
            </a:extLst>
          </p:cNvPr>
          <p:cNvSpPr>
            <a:spLocks noGrp="1"/>
          </p:cNvSpPr>
          <p:nvPr>
            <p:ph idx="1"/>
          </p:nvPr>
        </p:nvSpPr>
        <p:spPr>
          <a:xfrm>
            <a:off x="838200" y="1396093"/>
            <a:ext cx="10515600" cy="4780870"/>
          </a:xfrm>
        </p:spPr>
        <p:txBody>
          <a:bodyPr/>
          <a:lstStyle/>
          <a:p>
            <a:r>
              <a:rPr lang="en-US" dirty="0"/>
              <a:t>From the review committee report, regarding the Imaging </a:t>
            </a:r>
            <a:r>
              <a:rPr lang="en-US" dirty="0" err="1"/>
              <a:t>EMCal</a:t>
            </a:r>
            <a:r>
              <a:rPr lang="en-US" dirty="0"/>
              <a:t>:</a:t>
            </a:r>
          </a:p>
          <a:p>
            <a:pPr marL="0" indent="0">
              <a:buNone/>
            </a:pPr>
            <a:r>
              <a:rPr lang="en-US" i="1" dirty="0">
                <a:solidFill>
                  <a:schemeClr val="accent1"/>
                </a:solidFill>
              </a:rPr>
              <a:t>“The schedule presented is very aggressive and the committee is concerned about possible delays that may impact the ePIC detector as a whole, as well as the EIC project.”</a:t>
            </a:r>
          </a:p>
          <a:p>
            <a:r>
              <a:rPr lang="en-US" dirty="0"/>
              <a:t>It will take an immediate, concerted effort on the part of the institutions working on the imaging </a:t>
            </a:r>
            <a:r>
              <a:rPr lang="en-US" dirty="0" err="1"/>
              <a:t>EMCal</a:t>
            </a:r>
            <a:r>
              <a:rPr lang="en-US" dirty="0"/>
              <a:t> to engage with the EIC Project to </a:t>
            </a:r>
            <a:r>
              <a:rPr lang="en-US"/>
              <a:t>avoid delays: </a:t>
            </a:r>
            <a:endParaRPr lang="en-US" dirty="0"/>
          </a:p>
          <a:p>
            <a:pPr lvl="1"/>
            <a:r>
              <a:rPr lang="en-US" dirty="0"/>
              <a:t>Identify any long-lead procurements for CD-3A</a:t>
            </a:r>
          </a:p>
          <a:p>
            <a:pPr lvl="1"/>
            <a:r>
              <a:rPr lang="en-US" dirty="0"/>
              <a:t>Work out integration issues</a:t>
            </a:r>
          </a:p>
          <a:p>
            <a:pPr lvl="1"/>
            <a:r>
              <a:rPr lang="en-US" dirty="0"/>
              <a:t>Integrate new collaborators and enlarge the workforce</a:t>
            </a:r>
          </a:p>
          <a:p>
            <a:pPr lvl="1"/>
            <a:r>
              <a:rPr lang="en-US" dirty="0"/>
              <a:t>Rapidly develop ePIC expertise with </a:t>
            </a:r>
            <a:r>
              <a:rPr lang="en-US" dirty="0" err="1"/>
              <a:t>AstroPix</a:t>
            </a:r>
            <a:r>
              <a:rPr lang="en-US" dirty="0"/>
              <a:t> sensors </a:t>
            </a:r>
          </a:p>
          <a:p>
            <a:pPr marL="0" indent="0">
              <a:buNone/>
            </a:pPr>
            <a:endParaRPr lang="en-US" dirty="0"/>
          </a:p>
        </p:txBody>
      </p:sp>
      <p:sp>
        <p:nvSpPr>
          <p:cNvPr id="4" name="Date Placeholder 3">
            <a:extLst>
              <a:ext uri="{FF2B5EF4-FFF2-40B4-BE49-F238E27FC236}">
                <a16:creationId xmlns:a16="http://schemas.microsoft.com/office/drawing/2014/main" id="{A790EA76-D55B-BDDF-EAEC-9656D1FE91A8}"/>
              </a:ext>
            </a:extLst>
          </p:cNvPr>
          <p:cNvSpPr>
            <a:spLocks noGrp="1"/>
          </p:cNvSpPr>
          <p:nvPr>
            <p:ph type="dt" sz="half" idx="10"/>
          </p:nvPr>
        </p:nvSpPr>
        <p:spPr/>
        <p:txBody>
          <a:bodyPr/>
          <a:lstStyle/>
          <a:p>
            <a:r>
              <a:rPr lang="en-US"/>
              <a:t>4/14/2023</a:t>
            </a:r>
          </a:p>
        </p:txBody>
      </p:sp>
      <p:sp>
        <p:nvSpPr>
          <p:cNvPr id="5" name="Footer Placeholder 4">
            <a:extLst>
              <a:ext uri="{FF2B5EF4-FFF2-40B4-BE49-F238E27FC236}">
                <a16:creationId xmlns:a16="http://schemas.microsoft.com/office/drawing/2014/main" id="{D2867369-8056-256E-9F90-22D436E3D75E}"/>
              </a:ext>
            </a:extLst>
          </p:cNvPr>
          <p:cNvSpPr>
            <a:spLocks noGrp="1"/>
          </p:cNvSpPr>
          <p:nvPr>
            <p:ph type="ftr" sz="quarter" idx="11"/>
          </p:nvPr>
        </p:nvSpPr>
        <p:spPr/>
        <p:txBody>
          <a:bodyPr/>
          <a:lstStyle/>
          <a:p>
            <a:r>
              <a:rPr lang="en-US"/>
              <a:t>ePIC General Meeting </a:t>
            </a:r>
          </a:p>
        </p:txBody>
      </p:sp>
      <p:sp>
        <p:nvSpPr>
          <p:cNvPr id="6" name="Slide Number Placeholder 5">
            <a:extLst>
              <a:ext uri="{FF2B5EF4-FFF2-40B4-BE49-F238E27FC236}">
                <a16:creationId xmlns:a16="http://schemas.microsoft.com/office/drawing/2014/main" id="{298EC457-5B9C-60DA-3E04-6AA9D3BC757B}"/>
              </a:ext>
            </a:extLst>
          </p:cNvPr>
          <p:cNvSpPr>
            <a:spLocks noGrp="1"/>
          </p:cNvSpPr>
          <p:nvPr>
            <p:ph type="sldNum" sz="quarter" idx="12"/>
          </p:nvPr>
        </p:nvSpPr>
        <p:spPr/>
        <p:txBody>
          <a:bodyPr/>
          <a:lstStyle/>
          <a:p>
            <a:fld id="{588949A8-7CCD-4D90-AA9A-1451BFC6FB3A}" type="slidenum">
              <a:rPr lang="en-US" smtClean="0"/>
              <a:t>23</a:t>
            </a:fld>
            <a:endParaRPr lang="en-US"/>
          </a:p>
        </p:txBody>
      </p:sp>
    </p:spTree>
    <p:extLst>
      <p:ext uri="{BB962C8B-B14F-4D97-AF65-F5344CB8AC3E}">
        <p14:creationId xmlns:p14="http://schemas.microsoft.com/office/powerpoint/2010/main" val="19621435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Text&#10;&#10;Description automatically generated with medium confidence">
            <a:extLst>
              <a:ext uri="{FF2B5EF4-FFF2-40B4-BE49-F238E27FC236}">
                <a16:creationId xmlns:a16="http://schemas.microsoft.com/office/drawing/2014/main" id="{435FE5CE-15BE-8B4A-54CC-D52C7DCC0F08}"/>
              </a:ext>
            </a:extLst>
          </p:cNvPr>
          <p:cNvPicPr>
            <a:picLocks noChangeAspect="1"/>
          </p:cNvPicPr>
          <p:nvPr/>
        </p:nvPicPr>
        <p:blipFill>
          <a:blip r:embed="rId2"/>
          <a:stretch>
            <a:fillRect/>
          </a:stretch>
        </p:blipFill>
        <p:spPr>
          <a:xfrm>
            <a:off x="1569327" y="2112150"/>
            <a:ext cx="9053345" cy="2633700"/>
          </a:xfrm>
          <a:prstGeom prst="rect">
            <a:avLst/>
          </a:prstGeom>
        </p:spPr>
      </p:pic>
      <p:sp>
        <p:nvSpPr>
          <p:cNvPr id="2" name="Date Placeholder 1">
            <a:extLst>
              <a:ext uri="{FF2B5EF4-FFF2-40B4-BE49-F238E27FC236}">
                <a16:creationId xmlns:a16="http://schemas.microsoft.com/office/drawing/2014/main" id="{9BC7A3F4-3753-8E74-B80F-E4A0CDA88DCA}"/>
              </a:ext>
            </a:extLst>
          </p:cNvPr>
          <p:cNvSpPr>
            <a:spLocks noGrp="1"/>
          </p:cNvSpPr>
          <p:nvPr>
            <p:ph type="dt" sz="half" idx="10"/>
          </p:nvPr>
        </p:nvSpPr>
        <p:spPr/>
        <p:txBody>
          <a:bodyPr/>
          <a:lstStyle/>
          <a:p>
            <a:r>
              <a:rPr lang="en-US"/>
              <a:t>4/14/2023</a:t>
            </a:r>
          </a:p>
        </p:txBody>
      </p:sp>
      <p:sp>
        <p:nvSpPr>
          <p:cNvPr id="3" name="Footer Placeholder 2">
            <a:extLst>
              <a:ext uri="{FF2B5EF4-FFF2-40B4-BE49-F238E27FC236}">
                <a16:creationId xmlns:a16="http://schemas.microsoft.com/office/drawing/2014/main" id="{30FAE17C-F1E9-98BB-8030-320FBC6C16DC}"/>
              </a:ext>
            </a:extLst>
          </p:cNvPr>
          <p:cNvSpPr>
            <a:spLocks noGrp="1"/>
          </p:cNvSpPr>
          <p:nvPr>
            <p:ph type="ftr" sz="quarter" idx="11"/>
          </p:nvPr>
        </p:nvSpPr>
        <p:spPr/>
        <p:txBody>
          <a:bodyPr/>
          <a:lstStyle/>
          <a:p>
            <a:r>
              <a:rPr lang="en-US"/>
              <a:t>ePIC General Meeting </a:t>
            </a:r>
          </a:p>
        </p:txBody>
      </p:sp>
      <p:sp>
        <p:nvSpPr>
          <p:cNvPr id="4" name="Slide Number Placeholder 3">
            <a:extLst>
              <a:ext uri="{FF2B5EF4-FFF2-40B4-BE49-F238E27FC236}">
                <a16:creationId xmlns:a16="http://schemas.microsoft.com/office/drawing/2014/main" id="{17B62F7C-278C-3521-84B5-9AA1D8A95FA3}"/>
              </a:ext>
            </a:extLst>
          </p:cNvPr>
          <p:cNvSpPr>
            <a:spLocks noGrp="1"/>
          </p:cNvSpPr>
          <p:nvPr>
            <p:ph type="sldNum" sz="quarter" idx="12"/>
          </p:nvPr>
        </p:nvSpPr>
        <p:spPr/>
        <p:txBody>
          <a:bodyPr/>
          <a:lstStyle/>
          <a:p>
            <a:fld id="{549891F4-802F-4A73-AA5D-9F590C57F710}" type="slidenum">
              <a:rPr lang="en-US" smtClean="0"/>
              <a:t>24</a:t>
            </a:fld>
            <a:endParaRPr lang="en-US"/>
          </a:p>
        </p:txBody>
      </p:sp>
    </p:spTree>
    <p:extLst>
      <p:ext uri="{BB962C8B-B14F-4D97-AF65-F5344CB8AC3E}">
        <p14:creationId xmlns:p14="http://schemas.microsoft.com/office/powerpoint/2010/main" val="30423066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C4ED503-6360-ABF2-DE33-BFA106877150}"/>
              </a:ext>
            </a:extLst>
          </p:cNvPr>
          <p:cNvSpPr>
            <a:spLocks noGrp="1"/>
          </p:cNvSpPr>
          <p:nvPr>
            <p:ph type="title"/>
          </p:nvPr>
        </p:nvSpPr>
        <p:spPr/>
        <p:txBody>
          <a:bodyPr/>
          <a:lstStyle/>
          <a:p>
            <a:r>
              <a:rPr lang="en-US" b="1" dirty="0">
                <a:solidFill>
                  <a:schemeClr val="accent1"/>
                </a:solidFill>
              </a:rPr>
              <a:t>Email from Tom LeCompte</a:t>
            </a:r>
          </a:p>
        </p:txBody>
      </p:sp>
      <p:sp>
        <p:nvSpPr>
          <p:cNvPr id="7" name="TextBox 6">
            <a:extLst>
              <a:ext uri="{FF2B5EF4-FFF2-40B4-BE49-F238E27FC236}">
                <a16:creationId xmlns:a16="http://schemas.microsoft.com/office/drawing/2014/main" id="{15878299-A052-AC41-5112-9CB80DEA3501}"/>
              </a:ext>
            </a:extLst>
          </p:cNvPr>
          <p:cNvSpPr txBox="1"/>
          <p:nvPr/>
        </p:nvSpPr>
        <p:spPr>
          <a:xfrm>
            <a:off x="1193932" y="1738781"/>
            <a:ext cx="9385629" cy="4154984"/>
          </a:xfrm>
          <a:prstGeom prst="rect">
            <a:avLst/>
          </a:prstGeom>
          <a:noFill/>
          <a:ln>
            <a:solidFill>
              <a:srgbClr val="000000"/>
            </a:solidFill>
          </a:ln>
        </p:spPr>
        <p:txBody>
          <a:bodyPr wrap="square" rtlCol="0">
            <a:spAutoFit/>
          </a:bodyPr>
          <a:lstStyle/>
          <a:p>
            <a:pPr marL="0" marR="0">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Here are some technical thoughts I have on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SciGlass</a:t>
            </a:r>
            <a:r>
              <a:rPr lang="en-US" sz="1200" dirty="0">
                <a:effectLst/>
                <a:latin typeface="Calibri" panose="020F0502020204030204" pitchFamily="34" charset="0"/>
                <a:ea typeface="Calibri" panose="020F0502020204030204" pitchFamily="34" charset="0"/>
                <a:cs typeface="Times New Roman" panose="02020603050405020304" pitchFamily="18" charset="0"/>
              </a:rPr>
              <a:t>, if the collaboration decided to go this direction. It's not meant to be in the actual report, as that should be consensus based. These are just my thoughts.</a:t>
            </a:r>
          </a:p>
          <a:p>
            <a:pPr marL="0" marR="0">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(1) If e/h is the problem, cerium is the problem. Z=58 is tough to get around. Playing with gap geometry is nibbling around the edges - fundamentally the issue is the material and its low electron density.</a:t>
            </a:r>
          </a:p>
          <a:p>
            <a:pPr marL="0" marR="0">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(2) A 6mm sensor throws away a lot of light. If you can afford to do this, you can afford to use lead, no?</a:t>
            </a:r>
          </a:p>
          <a:p>
            <a:pPr marL="0" marR="0">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2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(3) E-705 was clobbered by long-lived light components.  We never characterized the light, but it was at least microsecond-scale. It manifested itself as a pedestal shift, one that </a:t>
            </a:r>
            <a:r>
              <a:rPr lang="en-US" sz="1200"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varoied</a:t>
            </a:r>
            <a:r>
              <a:rPr lang="en-US" sz="12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throughout the spill. You probably don't want pedestals changing bunch-by-bunch and with beam species.</a:t>
            </a:r>
          </a:p>
          <a:p>
            <a:pPr marL="0" marR="0">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2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(4) E-705 was also clobbered by opacity. The thinking was that it was OK, because we had a </a:t>
            </a:r>
            <a:r>
              <a:rPr lang="en-US" sz="1200"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preconverter</a:t>
            </a:r>
            <a:r>
              <a:rPr lang="en-US" sz="12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so we could tell when the showers developed. The problem with that is that when you linearize the equations, you realize you are double (or more) weighting the </a:t>
            </a:r>
            <a:r>
              <a:rPr lang="en-US" sz="1200"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preconverter</a:t>
            </a:r>
            <a:r>
              <a:rPr lang="en-US" sz="12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energy, so your resolution suffers. EPIC not having a </a:t>
            </a:r>
            <a:r>
              <a:rPr lang="en-US" sz="1200"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preconverter</a:t>
            </a:r>
            <a:r>
              <a:rPr lang="en-US" sz="12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makes this worse.</a:t>
            </a:r>
          </a:p>
          <a:p>
            <a:pPr marL="0" marR="0">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If someone were to put a gun to my head and say you must use cerium, and you must use tiny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SiPMs</a:t>
            </a:r>
            <a:r>
              <a:rPr lang="en-US" sz="1200" dirty="0">
                <a:effectLst/>
                <a:latin typeface="Calibri" panose="020F0502020204030204" pitchFamily="34" charset="0"/>
                <a:ea typeface="Calibri" panose="020F0502020204030204" pitchFamily="34" charset="0"/>
                <a:cs typeface="Times New Roman" panose="02020603050405020304" pitchFamily="18" charset="0"/>
              </a:rPr>
              <a:t> and you must make this work somehow, I'd put multiple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SiPMs</a:t>
            </a:r>
            <a:r>
              <a:rPr lang="en-US" sz="1200" dirty="0">
                <a:effectLst/>
                <a:latin typeface="Calibri" panose="020F0502020204030204" pitchFamily="34" charset="0"/>
                <a:ea typeface="Calibri" panose="020F0502020204030204" pitchFamily="34" charset="0"/>
                <a:cs typeface="Times New Roman" panose="02020603050405020304" pitchFamily="18" charset="0"/>
              </a:rPr>
              <a:t> on each block, with different wavelength filters on each one - certainly one to get the scintillation light, one to get more Cerenkov light, and whatever else I could do.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Wigmans</a:t>
            </a:r>
            <a:r>
              <a:rPr lang="en-US" sz="1200" dirty="0">
                <a:effectLst/>
                <a:latin typeface="Calibri" panose="020F0502020204030204" pitchFamily="34" charset="0"/>
                <a:ea typeface="Calibri" panose="020F0502020204030204" pitchFamily="34" charset="0"/>
                <a:cs typeface="Times New Roman" panose="02020603050405020304" pitchFamily="18" charset="0"/>
              </a:rPr>
              <a:t> published on this, which he called "dual readout", although this is more</a:t>
            </a:r>
          </a:p>
          <a:p>
            <a:pPr marL="0" marR="0">
              <a:spcBef>
                <a:spcPts val="0"/>
              </a:spcBef>
              <a:spcAft>
                <a:spcPts val="0"/>
              </a:spcAft>
            </a:pPr>
            <a:r>
              <a:rPr lang="en-US" sz="1200" dirty="0" err="1">
                <a:effectLst/>
                <a:latin typeface="Calibri" panose="020F0502020204030204" pitchFamily="34" charset="0"/>
                <a:ea typeface="Calibri" panose="020F0502020204030204" pitchFamily="34" charset="0"/>
                <a:cs typeface="Times New Roman" panose="02020603050405020304" pitchFamily="18" charset="0"/>
              </a:rPr>
              <a:t>mult-redaout</a:t>
            </a:r>
            <a:r>
              <a:rPr lang="en-US" sz="1200" dirty="0">
                <a:effectLst/>
                <a:latin typeface="Calibri" panose="020F0502020204030204" pitchFamily="34" charset="0"/>
                <a:ea typeface="Calibri" panose="020F0502020204030204" pitchFamily="34" charset="0"/>
                <a:cs typeface="Times New Roman" panose="02020603050405020304" pitchFamily="18" charset="0"/>
              </a:rPr>
              <a:t>)  The idea is that color would help you address points 3 and 4. It also collects more photons. However, this would not be my first choice.</a:t>
            </a:r>
          </a:p>
          <a:p>
            <a:pPr marL="0" marR="0">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US" sz="1200" dirty="0"/>
          </a:p>
        </p:txBody>
      </p:sp>
      <p:sp>
        <p:nvSpPr>
          <p:cNvPr id="2" name="Date Placeholder 1">
            <a:extLst>
              <a:ext uri="{FF2B5EF4-FFF2-40B4-BE49-F238E27FC236}">
                <a16:creationId xmlns:a16="http://schemas.microsoft.com/office/drawing/2014/main" id="{267511C1-3EE8-D845-E181-8B25BE74D411}"/>
              </a:ext>
            </a:extLst>
          </p:cNvPr>
          <p:cNvSpPr>
            <a:spLocks noGrp="1"/>
          </p:cNvSpPr>
          <p:nvPr>
            <p:ph type="dt" sz="half" idx="10"/>
          </p:nvPr>
        </p:nvSpPr>
        <p:spPr/>
        <p:txBody>
          <a:bodyPr/>
          <a:lstStyle/>
          <a:p>
            <a:r>
              <a:rPr lang="en-US"/>
              <a:t>4/14/2023</a:t>
            </a:r>
          </a:p>
        </p:txBody>
      </p:sp>
      <p:sp>
        <p:nvSpPr>
          <p:cNvPr id="3" name="Footer Placeholder 2">
            <a:extLst>
              <a:ext uri="{FF2B5EF4-FFF2-40B4-BE49-F238E27FC236}">
                <a16:creationId xmlns:a16="http://schemas.microsoft.com/office/drawing/2014/main" id="{AF25C040-BE4A-2CAF-DA6A-B301756A4DC9}"/>
              </a:ext>
            </a:extLst>
          </p:cNvPr>
          <p:cNvSpPr>
            <a:spLocks noGrp="1"/>
          </p:cNvSpPr>
          <p:nvPr>
            <p:ph type="ftr" sz="quarter" idx="11"/>
          </p:nvPr>
        </p:nvSpPr>
        <p:spPr/>
        <p:txBody>
          <a:bodyPr/>
          <a:lstStyle/>
          <a:p>
            <a:r>
              <a:rPr lang="en-US"/>
              <a:t>ePIC General Meeting </a:t>
            </a:r>
          </a:p>
        </p:txBody>
      </p:sp>
      <p:sp>
        <p:nvSpPr>
          <p:cNvPr id="4" name="Slide Number Placeholder 3">
            <a:extLst>
              <a:ext uri="{FF2B5EF4-FFF2-40B4-BE49-F238E27FC236}">
                <a16:creationId xmlns:a16="http://schemas.microsoft.com/office/drawing/2014/main" id="{E663B006-21CC-FDA5-5282-C5004DCEF3CE}"/>
              </a:ext>
            </a:extLst>
          </p:cNvPr>
          <p:cNvSpPr>
            <a:spLocks noGrp="1"/>
          </p:cNvSpPr>
          <p:nvPr>
            <p:ph type="sldNum" sz="quarter" idx="12"/>
          </p:nvPr>
        </p:nvSpPr>
        <p:spPr/>
        <p:txBody>
          <a:bodyPr/>
          <a:lstStyle/>
          <a:p>
            <a:fld id="{549891F4-802F-4A73-AA5D-9F590C57F710}" type="slidenum">
              <a:rPr lang="en-US" smtClean="0"/>
              <a:t>25</a:t>
            </a:fld>
            <a:endParaRPr lang="en-US"/>
          </a:p>
        </p:txBody>
      </p:sp>
    </p:spTree>
    <p:extLst>
      <p:ext uri="{BB962C8B-B14F-4D97-AF65-F5344CB8AC3E}">
        <p14:creationId xmlns:p14="http://schemas.microsoft.com/office/powerpoint/2010/main" val="3584211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73C5E-3BEF-9F94-FFAC-F9C47821BDA0}"/>
              </a:ext>
            </a:extLst>
          </p:cNvPr>
          <p:cNvSpPr>
            <a:spLocks noGrp="1"/>
          </p:cNvSpPr>
          <p:nvPr>
            <p:ph type="title"/>
          </p:nvPr>
        </p:nvSpPr>
        <p:spPr/>
        <p:txBody>
          <a:bodyPr/>
          <a:lstStyle/>
          <a:p>
            <a:r>
              <a:rPr lang="en-US" b="1" dirty="0">
                <a:solidFill>
                  <a:schemeClr val="accent1"/>
                </a:solidFill>
              </a:rPr>
              <a:t>Barrel </a:t>
            </a:r>
            <a:r>
              <a:rPr lang="en-US" b="1" dirty="0" err="1">
                <a:solidFill>
                  <a:schemeClr val="accent1"/>
                </a:solidFill>
              </a:rPr>
              <a:t>ECal</a:t>
            </a:r>
            <a:r>
              <a:rPr lang="en-US" b="1" dirty="0">
                <a:solidFill>
                  <a:schemeClr val="accent1"/>
                </a:solidFill>
              </a:rPr>
              <a:t> Physics Performance Metrics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54ED036-5BBD-EBD0-8EF8-A9B3583B80FC}"/>
                  </a:ext>
                </a:extLst>
              </p:cNvPr>
              <p:cNvSpPr>
                <a:spLocks noGrp="1"/>
              </p:cNvSpPr>
              <p:nvPr>
                <p:ph idx="1"/>
              </p:nvPr>
            </p:nvSpPr>
            <p:spPr>
              <a:xfrm>
                <a:off x="838200" y="1478202"/>
                <a:ext cx="10515600" cy="4979452"/>
              </a:xfrm>
            </p:spPr>
            <p:txBody>
              <a:bodyPr>
                <a:normAutofit/>
              </a:bodyPr>
              <a:lstStyle/>
              <a:p>
                <a:r>
                  <a:rPr lang="en-US" dirty="0"/>
                  <a:t>The required physics performance is defined: </a:t>
                </a:r>
              </a:p>
              <a:p>
                <a:pPr lvl="1"/>
                <a:r>
                  <a:rPr lang="en-US" dirty="0"/>
                  <a:t>“This detector must satisfy the requirements of the EIC “mission need” statement based on the EIC community White Paper and the National Academies of Science (NAS) 2018 report.” – from the EIC Call for Detector Proposals</a:t>
                </a:r>
              </a:p>
              <a:p>
                <a:r>
                  <a:rPr lang="en-US" dirty="0"/>
                  <a:t>Barrel </a:t>
                </a:r>
                <a:r>
                  <a:rPr lang="en-US" dirty="0" err="1"/>
                  <a:t>EMCal</a:t>
                </a:r>
                <a:r>
                  <a:rPr lang="en-US" dirty="0"/>
                  <a:t> Performance Criteria (Yellow Report)</a:t>
                </a:r>
              </a:p>
              <a:p>
                <a:pPr lvl="1"/>
                <a:r>
                  <a:rPr lang="en-US" dirty="0"/>
                  <a:t>EM energy resolution: </a:t>
                </a:r>
                <a14:m>
                  <m:oMath xmlns:m="http://schemas.openxmlformats.org/officeDocument/2006/math">
                    <m:r>
                      <a:rPr lang="en-US" b="0" i="1" smtClean="0">
                        <a:latin typeface="Cambria Math" panose="02040503050406030204" pitchFamily="18" charset="0"/>
                      </a:rPr>
                      <m:t>10−12%/</m:t>
                    </m:r>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𝐸</m:t>
                        </m:r>
                      </m:e>
                    </m:rad>
                  </m:oMath>
                </a14:m>
                <a:endParaRPr lang="en-US" dirty="0"/>
              </a:p>
              <a:p>
                <a:pPr lvl="1"/>
                <a:r>
                  <a:rPr lang="en-US" dirty="0"/>
                  <a:t>Pion rejection: “up to” 10</a:t>
                </a:r>
                <a:r>
                  <a:rPr lang="en-US" baseline="30000" dirty="0"/>
                  <a:t>4</a:t>
                </a:r>
                <a:r>
                  <a:rPr lang="en-US" dirty="0"/>
                  <a:t> (set by inclusive measurements)</a:t>
                </a:r>
              </a:p>
              <a:p>
                <a:pPr lvl="2"/>
                <a:r>
                  <a:rPr lang="en-US" dirty="0"/>
                  <a:t>Review evaluated pion contamination in inclusive measurement using rejection at 95% efficiency.  Goal is less than 10% pion contamination in all bins.  </a:t>
                </a:r>
              </a:p>
              <a:p>
                <a:pPr lvl="1"/>
                <a:r>
                  <a:rPr lang="en-US" dirty="0"/>
                  <a:t>Gamma separation from neutral pion decays as needed by DVCS</a:t>
                </a:r>
              </a:p>
            </p:txBody>
          </p:sp>
        </mc:Choice>
        <mc:Fallback xmlns="">
          <p:sp>
            <p:nvSpPr>
              <p:cNvPr id="3" name="Content Placeholder 2">
                <a:extLst>
                  <a:ext uri="{FF2B5EF4-FFF2-40B4-BE49-F238E27FC236}">
                    <a16:creationId xmlns:a16="http://schemas.microsoft.com/office/drawing/2014/main" id="{454ED036-5BBD-EBD0-8EF8-A9B3583B80FC}"/>
                  </a:ext>
                </a:extLst>
              </p:cNvPr>
              <p:cNvSpPr>
                <a:spLocks noGrp="1" noRot="1" noChangeAspect="1" noMove="1" noResize="1" noEditPoints="1" noAdjustHandles="1" noChangeArrowheads="1" noChangeShapeType="1" noTextEdit="1"/>
              </p:cNvSpPr>
              <p:nvPr>
                <p:ph idx="1"/>
              </p:nvPr>
            </p:nvSpPr>
            <p:spPr>
              <a:xfrm>
                <a:off x="838200" y="1478202"/>
                <a:ext cx="10515600" cy="4979452"/>
              </a:xfrm>
              <a:blipFill>
                <a:blip r:embed="rId2"/>
                <a:stretch>
                  <a:fillRect l="-1043" t="-1958"/>
                </a:stretch>
              </a:blipFill>
            </p:spPr>
            <p:txBody>
              <a:bodyPr/>
              <a:lstStyle/>
              <a:p>
                <a:r>
                  <a:rPr lang="en-US">
                    <a:noFill/>
                  </a:rPr>
                  <a:t> </a:t>
                </a:r>
              </a:p>
            </p:txBody>
          </p:sp>
        </mc:Fallback>
      </mc:AlternateContent>
      <p:sp>
        <p:nvSpPr>
          <p:cNvPr id="4" name="Date Placeholder 3">
            <a:extLst>
              <a:ext uri="{FF2B5EF4-FFF2-40B4-BE49-F238E27FC236}">
                <a16:creationId xmlns:a16="http://schemas.microsoft.com/office/drawing/2014/main" id="{B2330C53-6F8B-7758-BF4D-7957CC16C94A}"/>
              </a:ext>
            </a:extLst>
          </p:cNvPr>
          <p:cNvSpPr>
            <a:spLocks noGrp="1"/>
          </p:cNvSpPr>
          <p:nvPr>
            <p:ph type="dt" sz="half" idx="10"/>
          </p:nvPr>
        </p:nvSpPr>
        <p:spPr/>
        <p:txBody>
          <a:bodyPr/>
          <a:lstStyle/>
          <a:p>
            <a:r>
              <a:rPr lang="en-US"/>
              <a:t>4/14/2023</a:t>
            </a:r>
          </a:p>
        </p:txBody>
      </p:sp>
      <p:sp>
        <p:nvSpPr>
          <p:cNvPr id="5" name="Footer Placeholder 4">
            <a:extLst>
              <a:ext uri="{FF2B5EF4-FFF2-40B4-BE49-F238E27FC236}">
                <a16:creationId xmlns:a16="http://schemas.microsoft.com/office/drawing/2014/main" id="{880F8A09-DDBF-40E7-ED7F-94DDC5840A25}"/>
              </a:ext>
            </a:extLst>
          </p:cNvPr>
          <p:cNvSpPr>
            <a:spLocks noGrp="1"/>
          </p:cNvSpPr>
          <p:nvPr>
            <p:ph type="ftr" sz="quarter" idx="11"/>
          </p:nvPr>
        </p:nvSpPr>
        <p:spPr/>
        <p:txBody>
          <a:bodyPr/>
          <a:lstStyle/>
          <a:p>
            <a:r>
              <a:rPr lang="en-US"/>
              <a:t>ePIC General Meeting </a:t>
            </a:r>
          </a:p>
        </p:txBody>
      </p:sp>
      <p:sp>
        <p:nvSpPr>
          <p:cNvPr id="6" name="Slide Number Placeholder 5">
            <a:extLst>
              <a:ext uri="{FF2B5EF4-FFF2-40B4-BE49-F238E27FC236}">
                <a16:creationId xmlns:a16="http://schemas.microsoft.com/office/drawing/2014/main" id="{E7BE0F89-5259-AD21-4690-A2D85E9A80ED}"/>
              </a:ext>
            </a:extLst>
          </p:cNvPr>
          <p:cNvSpPr>
            <a:spLocks noGrp="1"/>
          </p:cNvSpPr>
          <p:nvPr>
            <p:ph type="sldNum" sz="quarter" idx="12"/>
          </p:nvPr>
        </p:nvSpPr>
        <p:spPr/>
        <p:txBody>
          <a:bodyPr/>
          <a:lstStyle/>
          <a:p>
            <a:fld id="{549891F4-802F-4A73-AA5D-9F590C57F710}" type="slidenum">
              <a:rPr lang="en-US" smtClean="0"/>
              <a:t>3</a:t>
            </a:fld>
            <a:endParaRPr lang="en-US"/>
          </a:p>
        </p:txBody>
      </p:sp>
    </p:spTree>
    <p:extLst>
      <p:ext uri="{BB962C8B-B14F-4D97-AF65-F5344CB8AC3E}">
        <p14:creationId xmlns:p14="http://schemas.microsoft.com/office/powerpoint/2010/main" val="30091553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chart&#10;&#10;Description automatically generated">
            <a:extLst>
              <a:ext uri="{FF2B5EF4-FFF2-40B4-BE49-F238E27FC236}">
                <a16:creationId xmlns:a16="http://schemas.microsoft.com/office/drawing/2014/main" id="{D173E8DF-3B2F-E4E7-61D0-E3E1559B96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76508" y="277600"/>
            <a:ext cx="7201828" cy="6388080"/>
          </a:xfrm>
          <a:prstGeom prst="rect">
            <a:avLst/>
          </a:prstGeom>
        </p:spPr>
      </p:pic>
      <p:sp>
        <p:nvSpPr>
          <p:cNvPr id="6" name="TextBox 5">
            <a:extLst>
              <a:ext uri="{FF2B5EF4-FFF2-40B4-BE49-F238E27FC236}">
                <a16:creationId xmlns:a16="http://schemas.microsoft.com/office/drawing/2014/main" id="{0147BA1C-BB17-071D-BFBB-E17FC37D5F46}"/>
              </a:ext>
            </a:extLst>
          </p:cNvPr>
          <p:cNvSpPr txBox="1"/>
          <p:nvPr/>
        </p:nvSpPr>
        <p:spPr>
          <a:xfrm>
            <a:off x="601704" y="1312377"/>
            <a:ext cx="3164866" cy="1477328"/>
          </a:xfrm>
          <a:prstGeom prst="rect">
            <a:avLst/>
          </a:prstGeom>
          <a:noFill/>
        </p:spPr>
        <p:txBody>
          <a:bodyPr wrap="square" rtlCol="0">
            <a:spAutoFit/>
          </a:bodyPr>
          <a:lstStyle/>
          <a:p>
            <a:r>
              <a:rPr lang="en-US" dirty="0" err="1"/>
              <a:t>EMCal</a:t>
            </a:r>
            <a:r>
              <a:rPr lang="en-US" dirty="0"/>
              <a:t> energy resolution plot from </a:t>
            </a:r>
            <a:r>
              <a:rPr lang="en-US" dirty="0" err="1"/>
              <a:t>Fredierike</a:t>
            </a:r>
            <a:r>
              <a:rPr lang="en-US" dirty="0"/>
              <a:t> Bock 3/30/2023</a:t>
            </a:r>
          </a:p>
          <a:p>
            <a:endParaRPr lang="en-US" dirty="0"/>
          </a:p>
          <a:p>
            <a:r>
              <a:rPr lang="en-US" b="1" dirty="0"/>
              <a:t>Both calorimeters meet the YR energy resolution requirement</a:t>
            </a:r>
          </a:p>
        </p:txBody>
      </p:sp>
      <p:cxnSp>
        <p:nvCxnSpPr>
          <p:cNvPr id="7" name="Straight Arrow Connector 6">
            <a:extLst>
              <a:ext uri="{FF2B5EF4-FFF2-40B4-BE49-F238E27FC236}">
                <a16:creationId xmlns:a16="http://schemas.microsoft.com/office/drawing/2014/main" id="{A7770717-327C-AD1D-B0E8-2319F83DFB35}"/>
              </a:ext>
            </a:extLst>
          </p:cNvPr>
          <p:cNvCxnSpPr>
            <a:cxnSpLocks/>
          </p:cNvCxnSpPr>
          <p:nvPr/>
        </p:nvCxnSpPr>
        <p:spPr>
          <a:xfrm>
            <a:off x="3733405" y="3851851"/>
            <a:ext cx="3169354" cy="10599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44C68584-E356-78F5-87F2-F19194393DAC}"/>
              </a:ext>
            </a:extLst>
          </p:cNvPr>
          <p:cNvSpPr txBox="1"/>
          <p:nvPr/>
        </p:nvSpPr>
        <p:spPr>
          <a:xfrm>
            <a:off x="1317115" y="3471640"/>
            <a:ext cx="2416290" cy="646331"/>
          </a:xfrm>
          <a:prstGeom prst="rect">
            <a:avLst/>
          </a:prstGeom>
          <a:noFill/>
          <a:ln>
            <a:solidFill>
              <a:schemeClr val="tx1"/>
            </a:solidFill>
          </a:ln>
        </p:spPr>
        <p:txBody>
          <a:bodyPr wrap="square" rtlCol="0">
            <a:spAutoFit/>
          </a:bodyPr>
          <a:lstStyle/>
          <a:p>
            <a:r>
              <a:rPr lang="en-US" dirty="0" err="1"/>
              <a:t>SciGlass</a:t>
            </a:r>
            <a:r>
              <a:rPr lang="en-US" dirty="0"/>
              <a:t> easily meets the YR requirement</a:t>
            </a:r>
          </a:p>
        </p:txBody>
      </p:sp>
      <p:sp>
        <p:nvSpPr>
          <p:cNvPr id="10" name="TextBox 9">
            <a:extLst>
              <a:ext uri="{FF2B5EF4-FFF2-40B4-BE49-F238E27FC236}">
                <a16:creationId xmlns:a16="http://schemas.microsoft.com/office/drawing/2014/main" id="{CD60CF31-A5A3-CCBC-1CEC-087689076365}"/>
              </a:ext>
            </a:extLst>
          </p:cNvPr>
          <p:cNvSpPr txBox="1"/>
          <p:nvPr/>
        </p:nvSpPr>
        <p:spPr>
          <a:xfrm>
            <a:off x="1373772" y="5083958"/>
            <a:ext cx="2555182" cy="923330"/>
          </a:xfrm>
          <a:prstGeom prst="rect">
            <a:avLst/>
          </a:prstGeom>
          <a:noFill/>
          <a:ln>
            <a:solidFill>
              <a:schemeClr val="tx1"/>
            </a:solidFill>
          </a:ln>
        </p:spPr>
        <p:txBody>
          <a:bodyPr wrap="square" rtlCol="0">
            <a:spAutoFit/>
          </a:bodyPr>
          <a:lstStyle/>
          <a:p>
            <a:r>
              <a:rPr lang="en-US" dirty="0"/>
              <a:t>Imaging </a:t>
            </a:r>
            <a:r>
              <a:rPr lang="en-US" dirty="0" err="1"/>
              <a:t>EMCal</a:t>
            </a:r>
            <a:r>
              <a:rPr lang="en-US" dirty="0"/>
              <a:t> does substantially better than the YR requirement</a:t>
            </a:r>
          </a:p>
        </p:txBody>
      </p:sp>
      <p:cxnSp>
        <p:nvCxnSpPr>
          <p:cNvPr id="11" name="Straight Arrow Connector 10">
            <a:extLst>
              <a:ext uri="{FF2B5EF4-FFF2-40B4-BE49-F238E27FC236}">
                <a16:creationId xmlns:a16="http://schemas.microsoft.com/office/drawing/2014/main" id="{E84F891F-724E-D6AA-3807-833395E20A81}"/>
              </a:ext>
            </a:extLst>
          </p:cNvPr>
          <p:cNvCxnSpPr>
            <a:cxnSpLocks/>
          </p:cNvCxnSpPr>
          <p:nvPr/>
        </p:nvCxnSpPr>
        <p:spPr>
          <a:xfrm>
            <a:off x="3941869" y="5463500"/>
            <a:ext cx="292947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Date Placeholder 1">
            <a:extLst>
              <a:ext uri="{FF2B5EF4-FFF2-40B4-BE49-F238E27FC236}">
                <a16:creationId xmlns:a16="http://schemas.microsoft.com/office/drawing/2014/main" id="{63F84CDE-B3CC-E659-1070-834597413731}"/>
              </a:ext>
            </a:extLst>
          </p:cNvPr>
          <p:cNvSpPr>
            <a:spLocks noGrp="1"/>
          </p:cNvSpPr>
          <p:nvPr>
            <p:ph type="dt" sz="half" idx="10"/>
          </p:nvPr>
        </p:nvSpPr>
        <p:spPr/>
        <p:txBody>
          <a:bodyPr/>
          <a:lstStyle/>
          <a:p>
            <a:r>
              <a:rPr lang="en-US"/>
              <a:t>4/14/2023</a:t>
            </a:r>
          </a:p>
        </p:txBody>
      </p:sp>
      <p:sp>
        <p:nvSpPr>
          <p:cNvPr id="3" name="Footer Placeholder 2">
            <a:extLst>
              <a:ext uri="{FF2B5EF4-FFF2-40B4-BE49-F238E27FC236}">
                <a16:creationId xmlns:a16="http://schemas.microsoft.com/office/drawing/2014/main" id="{B25CC807-5332-2870-7C55-7343C7AD57A4}"/>
              </a:ext>
            </a:extLst>
          </p:cNvPr>
          <p:cNvSpPr>
            <a:spLocks noGrp="1"/>
          </p:cNvSpPr>
          <p:nvPr>
            <p:ph type="ftr" sz="quarter" idx="11"/>
          </p:nvPr>
        </p:nvSpPr>
        <p:spPr/>
        <p:txBody>
          <a:bodyPr/>
          <a:lstStyle/>
          <a:p>
            <a:r>
              <a:rPr lang="en-US"/>
              <a:t>ePIC General Meeting </a:t>
            </a:r>
          </a:p>
        </p:txBody>
      </p:sp>
      <p:sp>
        <p:nvSpPr>
          <p:cNvPr id="4" name="Slide Number Placeholder 3">
            <a:extLst>
              <a:ext uri="{FF2B5EF4-FFF2-40B4-BE49-F238E27FC236}">
                <a16:creationId xmlns:a16="http://schemas.microsoft.com/office/drawing/2014/main" id="{44035949-D472-DC03-118A-66D16915E492}"/>
              </a:ext>
            </a:extLst>
          </p:cNvPr>
          <p:cNvSpPr>
            <a:spLocks noGrp="1"/>
          </p:cNvSpPr>
          <p:nvPr>
            <p:ph type="sldNum" sz="quarter" idx="12"/>
          </p:nvPr>
        </p:nvSpPr>
        <p:spPr/>
        <p:txBody>
          <a:bodyPr/>
          <a:lstStyle/>
          <a:p>
            <a:fld id="{549891F4-802F-4A73-AA5D-9F590C57F710}" type="slidenum">
              <a:rPr lang="en-US" smtClean="0"/>
              <a:t>4</a:t>
            </a:fld>
            <a:endParaRPr lang="en-US"/>
          </a:p>
        </p:txBody>
      </p:sp>
    </p:spTree>
    <p:extLst>
      <p:ext uri="{BB962C8B-B14F-4D97-AF65-F5344CB8AC3E}">
        <p14:creationId xmlns:p14="http://schemas.microsoft.com/office/powerpoint/2010/main" val="12037140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8B558B7-105B-F527-7732-C787845CD4D8}"/>
              </a:ext>
            </a:extLst>
          </p:cNvPr>
          <p:cNvPicPr>
            <a:picLocks noChangeAspect="1"/>
          </p:cNvPicPr>
          <p:nvPr/>
        </p:nvPicPr>
        <p:blipFill>
          <a:blip r:embed="rId2"/>
          <a:stretch>
            <a:fillRect/>
          </a:stretch>
        </p:blipFill>
        <p:spPr>
          <a:xfrm>
            <a:off x="5336918" y="1435816"/>
            <a:ext cx="7202658" cy="2057400"/>
          </a:xfrm>
          <a:prstGeom prst="rect">
            <a:avLst/>
          </a:prstGeom>
        </p:spPr>
      </p:pic>
      <p:pic>
        <p:nvPicPr>
          <p:cNvPr id="7" name="Picture 6">
            <a:extLst>
              <a:ext uri="{FF2B5EF4-FFF2-40B4-BE49-F238E27FC236}">
                <a16:creationId xmlns:a16="http://schemas.microsoft.com/office/drawing/2014/main" id="{3E261BF7-AE4A-63E5-8A98-9A4EFA398899}"/>
              </a:ext>
            </a:extLst>
          </p:cNvPr>
          <p:cNvPicPr>
            <a:picLocks noChangeAspect="1"/>
          </p:cNvPicPr>
          <p:nvPr/>
        </p:nvPicPr>
        <p:blipFill>
          <a:blip r:embed="rId3"/>
          <a:stretch>
            <a:fillRect/>
          </a:stretch>
        </p:blipFill>
        <p:spPr>
          <a:xfrm>
            <a:off x="5365792" y="3620029"/>
            <a:ext cx="7202658" cy="2057400"/>
          </a:xfrm>
          <a:prstGeom prst="rect">
            <a:avLst/>
          </a:prstGeom>
        </p:spPr>
      </p:pic>
      <p:sp>
        <p:nvSpPr>
          <p:cNvPr id="8" name="TextBox 7">
            <a:extLst>
              <a:ext uri="{FF2B5EF4-FFF2-40B4-BE49-F238E27FC236}">
                <a16:creationId xmlns:a16="http://schemas.microsoft.com/office/drawing/2014/main" id="{7D151168-A560-17E8-806C-4F1EB019D18A}"/>
              </a:ext>
            </a:extLst>
          </p:cNvPr>
          <p:cNvSpPr txBox="1"/>
          <p:nvPr/>
        </p:nvSpPr>
        <p:spPr>
          <a:xfrm>
            <a:off x="6759058" y="1105516"/>
            <a:ext cx="4520241" cy="369332"/>
          </a:xfrm>
          <a:prstGeom prst="rect">
            <a:avLst/>
          </a:prstGeom>
          <a:noFill/>
        </p:spPr>
        <p:txBody>
          <a:bodyPr wrap="square" rtlCol="0">
            <a:spAutoFit/>
          </a:bodyPr>
          <a:lstStyle/>
          <a:p>
            <a:r>
              <a:rPr lang="en-US" dirty="0"/>
              <a:t>Imaging </a:t>
            </a:r>
            <a:r>
              <a:rPr lang="en-US" dirty="0" err="1"/>
              <a:t>EMCal</a:t>
            </a:r>
            <a:r>
              <a:rPr lang="en-US" dirty="0"/>
              <a:t> Results (from review)</a:t>
            </a:r>
          </a:p>
        </p:txBody>
      </p:sp>
      <p:sp>
        <p:nvSpPr>
          <p:cNvPr id="9" name="TextBox 8">
            <a:extLst>
              <a:ext uri="{FF2B5EF4-FFF2-40B4-BE49-F238E27FC236}">
                <a16:creationId xmlns:a16="http://schemas.microsoft.com/office/drawing/2014/main" id="{C07FA554-A259-51B9-0F1E-328A88D54339}"/>
              </a:ext>
            </a:extLst>
          </p:cNvPr>
          <p:cNvSpPr txBox="1"/>
          <p:nvPr/>
        </p:nvSpPr>
        <p:spPr>
          <a:xfrm>
            <a:off x="845551" y="1122447"/>
            <a:ext cx="4520241" cy="369332"/>
          </a:xfrm>
          <a:prstGeom prst="rect">
            <a:avLst/>
          </a:prstGeom>
          <a:noFill/>
        </p:spPr>
        <p:txBody>
          <a:bodyPr wrap="square" rtlCol="0">
            <a:spAutoFit/>
          </a:bodyPr>
          <a:lstStyle/>
          <a:p>
            <a:r>
              <a:rPr lang="en-US" dirty="0" err="1"/>
              <a:t>SciGlass</a:t>
            </a:r>
            <a:r>
              <a:rPr lang="en-US" dirty="0"/>
              <a:t> </a:t>
            </a:r>
            <a:r>
              <a:rPr lang="en-US" dirty="0" err="1"/>
              <a:t>EMCal</a:t>
            </a:r>
            <a:r>
              <a:rPr lang="en-US" dirty="0"/>
              <a:t> Results (from review)</a:t>
            </a:r>
          </a:p>
        </p:txBody>
      </p:sp>
      <p:pic>
        <p:nvPicPr>
          <p:cNvPr id="6" name="Picture 5">
            <a:extLst>
              <a:ext uri="{FF2B5EF4-FFF2-40B4-BE49-F238E27FC236}">
                <a16:creationId xmlns:a16="http://schemas.microsoft.com/office/drawing/2014/main" id="{724843DD-C88B-98C4-A21A-00D929D6E75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618592"/>
            <a:ext cx="5725479" cy="3932024"/>
          </a:xfrm>
          <a:prstGeom prst="rect">
            <a:avLst/>
          </a:prstGeom>
        </p:spPr>
      </p:pic>
      <p:cxnSp>
        <p:nvCxnSpPr>
          <p:cNvPr id="11" name="Straight Connector 10">
            <a:extLst>
              <a:ext uri="{FF2B5EF4-FFF2-40B4-BE49-F238E27FC236}">
                <a16:creationId xmlns:a16="http://schemas.microsoft.com/office/drawing/2014/main" id="{9341A15C-E935-4C6D-C768-FA58179FEDB5}"/>
              </a:ext>
            </a:extLst>
          </p:cNvPr>
          <p:cNvCxnSpPr/>
          <p:nvPr/>
        </p:nvCxnSpPr>
        <p:spPr>
          <a:xfrm>
            <a:off x="369550" y="3098537"/>
            <a:ext cx="5325314" cy="0"/>
          </a:xfrm>
          <a:prstGeom prst="line">
            <a:avLst/>
          </a:prstGeom>
          <a:ln w="19050">
            <a:prstDash val="dash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4E8C173-3307-FBBA-5ECF-26CD3590D23E}"/>
              </a:ext>
            </a:extLst>
          </p:cNvPr>
          <p:cNvCxnSpPr/>
          <p:nvPr/>
        </p:nvCxnSpPr>
        <p:spPr>
          <a:xfrm>
            <a:off x="369550" y="5137247"/>
            <a:ext cx="5325314" cy="0"/>
          </a:xfrm>
          <a:prstGeom prst="line">
            <a:avLst/>
          </a:prstGeom>
          <a:ln w="19050">
            <a:prstDash val="dashDot"/>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55C74D07-17A6-D78E-E026-1FEB65964AF2}"/>
              </a:ext>
            </a:extLst>
          </p:cNvPr>
          <p:cNvSpPr txBox="1"/>
          <p:nvPr/>
        </p:nvSpPr>
        <p:spPr>
          <a:xfrm>
            <a:off x="6182242" y="501927"/>
            <a:ext cx="5666009" cy="369332"/>
          </a:xfrm>
          <a:prstGeom prst="rect">
            <a:avLst/>
          </a:prstGeom>
          <a:noFill/>
        </p:spPr>
        <p:txBody>
          <a:bodyPr wrap="square" rtlCol="0">
            <a:spAutoFit/>
          </a:bodyPr>
          <a:lstStyle/>
          <a:p>
            <a:r>
              <a:rPr lang="en-US" dirty="0">
                <a:solidFill>
                  <a:schemeClr val="accent1"/>
                </a:solidFill>
              </a:rPr>
              <a:t>Plots use pion rejection at 95% electron efficiency</a:t>
            </a:r>
          </a:p>
        </p:txBody>
      </p:sp>
      <p:sp>
        <p:nvSpPr>
          <p:cNvPr id="4" name="Title 7">
            <a:extLst>
              <a:ext uri="{FF2B5EF4-FFF2-40B4-BE49-F238E27FC236}">
                <a16:creationId xmlns:a16="http://schemas.microsoft.com/office/drawing/2014/main" id="{1BE7F272-A52F-700C-30B5-CB9ABB781C79}"/>
              </a:ext>
            </a:extLst>
          </p:cNvPr>
          <p:cNvSpPr txBox="1">
            <a:spLocks/>
          </p:cNvSpPr>
          <p:nvPr/>
        </p:nvSpPr>
        <p:spPr>
          <a:xfrm>
            <a:off x="838200" y="365126"/>
            <a:ext cx="3124200" cy="81088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1"/>
                </a:solidFill>
              </a:rPr>
              <a:t>10 x 100 GeV</a:t>
            </a:r>
          </a:p>
        </p:txBody>
      </p:sp>
      <p:sp>
        <p:nvSpPr>
          <p:cNvPr id="2" name="Date Placeholder 1">
            <a:extLst>
              <a:ext uri="{FF2B5EF4-FFF2-40B4-BE49-F238E27FC236}">
                <a16:creationId xmlns:a16="http://schemas.microsoft.com/office/drawing/2014/main" id="{4DC625AD-DA3B-25D7-BA5C-D2338800BC36}"/>
              </a:ext>
            </a:extLst>
          </p:cNvPr>
          <p:cNvSpPr>
            <a:spLocks noGrp="1"/>
          </p:cNvSpPr>
          <p:nvPr>
            <p:ph type="dt" sz="half" idx="10"/>
          </p:nvPr>
        </p:nvSpPr>
        <p:spPr/>
        <p:txBody>
          <a:bodyPr/>
          <a:lstStyle/>
          <a:p>
            <a:r>
              <a:rPr lang="en-US"/>
              <a:t>4/14/2023</a:t>
            </a:r>
          </a:p>
        </p:txBody>
      </p:sp>
      <p:sp>
        <p:nvSpPr>
          <p:cNvPr id="3" name="Footer Placeholder 2">
            <a:extLst>
              <a:ext uri="{FF2B5EF4-FFF2-40B4-BE49-F238E27FC236}">
                <a16:creationId xmlns:a16="http://schemas.microsoft.com/office/drawing/2014/main" id="{499BE4A3-3ECE-3858-131B-871D94ADD30E}"/>
              </a:ext>
            </a:extLst>
          </p:cNvPr>
          <p:cNvSpPr>
            <a:spLocks noGrp="1"/>
          </p:cNvSpPr>
          <p:nvPr>
            <p:ph type="ftr" sz="quarter" idx="11"/>
          </p:nvPr>
        </p:nvSpPr>
        <p:spPr/>
        <p:txBody>
          <a:bodyPr/>
          <a:lstStyle/>
          <a:p>
            <a:r>
              <a:rPr lang="en-US"/>
              <a:t>ePIC General Meeting </a:t>
            </a:r>
          </a:p>
        </p:txBody>
      </p:sp>
      <p:sp>
        <p:nvSpPr>
          <p:cNvPr id="13" name="Slide Number Placeholder 12">
            <a:extLst>
              <a:ext uri="{FF2B5EF4-FFF2-40B4-BE49-F238E27FC236}">
                <a16:creationId xmlns:a16="http://schemas.microsoft.com/office/drawing/2014/main" id="{DADE1083-F421-489A-66F8-0CE84AC4795E}"/>
              </a:ext>
            </a:extLst>
          </p:cNvPr>
          <p:cNvSpPr>
            <a:spLocks noGrp="1"/>
          </p:cNvSpPr>
          <p:nvPr>
            <p:ph type="sldNum" sz="quarter" idx="12"/>
          </p:nvPr>
        </p:nvSpPr>
        <p:spPr/>
        <p:txBody>
          <a:bodyPr/>
          <a:lstStyle/>
          <a:p>
            <a:fld id="{549891F4-802F-4A73-AA5D-9F590C57F710}" type="slidenum">
              <a:rPr lang="en-US" smtClean="0"/>
              <a:t>5</a:t>
            </a:fld>
            <a:endParaRPr lang="en-US"/>
          </a:p>
        </p:txBody>
      </p:sp>
      <p:sp>
        <p:nvSpPr>
          <p:cNvPr id="14" name="Oval 13">
            <a:extLst>
              <a:ext uri="{FF2B5EF4-FFF2-40B4-BE49-F238E27FC236}">
                <a16:creationId xmlns:a16="http://schemas.microsoft.com/office/drawing/2014/main" id="{0A857CB6-AC08-86AA-3BF1-17E6959592D3}"/>
              </a:ext>
            </a:extLst>
          </p:cNvPr>
          <p:cNvSpPr/>
          <p:nvPr/>
        </p:nvSpPr>
        <p:spPr>
          <a:xfrm>
            <a:off x="1029903" y="4494998"/>
            <a:ext cx="808522" cy="51543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B89B5BFA-FBCF-37AA-204A-E5AFD4996643}"/>
              </a:ext>
            </a:extLst>
          </p:cNvPr>
          <p:cNvSpPr/>
          <p:nvPr/>
        </p:nvSpPr>
        <p:spPr>
          <a:xfrm>
            <a:off x="4356743" y="4427505"/>
            <a:ext cx="808522" cy="51543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F6D3C7EA-865E-E2F0-E4D1-2CD153806379}"/>
              </a:ext>
            </a:extLst>
          </p:cNvPr>
          <p:cNvSpPr/>
          <p:nvPr/>
        </p:nvSpPr>
        <p:spPr>
          <a:xfrm>
            <a:off x="6986336" y="4752714"/>
            <a:ext cx="808522" cy="51543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157BE94C-D425-67B9-0FB5-D52037800B56}"/>
              </a:ext>
            </a:extLst>
          </p:cNvPr>
          <p:cNvSpPr/>
          <p:nvPr/>
        </p:nvSpPr>
        <p:spPr>
          <a:xfrm>
            <a:off x="10455951" y="4807819"/>
            <a:ext cx="808522" cy="51543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F87DE398-3165-BE46-1A67-F3208F41F213}"/>
              </a:ext>
            </a:extLst>
          </p:cNvPr>
          <p:cNvSpPr txBox="1"/>
          <p:nvPr/>
        </p:nvSpPr>
        <p:spPr>
          <a:xfrm>
            <a:off x="2357827" y="5971256"/>
            <a:ext cx="6735304" cy="369332"/>
          </a:xfrm>
          <a:prstGeom prst="rect">
            <a:avLst/>
          </a:prstGeom>
          <a:noFill/>
        </p:spPr>
        <p:txBody>
          <a:bodyPr wrap="square" rtlCol="0">
            <a:spAutoFit/>
          </a:bodyPr>
          <a:lstStyle/>
          <a:p>
            <a:r>
              <a:rPr lang="en-US" b="1" dirty="0"/>
              <a:t>Challenges at positive </a:t>
            </a:r>
            <a:r>
              <a:rPr lang="en-US" b="1" dirty="0" err="1"/>
              <a:t>pseudorapidity</a:t>
            </a:r>
            <a:r>
              <a:rPr lang="en-US" b="1" dirty="0"/>
              <a:t>, low </a:t>
            </a:r>
            <a:r>
              <a:rPr lang="en-US" b="1" dirty="0" err="1"/>
              <a:t>p</a:t>
            </a:r>
            <a:r>
              <a:rPr lang="en-US" b="1" baseline="-25000" dirty="0" err="1"/>
              <a:t>T</a:t>
            </a:r>
            <a:r>
              <a:rPr lang="en-US" b="1" dirty="0"/>
              <a:t> for both calorimeters</a:t>
            </a:r>
          </a:p>
        </p:txBody>
      </p:sp>
      <p:cxnSp>
        <p:nvCxnSpPr>
          <p:cNvPr id="21" name="Straight Arrow Connector 20">
            <a:extLst>
              <a:ext uri="{FF2B5EF4-FFF2-40B4-BE49-F238E27FC236}">
                <a16:creationId xmlns:a16="http://schemas.microsoft.com/office/drawing/2014/main" id="{4577723B-611B-1360-E7B0-324814D4B258}"/>
              </a:ext>
            </a:extLst>
          </p:cNvPr>
          <p:cNvCxnSpPr>
            <a:cxnSpLocks/>
            <a:stCxn id="19" idx="0"/>
            <a:endCxn id="14" idx="4"/>
          </p:cNvCxnSpPr>
          <p:nvPr/>
        </p:nvCxnSpPr>
        <p:spPr>
          <a:xfrm flipH="1" flipV="1">
            <a:off x="1434164" y="5010431"/>
            <a:ext cx="4291315" cy="9608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5ABA912F-7CBB-9DA6-C46F-18E646CD7902}"/>
              </a:ext>
            </a:extLst>
          </p:cNvPr>
          <p:cNvCxnSpPr>
            <a:cxnSpLocks/>
            <a:stCxn id="19" idx="0"/>
            <a:endCxn id="15" idx="3"/>
          </p:cNvCxnSpPr>
          <p:nvPr/>
        </p:nvCxnSpPr>
        <p:spPr>
          <a:xfrm flipH="1" flipV="1">
            <a:off x="4475148" y="4867455"/>
            <a:ext cx="1250331" cy="11038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5A420BAC-60C3-4CE1-CA7E-87D2638903F6}"/>
              </a:ext>
            </a:extLst>
          </p:cNvPr>
          <p:cNvCxnSpPr>
            <a:cxnSpLocks/>
            <a:stCxn id="19" idx="0"/>
            <a:endCxn id="16" idx="3"/>
          </p:cNvCxnSpPr>
          <p:nvPr/>
        </p:nvCxnSpPr>
        <p:spPr>
          <a:xfrm flipV="1">
            <a:off x="5725479" y="5192664"/>
            <a:ext cx="1379262" cy="7785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8C131D38-8FDA-D7F7-CDED-DEBFDC23A262}"/>
              </a:ext>
            </a:extLst>
          </p:cNvPr>
          <p:cNvCxnSpPr>
            <a:cxnSpLocks/>
            <a:stCxn id="19" idx="0"/>
          </p:cNvCxnSpPr>
          <p:nvPr/>
        </p:nvCxnSpPr>
        <p:spPr>
          <a:xfrm flipV="1">
            <a:off x="5725479" y="5291846"/>
            <a:ext cx="4864863" cy="6794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29922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98BEACE-1E28-A93C-48AA-088A61F294EA}"/>
              </a:ext>
            </a:extLst>
          </p:cNvPr>
          <p:cNvPicPr>
            <a:picLocks noChangeAspect="1"/>
          </p:cNvPicPr>
          <p:nvPr/>
        </p:nvPicPr>
        <p:blipFill>
          <a:blip r:embed="rId2"/>
          <a:stretch>
            <a:fillRect/>
          </a:stretch>
        </p:blipFill>
        <p:spPr>
          <a:xfrm>
            <a:off x="1431329" y="917367"/>
            <a:ext cx="8361068" cy="2388293"/>
          </a:xfrm>
          <a:prstGeom prst="rect">
            <a:avLst/>
          </a:prstGeom>
        </p:spPr>
      </p:pic>
      <p:sp>
        <p:nvSpPr>
          <p:cNvPr id="8" name="TextBox 7">
            <a:extLst>
              <a:ext uri="{FF2B5EF4-FFF2-40B4-BE49-F238E27FC236}">
                <a16:creationId xmlns:a16="http://schemas.microsoft.com/office/drawing/2014/main" id="{A0913082-FA3A-84D9-E0D5-91A409D2D483}"/>
              </a:ext>
            </a:extLst>
          </p:cNvPr>
          <p:cNvSpPr txBox="1"/>
          <p:nvPr/>
        </p:nvSpPr>
        <p:spPr>
          <a:xfrm>
            <a:off x="3962400" y="305565"/>
            <a:ext cx="7723249" cy="646331"/>
          </a:xfrm>
          <a:prstGeom prst="rect">
            <a:avLst/>
          </a:prstGeom>
          <a:noFill/>
        </p:spPr>
        <p:txBody>
          <a:bodyPr wrap="square" rtlCol="0">
            <a:spAutoFit/>
          </a:bodyPr>
          <a:lstStyle/>
          <a:p>
            <a:r>
              <a:rPr lang="en-US" dirty="0"/>
              <a:t>Imaging </a:t>
            </a:r>
            <a:r>
              <a:rPr lang="en-US" dirty="0" err="1"/>
              <a:t>EMCal</a:t>
            </a:r>
            <a:r>
              <a:rPr lang="en-US" dirty="0"/>
              <a:t> Results (from M. Zurek, email to committee, 3/17/2023) – additional points near </a:t>
            </a:r>
            <a:r>
              <a:rPr lang="en-US" dirty="0" err="1"/>
              <a:t>p</a:t>
            </a:r>
            <a:r>
              <a:rPr lang="en-US" baseline="-25000" dirty="0" err="1"/>
              <a:t>min</a:t>
            </a:r>
            <a:r>
              <a:rPr lang="en-US" dirty="0"/>
              <a:t> for positive </a:t>
            </a:r>
            <a:r>
              <a:rPr lang="en-US" dirty="0" err="1"/>
              <a:t>pseudorapidity</a:t>
            </a:r>
            <a:endParaRPr lang="en-US" dirty="0"/>
          </a:p>
        </p:txBody>
      </p:sp>
      <p:sp>
        <p:nvSpPr>
          <p:cNvPr id="11" name="TextBox 10">
            <a:extLst>
              <a:ext uri="{FF2B5EF4-FFF2-40B4-BE49-F238E27FC236}">
                <a16:creationId xmlns:a16="http://schemas.microsoft.com/office/drawing/2014/main" id="{E99B3AAC-F06E-A68E-C704-058434E672FF}"/>
              </a:ext>
            </a:extLst>
          </p:cNvPr>
          <p:cNvSpPr txBox="1"/>
          <p:nvPr/>
        </p:nvSpPr>
        <p:spPr>
          <a:xfrm>
            <a:off x="87531" y="4507839"/>
            <a:ext cx="4076718" cy="646331"/>
          </a:xfrm>
          <a:prstGeom prst="rect">
            <a:avLst/>
          </a:prstGeom>
          <a:noFill/>
        </p:spPr>
        <p:txBody>
          <a:bodyPr wrap="square" rtlCol="0">
            <a:spAutoFit/>
          </a:bodyPr>
          <a:lstStyle/>
          <a:p>
            <a:r>
              <a:rPr lang="en-US" dirty="0" err="1"/>
              <a:t>SciGlass</a:t>
            </a:r>
            <a:r>
              <a:rPr lang="en-US" dirty="0"/>
              <a:t> </a:t>
            </a:r>
            <a:r>
              <a:rPr lang="en-US" dirty="0" err="1"/>
              <a:t>EMCal</a:t>
            </a:r>
            <a:r>
              <a:rPr lang="en-US" dirty="0"/>
              <a:t> Results </a:t>
            </a:r>
            <a:br>
              <a:rPr lang="en-US" dirty="0"/>
            </a:br>
            <a:r>
              <a:rPr lang="en-US" dirty="0"/>
              <a:t>(from D. </a:t>
            </a:r>
            <a:r>
              <a:rPr lang="en-US" dirty="0" err="1"/>
              <a:t>Kalinkin</a:t>
            </a:r>
            <a:r>
              <a:rPr lang="en-US" dirty="0"/>
              <a:t>, 4/3/2023)</a:t>
            </a:r>
          </a:p>
        </p:txBody>
      </p:sp>
      <p:sp>
        <p:nvSpPr>
          <p:cNvPr id="4" name="TextBox 3">
            <a:extLst>
              <a:ext uri="{FF2B5EF4-FFF2-40B4-BE49-F238E27FC236}">
                <a16:creationId xmlns:a16="http://schemas.microsoft.com/office/drawing/2014/main" id="{893BD846-ECB0-1F8E-388A-E15ECEAA03E2}"/>
              </a:ext>
            </a:extLst>
          </p:cNvPr>
          <p:cNvSpPr txBox="1"/>
          <p:nvPr/>
        </p:nvSpPr>
        <p:spPr>
          <a:xfrm>
            <a:off x="9342989" y="1660461"/>
            <a:ext cx="2563162" cy="1200329"/>
          </a:xfrm>
          <a:prstGeom prst="rect">
            <a:avLst/>
          </a:prstGeom>
          <a:noFill/>
        </p:spPr>
        <p:txBody>
          <a:bodyPr wrap="square" rtlCol="0">
            <a:spAutoFit/>
          </a:bodyPr>
          <a:lstStyle/>
          <a:p>
            <a:r>
              <a:rPr lang="en-US" sz="1200" dirty="0"/>
              <a:t>Barak Schmookler confirmed 3/29/2023 that </a:t>
            </a:r>
            <a:r>
              <a:rPr lang="en-US" sz="1200" dirty="0" err="1"/>
              <a:t>hpDIRC</a:t>
            </a:r>
            <a:r>
              <a:rPr lang="en-US" sz="1200" dirty="0"/>
              <a:t> parametrization goes up to 2 GeV @ 95% efficiency, but agreed performance limit is 1.2 GeV (G. Kalicy 4/14/2023)</a:t>
            </a:r>
          </a:p>
        </p:txBody>
      </p:sp>
      <p:pic>
        <p:nvPicPr>
          <p:cNvPr id="6" name="Picture 5" descr="Chart, scatter chart&#10;&#10;Description automatically generated">
            <a:extLst>
              <a:ext uri="{FF2B5EF4-FFF2-40B4-BE49-F238E27FC236}">
                <a16:creationId xmlns:a16="http://schemas.microsoft.com/office/drawing/2014/main" id="{DC137A7C-C02C-ACCA-3A2A-4F4BA19045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665" y="3635204"/>
            <a:ext cx="8025874" cy="2649661"/>
          </a:xfrm>
          <a:prstGeom prst="rect">
            <a:avLst/>
          </a:prstGeom>
        </p:spPr>
      </p:pic>
      <p:sp>
        <p:nvSpPr>
          <p:cNvPr id="5" name="Title 7">
            <a:extLst>
              <a:ext uri="{FF2B5EF4-FFF2-40B4-BE49-F238E27FC236}">
                <a16:creationId xmlns:a16="http://schemas.microsoft.com/office/drawing/2014/main" id="{1F28A9B4-8C5B-C9D2-2283-E00669608D7D}"/>
              </a:ext>
            </a:extLst>
          </p:cNvPr>
          <p:cNvSpPr txBox="1">
            <a:spLocks/>
          </p:cNvSpPr>
          <p:nvPr/>
        </p:nvSpPr>
        <p:spPr>
          <a:xfrm>
            <a:off x="457200" y="320103"/>
            <a:ext cx="3124200" cy="81088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1"/>
                </a:solidFill>
              </a:rPr>
              <a:t>10 x 100 GeV</a:t>
            </a:r>
          </a:p>
        </p:txBody>
      </p:sp>
      <p:sp>
        <p:nvSpPr>
          <p:cNvPr id="2" name="Date Placeholder 1">
            <a:extLst>
              <a:ext uri="{FF2B5EF4-FFF2-40B4-BE49-F238E27FC236}">
                <a16:creationId xmlns:a16="http://schemas.microsoft.com/office/drawing/2014/main" id="{B1FE8DC3-F0D1-F2F5-3A38-D740682F254C}"/>
              </a:ext>
            </a:extLst>
          </p:cNvPr>
          <p:cNvSpPr>
            <a:spLocks noGrp="1"/>
          </p:cNvSpPr>
          <p:nvPr>
            <p:ph type="dt" sz="half" idx="10"/>
          </p:nvPr>
        </p:nvSpPr>
        <p:spPr/>
        <p:txBody>
          <a:bodyPr/>
          <a:lstStyle/>
          <a:p>
            <a:r>
              <a:rPr lang="en-US"/>
              <a:t>4/14/2023</a:t>
            </a:r>
          </a:p>
        </p:txBody>
      </p:sp>
      <p:sp>
        <p:nvSpPr>
          <p:cNvPr id="3" name="Footer Placeholder 2">
            <a:extLst>
              <a:ext uri="{FF2B5EF4-FFF2-40B4-BE49-F238E27FC236}">
                <a16:creationId xmlns:a16="http://schemas.microsoft.com/office/drawing/2014/main" id="{DAA5EFD5-5FF5-3D9D-A267-A15E5AA88B90}"/>
              </a:ext>
            </a:extLst>
          </p:cNvPr>
          <p:cNvSpPr>
            <a:spLocks noGrp="1"/>
          </p:cNvSpPr>
          <p:nvPr>
            <p:ph type="ftr" sz="quarter" idx="11"/>
          </p:nvPr>
        </p:nvSpPr>
        <p:spPr/>
        <p:txBody>
          <a:bodyPr/>
          <a:lstStyle/>
          <a:p>
            <a:r>
              <a:rPr lang="en-US"/>
              <a:t>ePIC General Meeting </a:t>
            </a:r>
          </a:p>
        </p:txBody>
      </p:sp>
      <p:sp>
        <p:nvSpPr>
          <p:cNvPr id="9" name="Slide Number Placeholder 8">
            <a:extLst>
              <a:ext uri="{FF2B5EF4-FFF2-40B4-BE49-F238E27FC236}">
                <a16:creationId xmlns:a16="http://schemas.microsoft.com/office/drawing/2014/main" id="{96AACF9C-F9AB-2BB4-BED8-A31DD48A3875}"/>
              </a:ext>
            </a:extLst>
          </p:cNvPr>
          <p:cNvSpPr>
            <a:spLocks noGrp="1"/>
          </p:cNvSpPr>
          <p:nvPr>
            <p:ph type="sldNum" sz="quarter" idx="12"/>
          </p:nvPr>
        </p:nvSpPr>
        <p:spPr/>
        <p:txBody>
          <a:bodyPr/>
          <a:lstStyle/>
          <a:p>
            <a:fld id="{549891F4-802F-4A73-AA5D-9F590C57F710}" type="slidenum">
              <a:rPr lang="en-US" smtClean="0"/>
              <a:t>6</a:t>
            </a:fld>
            <a:endParaRPr lang="en-US"/>
          </a:p>
        </p:txBody>
      </p:sp>
      <p:sp>
        <p:nvSpPr>
          <p:cNvPr id="10" name="Oval 9">
            <a:extLst>
              <a:ext uri="{FF2B5EF4-FFF2-40B4-BE49-F238E27FC236}">
                <a16:creationId xmlns:a16="http://schemas.microsoft.com/office/drawing/2014/main" id="{3C5B391E-ADEE-8C1E-8B90-6B898F947B88}"/>
              </a:ext>
            </a:extLst>
          </p:cNvPr>
          <p:cNvSpPr/>
          <p:nvPr/>
        </p:nvSpPr>
        <p:spPr>
          <a:xfrm>
            <a:off x="3355727" y="2333168"/>
            <a:ext cx="808522" cy="51543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2EDC1FCF-1D2B-526A-5EDA-810FADC4CD94}"/>
              </a:ext>
            </a:extLst>
          </p:cNvPr>
          <p:cNvSpPr/>
          <p:nvPr/>
        </p:nvSpPr>
        <p:spPr>
          <a:xfrm>
            <a:off x="7344878" y="2333168"/>
            <a:ext cx="808522" cy="51543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284CFB3F-936E-D896-BB75-D334A3C6C27B}"/>
              </a:ext>
            </a:extLst>
          </p:cNvPr>
          <p:cNvSpPr/>
          <p:nvPr/>
        </p:nvSpPr>
        <p:spPr>
          <a:xfrm>
            <a:off x="4628146" y="5154170"/>
            <a:ext cx="808522" cy="51543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5CBDDE59-46DE-6F5B-93D9-4F38534B984A}"/>
              </a:ext>
            </a:extLst>
          </p:cNvPr>
          <p:cNvSpPr/>
          <p:nvPr/>
        </p:nvSpPr>
        <p:spPr>
          <a:xfrm>
            <a:off x="9240334" y="5154169"/>
            <a:ext cx="1472583" cy="51543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47746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Chart, scatter chart&#10;&#10;Description automatically generated">
            <a:extLst>
              <a:ext uri="{FF2B5EF4-FFF2-40B4-BE49-F238E27FC236}">
                <a16:creationId xmlns:a16="http://schemas.microsoft.com/office/drawing/2014/main" id="{31A5A509-EF44-D7C1-F632-AEC7C37F9B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07868" y="1189543"/>
            <a:ext cx="8239349" cy="5014044"/>
          </a:xfrm>
          <a:prstGeom prst="rect">
            <a:avLst/>
          </a:prstGeom>
        </p:spPr>
      </p:pic>
      <p:sp>
        <p:nvSpPr>
          <p:cNvPr id="4" name="Title 3">
            <a:extLst>
              <a:ext uri="{FF2B5EF4-FFF2-40B4-BE49-F238E27FC236}">
                <a16:creationId xmlns:a16="http://schemas.microsoft.com/office/drawing/2014/main" id="{D9015FD2-40F1-AB45-9A01-EE883A89FF0B}"/>
              </a:ext>
            </a:extLst>
          </p:cNvPr>
          <p:cNvSpPr>
            <a:spLocks noGrp="1"/>
          </p:cNvSpPr>
          <p:nvPr>
            <p:ph type="title"/>
          </p:nvPr>
        </p:nvSpPr>
        <p:spPr/>
        <p:txBody>
          <a:bodyPr/>
          <a:lstStyle/>
          <a:p>
            <a:r>
              <a:rPr lang="en-US" b="1" dirty="0">
                <a:solidFill>
                  <a:schemeClr val="accent1"/>
                </a:solidFill>
              </a:rPr>
              <a:t>Performance Impact (10 x 100 GeV)</a:t>
            </a:r>
          </a:p>
        </p:txBody>
      </p:sp>
      <p:sp>
        <p:nvSpPr>
          <p:cNvPr id="6" name="TextBox 5">
            <a:extLst>
              <a:ext uri="{FF2B5EF4-FFF2-40B4-BE49-F238E27FC236}">
                <a16:creationId xmlns:a16="http://schemas.microsoft.com/office/drawing/2014/main" id="{37172DF8-9C45-15B0-BFFB-2A69052DFDE9}"/>
              </a:ext>
            </a:extLst>
          </p:cNvPr>
          <p:cNvSpPr txBox="1"/>
          <p:nvPr/>
        </p:nvSpPr>
        <p:spPr>
          <a:xfrm>
            <a:off x="244783" y="2198893"/>
            <a:ext cx="3667075" cy="2308324"/>
          </a:xfrm>
          <a:prstGeom prst="rect">
            <a:avLst/>
          </a:prstGeom>
          <a:noFill/>
        </p:spPr>
        <p:txBody>
          <a:bodyPr wrap="square" rtlCol="0">
            <a:spAutoFit/>
          </a:bodyPr>
          <a:lstStyle/>
          <a:p>
            <a:r>
              <a:rPr lang="en-US" dirty="0"/>
              <a:t>From Tyler Kutz – 4/12/2023</a:t>
            </a:r>
          </a:p>
          <a:p>
            <a:endParaRPr lang="en-US" dirty="0"/>
          </a:p>
          <a:p>
            <a:r>
              <a:rPr lang="en-US" dirty="0"/>
              <a:t>Band shows rapidity range in barrel overlaid with HERA data points. </a:t>
            </a:r>
          </a:p>
          <a:p>
            <a:endParaRPr lang="en-US" dirty="0"/>
          </a:p>
          <a:p>
            <a:r>
              <a:rPr lang="en-US" dirty="0"/>
              <a:t>The region +0.2 &lt; </a:t>
            </a:r>
            <a:r>
              <a:rPr lang="en-US" dirty="0">
                <a:latin typeface="Symbol" panose="05050102010706020507" pitchFamily="18" charset="2"/>
              </a:rPr>
              <a:t>h</a:t>
            </a:r>
            <a:r>
              <a:rPr lang="en-US" dirty="0"/>
              <a:t> &lt; +1.2 and electron energy of ~2 GeV is (y~0.8) is in region well-covered by HERA </a:t>
            </a:r>
          </a:p>
        </p:txBody>
      </p:sp>
      <p:sp>
        <p:nvSpPr>
          <p:cNvPr id="2" name="Date Placeholder 1">
            <a:extLst>
              <a:ext uri="{FF2B5EF4-FFF2-40B4-BE49-F238E27FC236}">
                <a16:creationId xmlns:a16="http://schemas.microsoft.com/office/drawing/2014/main" id="{801A48B7-A951-0E1E-A508-3B3567296CBB}"/>
              </a:ext>
            </a:extLst>
          </p:cNvPr>
          <p:cNvSpPr>
            <a:spLocks noGrp="1"/>
          </p:cNvSpPr>
          <p:nvPr>
            <p:ph type="dt" sz="half" idx="10"/>
          </p:nvPr>
        </p:nvSpPr>
        <p:spPr/>
        <p:txBody>
          <a:bodyPr/>
          <a:lstStyle/>
          <a:p>
            <a:r>
              <a:rPr lang="en-US"/>
              <a:t>4/14/2023</a:t>
            </a:r>
          </a:p>
        </p:txBody>
      </p:sp>
      <p:sp>
        <p:nvSpPr>
          <p:cNvPr id="3" name="Footer Placeholder 2">
            <a:extLst>
              <a:ext uri="{FF2B5EF4-FFF2-40B4-BE49-F238E27FC236}">
                <a16:creationId xmlns:a16="http://schemas.microsoft.com/office/drawing/2014/main" id="{69A1FF84-2A94-DAF0-7B31-1CB836FAC9FF}"/>
              </a:ext>
            </a:extLst>
          </p:cNvPr>
          <p:cNvSpPr>
            <a:spLocks noGrp="1"/>
          </p:cNvSpPr>
          <p:nvPr>
            <p:ph type="ftr" sz="quarter" idx="11"/>
          </p:nvPr>
        </p:nvSpPr>
        <p:spPr/>
        <p:txBody>
          <a:bodyPr/>
          <a:lstStyle/>
          <a:p>
            <a:r>
              <a:rPr lang="en-US"/>
              <a:t>ePIC General Meeting </a:t>
            </a:r>
          </a:p>
        </p:txBody>
      </p:sp>
      <p:sp>
        <p:nvSpPr>
          <p:cNvPr id="7" name="Slide Number Placeholder 6">
            <a:extLst>
              <a:ext uri="{FF2B5EF4-FFF2-40B4-BE49-F238E27FC236}">
                <a16:creationId xmlns:a16="http://schemas.microsoft.com/office/drawing/2014/main" id="{C86885AF-8727-45EF-BD98-CED83598AF0D}"/>
              </a:ext>
            </a:extLst>
          </p:cNvPr>
          <p:cNvSpPr>
            <a:spLocks noGrp="1"/>
          </p:cNvSpPr>
          <p:nvPr>
            <p:ph type="sldNum" sz="quarter" idx="12"/>
          </p:nvPr>
        </p:nvSpPr>
        <p:spPr/>
        <p:txBody>
          <a:bodyPr/>
          <a:lstStyle/>
          <a:p>
            <a:fld id="{549891F4-802F-4A73-AA5D-9F590C57F710}" type="slidenum">
              <a:rPr lang="en-US" smtClean="0"/>
              <a:t>7</a:t>
            </a:fld>
            <a:endParaRPr lang="en-US"/>
          </a:p>
        </p:txBody>
      </p:sp>
      <p:sp>
        <p:nvSpPr>
          <p:cNvPr id="10" name="Oval 9">
            <a:extLst>
              <a:ext uri="{FF2B5EF4-FFF2-40B4-BE49-F238E27FC236}">
                <a16:creationId xmlns:a16="http://schemas.microsoft.com/office/drawing/2014/main" id="{9637BED8-99F6-A58D-090D-5CEE3C0B75AD}"/>
              </a:ext>
            </a:extLst>
          </p:cNvPr>
          <p:cNvSpPr/>
          <p:nvPr/>
        </p:nvSpPr>
        <p:spPr>
          <a:xfrm rot="19919913">
            <a:off x="9378872" y="2882003"/>
            <a:ext cx="1000248" cy="472177"/>
          </a:xfrm>
          <a:prstGeom prst="ellipse">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885033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D9EB7F9-7030-7B27-ADE2-11DC79E638D3}"/>
              </a:ext>
            </a:extLst>
          </p:cNvPr>
          <p:cNvPicPr>
            <a:picLocks noChangeAspect="1"/>
          </p:cNvPicPr>
          <p:nvPr/>
        </p:nvPicPr>
        <p:blipFill>
          <a:blip r:embed="rId2"/>
          <a:stretch>
            <a:fillRect/>
          </a:stretch>
        </p:blipFill>
        <p:spPr>
          <a:xfrm>
            <a:off x="5429125" y="4191888"/>
            <a:ext cx="7216346" cy="2061310"/>
          </a:xfrm>
          <a:prstGeom prst="rect">
            <a:avLst/>
          </a:prstGeom>
        </p:spPr>
      </p:pic>
      <p:pic>
        <p:nvPicPr>
          <p:cNvPr id="6" name="Picture 5">
            <a:extLst>
              <a:ext uri="{FF2B5EF4-FFF2-40B4-BE49-F238E27FC236}">
                <a16:creationId xmlns:a16="http://schemas.microsoft.com/office/drawing/2014/main" id="{BFEF6569-E846-2C01-24CA-4684406424B5}"/>
              </a:ext>
            </a:extLst>
          </p:cNvPr>
          <p:cNvPicPr>
            <a:picLocks noChangeAspect="1"/>
          </p:cNvPicPr>
          <p:nvPr/>
        </p:nvPicPr>
        <p:blipFill>
          <a:blip r:embed="rId3"/>
          <a:stretch>
            <a:fillRect/>
          </a:stretch>
        </p:blipFill>
        <p:spPr>
          <a:xfrm>
            <a:off x="5482671" y="2121552"/>
            <a:ext cx="7109254" cy="2030719"/>
          </a:xfrm>
          <a:prstGeom prst="rect">
            <a:avLst/>
          </a:prstGeom>
        </p:spPr>
      </p:pic>
      <p:sp>
        <p:nvSpPr>
          <p:cNvPr id="8" name="Title 7">
            <a:extLst>
              <a:ext uri="{FF2B5EF4-FFF2-40B4-BE49-F238E27FC236}">
                <a16:creationId xmlns:a16="http://schemas.microsoft.com/office/drawing/2014/main" id="{87C7F3CF-52AC-86E8-0839-9495DEDE0D77}"/>
              </a:ext>
            </a:extLst>
          </p:cNvPr>
          <p:cNvSpPr>
            <a:spLocks noGrp="1"/>
          </p:cNvSpPr>
          <p:nvPr>
            <p:ph type="title"/>
          </p:nvPr>
        </p:nvSpPr>
        <p:spPr>
          <a:xfrm>
            <a:off x="838200" y="365126"/>
            <a:ext cx="3124200" cy="810886"/>
          </a:xfrm>
        </p:spPr>
        <p:txBody>
          <a:bodyPr/>
          <a:lstStyle/>
          <a:p>
            <a:r>
              <a:rPr lang="en-US" b="1" dirty="0">
                <a:solidFill>
                  <a:schemeClr val="accent1"/>
                </a:solidFill>
              </a:rPr>
              <a:t>5 x 41 GeV</a:t>
            </a:r>
          </a:p>
        </p:txBody>
      </p:sp>
      <p:pic>
        <p:nvPicPr>
          <p:cNvPr id="5" name="Picture 4" descr="Chart, scatter chart&#10;&#10;Description automatically generated">
            <a:extLst>
              <a:ext uri="{FF2B5EF4-FFF2-40B4-BE49-F238E27FC236}">
                <a16:creationId xmlns:a16="http://schemas.microsoft.com/office/drawing/2014/main" id="{43ECAF4F-4C08-0EB4-0FFB-D54AA348B8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0985" y="2196476"/>
            <a:ext cx="6406985" cy="1830567"/>
          </a:xfrm>
          <a:prstGeom prst="rect">
            <a:avLst/>
          </a:prstGeom>
        </p:spPr>
      </p:pic>
      <p:pic>
        <p:nvPicPr>
          <p:cNvPr id="7" name="Picture 6" descr="Chart, scatter chart&#10;&#10;Description automatically generated">
            <a:extLst>
              <a:ext uri="{FF2B5EF4-FFF2-40B4-BE49-F238E27FC236}">
                <a16:creationId xmlns:a16="http://schemas.microsoft.com/office/drawing/2014/main" id="{B8FF60BE-D37F-E4F9-5348-0E6342401F6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603" y="4101967"/>
            <a:ext cx="5609808" cy="1852021"/>
          </a:xfrm>
          <a:prstGeom prst="rect">
            <a:avLst/>
          </a:prstGeom>
        </p:spPr>
      </p:pic>
      <p:sp>
        <p:nvSpPr>
          <p:cNvPr id="10" name="TextBox 9">
            <a:extLst>
              <a:ext uri="{FF2B5EF4-FFF2-40B4-BE49-F238E27FC236}">
                <a16:creationId xmlns:a16="http://schemas.microsoft.com/office/drawing/2014/main" id="{8F3C1187-1791-0521-F723-B7B732A74CB0}"/>
              </a:ext>
            </a:extLst>
          </p:cNvPr>
          <p:cNvSpPr txBox="1"/>
          <p:nvPr/>
        </p:nvSpPr>
        <p:spPr>
          <a:xfrm>
            <a:off x="754640" y="1475221"/>
            <a:ext cx="4076718" cy="646331"/>
          </a:xfrm>
          <a:prstGeom prst="rect">
            <a:avLst/>
          </a:prstGeom>
          <a:noFill/>
        </p:spPr>
        <p:txBody>
          <a:bodyPr wrap="square" rtlCol="0">
            <a:spAutoFit/>
          </a:bodyPr>
          <a:lstStyle/>
          <a:p>
            <a:r>
              <a:rPr lang="en-US" dirty="0" err="1"/>
              <a:t>SciGlass</a:t>
            </a:r>
            <a:r>
              <a:rPr lang="en-US" dirty="0"/>
              <a:t> </a:t>
            </a:r>
            <a:r>
              <a:rPr lang="en-US" dirty="0" err="1"/>
              <a:t>EMCal</a:t>
            </a:r>
            <a:r>
              <a:rPr lang="en-US" dirty="0"/>
              <a:t> Results </a:t>
            </a:r>
            <a:br>
              <a:rPr lang="en-US" dirty="0"/>
            </a:br>
            <a:r>
              <a:rPr lang="en-US" dirty="0"/>
              <a:t>(from D. </a:t>
            </a:r>
            <a:r>
              <a:rPr lang="en-US" dirty="0" err="1"/>
              <a:t>Kalinkin</a:t>
            </a:r>
            <a:r>
              <a:rPr lang="en-US" dirty="0"/>
              <a:t>, 4/3/2023)</a:t>
            </a:r>
          </a:p>
        </p:txBody>
      </p:sp>
      <p:sp>
        <p:nvSpPr>
          <p:cNvPr id="12" name="TextBox 11">
            <a:extLst>
              <a:ext uri="{FF2B5EF4-FFF2-40B4-BE49-F238E27FC236}">
                <a16:creationId xmlns:a16="http://schemas.microsoft.com/office/drawing/2014/main" id="{AEBEDA58-9664-2AC8-1B83-1BE3A8EC704F}"/>
              </a:ext>
            </a:extLst>
          </p:cNvPr>
          <p:cNvSpPr txBox="1"/>
          <p:nvPr/>
        </p:nvSpPr>
        <p:spPr>
          <a:xfrm>
            <a:off x="7360644" y="1367522"/>
            <a:ext cx="4076718" cy="646331"/>
          </a:xfrm>
          <a:prstGeom prst="rect">
            <a:avLst/>
          </a:prstGeom>
          <a:noFill/>
        </p:spPr>
        <p:txBody>
          <a:bodyPr wrap="square" rtlCol="0">
            <a:spAutoFit/>
          </a:bodyPr>
          <a:lstStyle/>
          <a:p>
            <a:r>
              <a:rPr lang="en-US" dirty="0"/>
              <a:t>Imaging </a:t>
            </a:r>
            <a:r>
              <a:rPr lang="en-US" dirty="0" err="1"/>
              <a:t>EMCal</a:t>
            </a:r>
            <a:r>
              <a:rPr lang="en-US" dirty="0"/>
              <a:t> Results </a:t>
            </a:r>
            <a:br>
              <a:rPr lang="en-US" dirty="0"/>
            </a:br>
            <a:r>
              <a:rPr lang="en-US" dirty="0"/>
              <a:t>(from M. Zurek, 4/6/2023)</a:t>
            </a:r>
          </a:p>
        </p:txBody>
      </p:sp>
      <p:sp>
        <p:nvSpPr>
          <p:cNvPr id="13" name="TextBox 12">
            <a:extLst>
              <a:ext uri="{FF2B5EF4-FFF2-40B4-BE49-F238E27FC236}">
                <a16:creationId xmlns:a16="http://schemas.microsoft.com/office/drawing/2014/main" id="{AC1912AE-0512-95ED-D14D-A2045A1B6F32}"/>
              </a:ext>
            </a:extLst>
          </p:cNvPr>
          <p:cNvSpPr txBox="1"/>
          <p:nvPr/>
        </p:nvSpPr>
        <p:spPr>
          <a:xfrm>
            <a:off x="6573795" y="205946"/>
            <a:ext cx="4539048" cy="646331"/>
          </a:xfrm>
          <a:prstGeom prst="rect">
            <a:avLst/>
          </a:prstGeom>
          <a:noFill/>
          <a:ln>
            <a:solidFill>
              <a:schemeClr val="tx1"/>
            </a:solidFill>
          </a:ln>
        </p:spPr>
        <p:txBody>
          <a:bodyPr wrap="square" rtlCol="0">
            <a:spAutoFit/>
          </a:bodyPr>
          <a:lstStyle/>
          <a:p>
            <a:r>
              <a:rPr lang="en-US" dirty="0"/>
              <a:t>Note that the 5x41 GeV plots do not take advantage of the extended </a:t>
            </a:r>
            <a:r>
              <a:rPr lang="en-US" dirty="0" err="1"/>
              <a:t>hpDIRC</a:t>
            </a:r>
            <a:r>
              <a:rPr lang="en-US" dirty="0"/>
              <a:t> coverage</a:t>
            </a:r>
          </a:p>
        </p:txBody>
      </p:sp>
      <p:sp>
        <p:nvSpPr>
          <p:cNvPr id="2" name="Date Placeholder 1">
            <a:extLst>
              <a:ext uri="{FF2B5EF4-FFF2-40B4-BE49-F238E27FC236}">
                <a16:creationId xmlns:a16="http://schemas.microsoft.com/office/drawing/2014/main" id="{E9D60BC3-2E95-5AC1-56BE-CC9DBA4B7020}"/>
              </a:ext>
            </a:extLst>
          </p:cNvPr>
          <p:cNvSpPr>
            <a:spLocks noGrp="1"/>
          </p:cNvSpPr>
          <p:nvPr>
            <p:ph type="dt" sz="half" idx="10"/>
          </p:nvPr>
        </p:nvSpPr>
        <p:spPr/>
        <p:txBody>
          <a:bodyPr/>
          <a:lstStyle/>
          <a:p>
            <a:r>
              <a:rPr lang="en-US"/>
              <a:t>4/14/2023</a:t>
            </a:r>
          </a:p>
        </p:txBody>
      </p:sp>
      <p:sp>
        <p:nvSpPr>
          <p:cNvPr id="3" name="Footer Placeholder 2">
            <a:extLst>
              <a:ext uri="{FF2B5EF4-FFF2-40B4-BE49-F238E27FC236}">
                <a16:creationId xmlns:a16="http://schemas.microsoft.com/office/drawing/2014/main" id="{4FBB358D-CCE6-9A06-D41F-6C877BB0E3C1}"/>
              </a:ext>
            </a:extLst>
          </p:cNvPr>
          <p:cNvSpPr>
            <a:spLocks noGrp="1"/>
          </p:cNvSpPr>
          <p:nvPr>
            <p:ph type="ftr" sz="quarter" idx="11"/>
          </p:nvPr>
        </p:nvSpPr>
        <p:spPr/>
        <p:txBody>
          <a:bodyPr/>
          <a:lstStyle/>
          <a:p>
            <a:r>
              <a:rPr lang="en-US"/>
              <a:t>ePIC General Meeting </a:t>
            </a:r>
          </a:p>
        </p:txBody>
      </p:sp>
      <p:sp>
        <p:nvSpPr>
          <p:cNvPr id="4" name="Slide Number Placeholder 3">
            <a:extLst>
              <a:ext uri="{FF2B5EF4-FFF2-40B4-BE49-F238E27FC236}">
                <a16:creationId xmlns:a16="http://schemas.microsoft.com/office/drawing/2014/main" id="{0570879C-ADF9-6044-294D-F550B95579A7}"/>
              </a:ext>
            </a:extLst>
          </p:cNvPr>
          <p:cNvSpPr>
            <a:spLocks noGrp="1"/>
          </p:cNvSpPr>
          <p:nvPr>
            <p:ph type="sldNum" sz="quarter" idx="12"/>
          </p:nvPr>
        </p:nvSpPr>
        <p:spPr/>
        <p:txBody>
          <a:bodyPr/>
          <a:lstStyle/>
          <a:p>
            <a:fld id="{549891F4-802F-4A73-AA5D-9F590C57F710}" type="slidenum">
              <a:rPr lang="en-US" smtClean="0"/>
              <a:t>8</a:t>
            </a:fld>
            <a:endParaRPr lang="en-US"/>
          </a:p>
        </p:txBody>
      </p:sp>
      <p:sp>
        <p:nvSpPr>
          <p:cNvPr id="9" name="Oval 8">
            <a:extLst>
              <a:ext uri="{FF2B5EF4-FFF2-40B4-BE49-F238E27FC236}">
                <a16:creationId xmlns:a16="http://schemas.microsoft.com/office/drawing/2014/main" id="{94495A2B-76EC-21A7-6ABB-3469B1D57A3E}"/>
              </a:ext>
            </a:extLst>
          </p:cNvPr>
          <p:cNvSpPr/>
          <p:nvPr/>
        </p:nvSpPr>
        <p:spPr>
          <a:xfrm>
            <a:off x="3962400" y="5027977"/>
            <a:ext cx="1472583" cy="51543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A717D4D8-1B33-F9D6-F222-04866A22D48D}"/>
              </a:ext>
            </a:extLst>
          </p:cNvPr>
          <p:cNvSpPr/>
          <p:nvPr/>
        </p:nvSpPr>
        <p:spPr>
          <a:xfrm>
            <a:off x="10040213" y="5349095"/>
            <a:ext cx="1472583" cy="51543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03405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hart, scatter chart&#10;&#10;Description automatically generated">
            <a:extLst>
              <a:ext uri="{FF2B5EF4-FFF2-40B4-BE49-F238E27FC236}">
                <a16:creationId xmlns:a16="http://schemas.microsoft.com/office/drawing/2014/main" id="{DEAD564D-6A7F-21E7-EA12-5EAB574C45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62390" y="1299141"/>
            <a:ext cx="8197805" cy="5321808"/>
          </a:xfrm>
          <a:prstGeom prst="rect">
            <a:avLst/>
          </a:prstGeom>
        </p:spPr>
      </p:pic>
      <p:sp>
        <p:nvSpPr>
          <p:cNvPr id="4" name="Title 3">
            <a:extLst>
              <a:ext uri="{FF2B5EF4-FFF2-40B4-BE49-F238E27FC236}">
                <a16:creationId xmlns:a16="http://schemas.microsoft.com/office/drawing/2014/main" id="{7FE3556C-AB89-A8AD-78D7-111A83FD33B6}"/>
              </a:ext>
            </a:extLst>
          </p:cNvPr>
          <p:cNvSpPr>
            <a:spLocks noGrp="1"/>
          </p:cNvSpPr>
          <p:nvPr>
            <p:ph type="title"/>
          </p:nvPr>
        </p:nvSpPr>
        <p:spPr>
          <a:xfrm>
            <a:off x="838200" y="365126"/>
            <a:ext cx="10515600" cy="1066808"/>
          </a:xfrm>
        </p:spPr>
        <p:txBody>
          <a:bodyPr/>
          <a:lstStyle/>
          <a:p>
            <a:r>
              <a:rPr lang="en-US" b="1" dirty="0">
                <a:solidFill>
                  <a:schemeClr val="accent1"/>
                </a:solidFill>
              </a:rPr>
              <a:t>Performance Impact (5 x 41 GeV)</a:t>
            </a:r>
          </a:p>
        </p:txBody>
      </p:sp>
      <p:sp>
        <p:nvSpPr>
          <p:cNvPr id="6" name="TextBox 5">
            <a:extLst>
              <a:ext uri="{FF2B5EF4-FFF2-40B4-BE49-F238E27FC236}">
                <a16:creationId xmlns:a16="http://schemas.microsoft.com/office/drawing/2014/main" id="{37172DF8-9C45-15B0-BFFB-2A69052DFDE9}"/>
              </a:ext>
            </a:extLst>
          </p:cNvPr>
          <p:cNvSpPr txBox="1"/>
          <p:nvPr/>
        </p:nvSpPr>
        <p:spPr>
          <a:xfrm>
            <a:off x="371525" y="2529213"/>
            <a:ext cx="3667075" cy="2585323"/>
          </a:xfrm>
          <a:prstGeom prst="rect">
            <a:avLst/>
          </a:prstGeom>
          <a:noFill/>
        </p:spPr>
        <p:txBody>
          <a:bodyPr wrap="square" rtlCol="0">
            <a:spAutoFit/>
          </a:bodyPr>
          <a:lstStyle/>
          <a:p>
            <a:r>
              <a:rPr lang="en-US" dirty="0"/>
              <a:t>From Tyler Kutz – 4/2/2023</a:t>
            </a:r>
          </a:p>
          <a:p>
            <a:endParaRPr lang="en-US" dirty="0"/>
          </a:p>
          <a:p>
            <a:r>
              <a:rPr lang="en-US" dirty="0"/>
              <a:t>Band shows rapidity range in barrel overlaid with HERA data points. </a:t>
            </a:r>
          </a:p>
          <a:p>
            <a:endParaRPr lang="en-US" dirty="0"/>
          </a:p>
          <a:p>
            <a:r>
              <a:rPr lang="en-US" dirty="0"/>
              <a:t>The region +0.2 &lt; </a:t>
            </a:r>
            <a:r>
              <a:rPr lang="en-US" dirty="0">
                <a:latin typeface="Symbol" panose="05050102010706020507" pitchFamily="18" charset="2"/>
              </a:rPr>
              <a:t>h</a:t>
            </a:r>
            <a:r>
              <a:rPr lang="en-US" dirty="0"/>
              <a:t> &lt; +1.2 and electron energy of ~2 GeV is (y~0.8) is in region at the edge of what is covered by HERA</a:t>
            </a:r>
          </a:p>
        </p:txBody>
      </p:sp>
      <p:sp>
        <p:nvSpPr>
          <p:cNvPr id="2" name="Date Placeholder 1">
            <a:extLst>
              <a:ext uri="{FF2B5EF4-FFF2-40B4-BE49-F238E27FC236}">
                <a16:creationId xmlns:a16="http://schemas.microsoft.com/office/drawing/2014/main" id="{3C68B5D9-33B8-632B-140B-EE1B0917F6CD}"/>
              </a:ext>
            </a:extLst>
          </p:cNvPr>
          <p:cNvSpPr>
            <a:spLocks noGrp="1"/>
          </p:cNvSpPr>
          <p:nvPr>
            <p:ph type="dt" sz="half" idx="10"/>
          </p:nvPr>
        </p:nvSpPr>
        <p:spPr/>
        <p:txBody>
          <a:bodyPr/>
          <a:lstStyle/>
          <a:p>
            <a:r>
              <a:rPr lang="en-US"/>
              <a:t>4/14/2023</a:t>
            </a:r>
          </a:p>
        </p:txBody>
      </p:sp>
      <p:sp>
        <p:nvSpPr>
          <p:cNvPr id="3" name="Footer Placeholder 2">
            <a:extLst>
              <a:ext uri="{FF2B5EF4-FFF2-40B4-BE49-F238E27FC236}">
                <a16:creationId xmlns:a16="http://schemas.microsoft.com/office/drawing/2014/main" id="{6BA44FF6-AA20-90B5-AF46-724C01FDF003}"/>
              </a:ext>
            </a:extLst>
          </p:cNvPr>
          <p:cNvSpPr>
            <a:spLocks noGrp="1"/>
          </p:cNvSpPr>
          <p:nvPr>
            <p:ph type="ftr" sz="quarter" idx="11"/>
          </p:nvPr>
        </p:nvSpPr>
        <p:spPr/>
        <p:txBody>
          <a:bodyPr/>
          <a:lstStyle/>
          <a:p>
            <a:r>
              <a:rPr lang="en-US"/>
              <a:t>ePIC General Meeting </a:t>
            </a:r>
          </a:p>
        </p:txBody>
      </p:sp>
      <p:sp>
        <p:nvSpPr>
          <p:cNvPr id="7" name="Slide Number Placeholder 6">
            <a:extLst>
              <a:ext uri="{FF2B5EF4-FFF2-40B4-BE49-F238E27FC236}">
                <a16:creationId xmlns:a16="http://schemas.microsoft.com/office/drawing/2014/main" id="{1A392EEF-EE34-8D0B-85A2-5FFBE518F783}"/>
              </a:ext>
            </a:extLst>
          </p:cNvPr>
          <p:cNvSpPr>
            <a:spLocks noGrp="1"/>
          </p:cNvSpPr>
          <p:nvPr>
            <p:ph type="sldNum" sz="quarter" idx="12"/>
          </p:nvPr>
        </p:nvSpPr>
        <p:spPr/>
        <p:txBody>
          <a:bodyPr/>
          <a:lstStyle/>
          <a:p>
            <a:fld id="{549891F4-802F-4A73-AA5D-9F590C57F710}" type="slidenum">
              <a:rPr lang="en-US" smtClean="0"/>
              <a:t>9</a:t>
            </a:fld>
            <a:endParaRPr lang="en-US"/>
          </a:p>
        </p:txBody>
      </p:sp>
      <p:sp>
        <p:nvSpPr>
          <p:cNvPr id="8" name="Oval 7">
            <a:extLst>
              <a:ext uri="{FF2B5EF4-FFF2-40B4-BE49-F238E27FC236}">
                <a16:creationId xmlns:a16="http://schemas.microsoft.com/office/drawing/2014/main" id="{07372B3C-110D-0F9D-A107-6F6D38239457}"/>
              </a:ext>
            </a:extLst>
          </p:cNvPr>
          <p:cNvSpPr/>
          <p:nvPr/>
        </p:nvSpPr>
        <p:spPr>
          <a:xfrm rot="19919913">
            <a:off x="9487875" y="3662129"/>
            <a:ext cx="1201402" cy="472177"/>
          </a:xfrm>
          <a:prstGeom prst="ellipse">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749017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260</TotalTime>
  <Words>2430</Words>
  <Application>Microsoft Office PowerPoint</Application>
  <PresentationFormat>Widescreen</PresentationFormat>
  <Paragraphs>268</Paragraphs>
  <Slides>25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Calibri</vt:lpstr>
      <vt:lpstr>Calibri Light</vt:lpstr>
      <vt:lpstr>Cambria Math</vt:lpstr>
      <vt:lpstr>Symbol</vt:lpstr>
      <vt:lpstr>Times New Roman</vt:lpstr>
      <vt:lpstr>Office Theme</vt:lpstr>
      <vt:lpstr>ePIC Barrel ECal Spokesperson’s Office Recommendation</vt:lpstr>
      <vt:lpstr>Introduction</vt:lpstr>
      <vt:lpstr>Barrel ECal Physics Performance Metrics</vt:lpstr>
      <vt:lpstr>PowerPoint Presentation</vt:lpstr>
      <vt:lpstr>PowerPoint Presentation</vt:lpstr>
      <vt:lpstr>PowerPoint Presentation</vt:lpstr>
      <vt:lpstr>Performance Impact (10 x 100 GeV)</vt:lpstr>
      <vt:lpstr>5 x 41 GeV</vt:lpstr>
      <vt:lpstr>Performance Impact (5 x 41 GeV)</vt:lpstr>
      <vt:lpstr>EM Calorimetry Requirements</vt:lpstr>
      <vt:lpstr>p0/gamma Separation</vt:lpstr>
      <vt:lpstr>Physics Capabilities: Conclusion</vt:lpstr>
      <vt:lpstr>Scintillating Glass Concerns</vt:lpstr>
      <vt:lpstr>Imaging EMCal Concerns (I)</vt:lpstr>
      <vt:lpstr>Imaging EMCal Concerns (II)</vt:lpstr>
      <vt:lpstr>PowerPoint Presentation</vt:lpstr>
      <vt:lpstr>PowerPoint Presentation</vt:lpstr>
      <vt:lpstr>PowerPoint Presentation</vt:lpstr>
      <vt:lpstr>Cost Comparison</vt:lpstr>
      <vt:lpstr>Cost Comparison</vt:lpstr>
      <vt:lpstr>Thanks and Congratulations!</vt:lpstr>
      <vt:lpstr>Recommendation</vt:lpstr>
      <vt:lpstr>A New Challenge</vt:lpstr>
      <vt:lpstr>PowerPoint Presentation</vt:lpstr>
      <vt:lpstr>Email from Tom LeCompte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ePIC Collaboration Status</dc:title>
  <dc:creator>Lajoie, John G [PHYSA]</dc:creator>
  <cp:lastModifiedBy>Lajoie, John G [PHYSA]</cp:lastModifiedBy>
  <cp:revision>116</cp:revision>
  <dcterms:created xsi:type="dcterms:W3CDTF">2023-04-13T13:35:08Z</dcterms:created>
  <dcterms:modified xsi:type="dcterms:W3CDTF">2023-04-14T16:03:21Z</dcterms:modified>
</cp:coreProperties>
</file>