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9" r:id="rId4"/>
  </p:sldMasterIdLst>
  <p:notesMasterIdLst>
    <p:notesMasterId r:id="rId63"/>
  </p:notesMasterIdLst>
  <p:handoutMasterIdLst>
    <p:handoutMasterId r:id="rId64"/>
  </p:handoutMasterIdLst>
  <p:sldIdLst>
    <p:sldId id="256" r:id="rId5"/>
    <p:sldId id="318" r:id="rId6"/>
    <p:sldId id="323" r:id="rId7"/>
    <p:sldId id="277" r:id="rId8"/>
    <p:sldId id="278" r:id="rId9"/>
    <p:sldId id="303" r:id="rId10"/>
    <p:sldId id="324" r:id="rId11"/>
    <p:sldId id="279" r:id="rId12"/>
    <p:sldId id="304" r:id="rId13"/>
    <p:sldId id="280" r:id="rId14"/>
    <p:sldId id="325" r:id="rId15"/>
    <p:sldId id="281" r:id="rId16"/>
    <p:sldId id="305" r:id="rId17"/>
    <p:sldId id="282" r:id="rId18"/>
    <p:sldId id="326" r:id="rId19"/>
    <p:sldId id="306" r:id="rId20"/>
    <p:sldId id="284" r:id="rId21"/>
    <p:sldId id="307" r:id="rId22"/>
    <p:sldId id="327" r:id="rId23"/>
    <p:sldId id="336" r:id="rId24"/>
    <p:sldId id="337" r:id="rId25"/>
    <p:sldId id="311" r:id="rId26"/>
    <p:sldId id="319" r:id="rId27"/>
    <p:sldId id="320" r:id="rId28"/>
    <p:sldId id="321" r:id="rId29"/>
    <p:sldId id="322" r:id="rId30"/>
    <p:sldId id="328" r:id="rId31"/>
    <p:sldId id="286" r:id="rId32"/>
    <p:sldId id="287" r:id="rId33"/>
    <p:sldId id="308" r:id="rId34"/>
    <p:sldId id="329" r:id="rId35"/>
    <p:sldId id="288" r:id="rId36"/>
    <p:sldId id="289" r:id="rId37"/>
    <p:sldId id="310" r:id="rId38"/>
    <p:sldId id="330" r:id="rId39"/>
    <p:sldId id="290" r:id="rId40"/>
    <p:sldId id="312" r:id="rId41"/>
    <p:sldId id="291" r:id="rId42"/>
    <p:sldId id="331" r:id="rId43"/>
    <p:sldId id="292" r:id="rId44"/>
    <p:sldId id="293" r:id="rId45"/>
    <p:sldId id="313" r:id="rId46"/>
    <p:sldId id="332" r:id="rId47"/>
    <p:sldId id="294" r:id="rId48"/>
    <p:sldId id="295" r:id="rId49"/>
    <p:sldId id="314" r:id="rId50"/>
    <p:sldId id="333" r:id="rId51"/>
    <p:sldId id="296" r:id="rId52"/>
    <p:sldId id="297" r:id="rId53"/>
    <p:sldId id="315" r:id="rId54"/>
    <p:sldId id="334" r:id="rId55"/>
    <p:sldId id="298" r:id="rId56"/>
    <p:sldId id="299" r:id="rId57"/>
    <p:sldId id="316" r:id="rId58"/>
    <p:sldId id="335" r:id="rId59"/>
    <p:sldId id="300" r:id="rId60"/>
    <p:sldId id="301" r:id="rId61"/>
    <p:sldId id="317" r:id="rId6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3294" autoAdjust="0"/>
  </p:normalViewPr>
  <p:slideViewPr>
    <p:cSldViewPr snapToGrid="0" snapToObjects="1">
      <p:cViewPr varScale="1">
        <p:scale>
          <a:sx n="90" d="100"/>
          <a:sy n="90" d="100"/>
        </p:scale>
        <p:origin x="11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163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Michelle (Contractor)" userId="2a64187a-459a-4be9-a41e-adac19d2f503" providerId="ADAL" clId="{A9FD1992-542B-4B32-96DF-50A9A543809C}"/>
    <pc:docChg chg="delSld modSld">
      <pc:chgData name="Bennett, Michelle (Contractor)" userId="2a64187a-459a-4be9-a41e-adac19d2f503" providerId="ADAL" clId="{A9FD1992-542B-4B32-96DF-50A9A543809C}" dt="2022-03-25T13:18:21.354" v="5" actId="47"/>
      <pc:docMkLst>
        <pc:docMk/>
      </pc:docMkLst>
      <pc:sldChg chg="modSp mod">
        <pc:chgData name="Bennett, Michelle (Contractor)" userId="2a64187a-459a-4be9-a41e-adac19d2f503" providerId="ADAL" clId="{A9FD1992-542B-4B32-96DF-50A9A543809C}" dt="2022-03-25T13:18:18.709" v="3" actId="20577"/>
        <pc:sldMkLst>
          <pc:docMk/>
          <pc:sldMk cId="0" sldId="263"/>
        </pc:sldMkLst>
        <pc:spChg chg="mod">
          <ac:chgData name="Bennett, Michelle (Contractor)" userId="2a64187a-459a-4be9-a41e-adac19d2f503" providerId="ADAL" clId="{A9FD1992-542B-4B32-96DF-50A9A543809C}" dt="2022-03-25T13:18:18.709" v="3" actId="20577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Bennett, Michelle (Contractor)" userId="2a64187a-459a-4be9-a41e-adac19d2f503" providerId="ADAL" clId="{A9FD1992-542B-4B32-96DF-50A9A543809C}" dt="2022-03-25T13:18:21.194" v="4" actId="47"/>
        <pc:sldMkLst>
          <pc:docMk/>
          <pc:sldMk cId="2701941754" sldId="273"/>
        </pc:sldMkLst>
      </pc:sldChg>
      <pc:sldChg chg="del">
        <pc:chgData name="Bennett, Michelle (Contractor)" userId="2a64187a-459a-4be9-a41e-adac19d2f503" providerId="ADAL" clId="{A9FD1992-542B-4B32-96DF-50A9A543809C}" dt="2022-03-25T13:18:21.354" v="5" actId="47"/>
        <pc:sldMkLst>
          <pc:docMk/>
          <pc:sldMk cId="2231480924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72200" y="8829675"/>
            <a:ext cx="8366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E589-E830-6D4A-933C-2A254D464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1" y="0"/>
            <a:ext cx="701039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MARKING</a:t>
            </a:r>
          </a:p>
        </p:txBody>
      </p:sp>
      <p:sp>
        <p:nvSpPr>
          <p:cNvPr id="7" name="Header Placeholder 1"/>
          <p:cNvSpPr txBox="1">
            <a:spLocks/>
          </p:cNvSpPr>
          <p:nvPr/>
        </p:nvSpPr>
        <p:spPr>
          <a:xfrm>
            <a:off x="1" y="8829675"/>
            <a:ext cx="70088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MARKING</a:t>
            </a:r>
          </a:p>
        </p:txBody>
      </p:sp>
      <p:pic>
        <p:nvPicPr>
          <p:cNvPr id="8" name="Picture 7" descr="NNL_Core_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439" y="153240"/>
            <a:ext cx="1320168" cy="5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104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400" b="1"/>
            </a:lvl1pPr>
          </a:lstStyle>
          <a:p>
            <a:r>
              <a:rPr lang="en-US" dirty="0"/>
              <a:t>CLASSIFICATION MARKING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16595" y="8829675"/>
            <a:ext cx="89221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A71E-A300-0C4C-9825-5DEB8E566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1"/>
          <p:cNvSpPr txBox="1">
            <a:spLocks/>
          </p:cNvSpPr>
          <p:nvPr/>
        </p:nvSpPr>
        <p:spPr>
          <a:xfrm>
            <a:off x="0" y="8831262"/>
            <a:ext cx="70104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MARKING</a:t>
            </a:r>
          </a:p>
        </p:txBody>
      </p:sp>
    </p:spTree>
    <p:extLst>
      <p:ext uri="{BB962C8B-B14F-4D97-AF65-F5344CB8AC3E}">
        <p14:creationId xmlns:p14="http://schemas.microsoft.com/office/powerpoint/2010/main" val="3875143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B1 and B2 fluorine corrects historical bias on LST001 UO</a:t>
            </a:r>
            <a:r>
              <a:rPr lang="en-US" sz="1200" baseline="-25000" dirty="0" smtClean="0"/>
              <a:t>2</a:t>
            </a:r>
            <a:r>
              <a:rPr lang="en-US" sz="1200" baseline="0" dirty="0" smtClean="0"/>
              <a:t>F</a:t>
            </a:r>
            <a:r>
              <a:rPr lang="en-US" sz="1200" baseline="-25000" dirty="0" smtClean="0"/>
              <a:t>2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Significant changes in LCT010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-reflected cases in B2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Mean C/E-1 increase, likely driven by LCT010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3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Reiterate</a:t>
            </a:r>
            <a:r>
              <a:rPr lang="en-US" baseline="0" dirty="0" smtClean="0"/>
              <a:t> improvement in LST001 due to B1 and B2 fluorine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Reiterate degraded performance of LCT010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-reflected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Mean</a:t>
            </a:r>
            <a:r>
              <a:rPr lang="en-US" baseline="0" dirty="0" smtClean="0"/>
              <a:t> C/E – 1 increase in B2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Trends indicating deteriorating performance – increased slope, intercept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Mean</a:t>
            </a:r>
            <a:r>
              <a:rPr lang="en-US" baseline="0" dirty="0" smtClean="0"/>
              <a:t> C/E – 1 increase in B2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Trends indicating deteriorating performance – increased slope, intercept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2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B2 appears to trend high relative to 8.0 and</a:t>
            </a:r>
            <a:r>
              <a:rPr lang="en-US" baseline="0" dirty="0" smtClean="0"/>
              <a:t> B1 in PST benchmarks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Marginal increase in B2 mean C/E – 1 </a:t>
            </a:r>
            <a:r>
              <a:rPr lang="en-US" u="sng" baseline="0" dirty="0" smtClean="0"/>
              <a:t>magnitude</a:t>
            </a:r>
            <a:r>
              <a:rPr lang="en-US" u="none" baseline="0" dirty="0" smtClean="0"/>
              <a:t> compared</a:t>
            </a:r>
            <a:r>
              <a:rPr lang="en-US" baseline="0" dirty="0" smtClean="0"/>
              <a:t> to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Sign flip indicates that 8.0 and B1 trended low, B2 trends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B2 shows degraded</a:t>
            </a:r>
            <a:r>
              <a:rPr lang="en-US" baseline="0" dirty="0" smtClean="0"/>
              <a:t> performance for PMF, PST up to PST023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B2 shows improved performance for PST023/38/39 except for first case of PST039 – unclear as to cause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Marginal increase in B2 mean C/E – 1 </a:t>
            </a:r>
            <a:r>
              <a:rPr lang="en-US" u="sng" baseline="0" dirty="0" smtClean="0"/>
              <a:t>magnitude</a:t>
            </a:r>
            <a:r>
              <a:rPr lang="en-US" u="none" baseline="0" dirty="0" smtClean="0"/>
              <a:t> compared</a:t>
            </a:r>
            <a:r>
              <a:rPr lang="en-US" baseline="0" dirty="0" smtClean="0"/>
              <a:t> to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Sign flip indicates that 8.0 and B1 trended low, B2 trends high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9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Significant</a:t>
            </a:r>
            <a:r>
              <a:rPr lang="en-US" baseline="0" dirty="0" smtClean="0"/>
              <a:t> decreases in slope and intercept in 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07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Significant decrease</a:t>
            </a:r>
            <a:r>
              <a:rPr lang="en-US" baseline="0" dirty="0" smtClean="0"/>
              <a:t> in slope and intercept for 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format issue in ORNL C-CH2 prevented NDEX processing and testing of ORNL (H,C) - Poly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2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Similar performance for</a:t>
            </a:r>
            <a:r>
              <a:rPr lang="en-US" baseline="0" dirty="0" smtClean="0"/>
              <a:t> ORNL and NCSU in poly and lucite moderated configurations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Consistent with PMT004 findings that ORNL predicts higher </a:t>
            </a:r>
            <a:r>
              <a:rPr lang="en-US" baseline="0" dirty="0" err="1" smtClean="0"/>
              <a:t>keff</a:t>
            </a:r>
            <a:r>
              <a:rPr lang="en-US" baseline="0" dirty="0" smtClean="0"/>
              <a:t> in reflected configurations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mtClean="0"/>
              <a:t>A</a:t>
            </a:r>
            <a:r>
              <a:rPr lang="en-US" baseline="0" smtClean="0"/>
              <a:t> format issue in ORNL C-CH2 prevented NDEX processing and testing of ORNL (H,C) - Poly</a:t>
            </a:r>
            <a:endParaRPr lang="en-US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These are</a:t>
            </a:r>
            <a:r>
              <a:rPr lang="en-US" sz="1050" baseline="0" dirty="0"/>
              <a:t> the results for </a:t>
            </a:r>
            <a:r>
              <a:rPr lang="en-US" sz="1050" baseline="0"/>
              <a:t>the </a:t>
            </a:r>
            <a:r>
              <a:rPr lang="en-US" sz="1050"/>
              <a:t>entire</a:t>
            </a:r>
            <a:r>
              <a:rPr lang="en-US" sz="1050" baseline="0"/>
              <a:t> </a:t>
            </a:r>
            <a:r>
              <a:rPr lang="en-US" sz="1050" baseline="0" dirty="0"/>
              <a:t>HEU suite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/>
              <a:t>B1 and B2 fluorine corrects historical bias on HMF007 Teflon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/>
              <a:t>B2 lead leads to degraded performance for HM057 cases 3 and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/>
              <a:t>B2 silicon addresses problems reported in B1 in HMM005 (and others)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/>
              <a:t>B2 Be addresses problems reported in B1 in HMF058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Reiterate</a:t>
            </a:r>
            <a:r>
              <a:rPr lang="en-US" baseline="0" dirty="0" smtClean="0"/>
              <a:t> updates to fluorine, beryllium, silicon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Better demonstrates improvements to HST007 (concrete reflected, likely due to updates fixes in silicon in B2)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 in mean C/E – 1 in B1, partially corrected in B2, still higher than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Decreased ATLF slope, intercept</a:t>
            </a:r>
            <a:r>
              <a:rPr lang="en-US" baseline="0" dirty="0" smtClean="0"/>
              <a:t> for B2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 in mean C/E – 1 in B1, partially corrected in B2, still higher than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Increased</a:t>
            </a:r>
            <a:r>
              <a:rPr lang="en-US" baseline="0" dirty="0" smtClean="0"/>
              <a:t> ATFF slope and intercept in B1, partially corrected in B2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Results for entire IEU suite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B2</a:t>
                </a:r>
                <a:r>
                  <a:rPr lang="en-US" baseline="0" dirty="0" smtClean="0"/>
                  <a:t> generally reduces the magnitude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0" dirty="0" smtClean="0"/>
                  <a:t> for nearly all IEU benchmarks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Results for entire IEU suite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B2</a:t>
                </a:r>
                <a:r>
                  <a:rPr lang="en-US" baseline="0" dirty="0" smtClean="0"/>
                  <a:t> generally reduces the magnitude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Δ𝑘</a:t>
                </a:r>
                <a:r>
                  <a:rPr lang="en-US" baseline="0" dirty="0" smtClean="0"/>
                  <a:t> for nearly all IEU benchmarks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Unsure of what is going on with last Perspex</a:t>
            </a:r>
            <a:r>
              <a:rPr lang="en-US" baseline="0" dirty="0" smtClean="0"/>
              <a:t> case – planning to test heavy paraffinic oil TSL for B3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Incremental</a:t>
            </a:r>
            <a:r>
              <a:rPr lang="en-US" baseline="0" dirty="0" smtClean="0"/>
              <a:t> reduction in mean C/E – 1 in B1 and B2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Increased slope for B2, intercept roughly constant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Fit parameters have very high uncertainties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161" y="2719450"/>
            <a:ext cx="9966123" cy="1072374"/>
          </a:xfrm>
        </p:spPr>
        <p:txBody>
          <a:bodyPr anchor="b"/>
          <a:lstStyle>
            <a:lvl1pPr>
              <a:defRPr sz="3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edit: AVOID 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941" y="3882595"/>
            <a:ext cx="9630561" cy="51189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263938" y="4546893"/>
            <a:ext cx="9630561" cy="511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/>
              <a:t>The Naval Nuclear Laboratory is operated for the U.S. Department of Energy by Fluor Marine Propulsion,</a:t>
            </a:r>
            <a:r>
              <a:rPr lang="en-US" sz="800" baseline="0" dirty="0"/>
              <a:t> LLC</a:t>
            </a:r>
            <a:r>
              <a:rPr lang="en-US" sz="800" dirty="0"/>
              <a:t>,</a:t>
            </a:r>
          </a:p>
          <a:p>
            <a:pPr algn="ctr"/>
            <a:r>
              <a:rPr lang="en-US" sz="800" dirty="0"/>
              <a:t>a wholly owned subsidiary of </a:t>
            </a:r>
            <a:r>
              <a:rPr lang="en-US" sz="800"/>
              <a:t>Fluor Corporation.</a:t>
            </a:r>
            <a:endParaRPr lang="en-US" sz="800" dirty="0"/>
          </a:p>
          <a:p>
            <a:pPr algn="ctr"/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51" y="814455"/>
            <a:ext cx="3578734" cy="16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462" y="1384558"/>
            <a:ext cx="10080340" cy="41849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4" y="5727931"/>
            <a:ext cx="1529215" cy="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461" y="1387057"/>
            <a:ext cx="4861579" cy="4182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422" y="1387058"/>
            <a:ext cx="4788381" cy="4182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4" y="5727931"/>
            <a:ext cx="1529215" cy="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462" y="1384705"/>
            <a:ext cx="4790781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462" y="2024468"/>
            <a:ext cx="4790781" cy="3556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1699" y="1384705"/>
            <a:ext cx="476610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699" y="2024469"/>
            <a:ext cx="4766103" cy="35569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4" y="5727931"/>
            <a:ext cx="1529215" cy="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6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4" y="5727931"/>
            <a:ext cx="1529215" cy="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96161" y="551482"/>
            <a:ext cx="9981708" cy="4970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4" y="5727931"/>
            <a:ext cx="1529215" cy="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8533" y="528507"/>
            <a:ext cx="9959336" cy="5005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4" y="5727931"/>
            <a:ext cx="1529215" cy="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2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NL_PPT_master_bottom_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8993329" y="3653783"/>
            <a:ext cx="5352175" cy="1063227"/>
          </a:xfrm>
          <a:prstGeom prst="rect">
            <a:avLst/>
          </a:prstGeom>
        </p:spPr>
      </p:pic>
      <p:pic>
        <p:nvPicPr>
          <p:cNvPr id="8" name="Picture 7" descr="NNL_PPT_master_bottom_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-2150240" y="2143055"/>
            <a:ext cx="5352175" cy="1063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462" y="331789"/>
            <a:ext cx="1008034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462" y="1372682"/>
            <a:ext cx="10080340" cy="5028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6" r:id="rId6"/>
    <p:sldLayoutId id="2147483977" r:id="rId7"/>
    <p:sldLayoutId id="2147483975" r:id="rId8"/>
    <p:sldLayoutId id="2147483978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NNL ENDF/B-VIII.1(</a:t>
            </a:r>
            <a:r>
              <a:rPr lang="el-GR" dirty="0" smtClean="0"/>
              <a:t>β</a:t>
            </a:r>
            <a:r>
              <a:rPr lang="en-US" dirty="0" smtClean="0"/>
              <a:t>2) Validation Testing – ICSBEP Suite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Linden Cotchen, Adam Ney, Jason Thompson, Tim Trumbull, Michael Zerkle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0" y="1057276"/>
            <a:ext cx="8229600" cy="5519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IEU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110646"/>
                  </p:ext>
                </p:extLst>
              </p:nvPr>
            </p:nvGraphicFramePr>
            <p:xfrm>
              <a:off x="6796456" y="3798888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27701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211283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669976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-106.1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276.5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-355.7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138.6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0.0042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-163.7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246.4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-206.8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123.5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0.0125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-132.6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245.1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-172.9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122.9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0.0083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110646"/>
                  </p:ext>
                </p:extLst>
              </p:nvPr>
            </p:nvGraphicFramePr>
            <p:xfrm>
              <a:off x="6796456" y="3798888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27701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211283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669976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327" t="-113043" r="-155446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849" t="-113043" r="-57789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0.0042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327" t="-217778" r="-15544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849" t="-217778" r="-5778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0.0125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327" t="-317778" r="-155446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849" t="-317778" r="-57789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0.0083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8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0" y="1054311"/>
            <a:ext cx="9144000" cy="5630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Thermal LEU </a:t>
                </a:r>
                <a:r>
                  <a:rPr lang="en-US" dirty="0" smtClean="0"/>
                  <a:t>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72125" y="1285875"/>
            <a:ext cx="390525" cy="119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1475" y="1619577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LST001 case 1 (UO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152775" y="2552700"/>
            <a:ext cx="419100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1550" y="3038475"/>
            <a:ext cx="295275" cy="815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9500" y="2356961"/>
            <a:ext cx="1343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LCT010 cases 1-3, 20-22 (Pb)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19500" y="2895600"/>
            <a:ext cx="295275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24375" y="3038475"/>
            <a:ext cx="180975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05351" y="2500250"/>
            <a:ext cx="0" cy="355491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2775" y="54270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44986" y="54270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7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38" y="1127078"/>
            <a:ext cx="9144000" cy="5589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LEU </a:t>
            </a:r>
            <a:r>
              <a:rPr lang="en-US" dirty="0" smtClean="0"/>
              <a:t>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24041" y="1266670"/>
            <a:ext cx="0" cy="4843984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0127" y="3519384"/>
            <a:ext cx="85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LCT002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397609" y="1266670"/>
            <a:ext cx="0" cy="4843984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4580" y="2582012"/>
            <a:ext cx="204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LCT010</a:t>
            </a:r>
          </a:p>
          <a:p>
            <a:pPr algn="ctr"/>
            <a:r>
              <a:rPr lang="en-US" sz="1400" dirty="0" smtClean="0"/>
              <a:t>(Pb, U, steel reflectors)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333090" y="1332372"/>
            <a:ext cx="272562" cy="677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11184" y="1337543"/>
            <a:ext cx="1022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LST001 case </a:t>
            </a:r>
            <a:r>
              <a:rPr lang="en-US" sz="1400" dirty="0" smtClean="0"/>
              <a:t>1 </a:t>
            </a:r>
            <a:r>
              <a:rPr lang="en-US" sz="1400" dirty="0" smtClean="0"/>
              <a:t>(UO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45471" y="5421922"/>
            <a:ext cx="7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2987" y="3965661"/>
            <a:ext cx="73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LST002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2263" y="5240856"/>
            <a:ext cx="718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LST003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34003" y="4742430"/>
            <a:ext cx="193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LST00(4,7,8,9),</a:t>
            </a:r>
          </a:p>
          <a:p>
            <a:pPr algn="ctr"/>
            <a:r>
              <a:rPr lang="en-US" sz="1200" dirty="0" smtClean="0"/>
              <a:t>(STACY reflected by water, bare, concrete, borated concrete)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171274" y="4418155"/>
            <a:ext cx="80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LST016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460552" y="3105232"/>
            <a:ext cx="1595240" cy="1553627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064769" y="3688662"/>
            <a:ext cx="80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LST017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871279" y="5402845"/>
            <a:ext cx="365422" cy="621041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02164" y="5368964"/>
            <a:ext cx="91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Pb reflector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432431" y="4732743"/>
            <a:ext cx="498447" cy="77798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03566" y="5121733"/>
            <a:ext cx="271206" cy="304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328134" y="5548435"/>
            <a:ext cx="396265" cy="51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7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LEU </a:t>
            </a:r>
            <a:r>
              <a:rPr lang="en-US" dirty="0" smtClean="0"/>
              <a:t>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0275460"/>
                  </p:ext>
                </p:extLst>
              </p:nvPr>
            </p:nvGraphicFramePr>
            <p:xfrm>
              <a:off x="6192882" y="5065713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291.3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269.8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-25.8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71.7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0.0131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354.6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263.4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-90.8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70.1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0.0202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764.8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278.4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-123.5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74.0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0.0790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0275460"/>
                  </p:ext>
                </p:extLst>
              </p:nvPr>
            </p:nvGraphicFramePr>
            <p:xfrm>
              <a:off x="6192882" y="5065713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110870" r="-16326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110870" r="-64103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0.0131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215556" r="-16326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215556" r="-64103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0.0202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315556" r="-16326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315556" r="-64103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0.0790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94" y="1143597"/>
            <a:ext cx="8229600" cy="5479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LEU </a:t>
            </a:r>
            <a:r>
              <a:rPr lang="en-US" dirty="0" smtClean="0"/>
              <a:t>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151159"/>
                  </p:ext>
                </p:extLst>
              </p:nvPr>
            </p:nvGraphicFramePr>
            <p:xfrm>
              <a:off x="5842194" y="5046663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374.9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50.6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15.0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30.1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0.0063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476.4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64.2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-42.7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38.3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0.0106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1174.4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47.7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-31.5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28.4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0.0541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151159"/>
                  </p:ext>
                </p:extLst>
              </p:nvPr>
            </p:nvGraphicFramePr>
            <p:xfrm>
              <a:off x="5842194" y="5046663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110870" r="-16275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110870" r="-63590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0.0063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215556" r="-16275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215556" r="-63590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0.0106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315556" r="-16275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315556" r="-63590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0.0541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67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5212" y="5524855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4" y="1057276"/>
            <a:ext cx="9144000" cy="5503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60716" y="1128157"/>
            <a:ext cx="0" cy="48210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3189" y="1319358"/>
            <a:ext cx="9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PMF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57501" y="1128157"/>
            <a:ext cx="0" cy="48210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9396" y="6391829"/>
            <a:ext cx="244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PMM002, PMM003</a:t>
            </a:r>
            <a:endParaRPr lang="en-US" sz="1600" dirty="0"/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2977743" y="5928751"/>
            <a:ext cx="754072" cy="510639"/>
          </a:xfrm>
          <a:prstGeom prst="bentConnector3">
            <a:avLst>
              <a:gd name="adj1" fmla="val -3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4286" y="1320822"/>
            <a:ext cx="9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094004" y="1380903"/>
            <a:ext cx="14131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PST</a:t>
            </a:r>
            <a:r>
              <a:rPr lang="en-US" dirty="0" smtClean="0"/>
              <a:t>:</a:t>
            </a:r>
          </a:p>
          <a:p>
            <a:pPr algn="ctr"/>
            <a:r>
              <a:rPr lang="en-US" sz="1400" dirty="0" smtClean="0"/>
              <a:t>PST001 (6)</a:t>
            </a:r>
          </a:p>
          <a:p>
            <a:pPr algn="ctr"/>
            <a:r>
              <a:rPr lang="en-US" sz="1400" dirty="0" smtClean="0"/>
              <a:t>PST002 (7)</a:t>
            </a:r>
          </a:p>
          <a:p>
            <a:pPr algn="ctr"/>
            <a:r>
              <a:rPr lang="en-US" sz="1400" dirty="0" smtClean="0"/>
              <a:t>PST003 (7)</a:t>
            </a:r>
          </a:p>
          <a:p>
            <a:pPr algn="ctr"/>
            <a:r>
              <a:rPr lang="en-US" sz="1400" dirty="0" smtClean="0"/>
              <a:t>PST004 (13)</a:t>
            </a:r>
          </a:p>
          <a:p>
            <a:pPr algn="ctr"/>
            <a:r>
              <a:rPr lang="en-US" sz="1400" dirty="0" smtClean="0"/>
              <a:t>PST005 (9)</a:t>
            </a:r>
          </a:p>
          <a:p>
            <a:pPr algn="ctr"/>
            <a:r>
              <a:rPr lang="en-US" sz="1400" dirty="0" smtClean="0"/>
              <a:t>PST006 (3)</a:t>
            </a:r>
          </a:p>
          <a:p>
            <a:pPr algn="ctr"/>
            <a:r>
              <a:rPr lang="en-US" sz="1400" dirty="0" smtClean="0"/>
              <a:t>PST018 (9)</a:t>
            </a:r>
          </a:p>
          <a:p>
            <a:pPr algn="ctr"/>
            <a:r>
              <a:rPr lang="en-US" sz="1400" dirty="0" smtClean="0"/>
              <a:t>PST022 (17)</a:t>
            </a:r>
          </a:p>
          <a:p>
            <a:pPr algn="ctr"/>
            <a:r>
              <a:rPr lang="en-US" sz="1400" dirty="0" smtClean="0"/>
              <a:t>PST023 (33)</a:t>
            </a:r>
          </a:p>
          <a:p>
            <a:pPr algn="ctr"/>
            <a:r>
              <a:rPr lang="en-US" sz="1400" dirty="0" smtClean="0"/>
              <a:t>PST038 (5)</a:t>
            </a:r>
          </a:p>
          <a:p>
            <a:pPr algn="ctr"/>
            <a:r>
              <a:rPr lang="en-US" sz="1400" dirty="0" smtClean="0"/>
              <a:t>PST039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10702" y="5524855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" y="1130472"/>
            <a:ext cx="9144000" cy="5589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|C/E – 1|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74665" y="1210737"/>
            <a:ext cx="0" cy="4885200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0503" y="1226069"/>
            <a:ext cx="77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2483" y="3641776"/>
            <a:ext cx="85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PMF042d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682365" y="1197072"/>
            <a:ext cx="0" cy="4889408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7557" y="1240732"/>
            <a:ext cx="77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07219" y="3586441"/>
            <a:ext cx="796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PST023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8973191" y="4596455"/>
            <a:ext cx="796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PST039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9141056" y="3521762"/>
            <a:ext cx="460986" cy="102386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62862" y="3217014"/>
            <a:ext cx="278194" cy="80634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862862" y="2963098"/>
            <a:ext cx="796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PST038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55256" y="1795688"/>
            <a:ext cx="14131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PST</a:t>
            </a:r>
            <a:r>
              <a:rPr lang="en-US" dirty="0" smtClean="0"/>
              <a:t>:</a:t>
            </a:r>
          </a:p>
          <a:p>
            <a:pPr algn="ctr"/>
            <a:r>
              <a:rPr lang="en-US" sz="1400" dirty="0" smtClean="0"/>
              <a:t>PST001 (6)</a:t>
            </a:r>
          </a:p>
          <a:p>
            <a:pPr algn="ctr"/>
            <a:r>
              <a:rPr lang="en-US" sz="1400" dirty="0" smtClean="0"/>
              <a:t>PST002 (7)</a:t>
            </a:r>
          </a:p>
          <a:p>
            <a:pPr algn="ctr"/>
            <a:r>
              <a:rPr lang="en-US" sz="1400" dirty="0" smtClean="0"/>
              <a:t>PST003 (7)</a:t>
            </a:r>
          </a:p>
          <a:p>
            <a:pPr algn="ctr"/>
            <a:r>
              <a:rPr lang="en-US" sz="1400" dirty="0" smtClean="0"/>
              <a:t>PST004 (13)</a:t>
            </a:r>
          </a:p>
          <a:p>
            <a:pPr algn="ctr"/>
            <a:r>
              <a:rPr lang="en-US" sz="1400" dirty="0" smtClean="0"/>
              <a:t>PST005 (9)</a:t>
            </a:r>
          </a:p>
          <a:p>
            <a:pPr algn="ctr"/>
            <a:r>
              <a:rPr lang="en-US" sz="1400" dirty="0" smtClean="0"/>
              <a:t>PST006 (3)</a:t>
            </a:r>
          </a:p>
          <a:p>
            <a:pPr algn="ctr"/>
            <a:r>
              <a:rPr lang="en-US" sz="1400" dirty="0" smtClean="0"/>
              <a:t>PST018 (9)</a:t>
            </a:r>
          </a:p>
          <a:p>
            <a:pPr algn="ctr"/>
            <a:r>
              <a:rPr lang="en-US" sz="1400" dirty="0" smtClean="0"/>
              <a:t>PST022 (17)</a:t>
            </a:r>
          </a:p>
          <a:p>
            <a:pPr algn="ctr"/>
            <a:r>
              <a:rPr lang="en-US" sz="1400" dirty="0" smtClean="0"/>
              <a:t>PST023 (33)</a:t>
            </a:r>
          </a:p>
          <a:p>
            <a:pPr algn="ctr"/>
            <a:r>
              <a:rPr lang="en-US" sz="1400" dirty="0" smtClean="0"/>
              <a:t>PST038 (5)</a:t>
            </a:r>
          </a:p>
          <a:p>
            <a:pPr algn="ctr"/>
            <a:r>
              <a:rPr lang="en-US" sz="1400" dirty="0" smtClean="0"/>
              <a:t>PST039 (8)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3142" y="6414690"/>
            <a:ext cx="244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PMM002, PMM003</a:t>
            </a:r>
            <a:endParaRPr lang="en-US" sz="1600" dirty="0"/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2811489" y="5951612"/>
            <a:ext cx="754072" cy="510639"/>
          </a:xfrm>
          <a:prstGeom prst="bentConnector3">
            <a:avLst>
              <a:gd name="adj1" fmla="val -3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62" y="1236151"/>
            <a:ext cx="8229600" cy="5504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8710087"/>
                  </p:ext>
                </p:extLst>
              </p:nvPr>
            </p:nvGraphicFramePr>
            <p:xfrm>
              <a:off x="7747631" y="1169097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50303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99407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65925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1186.7</a:t>
                          </a:r>
                          <a:r>
                            <a:rPr lang="en-US" sz="1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223.9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-638.8</a:t>
                          </a:r>
                          <a:r>
                            <a:rPr lang="en-US" sz="1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105.6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0.1495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788.7</a:t>
                          </a:r>
                          <a:r>
                            <a:rPr lang="en-US" sz="1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221.8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-449.2</a:t>
                          </a:r>
                          <a:r>
                            <a:rPr lang="en-US" sz="1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99.8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0.0792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312.0</a:t>
                          </a:r>
                          <a:r>
                            <a:rPr lang="en-US" sz="1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206.2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10.9</a:t>
                          </a:r>
                          <a:r>
                            <a:rPr lang="en-US" sz="1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92.8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0.0153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8710087"/>
                  </p:ext>
                </p:extLst>
              </p:nvPr>
            </p:nvGraphicFramePr>
            <p:xfrm>
              <a:off x="7747631" y="1169097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50303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99407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65925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6019" t="-110870" r="-15048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3604" t="-110870" r="-57360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0.1495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6019" t="-215556" r="-15048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3604" t="-215556" r="-57360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0.0792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6019" t="-315556" r="-15048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3604" t="-315556" r="-57360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0.0153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7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0" y="1057276"/>
            <a:ext cx="8229600" cy="5504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640016"/>
                  </p:ext>
                </p:extLst>
              </p:nvPr>
            </p:nvGraphicFramePr>
            <p:xfrm>
              <a:off x="3858640" y="4983841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883.9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100.4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-339.9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40.9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0.3451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614.5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100.9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-259.5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41.2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0.2013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244.1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100.1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86.2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40.7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0.0389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640016"/>
                  </p:ext>
                </p:extLst>
              </p:nvPr>
            </p:nvGraphicFramePr>
            <p:xfrm>
              <a:off x="3858640" y="4983841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110870" r="-16326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110870" r="-64103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0.3451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215556" r="-16326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215556" r="-64103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0.2013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315556" r="-16326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256" t="-315556" r="-64103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0.0389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39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2" y="1092901"/>
            <a:ext cx="9601200" cy="553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 and Lucite TSL – PMT004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10325" y="1181100"/>
            <a:ext cx="0" cy="42767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6766" y="1181100"/>
            <a:ext cx="185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Poly </a:t>
            </a:r>
            <a:r>
              <a:rPr lang="en-US" sz="1600" dirty="0" smtClean="0"/>
              <a:t>Moderator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311018" y="1181100"/>
            <a:ext cx="185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Lucite Moderator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057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NNL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NNL ICSBEP benchmark suite: 108 benchmarks, 579 cases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Validation comparisons: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 smtClean="0"/>
                  <a:t>Reactivity change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 relative to benchmark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 smtClean="0"/>
                  <a:t>Figure of merit indicating change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Positive FOM: 8.1</a:t>
                </a:r>
                <a:r>
                  <a:rPr lang="el-GR" dirty="0" smtClean="0"/>
                  <a:t>β</a:t>
                </a:r>
                <a:r>
                  <a:rPr lang="en-US" dirty="0" smtClean="0"/>
                  <a:t>X </a:t>
                </a:r>
                <a:r>
                  <a:rPr lang="en-US" dirty="0" smtClean="0"/>
                  <a:t>closer to benchmark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Negative FOM: 8.1</a:t>
                </a:r>
                <a:r>
                  <a:rPr lang="el-GR" dirty="0" smtClean="0"/>
                  <a:t>β</a:t>
                </a:r>
                <a:r>
                  <a:rPr lang="en-US" dirty="0" smtClean="0"/>
                  <a:t>X </a:t>
                </a:r>
                <a:r>
                  <a:rPr lang="en-US" dirty="0" smtClean="0"/>
                  <a:t>further from benchmark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 smtClean="0"/>
                  <a:t>Correlation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with ATLF, ATFF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05998" y="3145496"/>
                <a:ext cx="3453125" cy="691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𝐹𝑂𝑀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8.0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8.1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98" y="3145496"/>
                <a:ext cx="3453125" cy="691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39496" y="2541215"/>
                <a:ext cx="1786130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496" y="2541215"/>
                <a:ext cx="1786130" cy="276999"/>
              </a:xfrm>
              <a:prstGeom prst="rect">
                <a:avLst/>
              </a:prstGeom>
              <a:blipFill>
                <a:blip r:embed="rId5"/>
                <a:stretch>
                  <a:fillRect l="-1695" r="-339" b="-170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68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58" y="1127746"/>
            <a:ext cx="9144000" cy="548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 and Lucite TSL – HMF007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70910" y="1242646"/>
            <a:ext cx="0" cy="40233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14617" y="1242646"/>
            <a:ext cx="0" cy="40233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56966" y="1285192"/>
            <a:ext cx="185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Poly Moderator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420080" y="1188457"/>
            <a:ext cx="2155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Poly Moderator and Reflector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5179" y="1177604"/>
            <a:ext cx="105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Lucite Moderator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440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to fluorine in </a:t>
            </a:r>
            <a:r>
              <a:rPr lang="el-GR" dirty="0" smtClean="0"/>
              <a:t>β</a:t>
            </a:r>
            <a:r>
              <a:rPr lang="en-US" dirty="0" smtClean="0"/>
              <a:t>1 and </a:t>
            </a:r>
            <a:r>
              <a:rPr lang="el-GR" dirty="0" smtClean="0"/>
              <a:t>β</a:t>
            </a:r>
            <a:r>
              <a:rPr lang="en-US" dirty="0" smtClean="0"/>
              <a:t>2 yield significant improvements over 8.0</a:t>
            </a:r>
          </a:p>
          <a:p>
            <a:r>
              <a:rPr lang="en-US" dirty="0" smtClean="0"/>
              <a:t>Errors introduced in beryllium and silicon in </a:t>
            </a:r>
            <a:r>
              <a:rPr lang="el-GR" dirty="0" smtClean="0"/>
              <a:t>β</a:t>
            </a:r>
            <a:r>
              <a:rPr lang="en-US" dirty="0" smtClean="0"/>
              <a:t>1 resolved in </a:t>
            </a:r>
            <a:r>
              <a:rPr lang="el-GR" dirty="0" smtClean="0"/>
              <a:t>β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Be: HMF058</a:t>
            </a:r>
          </a:p>
          <a:p>
            <a:pPr lvl="1"/>
            <a:r>
              <a:rPr lang="en-US" dirty="0" smtClean="0"/>
              <a:t>Si: HMM005, HMF057</a:t>
            </a:r>
          </a:p>
          <a:p>
            <a:r>
              <a:rPr lang="en-US" dirty="0" smtClean="0"/>
              <a:t>Noted increased bias in LCT010 </a:t>
            </a:r>
            <a:r>
              <a:rPr lang="en-US" dirty="0" err="1" smtClean="0"/>
              <a:t>Pb</a:t>
            </a:r>
            <a:r>
              <a:rPr lang="en-US" dirty="0" smtClean="0"/>
              <a:t>-reflected cases </a:t>
            </a:r>
          </a:p>
          <a:p>
            <a:r>
              <a:rPr lang="en-US" dirty="0" smtClean="0"/>
              <a:t>Reduction in mean C/E – 1 for HEU and IEU benchmarks, increase for LEU and Pu benchmarks in </a:t>
            </a:r>
            <a:r>
              <a:rPr lang="el-GR" dirty="0" smtClean="0"/>
              <a:t>β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Increase in LEU suite mean C/E – 1 due in part to degraded LCT010 performance</a:t>
            </a:r>
          </a:p>
          <a:p>
            <a:pPr lvl="1"/>
            <a:r>
              <a:rPr lang="en-US" dirty="0" smtClean="0"/>
              <a:t>Pu benchmark suite bias flipped from under-predication to over-prediction on average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7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462" y="2738108"/>
            <a:ext cx="10080340" cy="725487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5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0" y="1057276"/>
            <a:ext cx="9144000" cy="5443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41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5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6" y="1118871"/>
            <a:ext cx="8229600" cy="5504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7297322" y="2590677"/>
              <a:ext cx="402336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-112.0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111.8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4.0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49.6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0.0017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-103.6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140.2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38.7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62.2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0.0009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-118.3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104.1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97.0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46.2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0.0022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7297322" y="2590677"/>
              <a:ext cx="402336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455" t="-110870" r="-15118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7949" t="-110870" r="-63590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0.0017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455" t="-215556" r="-15118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7949" t="-215556" r="-63590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0.0009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455" t="-315556" r="-15118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7949" t="-315556" r="-63590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0.0022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710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0" y="1057276"/>
            <a:ext cx="8229600" cy="5504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2971507" y="2404854"/>
              <a:ext cx="384048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2384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03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196.7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50.6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-127.8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30.1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smtClean="0"/>
                            <a:t>0.0255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03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82.9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64.2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-39.6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38.3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smtClean="0"/>
                            <a:t>0.0029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03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-62.6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47.7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76.8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28.4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0.0030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2971507" y="2404854"/>
              <a:ext cx="384048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38" t="-110870" r="-176243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2564" t="-110870" r="-6359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smtClean="0"/>
                            <a:t>0.0255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38" t="-215556" r="-176243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2564" t="-215556" r="-6359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smtClean="0"/>
                            <a:t>0.0029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38" t="-315556" r="-176243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2564" t="-315556" r="-6359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0.0030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97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HCM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80" y="1057276"/>
            <a:ext cx="8686800" cy="57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HCM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80" y="1057276"/>
            <a:ext cx="8686800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HCM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62" y="1111547"/>
            <a:ext cx="9144000" cy="5503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HEU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82253" y="1273821"/>
            <a:ext cx="359605" cy="2102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1858" y="1344188"/>
            <a:ext cx="156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HMM005 cases 01-04 (Silicon)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0837" y="3423308"/>
            <a:ext cx="298939" cy="812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69695" y="2845817"/>
            <a:ext cx="156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HMF007 cases 32-34 (Fluorine)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9601" y="5439383"/>
            <a:ext cx="152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HMF058 case 1 (Be reflector)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21569" y="5742680"/>
            <a:ext cx="870439" cy="7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68915" y="3077308"/>
            <a:ext cx="342900" cy="817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22649" y="2248166"/>
            <a:ext cx="1330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HFM057 cases 3 and 5 (Pb reflector) 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85338" y="2986830"/>
            <a:ext cx="360485" cy="43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96344" y="2719447"/>
            <a:ext cx="0" cy="331440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8810" y="3107427"/>
            <a:ext cx="75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HCM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72599" y="1226321"/>
            <a:ext cx="0" cy="4760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92008" y="1436521"/>
            <a:ext cx="673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HMF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873527" y="1214446"/>
            <a:ext cx="0" cy="4760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778832" y="3107427"/>
            <a:ext cx="673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HST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974584" y="6426073"/>
            <a:ext cx="286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HMI (4), HMM (11), HMT (4)</a:t>
            </a:r>
            <a:endParaRPr lang="en-US" sz="1600" dirty="0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7371142" y="5991907"/>
            <a:ext cx="894357" cy="312529"/>
          </a:xfrm>
          <a:prstGeom prst="bentConnector3">
            <a:avLst>
              <a:gd name="adj1" fmla="val -4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41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HCM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0" y="1057276"/>
            <a:ext cx="8229600" cy="55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HMF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503830"/>
          </a:xfrm>
        </p:spPr>
      </p:pic>
    </p:spTree>
    <p:extLst>
      <p:ext uri="{BB962C8B-B14F-4D97-AF65-F5344CB8AC3E}">
        <p14:creationId xmlns:p14="http://schemas.microsoft.com/office/powerpoint/2010/main" val="2226539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HMF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5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HMF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4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HMF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HST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5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HST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5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HST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HST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ICT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2" y="1057276"/>
            <a:ext cx="8686800" cy="5744497"/>
          </a:xfrm>
        </p:spPr>
      </p:pic>
    </p:spTree>
    <p:extLst>
      <p:ext uri="{BB962C8B-B14F-4D97-AF65-F5344CB8AC3E}">
        <p14:creationId xmlns:p14="http://schemas.microsoft.com/office/powerpoint/2010/main" val="350764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7461" y="540058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5" y="1086423"/>
            <a:ext cx="9144000" cy="5507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20451" y="1148430"/>
            <a:ext cx="298939" cy="812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9684" y="1200905"/>
            <a:ext cx="156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HMF007 cases 32-34 (Fluorine)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876995" y="3781958"/>
            <a:ext cx="359605" cy="2102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2682" y="4661917"/>
            <a:ext cx="1565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HMM005 cases 01-04 (Silicon) –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resolved in </a:t>
            </a:r>
            <a:r>
              <a:rPr lang="el-GR" sz="1400" dirty="0" smtClean="0">
                <a:solidFill>
                  <a:srgbClr val="FF0000"/>
                </a:solidFill>
              </a:rPr>
              <a:t>β</a:t>
            </a:r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0416" y="3598383"/>
            <a:ext cx="228600" cy="254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2317" y="3649691"/>
            <a:ext cx="1565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HMF058 case 1 (Be reflected)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resolved in </a:t>
            </a:r>
            <a:r>
              <a:rPr lang="el-GR" sz="1400" dirty="0" smtClean="0">
                <a:solidFill>
                  <a:srgbClr val="FF0000"/>
                </a:solidFill>
              </a:rPr>
              <a:t>β</a:t>
            </a:r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8732" y="3143312"/>
            <a:ext cx="1107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HST007 (</a:t>
            </a:r>
            <a:r>
              <a:rPr lang="en-US" sz="1400" dirty="0" smtClean="0"/>
              <a:t>Concrete reflected)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9346223" y="2815868"/>
            <a:ext cx="272562" cy="327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35731" y="1148430"/>
            <a:ext cx="0" cy="32399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63622" y="1288581"/>
            <a:ext cx="68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HCM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823862" y="1172180"/>
            <a:ext cx="0" cy="4760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03894" y="1177155"/>
            <a:ext cx="0" cy="4760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86184" y="3213642"/>
            <a:ext cx="68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HMF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274400" y="1286817"/>
            <a:ext cx="68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HST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272682" y="6335596"/>
            <a:ext cx="286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HMI (4), HMM (11), HMT (4)</a:t>
            </a:r>
            <a:endParaRPr lang="en-US" sz="1600" dirty="0"/>
          </a:p>
        </p:txBody>
      </p:sp>
      <p:cxnSp>
        <p:nvCxnSpPr>
          <p:cNvPr id="29" name="Elbow Connector 28"/>
          <p:cNvCxnSpPr>
            <a:stCxn id="27" idx="1"/>
          </p:cNvCxnSpPr>
          <p:nvPr/>
        </p:nvCxnSpPr>
        <p:spPr>
          <a:xfrm rot="10800000">
            <a:off x="8056798" y="5937187"/>
            <a:ext cx="215885" cy="5676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2" y="1057276"/>
            <a:ext cx="8686800" cy="55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LCT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2" y="1057276"/>
            <a:ext cx="8686800" cy="5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8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LCT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2" y="1057276"/>
            <a:ext cx="8686800" cy="55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LCT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LCT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LST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2" y="1057276"/>
            <a:ext cx="8686800" cy="57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1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2" y="1057276"/>
            <a:ext cx="8686800" cy="55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20" y="1057276"/>
            <a:ext cx="8229600" cy="5504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 Benchmarks ATLF vs. C/E –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12010"/>
                  </p:ext>
                </p:extLst>
              </p:nvPr>
            </p:nvGraphicFramePr>
            <p:xfrm>
              <a:off x="7305780" y="2558707"/>
              <a:ext cx="402336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-533.3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152.6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262.2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72.8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0.0393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-540.9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225.8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327.8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107.9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0.0189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-344.1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153.5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185.9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73.4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0.0166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12010"/>
                  </p:ext>
                </p:extLst>
              </p:nvPr>
            </p:nvGraphicFramePr>
            <p:xfrm>
              <a:off x="7305780" y="2558707"/>
              <a:ext cx="402336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4455" t="-110870" r="-15118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7949" t="-110870" r="-63590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0.0393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4455" t="-215556" r="-15118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7949" t="-215556" r="-63590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0.0189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4455" t="-315556" r="-15118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7949" t="-315556" r="-63590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0.0166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79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PMF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6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PMF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PMF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1783"/>
            <a:ext cx="8229600" cy="5571655"/>
          </a:xfrm>
        </p:spPr>
      </p:pic>
    </p:spTree>
    <p:extLst>
      <p:ext uri="{BB962C8B-B14F-4D97-AF65-F5344CB8AC3E}">
        <p14:creationId xmlns:p14="http://schemas.microsoft.com/office/powerpoint/2010/main" val="42320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PMF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1783"/>
            <a:ext cx="8229600" cy="5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PST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503830"/>
          </a:xfrm>
        </p:spPr>
      </p:pic>
    </p:spTree>
    <p:extLst>
      <p:ext uri="{BB962C8B-B14F-4D97-AF65-F5344CB8AC3E}">
        <p14:creationId xmlns:p14="http://schemas.microsoft.com/office/powerpoint/2010/main" val="3690030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Benchmarks FOM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2" y="1057276"/>
            <a:ext cx="9144000" cy="56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452049"/>
          </a:xfrm>
        </p:spPr>
      </p:pic>
    </p:spTree>
    <p:extLst>
      <p:ext uri="{BB962C8B-B14F-4D97-AF65-F5344CB8AC3E}">
        <p14:creationId xmlns:p14="http://schemas.microsoft.com/office/powerpoint/2010/main" val="32533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0" y="1088073"/>
            <a:ext cx="8229600" cy="5504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 Benchmarks ATFF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86419"/>
                  </p:ext>
                </p:extLst>
              </p:nvPr>
            </p:nvGraphicFramePr>
            <p:xfrm>
              <a:off x="2889987" y="2146896"/>
              <a:ext cx="384048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-56.1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82.2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66.1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62.0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0.0016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-329.8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119.0 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309.1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89.7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0.0251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-156.6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81.3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138.8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61.3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0.0123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86419"/>
                  </p:ext>
                </p:extLst>
              </p:nvPr>
            </p:nvGraphicFramePr>
            <p:xfrm>
              <a:off x="2889987" y="2146896"/>
              <a:ext cx="384048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113043" r="-155102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4444" t="-113043" r="-68889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0.0016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217778" r="-15510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4444" t="-217778" r="-6888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0.0251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317778" r="-155102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4444" t="-317778" r="-68889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0.0123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54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0" y="1079385"/>
            <a:ext cx="9144000" cy="5544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IEU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3538" y="2066193"/>
            <a:ext cx="290146" cy="290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9805" y="1449922"/>
            <a:ext cx="90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ICF004 case 1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504485" y="1210712"/>
            <a:ext cx="8792" cy="323065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58375" y="3257550"/>
            <a:ext cx="5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62425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ICT015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103684" y="1186962"/>
            <a:ext cx="8792" cy="484444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05807" y="1819275"/>
            <a:ext cx="252779" cy="153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5212" y="5603745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99" y="1234756"/>
            <a:ext cx="9144000" cy="5589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IEU Benchmarks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|C/E - 1|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6723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06128" y="1299890"/>
            <a:ext cx="0" cy="3780255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130353" y="1316158"/>
            <a:ext cx="51747" cy="4856667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9265" y="1316158"/>
            <a:ext cx="298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ICT015 (various reflectors)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84591" y="3123677"/>
            <a:ext cx="7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5821" y="4949340"/>
            <a:ext cx="10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ICF004</a:t>
            </a:r>
          </a:p>
          <a:p>
            <a:pPr algn="ctr"/>
            <a:r>
              <a:rPr lang="en-US" sz="1400" dirty="0" smtClean="0"/>
              <a:t>case 1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512164" y="4949340"/>
            <a:ext cx="830986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70440" y="3738143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Bare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9265" y="2019300"/>
            <a:ext cx="92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Poly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685515" y="5164783"/>
            <a:ext cx="496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Poly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8107036" y="2926938"/>
            <a:ext cx="933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Beechwood</a:t>
            </a:r>
            <a:r>
              <a:rPr lang="en-US" sz="1100" dirty="0" smtClean="0"/>
              <a:t> + Cd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0939" y="5105360"/>
            <a:ext cx="818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Concrete + Cd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755208" y="4689982"/>
            <a:ext cx="930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Beechwood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583731" y="3768092"/>
            <a:ext cx="814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Concrete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6378278" y="3974348"/>
            <a:ext cx="92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Perspex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V="1">
            <a:off x="6840883" y="2926938"/>
            <a:ext cx="0" cy="1047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40883" y="4338950"/>
            <a:ext cx="742848" cy="1197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82586" y="1816925"/>
            <a:ext cx="0" cy="326322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2586" y="1816925"/>
            <a:ext cx="306383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46421" y="1816925"/>
            <a:ext cx="0" cy="4355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461" y="5547721"/>
            <a:ext cx="1784839" cy="96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2" y="1057276"/>
            <a:ext cx="8229600" cy="5519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IEU Benchmarks ATLF vs. C/E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495870"/>
                  </p:ext>
                </p:extLst>
              </p:nvPr>
            </p:nvGraphicFramePr>
            <p:xfrm>
              <a:off x="6831341" y="4879348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251005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669235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403.1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947.9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-595.3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467.4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0.0051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729.2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841.4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-628.6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414.8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0.0210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738.0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835.2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-586.1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200" dirty="0" smtClean="0"/>
                            <a:t> </a:t>
                          </a:r>
                          <a:r>
                            <a:rPr lang="en-US" sz="1200" dirty="0" smtClean="0"/>
                            <a:t>411.7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0.0218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495870"/>
                  </p:ext>
                </p:extLst>
              </p:nvPr>
            </p:nvGraphicFramePr>
            <p:xfrm>
              <a:off x="6831341" y="4879348"/>
              <a:ext cx="3931920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319417695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776977194"/>
                        </a:ext>
                      </a:extLst>
                    </a:gridCol>
                    <a:gridCol w="1251005">
                      <a:extLst>
                        <a:ext uri="{9D8B030D-6E8A-4147-A177-3AD203B41FA5}">
                          <a16:colId xmlns:a16="http://schemas.microsoft.com/office/drawing/2014/main" val="4270517038"/>
                        </a:ext>
                      </a:extLst>
                    </a:gridCol>
                    <a:gridCol w="669235">
                      <a:extLst>
                        <a:ext uri="{9D8B030D-6E8A-4147-A177-3AD203B41FA5}">
                          <a16:colId xmlns:a16="http://schemas.microsoft.com/office/drawing/2014/main" val="3598479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Library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Slope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Intercept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30152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110870" r="-162755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1951" t="-110870" r="-5561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0.0051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591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 </a:t>
                          </a:r>
                          <a:r>
                            <a:rPr lang="el-GR" sz="1200" dirty="0" smtClean="0"/>
                            <a:t>β</a:t>
                          </a: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215556" r="-162755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1951" t="-215556" r="-5561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0.0210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9205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8.1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l-GR" sz="1200" baseline="0" dirty="0" smtClean="0"/>
                            <a:t>β</a:t>
                          </a:r>
                          <a:r>
                            <a:rPr lang="en-US" sz="1200" baseline="0" dirty="0" smtClean="0"/>
                            <a:t>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388" t="-315556" r="-162755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1951" t="-315556" r="-5561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0.0218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2779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95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NLTheme1">
  <a:themeElements>
    <a:clrScheme name="Naval Nuclear Laboratory Custom">
      <a:dk1>
        <a:srgbClr val="32396F"/>
      </a:dk1>
      <a:lt1>
        <a:srgbClr val="FFFFFF"/>
      </a:lt1>
      <a:dk2>
        <a:srgbClr val="40AE49"/>
      </a:dk2>
      <a:lt2>
        <a:srgbClr val="FFFFFF"/>
      </a:lt2>
      <a:accent1>
        <a:srgbClr val="32396F"/>
      </a:accent1>
      <a:accent2>
        <a:srgbClr val="849EAA"/>
      </a:accent2>
      <a:accent3>
        <a:srgbClr val="40AE49"/>
      </a:accent3>
      <a:accent4>
        <a:srgbClr val="75D078"/>
      </a:accent4>
      <a:accent5>
        <a:srgbClr val="B1A089"/>
      </a:accent5>
      <a:accent6>
        <a:srgbClr val="D0C5B8"/>
      </a:accent6>
      <a:hlink>
        <a:srgbClr val="0000FF"/>
      </a:hlink>
      <a:folHlink>
        <a:srgbClr val="800080"/>
      </a:folHlink>
    </a:clrScheme>
    <a:fontScheme name="Naval Nuclear Laboratory 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LTheme1" id="{D629ABA3-9026-4472-B617-E3B406EDA272}" vid="{8C679CC6-9017-4624-B583-B15F4BB57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aval Nuclear Laboratory Custom">
      <a:dk1>
        <a:srgbClr val="32396F"/>
      </a:dk1>
      <a:lt1>
        <a:srgbClr val="FFFFFF"/>
      </a:lt1>
      <a:dk2>
        <a:srgbClr val="40AE49"/>
      </a:dk2>
      <a:lt2>
        <a:srgbClr val="FFFFFF"/>
      </a:lt2>
      <a:accent1>
        <a:srgbClr val="32396F"/>
      </a:accent1>
      <a:accent2>
        <a:srgbClr val="849EAA"/>
      </a:accent2>
      <a:accent3>
        <a:srgbClr val="40AE49"/>
      </a:accent3>
      <a:accent4>
        <a:srgbClr val="75D078"/>
      </a:accent4>
      <a:accent5>
        <a:srgbClr val="B1A089"/>
      </a:accent5>
      <a:accent6>
        <a:srgbClr val="D0C5B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F0E381014704D809C37E9AB1B1B12" ma:contentTypeVersion="2" ma:contentTypeDescription="Create a new document." ma:contentTypeScope="" ma:versionID="5eff3275e6243b1524b6bf29fc9c84d0">
  <xsd:schema xmlns:xsd="http://www.w3.org/2001/XMLSchema" xmlns:xs="http://www.w3.org/2001/XMLSchema" xmlns:p="http://schemas.microsoft.com/office/2006/metadata/properties" xmlns:ns2="3859967a-29ae-403c-9a6b-c52a2dd137eb" targetNamespace="http://schemas.microsoft.com/office/2006/metadata/properties" ma:root="true" ma:fieldsID="4178257643c26e602f607f543fc99f5e" ns2:_="">
    <xsd:import namespace="3859967a-29ae-403c-9a6b-c52a2dd137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9967a-29ae-403c-9a6b-c52a2dd137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903C0-B124-43DC-97BF-E2F7A22ED1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F0974-9824-4810-BD3C-0D706C07360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859967a-29ae-403c-9a6b-c52a2dd137eb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986CE3-BC52-406C-9971-924EF19EB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59967a-29ae-403c-9a6b-c52a2dd137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NNLTheme1</Template>
  <TotalTime>19938</TotalTime>
  <Words>1721</Words>
  <Application>Microsoft Office PowerPoint</Application>
  <PresentationFormat>Widescreen</PresentationFormat>
  <Paragraphs>440</Paragraphs>
  <Slides>58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Cambria Math</vt:lpstr>
      <vt:lpstr>NNLTheme1</vt:lpstr>
      <vt:lpstr>NNL ENDF/B-VIII.1(β2) Validation Testing – ICSBEP Suite</vt:lpstr>
      <vt:lpstr>NNL Validation</vt:lpstr>
      <vt:lpstr>HEU Benchmarks Δk</vt:lpstr>
      <vt:lpstr>HEU Benchmarks FOM</vt:lpstr>
      <vt:lpstr>HEU Benchmarks ATLF vs. C/E – 1</vt:lpstr>
      <vt:lpstr>HEU Benchmarks ATFF vs. C/E - 1</vt:lpstr>
      <vt:lpstr>IEU Benchmarks Δk</vt:lpstr>
      <vt:lpstr>IEU Benchmarks Δ|C/E - 1| </vt:lpstr>
      <vt:lpstr>IEU Benchmarks ATLF vs. C/E - 1</vt:lpstr>
      <vt:lpstr>IEU Benchmarks ATFF vs. C/E - 1</vt:lpstr>
      <vt:lpstr>Thermal LEU Benchmarks Δk</vt:lpstr>
      <vt:lpstr>Thermal LEU Benchmarks FOM</vt:lpstr>
      <vt:lpstr>Thermal LEU Benchmarks ATLF vs. C/E - 1</vt:lpstr>
      <vt:lpstr>Thermal LEU Benchmarks ATFF vs. C/E - 1</vt:lpstr>
      <vt:lpstr>Pu Benchmarks Δk</vt:lpstr>
      <vt:lpstr>Pu Benchmarks Δ|C/E – 1|</vt:lpstr>
      <vt:lpstr>Pu Benchmarks ATLF vs. C/E - 1</vt:lpstr>
      <vt:lpstr>Pu Benchmarks ATFF vs. C/E - 1</vt:lpstr>
      <vt:lpstr>Poly and Lucite TSL – PMT004</vt:lpstr>
      <vt:lpstr>Poly and Lucite TSL – HMF007</vt:lpstr>
      <vt:lpstr>Conclusions</vt:lpstr>
      <vt:lpstr>Additional Slides</vt:lpstr>
      <vt:lpstr>All Benchmarks Δk</vt:lpstr>
      <vt:lpstr>All Benchmarks FOM</vt:lpstr>
      <vt:lpstr>All Benchmarks ATLF vs. C/E - 1</vt:lpstr>
      <vt:lpstr>All Benchmarks ATFF vs. C/E - 1</vt:lpstr>
      <vt:lpstr>HCM Benchmarks Δk</vt:lpstr>
      <vt:lpstr>HCM Benchmarks FOM</vt:lpstr>
      <vt:lpstr>HCM Benchmarks ATLF vs. C/E - 1</vt:lpstr>
      <vt:lpstr>HCM Benchmarks ATFF vs. C/E - 1</vt:lpstr>
      <vt:lpstr>HMF Benchmarks Δk</vt:lpstr>
      <vt:lpstr>HMF Benchmarks FOM</vt:lpstr>
      <vt:lpstr>HMF Benchmarks ATLF vs. C/E - 1</vt:lpstr>
      <vt:lpstr>HMF Benchmarks ATFF vs. C/E - 1</vt:lpstr>
      <vt:lpstr>HST Benchmarks Δk</vt:lpstr>
      <vt:lpstr>HST Benchmarks FOM</vt:lpstr>
      <vt:lpstr>HST Benchmarks ATLF vs. C/E - 1</vt:lpstr>
      <vt:lpstr>HST Benchmarks ATFF vs. C/E - 1</vt:lpstr>
      <vt:lpstr>ICT Benchmarks Δk</vt:lpstr>
      <vt:lpstr>ICT Benchmarks FOM</vt:lpstr>
      <vt:lpstr>ICT Benchmarks ATLF vs. C/E - 1</vt:lpstr>
      <vt:lpstr>ICT Benchmarks ATFF vs. C/E - 1</vt:lpstr>
      <vt:lpstr>LCT Benchmarks Δk</vt:lpstr>
      <vt:lpstr>LCT Benchmarks FOM</vt:lpstr>
      <vt:lpstr>LCT Benchmarks ATLF vs. C/E - 1</vt:lpstr>
      <vt:lpstr>LCT Benchmarks ATFF vs. C/E - 1</vt:lpstr>
      <vt:lpstr>LST Benchmarks Δk</vt:lpstr>
      <vt:lpstr>LST Benchmarks FOM</vt:lpstr>
      <vt:lpstr>LST Benchmarks ATLF vs. C/E - 1</vt:lpstr>
      <vt:lpstr>LST Benchmarks ATFF vs. C/E - 1</vt:lpstr>
      <vt:lpstr>PMF Benchmarks Δk</vt:lpstr>
      <vt:lpstr>PMF Benchmarks FOM</vt:lpstr>
      <vt:lpstr>PMF Benchmarks ATLF vs. C/E - 1</vt:lpstr>
      <vt:lpstr>PMF Benchmarks ATFF vs. C/E - 1</vt:lpstr>
      <vt:lpstr>PST Benchmarks Δk</vt:lpstr>
      <vt:lpstr>PST Benchmarks FOM</vt:lpstr>
      <vt:lpstr>PST Benchmarks ATLF vs. C/E - 1</vt:lpstr>
      <vt:lpstr>PST Benchmarks ATFF vs. C/E - 1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Ney, Adam J. [NNL]</cp:lastModifiedBy>
  <cp:revision>333</cp:revision>
  <dcterms:created xsi:type="dcterms:W3CDTF">2015-05-17T13:17:01Z</dcterms:created>
  <dcterms:modified xsi:type="dcterms:W3CDTF">2023-11-13T14:55:11Z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0x010100D2CF0E381014704D809C37E9AB1B1B12</vt:lpwstr>
  </property>
  <property fmtid="{D5CDD505-2E9C-101B-9397-08002B2CF9AE}" pid="3" name="MSIP_Label_972ab08d-aa7f-4785-bc8b-d3253fb803d7_Enabled">
    <vt:lpwstr>true</vt:lpwstr>
  </property>
  <property fmtid="{D5CDD505-2E9C-101B-9397-08002B2CF9AE}" pid="4" name="MSIP_Label_972ab08d-aa7f-4785-bc8b-d3253fb803d7_SetDate">
    <vt:lpwstr>2022-03-25T13:18:29Z</vt:lpwstr>
  </property>
  <property fmtid="{D5CDD505-2E9C-101B-9397-08002B2CF9AE}" pid="5" name="MSIP_Label_972ab08d-aa7f-4785-bc8b-d3253fb803d7_Method">
    <vt:lpwstr>Privileged</vt:lpwstr>
  </property>
  <property fmtid="{D5CDD505-2E9C-101B-9397-08002B2CF9AE}" pid="6" name="MSIP_Label_972ab08d-aa7f-4785-bc8b-d3253fb803d7_Name">
    <vt:lpwstr>Document-Unclassified</vt:lpwstr>
  </property>
  <property fmtid="{D5CDD505-2E9C-101B-9397-08002B2CF9AE}" pid="7" name="MSIP_Label_972ab08d-aa7f-4785-bc8b-d3253fb803d7_SiteId">
    <vt:lpwstr>ebb151f0-4882-4a81-94a2-1e2262f517ee</vt:lpwstr>
  </property>
  <property fmtid="{D5CDD505-2E9C-101B-9397-08002B2CF9AE}" pid="8" name="MSIP_Label_972ab08d-aa7f-4785-bc8b-d3253fb803d7_ActionId">
    <vt:lpwstr>702e0e33-99fb-4964-a5f4-719ded9b8687</vt:lpwstr>
  </property>
  <property fmtid="{D5CDD505-2E9C-101B-9397-08002B2CF9AE}" pid="9" name="MSIP_Label_972ab08d-aa7f-4785-bc8b-d3253fb803d7_ContentBits">
    <vt:lpwstr>0</vt:lpwstr>
  </property>
</Properties>
</file>