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3" r:id="rId1"/>
  </p:sldMasterIdLst>
  <p:notesMasterIdLst>
    <p:notesMasterId r:id="rId31"/>
  </p:notesMasterIdLst>
  <p:sldIdLst>
    <p:sldId id="256" r:id="rId2"/>
    <p:sldId id="282" r:id="rId3"/>
    <p:sldId id="283" r:id="rId4"/>
    <p:sldId id="258" r:id="rId5"/>
    <p:sldId id="260" r:id="rId6"/>
    <p:sldId id="288" r:id="rId7"/>
    <p:sldId id="287" r:id="rId8"/>
    <p:sldId id="262" r:id="rId9"/>
    <p:sldId id="285" r:id="rId10"/>
    <p:sldId id="266" r:id="rId11"/>
    <p:sldId id="267" r:id="rId12"/>
    <p:sldId id="269" r:id="rId13"/>
    <p:sldId id="270" r:id="rId14"/>
    <p:sldId id="271" r:id="rId15"/>
    <p:sldId id="272" r:id="rId16"/>
    <p:sldId id="268" r:id="rId17"/>
    <p:sldId id="273" r:id="rId18"/>
    <p:sldId id="274" r:id="rId19"/>
    <p:sldId id="275" r:id="rId20"/>
    <p:sldId id="276" r:id="rId21"/>
    <p:sldId id="277" r:id="rId22"/>
    <p:sldId id="279" r:id="rId23"/>
    <p:sldId id="280" r:id="rId24"/>
    <p:sldId id="286" r:id="rId25"/>
    <p:sldId id="281" r:id="rId26"/>
    <p:sldId id="289" r:id="rId27"/>
    <p:sldId id="284" r:id="rId28"/>
    <p:sldId id="259" r:id="rId29"/>
    <p:sldId id="261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97"/>
    <p:restoredTop sz="94640"/>
  </p:normalViewPr>
  <p:slideViewPr>
    <p:cSldViewPr snapToGrid="0">
      <p:cViewPr varScale="1">
        <p:scale>
          <a:sx n="103" d="100"/>
          <a:sy n="103" d="100"/>
        </p:scale>
        <p:origin x="12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F52965-AFCE-7D43-93EF-5DA7426BC714}" type="datetimeFigureOut">
              <a:rPr lang="en-SI" smtClean="0"/>
              <a:t>11/11/2023</a:t>
            </a:fld>
            <a:endParaRPr lang="en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A1ED7C-F181-E54A-AAAD-A8F37B466D70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67935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I"/>
              <a:t>Dodaj tabelo glede tega kaj je v kateri knjižnici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A1ED7C-F181-E54A-AAAD-A8F37B466D70}" type="slidenum">
              <a:rPr lang="en-SI" smtClean="0"/>
              <a:t>5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574570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4B29D-26DC-4517-8377-5209CC057B10}" type="datetime1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CSEWG November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080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CF21B-6E8F-4E64-9EC7-06C6EB7F092D}" type="datetime1">
              <a:rPr lang="en-US" smtClean="0"/>
              <a:t>11/11/2023</a:t>
            </a:fld>
            <a:endParaRPr lang="en-US" sz="10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/>
              <a:t>CSEWG November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603018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3CC92-40FD-432B-B8C0-0439EA3F05D5}" type="datetime1">
              <a:rPr lang="en-US" smtClean="0"/>
              <a:t>11/11/2023</a:t>
            </a:fld>
            <a:endParaRPr lang="en-US" sz="10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/>
              <a:t>CSEWG November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pPr/>
              <a:t>‹#›</a:t>
            </a:fld>
            <a:endParaRPr lang="en-US" sz="100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3761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4DBD4-B878-4E83-939B-F10FEE68225E}" type="datetime1">
              <a:rPr lang="en-US" smtClean="0"/>
              <a:t>11/11/2023</a:t>
            </a:fld>
            <a:endParaRPr lang="en-US" sz="10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/>
              <a:t>CSEWG November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148249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E0DD5-C3E6-4728-AE10-82A8C458C732}" type="datetime1">
              <a:rPr lang="en-US" smtClean="0"/>
              <a:t>11/11/2023</a:t>
            </a:fld>
            <a:endParaRPr lang="en-US" sz="10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/>
              <a:t>CSEWG November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pPr/>
              <a:t>‹#›</a:t>
            </a:fld>
            <a:endParaRPr lang="en-US" sz="100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72079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4E268-EBA6-463C-9856-3AEA063E5B61}" type="datetime1">
              <a:rPr lang="en-US" smtClean="0"/>
              <a:t>11/11/2023</a:t>
            </a:fld>
            <a:endParaRPr lang="en-US" sz="10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/>
              <a:t>CSEWG November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4034862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56FA-17B8-408F-8253-7838D6F84A3D}" type="datetime1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CSEWG November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399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9AA8-50A5-499C-BA28-F3F8F1611D25}" type="datetime1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CSEWG November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93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5C4C-6658-4B7D-887A-6FD04C900587}" type="datetime1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CSEWG November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48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2B1D2-7E2E-4172-89B9-E09E4D76E3F6}" type="datetime1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CSEWG November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91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51229-F958-4FBF-9A6F-26CD94DF16EF}" type="datetime1">
              <a:rPr lang="en-US" smtClean="0"/>
              <a:t>11/11/2023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CSEWG November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819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E93F-23FA-40F6-984B-B743325A2280}" type="datetime1">
              <a:rPr lang="en-US" smtClean="0"/>
              <a:t>11/11/2023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CSEWG November 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680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9F6BF-FA17-4AB4-8C20-6A31E6992BAC}" type="datetime1">
              <a:rPr lang="en-US" smtClean="0"/>
              <a:t>11/11/2023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CSEWG November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077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8BAD4-660C-4521-9C19-E034FEF1B4EC}" type="datetime1">
              <a:rPr lang="en-US" smtClean="0"/>
              <a:t>11/11/2023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CSEWG November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92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62636-E956-4FE8-8F68-4128213C52B2}" type="datetime1">
              <a:rPr lang="en-US" smtClean="0"/>
              <a:t>11/11/2023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CSEWG November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22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1F49E-3D8C-42F5-9620-8AF1A73A39A9}" type="datetime1">
              <a:rPr lang="en-US" smtClean="0"/>
              <a:t>11/11/2023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CSEWG November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381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78DB4-1F04-4190-98C9-12ABD81159EC}" type="datetime1">
              <a:rPr lang="en-US" smtClean="0"/>
              <a:t>11/11/2023</a:t>
            </a:fld>
            <a:endParaRPr lang="en-US" sz="10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1000"/>
              <a:t>CSEWG November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5747434-7036-48DB-A148-6B3D8EE75CDA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8551227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iencedirect.com/science/article/pii/S030645492030685X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F4173-BF3F-61C1-20C1-1E0D2CBF0D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7334" y="2504002"/>
            <a:ext cx="10933498" cy="1655460"/>
          </a:xfrm>
        </p:spPr>
        <p:txBody>
          <a:bodyPr>
            <a:normAutofit fontScale="90000"/>
          </a:bodyPr>
          <a:lstStyle/>
          <a:p>
            <a:pPr algn="l"/>
            <a:r>
              <a:rPr lang="en-US" sz="5000" dirty="0"/>
              <a:t>Loss of Reactivity in</a:t>
            </a:r>
            <a:r>
              <a:rPr lang="en-SI" sz="5000" dirty="0"/>
              <a:t> </a:t>
            </a:r>
            <a:r>
              <a:rPr lang="en-US" sz="5000" dirty="0"/>
              <a:t>B</a:t>
            </a:r>
            <a:r>
              <a:rPr lang="en-SI" sz="5000" dirty="0" err="1"/>
              <a:t>urnup</a:t>
            </a:r>
            <a:r>
              <a:rPr lang="en-SI" sz="5000" dirty="0"/>
              <a:t> </a:t>
            </a:r>
            <a:r>
              <a:rPr lang="en-US" sz="5000" dirty="0"/>
              <a:t>C</a:t>
            </a:r>
            <a:r>
              <a:rPr lang="en-SI" sz="5000" dirty="0" err="1"/>
              <a:t>alculations</a:t>
            </a:r>
            <a:r>
              <a:rPr lang="en-US" sz="5000" dirty="0"/>
              <a:t> Using Recent Data Libraries</a:t>
            </a:r>
            <a:endParaRPr lang="en-SI" sz="5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C46B02-AE82-E966-5262-B663BE0992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8386" y="4662774"/>
            <a:ext cx="7315200" cy="875276"/>
          </a:xfrm>
        </p:spPr>
        <p:txBody>
          <a:bodyPr>
            <a:normAutofit/>
          </a:bodyPr>
          <a:lstStyle/>
          <a:p>
            <a:pPr algn="l"/>
            <a:r>
              <a:rPr lang="en-SI" dirty="0"/>
              <a:t>Jan Malec</a:t>
            </a:r>
            <a:r>
              <a:rPr lang="en-US" dirty="0"/>
              <a:t> and</a:t>
            </a:r>
            <a:r>
              <a:rPr lang="en-SI" dirty="0"/>
              <a:t> Andrej Trkov</a:t>
            </a:r>
            <a:endParaRPr lang="en-US" dirty="0"/>
          </a:p>
          <a:p>
            <a:pPr algn="l"/>
            <a:r>
              <a:rPr lang="en-US" dirty="0"/>
              <a:t>Jo</a:t>
            </a:r>
            <a:r>
              <a:rPr lang="sl-SI" dirty="0"/>
              <a:t>ž</a:t>
            </a:r>
            <a:r>
              <a:rPr lang="en-US" dirty="0" err="1"/>
              <a:t>ef</a:t>
            </a:r>
            <a:r>
              <a:rPr lang="en-US" dirty="0"/>
              <a:t> Stefan Institute, </a:t>
            </a:r>
            <a:r>
              <a:rPr lang="en-US" dirty="0" err="1"/>
              <a:t>Jamova</a:t>
            </a:r>
            <a:r>
              <a:rPr lang="en-US" dirty="0"/>
              <a:t> </a:t>
            </a:r>
            <a:r>
              <a:rPr lang="en-US" dirty="0" err="1"/>
              <a:t>cesta</a:t>
            </a:r>
            <a:r>
              <a:rPr lang="en-US" dirty="0"/>
              <a:t> 39, 1000 Ljubljana, Slovenia</a:t>
            </a:r>
            <a:endParaRPr lang="en-S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C4F5CF-5E35-46F2-8135-FA71D16AB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CSEWG November 2023</a:t>
            </a:r>
          </a:p>
        </p:txBody>
      </p:sp>
    </p:spTree>
    <p:extLst>
      <p:ext uri="{BB962C8B-B14F-4D97-AF65-F5344CB8AC3E}">
        <p14:creationId xmlns:p14="http://schemas.microsoft.com/office/powerpoint/2010/main" val="290033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4CCF3-0D12-490B-A93F-FFB12AF04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Isotopic composition (light nuclides)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FC964D-9828-4A99-BD1D-F3D13525B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CSEWG November 2023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35A6BB-C019-4DE9-8195-B98D6E00A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1541"/>
            <a:ext cx="6454590" cy="45610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84E986-A337-4725-99D0-E59A3A1F2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7408" y="1391539"/>
            <a:ext cx="6454591" cy="456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329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4CCF3-0D12-490B-A93F-FFB12AF04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363137" cy="1320800"/>
          </a:xfrm>
        </p:spPr>
        <p:txBody>
          <a:bodyPr/>
          <a:lstStyle/>
          <a:p>
            <a:r>
              <a:rPr lang="en-US" dirty="0"/>
              <a:t>Isotopic composition (short-lived nuclides)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EB4FED-EC64-453A-9B3E-CE948C43E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CSEWG November 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DE7C23-0868-43E3-96CC-07C116F20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9103"/>
            <a:ext cx="6439992" cy="45507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BC7317-A91D-4092-B2A5-C819BA0BDA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2008" y="1326775"/>
            <a:ext cx="6439992" cy="455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525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4CCF3-0D12-490B-A93F-FFB12AF04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363137" cy="1320800"/>
          </a:xfrm>
        </p:spPr>
        <p:txBody>
          <a:bodyPr/>
          <a:lstStyle/>
          <a:p>
            <a:r>
              <a:rPr lang="en-US" dirty="0"/>
              <a:t>Isotopic composition (burnup monitors)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256148-268B-4448-B2E1-96F289B10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CSEWG November 2023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E741AE-1702-4BF0-9C0B-94C3ECE81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8844"/>
            <a:ext cx="6478055" cy="45776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F4A8F1-F21F-4BD2-AB21-B12DF8E039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3944" y="1308843"/>
            <a:ext cx="6478056" cy="457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31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4CCF3-0D12-490B-A93F-FFB12AF04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363137" cy="1320800"/>
          </a:xfrm>
        </p:spPr>
        <p:txBody>
          <a:bodyPr/>
          <a:lstStyle/>
          <a:p>
            <a:r>
              <a:rPr lang="en-US" dirty="0"/>
              <a:t>Isotopic composition (burnup monitors)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0A0AEF-9077-4E4D-B67F-E93946D1E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CSEWG November 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B5ACD3-00E1-497F-9DBB-C92AB24EF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9092"/>
            <a:ext cx="6463554" cy="45673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9697A2-755B-4E9A-9823-1313F7AF3C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8444" y="1319090"/>
            <a:ext cx="6463555" cy="456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007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4CCF3-0D12-490B-A93F-FFB12AF04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363137" cy="1320800"/>
          </a:xfrm>
        </p:spPr>
        <p:txBody>
          <a:bodyPr/>
          <a:lstStyle/>
          <a:p>
            <a:r>
              <a:rPr lang="en-US" dirty="0"/>
              <a:t>Isotopic composition (burnup monitors)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81D5A9-8081-427A-A765-CC2F46DD6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CSEWG November 2023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28785D-C7D8-4C9C-81C9-7B0F59E6C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1173"/>
            <a:ext cx="6452679" cy="45596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B3C7DE-AE82-40C5-8CF6-C789D8D2DF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9320" y="1321173"/>
            <a:ext cx="6452679" cy="455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990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4CCF3-0D12-490B-A93F-FFB12AF04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363137" cy="1320800"/>
          </a:xfrm>
        </p:spPr>
        <p:txBody>
          <a:bodyPr/>
          <a:lstStyle/>
          <a:p>
            <a:r>
              <a:rPr lang="en-US" dirty="0"/>
              <a:t>Isotopic composition (strong absorbers)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59BC8C-2573-4711-B31C-60E592F83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CSEWG November 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4B3D2F-84D7-42E5-9392-8D1DF29F4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1322"/>
            <a:ext cx="6378938" cy="45075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6B5FAD-3798-49D3-AD58-5301867572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3062" y="1411525"/>
            <a:ext cx="6378938" cy="450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5166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4CCF3-0D12-490B-A93F-FFB12AF04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363137" cy="1320800"/>
          </a:xfrm>
        </p:spPr>
        <p:txBody>
          <a:bodyPr/>
          <a:lstStyle/>
          <a:p>
            <a:r>
              <a:rPr lang="en-US" dirty="0"/>
              <a:t>Isotopic composition (strong absorbers)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15C508-4D11-4FE3-B399-4EBC040F5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CSEWG November 2023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E1A103-58BE-4EE3-AB19-20F792904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6102"/>
            <a:ext cx="6382874" cy="45103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6CAE26-E0D8-4218-9B47-157D69C86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9124" y="1376102"/>
            <a:ext cx="6382875" cy="451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040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4CCF3-0D12-490B-A93F-FFB12AF04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363137" cy="1320800"/>
          </a:xfrm>
        </p:spPr>
        <p:txBody>
          <a:bodyPr/>
          <a:lstStyle/>
          <a:p>
            <a:r>
              <a:rPr lang="en-US" dirty="0"/>
              <a:t>Isotopic composition (strong absorbers)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C7FC4-BB96-4994-8884-2C6AE9092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CSEWG November 2023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D58CA3-EC21-46CB-8F9A-C18D6504C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3668"/>
            <a:ext cx="6414621" cy="45327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3A0F5C-3846-4BCC-B176-1EB74907C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7378" y="1353667"/>
            <a:ext cx="6414621" cy="453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6773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4CCF3-0D12-490B-A93F-FFB12AF04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363137" cy="1320800"/>
          </a:xfrm>
        </p:spPr>
        <p:txBody>
          <a:bodyPr/>
          <a:lstStyle/>
          <a:p>
            <a:r>
              <a:rPr lang="en-US" dirty="0"/>
              <a:t>Isotopic composition (strong absorbers)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0D68F-83A0-4C4F-B6DB-7AB1A89FF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CSEWG November 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D5319D-CC47-486A-BD6B-A47F8ED6A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4703"/>
            <a:ext cx="6427308" cy="45417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72E9F5-59BE-4583-9F76-6C50019B1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4692" y="1344704"/>
            <a:ext cx="6427308" cy="454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510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4CCF3-0D12-490B-A93F-FFB12AF04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363137" cy="1320800"/>
          </a:xfrm>
        </p:spPr>
        <p:txBody>
          <a:bodyPr/>
          <a:lstStyle/>
          <a:p>
            <a:r>
              <a:rPr lang="en-US" dirty="0"/>
              <a:t>Isotopic composition (strong absorbers)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782328-20CF-4927-9FBE-0D802CA18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CSEWG November 2023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FAA2FC-6CAF-4742-BACA-5D5B339C8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9879"/>
            <a:ext cx="6490742" cy="45865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44732F-ACFB-4E92-92A7-629D68BF4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1256" y="1299878"/>
            <a:ext cx="6490743" cy="458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370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8DD12-4D36-4EE1-9397-00CA62519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User 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3706B-3AD8-4C1E-BCFE-E0BEC72C4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75875"/>
            <a:ext cx="9140434" cy="4565488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Users in the USA reported that reactivity loss with burnup in LWR reactors was reasonable using ENDF/B-VII.1 data (ref: Kang-</a:t>
            </a:r>
            <a:r>
              <a:rPr lang="en-US" sz="2800" dirty="0" err="1"/>
              <a:t>Seog</a:t>
            </a:r>
            <a:r>
              <a:rPr lang="en-US" sz="2800" dirty="0"/>
              <a:t> Kim and William A. </a:t>
            </a:r>
            <a:r>
              <a:rPr lang="en-US" sz="2800" dirty="0" err="1"/>
              <a:t>Wieselquist</a:t>
            </a:r>
            <a:r>
              <a:rPr lang="en-US" sz="2800" dirty="0"/>
              <a:t>, “Neutronic Characteristics of ENDF/B-VIII.0 Compared to ENDF/B-VII.1 for Light-Water Reactor Analysis”)</a:t>
            </a:r>
          </a:p>
          <a:p>
            <a:r>
              <a:rPr lang="en-US" sz="2800" dirty="0"/>
              <a:t>Users in Europe were satisfied with the performance of JEFF-3.1, which shows similarity with ENDF/B-VII.1 (ref: Bernard et al. “Experimental Validation of the LWR Reactivity Loss with Burn up: Analysis of Spent Fuel Oscillation Experiments”)</a:t>
            </a:r>
          </a:p>
          <a:p>
            <a:r>
              <a:rPr lang="en-US" sz="2800" dirty="0"/>
              <a:t>Reactivity loss in burnup calculations using more recent libraries like ENDF/B-VIII.0 tends to be stronger by several hundred pcm.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53A3E8-FB22-4067-97E0-1D66554B7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CSEWG November 2023</a:t>
            </a:r>
          </a:p>
        </p:txBody>
      </p:sp>
    </p:spTree>
    <p:extLst>
      <p:ext uri="{BB962C8B-B14F-4D97-AF65-F5344CB8AC3E}">
        <p14:creationId xmlns:p14="http://schemas.microsoft.com/office/powerpoint/2010/main" val="39715726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4CCF3-0D12-490B-A93F-FFB12AF04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363137" cy="1320800"/>
          </a:xfrm>
        </p:spPr>
        <p:txBody>
          <a:bodyPr/>
          <a:lstStyle/>
          <a:p>
            <a:r>
              <a:rPr lang="en-US" dirty="0"/>
              <a:t>Isotopic composition (actinides)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514E43-5C2D-4883-88FA-7893BD577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CSEWG November 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1F7DC2-0F5C-41F8-B62A-0F0CE1A0C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6773"/>
            <a:ext cx="6452681" cy="45596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FD974E-33B3-4D94-94BC-2A4B98F63C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9318" y="1326772"/>
            <a:ext cx="6452681" cy="4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2691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4CCF3-0D12-490B-A93F-FFB12AF04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363137" cy="1320800"/>
          </a:xfrm>
        </p:spPr>
        <p:txBody>
          <a:bodyPr/>
          <a:lstStyle/>
          <a:p>
            <a:r>
              <a:rPr lang="en-US" dirty="0"/>
              <a:t>Isotopic composition (actinides)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7756B7-0897-4F08-9745-BDEEDA522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CSEWG November 2023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0962D0-DA37-43E2-B3D2-F9B7F0604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8774"/>
            <a:ext cx="6364942" cy="44976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AD98C1-EDAB-4647-AFFF-3B8E1169E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7058" y="1388774"/>
            <a:ext cx="6364942" cy="449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3535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4CCF3-0D12-490B-A93F-FFB12AF04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363137" cy="1320800"/>
          </a:xfrm>
        </p:spPr>
        <p:txBody>
          <a:bodyPr/>
          <a:lstStyle/>
          <a:p>
            <a:r>
              <a:rPr lang="en-US" dirty="0"/>
              <a:t>Isotopic composition (actinides)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89FB32-AF96-42A1-B6CB-7B2B7A567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CSEWG November 2023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4F4446-6BA4-4370-B23C-04C4B65EB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6814"/>
            <a:ext cx="6353564" cy="44896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5CB930-0C7E-46B2-802E-4E05EC793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8434" y="1396814"/>
            <a:ext cx="6353565" cy="448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4531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4CCF3-0D12-490B-A93F-FFB12AF04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363137" cy="1320800"/>
          </a:xfrm>
        </p:spPr>
        <p:txBody>
          <a:bodyPr/>
          <a:lstStyle/>
          <a:p>
            <a:r>
              <a:rPr lang="en-US" dirty="0"/>
              <a:t>Isotopic composition (actinides)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66728B-9F9E-476D-A9D3-07331304B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CSEWG November 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2ED785-5E98-4B7F-A59F-6C3F2CF82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8491"/>
            <a:ext cx="6351190" cy="44879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D30B04-C243-4CD0-BFBE-BC1993F1E1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0808" y="1398489"/>
            <a:ext cx="6351191" cy="448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9085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4CCF3-0D12-490B-A93F-FFB12AF04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363137" cy="1320800"/>
          </a:xfrm>
        </p:spPr>
        <p:txBody>
          <a:bodyPr/>
          <a:lstStyle/>
          <a:p>
            <a:r>
              <a:rPr lang="en-US" dirty="0"/>
              <a:t>Isotopic composition (actinides)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66728B-9F9E-476D-A9D3-07331304B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CSEWG November 2023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1A3B62-FC0E-4988-B711-986FCB8A1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79" y="1398492"/>
            <a:ext cx="6351190" cy="44879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15E371-29FF-4AC3-AA19-3EAA562053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0808" y="1398491"/>
            <a:ext cx="6351191" cy="448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7795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637ED-D8FE-4522-46DA-AFF5F3A6F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/>
              <a:t>Conclusions</a:t>
            </a:r>
            <a:r>
              <a:rPr lang="en-US" dirty="0"/>
              <a:t> (general)</a:t>
            </a:r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D6221-AFAD-EA2E-3FAB-E36D54AC5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9231776" cy="3880773"/>
          </a:xfrm>
        </p:spPr>
        <p:txBody>
          <a:bodyPr/>
          <a:lstStyle/>
          <a:p>
            <a:r>
              <a:rPr lang="en-US" dirty="0"/>
              <a:t>The reactivity loss with burnup using ENDF/B-VIII.1 b2 library is very similar to that of ENDF/B-VII.1 for the low-enriched (2.6 %) and the highly enriched (4.75 %) light water reactor fuel; the reactivity loss is less pronounced compared to ENDF/B-VIII.0</a:t>
            </a:r>
          </a:p>
          <a:p>
            <a:r>
              <a:rPr lang="en-US" dirty="0"/>
              <a:t>Although the accumulation of strong absorbers can be important, it seems that the dominant effect is the Plutonium build-up</a:t>
            </a:r>
          </a:p>
          <a:p>
            <a:r>
              <a:rPr lang="en-US" dirty="0"/>
              <a:t>Small changes in the Pu-239 </a:t>
            </a:r>
            <a:r>
              <a:rPr lang="en-US" dirty="0" err="1"/>
              <a:t>nubar</a:t>
            </a:r>
            <a:r>
              <a:rPr lang="en-US" dirty="0"/>
              <a:t> (introduced after “beta-2”, label suffix “n”) do not affect the results significantly</a:t>
            </a:r>
          </a:p>
          <a:p>
            <a:r>
              <a:rPr lang="en-US" dirty="0"/>
              <a:t>Feedback from the users on power reactor analysis is needed to verify the observation on the reactivity loss with burnup</a:t>
            </a:r>
            <a:endParaRPr lang="en-S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144063-03AC-4E5F-B8A7-D745BE638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CSEWG November 2023</a:t>
            </a:r>
          </a:p>
        </p:txBody>
      </p:sp>
    </p:spTree>
    <p:extLst>
      <p:ext uri="{BB962C8B-B14F-4D97-AF65-F5344CB8AC3E}">
        <p14:creationId xmlns:p14="http://schemas.microsoft.com/office/powerpoint/2010/main" val="21504960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9234D-AE73-46B2-B749-37B661A94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6EA032-3954-4D38-BCC0-500A5CC44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CSEWG November 2023</a:t>
            </a:r>
          </a:p>
        </p:txBody>
      </p:sp>
    </p:spTree>
    <p:extLst>
      <p:ext uri="{BB962C8B-B14F-4D97-AF65-F5344CB8AC3E}">
        <p14:creationId xmlns:p14="http://schemas.microsoft.com/office/powerpoint/2010/main" val="30029359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6118E-6A51-4CEC-B2AF-0848B36DD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Supplementary slides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49E806-BBDA-4ABF-A88D-8223092A0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CSEWG November 2023</a:t>
            </a:r>
          </a:p>
        </p:txBody>
      </p:sp>
    </p:spTree>
    <p:extLst>
      <p:ext uri="{BB962C8B-B14F-4D97-AF65-F5344CB8AC3E}">
        <p14:creationId xmlns:p14="http://schemas.microsoft.com/office/powerpoint/2010/main" val="12554048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0364B-E1C0-6670-41B3-BFA8BA491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I"/>
              <a:t>Monte-carlo codes can produce (almost) identical results – if forced 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A7260-72FA-3658-9D14-B00A5660A7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Paul K. Romano et. al. s</a:t>
            </a:r>
            <a:r>
              <a:rPr lang="en-SI" dirty="0" err="1"/>
              <a:t>howed</a:t>
            </a:r>
            <a:r>
              <a:rPr lang="en-SI" dirty="0"/>
              <a:t> this for </a:t>
            </a:r>
            <a:r>
              <a:rPr lang="en-SI" dirty="0" err="1"/>
              <a:t>OpenMC</a:t>
            </a:r>
            <a:r>
              <a:rPr lang="en-SI" dirty="0"/>
              <a:t> and Serpent in </a:t>
            </a:r>
            <a:r>
              <a:rPr lang="en-GB" dirty="0">
                <a:hlinkClick r:id="rId2"/>
              </a:rPr>
              <a:t>Depletion capabilities in the </a:t>
            </a:r>
            <a:r>
              <a:rPr lang="en-GB" dirty="0" err="1">
                <a:hlinkClick r:id="rId2"/>
              </a:rPr>
              <a:t>OpenMC</a:t>
            </a:r>
            <a:r>
              <a:rPr lang="en-GB" dirty="0">
                <a:hlinkClick r:id="rId2"/>
              </a:rPr>
              <a:t> Monte Carlo particle transport code</a:t>
            </a:r>
            <a:endParaRPr lang="en-GB" dirty="0"/>
          </a:p>
          <a:p>
            <a:r>
              <a:rPr lang="en-GB" dirty="0"/>
              <a:t>The </a:t>
            </a:r>
            <a:r>
              <a:rPr lang="en-GB" dirty="0" err="1"/>
              <a:t>eqivalence</a:t>
            </a:r>
            <a:r>
              <a:rPr lang="en-GB" dirty="0"/>
              <a:t> of </a:t>
            </a:r>
            <a:r>
              <a:rPr lang="en-GB" dirty="0" err="1"/>
              <a:t>OpenMC</a:t>
            </a:r>
            <a:r>
              <a:rPr lang="en-GB" dirty="0"/>
              <a:t> results can be achieved after:</a:t>
            </a:r>
          </a:p>
          <a:p>
            <a:pPr lvl="1"/>
            <a:r>
              <a:rPr lang="en-GB" dirty="0"/>
              <a:t>Predictor integrator scheme for solving the Bateman equations is unified</a:t>
            </a:r>
          </a:p>
          <a:p>
            <a:pPr lvl="1"/>
            <a:r>
              <a:rPr lang="en-GB" dirty="0"/>
              <a:t>Same nuclear data are used (hdf5 library for </a:t>
            </a:r>
            <a:r>
              <a:rPr lang="en-GB" dirty="0" err="1"/>
              <a:t>OpenMC</a:t>
            </a:r>
            <a:r>
              <a:rPr lang="en-GB" dirty="0"/>
              <a:t> directly from the ACE files of Serpent)</a:t>
            </a:r>
          </a:p>
          <a:p>
            <a:pPr lvl="1"/>
            <a:r>
              <a:rPr lang="en-GB" dirty="0"/>
              <a:t>Same data and model for nuclear heating is used (</a:t>
            </a:r>
            <a:r>
              <a:rPr lang="en-GB" u="sng" dirty="0"/>
              <a:t>sometimes using a less accurate scheme to achieve parity</a:t>
            </a:r>
            <a:r>
              <a:rPr lang="en-GB" dirty="0"/>
              <a:t>)</a:t>
            </a:r>
          </a:p>
          <a:p>
            <a:pPr lvl="1"/>
            <a:r>
              <a:rPr lang="en-GB" u="sng" dirty="0"/>
              <a:t>Same interpolation scheme for fission yield data is used</a:t>
            </a:r>
          </a:p>
          <a:p>
            <a:pPr lvl="1"/>
            <a:r>
              <a:rPr lang="en-GB" dirty="0"/>
              <a:t>Same or similar burnup chain is used</a:t>
            </a:r>
          </a:p>
          <a:p>
            <a:pPr lvl="1"/>
            <a:r>
              <a:rPr lang="en-GB" dirty="0"/>
              <a:t>Same branching ratios are used</a:t>
            </a:r>
          </a:p>
          <a:p>
            <a:pPr lvl="1"/>
            <a:endParaRPr lang="en-GB" dirty="0"/>
          </a:p>
          <a:p>
            <a:pPr lvl="1"/>
            <a:endParaRPr lang="en-S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7F5B6D-53A1-4EF6-BA96-BC49F7D86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CSEWG November 2023</a:t>
            </a:r>
          </a:p>
        </p:txBody>
      </p:sp>
    </p:spTree>
    <p:extLst>
      <p:ext uri="{BB962C8B-B14F-4D97-AF65-F5344CB8AC3E}">
        <p14:creationId xmlns:p14="http://schemas.microsoft.com/office/powerpoint/2010/main" val="10403441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34406-1403-8C50-CAC7-EBDAA80C0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/>
              <a:t>Energy release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5408A6-E995-7899-0A16-CE278396C0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SI"/>
                  <a:t>Both Serpent and OpenMC provide several choices regarding the heating models used in the calculation</a:t>
                </a:r>
              </a:p>
              <a:p>
                <a:r>
                  <a:rPr lang="en-SI"/>
                  <a:t>The simplest models assume all heat is deposited locally, advanced models include photon transport</a:t>
                </a:r>
              </a:p>
              <a:p>
                <a:r>
                  <a:rPr lang="en-SI"/>
                  <a:t>Simple models are appropriate for cross-code validation, if the goal is parity of results</a:t>
                </a:r>
              </a:p>
              <a:p>
                <a:r>
                  <a:rPr lang="en-SI"/>
                  <a:t>OpenMC GitHub page provides a script to prepare Serpent-like Q values from ENDF data using the formula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sl-SI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sl-SI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sl-SI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235</m:t>
                            </m:r>
                          </m:sub>
                        </m:sSub>
                      </m:den>
                    </m:f>
                    <m:r>
                      <a:rPr lang="sl-SI" b="0" i="1" smtClean="0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235</m:t>
                        </m:r>
                      </m:sub>
                    </m:sSub>
                  </m:oMath>
                </a14:m>
                <a:r>
                  <a:rPr lang="sl-SI" b="0"/>
                  <a:t>,</a:t>
                </a:r>
              </a:p>
              <a:p>
                <a:pPr marL="0" indent="0">
                  <a:buNone/>
                </a:pPr>
                <a:r>
                  <a:rPr lang="sl-SI"/>
                  <a:t>where H</a:t>
                </a:r>
                <a:r>
                  <a:rPr lang="sl-SI" baseline="-25000"/>
                  <a:t>U235</a:t>
                </a:r>
                <a:r>
                  <a:rPr lang="sl-SI"/>
                  <a:t>=202.27e6 eV</a:t>
                </a:r>
                <a:endParaRPr lang="en-SI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5408A6-E995-7899-0A16-CE278396C0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9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EED26C-E531-4E6A-AABB-9E7373E0F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CSEWG November 2023</a:t>
            </a:r>
          </a:p>
        </p:txBody>
      </p:sp>
    </p:spTree>
    <p:extLst>
      <p:ext uri="{BB962C8B-B14F-4D97-AF65-F5344CB8AC3E}">
        <p14:creationId xmlns:p14="http://schemas.microsoft.com/office/powerpoint/2010/main" val="2116867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867DD-C4B3-4C57-8D2A-C51C72974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E29C7-42D5-46E2-9022-C74E68187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432875"/>
            <a:ext cx="9497607" cy="4608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Reactivity loss with burnup depends on:</a:t>
            </a:r>
          </a:p>
          <a:p>
            <a:pPr lvl="1"/>
            <a:r>
              <a:rPr lang="en-US" sz="2400" dirty="0"/>
              <a:t>Pu-239 production by capture in U-238 and Pu-239 absorption</a:t>
            </a:r>
          </a:p>
          <a:p>
            <a:pPr lvl="1"/>
            <a:r>
              <a:rPr lang="en-US" sz="2400" dirty="0"/>
              <a:t>Fission product yields, mainly of U-235 and Pu-239</a:t>
            </a:r>
          </a:p>
          <a:p>
            <a:pPr lvl="1"/>
            <a:r>
              <a:rPr lang="en-US" sz="2400" dirty="0"/>
              <a:t>Decay data – paths leading to strong absorbers</a:t>
            </a:r>
          </a:p>
          <a:p>
            <a:pPr lvl="1"/>
            <a:r>
              <a:rPr lang="en-US" sz="2400" dirty="0"/>
              <a:t>Fission energy release</a:t>
            </a:r>
          </a:p>
          <a:p>
            <a:pPr lvl="1"/>
            <a:r>
              <a:rPr lang="en-US" sz="2400" dirty="0"/>
              <a:t>Definition of burnup</a:t>
            </a:r>
          </a:p>
          <a:p>
            <a:pPr marL="0" indent="0">
              <a:buNone/>
            </a:pPr>
            <a:r>
              <a:rPr lang="en-US" sz="2800" dirty="0"/>
              <a:t>In the present work we focus on cross sections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1CA3E1-EFC7-4E67-ABE0-4BD33D64C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CSEWG November 2023</a:t>
            </a:r>
          </a:p>
        </p:txBody>
      </p:sp>
    </p:spTree>
    <p:extLst>
      <p:ext uri="{BB962C8B-B14F-4D97-AF65-F5344CB8AC3E}">
        <p14:creationId xmlns:p14="http://schemas.microsoft.com/office/powerpoint/2010/main" val="299035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F2A0-A032-999C-D2A0-D0F2DFF94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77241"/>
            <a:ext cx="4606280" cy="806462"/>
          </a:xfrm>
        </p:spPr>
        <p:txBody>
          <a:bodyPr anchor="b">
            <a:normAutofit/>
          </a:bodyPr>
          <a:lstStyle/>
          <a:p>
            <a:r>
              <a:rPr lang="en-SI" sz="4400" dirty="0"/>
              <a:t>Test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4B0E9-2388-3F5F-BE86-50EDAD9E7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39" y="1583703"/>
            <a:ext cx="7710720" cy="4593259"/>
          </a:xfrm>
        </p:spPr>
        <p:txBody>
          <a:bodyPr anchor="t">
            <a:normAutofit lnSpcReduction="10000"/>
          </a:bodyPr>
          <a:lstStyle/>
          <a:p>
            <a:r>
              <a:rPr lang="en-SI" sz="2000" dirty="0"/>
              <a:t>Representative 3x3 supercell array of PWR fuel assemblies</a:t>
            </a:r>
            <a:r>
              <a:rPr lang="en-US" sz="2000" dirty="0"/>
              <a:t> as used at JSI for core design calculation for the </a:t>
            </a:r>
            <a:r>
              <a:rPr lang="en-US" sz="2000" dirty="0" err="1"/>
              <a:t>Krsko</a:t>
            </a:r>
            <a:r>
              <a:rPr lang="en-US" sz="2000" dirty="0"/>
              <a:t> NPP</a:t>
            </a:r>
            <a:endParaRPr lang="en-SI" sz="2000" dirty="0"/>
          </a:p>
          <a:p>
            <a:r>
              <a:rPr lang="en-US" sz="2000" dirty="0"/>
              <a:t>Additional layer on the outside to preserve mass balance (spacer grids, inter-assembly gap)</a:t>
            </a:r>
            <a:endParaRPr lang="sl-SI" sz="2000" dirty="0"/>
          </a:p>
          <a:p>
            <a:r>
              <a:rPr lang="sl-SI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UO2</a:t>
            </a:r>
            <a:r>
              <a:rPr lang="sl-SI" sz="2000" dirty="0"/>
              <a:t> </a:t>
            </a:r>
            <a:r>
              <a:rPr lang="sl-SI" sz="2000" dirty="0" err="1"/>
              <a:t>fuel</a:t>
            </a:r>
            <a:r>
              <a:rPr lang="sl-SI" sz="2000" dirty="0"/>
              <a:t>, </a:t>
            </a:r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2.60</a:t>
            </a:r>
            <a:r>
              <a:rPr lang="sl-SI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%</a:t>
            </a:r>
            <a:r>
              <a:rPr lang="sl-SI" sz="2000" dirty="0"/>
              <a:t> </a:t>
            </a:r>
            <a:r>
              <a:rPr lang="en-US" sz="2000" dirty="0"/>
              <a:t>or </a:t>
            </a:r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4.75 %</a:t>
            </a:r>
            <a:r>
              <a:rPr lang="en-US" sz="2000" dirty="0"/>
              <a:t> </a:t>
            </a:r>
            <a:r>
              <a:rPr lang="sl-SI" sz="2000" dirty="0" err="1"/>
              <a:t>enrichment</a:t>
            </a:r>
            <a:r>
              <a:rPr lang="sl-SI" sz="2000" dirty="0"/>
              <a:t>, </a:t>
            </a:r>
            <a:r>
              <a:rPr lang="en-US" sz="2000" dirty="0"/>
              <a:t>up to </a:t>
            </a:r>
            <a:r>
              <a:rPr lang="sl-SI" sz="2000" dirty="0"/>
              <a:t>1</a:t>
            </a:r>
            <a:r>
              <a:rPr lang="en-US" sz="2000" dirty="0"/>
              <a:t>00</a:t>
            </a:r>
            <a:r>
              <a:rPr lang="sl-SI" sz="2000" dirty="0"/>
              <a:t> </a:t>
            </a:r>
            <a:r>
              <a:rPr lang="en-US" sz="2000" dirty="0"/>
              <a:t>G</a:t>
            </a:r>
            <a:r>
              <a:rPr lang="sl-SI" sz="2000" dirty="0" err="1"/>
              <a:t>Wd</a:t>
            </a:r>
            <a:r>
              <a:rPr lang="sl-SI" sz="2000" dirty="0"/>
              <a:t>/</a:t>
            </a:r>
            <a:r>
              <a:rPr lang="sl-SI" sz="2000" dirty="0" err="1"/>
              <a:t>tHM</a:t>
            </a:r>
            <a:r>
              <a:rPr lang="sl-SI" sz="2000" dirty="0"/>
              <a:t> </a:t>
            </a:r>
            <a:r>
              <a:rPr lang="sl-SI" sz="2000" dirty="0" err="1"/>
              <a:t>burnup</a:t>
            </a:r>
            <a:r>
              <a:rPr lang="sl-SI" sz="2000" dirty="0"/>
              <a:t>, 1000</a:t>
            </a:r>
            <a:r>
              <a:rPr lang="en-US" sz="2000" dirty="0"/>
              <a:t> K</a:t>
            </a:r>
            <a:r>
              <a:rPr lang="sl-SI" sz="2000" dirty="0"/>
              <a:t> </a:t>
            </a:r>
            <a:r>
              <a:rPr lang="sl-SI" sz="2000" dirty="0" err="1"/>
              <a:t>fuel</a:t>
            </a:r>
            <a:r>
              <a:rPr lang="sl-SI" sz="2000" dirty="0"/>
              <a:t> temperature, 46.3476 MW</a:t>
            </a:r>
            <a:r>
              <a:rPr lang="en-US" sz="2000" dirty="0"/>
              <a:t>/</a:t>
            </a:r>
            <a:r>
              <a:rPr lang="sl-SI" sz="2000" dirty="0" err="1"/>
              <a:t>tHM</a:t>
            </a:r>
            <a:r>
              <a:rPr lang="en-US" sz="2000" dirty="0"/>
              <a:t> power</a:t>
            </a:r>
            <a:r>
              <a:rPr lang="sl-SI" sz="2000" dirty="0"/>
              <a:t>, 595 K moderator temperature, 300 </a:t>
            </a:r>
            <a:r>
              <a:rPr lang="sl-SI" sz="2000" dirty="0" err="1"/>
              <a:t>ppm</a:t>
            </a:r>
            <a:r>
              <a:rPr lang="sl-SI" sz="2000" dirty="0"/>
              <a:t> </a:t>
            </a:r>
            <a:r>
              <a:rPr lang="sl-SI" sz="2000" dirty="0" err="1"/>
              <a:t>boron</a:t>
            </a:r>
            <a:r>
              <a:rPr lang="sl-SI" sz="2000" dirty="0"/>
              <a:t> </a:t>
            </a:r>
            <a:r>
              <a:rPr lang="sl-SI" sz="2000" dirty="0" err="1"/>
              <a:t>concentration</a:t>
            </a:r>
            <a:endParaRPr lang="en-US" sz="2000" dirty="0"/>
          </a:p>
          <a:p>
            <a:r>
              <a:rPr lang="en-US" sz="2000" dirty="0"/>
              <a:t>Zircalloy cladding and gap</a:t>
            </a:r>
            <a:endParaRPr lang="sl-SI" sz="2000" dirty="0"/>
          </a:p>
          <a:p>
            <a:r>
              <a:rPr lang="sl-SI" sz="2000" dirty="0" err="1"/>
              <a:t>Observables</a:t>
            </a:r>
            <a:r>
              <a:rPr lang="sl-SI" sz="2000" dirty="0"/>
              <a:t>:</a:t>
            </a:r>
          </a:p>
          <a:p>
            <a:pPr lvl="1"/>
            <a:r>
              <a:rPr lang="sl-SI" sz="2000" dirty="0" err="1"/>
              <a:t>Isotopic</a:t>
            </a:r>
            <a:r>
              <a:rPr lang="sl-SI" sz="2000" dirty="0"/>
              <a:t> </a:t>
            </a:r>
            <a:r>
              <a:rPr lang="sl-SI" sz="2000" dirty="0" err="1"/>
              <a:t>concentrations</a:t>
            </a:r>
            <a:endParaRPr lang="sl-SI" sz="2000" dirty="0"/>
          </a:p>
          <a:p>
            <a:pPr lvl="1"/>
            <a:r>
              <a:rPr lang="sl-SI" sz="2000" dirty="0"/>
              <a:t>Absolute </a:t>
            </a:r>
            <a:r>
              <a:rPr lang="sl-SI" sz="2000" dirty="0" err="1"/>
              <a:t>reactivity</a:t>
            </a:r>
            <a:r>
              <a:rPr lang="en-US" sz="2000" dirty="0"/>
              <a:t> at BOL</a:t>
            </a:r>
            <a:endParaRPr lang="sl-SI" sz="2000" dirty="0"/>
          </a:p>
          <a:p>
            <a:pPr lvl="1"/>
            <a:r>
              <a:rPr lang="sl-SI" sz="2000" dirty="0" err="1"/>
              <a:t>Reactivity</a:t>
            </a:r>
            <a:r>
              <a:rPr lang="sl-SI" sz="2000" dirty="0"/>
              <a:t> </a:t>
            </a:r>
            <a:r>
              <a:rPr lang="sl-SI" sz="2000" dirty="0" err="1"/>
              <a:t>normalized</a:t>
            </a:r>
            <a:r>
              <a:rPr lang="sl-SI" sz="2000" dirty="0"/>
              <a:t> </a:t>
            </a:r>
            <a:r>
              <a:rPr lang="en-US" sz="2000" dirty="0"/>
              <a:t>at</a:t>
            </a:r>
            <a:r>
              <a:rPr lang="sl-SI" sz="2000" dirty="0"/>
              <a:t> 500 </a:t>
            </a:r>
            <a:r>
              <a:rPr lang="sl-SI" sz="2000" dirty="0" err="1"/>
              <a:t>MWd</a:t>
            </a:r>
            <a:r>
              <a:rPr lang="sl-SI" sz="2000" dirty="0"/>
              <a:t>/</a:t>
            </a:r>
            <a:r>
              <a:rPr lang="sl-SI" sz="2000" dirty="0" err="1"/>
              <a:t>tHM</a:t>
            </a:r>
            <a:endParaRPr lang="sl-SI" sz="2000" dirty="0"/>
          </a:p>
          <a:p>
            <a:endParaRPr lang="en-SI" sz="2000" dirty="0"/>
          </a:p>
        </p:txBody>
      </p:sp>
      <p:pic>
        <p:nvPicPr>
          <p:cNvPr id="5" name="Picture 4" descr="Shape, circle&#10;&#10;Description automatically generated">
            <a:extLst>
              <a:ext uri="{FF2B5EF4-FFF2-40B4-BE49-F238E27FC236}">
                <a16:creationId xmlns:a16="http://schemas.microsoft.com/office/drawing/2014/main" id="{5817362A-056D-40F8-DD1B-A76526B0B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7959" y="1583703"/>
            <a:ext cx="3467137" cy="347531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A96CE3-B1F7-4FBB-9084-05203C3C9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CSEWG November 2023</a:t>
            </a:r>
          </a:p>
        </p:txBody>
      </p:sp>
    </p:spTree>
    <p:extLst>
      <p:ext uri="{BB962C8B-B14F-4D97-AF65-F5344CB8AC3E}">
        <p14:creationId xmlns:p14="http://schemas.microsoft.com/office/powerpoint/2010/main" val="1773552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D7697-E100-6A9D-4AA4-8FD9A85C8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Adoption of </a:t>
            </a:r>
            <a:r>
              <a:rPr lang="en-US" dirty="0" err="1"/>
              <a:t>OpenMC</a:t>
            </a:r>
            <a:r>
              <a:rPr lang="en-US" dirty="0"/>
              <a:t> for the calculations</a:t>
            </a:r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19DD0-2C50-23D1-E2C6-0FB32E8E7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21411"/>
            <a:ext cx="9203784" cy="4419952"/>
          </a:xfrm>
        </p:spPr>
        <p:txBody>
          <a:bodyPr>
            <a:normAutofit/>
          </a:bodyPr>
          <a:lstStyle/>
          <a:p>
            <a:r>
              <a:rPr lang="en-US" sz="2400" dirty="0"/>
              <a:t>Open source code</a:t>
            </a:r>
          </a:p>
          <a:p>
            <a:r>
              <a:rPr lang="en-US" sz="2400" dirty="0"/>
              <a:t>Extensively used in different laboratories</a:t>
            </a:r>
          </a:p>
          <a:p>
            <a:r>
              <a:rPr lang="en-US" sz="2400" dirty="0"/>
              <a:t>Verified (in literature) for burnup calculations (ref: Paul K. Romano et al., </a:t>
            </a:r>
            <a:r>
              <a:rPr lang="en-US" sz="2400" dirty="0" err="1"/>
              <a:t>OpenMC</a:t>
            </a:r>
            <a:r>
              <a:rPr lang="en-US" sz="2400" dirty="0"/>
              <a:t> and Serpent in Depletion capabilities in the </a:t>
            </a:r>
            <a:r>
              <a:rPr lang="en-US" sz="2400" dirty="0" err="1"/>
              <a:t>OpenMC</a:t>
            </a:r>
            <a:r>
              <a:rPr lang="en-US" sz="2400" dirty="0"/>
              <a:t> Monte Carlo particle transport code)</a:t>
            </a:r>
          </a:p>
          <a:p>
            <a:r>
              <a:rPr lang="en-US" sz="2400" dirty="0"/>
              <a:t>The package includes modules to generate complete application libraries Including</a:t>
            </a:r>
          </a:p>
          <a:p>
            <a:pPr lvl="1"/>
            <a:r>
              <a:rPr lang="en-US" sz="2000" dirty="0"/>
              <a:t>Fission product yields</a:t>
            </a:r>
          </a:p>
          <a:p>
            <a:pPr lvl="1"/>
            <a:r>
              <a:rPr lang="en-US" sz="2000" dirty="0"/>
              <a:t>Decay data</a:t>
            </a:r>
            <a:endParaRPr lang="en-SI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AD62D0-2CF9-4465-BC3D-BF49F71C4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CSEWG November 2023</a:t>
            </a:r>
          </a:p>
        </p:txBody>
      </p:sp>
    </p:spTree>
    <p:extLst>
      <p:ext uri="{BB962C8B-B14F-4D97-AF65-F5344CB8AC3E}">
        <p14:creationId xmlns:p14="http://schemas.microsoft.com/office/powerpoint/2010/main" val="3849920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E8A23-E9CE-4867-8AB3-C58C3CE31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libraries used in the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10623-D8EA-4CEA-808B-372DDE9AB3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ENDF/B-VII.1 (reference)</a:t>
            </a:r>
          </a:p>
          <a:p>
            <a:r>
              <a:rPr lang="en-US" sz="2400" dirty="0"/>
              <a:t>ENDF/B-VIII.0</a:t>
            </a:r>
          </a:p>
          <a:p>
            <a:r>
              <a:rPr lang="en-US" sz="2400" dirty="0"/>
              <a:t>ENDF/B-VIII.1b2 (beta-2)</a:t>
            </a:r>
          </a:p>
          <a:p>
            <a:r>
              <a:rPr lang="en-US" sz="2400" dirty="0"/>
              <a:t>ENDF/B-VIII.1b2n similar to beta-2 with a small reduction of thermal </a:t>
            </a:r>
            <a:r>
              <a:rPr lang="en-US" sz="2400" dirty="0" err="1"/>
              <a:t>nubar</a:t>
            </a: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0771CD-CF8E-4A96-A95F-04B6CA03D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CSEWG November 2023</a:t>
            </a:r>
          </a:p>
        </p:txBody>
      </p:sp>
    </p:spTree>
    <p:extLst>
      <p:ext uri="{BB962C8B-B14F-4D97-AF65-F5344CB8AC3E}">
        <p14:creationId xmlns:p14="http://schemas.microsoft.com/office/powerpoint/2010/main" val="3751684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5F564-6A90-442D-8350-6A8C41362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of nuclide concentrations and reactivity loss with burnup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CB6AC-009D-4F25-A9BE-EA3BAB301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9183842" cy="3880773"/>
          </a:xfrm>
        </p:spPr>
        <p:txBody>
          <a:bodyPr>
            <a:normAutofit/>
          </a:bodyPr>
          <a:lstStyle/>
          <a:p>
            <a:r>
              <a:rPr lang="en-US" sz="2400" dirty="0"/>
              <a:t>265 nuclides are tracked</a:t>
            </a:r>
          </a:p>
          <a:p>
            <a:r>
              <a:rPr lang="en-US" sz="2400" dirty="0"/>
              <a:t>Initial reactivity is checked</a:t>
            </a:r>
          </a:p>
          <a:p>
            <a:r>
              <a:rPr lang="en-US" sz="2400" dirty="0"/>
              <a:t>Reactivity gradient with burnup is checked</a:t>
            </a:r>
          </a:p>
          <a:p>
            <a:pPr lvl="1"/>
            <a:r>
              <a:rPr lang="en-US" sz="2200" dirty="0"/>
              <a:t>Reactivity is an additive quantity</a:t>
            </a:r>
          </a:p>
          <a:p>
            <a:pPr lvl="1"/>
            <a:r>
              <a:rPr lang="en-US" sz="2200" dirty="0"/>
              <a:t>Reactivity bias is added so that reactivities with all libraries are the same at 500 </a:t>
            </a:r>
            <a:r>
              <a:rPr lang="en-US" sz="2200" dirty="0" err="1"/>
              <a:t>MWd</a:t>
            </a:r>
            <a:r>
              <a:rPr lang="en-US" sz="2200" dirty="0"/>
              <a:t>/</a:t>
            </a:r>
            <a:r>
              <a:rPr lang="en-US" sz="2200" dirty="0" err="1"/>
              <a:t>tU</a:t>
            </a:r>
            <a:r>
              <a:rPr lang="en-US" sz="2200" dirty="0"/>
              <a:t>, when short-lived radionuclides reach equilibrium</a:t>
            </a:r>
          </a:p>
          <a:p>
            <a:pPr lvl="1"/>
            <a:r>
              <a:rPr lang="en-US" sz="2200" dirty="0"/>
              <a:t>thus, the effects of initial reactivity and the reactivity gradient with burnup can be separated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8221A9-5E4D-4918-AD4D-492884FA7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CSEWG November 2023</a:t>
            </a:r>
          </a:p>
        </p:txBody>
      </p:sp>
    </p:spTree>
    <p:extLst>
      <p:ext uri="{BB962C8B-B14F-4D97-AF65-F5344CB8AC3E}">
        <p14:creationId xmlns:p14="http://schemas.microsoft.com/office/powerpoint/2010/main" val="332724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75A74-7E55-381A-4BB7-049AA4154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77441"/>
            <a:ext cx="11238146" cy="1320800"/>
          </a:xfrm>
        </p:spPr>
        <p:txBody>
          <a:bodyPr/>
          <a:lstStyle/>
          <a:p>
            <a:r>
              <a:rPr lang="en-SI" dirty="0"/>
              <a:t>Effects on reactivity</a:t>
            </a:r>
            <a:r>
              <a:rPr lang="en-US" dirty="0"/>
              <a:t> at BOL (absolute)</a:t>
            </a:r>
            <a:endParaRPr lang="en-SI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958C9E-DEC6-B1F8-1359-436A944829CC}"/>
              </a:ext>
            </a:extLst>
          </p:cNvPr>
          <p:cNvSpPr txBox="1"/>
          <p:nvPr/>
        </p:nvSpPr>
        <p:spPr>
          <a:xfrm>
            <a:off x="2797629" y="19485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SI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D2B8B0-D5D4-4231-9E07-1ED5793EF5C7}"/>
              </a:ext>
            </a:extLst>
          </p:cNvPr>
          <p:cNvSpPr/>
          <p:nvPr/>
        </p:nvSpPr>
        <p:spPr>
          <a:xfrm>
            <a:off x="4903695" y="5062513"/>
            <a:ext cx="2832846" cy="2445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(differences due to thinner burnup mesh)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3EA24D-54D5-4B26-A1EC-2490DD81F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CSEWG November 2023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BC2F46-56D6-4720-941D-CC686F3D6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2933"/>
            <a:ext cx="6492519" cy="45878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7FFB7A-C345-4ABF-B9A0-6529F30DF6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478" y="1352931"/>
            <a:ext cx="6492521" cy="458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823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75A74-7E55-381A-4BB7-049AA4154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60054"/>
            <a:ext cx="11514666" cy="1320800"/>
          </a:xfrm>
        </p:spPr>
        <p:txBody>
          <a:bodyPr/>
          <a:lstStyle/>
          <a:p>
            <a:r>
              <a:rPr lang="en-SI" dirty="0"/>
              <a:t>Effects on reactivity</a:t>
            </a:r>
            <a:r>
              <a:rPr lang="en-US" dirty="0"/>
              <a:t> (normalized at 500 </a:t>
            </a:r>
            <a:r>
              <a:rPr lang="en-US" dirty="0" err="1"/>
              <a:t>MWd</a:t>
            </a:r>
            <a:r>
              <a:rPr lang="en-US" dirty="0"/>
              <a:t>/</a:t>
            </a:r>
            <a:r>
              <a:rPr lang="en-US" dirty="0" err="1"/>
              <a:t>tU</a:t>
            </a:r>
            <a:r>
              <a:rPr lang="en-US" dirty="0"/>
              <a:t>)</a:t>
            </a:r>
            <a:endParaRPr lang="en-SI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958C9E-DEC6-B1F8-1359-436A944829CC}"/>
              </a:ext>
            </a:extLst>
          </p:cNvPr>
          <p:cNvSpPr txBox="1"/>
          <p:nvPr/>
        </p:nvSpPr>
        <p:spPr>
          <a:xfrm>
            <a:off x="2797629" y="19485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SI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D2B8B0-D5D4-4231-9E07-1ED5793EF5C7}"/>
              </a:ext>
            </a:extLst>
          </p:cNvPr>
          <p:cNvSpPr/>
          <p:nvPr/>
        </p:nvSpPr>
        <p:spPr>
          <a:xfrm>
            <a:off x="4903695" y="5062513"/>
            <a:ext cx="2832846" cy="2445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(differences due to thinner burnup mesh)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3EA24D-54D5-4B26-A1EC-2490DD81F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CSEWG November 2023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F405D9E-F9C3-43FA-8E44-1F34B3657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6994"/>
            <a:ext cx="6492522" cy="45878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DD5DE8F-C15E-4A5A-BDB5-18F8F07DF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476" y="1336992"/>
            <a:ext cx="6492523" cy="458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04910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{B18EC8F7-042E-C44B-A1A0-77CF4955E463}tf10001060_mac</Template>
  <TotalTime>4525</TotalTime>
  <Words>1011</Words>
  <Application>Microsoft Office PowerPoint</Application>
  <PresentationFormat>Widescreen</PresentationFormat>
  <Paragraphs>116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Cambria Math</vt:lpstr>
      <vt:lpstr>Trebuchet MS</vt:lpstr>
      <vt:lpstr>Wingdings 3</vt:lpstr>
      <vt:lpstr>Facet</vt:lpstr>
      <vt:lpstr>Loss of Reactivity in Burnup Calculations Using Recent Data Libraries</vt:lpstr>
      <vt:lpstr>User feedback</vt:lpstr>
      <vt:lpstr>Scope</vt:lpstr>
      <vt:lpstr>Test case</vt:lpstr>
      <vt:lpstr>Adoption of OpenMC for the calculations</vt:lpstr>
      <vt:lpstr>Data libraries used in the analysis</vt:lpstr>
      <vt:lpstr>Evolution of nuclide concentrations and reactivity loss with burnup</vt:lpstr>
      <vt:lpstr>Effects on reactivity at BOL (absolute)</vt:lpstr>
      <vt:lpstr>Effects on reactivity (normalized at 500 MWd/tU)</vt:lpstr>
      <vt:lpstr>Isotopic composition (light nuclides)</vt:lpstr>
      <vt:lpstr>Isotopic composition (short-lived nuclides)</vt:lpstr>
      <vt:lpstr>Isotopic composition (burnup monitors)</vt:lpstr>
      <vt:lpstr>Isotopic composition (burnup monitors)</vt:lpstr>
      <vt:lpstr>Isotopic composition (burnup monitors)</vt:lpstr>
      <vt:lpstr>Isotopic composition (strong absorbers)</vt:lpstr>
      <vt:lpstr>Isotopic composition (strong absorbers)</vt:lpstr>
      <vt:lpstr>Isotopic composition (strong absorbers)</vt:lpstr>
      <vt:lpstr>Isotopic composition (strong absorbers)</vt:lpstr>
      <vt:lpstr>Isotopic composition (strong absorbers)</vt:lpstr>
      <vt:lpstr>Isotopic composition (actinides)</vt:lpstr>
      <vt:lpstr>Isotopic composition (actinides)</vt:lpstr>
      <vt:lpstr>Isotopic composition (actinides)</vt:lpstr>
      <vt:lpstr>Isotopic composition (actinides)</vt:lpstr>
      <vt:lpstr>Isotopic composition (actinides)</vt:lpstr>
      <vt:lpstr>Conclusions (general)</vt:lpstr>
      <vt:lpstr>Thank you!</vt:lpstr>
      <vt:lpstr>Supplementary slides</vt:lpstr>
      <vt:lpstr>Monte-carlo codes can produce (almost) identical results – if forced to</vt:lpstr>
      <vt:lpstr>Energy release model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Calculation parameters vs data in burnup calculations</dc:title>
  <dc:creator>Jan Malec</dc:creator>
  <cp:lastModifiedBy>Andrej Trkov</cp:lastModifiedBy>
  <cp:revision>43</cp:revision>
  <dcterms:created xsi:type="dcterms:W3CDTF">2022-09-22T04:58:59Z</dcterms:created>
  <dcterms:modified xsi:type="dcterms:W3CDTF">2023-11-13T15:47:20Z</dcterms:modified>
</cp:coreProperties>
</file>