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59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4" r:id="rId17"/>
    <p:sldId id="275" r:id="rId1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161" autoAdjust="0"/>
  </p:normalViewPr>
  <p:slideViewPr>
    <p:cSldViewPr snapToGrid="0" showGuides="1">
      <p:cViewPr varScale="1">
        <p:scale>
          <a:sx n="159" d="100"/>
          <a:sy n="159" d="100"/>
        </p:scale>
        <p:origin x="228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11/13/2023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Validation Progress with VALID Critical Experiments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ENDF/B-VIII.1</a:t>
            </a:r>
            <a:r>
              <a:rPr lang="el-GR" dirty="0"/>
              <a:t>β</a:t>
            </a:r>
            <a:r>
              <a:rPr lang="en-US" dirty="0"/>
              <a:t>2 Validation Progress</a:t>
            </a:r>
            <a:br>
              <a:rPr lang="en-US" dirty="0"/>
            </a:br>
            <a:r>
              <a:rPr lang="en-US" dirty="0"/>
              <a:t>with ORNL VALID Critical Experiments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B.J. Marshall and Travis Greene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CSEWG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Brookhaven National Laboratory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November 16, 2023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BB7E-F1C2-DD76-0182-B41C0AC3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</a:t>
            </a:r>
            <a:r>
              <a:rPr lang="en-US" dirty="0" err="1"/>
              <a:t>nubar</a:t>
            </a:r>
            <a:r>
              <a:rPr lang="en-US" dirty="0"/>
              <a:t> results (1/2)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12CED5-1A41-CB7F-E8E3-947E1CDBFB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241489"/>
              </p:ext>
            </p:extLst>
          </p:nvPr>
        </p:nvGraphicFramePr>
        <p:xfrm>
          <a:off x="1341084" y="2538764"/>
          <a:ext cx="9509831" cy="1780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889">
                  <a:extLst>
                    <a:ext uri="{9D8B030D-6E8A-4147-A177-3AD203B41FA5}">
                      <a16:colId xmlns:a16="http://schemas.microsoft.com/office/drawing/2014/main" val="2425124777"/>
                    </a:ext>
                  </a:extLst>
                </a:gridCol>
                <a:gridCol w="886001">
                  <a:extLst>
                    <a:ext uri="{9D8B030D-6E8A-4147-A177-3AD203B41FA5}">
                      <a16:colId xmlns:a16="http://schemas.microsoft.com/office/drawing/2014/main" val="1853281068"/>
                    </a:ext>
                  </a:extLst>
                </a:gridCol>
                <a:gridCol w="802266">
                  <a:extLst>
                    <a:ext uri="{9D8B030D-6E8A-4147-A177-3AD203B41FA5}">
                      <a16:colId xmlns:a16="http://schemas.microsoft.com/office/drawing/2014/main" val="3489254806"/>
                    </a:ext>
                  </a:extLst>
                </a:gridCol>
                <a:gridCol w="886001">
                  <a:extLst>
                    <a:ext uri="{9D8B030D-6E8A-4147-A177-3AD203B41FA5}">
                      <a16:colId xmlns:a16="http://schemas.microsoft.com/office/drawing/2014/main" val="2401208276"/>
                    </a:ext>
                  </a:extLst>
                </a:gridCol>
                <a:gridCol w="802266">
                  <a:extLst>
                    <a:ext uri="{9D8B030D-6E8A-4147-A177-3AD203B41FA5}">
                      <a16:colId xmlns:a16="http://schemas.microsoft.com/office/drawing/2014/main" val="2553842218"/>
                    </a:ext>
                  </a:extLst>
                </a:gridCol>
                <a:gridCol w="886001">
                  <a:extLst>
                    <a:ext uri="{9D8B030D-6E8A-4147-A177-3AD203B41FA5}">
                      <a16:colId xmlns:a16="http://schemas.microsoft.com/office/drawing/2014/main" val="4140197891"/>
                    </a:ext>
                  </a:extLst>
                </a:gridCol>
                <a:gridCol w="802266">
                  <a:extLst>
                    <a:ext uri="{9D8B030D-6E8A-4147-A177-3AD203B41FA5}">
                      <a16:colId xmlns:a16="http://schemas.microsoft.com/office/drawing/2014/main" val="809621738"/>
                    </a:ext>
                  </a:extLst>
                </a:gridCol>
                <a:gridCol w="886001">
                  <a:extLst>
                    <a:ext uri="{9D8B030D-6E8A-4147-A177-3AD203B41FA5}">
                      <a16:colId xmlns:a16="http://schemas.microsoft.com/office/drawing/2014/main" val="3535037569"/>
                    </a:ext>
                  </a:extLst>
                </a:gridCol>
                <a:gridCol w="814966">
                  <a:extLst>
                    <a:ext uri="{9D8B030D-6E8A-4147-A177-3AD203B41FA5}">
                      <a16:colId xmlns:a16="http://schemas.microsoft.com/office/drawing/2014/main" val="2806350212"/>
                    </a:ext>
                  </a:extLst>
                </a:gridCol>
                <a:gridCol w="886001">
                  <a:extLst>
                    <a:ext uri="{9D8B030D-6E8A-4147-A177-3AD203B41FA5}">
                      <a16:colId xmlns:a16="http://schemas.microsoft.com/office/drawing/2014/main" val="2773521091"/>
                    </a:ext>
                  </a:extLst>
                </a:gridCol>
                <a:gridCol w="856173">
                  <a:extLst>
                    <a:ext uri="{9D8B030D-6E8A-4147-A177-3AD203B41FA5}">
                      <a16:colId xmlns:a16="http://schemas.microsoft.com/office/drawing/2014/main" val="493976210"/>
                    </a:ext>
                  </a:extLst>
                </a:gridCol>
              </a:tblGrid>
              <a:tr h="1786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Category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ce_v7.1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ce_v8.0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ce_v8.1b1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ce_v8.1b2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Updated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nubar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316420"/>
                  </a:ext>
                </a:extLst>
              </a:tr>
              <a:tr h="272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Avg C/E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+mn-lt"/>
                        </a:rPr>
                        <a:t>Unc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Avg C/E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+mn-lt"/>
                        </a:rPr>
                        <a:t>Unc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Avg C/E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+mn-lt"/>
                        </a:rPr>
                        <a:t>Unc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Avg C/E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+mn-lt"/>
                        </a:rPr>
                        <a:t>Unc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Avg C/E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+mn-lt"/>
                        </a:rPr>
                        <a:t>Unc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068773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MCT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0.99644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0.99555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0.99244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0.99611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0.00058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0.99489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0.00058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86266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MST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0.99837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0.99354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0.99177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0.99616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0.00158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0.99480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68613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PMF</a:t>
                      </a: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1.00003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1.00011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0.99978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1.00015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1.00012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056045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1.00040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0.00108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1.00401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0.00108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1.00387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0.00108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1.00256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0.00108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1.00290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0.00108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75913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PST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1.00349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0.99836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0.99970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1.00302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1.00146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479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431B1F-D948-569C-6EA2-6C66B45D4558}"/>
              </a:ext>
            </a:extLst>
          </p:cNvPr>
          <p:cNvSpPr txBox="1"/>
          <p:nvPr/>
        </p:nvSpPr>
        <p:spPr>
          <a:xfrm>
            <a:off x="2268582" y="4798422"/>
            <a:ext cx="7654834" cy="840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Updated </a:t>
            </a:r>
            <a:r>
              <a:rPr lang="en-US" dirty="0" err="1">
                <a:latin typeface="+mn-lt"/>
              </a:rPr>
              <a:t>nubar</a:t>
            </a:r>
            <a:r>
              <a:rPr lang="en-US" dirty="0">
                <a:latin typeface="+mn-lt"/>
              </a:rPr>
              <a:t> lowers reactivity, so </a:t>
            </a:r>
            <a:r>
              <a:rPr lang="en-US" b="1" dirty="0">
                <a:latin typeface="+mn-lt"/>
              </a:rPr>
              <a:t>PST bias is reduced</a:t>
            </a:r>
            <a:r>
              <a:rPr lang="en-US" dirty="0">
                <a:latin typeface="+mn-lt"/>
              </a:rPr>
              <a:t> but </a:t>
            </a:r>
            <a:r>
              <a:rPr lang="en-US" b="1" dirty="0">
                <a:latin typeface="+mn-lt"/>
              </a:rPr>
              <a:t>MST bias is more negative</a:t>
            </a:r>
            <a:r>
              <a:rPr lang="en-US" dirty="0">
                <a:latin typeface="+mn-lt"/>
              </a:rPr>
              <a:t>.  MST bias is likely more negative as well, but the impact is not statistically significant.</a:t>
            </a:r>
          </a:p>
        </p:txBody>
      </p:sp>
    </p:spTree>
    <p:extLst>
      <p:ext uri="{BB962C8B-B14F-4D97-AF65-F5344CB8AC3E}">
        <p14:creationId xmlns:p14="http://schemas.microsoft.com/office/powerpoint/2010/main" val="285376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8C99-C6A8-CF8F-79A4-08C0BA19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</a:t>
            </a:r>
            <a:r>
              <a:rPr lang="en-US" dirty="0" err="1"/>
              <a:t>nubar</a:t>
            </a:r>
            <a:r>
              <a:rPr lang="en-US" dirty="0"/>
              <a:t> results (2/2)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190A4-0A41-C92A-3F8B-3CC229EE1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3666745" cy="4047778"/>
          </a:xfrm>
        </p:spPr>
        <p:txBody>
          <a:bodyPr/>
          <a:lstStyle/>
          <a:p>
            <a:r>
              <a:rPr lang="en-US" dirty="0"/>
              <a:t>Updated </a:t>
            </a:r>
            <a:r>
              <a:rPr lang="en-US" dirty="0" err="1"/>
              <a:t>nubar</a:t>
            </a:r>
            <a:r>
              <a:rPr lang="en-US" dirty="0"/>
              <a:t> does not impact intermediate or fast spectrum systems</a:t>
            </a:r>
          </a:p>
          <a:p>
            <a:r>
              <a:rPr lang="en-US" dirty="0"/>
              <a:t>Reactivity change is very similar for all thermal Pu-driven systems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44A72-B002-C559-9728-7B83BDC0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332" y="913052"/>
            <a:ext cx="7629360" cy="55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1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C9DC-CFFA-906D-6F98-2BD0CDC3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DB7EA-D13C-E27D-6CA9-AC97DF506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11430000" cy="4503225"/>
          </a:xfrm>
        </p:spPr>
        <p:txBody>
          <a:bodyPr/>
          <a:lstStyle/>
          <a:p>
            <a:r>
              <a:rPr lang="en-US" dirty="0"/>
              <a:t>Large differences in thermal Pu systems with </a:t>
            </a:r>
            <a:r>
              <a:rPr lang="el-GR" dirty="0"/>
              <a:t>β</a:t>
            </a:r>
            <a:r>
              <a:rPr lang="en-US" dirty="0"/>
              <a:t>2</a:t>
            </a:r>
          </a:p>
          <a:p>
            <a:pPr lvl="1"/>
            <a:r>
              <a:rPr lang="en-US" dirty="0"/>
              <a:t>Post-β2 </a:t>
            </a:r>
            <a:r>
              <a:rPr lang="en-US" dirty="0" err="1"/>
              <a:t>nubar</a:t>
            </a:r>
            <a:r>
              <a:rPr lang="en-US" dirty="0"/>
              <a:t> adjustment moves partially back towards </a:t>
            </a:r>
            <a:r>
              <a:rPr lang="el-GR" dirty="0"/>
              <a:t>β</a:t>
            </a:r>
            <a:r>
              <a:rPr lang="en-US" dirty="0"/>
              <a:t>1 and ENDF/B-VIII.0</a:t>
            </a:r>
          </a:p>
          <a:p>
            <a:r>
              <a:rPr lang="en-US" dirty="0"/>
              <a:t>New fluorine evaluation dramatically reduces the energy-dependent trend in ORCEF UF</a:t>
            </a:r>
            <a:r>
              <a:rPr lang="en-US" baseline="-25000" dirty="0"/>
              <a:t>4</a:t>
            </a:r>
            <a:r>
              <a:rPr lang="en-US" dirty="0"/>
              <a:t>/CF</a:t>
            </a:r>
            <a:r>
              <a:rPr lang="en-US" baseline="-25000" dirty="0"/>
              <a:t>2</a:t>
            </a:r>
            <a:r>
              <a:rPr lang="en-US" dirty="0"/>
              <a:t> experiments</a:t>
            </a:r>
          </a:p>
          <a:p>
            <a:pPr lvl="1"/>
            <a:r>
              <a:rPr lang="en-US" dirty="0"/>
              <a:t>Bias now negative, magnitude may be slightly smaller</a:t>
            </a:r>
          </a:p>
          <a:p>
            <a:pPr lvl="1"/>
            <a:r>
              <a:rPr lang="en-US" dirty="0"/>
              <a:t>Impact on fluoride salt FHRs and MSRs</a:t>
            </a:r>
          </a:p>
          <a:p>
            <a:r>
              <a:rPr lang="en-US" dirty="0"/>
              <a:t>Improvement on energy-dependent trends in LCT and </a:t>
            </a:r>
            <a:r>
              <a:rPr lang="en-US" baseline="30000" dirty="0"/>
              <a:t>233</a:t>
            </a:r>
            <a:r>
              <a:rPr lang="en-US" dirty="0"/>
              <a:t>U</a:t>
            </a:r>
          </a:p>
          <a:p>
            <a:r>
              <a:rPr lang="en-US" dirty="0"/>
              <a:t>Bias improvement for LCTs, still not as good as ENDF/B-VII.1</a:t>
            </a:r>
          </a:p>
        </p:txBody>
      </p:sp>
    </p:spTree>
    <p:extLst>
      <p:ext uri="{BB962C8B-B14F-4D97-AF65-F5344CB8AC3E}">
        <p14:creationId xmlns:p14="http://schemas.microsoft.com/office/powerpoint/2010/main" val="352464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F6B9-3AA7-42F0-BD8C-DBAEC94F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B8F22-FA6B-44F3-AFC6-DD684A6B3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50" y="2777175"/>
            <a:ext cx="10854100" cy="13036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effectLst/>
                <a:latin typeface="+mj-lt"/>
              </a:rPr>
              <a:t>This presentation was supported by the Nuclear Criticality Safety Program, funded and managed by the National Nuclear Security Administration for the Department of Energy.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86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D39B6-5107-4FA6-A24B-995429DA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57" y="2893469"/>
            <a:ext cx="5413469" cy="535531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92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1534-FFBD-AF26-4091-B54BE12B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46BF-D960-10FE-9D22-35EA4A33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i="1" dirty="0" err="1"/>
              <a:t>k</a:t>
            </a:r>
            <a:r>
              <a:rPr lang="en-US" baseline="-25000" dirty="0" err="1"/>
              <a:t>eff</a:t>
            </a:r>
            <a:r>
              <a:rPr lang="en-US" dirty="0"/>
              <a:t> results for CE calculations with VALID</a:t>
            </a:r>
          </a:p>
          <a:p>
            <a:r>
              <a:rPr lang="en-US" dirty="0"/>
              <a:t>More examination of results for:</a:t>
            </a:r>
          </a:p>
          <a:p>
            <a:pPr lvl="1"/>
            <a:r>
              <a:rPr lang="en-US" dirty="0"/>
              <a:t>LEU-COMP-THERM benchmarks</a:t>
            </a:r>
          </a:p>
          <a:p>
            <a:pPr lvl="1"/>
            <a:r>
              <a:rPr lang="en-US" baseline="30000" dirty="0"/>
              <a:t>233</a:t>
            </a:r>
            <a:r>
              <a:rPr lang="en-US" dirty="0"/>
              <a:t>U benchmarks</a:t>
            </a:r>
          </a:p>
          <a:p>
            <a:pPr lvl="1"/>
            <a:r>
              <a:rPr lang="en-US" dirty="0"/>
              <a:t>IEU and F benchmarks</a:t>
            </a:r>
          </a:p>
          <a:p>
            <a:pPr lvl="1"/>
            <a:r>
              <a:rPr lang="en-US" dirty="0"/>
              <a:t>Thermal Pu benchmarks</a:t>
            </a:r>
          </a:p>
        </p:txBody>
      </p:sp>
    </p:spTree>
    <p:extLst>
      <p:ext uri="{BB962C8B-B14F-4D97-AF65-F5344CB8AC3E}">
        <p14:creationId xmlns:p14="http://schemas.microsoft.com/office/powerpoint/2010/main" val="405471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DA0EE-27D2-0E60-1073-AF9D9A87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030E-2FA1-3D4B-C321-65D24048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 suite at ORNL has been expanded in recent years to include more ICSBEP benchmarks</a:t>
            </a:r>
          </a:p>
          <a:p>
            <a:r>
              <a:rPr lang="en-US" dirty="0"/>
              <a:t>More categories of experiments are covered, though some of them have very few cases</a:t>
            </a:r>
          </a:p>
          <a:p>
            <a:r>
              <a:rPr lang="en-US" dirty="0"/>
              <a:t>Deuterium- and polyethylene-moderated systems have been added, expanding validation basis for moderators beyond light water</a:t>
            </a:r>
          </a:p>
        </p:txBody>
      </p:sp>
    </p:spTree>
    <p:extLst>
      <p:ext uri="{BB962C8B-B14F-4D97-AF65-F5344CB8AC3E}">
        <p14:creationId xmlns:p14="http://schemas.microsoft.com/office/powerpoint/2010/main" val="336740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D9B3-5DD5-F772-5ADB-468454FB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results: Highlights relative to </a:t>
            </a:r>
            <a:r>
              <a:rPr lang="el-GR" dirty="0"/>
              <a:t>β</a:t>
            </a:r>
            <a:r>
              <a:rPr lang="en-US" dirty="0"/>
              <a:t>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2CFA1A-6B11-0714-9C0E-842004D5C6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411596"/>
              </p:ext>
            </p:extLst>
          </p:nvPr>
        </p:nvGraphicFramePr>
        <p:xfrm>
          <a:off x="1986916" y="770271"/>
          <a:ext cx="8218168" cy="580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889">
                  <a:extLst>
                    <a:ext uri="{9D8B030D-6E8A-4147-A177-3AD203B41FA5}">
                      <a16:colId xmlns:a16="http://schemas.microsoft.com/office/drawing/2014/main" val="2425124777"/>
                    </a:ext>
                  </a:extLst>
                </a:gridCol>
                <a:gridCol w="930451">
                  <a:extLst>
                    <a:ext uri="{9D8B030D-6E8A-4147-A177-3AD203B41FA5}">
                      <a16:colId xmlns:a16="http://schemas.microsoft.com/office/drawing/2014/main" val="1853281068"/>
                    </a:ext>
                  </a:extLst>
                </a:gridCol>
                <a:gridCol w="891055">
                  <a:extLst>
                    <a:ext uri="{9D8B030D-6E8A-4147-A177-3AD203B41FA5}">
                      <a16:colId xmlns:a16="http://schemas.microsoft.com/office/drawing/2014/main" val="3489254806"/>
                    </a:ext>
                  </a:extLst>
                </a:gridCol>
                <a:gridCol w="930451">
                  <a:extLst>
                    <a:ext uri="{9D8B030D-6E8A-4147-A177-3AD203B41FA5}">
                      <a16:colId xmlns:a16="http://schemas.microsoft.com/office/drawing/2014/main" val="2401208276"/>
                    </a:ext>
                  </a:extLst>
                </a:gridCol>
                <a:gridCol w="891055">
                  <a:extLst>
                    <a:ext uri="{9D8B030D-6E8A-4147-A177-3AD203B41FA5}">
                      <a16:colId xmlns:a16="http://schemas.microsoft.com/office/drawing/2014/main" val="2553842218"/>
                    </a:ext>
                  </a:extLst>
                </a:gridCol>
                <a:gridCol w="930451">
                  <a:extLst>
                    <a:ext uri="{9D8B030D-6E8A-4147-A177-3AD203B41FA5}">
                      <a16:colId xmlns:a16="http://schemas.microsoft.com/office/drawing/2014/main" val="4140197891"/>
                    </a:ext>
                  </a:extLst>
                </a:gridCol>
                <a:gridCol w="891055">
                  <a:extLst>
                    <a:ext uri="{9D8B030D-6E8A-4147-A177-3AD203B41FA5}">
                      <a16:colId xmlns:a16="http://schemas.microsoft.com/office/drawing/2014/main" val="809621738"/>
                    </a:ext>
                  </a:extLst>
                </a:gridCol>
                <a:gridCol w="930451">
                  <a:extLst>
                    <a:ext uri="{9D8B030D-6E8A-4147-A177-3AD203B41FA5}">
                      <a16:colId xmlns:a16="http://schemas.microsoft.com/office/drawing/2014/main" val="3535037569"/>
                    </a:ext>
                  </a:extLst>
                </a:gridCol>
                <a:gridCol w="821310">
                  <a:extLst>
                    <a:ext uri="{9D8B030D-6E8A-4147-A177-3AD203B41FA5}">
                      <a16:colId xmlns:a16="http://schemas.microsoft.com/office/drawing/2014/main" val="2806350212"/>
                    </a:ext>
                  </a:extLst>
                </a:gridCol>
              </a:tblGrid>
              <a:tr h="1786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Category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ce_v7.1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ce_v8.0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ce_v8.1b1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ce_v8.1b2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16420"/>
                  </a:ext>
                </a:extLst>
              </a:tr>
              <a:tr h="272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Avg C/E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+mn-lt"/>
                        </a:rPr>
                        <a:t>Unc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Avg C/E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+mn-lt"/>
                        </a:rPr>
                        <a:t>Unc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Avg C/E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+mn-lt"/>
                        </a:rPr>
                        <a:t>Unc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Avg C/E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>
                          <a:effectLst/>
                          <a:latin typeface="+mn-lt"/>
                        </a:rPr>
                        <a:t>Unc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068773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HCT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1.00503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0.00231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1.00184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0.00230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1.00282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0.00231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1.00202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0.00231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973181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HMF*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1.00090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0.00026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1.00016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0.00026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1.00026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0.00026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0.00026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527820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HMI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0.99921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1.00079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0.99956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0.99963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731611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HSI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0.98602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0.00241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0.98728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0.00241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0.98966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0.00242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0.98952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0.00242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24768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HST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0.99822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0.00072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0.99847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0.00072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0.99948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0.00072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0.99915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0.00072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289782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IMF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1.00352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1.00114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1.00132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1.00195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337122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IST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1.00041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0.00077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1.00120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0.00077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1.00060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0.00077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1.00044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0.00077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023410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LCT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0.99962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0.00019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0.99912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0.00019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0.99874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0.00019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0.99935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0.00019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09120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LMT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1.00600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1.00155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1.00211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1.00162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924920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LST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0.99829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0.99845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0.99920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0.99850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0.00083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323146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MCF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0.99887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0.99797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0.99989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0.99786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545065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MCT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0.99644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0.99555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0.99244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0.99611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0.00058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86266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MST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0.99837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0.99354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0.99177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0.00157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0.99616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0.00158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68613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PMF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1.00003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1.00011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0.99978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1.00015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0.00045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754502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PMM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1.00040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0.00108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1.00401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0.00108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1.00387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0.00108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1.00256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0.00108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75913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PST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1.00349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0.99836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0.99970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1.00302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47913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UCT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1.00077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0.00141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0.99818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0.00140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1.00368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0.00141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1.00465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0.00141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384027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UMF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0.99853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0.99860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0.99874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0.99899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807185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USI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0.98273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0.00124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0.97945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0.00123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0.98761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0.00124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0.98911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0.00124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287378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+mn-lt"/>
                        </a:rPr>
                        <a:t>USM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0.97987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0.00215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0.97546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0.00214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0.98411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0.00216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0.98527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0.00216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659064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UST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38" marR="6438" marT="6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1.00083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0.99750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1.00281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1.00340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0.00053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191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78C4D3-89BC-2AF2-182D-C9C075AA7540}"/>
              </a:ext>
            </a:extLst>
          </p:cNvPr>
          <p:cNvSpPr txBox="1"/>
          <p:nvPr/>
        </p:nvSpPr>
        <p:spPr>
          <a:xfrm>
            <a:off x="332233" y="1288869"/>
            <a:ext cx="15226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* No TSL for </a:t>
            </a:r>
            <a:r>
              <a:rPr lang="en-US" dirty="0" err="1">
                <a:latin typeface="+mn-lt"/>
              </a:rPr>
              <a:t>BeO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20941-70FC-0A7B-A100-553ABFA3929F}"/>
              </a:ext>
            </a:extLst>
          </p:cNvPr>
          <p:cNvSpPr txBox="1"/>
          <p:nvPr/>
        </p:nvSpPr>
        <p:spPr>
          <a:xfrm>
            <a:off x="10311063" y="3501189"/>
            <a:ext cx="1299411" cy="341632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2"/>
                </a:solidFill>
                <a:latin typeface="+mn-lt"/>
              </a:rPr>
              <a:t>Better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3BDB8-4CD9-4AAE-E94C-D86802ADD5AE}"/>
              </a:ext>
            </a:extLst>
          </p:cNvPr>
          <p:cNvSpPr txBox="1"/>
          <p:nvPr/>
        </p:nvSpPr>
        <p:spPr>
          <a:xfrm>
            <a:off x="10311062" y="5019174"/>
            <a:ext cx="1299411" cy="3416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Worse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45037-76D3-AEBF-6F45-6C1C772AF161}"/>
              </a:ext>
            </a:extLst>
          </p:cNvPr>
          <p:cNvSpPr txBox="1"/>
          <p:nvPr/>
        </p:nvSpPr>
        <p:spPr>
          <a:xfrm>
            <a:off x="10311062" y="6011779"/>
            <a:ext cx="1299411" cy="3416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latin typeface="+mn-lt"/>
              </a:rPr>
              <a:t>Different?</a:t>
            </a:r>
          </a:p>
        </p:txBody>
      </p:sp>
    </p:spTree>
    <p:extLst>
      <p:ext uri="{BB962C8B-B14F-4D97-AF65-F5344CB8AC3E}">
        <p14:creationId xmlns:p14="http://schemas.microsoft.com/office/powerpoint/2010/main" val="21861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6AAE-A311-C4CD-A311-012431F8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LEU-COMP-THERM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78CFA-2F09-3680-EDDE-75B0BD1C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4278586" cy="4511934"/>
          </a:xfrm>
        </p:spPr>
        <p:txBody>
          <a:bodyPr/>
          <a:lstStyle/>
          <a:p>
            <a:r>
              <a:rPr lang="el-GR" dirty="0"/>
              <a:t>β</a:t>
            </a:r>
            <a:r>
              <a:rPr lang="en-US" dirty="0"/>
              <a:t>2 improves on average C/E value compared to </a:t>
            </a:r>
            <a:r>
              <a:rPr lang="el-GR" dirty="0"/>
              <a:t>β</a:t>
            </a:r>
            <a:r>
              <a:rPr lang="en-US" dirty="0"/>
              <a:t>1</a:t>
            </a:r>
          </a:p>
          <a:p>
            <a:r>
              <a:rPr lang="en-US" dirty="0"/>
              <a:t>β2 average C/E better than ENDF/B-VIII.0, still not as good as ENDF/B-VII.1</a:t>
            </a:r>
          </a:p>
          <a:p>
            <a:r>
              <a:rPr lang="en-US" dirty="0"/>
              <a:t>β2 EALF trend very near 0, flatter than ENDF/B-VII.1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47CC9-9ACA-AC84-00D7-C8B87A579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079" y="944387"/>
            <a:ext cx="7411760" cy="53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6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73AD-099F-1EF2-928C-BCE1380E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baseline="30000" dirty="0"/>
              <a:t>233</a:t>
            </a:r>
            <a:r>
              <a:rPr lang="en-US" dirty="0"/>
              <a:t>U thermal and intermediate solutions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62077-B455-B932-CBD5-4F578CCD0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653735"/>
            <a:ext cx="4554252" cy="4047778"/>
          </a:xfrm>
        </p:spPr>
        <p:txBody>
          <a:bodyPr/>
          <a:lstStyle/>
          <a:p>
            <a:r>
              <a:rPr lang="en-US" dirty="0"/>
              <a:t>C/E values generally higher for </a:t>
            </a:r>
            <a:r>
              <a:rPr lang="el-GR" dirty="0"/>
              <a:t>β</a:t>
            </a:r>
            <a:r>
              <a:rPr lang="en-US" dirty="0"/>
              <a:t>1 &amp; </a:t>
            </a:r>
            <a:r>
              <a:rPr lang="el-GR" dirty="0"/>
              <a:t>β</a:t>
            </a:r>
            <a:r>
              <a:rPr lang="en-US" dirty="0"/>
              <a:t>2 relative to prior releases</a:t>
            </a:r>
          </a:p>
          <a:p>
            <a:r>
              <a:rPr lang="en-US" dirty="0"/>
              <a:t>For USM and USI this is an improvement</a:t>
            </a:r>
          </a:p>
          <a:p>
            <a:r>
              <a:rPr lang="en-US" dirty="0"/>
              <a:t>For UST it creates a larger over-prediction</a:t>
            </a:r>
          </a:p>
          <a:p>
            <a:r>
              <a:rPr lang="en-US" dirty="0"/>
              <a:t>β2 trend is flattest yet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9D61C-EFE3-1B05-26F6-98C5DCB6A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306" y="1151842"/>
            <a:ext cx="6980514" cy="506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10C3-ECDE-A997-066A-0E539D93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IEU benchmarks: UF</a:t>
            </a:r>
            <a:r>
              <a:rPr lang="en-US" baseline="-25000" dirty="0"/>
              <a:t>4</a:t>
            </a:r>
            <a:r>
              <a:rPr lang="en-US" dirty="0"/>
              <a:t>/CF</a:t>
            </a:r>
            <a:r>
              <a:rPr lang="en-US" baseline="-25000" dirty="0"/>
              <a:t>2</a:t>
            </a:r>
            <a:r>
              <a:rPr lang="en-US" dirty="0"/>
              <a:t> and UO</a:t>
            </a:r>
            <a:r>
              <a:rPr lang="en-US" baseline="-25000" dirty="0"/>
              <a:t>2</a:t>
            </a:r>
            <a:r>
              <a:rPr lang="en-US" dirty="0"/>
              <a:t>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712A-A914-B36F-6E08-81C8854D9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653734"/>
            <a:ext cx="11587191" cy="4529351"/>
          </a:xfrm>
        </p:spPr>
        <p:txBody>
          <a:bodyPr/>
          <a:lstStyle/>
          <a:p>
            <a:r>
              <a:rPr lang="en-US" dirty="0"/>
              <a:t>ORNL investigated performance of UF</a:t>
            </a:r>
            <a:r>
              <a:rPr lang="en-US" baseline="-25000" dirty="0"/>
              <a:t>4</a:t>
            </a:r>
            <a:r>
              <a:rPr lang="en-US" dirty="0"/>
              <a:t>/CF</a:t>
            </a:r>
            <a:r>
              <a:rPr lang="en-US" baseline="-25000" dirty="0"/>
              <a:t>2</a:t>
            </a:r>
            <a:r>
              <a:rPr lang="en-US" dirty="0"/>
              <a:t> experiments from ORCEF in 2021and published results at PHYSOR 2022</a:t>
            </a:r>
          </a:p>
          <a:p>
            <a:pPr lvl="1"/>
            <a:r>
              <a:rPr lang="en-US" dirty="0"/>
              <a:t>ICSBEP evaluations: ICT-001/ICM-001, ICI-003/ICM-003/ICT-011, ICM-002/ICI-004</a:t>
            </a:r>
          </a:p>
          <a:p>
            <a:r>
              <a:rPr lang="en-US" dirty="0"/>
              <a:t>Mike Zerkle indicated at ICNC that ENDF/B-VIII.1β2 improves performance for the UF</a:t>
            </a:r>
            <a:r>
              <a:rPr lang="en-US" baseline="-25000" dirty="0"/>
              <a:t>6</a:t>
            </a:r>
            <a:r>
              <a:rPr lang="en-US" dirty="0"/>
              <a:t> benchmark</a:t>
            </a:r>
          </a:p>
          <a:p>
            <a:r>
              <a:rPr lang="en-US" dirty="0"/>
              <a:t>IEU benchmarks tested with ENDF/B-VIII.1β2 to look at impacts and check UF</a:t>
            </a:r>
            <a:r>
              <a:rPr lang="en-US" baseline="-25000" dirty="0"/>
              <a:t>4</a:t>
            </a:r>
            <a:r>
              <a:rPr lang="en-US" dirty="0"/>
              <a:t>/CF</a:t>
            </a:r>
            <a:r>
              <a:rPr lang="en-US" baseline="-25000" dirty="0"/>
              <a:t>2</a:t>
            </a:r>
            <a:r>
              <a:rPr lang="en-US" dirty="0"/>
              <a:t> versus other UO</a:t>
            </a:r>
            <a:r>
              <a:rPr lang="en-US" baseline="-25000" dirty="0"/>
              <a:t>2</a:t>
            </a:r>
            <a:r>
              <a:rPr lang="en-US" dirty="0"/>
              <a:t> IEU experiments</a:t>
            </a:r>
          </a:p>
          <a:p>
            <a:pPr lvl="1"/>
            <a:r>
              <a:rPr lang="en-US" dirty="0"/>
              <a:t>IEU evaluations: ICT-002 (light water), ICT-015/ICI-006/ICM-004 (UO</a:t>
            </a:r>
            <a:r>
              <a:rPr lang="en-US" baseline="-25000" dirty="0"/>
              <a:t>2</a:t>
            </a:r>
            <a:r>
              <a:rPr lang="en-US" dirty="0"/>
              <a:t>/wax), ICT-016 (UO</a:t>
            </a:r>
            <a:r>
              <a:rPr lang="en-US" baseline="-25000" dirty="0"/>
              <a:t>2</a:t>
            </a:r>
            <a:r>
              <a:rPr lang="en-US" dirty="0"/>
              <a:t>/wax)</a:t>
            </a:r>
          </a:p>
        </p:txBody>
      </p:sp>
    </p:spTree>
    <p:extLst>
      <p:ext uri="{BB962C8B-B14F-4D97-AF65-F5344CB8AC3E}">
        <p14:creationId xmlns:p14="http://schemas.microsoft.com/office/powerpoint/2010/main" val="205616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3A87-97AA-60BF-9BC7-BBA6009C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IEU benchmarks: UF</a:t>
            </a:r>
            <a:r>
              <a:rPr lang="en-US" baseline="-25000" dirty="0"/>
              <a:t>4</a:t>
            </a:r>
            <a:r>
              <a:rPr lang="en-US" dirty="0"/>
              <a:t>/CF</a:t>
            </a:r>
            <a:r>
              <a:rPr lang="en-US" baseline="-25000" dirty="0"/>
              <a:t>2</a:t>
            </a:r>
            <a:r>
              <a:rPr lang="en-US" dirty="0"/>
              <a:t> and UO</a:t>
            </a:r>
            <a:r>
              <a:rPr lang="en-US" baseline="-25000" dirty="0"/>
              <a:t>2</a:t>
            </a:r>
            <a:r>
              <a:rPr lang="en-US" dirty="0"/>
              <a:t>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D9E8-9194-9786-339F-78407CC3B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37640"/>
            <a:ext cx="4292387" cy="4047778"/>
          </a:xfrm>
        </p:spPr>
        <p:txBody>
          <a:bodyPr/>
          <a:lstStyle/>
          <a:p>
            <a:r>
              <a:rPr lang="en-US" dirty="0"/>
              <a:t>Significant reduction in trend for fluoride cases</a:t>
            </a:r>
          </a:p>
          <a:p>
            <a:r>
              <a:rPr lang="en-US" dirty="0"/>
              <a:t>Oxide slope similar, level slightly improved</a:t>
            </a:r>
          </a:p>
          <a:p>
            <a:r>
              <a:rPr lang="en-US" dirty="0"/>
              <a:t>Average bias for fluoride systems has similar magnitude but opposite sign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33ED3C-6D7E-7F03-19C7-57D30F3BA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191798"/>
              </p:ext>
            </p:extLst>
          </p:nvPr>
        </p:nvGraphicFramePr>
        <p:xfrm>
          <a:off x="363593" y="5065297"/>
          <a:ext cx="467162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55">
                  <a:extLst>
                    <a:ext uri="{9D8B030D-6E8A-4147-A177-3AD203B41FA5}">
                      <a16:colId xmlns:a16="http://schemas.microsoft.com/office/drawing/2014/main" val="3069631645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406831923"/>
                    </a:ext>
                  </a:extLst>
                </a:gridCol>
                <a:gridCol w="871855">
                  <a:extLst>
                    <a:ext uri="{9D8B030D-6E8A-4147-A177-3AD203B41FA5}">
                      <a16:colId xmlns:a16="http://schemas.microsoft.com/office/drawing/2014/main" val="3154156186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4038142777"/>
                    </a:ext>
                  </a:extLst>
                </a:gridCol>
                <a:gridCol w="1031802">
                  <a:extLst>
                    <a:ext uri="{9D8B030D-6E8A-4147-A177-3AD203B41FA5}">
                      <a16:colId xmlns:a16="http://schemas.microsoft.com/office/drawing/2014/main" val="4216732949"/>
                    </a:ext>
                  </a:extLst>
                </a:gridCol>
              </a:tblGrid>
              <a:tr h="290405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ENDF/B-VII.1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ENDF/B-VIII.1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β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1877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Avg C/E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σ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Avg C/E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σ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1862654"/>
                  </a:ext>
                </a:extLst>
              </a:tr>
              <a:tr h="29878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UF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/CF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1.00586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0.00057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0.99462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0.00055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524063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UO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0.99854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0.00055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1.00090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0.00055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20960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54C4D81-7722-5C32-9B66-EF41C50A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459" y="939081"/>
            <a:ext cx="6866578" cy="49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4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F3A0-F828-1CCC-39B1-1066D866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Pu-driven thermal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21594-53CE-DA56-CF7A-85E274F49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4"/>
            <a:ext cx="11430000" cy="4381305"/>
          </a:xfrm>
        </p:spPr>
        <p:txBody>
          <a:bodyPr/>
          <a:lstStyle/>
          <a:p>
            <a:r>
              <a:rPr lang="en-US" dirty="0"/>
              <a:t>Mismatch between indications provided by pure Pu solutions and thermal mixed Pu/U solutions and oxide pin array systems</a:t>
            </a:r>
          </a:p>
          <a:p>
            <a:r>
              <a:rPr lang="en-US" dirty="0"/>
              <a:t>ENDF/B-VIII.0 reduced reactivity of PST systems to improve benchmark predictions</a:t>
            </a:r>
          </a:p>
          <a:p>
            <a:pPr lvl="1"/>
            <a:r>
              <a:rPr lang="en-US" dirty="0"/>
              <a:t>Degraded performance for MST and MCT benchmarks</a:t>
            </a:r>
          </a:p>
          <a:p>
            <a:r>
              <a:rPr lang="en-US" dirty="0"/>
              <a:t>Large change noted in thermal Pu systems in β2 compared to ENDF/B-VIII.0 and </a:t>
            </a:r>
            <a:r>
              <a:rPr lang="el-GR" dirty="0"/>
              <a:t>β</a:t>
            </a:r>
            <a:r>
              <a:rPr lang="en-US" dirty="0"/>
              <a:t>1</a:t>
            </a:r>
          </a:p>
          <a:p>
            <a:r>
              <a:rPr lang="en-US" dirty="0"/>
              <a:t>Post-β2 </a:t>
            </a:r>
            <a:r>
              <a:rPr lang="en-US" dirty="0" err="1"/>
              <a:t>nubar</a:t>
            </a:r>
            <a:r>
              <a:rPr lang="en-US" dirty="0"/>
              <a:t> update improves PSTs a little but slightly degrades MCT/MST systems</a:t>
            </a:r>
          </a:p>
        </p:txBody>
      </p:sp>
    </p:spTree>
    <p:extLst>
      <p:ext uri="{BB962C8B-B14F-4D97-AF65-F5344CB8AC3E}">
        <p14:creationId xmlns:p14="http://schemas.microsoft.com/office/powerpoint/2010/main" val="67623613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11525</TotalTime>
  <Words>964</Words>
  <Application>Microsoft Office PowerPoint</Application>
  <PresentationFormat>Widescreen</PresentationFormat>
  <Paragraphs>353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Century Gothic</vt:lpstr>
      <vt:lpstr>ORNL</vt:lpstr>
      <vt:lpstr>ENDF/B-VIII.1β2 Validation Progress with ORNL VALID Critical Experiments</vt:lpstr>
      <vt:lpstr>Outline</vt:lpstr>
      <vt:lpstr>VALID benchmarks</vt:lpstr>
      <vt:lpstr>Summary of results: Highlights relative to β1</vt:lpstr>
      <vt:lpstr>LEU-COMP-THERM results</vt:lpstr>
      <vt:lpstr>233U thermal and intermediate solutions</vt:lpstr>
      <vt:lpstr>IEU benchmarks: UF4/CF2 and UO2 (1/2)</vt:lpstr>
      <vt:lpstr>IEU benchmarks: UF4/CF2 and UO2 (2/2)</vt:lpstr>
      <vt:lpstr>Pu-driven thermal benchmarks</vt:lpstr>
      <vt:lpstr>Updated nubar results (1/2)</vt:lpstr>
      <vt:lpstr>Updated nubar results (2/2)</vt:lpstr>
      <vt:lpstr>Conclusions</vt:lpstr>
      <vt:lpstr>Acknowledgment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 Testing Progress for ENDF/B-VIII.1β1 at ORNL</dc:title>
  <dc:subject/>
  <dc:creator>Marshall, William B.J.</dc:creator>
  <cp:keywords/>
  <dc:description/>
  <cp:lastModifiedBy>Marshall, William (B.J.)</cp:lastModifiedBy>
  <cp:revision>55</cp:revision>
  <dcterms:created xsi:type="dcterms:W3CDTF">2023-04-12T14:03:57Z</dcterms:created>
  <dcterms:modified xsi:type="dcterms:W3CDTF">2023-11-13T17:00:25Z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