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4"/>
    <p:sldMasterId id="2147483652" r:id="rId5"/>
  </p:sldMasterIdLst>
  <p:notesMasterIdLst>
    <p:notesMasterId r:id="rId49"/>
  </p:notesMasterIdLst>
  <p:handoutMasterIdLst>
    <p:handoutMasterId r:id="rId50"/>
  </p:handoutMasterIdLst>
  <p:sldIdLst>
    <p:sldId id="256" r:id="rId6"/>
    <p:sldId id="534" r:id="rId7"/>
    <p:sldId id="585" r:id="rId8"/>
    <p:sldId id="609" r:id="rId9"/>
    <p:sldId id="610" r:id="rId10"/>
    <p:sldId id="582" r:id="rId11"/>
    <p:sldId id="608" r:id="rId12"/>
    <p:sldId id="563" r:id="rId13"/>
    <p:sldId id="595" r:id="rId14"/>
    <p:sldId id="596" r:id="rId15"/>
    <p:sldId id="597" r:id="rId16"/>
    <p:sldId id="606" r:id="rId17"/>
    <p:sldId id="607" r:id="rId18"/>
    <p:sldId id="598" r:id="rId19"/>
    <p:sldId id="599" r:id="rId20"/>
    <p:sldId id="600" r:id="rId21"/>
    <p:sldId id="611" r:id="rId22"/>
    <p:sldId id="602" r:id="rId23"/>
    <p:sldId id="545" r:id="rId24"/>
    <p:sldId id="547" r:id="rId25"/>
    <p:sldId id="540" r:id="rId26"/>
    <p:sldId id="562" r:id="rId27"/>
    <p:sldId id="542" r:id="rId28"/>
    <p:sldId id="539" r:id="rId29"/>
    <p:sldId id="538" r:id="rId30"/>
    <p:sldId id="594" r:id="rId31"/>
    <p:sldId id="555" r:id="rId32"/>
    <p:sldId id="612" r:id="rId33"/>
    <p:sldId id="580" r:id="rId34"/>
    <p:sldId id="373" r:id="rId35"/>
    <p:sldId id="374" r:id="rId36"/>
    <p:sldId id="375" r:id="rId37"/>
    <p:sldId id="559" r:id="rId38"/>
    <p:sldId id="497" r:id="rId39"/>
    <p:sldId id="560" r:id="rId40"/>
    <p:sldId id="581" r:id="rId41"/>
    <p:sldId id="546" r:id="rId42"/>
    <p:sldId id="579" r:id="rId43"/>
    <p:sldId id="543" r:id="rId44"/>
    <p:sldId id="544" r:id="rId45"/>
    <p:sldId id="605" r:id="rId46"/>
    <p:sldId id="603" r:id="rId47"/>
    <p:sldId id="604" r:id="rId48"/>
  </p:sldIdLst>
  <p:sldSz cx="9144000" cy="6858000" type="screen4x3"/>
  <p:notesSz cx="6858000" cy="9144000"/>
  <p:defaultTextStyle>
    <a:defPPr>
      <a:defRPr lang="es-ES"/>
    </a:defPPr>
    <a:lvl1pPr algn="just" rtl="0" eaLnBrk="0" fontAlgn="base" hangingPunct="0">
      <a:lnSpc>
        <a:spcPct val="125000"/>
      </a:lnSpc>
      <a:spcBef>
        <a:spcPct val="10000"/>
      </a:spcBef>
      <a:spcAft>
        <a:spcPct val="10000"/>
      </a:spcAft>
      <a:buSzPct val="65000"/>
      <a:buChar char="n"/>
      <a:defRPr sz="1400" kern="1200">
        <a:solidFill>
          <a:schemeClr val="bg1"/>
        </a:solidFill>
        <a:latin typeface="Arial" charset="0"/>
        <a:ea typeface="MS Mincho" pitchFamily="49" charset="-128"/>
        <a:cs typeface="+mn-cs"/>
      </a:defRPr>
    </a:lvl1pPr>
    <a:lvl2pPr marL="457200" algn="just" rtl="0" eaLnBrk="0" fontAlgn="base" hangingPunct="0">
      <a:lnSpc>
        <a:spcPct val="125000"/>
      </a:lnSpc>
      <a:spcBef>
        <a:spcPct val="10000"/>
      </a:spcBef>
      <a:spcAft>
        <a:spcPct val="10000"/>
      </a:spcAft>
      <a:buSzPct val="65000"/>
      <a:buChar char="n"/>
      <a:defRPr sz="1400" kern="1200">
        <a:solidFill>
          <a:schemeClr val="bg1"/>
        </a:solidFill>
        <a:latin typeface="Arial" charset="0"/>
        <a:ea typeface="MS Mincho" pitchFamily="49" charset="-128"/>
        <a:cs typeface="+mn-cs"/>
      </a:defRPr>
    </a:lvl2pPr>
    <a:lvl3pPr marL="914400" algn="just" rtl="0" eaLnBrk="0" fontAlgn="base" hangingPunct="0">
      <a:lnSpc>
        <a:spcPct val="125000"/>
      </a:lnSpc>
      <a:spcBef>
        <a:spcPct val="10000"/>
      </a:spcBef>
      <a:spcAft>
        <a:spcPct val="10000"/>
      </a:spcAft>
      <a:buSzPct val="65000"/>
      <a:buChar char="n"/>
      <a:defRPr sz="1400" kern="1200">
        <a:solidFill>
          <a:schemeClr val="bg1"/>
        </a:solidFill>
        <a:latin typeface="Arial" charset="0"/>
        <a:ea typeface="MS Mincho" pitchFamily="49" charset="-128"/>
        <a:cs typeface="+mn-cs"/>
      </a:defRPr>
    </a:lvl3pPr>
    <a:lvl4pPr marL="1371600" algn="just" rtl="0" eaLnBrk="0" fontAlgn="base" hangingPunct="0">
      <a:lnSpc>
        <a:spcPct val="125000"/>
      </a:lnSpc>
      <a:spcBef>
        <a:spcPct val="10000"/>
      </a:spcBef>
      <a:spcAft>
        <a:spcPct val="10000"/>
      </a:spcAft>
      <a:buSzPct val="65000"/>
      <a:buChar char="n"/>
      <a:defRPr sz="1400" kern="1200">
        <a:solidFill>
          <a:schemeClr val="bg1"/>
        </a:solidFill>
        <a:latin typeface="Arial" charset="0"/>
        <a:ea typeface="MS Mincho" pitchFamily="49" charset="-128"/>
        <a:cs typeface="+mn-cs"/>
      </a:defRPr>
    </a:lvl4pPr>
    <a:lvl5pPr marL="1828800" algn="just" rtl="0" eaLnBrk="0" fontAlgn="base" hangingPunct="0">
      <a:lnSpc>
        <a:spcPct val="125000"/>
      </a:lnSpc>
      <a:spcBef>
        <a:spcPct val="10000"/>
      </a:spcBef>
      <a:spcAft>
        <a:spcPct val="10000"/>
      </a:spcAft>
      <a:buSzPct val="65000"/>
      <a:buChar char="n"/>
      <a:defRPr sz="1400" kern="1200">
        <a:solidFill>
          <a:schemeClr val="bg1"/>
        </a:solidFill>
        <a:latin typeface="Arial" charset="0"/>
        <a:ea typeface="MS Mincho" pitchFamily="49" charset="-128"/>
        <a:cs typeface="+mn-cs"/>
      </a:defRPr>
    </a:lvl5pPr>
    <a:lvl6pPr marL="2286000" algn="l" defTabSz="914400" rtl="0" eaLnBrk="1" latinLnBrk="0" hangingPunct="1">
      <a:defRPr sz="1400" kern="1200">
        <a:solidFill>
          <a:schemeClr val="bg1"/>
        </a:solidFill>
        <a:latin typeface="Arial" charset="0"/>
        <a:ea typeface="MS Mincho" pitchFamily="49" charset="-128"/>
        <a:cs typeface="+mn-cs"/>
      </a:defRPr>
    </a:lvl6pPr>
    <a:lvl7pPr marL="2743200" algn="l" defTabSz="914400" rtl="0" eaLnBrk="1" latinLnBrk="0" hangingPunct="1">
      <a:defRPr sz="1400" kern="1200">
        <a:solidFill>
          <a:schemeClr val="bg1"/>
        </a:solidFill>
        <a:latin typeface="Arial" charset="0"/>
        <a:ea typeface="MS Mincho" pitchFamily="49" charset="-128"/>
        <a:cs typeface="+mn-cs"/>
      </a:defRPr>
    </a:lvl7pPr>
    <a:lvl8pPr marL="3200400" algn="l" defTabSz="914400" rtl="0" eaLnBrk="1" latinLnBrk="0" hangingPunct="1">
      <a:defRPr sz="1400" kern="1200">
        <a:solidFill>
          <a:schemeClr val="bg1"/>
        </a:solidFill>
        <a:latin typeface="Arial" charset="0"/>
        <a:ea typeface="MS Mincho" pitchFamily="49" charset="-128"/>
        <a:cs typeface="+mn-cs"/>
      </a:defRPr>
    </a:lvl8pPr>
    <a:lvl9pPr marL="3657600" algn="l" defTabSz="914400" rtl="0" eaLnBrk="1" latinLnBrk="0" hangingPunct="1">
      <a:defRPr sz="1400" kern="1200">
        <a:solidFill>
          <a:schemeClr val="bg1"/>
        </a:solidFill>
        <a:latin typeface="Arial" charset="0"/>
        <a:ea typeface="MS Mincho" pitchFamily="49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2" userDrawn="1">
          <p15:clr>
            <a:srgbClr val="A4A3A4"/>
          </p15:clr>
        </p15:guide>
        <p15:guide id="2" pos="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scar.cabellos@upm.es" initials="o" lastIdx="1" clrIdx="0">
    <p:extLst>
      <p:ext uri="{19B8F6BF-5375-455C-9EA6-DF929625EA0E}">
        <p15:presenceInfo xmlns:p15="http://schemas.microsoft.com/office/powerpoint/2012/main" userId="oscar.cabellos@upm.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  <a:srgbClr val="FFFF99"/>
    <a:srgbClr val="FF99FF"/>
    <a:srgbClr val="FFCC00"/>
    <a:srgbClr val="0066FF"/>
    <a:srgbClr val="008000"/>
    <a:srgbClr val="FF0000"/>
    <a:srgbClr val="F1A949"/>
    <a:srgbClr val="2D2D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581" autoAdjust="0"/>
    <p:restoredTop sz="97336" autoAdjust="0"/>
  </p:normalViewPr>
  <p:slideViewPr>
    <p:cSldViewPr showGuides="1">
      <p:cViewPr varScale="1">
        <p:scale>
          <a:sx n="66" d="100"/>
          <a:sy n="66" d="100"/>
        </p:scale>
        <p:origin x="54" y="1050"/>
      </p:cViewPr>
      <p:guideLst>
        <p:guide orient="horz" pos="1162"/>
        <p:guide pos="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420"/>
    </p:cViewPr>
  </p:sorterViewPr>
  <p:notesViewPr>
    <p:cSldViewPr showGuides="1">
      <p:cViewPr varScale="1">
        <p:scale>
          <a:sx n="84" d="100"/>
          <a:sy n="84" d="100"/>
        </p:scale>
        <p:origin x="942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8" Type="http://schemas.openxmlformats.org/officeDocument/2006/relationships/slide" Target="slides/slide3.xml"/><Relationship Id="rId51" Type="http://schemas.openxmlformats.org/officeDocument/2006/relationships/commentAuthors" Target="commentAuthors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16949D-120D-49EB-96E6-22CC0F9D9F22}" type="datetimeFigureOut">
              <a:rPr lang="es-ES" smtClean="0"/>
              <a:pPr/>
              <a:t>16/11/2023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73E184-1011-42CF-AC2F-DC4362D9B36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37187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C1018A9-E8EE-4994-B6E6-A01FB2A7C6D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07029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1018A9-E8EE-4994-B6E6-A01FB2A7C6D6}" type="slidenum">
              <a:rPr lang="es-ES" smtClean="0"/>
              <a:pPr>
                <a:defRPr/>
              </a:pPr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44045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1018A9-E8EE-4994-B6E6-A01FB2A7C6D6}" type="slidenum">
              <a:rPr lang="es-ES" smtClean="0"/>
              <a:pPr>
                <a:defRPr/>
              </a:pPr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8854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1018A9-E8EE-4994-B6E6-A01FB2A7C6D6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66421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1018A9-E8EE-4994-B6E6-A01FB2A7C6D6}" type="slidenum">
              <a:rPr lang="es-ES" smtClean="0"/>
              <a:pPr>
                <a:defRPr/>
              </a:pPr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68287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1018A9-E8EE-4994-B6E6-A01FB2A7C6D6}" type="slidenum">
              <a:rPr lang="es-ES" smtClean="0"/>
              <a:pPr>
                <a:defRPr/>
              </a:pPr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20274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1018A9-E8EE-4994-B6E6-A01FB2A7C6D6}" type="slidenum">
              <a:rPr lang="es-ES" smtClean="0"/>
              <a:pPr>
                <a:defRPr/>
              </a:pPr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49597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1018A9-E8EE-4994-B6E6-A01FB2A7C6D6}" type="slidenum">
              <a:rPr lang="es-ES" smtClean="0"/>
              <a:pPr>
                <a:defRPr/>
              </a:pPr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58010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1018A9-E8EE-4994-B6E6-A01FB2A7C6D6}" type="slidenum">
              <a:rPr lang="es-ES" smtClean="0"/>
              <a:pPr>
                <a:defRPr/>
              </a:pPr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79647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1018A9-E8EE-4994-B6E6-A01FB2A7C6D6}" type="slidenum">
              <a:rPr lang="es-ES" smtClean="0"/>
              <a:pPr>
                <a:defRPr/>
              </a:pPr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65641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1018A9-E8EE-4994-B6E6-A01FB2A7C6D6}" type="slidenum">
              <a:rPr lang="es-ES" smtClean="0"/>
              <a:pPr>
                <a:defRPr/>
              </a:pPr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745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1018A9-E8EE-4994-B6E6-A01FB2A7C6D6}" type="slidenum">
              <a:rPr lang="es-ES" smtClean="0"/>
              <a:pPr>
                <a:defRPr/>
              </a:pPr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907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1018A9-E8EE-4994-B6E6-A01FB2A7C6D6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69661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1018A9-E8EE-4994-B6E6-A01FB2A7C6D6}" type="slidenum">
              <a:rPr lang="es-ES" smtClean="0"/>
              <a:pPr>
                <a:defRPr/>
              </a:pPr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15579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1018A9-E8EE-4994-B6E6-A01FB2A7C6D6}" type="slidenum">
              <a:rPr lang="es-ES" smtClean="0"/>
              <a:pPr>
                <a:defRPr/>
              </a:pPr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95771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1018A9-E8EE-4994-B6E6-A01FB2A7C6D6}" type="slidenum">
              <a:rPr lang="es-ES" smtClean="0"/>
              <a:pPr>
                <a:defRPr/>
              </a:pPr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15653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1018A9-E8EE-4994-B6E6-A01FB2A7C6D6}" type="slidenum">
              <a:rPr lang="es-ES" smtClean="0"/>
              <a:pPr>
                <a:defRPr/>
              </a:pPr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46893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1018A9-E8EE-4994-B6E6-A01FB2A7C6D6}" type="slidenum">
              <a:rPr lang="es-ES" smtClean="0"/>
              <a:pPr>
                <a:defRPr/>
              </a:pPr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30360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1018A9-E8EE-4994-B6E6-A01FB2A7C6D6}" type="slidenum">
              <a:rPr lang="es-ES" smtClean="0"/>
              <a:pPr>
                <a:defRPr/>
              </a:pPr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74858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1018A9-E8EE-4994-B6E6-A01FB2A7C6D6}" type="slidenum">
              <a:rPr lang="es-ES" smtClean="0"/>
              <a:pPr>
                <a:defRPr/>
              </a:pPr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28552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1018A9-E8EE-4994-B6E6-A01FB2A7C6D6}" type="slidenum">
              <a:rPr lang="es-ES" smtClean="0"/>
              <a:pPr>
                <a:defRPr/>
              </a:pPr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95010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1018A9-E8EE-4994-B6E6-A01FB2A7C6D6}" type="slidenum">
              <a:rPr lang="es-ES" smtClean="0"/>
              <a:pPr>
                <a:defRPr/>
              </a:pPr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31380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1018A9-E8EE-4994-B6E6-A01FB2A7C6D6}" type="slidenum">
              <a:rPr lang="es-ES" smtClean="0"/>
              <a:pPr>
                <a:defRPr/>
              </a:pPr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7608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1018A9-E8EE-4994-B6E6-A01FB2A7C6D6}" type="slidenum">
              <a:rPr lang="es-ES" smtClean="0"/>
              <a:pPr>
                <a:defRPr/>
              </a:pPr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34284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567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F11CE3-8F3D-41D8-ACB8-66D512906EEB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Mincho" pitchFamily="49" charset="-128"/>
                <a:cs typeface="+mn-cs"/>
              </a:rPr>
              <a:pPr marL="0" marR="0" lvl="0" indent="0" algn="r" defTabSz="955672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MS Mincho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02110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1018A9-E8EE-4994-B6E6-A01FB2A7C6D6}" type="slidenum">
              <a:rPr lang="es-ES" smtClean="0"/>
              <a:pPr>
                <a:defRPr/>
              </a:pPr>
              <a:t>33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75969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1018A9-E8EE-4994-B6E6-A01FB2A7C6D6}" type="slidenum">
              <a:rPr lang="es-ES" smtClean="0"/>
              <a:pPr>
                <a:defRPr/>
              </a:pPr>
              <a:t>34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42407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1018A9-E8EE-4994-B6E6-A01FB2A7C6D6}" type="slidenum">
              <a:rPr lang="es-ES" smtClean="0"/>
              <a:pPr>
                <a:defRPr/>
              </a:pPr>
              <a:t>35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973071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1018A9-E8EE-4994-B6E6-A01FB2A7C6D6}" type="slidenum">
              <a:rPr lang="es-ES" smtClean="0"/>
              <a:pPr>
                <a:defRPr/>
              </a:pPr>
              <a:t>36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41386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1018A9-E8EE-4994-B6E6-A01FB2A7C6D6}" type="slidenum">
              <a:rPr lang="es-ES" smtClean="0"/>
              <a:pPr>
                <a:defRPr/>
              </a:pPr>
              <a:t>37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11186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1018A9-E8EE-4994-B6E6-A01FB2A7C6D6}" type="slidenum">
              <a:rPr lang="es-ES" smtClean="0"/>
              <a:pPr>
                <a:defRPr/>
              </a:pPr>
              <a:t>38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857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1018A9-E8EE-4994-B6E6-A01FB2A7C6D6}" type="slidenum">
              <a:rPr lang="es-ES" smtClean="0"/>
              <a:pPr>
                <a:defRPr/>
              </a:pPr>
              <a:t>39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695598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1018A9-E8EE-4994-B6E6-A01FB2A7C6D6}" type="slidenum">
              <a:rPr lang="es-ES" smtClean="0"/>
              <a:pPr>
                <a:defRPr/>
              </a:pPr>
              <a:t>40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934700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1018A9-E8EE-4994-B6E6-A01FB2A7C6D6}" type="slidenum">
              <a:rPr lang="es-ES" smtClean="0"/>
              <a:pPr>
                <a:defRPr/>
              </a:pPr>
              <a:t>41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8360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1018A9-E8EE-4994-B6E6-A01FB2A7C6D6}" type="slidenum">
              <a:rPr lang="es-ES" smtClean="0"/>
              <a:pPr>
                <a:defRPr/>
              </a:pPr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947921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1018A9-E8EE-4994-B6E6-A01FB2A7C6D6}" type="slidenum">
              <a:rPr lang="es-ES" smtClean="0"/>
              <a:pPr>
                <a:defRPr/>
              </a:pPr>
              <a:t>42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680309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1018A9-E8EE-4994-B6E6-A01FB2A7C6D6}" type="slidenum">
              <a:rPr lang="es-ES" smtClean="0"/>
              <a:pPr>
                <a:defRPr/>
              </a:pPr>
              <a:t>43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7313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1018A9-E8EE-4994-B6E6-A01FB2A7C6D6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8179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1018A9-E8EE-4994-B6E6-A01FB2A7C6D6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1291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1018A9-E8EE-4994-B6E6-A01FB2A7C6D6}" type="slidenum">
              <a:rPr lang="es-ES" smtClean="0"/>
              <a:pPr>
                <a:defRPr/>
              </a:pPr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36475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1018A9-E8EE-4994-B6E6-A01FB2A7C6D6}" type="slidenum">
              <a:rPr lang="es-ES" smtClean="0"/>
              <a:pPr>
                <a:defRPr/>
              </a:pPr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8129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1018A9-E8EE-4994-B6E6-A01FB2A7C6D6}" type="slidenum">
              <a:rPr lang="es-ES" smtClean="0"/>
              <a:pPr>
                <a:defRPr/>
              </a:pPr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7653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0600" y="6524625"/>
            <a:ext cx="533400" cy="304800"/>
          </a:xfrm>
          <a:ln/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05A355F-7FCC-43B2-B4AF-553A95AABA83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sp>
        <p:nvSpPr>
          <p:cNvPr id="5" name="5 Rectángulo"/>
          <p:cNvSpPr>
            <a:spLocks noChangeArrowheads="1"/>
          </p:cNvSpPr>
          <p:nvPr userDrawn="1"/>
        </p:nvSpPr>
        <p:spPr bwMode="auto">
          <a:xfrm>
            <a:off x="0" y="6524625"/>
            <a:ext cx="9144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sz="1200" b="1" i="1" noProof="0" dirty="0">
                <a:solidFill>
                  <a:schemeClr val="tx1"/>
                </a:solidFill>
                <a:cs typeface="Times New Roman" pitchFamily="18" charset="0"/>
              </a:rPr>
              <a:t>CSEWG Meeting – Nov 2023. </a:t>
            </a:r>
            <a:r>
              <a:rPr lang="en-US" sz="1200" b="1" i="1" noProof="0" dirty="0">
                <a:solidFill>
                  <a:schemeClr val="tx1"/>
                </a:solidFill>
                <a:cs typeface="Times New Roman" pitchFamily="18" charset="0"/>
              </a:rPr>
              <a:t> O. Cabellos (UPM)</a:t>
            </a:r>
          </a:p>
        </p:txBody>
      </p:sp>
    </p:spTree>
    <p:extLst>
      <p:ext uri="{BB962C8B-B14F-4D97-AF65-F5344CB8AC3E}">
        <p14:creationId xmlns:p14="http://schemas.microsoft.com/office/powerpoint/2010/main" val="15977204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 auf Bild (qu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945" y="1019811"/>
            <a:ext cx="8316468" cy="5577840"/>
          </a:xfrm>
          <a:prstGeom prst="rect">
            <a:avLst/>
          </a:prstGeom>
        </p:spPr>
      </p:pic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/>
          </p:nvPr>
        </p:nvSpPr>
        <p:spPr>
          <a:xfrm>
            <a:off x="825946" y="5013176"/>
            <a:ext cx="8316468" cy="1584475"/>
          </a:xfrm>
          <a:solidFill>
            <a:schemeClr val="bg1">
              <a:alpha val="75000"/>
            </a:schemeClr>
          </a:solidFill>
        </p:spPr>
        <p:txBody>
          <a:bodyPr lIns="1260000" tIns="36000" rIns="36000" bIns="36000" anchor="ctr" anchorCtr="0"/>
          <a:lstStyle>
            <a:lvl1pPr marL="177800" indent="-177800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800" spc="0" baseline="0"/>
            </a:lvl1pPr>
            <a:lvl2pPr>
              <a:lnSpc>
                <a:spcPct val="110000"/>
              </a:lnSpc>
              <a:spcAft>
                <a:spcPts val="0"/>
              </a:spcAft>
              <a:defRPr sz="1800" spc="0" baseline="0"/>
            </a:lvl2pPr>
            <a:lvl3pPr>
              <a:lnSpc>
                <a:spcPct val="110000"/>
              </a:lnSpc>
              <a:spcAft>
                <a:spcPts val="0"/>
              </a:spcAft>
              <a:defRPr sz="1800" spc="0" baseline="0"/>
            </a:lvl3pPr>
            <a:lvl4pPr>
              <a:lnSpc>
                <a:spcPct val="110000"/>
              </a:lnSpc>
              <a:spcAft>
                <a:spcPts val="0"/>
              </a:spcAft>
              <a:defRPr sz="1800" spc="0" baseline="0"/>
            </a:lvl4pPr>
            <a:lvl5pPr>
              <a:lnSpc>
                <a:spcPct val="110000"/>
              </a:lnSpc>
              <a:spcAft>
                <a:spcPts val="0"/>
              </a:spcAft>
              <a:defRPr sz="1800" spc="0"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pic>
        <p:nvPicPr>
          <p:cNvPr id="11" name="Bild 14" descr="PSI-Logo_narrow_30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800" y="285750"/>
            <a:ext cx="10160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hteck 12"/>
          <p:cNvSpPr>
            <a:spLocks noChangeArrowheads="1"/>
          </p:cNvSpPr>
          <p:nvPr userDrawn="1"/>
        </p:nvSpPr>
        <p:spPr bwMode="auto">
          <a:xfrm>
            <a:off x="0" y="1019811"/>
            <a:ext cx="720725" cy="727901"/>
          </a:xfrm>
          <a:prstGeom prst="rect">
            <a:avLst/>
          </a:prstGeom>
          <a:solidFill>
            <a:srgbClr val="B9B9B9"/>
          </a:solidFill>
          <a:ln>
            <a:noFill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de-DE" sz="2400">
              <a:latin typeface="Times" charset="0"/>
            </a:endParaRPr>
          </a:p>
        </p:txBody>
      </p:sp>
      <p:sp>
        <p:nvSpPr>
          <p:cNvPr id="8" name="Foliennummernplatzhalter 13"/>
          <p:cNvSpPr>
            <a:spLocks noGrp="1"/>
          </p:cNvSpPr>
          <p:nvPr>
            <p:ph type="sldNum" sz="quarter" idx="16"/>
          </p:nvPr>
        </p:nvSpPr>
        <p:spPr>
          <a:xfrm>
            <a:off x="4577426" y="6640074"/>
            <a:ext cx="575742" cy="196850"/>
          </a:xfrm>
        </p:spPr>
        <p:txBody>
          <a:bodyPr/>
          <a:lstStyle/>
          <a:p>
            <a:pPr>
              <a:defRPr/>
            </a:pPr>
            <a:fld id="{EBC07571-3134-BB4B-B83F-1A9FE18D34F3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8370422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 auf Bild (hoc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087" y="1019811"/>
            <a:ext cx="8315325" cy="5577840"/>
          </a:xfrm>
          <a:prstGeom prst="rect">
            <a:avLst/>
          </a:prstGeom>
        </p:spPr>
      </p:pic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/>
          </p:nvPr>
        </p:nvSpPr>
        <p:spPr>
          <a:xfrm>
            <a:off x="827088" y="1019810"/>
            <a:ext cx="2289712" cy="5577839"/>
          </a:xfrm>
          <a:solidFill>
            <a:schemeClr val="bg1">
              <a:alpha val="75000"/>
            </a:schemeClr>
          </a:solidFill>
        </p:spPr>
        <p:txBody>
          <a:bodyPr lIns="72000" tIns="360000" rIns="36000" bIns="36000" anchor="t" anchorCtr="0"/>
          <a:lstStyle>
            <a:lvl1pPr marL="177800" indent="-177800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800"/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pic>
        <p:nvPicPr>
          <p:cNvPr id="13" name="Bild 14" descr="PSI-Logo_narrow_30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800" y="285750"/>
            <a:ext cx="10160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hteck 14"/>
          <p:cNvSpPr>
            <a:spLocks noChangeArrowheads="1"/>
          </p:cNvSpPr>
          <p:nvPr userDrawn="1"/>
        </p:nvSpPr>
        <p:spPr bwMode="auto">
          <a:xfrm>
            <a:off x="0" y="1019811"/>
            <a:ext cx="720725" cy="727901"/>
          </a:xfrm>
          <a:prstGeom prst="rect">
            <a:avLst/>
          </a:prstGeom>
          <a:solidFill>
            <a:srgbClr val="B9B9B9"/>
          </a:solidFill>
          <a:ln>
            <a:noFill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de-DE" sz="2400">
              <a:latin typeface="Times" charset="0"/>
            </a:endParaRPr>
          </a:p>
        </p:txBody>
      </p:sp>
      <p:sp>
        <p:nvSpPr>
          <p:cNvPr id="8" name="Foliennummernplatzhalter 13"/>
          <p:cNvSpPr>
            <a:spLocks noGrp="1"/>
          </p:cNvSpPr>
          <p:nvPr>
            <p:ph type="sldNum" sz="quarter" idx="16"/>
          </p:nvPr>
        </p:nvSpPr>
        <p:spPr>
          <a:xfrm>
            <a:off x="4577426" y="6640074"/>
            <a:ext cx="575742" cy="196850"/>
          </a:xfrm>
        </p:spPr>
        <p:txBody>
          <a:bodyPr/>
          <a:lstStyle/>
          <a:p>
            <a:pPr>
              <a:defRPr/>
            </a:pPr>
            <a:fld id="{EBC07571-3134-BB4B-B83F-1A9FE18D34F3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28940699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>
            <a:off x="-156586" y="687591"/>
            <a:ext cx="9457172" cy="1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9" name="Shape 29"/>
          <p:cNvSpPr/>
          <p:nvPr userDrawn="1"/>
        </p:nvSpPr>
        <p:spPr>
          <a:xfrm>
            <a:off x="-57772" y="-32010"/>
            <a:ext cx="9201772" cy="701977"/>
          </a:xfrm>
          <a:prstGeom prst="rect">
            <a:avLst/>
          </a:prstGeom>
          <a:gradFill>
            <a:gsLst>
              <a:gs pos="0">
                <a:srgbClr val="FFF3C6"/>
              </a:gs>
              <a:gs pos="98525">
                <a:srgbClr val="E22019"/>
              </a:gs>
            </a:gsLst>
            <a:path>
              <a:fillToRect l="29029" t="-53468" r="70970" b="153468"/>
            </a:path>
          </a:gra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32" name="Group 32"/>
          <p:cNvGrpSpPr/>
          <p:nvPr/>
        </p:nvGrpSpPr>
        <p:grpSpPr>
          <a:xfrm>
            <a:off x="7617457" y="-148336"/>
            <a:ext cx="1222561" cy="1125383"/>
            <a:chOff x="-52" y="0"/>
            <a:chExt cx="1222560" cy="1125382"/>
          </a:xfrm>
        </p:grpSpPr>
        <p:sp>
          <p:nvSpPr>
            <p:cNvPr id="30" name="Shape 30"/>
            <p:cNvSpPr/>
            <p:nvPr/>
          </p:nvSpPr>
          <p:spPr>
            <a:xfrm>
              <a:off x="-53" y="-1"/>
              <a:ext cx="1222561" cy="1125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1" h="20532" extrusionOk="0">
                  <a:moveTo>
                    <a:pt x="1816" y="2318"/>
                  </a:moveTo>
                  <a:cubicBezTo>
                    <a:pt x="1128" y="3439"/>
                    <a:pt x="628" y="4673"/>
                    <a:pt x="333" y="5966"/>
                  </a:cubicBezTo>
                  <a:cubicBezTo>
                    <a:pt x="90" y="7033"/>
                    <a:pt x="-14" y="8133"/>
                    <a:pt x="2" y="9237"/>
                  </a:cubicBezTo>
                  <a:cubicBezTo>
                    <a:pt x="13" y="10040"/>
                    <a:pt x="85" y="10842"/>
                    <a:pt x="237" y="11630"/>
                  </a:cubicBezTo>
                  <a:cubicBezTo>
                    <a:pt x="388" y="12409"/>
                    <a:pt x="610" y="13176"/>
                    <a:pt x="996" y="13858"/>
                  </a:cubicBezTo>
                  <a:cubicBezTo>
                    <a:pt x="1349" y="14480"/>
                    <a:pt x="1815" y="14986"/>
                    <a:pt x="2264" y="15517"/>
                  </a:cubicBezTo>
                  <a:cubicBezTo>
                    <a:pt x="3027" y="16419"/>
                    <a:pt x="3764" y="17389"/>
                    <a:pt x="4787" y="17924"/>
                  </a:cubicBezTo>
                  <a:cubicBezTo>
                    <a:pt x="6214" y="18668"/>
                    <a:pt x="7882" y="18426"/>
                    <a:pt x="9472" y="18158"/>
                  </a:cubicBezTo>
                  <a:cubicBezTo>
                    <a:pt x="11097" y="17885"/>
                    <a:pt x="12790" y="17647"/>
                    <a:pt x="14316" y="18310"/>
                  </a:cubicBezTo>
                  <a:cubicBezTo>
                    <a:pt x="15120" y="18660"/>
                    <a:pt x="15822" y="19215"/>
                    <a:pt x="16532" y="19735"/>
                  </a:cubicBezTo>
                  <a:cubicBezTo>
                    <a:pt x="18888" y="21459"/>
                    <a:pt x="21586" y="20090"/>
                    <a:pt x="20945" y="18405"/>
                  </a:cubicBezTo>
                  <a:cubicBezTo>
                    <a:pt x="20799" y="18020"/>
                    <a:pt x="20458" y="17781"/>
                    <a:pt x="20163" y="17512"/>
                  </a:cubicBezTo>
                  <a:cubicBezTo>
                    <a:pt x="19691" y="17082"/>
                    <a:pt x="19321" y="16547"/>
                    <a:pt x="18974" y="16000"/>
                  </a:cubicBezTo>
                  <a:cubicBezTo>
                    <a:pt x="18748" y="15644"/>
                    <a:pt x="18531" y="15283"/>
                    <a:pt x="18333" y="14909"/>
                  </a:cubicBezTo>
                  <a:cubicBezTo>
                    <a:pt x="17683" y="13681"/>
                    <a:pt x="17232" y="12324"/>
                    <a:pt x="16838" y="10979"/>
                  </a:cubicBezTo>
                  <a:cubicBezTo>
                    <a:pt x="16760" y="10712"/>
                    <a:pt x="16683" y="10442"/>
                    <a:pt x="16641" y="10165"/>
                  </a:cubicBezTo>
                  <a:cubicBezTo>
                    <a:pt x="16577" y="9742"/>
                    <a:pt x="16595" y="9311"/>
                    <a:pt x="16610" y="8882"/>
                  </a:cubicBezTo>
                  <a:cubicBezTo>
                    <a:pt x="16632" y="8268"/>
                    <a:pt x="16649" y="7656"/>
                    <a:pt x="16661" y="7038"/>
                  </a:cubicBezTo>
                  <a:cubicBezTo>
                    <a:pt x="16690" y="5612"/>
                    <a:pt x="16697" y="4188"/>
                    <a:pt x="16699" y="2770"/>
                  </a:cubicBezTo>
                  <a:cubicBezTo>
                    <a:pt x="16700" y="2390"/>
                    <a:pt x="16722" y="1978"/>
                    <a:pt x="17008" y="1759"/>
                  </a:cubicBezTo>
                  <a:cubicBezTo>
                    <a:pt x="17299" y="1536"/>
                    <a:pt x="17811" y="1594"/>
                    <a:pt x="17878" y="1186"/>
                  </a:cubicBezTo>
                  <a:cubicBezTo>
                    <a:pt x="17945" y="776"/>
                    <a:pt x="17537" y="661"/>
                    <a:pt x="17086" y="619"/>
                  </a:cubicBezTo>
                  <a:cubicBezTo>
                    <a:pt x="16428" y="559"/>
                    <a:pt x="15721" y="169"/>
                    <a:pt x="14959" y="70"/>
                  </a:cubicBezTo>
                  <a:cubicBezTo>
                    <a:pt x="13334" y="-141"/>
                    <a:pt x="11854" y="118"/>
                    <a:pt x="10397" y="907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pic>
          <p:nvPicPr>
            <p:cNvPr id="31" name="Logo_EPFL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496" y="128282"/>
              <a:ext cx="918032" cy="69611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xfrm>
            <a:off x="8823197" y="6547822"/>
            <a:ext cx="294641" cy="299249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143429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0600" y="6524625"/>
            <a:ext cx="533400" cy="304800"/>
          </a:xfrm>
          <a:ln/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147AB2E-21EE-4A4D-BBC5-4E25934C89B2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sp>
        <p:nvSpPr>
          <p:cNvPr id="6" name="5 Rectángulo">
            <a:extLst>
              <a:ext uri="{FF2B5EF4-FFF2-40B4-BE49-F238E27FC236}">
                <a16:creationId xmlns:a16="http://schemas.microsoft.com/office/drawing/2014/main" id="{1C6E876F-DFC4-6D63-23B9-AC7AE326CAA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524625"/>
            <a:ext cx="9144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sz="1200" b="1" i="1" noProof="0" dirty="0">
                <a:solidFill>
                  <a:schemeClr val="tx1"/>
                </a:solidFill>
                <a:cs typeface="Times New Roman" pitchFamily="18" charset="0"/>
              </a:rPr>
              <a:t>CSEWG Meeting – Nov 2023. </a:t>
            </a:r>
            <a:r>
              <a:rPr lang="en-US" sz="1200" b="1" i="1" noProof="0" dirty="0">
                <a:solidFill>
                  <a:schemeClr val="tx1"/>
                </a:solidFill>
                <a:cs typeface="Times New Roman" pitchFamily="18" charset="0"/>
              </a:rPr>
              <a:t> O. Cabellos (UPM)</a:t>
            </a:r>
          </a:p>
        </p:txBody>
      </p:sp>
    </p:spTree>
    <p:extLst>
      <p:ext uri="{BB962C8B-B14F-4D97-AF65-F5344CB8AC3E}">
        <p14:creationId xmlns:p14="http://schemas.microsoft.com/office/powerpoint/2010/main" val="11237508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579" y="1773238"/>
            <a:ext cx="7507089" cy="2011316"/>
          </a:xfrm>
          <a:prstGeom prst="rect">
            <a:avLst/>
          </a:prstGeom>
        </p:spPr>
      </p:pic>
      <p:pic>
        <p:nvPicPr>
          <p:cNvPr id="5" name="Bild 24" descr="PSI-Logo_narrow_30k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263" y="414338"/>
            <a:ext cx="12192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 bwMode="auto">
          <a:xfrm>
            <a:off x="0" y="1773238"/>
            <a:ext cx="719138" cy="2003425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de-DE" sz="2400" dirty="0">
              <a:ln>
                <a:solidFill>
                  <a:srgbClr val="FFFFFF"/>
                </a:solidFill>
              </a:ln>
              <a:latin typeface="Times" charset="0"/>
            </a:endParaRPr>
          </a:p>
        </p:txBody>
      </p:sp>
      <p:sp>
        <p:nvSpPr>
          <p:cNvPr id="7" name="Rechteck 15"/>
          <p:cNvSpPr>
            <a:spLocks noChangeArrowheads="1"/>
          </p:cNvSpPr>
          <p:nvPr/>
        </p:nvSpPr>
        <p:spPr bwMode="auto">
          <a:xfrm>
            <a:off x="8423275" y="969963"/>
            <a:ext cx="720725" cy="719137"/>
          </a:xfrm>
          <a:prstGeom prst="rect">
            <a:avLst/>
          </a:prstGeom>
          <a:solidFill>
            <a:srgbClr val="B9B9B9"/>
          </a:solidFill>
          <a:ln>
            <a:noFill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de-DE" sz="2400">
              <a:latin typeface="Times" charset="0"/>
            </a:endParaRP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>
          <a:xfrm>
            <a:off x="814387" y="4607999"/>
            <a:ext cx="7969249" cy="1388939"/>
          </a:xfrm>
        </p:spPr>
        <p:txBody>
          <a:bodyPr/>
          <a:lstStyle>
            <a:lvl1pPr>
              <a:defRPr sz="3000">
                <a:solidFill>
                  <a:srgbClr val="686868"/>
                </a:solidFill>
                <a:latin typeface="Georgia" charset="0"/>
                <a:ea typeface="ヒラギノ角ゴ Pro W3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69649" name="Rectangle 17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814388" y="4068001"/>
            <a:ext cx="7969249" cy="36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1800" b="1">
                <a:solidFill>
                  <a:srgbClr val="969696"/>
                </a:solidFill>
                <a:ea typeface="ヒラギノ角ゴ Pro W3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10" name="Rechteck 1"/>
          <p:cNvSpPr>
            <a:spLocks noChangeArrowheads="1"/>
          </p:cNvSpPr>
          <p:nvPr userDrawn="1"/>
        </p:nvSpPr>
        <p:spPr bwMode="auto">
          <a:xfrm>
            <a:off x="5003800" y="1772816"/>
            <a:ext cx="3329868" cy="232404"/>
          </a:xfrm>
          <a:prstGeom prst="rect">
            <a:avLst/>
          </a:prstGeom>
          <a:solidFill>
            <a:schemeClr val="bg1">
              <a:alpha val="7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/>
          <a:p>
            <a:pPr algn="ctr">
              <a:spcBef>
                <a:spcPct val="0"/>
              </a:spcBef>
            </a:pPr>
            <a:r>
              <a:rPr lang="de-CH" sz="1200" b="1" i="0" kern="0" spc="30" dirty="0">
                <a:solidFill>
                  <a:srgbClr val="505150"/>
                </a:solidFill>
                <a:latin typeface="+mn-lt"/>
                <a:cs typeface="Arial" charset="0"/>
              </a:rPr>
              <a:t>WIR SCHAFFEN WISSEN – HEUTE FÜR MORGEN</a:t>
            </a:r>
          </a:p>
        </p:txBody>
      </p:sp>
    </p:spTree>
    <p:extLst>
      <p:ext uri="{BB962C8B-B14F-4D97-AF65-F5344CB8AC3E}">
        <p14:creationId xmlns:p14="http://schemas.microsoft.com/office/powerpoint/2010/main" val="143498917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 hasCustomPrompt="1"/>
          </p:nvPr>
        </p:nvSpPr>
        <p:spPr/>
        <p:txBody>
          <a:bodyPr/>
          <a:lstStyle>
            <a:lvl1pPr marL="1778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>
                <a:latin typeface="+mn-lt"/>
              </a:defRPr>
            </a:lvl1pPr>
            <a:lvl2pPr marL="3556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2pPr>
            <a:lvl3pPr marL="539750" marR="0" indent="-1841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3pPr>
            <a:lvl4pPr marL="7175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4pPr>
            <a:lvl5pPr marL="8953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5pPr>
            <a:lvl6pPr marL="1074738" indent="-179388">
              <a:lnSpc>
                <a:spcPct val="110000"/>
              </a:lnSpc>
              <a:buClr>
                <a:schemeClr val="tx1"/>
              </a:buClr>
              <a:buFont typeface="Symbol" panose="05050102010706020507" pitchFamily="18" charset="2"/>
              <a:buChar char="-"/>
              <a:defRPr sz="1600"/>
            </a:lvl6pPr>
            <a:lvl7pPr marL="1257300" indent="-182563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7pPr>
            <a:lvl8pPr marL="1436688" indent="-179388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8pPr>
            <a:lvl9pPr marL="1614488" indent="-177800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5"/>
            <a:r>
              <a:rPr lang="en-GB" noProof="0" dirty="0" err="1"/>
              <a:t>Sechste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6"/>
            <a:r>
              <a:rPr lang="en-GB" noProof="0" dirty="0" err="1"/>
              <a:t>Siebte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7"/>
            <a:r>
              <a:rPr lang="en-GB" noProof="0" dirty="0" err="1"/>
              <a:t>Achte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8"/>
            <a:r>
              <a:rPr lang="en-GB" noProof="0" dirty="0" err="1"/>
              <a:t>Neunte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EBC07571-3134-BB4B-B83F-1A9FE18D34F3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3003009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gr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 bwMode="auto">
          <a:xfrm>
            <a:off x="827088" y="1412875"/>
            <a:ext cx="8066087" cy="5184775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3" hasCustomPrompt="1"/>
          </p:nvPr>
        </p:nvSpPr>
        <p:spPr>
          <a:xfrm>
            <a:off x="934839" y="1484782"/>
            <a:ext cx="7885633" cy="4608514"/>
          </a:xfrm>
        </p:spPr>
        <p:txBody>
          <a:bodyPr/>
          <a:lstStyle>
            <a:lvl1pPr marL="1778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>
                <a:latin typeface="+mn-lt"/>
              </a:defRPr>
            </a:lvl1pPr>
            <a:lvl2pPr marL="3556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2pPr>
            <a:lvl3pPr marL="539750" marR="0" indent="-1841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3pPr>
            <a:lvl4pPr marL="7175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4pPr>
            <a:lvl5pPr marL="8953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5pPr>
            <a:lvl6pPr marL="1074738" indent="-179388">
              <a:lnSpc>
                <a:spcPct val="110000"/>
              </a:lnSpc>
              <a:buClr>
                <a:schemeClr val="tx1"/>
              </a:buClr>
              <a:buFont typeface="Symbol" panose="05050102010706020507" pitchFamily="18" charset="2"/>
              <a:buChar char="-"/>
              <a:defRPr sz="1600"/>
            </a:lvl6pPr>
            <a:lvl7pPr marL="1257300" indent="-182563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7pPr>
            <a:lvl8pPr marL="1436688" indent="-179388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8pPr>
            <a:lvl9pPr marL="1614488" indent="-177800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  <a:p>
            <a:pPr lvl="5"/>
            <a:r>
              <a:rPr lang="de-CH" dirty="0"/>
              <a:t>Sechste Ebene</a:t>
            </a:r>
          </a:p>
          <a:p>
            <a:pPr lvl="6"/>
            <a:r>
              <a:rPr lang="de-CH" dirty="0"/>
              <a:t>Siebte Ebene</a:t>
            </a:r>
          </a:p>
          <a:p>
            <a:pPr lvl="7"/>
            <a:r>
              <a:rPr lang="de-CH" dirty="0"/>
              <a:t>Achte Ebene</a:t>
            </a:r>
          </a:p>
          <a:p>
            <a:pPr lvl="8"/>
            <a:r>
              <a:rPr lang="de-CH" dirty="0"/>
              <a:t>Neunte Ebene</a:t>
            </a: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6" name="Foliennummernplatzhalter 13"/>
          <p:cNvSpPr>
            <a:spLocks noGrp="1"/>
          </p:cNvSpPr>
          <p:nvPr>
            <p:ph type="sldNum" sz="quarter" idx="16"/>
          </p:nvPr>
        </p:nvSpPr>
        <p:spPr>
          <a:xfrm>
            <a:off x="4577426" y="6640074"/>
            <a:ext cx="575742" cy="196850"/>
          </a:xfrm>
        </p:spPr>
        <p:txBody>
          <a:bodyPr/>
          <a:lstStyle/>
          <a:p>
            <a:pPr>
              <a:defRPr/>
            </a:pPr>
            <a:fld id="{EBC07571-3134-BB4B-B83F-1A9FE18D34F3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0342188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sz="quarter" idx="13" hasCustomPrompt="1"/>
          </p:nvPr>
        </p:nvSpPr>
        <p:spPr>
          <a:xfrm>
            <a:off x="1042988" y="1341438"/>
            <a:ext cx="3781425" cy="4679950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355600" indent="-177800">
              <a:buSzPct val="100000"/>
              <a:buFont typeface="Symbol" panose="05050102010706020507" pitchFamily="18" charset="2"/>
              <a:buChar char="-"/>
              <a:defRPr/>
            </a:lvl2pPr>
            <a:lvl3pPr marL="539750" indent="-184150">
              <a:buFont typeface="Symbol" panose="05050102010706020507" pitchFamily="18" charset="2"/>
              <a:buChar char="-"/>
              <a:defRPr/>
            </a:lvl3pPr>
            <a:lvl4pPr marL="717550" indent="-177800">
              <a:buFont typeface="Symbol" panose="05050102010706020507" pitchFamily="18" charset="2"/>
              <a:buChar char="-"/>
              <a:defRPr/>
            </a:lvl4pPr>
            <a:lvl5pPr marL="895350" indent="-177800">
              <a:buFont typeface="Symbol" panose="05050102010706020507" pitchFamily="18" charset="2"/>
              <a:buChar char="-"/>
              <a:defRPr/>
            </a:lvl5pPr>
            <a:lvl6pPr marL="1074738" indent="-179388">
              <a:buFont typeface="Symbol" panose="05050102010706020507" pitchFamily="18" charset="2"/>
              <a:buChar char="-"/>
              <a:defRPr sz="1600"/>
            </a:lvl6pPr>
            <a:lvl7pPr marL="1257300" indent="-182563">
              <a:buFont typeface="Symbol" panose="05050102010706020507" pitchFamily="18" charset="2"/>
              <a:buChar char="-"/>
              <a:defRPr sz="1600"/>
            </a:lvl7pPr>
            <a:lvl8pPr marL="1436688" indent="-179388">
              <a:buFont typeface="Symbol" panose="05050102010706020507" pitchFamily="18" charset="2"/>
              <a:buChar char="-"/>
              <a:defRPr sz="1600"/>
            </a:lvl8pPr>
            <a:lvl9pPr marL="1614488" indent="-177800"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5"/>
            <a:r>
              <a:rPr lang="en-GB" noProof="0" dirty="0" err="1"/>
              <a:t>Sechste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6"/>
            <a:r>
              <a:rPr lang="en-GB" noProof="0" dirty="0" err="1"/>
              <a:t>Siebte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7"/>
            <a:r>
              <a:rPr lang="en-GB" noProof="0" dirty="0" err="1"/>
              <a:t>Achte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8"/>
            <a:r>
              <a:rPr lang="en-GB" noProof="0" dirty="0" err="1"/>
              <a:t>Neunte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16" name="Titel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8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5003800" y="1337869"/>
            <a:ext cx="3781425" cy="4679950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355600" indent="-177800">
              <a:buSzPct val="100000"/>
              <a:buFont typeface="Symbol" panose="05050102010706020507" pitchFamily="18" charset="2"/>
              <a:buChar char="-"/>
              <a:defRPr/>
            </a:lvl2pPr>
            <a:lvl3pPr marL="539750" indent="-184150">
              <a:buFont typeface="Symbol" panose="05050102010706020507" pitchFamily="18" charset="2"/>
              <a:buChar char="-"/>
              <a:defRPr/>
            </a:lvl3pPr>
            <a:lvl4pPr marL="717550" indent="-177800">
              <a:buFont typeface="Symbol" panose="05050102010706020507" pitchFamily="18" charset="2"/>
              <a:buChar char="-"/>
              <a:defRPr/>
            </a:lvl4pPr>
            <a:lvl5pPr marL="895350" indent="-177800">
              <a:buFont typeface="Symbol" panose="05050102010706020507" pitchFamily="18" charset="2"/>
              <a:buChar char="-"/>
              <a:defRPr/>
            </a:lvl5pPr>
            <a:lvl6pPr marL="1074738" indent="-179388">
              <a:buFont typeface="Symbol" panose="05050102010706020507" pitchFamily="18" charset="2"/>
              <a:buChar char="-"/>
              <a:defRPr sz="1600"/>
            </a:lvl6pPr>
            <a:lvl7pPr marL="1257300" indent="-182563">
              <a:buFont typeface="Symbol" panose="05050102010706020507" pitchFamily="18" charset="2"/>
              <a:buChar char="-"/>
              <a:defRPr sz="1600"/>
            </a:lvl7pPr>
            <a:lvl8pPr marL="1436688" indent="-179388">
              <a:buFont typeface="Symbol" panose="05050102010706020507" pitchFamily="18" charset="2"/>
              <a:buChar char="-"/>
              <a:defRPr sz="1600"/>
            </a:lvl8pPr>
            <a:lvl9pPr marL="1614488" indent="-177800"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5"/>
            <a:r>
              <a:rPr lang="en-GB" noProof="0" dirty="0" err="1"/>
              <a:t>Sechste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6"/>
            <a:r>
              <a:rPr lang="en-GB" noProof="0" dirty="0" err="1"/>
              <a:t>Siebte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7"/>
            <a:r>
              <a:rPr lang="en-GB" noProof="0" dirty="0" err="1"/>
              <a:t>Achte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8"/>
            <a:r>
              <a:rPr lang="en-GB" noProof="0" dirty="0" err="1"/>
              <a:t>Neunte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6" name="Foliennummernplatzhalter 13"/>
          <p:cNvSpPr>
            <a:spLocks noGrp="1"/>
          </p:cNvSpPr>
          <p:nvPr>
            <p:ph type="sldNum" sz="quarter" idx="16"/>
          </p:nvPr>
        </p:nvSpPr>
        <p:spPr>
          <a:xfrm>
            <a:off x="4577426" y="6640074"/>
            <a:ext cx="575742" cy="196850"/>
          </a:xfrm>
        </p:spPr>
        <p:txBody>
          <a:bodyPr/>
          <a:lstStyle/>
          <a:p>
            <a:pPr>
              <a:defRPr/>
            </a:pPr>
            <a:fld id="{EBC07571-3134-BB4B-B83F-1A9FE18D34F3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8821584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Inhalte (gr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 bwMode="auto">
          <a:xfrm>
            <a:off x="827088" y="1412875"/>
            <a:ext cx="8066087" cy="5184775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6" name="Titel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7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938416" y="1449803"/>
            <a:ext cx="3781425" cy="4571585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355600" indent="-177800">
              <a:buSzPct val="100000"/>
              <a:buFont typeface="Symbol" panose="05050102010706020507" pitchFamily="18" charset="2"/>
              <a:buChar char="-"/>
              <a:defRPr/>
            </a:lvl2pPr>
            <a:lvl3pPr marL="539750" indent="-184150">
              <a:buFont typeface="Symbol" panose="05050102010706020507" pitchFamily="18" charset="2"/>
              <a:buChar char="-"/>
              <a:defRPr/>
            </a:lvl3pPr>
            <a:lvl4pPr marL="717550" indent="-177800">
              <a:buFont typeface="Symbol" panose="05050102010706020507" pitchFamily="18" charset="2"/>
              <a:buChar char="-"/>
              <a:defRPr/>
            </a:lvl4pPr>
            <a:lvl5pPr marL="895350" indent="-177800">
              <a:buFont typeface="Symbol" panose="05050102010706020507" pitchFamily="18" charset="2"/>
              <a:buChar char="-"/>
              <a:defRPr/>
            </a:lvl5pPr>
            <a:lvl6pPr marL="1074738" indent="-179388">
              <a:buFont typeface="Symbol" panose="05050102010706020507" pitchFamily="18" charset="2"/>
              <a:buChar char="-"/>
              <a:defRPr sz="1600"/>
            </a:lvl6pPr>
            <a:lvl7pPr marL="1257300" indent="-182563">
              <a:buFont typeface="Symbol" panose="05050102010706020507" pitchFamily="18" charset="2"/>
              <a:buChar char="-"/>
              <a:defRPr sz="1600"/>
            </a:lvl7pPr>
            <a:lvl8pPr marL="1436688" indent="-179388">
              <a:buFont typeface="Symbol" panose="05050102010706020507" pitchFamily="18" charset="2"/>
              <a:buChar char="-"/>
              <a:defRPr sz="1600"/>
            </a:lvl8pPr>
            <a:lvl9pPr marL="1614488" indent="-177800"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5"/>
            <a:r>
              <a:rPr lang="en-GB" noProof="0" dirty="0" err="1"/>
              <a:t>Sechste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6"/>
            <a:r>
              <a:rPr lang="en-GB" noProof="0" dirty="0" err="1"/>
              <a:t>Siebte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7"/>
            <a:r>
              <a:rPr lang="en-GB" noProof="0" dirty="0" err="1"/>
              <a:t>Achte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8"/>
            <a:r>
              <a:rPr lang="en-GB" noProof="0" dirty="0" err="1"/>
              <a:t>Neunte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18" name="Inhaltsplatzhalter 10"/>
          <p:cNvSpPr>
            <a:spLocks noGrp="1"/>
          </p:cNvSpPr>
          <p:nvPr>
            <p:ph sz="quarter" idx="19" hasCustomPrompt="1"/>
          </p:nvPr>
        </p:nvSpPr>
        <p:spPr>
          <a:xfrm>
            <a:off x="4899228" y="1446234"/>
            <a:ext cx="3781425" cy="4575154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355600" indent="-177800">
              <a:buSzPct val="100000"/>
              <a:buFont typeface="Symbol" panose="05050102010706020507" pitchFamily="18" charset="2"/>
              <a:buChar char="-"/>
              <a:defRPr/>
            </a:lvl2pPr>
            <a:lvl3pPr marL="539750" indent="-184150">
              <a:buFont typeface="Symbol" panose="05050102010706020507" pitchFamily="18" charset="2"/>
              <a:buChar char="-"/>
              <a:defRPr/>
            </a:lvl3pPr>
            <a:lvl4pPr marL="717550" indent="-177800">
              <a:buFont typeface="Symbol" panose="05050102010706020507" pitchFamily="18" charset="2"/>
              <a:buChar char="-"/>
              <a:defRPr/>
            </a:lvl4pPr>
            <a:lvl5pPr marL="895350" indent="-177800">
              <a:buFont typeface="Symbol" panose="05050102010706020507" pitchFamily="18" charset="2"/>
              <a:buChar char="-"/>
              <a:defRPr/>
            </a:lvl5pPr>
            <a:lvl6pPr marL="1074738" indent="-179388">
              <a:buFont typeface="Symbol" panose="05050102010706020507" pitchFamily="18" charset="2"/>
              <a:buChar char="-"/>
              <a:defRPr sz="1600"/>
            </a:lvl6pPr>
            <a:lvl7pPr marL="1257300" indent="-182563">
              <a:buFont typeface="Symbol" panose="05050102010706020507" pitchFamily="18" charset="2"/>
              <a:buChar char="-"/>
              <a:defRPr sz="1600"/>
            </a:lvl7pPr>
            <a:lvl8pPr marL="1436688" indent="-179388">
              <a:buFont typeface="Symbol" panose="05050102010706020507" pitchFamily="18" charset="2"/>
              <a:buChar char="-"/>
              <a:defRPr sz="1600"/>
            </a:lvl8pPr>
            <a:lvl9pPr marL="1614488" indent="-177800"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5"/>
            <a:r>
              <a:rPr lang="en-GB" noProof="0" dirty="0" err="1"/>
              <a:t>Sechste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6"/>
            <a:r>
              <a:rPr lang="en-GB" noProof="0" dirty="0" err="1"/>
              <a:t>Siebte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7"/>
            <a:r>
              <a:rPr lang="en-GB" noProof="0" dirty="0" err="1"/>
              <a:t>Achte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8"/>
            <a:r>
              <a:rPr lang="en-GB" noProof="0" dirty="0" err="1"/>
              <a:t>Neunte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7" name="Foliennummernplatzhalter 13"/>
          <p:cNvSpPr>
            <a:spLocks noGrp="1"/>
          </p:cNvSpPr>
          <p:nvPr>
            <p:ph type="sldNum" sz="quarter" idx="16"/>
          </p:nvPr>
        </p:nvSpPr>
        <p:spPr>
          <a:xfrm>
            <a:off x="4577426" y="6640074"/>
            <a:ext cx="575742" cy="196850"/>
          </a:xfrm>
        </p:spPr>
        <p:txBody>
          <a:bodyPr/>
          <a:lstStyle/>
          <a:p>
            <a:pPr>
              <a:defRPr/>
            </a:pPr>
            <a:fld id="{EBC07571-3134-BB4B-B83F-1A9FE18D34F3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0877077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4" name="Foliennummernplatzhalter 13"/>
          <p:cNvSpPr>
            <a:spLocks noGrp="1"/>
          </p:cNvSpPr>
          <p:nvPr>
            <p:ph type="sldNum" sz="quarter" idx="16"/>
          </p:nvPr>
        </p:nvSpPr>
        <p:spPr>
          <a:xfrm>
            <a:off x="4577426" y="6640074"/>
            <a:ext cx="575742" cy="196850"/>
          </a:xfrm>
        </p:spPr>
        <p:txBody>
          <a:bodyPr/>
          <a:lstStyle/>
          <a:p>
            <a:pPr>
              <a:defRPr/>
            </a:pPr>
            <a:fld id="{EBC07571-3134-BB4B-B83F-1A9FE18D34F3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1256842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 (gr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7" name="Rechteck 6"/>
          <p:cNvSpPr/>
          <p:nvPr userDrawn="1"/>
        </p:nvSpPr>
        <p:spPr bwMode="auto">
          <a:xfrm>
            <a:off x="827088" y="1412875"/>
            <a:ext cx="8066087" cy="5184775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6" name="Foliennummernplatzhalter 13"/>
          <p:cNvSpPr>
            <a:spLocks noGrp="1"/>
          </p:cNvSpPr>
          <p:nvPr>
            <p:ph type="sldNum" sz="quarter" idx="16"/>
          </p:nvPr>
        </p:nvSpPr>
        <p:spPr>
          <a:xfrm>
            <a:off x="4577426" y="6640074"/>
            <a:ext cx="575742" cy="196850"/>
          </a:xfrm>
        </p:spPr>
        <p:txBody>
          <a:bodyPr/>
          <a:lstStyle/>
          <a:p>
            <a:pPr>
              <a:defRPr/>
            </a:pPr>
            <a:fld id="{EBC07571-3134-BB4B-B83F-1A9FE18D34F3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786749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6.emf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5532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BC369124-A69B-4C0F-A931-0E372B67152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19400" y="228600"/>
            <a:ext cx="6019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876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Verdana" pitchFamily="34" charset="0"/>
        </a:defRPr>
      </a:lvl9pPr>
    </p:titleStyle>
    <p:bodyStyle>
      <a:lvl1pPr marL="227013" indent="-227013" algn="l" rtl="0" eaLnBrk="0" fontAlgn="base" hangingPunct="0">
        <a:lnSpc>
          <a:spcPct val="125000"/>
        </a:lnSpc>
        <a:spcBef>
          <a:spcPct val="10000"/>
        </a:spcBef>
        <a:spcAft>
          <a:spcPct val="10000"/>
        </a:spcAft>
        <a:buSzPct val="65000"/>
        <a:buBlip>
          <a:blip r:embed="rId5"/>
        </a:buBlip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5000"/>
        </a:lnSpc>
        <a:spcBef>
          <a:spcPct val="10000"/>
        </a:spcBef>
        <a:spcAft>
          <a:spcPct val="10000"/>
        </a:spcAft>
        <a:buSzPct val="65000"/>
        <a:buBlip>
          <a:blip r:embed="rId6"/>
        </a:buBlip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lnSpc>
          <a:spcPct val="125000"/>
        </a:lnSpc>
        <a:spcBef>
          <a:spcPct val="10000"/>
        </a:spcBef>
        <a:spcAft>
          <a:spcPct val="10000"/>
        </a:spcAft>
        <a:buSzPct val="65000"/>
        <a:buBlip>
          <a:blip r:embed="rId7"/>
        </a:buBlip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lnSpc>
          <a:spcPct val="125000"/>
        </a:lnSpc>
        <a:spcBef>
          <a:spcPct val="10000"/>
        </a:spcBef>
        <a:spcAft>
          <a:spcPct val="10000"/>
        </a:spcAft>
        <a:buSzPct val="65000"/>
        <a:buBlip>
          <a:blip r:embed="rId8"/>
        </a:buBlip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lnSpc>
          <a:spcPct val="125000"/>
        </a:lnSpc>
        <a:spcBef>
          <a:spcPct val="10000"/>
        </a:spcBef>
        <a:spcAft>
          <a:spcPct val="10000"/>
        </a:spcAft>
        <a:buSzPct val="65000"/>
        <a:buChar char="•"/>
        <a:defRPr sz="2000">
          <a:solidFill>
            <a:schemeClr val="bg1"/>
          </a:solidFill>
          <a:latin typeface="+mn-lt"/>
        </a:defRPr>
      </a:lvl5pPr>
      <a:lvl6pPr marL="2514600" indent="-228600" algn="l" rtl="0" eaLnBrk="0" fontAlgn="base" hangingPunct="0">
        <a:lnSpc>
          <a:spcPct val="125000"/>
        </a:lnSpc>
        <a:spcBef>
          <a:spcPct val="10000"/>
        </a:spcBef>
        <a:spcAft>
          <a:spcPct val="10000"/>
        </a:spcAft>
        <a:buSzPct val="65000"/>
        <a:buChar char="•"/>
        <a:defRPr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lnSpc>
          <a:spcPct val="125000"/>
        </a:lnSpc>
        <a:spcBef>
          <a:spcPct val="10000"/>
        </a:spcBef>
        <a:spcAft>
          <a:spcPct val="10000"/>
        </a:spcAft>
        <a:buSzPct val="65000"/>
        <a:buChar char="•"/>
        <a:defRPr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lnSpc>
          <a:spcPct val="125000"/>
        </a:lnSpc>
        <a:spcBef>
          <a:spcPct val="10000"/>
        </a:spcBef>
        <a:spcAft>
          <a:spcPct val="10000"/>
        </a:spcAft>
        <a:buSzPct val="65000"/>
        <a:buChar char="•"/>
        <a:defRPr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lnSpc>
          <a:spcPct val="125000"/>
        </a:lnSpc>
        <a:spcBef>
          <a:spcPct val="10000"/>
        </a:spcBef>
        <a:spcAft>
          <a:spcPct val="10000"/>
        </a:spcAft>
        <a:buSzPct val="65000"/>
        <a:buChar char="•"/>
        <a:defRPr>
          <a:solidFill>
            <a:schemeClr val="bg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077200" y="291600"/>
            <a:ext cx="6708025" cy="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err="1"/>
              <a:t>Folientitel</a:t>
            </a:r>
            <a:r>
              <a:rPr lang="en-GB" noProof="0" dirty="0"/>
              <a:t> </a:t>
            </a:r>
            <a:r>
              <a:rPr lang="en-GB" noProof="0" dirty="0" err="1"/>
              <a:t>eingeben</a:t>
            </a:r>
            <a:endParaRPr lang="en-GB" noProof="0" dirty="0"/>
          </a:p>
        </p:txBody>
      </p:sp>
      <p:sp>
        <p:nvSpPr>
          <p:cNvPr id="6" name="Rechteck 12"/>
          <p:cNvSpPr>
            <a:spLocks noChangeArrowheads="1"/>
          </p:cNvSpPr>
          <p:nvPr/>
        </p:nvSpPr>
        <p:spPr bwMode="auto">
          <a:xfrm>
            <a:off x="0" y="980728"/>
            <a:ext cx="720725" cy="727901"/>
          </a:xfrm>
          <a:prstGeom prst="rect">
            <a:avLst/>
          </a:prstGeom>
          <a:solidFill>
            <a:srgbClr val="B9B9B9"/>
          </a:solidFill>
          <a:ln>
            <a:noFill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de-DE" sz="2400">
              <a:latin typeface="Times" charset="0"/>
            </a:endParaRPr>
          </a:p>
        </p:txBody>
      </p: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1042988" y="1053305"/>
            <a:ext cx="7742237" cy="46799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5"/>
            <a:r>
              <a:rPr lang="en-GB" noProof="0" dirty="0" err="1"/>
              <a:t>Sechste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6"/>
            <a:r>
              <a:rPr lang="en-GB" noProof="0" dirty="0" err="1"/>
              <a:t>Siebte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7"/>
            <a:r>
              <a:rPr lang="en-GB" noProof="0" dirty="0" err="1"/>
              <a:t>Achte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8"/>
            <a:r>
              <a:rPr lang="en-GB" noProof="0" dirty="0" err="1"/>
              <a:t>Neunte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pic>
        <p:nvPicPr>
          <p:cNvPr id="8" name="Bild 14" descr="PSI-Logo_narrow_30k.eps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800" y="285750"/>
            <a:ext cx="10160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 bwMode="auto">
          <a:xfrm>
            <a:off x="-1559" y="6738499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" name="Picture 9" descr="iQNet-SQS-Mark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9" y="6602891"/>
            <a:ext cx="548666" cy="27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589358" y="6630777"/>
            <a:ext cx="1239442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altLang="de-DE" sz="800" b="1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http://www.psi.ch/stars</a:t>
            </a:r>
            <a:endParaRPr lang="en-US" altLang="de-DE" sz="800" dirty="0">
              <a:solidFill>
                <a:schemeClr val="bg1">
                  <a:lumMod val="50000"/>
                </a:schemeClr>
              </a:solidFill>
              <a:effectLst/>
              <a:latin typeface="+mn-lt"/>
            </a:endParaRPr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577426" y="6640074"/>
            <a:ext cx="575742" cy="19685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900" smtClean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/>
              <a:t>(</a:t>
            </a:r>
            <a:fld id="{EBC07571-3134-BB4B-B83F-1A9FE18D34F3}" type="slidenum">
              <a:rPr lang="de-DE" smtClean="0"/>
              <a:pPr>
                <a:defRPr/>
              </a:pPr>
              <a:t>‹#›</a:t>
            </a:fld>
            <a:r>
              <a:rPr lang="de-DE"/>
              <a:t>)</a:t>
            </a:r>
            <a:endParaRPr lang="de-DE" dirty="0"/>
          </a:p>
        </p:txBody>
      </p:sp>
      <p:sp>
        <p:nvSpPr>
          <p:cNvPr id="3" name="Rectangle 2"/>
          <p:cNvSpPr/>
          <p:nvPr userDrawn="1"/>
        </p:nvSpPr>
        <p:spPr>
          <a:xfrm>
            <a:off x="7277858" y="6630777"/>
            <a:ext cx="1800200" cy="215444"/>
          </a:xfrm>
          <a:prstGeom prst="rect">
            <a:avLst/>
          </a:prstGeom>
          <a:solidFill>
            <a:schemeClr val="bg1"/>
          </a:solidFill>
        </p:spPr>
        <p:txBody>
          <a:bodyPr wrap="square" rIns="18000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07.04.2021/STARS/HM41</a:t>
            </a:r>
            <a:r>
              <a:rPr lang="en-US" sz="800" baseline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- </a:t>
            </a:r>
            <a:r>
              <a:rPr lang="en-US" sz="800" kern="1200" baseline="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( </a:t>
            </a:r>
            <a:fld id="{69C991CF-0ECA-475D-A18A-8D300EBE334C}" type="slidenum">
              <a:rPr lang="en-US" sz="800" kern="120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ヒラギノ角ゴ Pro W3" charset="0"/>
                <a:cs typeface="ヒラギノ角ゴ Pro W3" charset="0"/>
              </a:rPr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800" kern="1200" baseline="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ヒラギノ角ゴ Pro W3" charset="0"/>
                <a:cs typeface="ヒラギノ角ゴ Pro W3" charset="0"/>
              </a:rPr>
              <a:t> / 10 </a:t>
            </a:r>
            <a:r>
              <a:rPr lang="en-US" sz="800" kern="12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ヒラギノ角ゴ Pro W3" charset="0"/>
                <a:cs typeface="ヒラギノ角ゴ Pro W3" charset="0"/>
              </a:rPr>
              <a:t>) </a:t>
            </a:r>
            <a:endParaRPr lang="en-GB" sz="8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4624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</p:sldLayoutIdLst>
  <p:transition spd="med"/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 kern="1000" spc="0">
          <a:solidFill>
            <a:srgbClr val="68686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9pPr>
    </p:titleStyle>
    <p:bodyStyle>
      <a:lvl1pPr marL="17780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800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35560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Font typeface="Symbol" panose="05050102010706020507" pitchFamily="18" charset="2"/>
        <a:buChar char="-"/>
        <a:defRPr sz="18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355600" indent="18415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 spc="0" baseline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3pPr>
      <a:lvl4pPr marL="71755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 kern="1200" spc="0" baseline="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4pPr>
      <a:lvl5pPr marL="89535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 kern="1200" spc="0" baseline="0">
          <a:solidFill>
            <a:schemeClr val="tx1"/>
          </a:solidFill>
          <a:latin typeface="+mn-lt"/>
          <a:ea typeface="+mn-ea"/>
          <a:cs typeface="ＭＳ Ｐゴシック" charset="0"/>
        </a:defRPr>
      </a:lvl5pPr>
      <a:lvl6pPr marL="1074738" indent="-179388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6pPr>
      <a:lvl7pPr marL="1257300" indent="-1825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7pPr>
      <a:lvl8pPr marL="1436688" indent="-179388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8pPr>
      <a:lvl9pPr marL="1614488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oscar.cabellos@upm.e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upm.es/s/E4KBmhbtrI5yWQI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cd-nea.org/janis/webstar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8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://www.oecd-nea.org/ndast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8983" y="3429000"/>
            <a:ext cx="7776864" cy="252028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800" b="1" u="sng" dirty="0">
              <a:solidFill>
                <a:schemeClr val="accent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u="sng" dirty="0">
                <a:solidFill>
                  <a:schemeClr val="accent2"/>
                </a:solidFill>
              </a:rPr>
              <a:t>Oscar Cabellos (UPM)</a:t>
            </a:r>
            <a:endParaRPr lang="en-US" sz="1800" dirty="0">
              <a:solidFill>
                <a:schemeClr val="accent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chemeClr val="accent2"/>
              </a:solidFill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accent2"/>
                </a:solidFill>
                <a:cs typeface="Times New Roman" pitchFamily="18" charset="0"/>
              </a:rPr>
              <a:t>Universidad </a:t>
            </a:r>
            <a:r>
              <a:rPr lang="en-US" sz="1600" dirty="0" err="1">
                <a:solidFill>
                  <a:schemeClr val="accent2"/>
                </a:solidFill>
                <a:cs typeface="Times New Roman" pitchFamily="18" charset="0"/>
              </a:rPr>
              <a:t>Politécnica</a:t>
            </a:r>
            <a:r>
              <a:rPr lang="en-US" sz="1600" dirty="0">
                <a:solidFill>
                  <a:schemeClr val="accent2"/>
                </a:solidFill>
                <a:cs typeface="Times New Roman" pitchFamily="18" charset="0"/>
              </a:rPr>
              <a:t> de Madrid (UPM), Madrid, Spain</a:t>
            </a:r>
            <a:endParaRPr lang="en-US" sz="1600" dirty="0">
              <a:solidFill>
                <a:schemeClr val="accent2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accent2"/>
                </a:solidFill>
              </a:rPr>
              <a:t>E-mail: </a:t>
            </a:r>
            <a:r>
              <a:rPr lang="en-US" sz="1600" u="sng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oscar.cabellos@upm.es</a:t>
            </a:r>
            <a:endParaRPr lang="en-US" sz="1600" u="sng" dirty="0">
              <a:solidFill>
                <a:srgbClr val="0000FF"/>
              </a:solidFill>
            </a:endParaRPr>
          </a:p>
          <a:p>
            <a:pPr>
              <a:lnSpc>
                <a:spcPct val="100000"/>
              </a:lnSpc>
            </a:pPr>
            <a:endParaRPr lang="en-US" sz="1600" dirty="0">
              <a:solidFill>
                <a:schemeClr val="accent2"/>
              </a:solidFill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endParaRPr lang="en-US" sz="1600" dirty="0">
              <a:solidFill>
                <a:schemeClr val="accent2"/>
              </a:solidFill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endParaRPr lang="en-US" sz="1600" dirty="0">
              <a:solidFill>
                <a:schemeClr val="accent2"/>
              </a:solidFill>
              <a:cs typeface="Times New Roman" pitchFamily="18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A355F-7FCC-43B2-B4AF-553A95AABA83}" type="slidenum">
              <a:rPr lang="es-ES" smtClean="0"/>
              <a:pPr>
                <a:defRPr/>
              </a:pPr>
              <a:t>1</a:t>
            </a:fld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107727" y="1629451"/>
            <a:ext cx="8928546" cy="1361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3200" b="1" dirty="0">
                <a:solidFill>
                  <a:schemeClr val="accent2"/>
                </a:solidFill>
              </a:rPr>
              <a:t>Feedback on ENDF/B-VIII.1b2 </a:t>
            </a:r>
          </a:p>
          <a:p>
            <a:pPr algn="ctr">
              <a:buNone/>
            </a:pPr>
            <a:r>
              <a:rPr lang="en-GB" sz="3200" b="1" dirty="0">
                <a:solidFill>
                  <a:schemeClr val="accent2"/>
                </a:solidFill>
              </a:rPr>
              <a:t>on a selection of Benchmarks</a:t>
            </a:r>
            <a:endParaRPr lang="en-US" sz="32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A355F-7FCC-43B2-B4AF-553A95AABA83}" type="slidenum">
              <a:rPr lang="es-ES" smtClean="0"/>
              <a:pPr>
                <a:defRPr/>
              </a:pPr>
              <a:t>10</a:t>
            </a:fld>
            <a:endParaRPr lang="es-E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3F2D039-EA9E-9DBC-CA4D-556BF399390E}"/>
              </a:ext>
            </a:extLst>
          </p:cNvPr>
          <p:cNvSpPr/>
          <p:nvPr/>
        </p:nvSpPr>
        <p:spPr>
          <a:xfrm>
            <a:off x="188097" y="1331476"/>
            <a:ext cx="47606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s-ES" sz="1800" b="1" dirty="0" err="1">
                <a:solidFill>
                  <a:srgbClr val="0C68B0"/>
                </a:solidFill>
                <a:ea typeface="+mn-ea"/>
                <a:cs typeface="Arial" charset="0"/>
              </a:rPr>
              <a:t>Mosteller’s</a:t>
            </a:r>
            <a:r>
              <a:rPr lang="en-US" altLang="es-ES" sz="1800" b="1" dirty="0">
                <a:solidFill>
                  <a:srgbClr val="0C68B0"/>
                </a:solidFill>
                <a:ea typeface="+mn-ea"/>
                <a:cs typeface="Arial" charset="0"/>
              </a:rPr>
              <a:t> Suite - 123</a:t>
            </a:r>
          </a:p>
        </p:txBody>
      </p:sp>
      <p:graphicFrame>
        <p:nvGraphicFramePr>
          <p:cNvPr id="2" name="Table 7">
            <a:extLst>
              <a:ext uri="{FF2B5EF4-FFF2-40B4-BE49-F238E27FC236}">
                <a16:creationId xmlns:a16="http://schemas.microsoft.com/office/drawing/2014/main" id="{E900559E-A625-31FE-B08F-25F069A968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5315743"/>
              </p:ext>
            </p:extLst>
          </p:nvPr>
        </p:nvGraphicFramePr>
        <p:xfrm>
          <a:off x="179958" y="2187145"/>
          <a:ext cx="7981363" cy="276091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28149">
                  <a:extLst>
                    <a:ext uri="{9D8B030D-6E8A-4147-A177-3AD203B41FA5}">
                      <a16:colId xmlns:a16="http://schemas.microsoft.com/office/drawing/2014/main" val="125831088"/>
                    </a:ext>
                  </a:extLst>
                </a:gridCol>
                <a:gridCol w="2481094">
                  <a:extLst>
                    <a:ext uri="{9D8B030D-6E8A-4147-A177-3AD203B41FA5}">
                      <a16:colId xmlns:a16="http://schemas.microsoft.com/office/drawing/2014/main" val="2742217099"/>
                    </a:ext>
                  </a:extLst>
                </a:gridCol>
                <a:gridCol w="955206">
                  <a:extLst>
                    <a:ext uri="{9D8B030D-6E8A-4147-A177-3AD203B41FA5}">
                      <a16:colId xmlns:a16="http://schemas.microsoft.com/office/drawing/2014/main" val="765661389"/>
                    </a:ext>
                  </a:extLst>
                </a:gridCol>
                <a:gridCol w="829729">
                  <a:extLst>
                    <a:ext uri="{9D8B030D-6E8A-4147-A177-3AD203B41FA5}">
                      <a16:colId xmlns:a16="http://schemas.microsoft.com/office/drawing/2014/main" val="1329889722"/>
                    </a:ext>
                  </a:extLst>
                </a:gridCol>
                <a:gridCol w="734267">
                  <a:extLst>
                    <a:ext uri="{9D8B030D-6E8A-4147-A177-3AD203B41FA5}">
                      <a16:colId xmlns:a16="http://schemas.microsoft.com/office/drawing/2014/main" val="133195260"/>
                    </a:ext>
                  </a:extLst>
                </a:gridCol>
                <a:gridCol w="723273">
                  <a:extLst>
                    <a:ext uri="{9D8B030D-6E8A-4147-A177-3AD203B41FA5}">
                      <a16:colId xmlns:a16="http://schemas.microsoft.com/office/drawing/2014/main" val="2870843108"/>
                    </a:ext>
                  </a:extLst>
                </a:gridCol>
                <a:gridCol w="908578">
                  <a:extLst>
                    <a:ext uri="{9D8B030D-6E8A-4147-A177-3AD203B41FA5}">
                      <a16:colId xmlns:a16="http://schemas.microsoft.com/office/drawing/2014/main" val="2356572766"/>
                    </a:ext>
                  </a:extLst>
                </a:gridCol>
                <a:gridCol w="921067">
                  <a:extLst>
                    <a:ext uri="{9D8B030D-6E8A-4147-A177-3AD203B41FA5}">
                      <a16:colId xmlns:a16="http://schemas.microsoft.com/office/drawing/2014/main" val="441597678"/>
                    </a:ext>
                  </a:extLst>
                </a:gridCol>
              </a:tblGrid>
              <a:tr h="448988">
                <a:tc>
                  <a:txBody>
                    <a:bodyPr/>
                    <a:lstStyle/>
                    <a:p>
                      <a:r>
                        <a:rPr lang="es-ES" sz="1400" dirty="0"/>
                        <a:t>#Z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CASE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err="1">
                          <a:latin typeface="Symbol" panose="05050102010706020507" pitchFamily="18" charset="2"/>
                        </a:rPr>
                        <a:t>D</a:t>
                      </a:r>
                      <a:r>
                        <a:rPr lang="es-ES" sz="1400" dirty="0" err="1"/>
                        <a:t>kexp</a:t>
                      </a:r>
                      <a:endParaRPr lang="es-ES" sz="1400" dirty="0"/>
                    </a:p>
                    <a:p>
                      <a:r>
                        <a:rPr lang="es-ES" sz="1400" dirty="0"/>
                        <a:t>(in </a:t>
                      </a:r>
                      <a:r>
                        <a:rPr lang="es-ES" sz="1400" dirty="0" err="1"/>
                        <a:t>pcm</a:t>
                      </a:r>
                      <a:r>
                        <a:rPr lang="es-ES" sz="1400" dirty="0"/>
                        <a:t>)</a:t>
                      </a:r>
                      <a:endParaRPr lang="en-GB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ENDF/B-VIII.0</a:t>
                      </a:r>
                      <a:endParaRPr lang="en-GB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ENDF/B-VIII.1b2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err="1">
                          <a:latin typeface="Symbol" panose="05050102010706020507" pitchFamily="18" charset="2"/>
                        </a:rPr>
                        <a:t>D</a:t>
                      </a:r>
                      <a:r>
                        <a:rPr lang="es-ES" sz="1400" dirty="0" err="1"/>
                        <a:t>keff</a:t>
                      </a:r>
                      <a:endParaRPr lang="es-ES" sz="1400" dirty="0"/>
                    </a:p>
                    <a:p>
                      <a:pPr algn="ctr"/>
                      <a:r>
                        <a:rPr lang="es-ES" sz="1400" dirty="0"/>
                        <a:t>(in </a:t>
                      </a:r>
                      <a:r>
                        <a:rPr lang="es-ES" sz="1400" dirty="0" err="1"/>
                        <a:t>pcm</a:t>
                      </a:r>
                      <a:r>
                        <a:rPr lang="es-ES" sz="14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5673152"/>
                  </a:ext>
                </a:extLst>
              </a:tr>
              <a:tr h="296024">
                <a:tc>
                  <a:txBody>
                    <a:bodyPr/>
                    <a:lstStyle/>
                    <a:p>
                      <a:endParaRPr lang="en-GB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chemeClr val="bg1"/>
                          </a:solidFill>
                          <a:latin typeface="+mn-lt"/>
                        </a:rPr>
                        <a:t>Chi2</a:t>
                      </a:r>
                      <a:endParaRPr lang="en-GB" sz="1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chemeClr val="bg1"/>
                          </a:solidFill>
                          <a:latin typeface="+mn-lt"/>
                        </a:rPr>
                        <a:t>C/E</a:t>
                      </a:r>
                      <a:endParaRPr lang="en-GB" sz="1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chemeClr val="bg1"/>
                          </a:solidFill>
                          <a:latin typeface="+mn-lt"/>
                        </a:rPr>
                        <a:t>Chi2</a:t>
                      </a:r>
                      <a:endParaRPr lang="en-GB" sz="1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chemeClr val="bg1"/>
                          </a:solidFill>
                          <a:latin typeface="+mn-lt"/>
                        </a:rPr>
                        <a:t>C/E</a:t>
                      </a:r>
                      <a:endParaRPr lang="en-GB" sz="1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8465759"/>
                  </a:ext>
                </a:extLst>
              </a:tr>
              <a:tr h="24224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4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endParaRPr lang="en-GB" sz="14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47" marR="8647" marT="8647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PU-SOL-THERM-009-003</a:t>
                      </a:r>
                    </a:p>
                  </a:txBody>
                  <a:tcPr marL="8647" marR="8647" marT="8647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330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647" marR="8647" marT="8647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14.4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647" marR="8647" marT="8647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1.01252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20.8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647" marR="8647" marT="8647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1.01507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+255</a:t>
                      </a:r>
                      <a:endParaRPr lang="en-GB" sz="1400" b="0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547357"/>
                  </a:ext>
                </a:extLst>
              </a:tr>
              <a:tr h="24224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4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en-GB" sz="14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47" marR="8647" marT="8647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PU-SOL-THERM-009-001</a:t>
                      </a:r>
                    </a:p>
                  </a:txBody>
                  <a:tcPr marL="8647" marR="8647" marT="8647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330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647" marR="8647" marT="8647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7.3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647" marR="8647" marT="8647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1.00902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11.9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647" marR="8647" marT="8647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1.01139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+237</a:t>
                      </a:r>
                      <a:endParaRPr lang="en-GB" sz="1400" b="0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245888"/>
                  </a:ext>
                </a:extLst>
              </a:tr>
              <a:tr h="24224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4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103</a:t>
                      </a:r>
                      <a:endParaRPr lang="en-GB" sz="14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47" marR="8647" marT="8647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U233-MET-FAST-004-002</a:t>
                      </a:r>
                    </a:p>
                  </a:txBody>
                  <a:tcPr marL="8647" marR="8647" marT="8647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80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647" marR="8647" marT="8647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19.2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647" marR="8647" marT="8647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0.99629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18.4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647" marR="8647" marT="8647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0.99655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+26</a:t>
                      </a:r>
                      <a:endParaRPr lang="en-GB" sz="1400" b="0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213246"/>
                  </a:ext>
                </a:extLst>
              </a:tr>
              <a:tr h="24224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4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en-GB" sz="14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47" marR="8647" marT="8647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PU-MET-FAST-008-001</a:t>
                      </a:r>
                    </a:p>
                  </a:txBody>
                  <a:tcPr marL="8647" marR="8647" marT="8647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60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647" marR="8647" marT="8647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13.4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647" marR="8647" marT="8647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0.99756</a:t>
                      </a: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17.3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647" marR="8647" marT="8647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0.99748</a:t>
                      </a: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-8</a:t>
                      </a:r>
                      <a:endParaRPr lang="en-GB" sz="1400" b="0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6374050"/>
                  </a:ext>
                </a:extLst>
              </a:tr>
              <a:tr h="24224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4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</a:t>
                      </a:r>
                      <a:endParaRPr lang="en-GB" sz="14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47" marR="8647" marT="8647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HEU-MET-FAST-004-001</a:t>
                      </a:r>
                    </a:p>
                  </a:txBody>
                  <a:tcPr marL="8647" marR="8647" marT="8647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30*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647" marR="8647" marT="8647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0.6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647" marR="8647" marT="8647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1.00033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13.6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647" marR="8647" marT="8647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1.00118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+85</a:t>
                      </a:r>
                      <a:endParaRPr lang="en-GB" sz="1400" b="0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898716"/>
                  </a:ext>
                </a:extLst>
              </a:tr>
              <a:tr h="24224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4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114</a:t>
                      </a:r>
                      <a:endParaRPr lang="en-GB" sz="14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47" marR="8647" marT="8647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U233-COMP-THERM-001-003</a:t>
                      </a:r>
                    </a:p>
                  </a:txBody>
                  <a:tcPr marL="8647" marR="8647" marT="8647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240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647" marR="8647" marT="8647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0.1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647" marR="8647" marT="8647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0.99939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11.3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647" marR="8647" marT="8647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1.00807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+868</a:t>
                      </a:r>
                      <a:endParaRPr lang="en-GB" sz="1400" b="0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829275"/>
                  </a:ext>
                </a:extLst>
              </a:tr>
              <a:tr h="24224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4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</a:t>
                      </a:r>
                      <a:endParaRPr lang="en-GB" sz="14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47" marR="8647" marT="8647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HEU-MET-FAST-009-002</a:t>
                      </a:r>
                    </a:p>
                  </a:txBody>
                  <a:tcPr marL="8647" marR="8647" marT="8647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150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647" marR="8647" marT="8647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7.2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647" marR="8647" marT="8647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0.99589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8.5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647" marR="8647" marT="8647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0.99562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-27</a:t>
                      </a:r>
                      <a:endParaRPr lang="en-GB" sz="1400" b="0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636164"/>
                  </a:ext>
                </a:extLst>
              </a:tr>
              <a:tr h="24224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4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  <a:endParaRPr lang="en-GB" sz="14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47" marR="8647" marT="8647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HEU-MET-FAST-009-001</a:t>
                      </a:r>
                    </a:p>
                  </a:txBody>
                  <a:tcPr marL="8647" marR="8647" marT="8647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150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647" marR="8647" marT="8647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4.3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647" marR="8647" marT="8647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0.99682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8.2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647" marR="8647" marT="8647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0.99570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-112</a:t>
                      </a:r>
                      <a:endParaRPr lang="en-GB" sz="1400" b="0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89691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8FFB8F3-D823-45F1-8C02-4804C9E4567E}"/>
              </a:ext>
            </a:extLst>
          </p:cNvPr>
          <p:cNvSpPr txBox="1"/>
          <p:nvPr/>
        </p:nvSpPr>
        <p:spPr>
          <a:xfrm>
            <a:off x="107950" y="1851197"/>
            <a:ext cx="550453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/>
              <a:t>Table 2.</a:t>
            </a:r>
            <a:r>
              <a:rPr lang="en-GB" sz="1400" dirty="0"/>
              <a:t> Cases with largest Chi2 values in ENDF/B-VIII.1b2</a:t>
            </a:r>
            <a:endParaRPr lang="en-GB" dirty="0"/>
          </a:p>
        </p:txBody>
      </p:sp>
      <p:sp>
        <p:nvSpPr>
          <p:cNvPr id="3" name="CuadroTexto 8">
            <a:extLst>
              <a:ext uri="{FF2B5EF4-FFF2-40B4-BE49-F238E27FC236}">
                <a16:creationId xmlns:a16="http://schemas.microsoft.com/office/drawing/2014/main" id="{D4024840-FDC6-46E0-854F-009CF0B9452A}"/>
              </a:ext>
            </a:extLst>
          </p:cNvPr>
          <p:cNvSpPr txBox="1"/>
          <p:nvPr/>
        </p:nvSpPr>
        <p:spPr>
          <a:xfrm>
            <a:off x="1835696" y="8092"/>
            <a:ext cx="7298935" cy="1202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SzPct val="100000"/>
              <a:buNone/>
            </a:pPr>
            <a:r>
              <a:rPr lang="en-GB" sz="2800" b="1" i="0" dirty="0">
                <a:solidFill>
                  <a:schemeClr val="tx1"/>
                </a:solidFill>
                <a:effectLst/>
                <a:latin typeface="+mn-lt"/>
              </a:rPr>
              <a:t>3. Criticality Benchmarking – </a:t>
            </a:r>
          </a:p>
          <a:p>
            <a:pPr algn="r">
              <a:buSzPct val="100000"/>
              <a:buNone/>
            </a:pPr>
            <a:r>
              <a:rPr lang="en-GB" sz="2800" b="1" i="0" dirty="0" err="1">
                <a:solidFill>
                  <a:schemeClr val="tx1"/>
                </a:solidFill>
                <a:effectLst/>
                <a:latin typeface="+mn-lt"/>
              </a:rPr>
              <a:t>Mosteller’s</a:t>
            </a:r>
            <a:r>
              <a:rPr lang="en-GB" sz="2800" b="1" i="0" dirty="0">
                <a:solidFill>
                  <a:schemeClr val="tx1"/>
                </a:solidFill>
                <a:effectLst/>
                <a:latin typeface="+mn-lt"/>
              </a:rPr>
              <a:t> suite with 123 Benchmarks</a:t>
            </a:r>
          </a:p>
        </p:txBody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id="{C3F0593E-6146-A92F-1498-E882CD2DB04C}"/>
              </a:ext>
            </a:extLst>
          </p:cNvPr>
          <p:cNvSpPr/>
          <p:nvPr/>
        </p:nvSpPr>
        <p:spPr bwMode="auto">
          <a:xfrm>
            <a:off x="8388424" y="4221088"/>
            <a:ext cx="360040" cy="216024"/>
          </a:xfrm>
          <a:prstGeom prst="leftArrow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1257300" marR="0" indent="-228600" algn="just" defTabSz="969963" rtl="0" eaLnBrk="0" fontAlgn="base" latinLnBrk="0" hangingPunct="0">
              <a:lnSpc>
                <a:spcPct val="125000"/>
              </a:lnSpc>
              <a:spcBef>
                <a:spcPct val="10000"/>
              </a:spcBef>
              <a:spcAft>
                <a:spcPct val="10000"/>
              </a:spcAft>
              <a:buClrTx/>
              <a:buSzPct val="65000"/>
              <a:buFontTx/>
              <a:buBlip>
                <a:blip r:embed="rId3"/>
              </a:buBlip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Mincho" pitchFamily="49" charset="-128"/>
            </a:endParaRPr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E7F21287-1962-3052-58D4-18A97413F382}"/>
              </a:ext>
            </a:extLst>
          </p:cNvPr>
          <p:cNvSpPr/>
          <p:nvPr/>
        </p:nvSpPr>
        <p:spPr bwMode="auto">
          <a:xfrm>
            <a:off x="8471540" y="3140968"/>
            <a:ext cx="360040" cy="216024"/>
          </a:xfrm>
          <a:prstGeom prst="leftArrow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1257300" marR="0" indent="-228600" algn="just" defTabSz="969963" rtl="0" eaLnBrk="0" fontAlgn="base" latinLnBrk="0" hangingPunct="0">
              <a:lnSpc>
                <a:spcPct val="125000"/>
              </a:lnSpc>
              <a:spcBef>
                <a:spcPct val="10000"/>
              </a:spcBef>
              <a:spcAft>
                <a:spcPct val="10000"/>
              </a:spcAft>
              <a:buClrTx/>
              <a:buSzPct val="65000"/>
              <a:buFontTx/>
              <a:buBlip>
                <a:blip r:embed="rId3"/>
              </a:buBlip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Mincho" pitchFamily="49" charset="-128"/>
            </a:endParaRP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76966051-406F-3EFC-7EA6-4C238A98B1B5}"/>
              </a:ext>
            </a:extLst>
          </p:cNvPr>
          <p:cNvSpPr/>
          <p:nvPr/>
        </p:nvSpPr>
        <p:spPr bwMode="auto">
          <a:xfrm>
            <a:off x="8244408" y="3068960"/>
            <a:ext cx="144016" cy="360040"/>
          </a:xfrm>
          <a:prstGeom prst="rightBrac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1257300" marR="0" indent="-228600" algn="just" defTabSz="969963" rtl="0" eaLnBrk="0" fontAlgn="base" latinLnBrk="0" hangingPunct="0">
              <a:lnSpc>
                <a:spcPct val="125000"/>
              </a:lnSpc>
              <a:spcBef>
                <a:spcPct val="10000"/>
              </a:spcBef>
              <a:spcAft>
                <a:spcPct val="10000"/>
              </a:spcAft>
              <a:buClrTx/>
              <a:buSzPct val="65000"/>
              <a:buFontTx/>
              <a:buBlip>
                <a:blip r:embed="rId3"/>
              </a:buBlip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Mincho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15401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A355F-7FCC-43B2-B4AF-553A95AABA83}" type="slidenum">
              <a:rPr lang="es-ES" smtClean="0"/>
              <a:pPr>
                <a:defRPr/>
              </a:pPr>
              <a:t>11</a:t>
            </a:fld>
            <a:endParaRPr lang="es-E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6BC172-12C1-A588-D79D-D9ADCDEFD4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60" y="2285183"/>
            <a:ext cx="6747917" cy="3960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9ED6044-DA6E-9B2C-EA4E-22150DEBCF0E}"/>
              </a:ext>
            </a:extLst>
          </p:cNvPr>
          <p:cNvSpPr/>
          <p:nvPr/>
        </p:nvSpPr>
        <p:spPr>
          <a:xfrm>
            <a:off x="188097" y="1331476"/>
            <a:ext cx="74082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s-ES" sz="1800" b="1" dirty="0" err="1">
                <a:solidFill>
                  <a:srgbClr val="0C68B0"/>
                </a:solidFill>
                <a:ea typeface="+mn-ea"/>
                <a:cs typeface="Arial" charset="0"/>
              </a:rPr>
              <a:t>Mosteller’s</a:t>
            </a:r>
            <a:r>
              <a:rPr lang="en-US" altLang="es-ES" sz="1800" b="1" dirty="0">
                <a:solidFill>
                  <a:srgbClr val="0C68B0"/>
                </a:solidFill>
                <a:ea typeface="+mn-ea"/>
                <a:cs typeface="Arial" charset="0"/>
              </a:rPr>
              <a:t> Suite – PU cases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8E72DE-4659-CD06-8845-8CAF772279B6}"/>
              </a:ext>
            </a:extLst>
          </p:cNvPr>
          <p:cNvSpPr/>
          <p:nvPr/>
        </p:nvSpPr>
        <p:spPr bwMode="auto">
          <a:xfrm>
            <a:off x="4860032" y="2189025"/>
            <a:ext cx="423339" cy="3260323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1257300" marR="0" indent="-228600" algn="just" defTabSz="969963" rtl="0" eaLnBrk="0" fontAlgn="base" latinLnBrk="0" hangingPunct="0">
              <a:lnSpc>
                <a:spcPct val="125000"/>
              </a:lnSpc>
              <a:spcBef>
                <a:spcPct val="10000"/>
              </a:spcBef>
              <a:spcAft>
                <a:spcPct val="10000"/>
              </a:spcAft>
              <a:buClrTx/>
              <a:buSzPct val="65000"/>
              <a:buFontTx/>
              <a:buBlip>
                <a:blip r:embed="rId4"/>
              </a:buBlip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Mincho" pitchFamily="49" charset="-12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133075-3E1A-78B6-E68C-ACD16D3E97D0}"/>
              </a:ext>
            </a:extLst>
          </p:cNvPr>
          <p:cNvSpPr txBox="1"/>
          <p:nvPr/>
        </p:nvSpPr>
        <p:spPr>
          <a:xfrm>
            <a:off x="4860032" y="1886915"/>
            <a:ext cx="4032448" cy="300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1200" b="1" dirty="0"/>
              <a:t>PST-9: </a:t>
            </a:r>
            <a:r>
              <a:rPr lang="en-GB" sz="1200" b="1" dirty="0">
                <a:solidFill>
                  <a:srgbClr val="0000FF"/>
                </a:solidFill>
              </a:rPr>
              <a:t>Pu239 </a:t>
            </a:r>
            <a:r>
              <a:rPr lang="en-GB" sz="1200" b="1" dirty="0">
                <a:solidFill>
                  <a:srgbClr val="FF0000"/>
                </a:solidFill>
              </a:rPr>
              <a:t>(…good Benchmark for ND? 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D838616-1220-9B55-74FA-EE78F83B0D0B}"/>
              </a:ext>
            </a:extLst>
          </p:cNvPr>
          <p:cNvCxnSpPr>
            <a:cxnSpLocks/>
          </p:cNvCxnSpPr>
          <p:nvPr/>
        </p:nvCxnSpPr>
        <p:spPr bwMode="auto">
          <a:xfrm flipV="1">
            <a:off x="4902046" y="2265000"/>
            <a:ext cx="339310" cy="449112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" name="CuadroTexto 8">
            <a:extLst>
              <a:ext uri="{FF2B5EF4-FFF2-40B4-BE49-F238E27FC236}">
                <a16:creationId xmlns:a16="http://schemas.microsoft.com/office/drawing/2014/main" id="{56BC25F8-3719-C56A-627C-C55EB24E38A7}"/>
              </a:ext>
            </a:extLst>
          </p:cNvPr>
          <p:cNvSpPr txBox="1"/>
          <p:nvPr/>
        </p:nvSpPr>
        <p:spPr>
          <a:xfrm>
            <a:off x="1835696" y="8092"/>
            <a:ext cx="7298935" cy="578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SzPct val="100000"/>
              <a:buNone/>
            </a:pPr>
            <a:r>
              <a:rPr lang="en-GB" sz="2800" b="1" i="0" dirty="0">
                <a:solidFill>
                  <a:schemeClr val="tx1"/>
                </a:solidFill>
                <a:effectLst/>
                <a:latin typeface="+mn-lt"/>
              </a:rPr>
              <a:t>3.1 PU Cases</a:t>
            </a:r>
          </a:p>
        </p:txBody>
      </p:sp>
    </p:spTree>
    <p:extLst>
      <p:ext uri="{BB962C8B-B14F-4D97-AF65-F5344CB8AC3E}">
        <p14:creationId xmlns:p14="http://schemas.microsoft.com/office/powerpoint/2010/main" val="2970248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A graph of a graph of a nuclear energy&#10;&#10;Description automatically generated with medium confidence">
            <a:extLst>
              <a:ext uri="{FF2B5EF4-FFF2-40B4-BE49-F238E27FC236}">
                <a16:creationId xmlns:a16="http://schemas.microsoft.com/office/drawing/2014/main" id="{097884F5-F16A-DC4A-E739-530093FAB1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34" y="1726734"/>
            <a:ext cx="4046138" cy="3518183"/>
          </a:xfrm>
          <a:prstGeom prst="rect">
            <a:avLst/>
          </a:prstGeom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A355F-7FCC-43B2-B4AF-553A95AABA83}" type="slidenum">
              <a:rPr lang="es-ES" smtClean="0"/>
              <a:pPr>
                <a:defRPr/>
              </a:pPr>
              <a:t>12</a:t>
            </a:fld>
            <a:endParaRPr lang="es-ES" dirty="0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079E65F8-C658-410D-75DD-5256D585FBBA}"/>
              </a:ext>
            </a:extLst>
          </p:cNvPr>
          <p:cNvGraphicFramePr>
            <a:graphicFrameLocks noGrp="1"/>
          </p:cNvGraphicFramePr>
          <p:nvPr/>
        </p:nvGraphicFramePr>
        <p:xfrm>
          <a:off x="116930" y="5305980"/>
          <a:ext cx="3693160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87780">
                  <a:extLst>
                    <a:ext uri="{9D8B030D-6E8A-4147-A177-3AD203B41FA5}">
                      <a16:colId xmlns:a16="http://schemas.microsoft.com/office/drawing/2014/main" val="3055638121"/>
                    </a:ext>
                  </a:extLst>
                </a:gridCol>
                <a:gridCol w="881380">
                  <a:extLst>
                    <a:ext uri="{9D8B030D-6E8A-4147-A177-3AD203B41FA5}">
                      <a16:colId xmlns:a16="http://schemas.microsoft.com/office/drawing/2014/main" val="151625730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9552093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err="1">
                          <a:latin typeface="Symbol" panose="05050102010706020507" pitchFamily="18" charset="2"/>
                        </a:rPr>
                        <a:t>D</a:t>
                      </a:r>
                      <a:r>
                        <a:rPr lang="es-ES" dirty="0" err="1"/>
                        <a:t>keff</a:t>
                      </a:r>
                      <a:r>
                        <a:rPr lang="es-ES" dirty="0"/>
                        <a:t>/</a:t>
                      </a:r>
                      <a:r>
                        <a:rPr lang="es-ES" dirty="0" err="1"/>
                        <a:t>keff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/>
                        <a:t>nubar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/>
                        <a:t>fission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6886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bg1"/>
                          </a:solidFill>
                        </a:rPr>
                        <a:t>PST9-C1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bg1"/>
                          </a:solidFill>
                        </a:rPr>
                        <a:t>-178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bg1"/>
                          </a:solidFill>
                        </a:rPr>
                        <a:t>+379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9934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bg1"/>
                          </a:solidFill>
                        </a:rPr>
                        <a:t>PST9-C3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bg1"/>
                          </a:solidFill>
                        </a:rPr>
                        <a:t>-178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bg1"/>
                          </a:solidFill>
                        </a:rPr>
                        <a:t>+385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287743"/>
                  </a:ext>
                </a:extLst>
              </a:tr>
            </a:tbl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42298E26-E93B-6321-4817-4C88052ABE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7260"/>
          <a:stretch/>
        </p:blipFill>
        <p:spPr>
          <a:xfrm>
            <a:off x="4580619" y="3937395"/>
            <a:ext cx="3159734" cy="12505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BA5EA4F-7C56-C2F5-C069-A33D474946C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7289"/>
          <a:stretch/>
        </p:blipFill>
        <p:spPr>
          <a:xfrm>
            <a:off x="4568013" y="5189692"/>
            <a:ext cx="3100331" cy="1227443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A7BA4799-EC7A-1118-BF85-01FB7D3B63E0}"/>
              </a:ext>
            </a:extLst>
          </p:cNvPr>
          <p:cNvSpPr/>
          <p:nvPr/>
        </p:nvSpPr>
        <p:spPr bwMode="auto">
          <a:xfrm>
            <a:off x="755576" y="2636912"/>
            <a:ext cx="1291420" cy="1011985"/>
          </a:xfrm>
          <a:prstGeom prst="ellipse">
            <a:avLst/>
          </a:prstGeom>
          <a:noFill/>
          <a:ln w="38100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1257300" marR="0" indent="-228600" algn="just" defTabSz="969963" rtl="0" eaLnBrk="0" fontAlgn="base" latinLnBrk="0" hangingPunct="0">
              <a:lnSpc>
                <a:spcPct val="125000"/>
              </a:lnSpc>
              <a:spcBef>
                <a:spcPct val="10000"/>
              </a:spcBef>
              <a:spcAft>
                <a:spcPct val="10000"/>
              </a:spcAft>
              <a:buClrTx/>
              <a:buSzPct val="65000"/>
              <a:buFontTx/>
              <a:buBlip>
                <a:blip r:embed="rId6"/>
              </a:buBlip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Mincho" pitchFamily="49" charset="-128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701A76A-3DBA-0D8C-2FBC-466D0920E547}"/>
              </a:ext>
            </a:extLst>
          </p:cNvPr>
          <p:cNvSpPr txBox="1"/>
          <p:nvPr/>
        </p:nvSpPr>
        <p:spPr>
          <a:xfrm>
            <a:off x="799293" y="2319799"/>
            <a:ext cx="1291420" cy="283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s-ES" sz="1100" b="1" dirty="0"/>
              <a:t>0.01 eV – 0.5 eV</a:t>
            </a:r>
            <a:endParaRPr lang="en-GB" sz="1100" b="1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D975893-97C2-333C-1AA8-6CCC3F7561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80618" y="1382521"/>
            <a:ext cx="3887616" cy="2157709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7BFE1E9C-A730-6D8C-7CDE-F37423EDC97F}"/>
              </a:ext>
            </a:extLst>
          </p:cNvPr>
          <p:cNvSpPr txBox="1"/>
          <p:nvPr/>
        </p:nvSpPr>
        <p:spPr>
          <a:xfrm>
            <a:off x="116213" y="1268760"/>
            <a:ext cx="4572000" cy="378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fontAlgn="b">
              <a:buFont typeface="Wingdings" panose="05000000000000000000" pitchFamily="2" charset="2"/>
              <a:buChar char="q"/>
            </a:pPr>
            <a:r>
              <a:rPr lang="en-GB" sz="1800" b="1" i="0" u="none" strike="noStrike" dirty="0">
                <a:solidFill>
                  <a:schemeClr val="bg1"/>
                </a:solidFill>
                <a:effectLst/>
                <a:latin typeface="+mn-lt"/>
              </a:rPr>
              <a:t>PU-SOL-THERM-009-C1,2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34DCC00-7585-420E-2A72-99AEC9175C0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3625" t="96974" r="62330" b="-653"/>
          <a:stretch/>
        </p:blipFill>
        <p:spPr>
          <a:xfrm>
            <a:off x="6732239" y="1933329"/>
            <a:ext cx="2338905" cy="19858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6C3ED6D-02AC-0B37-1BB9-D97142C3349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7596" t="96337" r="37890" b="-1131"/>
          <a:stretch/>
        </p:blipFill>
        <p:spPr>
          <a:xfrm>
            <a:off x="6732240" y="2088217"/>
            <a:ext cx="2232248" cy="24227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7BF7A24-33B5-B016-16FC-6345D00D991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1610" t="97006" r="11530" b="-1131"/>
          <a:stretch/>
        </p:blipFill>
        <p:spPr>
          <a:xfrm>
            <a:off x="6732240" y="2330494"/>
            <a:ext cx="2232248" cy="19021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0FB38E7-87AD-C624-7302-8FFAD03F54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2521" t="43487" b="43435"/>
          <a:stretch/>
        </p:blipFill>
        <p:spPr>
          <a:xfrm>
            <a:off x="5720892" y="4443666"/>
            <a:ext cx="1875444" cy="34162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EDB6A7C-A5BB-735C-F761-CCF029AC9E6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1525" t="43252" b="41251"/>
          <a:stretch/>
        </p:blipFill>
        <p:spPr>
          <a:xfrm>
            <a:off x="5751976" y="5256607"/>
            <a:ext cx="1817726" cy="499284"/>
          </a:xfrm>
          <a:prstGeom prst="rect">
            <a:avLst/>
          </a:prstGeom>
        </p:spPr>
      </p:pic>
      <p:sp>
        <p:nvSpPr>
          <p:cNvPr id="2" name="CuadroTexto 8">
            <a:extLst>
              <a:ext uri="{FF2B5EF4-FFF2-40B4-BE49-F238E27FC236}">
                <a16:creationId xmlns:a16="http://schemas.microsoft.com/office/drawing/2014/main" id="{297B2250-DE97-6E32-7C93-06E88D032532}"/>
              </a:ext>
            </a:extLst>
          </p:cNvPr>
          <p:cNvSpPr txBox="1"/>
          <p:nvPr/>
        </p:nvSpPr>
        <p:spPr>
          <a:xfrm>
            <a:off x="1835696" y="8092"/>
            <a:ext cx="7298935" cy="578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SzPct val="100000"/>
              <a:buNone/>
            </a:pPr>
            <a:r>
              <a:rPr lang="en-GB" sz="2800" b="1" i="0" dirty="0">
                <a:solidFill>
                  <a:schemeClr val="tx1"/>
                </a:solidFill>
                <a:effectLst/>
                <a:latin typeface="+mn-lt"/>
              </a:rPr>
              <a:t>3.1.1 PU Cases: PST9</a:t>
            </a:r>
          </a:p>
        </p:txBody>
      </p:sp>
    </p:spTree>
    <p:extLst>
      <p:ext uri="{BB962C8B-B14F-4D97-AF65-F5344CB8AC3E}">
        <p14:creationId xmlns:p14="http://schemas.microsoft.com/office/powerpoint/2010/main" val="1900053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A355F-7FCC-43B2-B4AF-553A95AABA83}" type="slidenum">
              <a:rPr lang="es-ES" smtClean="0"/>
              <a:pPr>
                <a:defRPr/>
              </a:pPr>
              <a:t>13</a:t>
            </a:fld>
            <a:endParaRPr lang="es-E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BD4A47-2086-0C92-8C1E-CE9F5D8D3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13" y="1858209"/>
            <a:ext cx="6337208" cy="4136212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28571CB-61CC-0B03-8822-18190A645A33}"/>
              </a:ext>
            </a:extLst>
          </p:cNvPr>
          <p:cNvCxnSpPr>
            <a:cxnSpLocks/>
          </p:cNvCxnSpPr>
          <p:nvPr/>
        </p:nvCxnSpPr>
        <p:spPr bwMode="auto">
          <a:xfrm>
            <a:off x="3635896" y="3789040"/>
            <a:ext cx="2736304" cy="216024"/>
          </a:xfrm>
          <a:prstGeom prst="straightConnector1">
            <a:avLst/>
          </a:prstGeom>
          <a:noFill/>
          <a:ln w="25400" cap="flat" cmpd="sng" algn="ctr">
            <a:solidFill>
              <a:srgbClr val="00B050"/>
            </a:solidFill>
            <a:prstDash val="dash"/>
            <a:round/>
            <a:headEnd type="none" w="med" len="med"/>
            <a:tailEnd type="none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2255281-AAF8-D2BA-A1BD-B9033E22E79B}"/>
              </a:ext>
            </a:extLst>
          </p:cNvPr>
          <p:cNvSpPr txBox="1"/>
          <p:nvPr/>
        </p:nvSpPr>
        <p:spPr>
          <a:xfrm>
            <a:off x="116213" y="1268760"/>
            <a:ext cx="4572000" cy="378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fontAlgn="b">
              <a:buFont typeface="Wingdings" panose="05000000000000000000" pitchFamily="2" charset="2"/>
              <a:buChar char="q"/>
            </a:pPr>
            <a:r>
              <a:rPr lang="en-GB" sz="1800" b="1" i="0" u="none" strike="noStrike" dirty="0">
                <a:solidFill>
                  <a:schemeClr val="bg1"/>
                </a:solidFill>
                <a:effectLst/>
                <a:latin typeface="+mn-lt"/>
              </a:rPr>
              <a:t>PU-SOL-THERM-034-C001-0015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CACBE8-9B33-BDDE-B16A-E3D34857E8EA}"/>
              </a:ext>
            </a:extLst>
          </p:cNvPr>
          <p:cNvSpPr txBox="1"/>
          <p:nvPr/>
        </p:nvSpPr>
        <p:spPr>
          <a:xfrm>
            <a:off x="6372200" y="3863487"/>
            <a:ext cx="2238400" cy="335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s-ES" b="1" dirty="0" err="1"/>
              <a:t>slope</a:t>
            </a:r>
            <a:r>
              <a:rPr lang="es-ES" b="1" dirty="0"/>
              <a:t> = f(Gd </a:t>
            </a:r>
            <a:r>
              <a:rPr lang="es-ES" b="1" dirty="0" err="1"/>
              <a:t>content</a:t>
            </a:r>
            <a:r>
              <a:rPr lang="es-ES" b="1" dirty="0"/>
              <a:t>)</a:t>
            </a:r>
            <a:endParaRPr lang="en-GB" b="1" dirty="0"/>
          </a:p>
        </p:txBody>
      </p:sp>
      <p:sp>
        <p:nvSpPr>
          <p:cNvPr id="3" name="CuadroTexto 8">
            <a:extLst>
              <a:ext uri="{FF2B5EF4-FFF2-40B4-BE49-F238E27FC236}">
                <a16:creationId xmlns:a16="http://schemas.microsoft.com/office/drawing/2014/main" id="{069861F3-8B15-9193-170C-3AED6FA4D3CE}"/>
              </a:ext>
            </a:extLst>
          </p:cNvPr>
          <p:cNvSpPr txBox="1"/>
          <p:nvPr/>
        </p:nvSpPr>
        <p:spPr>
          <a:xfrm>
            <a:off x="1835696" y="8092"/>
            <a:ext cx="7298935" cy="578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SzPct val="100000"/>
              <a:buNone/>
            </a:pPr>
            <a:r>
              <a:rPr lang="en-GB" sz="2800" b="1" i="0" dirty="0">
                <a:solidFill>
                  <a:schemeClr val="tx1"/>
                </a:solidFill>
                <a:effectLst/>
                <a:latin typeface="+mn-lt"/>
              </a:rPr>
              <a:t>3.1.2 PU Cases: PST34</a:t>
            </a:r>
          </a:p>
        </p:txBody>
      </p:sp>
    </p:spTree>
    <p:extLst>
      <p:ext uri="{BB962C8B-B14F-4D97-AF65-F5344CB8AC3E}">
        <p14:creationId xmlns:p14="http://schemas.microsoft.com/office/powerpoint/2010/main" val="4292887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A355F-7FCC-43B2-B4AF-553A95AABA83}" type="slidenum">
              <a:rPr lang="es-ES" smtClean="0"/>
              <a:pPr>
                <a:defRPr/>
              </a:pPr>
              <a:t>14</a:t>
            </a:fld>
            <a:endParaRPr lang="es-E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AC5697-97E2-1373-2133-16EF21E352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14" y="2285184"/>
            <a:ext cx="6747917" cy="3960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77F236D-675E-6E28-8B02-BB64AFAA4AB9}"/>
              </a:ext>
            </a:extLst>
          </p:cNvPr>
          <p:cNvSpPr/>
          <p:nvPr/>
        </p:nvSpPr>
        <p:spPr>
          <a:xfrm>
            <a:off x="188097" y="1331476"/>
            <a:ext cx="74082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s-ES" sz="1800" b="1" dirty="0" err="1">
                <a:solidFill>
                  <a:srgbClr val="0C68B0"/>
                </a:solidFill>
                <a:ea typeface="+mn-ea"/>
                <a:cs typeface="Arial" charset="0"/>
              </a:rPr>
              <a:t>Mosteller’s</a:t>
            </a:r>
            <a:r>
              <a:rPr lang="en-US" altLang="es-ES" sz="1800" b="1" dirty="0">
                <a:solidFill>
                  <a:srgbClr val="0C68B0"/>
                </a:solidFill>
                <a:ea typeface="+mn-ea"/>
                <a:cs typeface="Arial" charset="0"/>
              </a:rPr>
              <a:t> Suite – HEU -FAST cases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C5E2D7-3829-ADE9-816F-1920444A9A31}"/>
              </a:ext>
            </a:extLst>
          </p:cNvPr>
          <p:cNvSpPr/>
          <p:nvPr/>
        </p:nvSpPr>
        <p:spPr bwMode="auto">
          <a:xfrm>
            <a:off x="3689001" y="2189025"/>
            <a:ext cx="423339" cy="3260323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1257300" marR="0" indent="-228600" algn="just" defTabSz="969963" rtl="0" eaLnBrk="0" fontAlgn="base" latinLnBrk="0" hangingPunct="0">
              <a:lnSpc>
                <a:spcPct val="125000"/>
              </a:lnSpc>
              <a:spcBef>
                <a:spcPct val="10000"/>
              </a:spcBef>
              <a:spcAft>
                <a:spcPct val="10000"/>
              </a:spcAft>
              <a:buClrTx/>
              <a:buSzPct val="65000"/>
              <a:buFontTx/>
              <a:buBlip>
                <a:blip r:embed="rId4"/>
              </a:buBlip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Mincho" pitchFamily="49" charset="-12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FCCA60-3254-A989-8EA1-86F43DB936A7}"/>
              </a:ext>
            </a:extLst>
          </p:cNvPr>
          <p:cNvSpPr txBox="1"/>
          <p:nvPr/>
        </p:nvSpPr>
        <p:spPr>
          <a:xfrm>
            <a:off x="3635896" y="1890810"/>
            <a:ext cx="3043239" cy="300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1200" b="1" dirty="0"/>
              <a:t>HMF-9 (Be?)</a:t>
            </a:r>
            <a:endParaRPr lang="en-GB" sz="1200" b="1" dirty="0">
              <a:solidFill>
                <a:srgbClr val="0000FF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7EF119-EE55-DE85-3111-B79ADACD4784}"/>
              </a:ext>
            </a:extLst>
          </p:cNvPr>
          <p:cNvSpPr/>
          <p:nvPr/>
        </p:nvSpPr>
        <p:spPr bwMode="auto">
          <a:xfrm>
            <a:off x="3284565" y="2195946"/>
            <a:ext cx="207315" cy="3260323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1257300" marR="0" indent="-228600" algn="just" defTabSz="969963" rtl="0" eaLnBrk="0" fontAlgn="base" latinLnBrk="0" hangingPunct="0">
              <a:lnSpc>
                <a:spcPct val="125000"/>
              </a:lnSpc>
              <a:spcBef>
                <a:spcPct val="10000"/>
              </a:spcBef>
              <a:spcAft>
                <a:spcPct val="10000"/>
              </a:spcAft>
              <a:buClrTx/>
              <a:buSzPct val="65000"/>
              <a:buFontTx/>
              <a:buBlip>
                <a:blip r:embed="rId4"/>
              </a:buBlip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Mincho" pitchFamily="49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824A1A-1D65-EA1B-B9AA-3B3F97E7F2D9}"/>
              </a:ext>
            </a:extLst>
          </p:cNvPr>
          <p:cNvSpPr txBox="1"/>
          <p:nvPr/>
        </p:nvSpPr>
        <p:spPr>
          <a:xfrm>
            <a:off x="2987824" y="1904016"/>
            <a:ext cx="3043239" cy="300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1200" b="1" dirty="0"/>
              <a:t>HMF-4*</a:t>
            </a:r>
            <a:endParaRPr lang="en-GB" sz="1200" b="1" dirty="0">
              <a:solidFill>
                <a:srgbClr val="0000FF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AE06C82-ED83-15EB-DD59-424E2C8801AC}"/>
              </a:ext>
            </a:extLst>
          </p:cNvPr>
          <p:cNvCxnSpPr/>
          <p:nvPr/>
        </p:nvCxnSpPr>
        <p:spPr bwMode="auto">
          <a:xfrm>
            <a:off x="3734456" y="4437112"/>
            <a:ext cx="332428" cy="144016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" name="CuadroTexto 8">
            <a:extLst>
              <a:ext uri="{FF2B5EF4-FFF2-40B4-BE49-F238E27FC236}">
                <a16:creationId xmlns:a16="http://schemas.microsoft.com/office/drawing/2014/main" id="{FE948F45-B4CB-AFFF-740C-D7F2087EA5F0}"/>
              </a:ext>
            </a:extLst>
          </p:cNvPr>
          <p:cNvSpPr txBox="1"/>
          <p:nvPr/>
        </p:nvSpPr>
        <p:spPr>
          <a:xfrm>
            <a:off x="1835696" y="8092"/>
            <a:ext cx="7298935" cy="578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SzPct val="100000"/>
              <a:buNone/>
            </a:pPr>
            <a:r>
              <a:rPr lang="en-GB" sz="2800" b="1" i="0" dirty="0">
                <a:solidFill>
                  <a:schemeClr val="tx1"/>
                </a:solidFill>
                <a:effectLst/>
                <a:latin typeface="+mn-lt"/>
              </a:rPr>
              <a:t>3.2 HEU Cases</a:t>
            </a:r>
          </a:p>
        </p:txBody>
      </p:sp>
    </p:spTree>
    <p:extLst>
      <p:ext uri="{BB962C8B-B14F-4D97-AF65-F5344CB8AC3E}">
        <p14:creationId xmlns:p14="http://schemas.microsoft.com/office/powerpoint/2010/main" val="2281102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A355F-7FCC-43B2-B4AF-553A95AABA83}" type="slidenum">
              <a:rPr lang="es-ES" smtClean="0"/>
              <a:pPr>
                <a:defRPr/>
              </a:pPr>
              <a:t>15</a:t>
            </a:fld>
            <a:endParaRPr lang="es-E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26DAC9-C628-A935-E249-CFAAA383E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16" y="2284304"/>
            <a:ext cx="7705201" cy="3960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D7A0EDF-BAAF-D65F-956B-75714F3BAB0C}"/>
              </a:ext>
            </a:extLst>
          </p:cNvPr>
          <p:cNvSpPr/>
          <p:nvPr/>
        </p:nvSpPr>
        <p:spPr>
          <a:xfrm>
            <a:off x="188097" y="1331476"/>
            <a:ext cx="74082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s-ES" sz="1800" b="1" dirty="0" err="1">
                <a:solidFill>
                  <a:srgbClr val="0C68B0"/>
                </a:solidFill>
                <a:ea typeface="+mn-ea"/>
                <a:cs typeface="Arial" charset="0"/>
              </a:rPr>
              <a:t>Mosteller’s</a:t>
            </a:r>
            <a:r>
              <a:rPr lang="en-US" altLang="es-ES" sz="1800" b="1" dirty="0">
                <a:solidFill>
                  <a:srgbClr val="0C68B0"/>
                </a:solidFill>
                <a:ea typeface="+mn-ea"/>
                <a:cs typeface="Arial" charset="0"/>
              </a:rPr>
              <a:t> Suite – U233 cases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0E6F1B-ACC6-2823-F14D-898BE79D6948}"/>
              </a:ext>
            </a:extLst>
          </p:cNvPr>
          <p:cNvSpPr/>
          <p:nvPr/>
        </p:nvSpPr>
        <p:spPr bwMode="auto">
          <a:xfrm>
            <a:off x="715053" y="1984889"/>
            <a:ext cx="423339" cy="3260323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1257300" marR="0" indent="-228600" algn="just" defTabSz="969963" rtl="0" eaLnBrk="0" fontAlgn="base" latinLnBrk="0" hangingPunct="0">
              <a:lnSpc>
                <a:spcPct val="125000"/>
              </a:lnSpc>
              <a:spcBef>
                <a:spcPct val="10000"/>
              </a:spcBef>
              <a:spcAft>
                <a:spcPct val="10000"/>
              </a:spcAft>
              <a:buClrTx/>
              <a:buSzPct val="65000"/>
              <a:buFontTx/>
              <a:buBlip>
                <a:blip r:embed="rId4"/>
              </a:buBlip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Mincho" pitchFamily="49" charset="-12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DBFC87-9026-2772-58A2-27F3E26E281D}"/>
              </a:ext>
            </a:extLst>
          </p:cNvPr>
          <p:cNvSpPr txBox="1"/>
          <p:nvPr/>
        </p:nvSpPr>
        <p:spPr>
          <a:xfrm>
            <a:off x="611560" y="1699692"/>
            <a:ext cx="1440160" cy="300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1200" b="1" dirty="0"/>
              <a:t>UCT-1 (U233?)</a:t>
            </a:r>
            <a:endParaRPr lang="en-GB" sz="1200" b="1" dirty="0">
              <a:solidFill>
                <a:srgbClr val="0000FF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520D838-73EC-8C05-C14F-127DC6318A93}"/>
              </a:ext>
            </a:extLst>
          </p:cNvPr>
          <p:cNvCxnSpPr>
            <a:cxnSpLocks/>
          </p:cNvCxnSpPr>
          <p:nvPr/>
        </p:nvCxnSpPr>
        <p:spPr bwMode="auto">
          <a:xfrm flipV="1">
            <a:off x="798297" y="2636912"/>
            <a:ext cx="128425" cy="504056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" name="CuadroTexto 8">
            <a:extLst>
              <a:ext uri="{FF2B5EF4-FFF2-40B4-BE49-F238E27FC236}">
                <a16:creationId xmlns:a16="http://schemas.microsoft.com/office/drawing/2014/main" id="{BAB081DB-7103-BB24-5BB3-E651FB4456B6}"/>
              </a:ext>
            </a:extLst>
          </p:cNvPr>
          <p:cNvSpPr txBox="1"/>
          <p:nvPr/>
        </p:nvSpPr>
        <p:spPr>
          <a:xfrm>
            <a:off x="1835696" y="8092"/>
            <a:ext cx="7298935" cy="578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SzPct val="100000"/>
              <a:buNone/>
            </a:pPr>
            <a:r>
              <a:rPr lang="en-GB" sz="2800" b="1" i="0" dirty="0">
                <a:solidFill>
                  <a:schemeClr val="tx1"/>
                </a:solidFill>
                <a:effectLst/>
                <a:latin typeface="+mn-lt"/>
              </a:rPr>
              <a:t>3.3 U233 Cases</a:t>
            </a:r>
          </a:p>
        </p:txBody>
      </p:sp>
    </p:spTree>
    <p:extLst>
      <p:ext uri="{BB962C8B-B14F-4D97-AF65-F5344CB8AC3E}">
        <p14:creationId xmlns:p14="http://schemas.microsoft.com/office/powerpoint/2010/main" val="38777621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A355F-7FCC-43B2-B4AF-553A95AABA83}" type="slidenum">
              <a:rPr lang="es-ES" smtClean="0"/>
              <a:pPr>
                <a:defRPr/>
              </a:pPr>
              <a:t>16</a:t>
            </a:fld>
            <a:endParaRPr lang="es-E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59CFEF-58B9-9F45-799A-47AA5D698335}"/>
              </a:ext>
            </a:extLst>
          </p:cNvPr>
          <p:cNvSpPr txBox="1"/>
          <p:nvPr/>
        </p:nvSpPr>
        <p:spPr>
          <a:xfrm>
            <a:off x="116212" y="1268760"/>
            <a:ext cx="7984179" cy="378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fontAlgn="b">
              <a:buFont typeface="Wingdings" panose="05000000000000000000" pitchFamily="2" charset="2"/>
              <a:buChar char="q"/>
            </a:pPr>
            <a:r>
              <a:rPr lang="en-GB" sz="1800" b="1" i="0" u="none" strike="noStrike" dirty="0">
                <a:solidFill>
                  <a:schemeClr val="bg1"/>
                </a:solidFill>
                <a:effectLst/>
                <a:latin typeface="+mn-lt"/>
              </a:rPr>
              <a:t>U233-COMP-THERM-001-003 … calculations with MCNP6-1.0!!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E01175A-77D4-806F-FF24-DC28DF6149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02887"/>
              </p:ext>
            </p:extLst>
          </p:nvPr>
        </p:nvGraphicFramePr>
        <p:xfrm>
          <a:off x="93709" y="1849147"/>
          <a:ext cx="8933833" cy="2359846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3057702">
                  <a:extLst>
                    <a:ext uri="{9D8B030D-6E8A-4147-A177-3AD203B41FA5}">
                      <a16:colId xmlns:a16="http://schemas.microsoft.com/office/drawing/2014/main" val="2905286446"/>
                    </a:ext>
                  </a:extLst>
                </a:gridCol>
                <a:gridCol w="758875">
                  <a:extLst>
                    <a:ext uri="{9D8B030D-6E8A-4147-A177-3AD203B41FA5}">
                      <a16:colId xmlns:a16="http://schemas.microsoft.com/office/drawing/2014/main" val="3971651666"/>
                    </a:ext>
                  </a:extLst>
                </a:gridCol>
                <a:gridCol w="703439">
                  <a:extLst>
                    <a:ext uri="{9D8B030D-6E8A-4147-A177-3AD203B41FA5}">
                      <a16:colId xmlns:a16="http://schemas.microsoft.com/office/drawing/2014/main" val="2758690149"/>
                    </a:ext>
                  </a:extLst>
                </a:gridCol>
                <a:gridCol w="703439">
                  <a:extLst>
                    <a:ext uri="{9D8B030D-6E8A-4147-A177-3AD203B41FA5}">
                      <a16:colId xmlns:a16="http://schemas.microsoft.com/office/drawing/2014/main" val="3243521930"/>
                    </a:ext>
                  </a:extLst>
                </a:gridCol>
                <a:gridCol w="906513">
                  <a:extLst>
                    <a:ext uri="{9D8B030D-6E8A-4147-A177-3AD203B41FA5}">
                      <a16:colId xmlns:a16="http://schemas.microsoft.com/office/drawing/2014/main" val="545093526"/>
                    </a:ext>
                  </a:extLst>
                </a:gridCol>
                <a:gridCol w="703439">
                  <a:extLst>
                    <a:ext uri="{9D8B030D-6E8A-4147-A177-3AD203B41FA5}">
                      <a16:colId xmlns:a16="http://schemas.microsoft.com/office/drawing/2014/main" val="1268836491"/>
                    </a:ext>
                  </a:extLst>
                </a:gridCol>
                <a:gridCol w="906513">
                  <a:extLst>
                    <a:ext uri="{9D8B030D-6E8A-4147-A177-3AD203B41FA5}">
                      <a16:colId xmlns:a16="http://schemas.microsoft.com/office/drawing/2014/main" val="3620681866"/>
                    </a:ext>
                  </a:extLst>
                </a:gridCol>
                <a:gridCol w="1193913">
                  <a:extLst>
                    <a:ext uri="{9D8B030D-6E8A-4147-A177-3AD203B41FA5}">
                      <a16:colId xmlns:a16="http://schemas.microsoft.com/office/drawing/2014/main" val="1353027373"/>
                    </a:ext>
                  </a:extLst>
                </a:gridCol>
              </a:tblGrid>
              <a:tr h="354828"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13" marR="5613" marT="561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13" marR="5613" marT="561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13" marR="5613" marT="561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ENDF/B-VIII.0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13" marR="5613" marT="561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05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613" marR="5613" marT="561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ENDF/B-VIII.1b2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13" marR="5613" marT="561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05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613" marR="5613" marT="561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 err="1">
                          <a:solidFill>
                            <a:srgbClr val="0000FF"/>
                          </a:solidFill>
                          <a:effectLst/>
                          <a:latin typeface="Symbol" panose="05050102010706020507" pitchFamily="18" charset="2"/>
                          <a:cs typeface="Arial" panose="020B0604020202020204" pitchFamily="34" charset="0"/>
                        </a:rPr>
                        <a:t>D</a:t>
                      </a:r>
                      <a:r>
                        <a:rPr lang="es-ES" sz="1400" b="1" i="0" u="none" strike="noStrike" dirty="0" err="1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keff</a:t>
                      </a:r>
                      <a:r>
                        <a:rPr lang="es-ES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 </a:t>
                      </a:r>
                      <a:r>
                        <a:rPr lang="es-ES" sz="1400" b="1" i="0" u="none" strike="noStrike" dirty="0" err="1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pcm</a:t>
                      </a:r>
                      <a:r>
                        <a:rPr lang="es-ES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GB" sz="1400" b="1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13" marR="5613" marT="561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609688"/>
                  </a:ext>
                </a:extLst>
              </a:tr>
              <a:tr h="35482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CASE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13" marR="5613" marT="561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keff</a:t>
                      </a:r>
                      <a:r>
                        <a:rPr lang="en-GB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-EXP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13" marR="5613" marT="561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</a:t>
                      </a:r>
                    </a:p>
                    <a:p>
                      <a:pPr algn="ctr" fontAlgn="b"/>
                      <a:r>
                        <a:rPr lang="en-GB" sz="140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Unc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13" marR="5613" marT="561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Calc </a:t>
                      </a:r>
                    </a:p>
                    <a:p>
                      <a:pPr algn="ctr" fontAlgn="b"/>
                      <a:r>
                        <a:rPr lang="es-ES" sz="14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Keff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13" marR="5613" marT="561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Calc. </a:t>
                      </a:r>
                    </a:p>
                    <a:p>
                      <a:pPr algn="ctr" fontAlgn="b"/>
                      <a:r>
                        <a:rPr lang="en-GB" sz="140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Dkeff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13" marR="5613" marT="561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Calc </a:t>
                      </a:r>
                    </a:p>
                    <a:p>
                      <a:pPr algn="ctr" fontAlgn="b"/>
                      <a:r>
                        <a:rPr lang="es-ES" sz="14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Keff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13" marR="5613" marT="561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Calc. </a:t>
                      </a:r>
                    </a:p>
                    <a:p>
                      <a:pPr algn="ctr" fontAlgn="b"/>
                      <a:r>
                        <a:rPr lang="en-GB" sz="140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Dkeff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13" marR="5613" marT="561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E8.1b2 – E8.0</a:t>
                      </a:r>
                      <a:endParaRPr lang="en-GB" sz="1400" b="1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13" marR="5613" marT="561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2562642"/>
                  </a:ext>
                </a:extLst>
              </a:tr>
              <a:tr h="18104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U233-COMP-THERM-001-003</a:t>
                      </a:r>
                    </a:p>
                  </a:txBody>
                  <a:tcPr marL="7232" marR="7232" marT="72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1.00000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32" marR="7232" marT="72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0.00240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32" marR="7232" marT="72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0.99939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32" marR="7232" marT="72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0.00046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32" marR="7232" marT="72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1.00807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32" marR="7232" marT="72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0.00014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32" marR="7232" marT="72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lang="en-GB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868 </a:t>
                      </a:r>
                      <a:r>
                        <a:rPr lang="en-GB" sz="1400" b="1" i="0" u="none" strike="noStrike" dirty="0" err="1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pcm</a:t>
                      </a:r>
                      <a:endParaRPr lang="en-GB" sz="1400" b="1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32" marR="7232" marT="72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4948627"/>
                  </a:ext>
                </a:extLst>
              </a:tr>
              <a:tr h="13170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232" marR="7232" marT="723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232" marR="7232" marT="723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232" marR="7232" marT="723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  <a:p>
                      <a:pPr algn="ctr" fontAlgn="b"/>
                      <a:endParaRPr lang="en-GB" sz="1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  <a:p>
                      <a:pPr algn="ctr" fontAlgn="b"/>
                      <a:endParaRPr lang="en-GB" sz="1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  <a:p>
                      <a:pPr algn="ctr" fontAlgn="b"/>
                      <a:endParaRPr lang="en-GB" sz="1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  <a:p>
                      <a:pPr algn="ctr" fontAlgn="b"/>
                      <a:endParaRPr lang="en-GB" sz="1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232" marR="7232" marT="723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232" marR="7232" marT="723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232" marR="7232" marT="723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232" marR="7232" marT="723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" b="1" i="0" u="none" strike="noStrike" dirty="0">
                        <a:solidFill>
                          <a:srgbClr val="0000FF"/>
                        </a:solidFill>
                        <a:effectLst/>
                        <a:latin typeface="+mj-lt"/>
                      </a:endParaRPr>
                    </a:p>
                  </a:txBody>
                  <a:tcPr marL="7232" marR="7232" marT="723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89463855"/>
                  </a:ext>
                </a:extLst>
              </a:tr>
              <a:tr h="3061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SENSITIVITY – CASE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“All isotopes – EVIII.1b2” with U233…</a:t>
                      </a:r>
                    </a:p>
                  </a:txBody>
                  <a:tcPr marL="7232" marR="7232" marT="72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32" marR="7232" marT="72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32" marR="7232" marT="723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32" marR="7232" marT="723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32" marR="7232" marT="723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32" marR="7232" marT="723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32" marR="7232" marT="723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1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32" marR="7232" marT="723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64705607"/>
                  </a:ext>
                </a:extLst>
              </a:tr>
              <a:tr h="137269">
                <a:tc>
                  <a:txBody>
                    <a:bodyPr/>
                    <a:lstStyle/>
                    <a:p>
                      <a:pPr marL="269875" marR="0" lvl="1" indent="-18256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ND “ENDF/B-VIII.0”</a:t>
                      </a:r>
                    </a:p>
                  </a:txBody>
                  <a:tcPr marL="7232" marR="7232" marT="72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32" marR="7232" marT="72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32" marR="7232" marT="72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32" marR="7232" marT="72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32" marR="7232" marT="72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1.00035</a:t>
                      </a:r>
                      <a:endParaRPr lang="en-GB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32" marR="7232" marT="72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0.00014</a:t>
                      </a:r>
                      <a:endParaRPr lang="en-GB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32" marR="7232" marT="72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-772</a:t>
                      </a:r>
                      <a:endParaRPr lang="en-GB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32" marR="7232" marT="72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8048309"/>
                  </a:ext>
                </a:extLst>
              </a:tr>
              <a:tr h="137269">
                <a:tc>
                  <a:txBody>
                    <a:bodyPr/>
                    <a:lstStyle/>
                    <a:p>
                      <a:pPr marL="285750" marR="0" lvl="0" indent="-198438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only </a:t>
                      </a:r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nubar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“ENDF/B-VIII.0” (MF1)</a:t>
                      </a:r>
                    </a:p>
                  </a:txBody>
                  <a:tcPr marL="7232" marR="7232" marT="72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32" marR="7232" marT="72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32" marR="7232" marT="72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32" marR="7232" marT="72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32" marR="7232" marT="72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1.00950</a:t>
                      </a:r>
                      <a:endParaRPr lang="en-GB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32" marR="7232" marT="72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0.00015</a:t>
                      </a:r>
                      <a:endParaRPr lang="en-GB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32" marR="7232" marT="72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+143</a:t>
                      </a:r>
                      <a:endParaRPr lang="en-GB" sz="1200" b="0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32" marR="7232" marT="72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2621998"/>
                  </a:ext>
                </a:extLst>
              </a:tr>
              <a:tr h="137269">
                <a:tc>
                  <a:txBody>
                    <a:bodyPr/>
                    <a:lstStyle/>
                    <a:p>
                      <a:pPr marL="285750" marR="0" lvl="0" indent="-198438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only PFNS “ENDF/B-VIII.0” (MF5/18)</a:t>
                      </a:r>
                    </a:p>
                  </a:txBody>
                  <a:tcPr marL="7232" marR="7232" marT="72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32" marR="7232" marT="72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32" marR="7232" marT="72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32" marR="7232" marT="72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32" marR="7232" marT="72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1.00108</a:t>
                      </a:r>
                      <a:endParaRPr lang="en-GB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32" marR="7232" marT="72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0.00014</a:t>
                      </a:r>
                      <a:endParaRPr lang="en-GB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32" marR="7232" marT="72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-699</a:t>
                      </a:r>
                      <a:endParaRPr lang="en-GB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32" marR="7232" marT="72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9310993"/>
                  </a:ext>
                </a:extLst>
              </a:tr>
              <a:tr h="199554">
                <a:tc>
                  <a:txBody>
                    <a:bodyPr/>
                    <a:lstStyle/>
                    <a:p>
                      <a:pPr marL="285750" marR="0" lvl="0" indent="-198438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only XSs “ENDF/B-VIII.0” (MF2/MF3)</a:t>
                      </a:r>
                    </a:p>
                  </a:txBody>
                  <a:tcPr marL="7232" marR="7232" marT="72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32" marR="7232" marT="72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32" marR="7232" marT="72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32" marR="7232" marT="72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32" marR="7232" marT="72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1.00568</a:t>
                      </a:r>
                      <a:endParaRPr lang="en-GB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32" marR="7232" marT="72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0.00014</a:t>
                      </a:r>
                      <a:endParaRPr lang="en-GB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32" marR="7232" marT="72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-239</a:t>
                      </a:r>
                      <a:endParaRPr lang="en-GB" sz="1200" b="0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32" marR="7232" marT="72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8043832"/>
                  </a:ext>
                </a:extLst>
              </a:tr>
            </a:tbl>
          </a:graphicData>
        </a:graphic>
      </p:graphicFrame>
      <p:sp>
        <p:nvSpPr>
          <p:cNvPr id="8" name="Arrow: Down 7">
            <a:extLst>
              <a:ext uri="{FF2B5EF4-FFF2-40B4-BE49-F238E27FC236}">
                <a16:creationId xmlns:a16="http://schemas.microsoft.com/office/drawing/2014/main" id="{4CA7D6E4-8018-C7F2-D19F-0567712969F6}"/>
              </a:ext>
            </a:extLst>
          </p:cNvPr>
          <p:cNvSpPr/>
          <p:nvPr/>
        </p:nvSpPr>
        <p:spPr bwMode="auto">
          <a:xfrm>
            <a:off x="6480213" y="3036105"/>
            <a:ext cx="216024" cy="360040"/>
          </a:xfrm>
          <a:prstGeom prst="downArrow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1257300" marR="0" indent="-228600" algn="just" defTabSz="969963" rtl="0" eaLnBrk="0" fontAlgn="base" latinLnBrk="0" hangingPunct="0">
              <a:lnSpc>
                <a:spcPct val="125000"/>
              </a:lnSpc>
              <a:spcBef>
                <a:spcPct val="10000"/>
              </a:spcBef>
              <a:spcAft>
                <a:spcPct val="10000"/>
              </a:spcAft>
              <a:buClrTx/>
              <a:buSzPct val="65000"/>
              <a:buFontTx/>
              <a:buBlip>
                <a:blip r:embed="rId3"/>
              </a:buBlip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Mincho" pitchFamily="49" charset="-128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AE97367-86A9-E095-96EA-0EEF886ACD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6232" y="4217840"/>
            <a:ext cx="3945260" cy="218970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D38052C-82A0-4441-A2B2-FCC8BDD172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55" t="96712" r="63851"/>
          <a:stretch/>
        </p:blipFill>
        <p:spPr>
          <a:xfrm>
            <a:off x="6372000" y="4326000"/>
            <a:ext cx="2520280" cy="17231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197467D-1BF9-0246-202B-4A2F836D3C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417" t="97003" r="9969" b="-871"/>
          <a:stretch/>
        </p:blipFill>
        <p:spPr>
          <a:xfrm>
            <a:off x="6588225" y="4758914"/>
            <a:ext cx="2407767" cy="187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BB9899B-417C-3B63-802C-B21CE34F6C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361" t="96711" r="37505" b="-484"/>
          <a:stretch/>
        </p:blipFill>
        <p:spPr>
          <a:xfrm>
            <a:off x="6552000" y="4532935"/>
            <a:ext cx="2246481" cy="180000"/>
          </a:xfrm>
          <a:prstGeom prst="rect">
            <a:avLst/>
          </a:prstGeom>
        </p:spPr>
      </p:pic>
      <p:pic>
        <p:nvPicPr>
          <p:cNvPr id="21" name="Picture 20" descr="A graph showing a number of energy&#10;&#10;Description automatically generated">
            <a:extLst>
              <a:ext uri="{FF2B5EF4-FFF2-40B4-BE49-F238E27FC236}">
                <a16:creationId xmlns:a16="http://schemas.microsoft.com/office/drawing/2014/main" id="{8A4DE249-D737-E8A2-E331-8486A88147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08" y="4247768"/>
            <a:ext cx="3127848" cy="219773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3CE1038-9513-CAAA-55C1-9F32CFE384E3}"/>
              </a:ext>
            </a:extLst>
          </p:cNvPr>
          <p:cNvSpPr txBox="1"/>
          <p:nvPr/>
        </p:nvSpPr>
        <p:spPr>
          <a:xfrm>
            <a:off x="3311967" y="4344445"/>
            <a:ext cx="1435553" cy="204472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altLang="es-ES" sz="1000" b="1" dirty="0" err="1">
                <a:ea typeface="+mn-ea"/>
                <a:cs typeface="Arial" charset="0"/>
              </a:rPr>
              <a:t>NDaST</a:t>
            </a:r>
            <a:r>
              <a:rPr lang="en-US" altLang="es-ES" sz="1000" b="1" dirty="0">
                <a:ea typeface="+mn-ea"/>
                <a:cs typeface="Arial" charset="0"/>
              </a:rPr>
              <a:t> is not able to give a good Sensitivity Analysis</a:t>
            </a:r>
            <a:r>
              <a:rPr lang="en-GB" altLang="es-ES" sz="1000" b="1" dirty="0">
                <a:ea typeface="+mn-ea"/>
                <a:cs typeface="Arial" charset="0"/>
              </a:rPr>
              <a:t>:</a:t>
            </a:r>
          </a:p>
          <a:p>
            <a:pPr algn="l">
              <a:buNone/>
            </a:pPr>
            <a:r>
              <a:rPr lang="en-GB" altLang="es-ES" sz="1000" i="1" dirty="0">
                <a:ea typeface="+mn-ea"/>
                <a:cs typeface="Arial" charset="0"/>
              </a:rPr>
              <a:t>1) Large differences in the RRR</a:t>
            </a:r>
          </a:p>
          <a:p>
            <a:pPr algn="l">
              <a:buNone/>
            </a:pPr>
            <a:endParaRPr lang="en-GB" altLang="es-ES" sz="800" i="1" dirty="0">
              <a:ea typeface="+mn-ea"/>
              <a:cs typeface="Arial" charset="0"/>
            </a:endParaRPr>
          </a:p>
          <a:p>
            <a:pPr algn="l">
              <a:buNone/>
            </a:pPr>
            <a:r>
              <a:rPr lang="en-GB" altLang="es-ES" sz="1000" i="1" dirty="0">
                <a:ea typeface="+mn-ea"/>
                <a:cs typeface="Arial" charset="0"/>
              </a:rPr>
              <a:t>Then … make  perturbation by hand in ENDF file and run again MCNP!!</a:t>
            </a:r>
          </a:p>
        </p:txBody>
      </p:sp>
      <p:sp>
        <p:nvSpPr>
          <p:cNvPr id="2" name="CuadroTexto 8">
            <a:extLst>
              <a:ext uri="{FF2B5EF4-FFF2-40B4-BE49-F238E27FC236}">
                <a16:creationId xmlns:a16="http://schemas.microsoft.com/office/drawing/2014/main" id="{B37E91B4-0AAF-8489-E569-1533727F71CF}"/>
              </a:ext>
            </a:extLst>
          </p:cNvPr>
          <p:cNvSpPr txBox="1"/>
          <p:nvPr/>
        </p:nvSpPr>
        <p:spPr>
          <a:xfrm>
            <a:off x="1835696" y="8092"/>
            <a:ext cx="7298935" cy="578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SzPct val="100000"/>
              <a:buNone/>
            </a:pPr>
            <a:r>
              <a:rPr lang="en-GB" sz="2800" b="1" i="0" dirty="0">
                <a:solidFill>
                  <a:schemeClr val="tx1"/>
                </a:solidFill>
                <a:effectLst/>
                <a:latin typeface="+mn-lt"/>
              </a:rPr>
              <a:t>3.3.1 U233 Cases: UCT1-3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F50B9DD-2CA2-1778-B15F-52623238F6A4}"/>
              </a:ext>
            </a:extLst>
          </p:cNvPr>
          <p:cNvSpPr/>
          <p:nvPr/>
        </p:nvSpPr>
        <p:spPr bwMode="auto">
          <a:xfrm>
            <a:off x="1619672" y="5648537"/>
            <a:ext cx="1080120" cy="516767"/>
          </a:xfrm>
          <a:prstGeom prst="ellipse">
            <a:avLst/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1257300" marR="0" indent="-228600" algn="just" defTabSz="969963" rtl="0" eaLnBrk="0" fontAlgn="base" latinLnBrk="0" hangingPunct="0">
              <a:lnSpc>
                <a:spcPct val="125000"/>
              </a:lnSpc>
              <a:spcBef>
                <a:spcPct val="10000"/>
              </a:spcBef>
              <a:spcAft>
                <a:spcPct val="10000"/>
              </a:spcAft>
              <a:buClrTx/>
              <a:buSzPct val="65000"/>
              <a:buFontTx/>
              <a:buBlip>
                <a:blip r:embed="rId3"/>
              </a:buBlip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Mincho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8025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A355F-7FCC-43B2-B4AF-553A95AABA83}" type="slidenum">
              <a:rPr lang="es-ES" smtClean="0"/>
              <a:pPr>
                <a:defRPr/>
              </a:pPr>
              <a:t>17</a:t>
            </a:fld>
            <a:endParaRPr lang="es-E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59CFEF-58B9-9F45-799A-47AA5D698335}"/>
              </a:ext>
            </a:extLst>
          </p:cNvPr>
          <p:cNvSpPr txBox="1"/>
          <p:nvPr/>
        </p:nvSpPr>
        <p:spPr>
          <a:xfrm>
            <a:off x="116212" y="1268760"/>
            <a:ext cx="7984179" cy="378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fontAlgn="b">
              <a:buFont typeface="Wingdings" panose="05000000000000000000" pitchFamily="2" charset="2"/>
              <a:buChar char="q"/>
            </a:pPr>
            <a:r>
              <a:rPr lang="en-GB" sz="1800" b="1" i="0" u="none" strike="noStrike" dirty="0">
                <a:solidFill>
                  <a:schemeClr val="bg1"/>
                </a:solidFill>
                <a:effectLst/>
                <a:latin typeface="+mn-lt"/>
              </a:rPr>
              <a:t>U233-COMP-THERM-001-003 … calculations with MCNP6-1.0!!</a:t>
            </a:r>
          </a:p>
        </p:txBody>
      </p:sp>
      <p:sp>
        <p:nvSpPr>
          <p:cNvPr id="2" name="CuadroTexto 8">
            <a:extLst>
              <a:ext uri="{FF2B5EF4-FFF2-40B4-BE49-F238E27FC236}">
                <a16:creationId xmlns:a16="http://schemas.microsoft.com/office/drawing/2014/main" id="{B37E91B4-0AAF-8489-E569-1533727F71CF}"/>
              </a:ext>
            </a:extLst>
          </p:cNvPr>
          <p:cNvSpPr txBox="1"/>
          <p:nvPr/>
        </p:nvSpPr>
        <p:spPr>
          <a:xfrm>
            <a:off x="1835696" y="8092"/>
            <a:ext cx="7298935" cy="578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SzPct val="100000"/>
              <a:buNone/>
            </a:pPr>
            <a:r>
              <a:rPr lang="en-GB" sz="2800" b="1" i="0" dirty="0">
                <a:solidFill>
                  <a:schemeClr val="tx1"/>
                </a:solidFill>
                <a:effectLst/>
                <a:latin typeface="+mn-lt"/>
              </a:rPr>
              <a:t>3.3.1 U233 Cases: UCT1-3</a:t>
            </a:r>
          </a:p>
        </p:txBody>
      </p:sp>
      <p:pic>
        <p:nvPicPr>
          <p:cNvPr id="9" name="Picture 8" descr="A graph of energy distribution&#10;&#10;Description automatically generated">
            <a:extLst>
              <a:ext uri="{FF2B5EF4-FFF2-40B4-BE49-F238E27FC236}">
                <a16:creationId xmlns:a16="http://schemas.microsoft.com/office/drawing/2014/main" id="{0541CCDA-CFD5-2761-26F4-FEC42A410B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854" y="2925711"/>
            <a:ext cx="4318206" cy="2880000"/>
          </a:xfrm>
          <a:prstGeom prst="rect">
            <a:avLst/>
          </a:prstGeom>
        </p:spPr>
      </p:pic>
      <p:pic>
        <p:nvPicPr>
          <p:cNvPr id="11" name="Picture 10" descr="A graph of energy distribution&#10;&#10;Description automatically generated">
            <a:extLst>
              <a:ext uri="{FF2B5EF4-FFF2-40B4-BE49-F238E27FC236}">
                <a16:creationId xmlns:a16="http://schemas.microsoft.com/office/drawing/2014/main" id="{0DBAD982-71B9-596B-2B8E-E94C85C087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87" y="2888760"/>
            <a:ext cx="4318206" cy="2880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38AFC0E-2D0B-0EAE-6EAF-56EE66B1F648}"/>
              </a:ext>
            </a:extLst>
          </p:cNvPr>
          <p:cNvSpPr txBox="1"/>
          <p:nvPr/>
        </p:nvSpPr>
        <p:spPr>
          <a:xfrm>
            <a:off x="611560" y="2329822"/>
            <a:ext cx="3960440" cy="335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1400" b="1" i="0" u="none" strike="noStrike" dirty="0">
                <a:solidFill>
                  <a:schemeClr val="bg1"/>
                </a:solidFill>
                <a:effectLst/>
                <a:latin typeface="+mn-lt"/>
              </a:rPr>
              <a:t>U233/PFNS Ein (</a:t>
            </a:r>
            <a:r>
              <a:rPr lang="en-GB" sz="1400" b="1" i="0" u="none" strike="noStrike" dirty="0" err="1">
                <a:solidFill>
                  <a:schemeClr val="bg1"/>
                </a:solidFill>
                <a:effectLst/>
                <a:latin typeface="+mn-lt"/>
              </a:rPr>
              <a:t>n_thermal</a:t>
            </a:r>
            <a:r>
              <a:rPr lang="en-GB" sz="1400" b="1" i="0" u="none" strike="noStrike" dirty="0">
                <a:solidFill>
                  <a:schemeClr val="bg1"/>
                </a:solidFill>
                <a:effectLst/>
                <a:latin typeface="+mn-lt"/>
              </a:rPr>
              <a:t>)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F887BB-554A-3233-D072-34C1C0653818}"/>
              </a:ext>
            </a:extLst>
          </p:cNvPr>
          <p:cNvSpPr txBox="1"/>
          <p:nvPr/>
        </p:nvSpPr>
        <p:spPr>
          <a:xfrm>
            <a:off x="4572000" y="2373764"/>
            <a:ext cx="3960440" cy="335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1400" b="1" i="0" u="none" strike="noStrike" dirty="0">
                <a:solidFill>
                  <a:schemeClr val="bg1"/>
                </a:solidFill>
                <a:effectLst/>
                <a:latin typeface="+mn-lt"/>
              </a:rPr>
              <a:t>U233/PFNS Ein (n_500keV)</a:t>
            </a:r>
            <a:endParaRPr lang="en-GB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15F07CA-39E7-642C-DDED-D119A42EBE6B}"/>
              </a:ext>
            </a:extLst>
          </p:cNvPr>
          <p:cNvCxnSpPr>
            <a:cxnSpLocks/>
          </p:cNvCxnSpPr>
          <p:nvPr/>
        </p:nvCxnSpPr>
        <p:spPr bwMode="auto">
          <a:xfrm flipH="1">
            <a:off x="1761612" y="3347603"/>
            <a:ext cx="148168" cy="182208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961BA82-8CB6-DD0E-9604-5D4AFFB3FC40}"/>
              </a:ext>
            </a:extLst>
          </p:cNvPr>
          <p:cNvSpPr txBox="1"/>
          <p:nvPr/>
        </p:nvSpPr>
        <p:spPr>
          <a:xfrm>
            <a:off x="1806895" y="3114841"/>
            <a:ext cx="776176" cy="283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1050" dirty="0">
                <a:latin typeface="+mn-lt"/>
              </a:rPr>
              <a:t>E81.b2</a:t>
            </a:r>
            <a:endParaRPr lang="en-GB" sz="105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30CFE3-C2B2-1232-B491-FF0228974D5C}"/>
              </a:ext>
            </a:extLst>
          </p:cNvPr>
          <p:cNvSpPr txBox="1"/>
          <p:nvPr/>
        </p:nvSpPr>
        <p:spPr>
          <a:xfrm>
            <a:off x="170803" y="5989286"/>
            <a:ext cx="4905253" cy="335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3" indent="-182563">
              <a:buFont typeface="Wingdings" panose="05000000000000000000" pitchFamily="2" charset="2"/>
              <a:buChar char="q"/>
            </a:pPr>
            <a:r>
              <a:rPr lang="en-GB" sz="1400" i="0" u="none" strike="noStrike" dirty="0">
                <a:solidFill>
                  <a:schemeClr val="bg1"/>
                </a:solidFill>
                <a:effectLst/>
                <a:latin typeface="+mn-lt"/>
              </a:rPr>
              <a:t>To be reviewed …</a:t>
            </a:r>
            <a:r>
              <a:rPr lang="en-GB" sz="1400" i="0" u="none" strike="noStrike" dirty="0">
                <a:solidFill>
                  <a:srgbClr val="FF0000"/>
                </a:solidFill>
                <a:effectLst/>
                <a:latin typeface="+mn-lt"/>
              </a:rPr>
              <a:t>E81b2/U233/PFNS Ein (</a:t>
            </a:r>
            <a:r>
              <a:rPr lang="en-GB" sz="1400" i="0" u="none" strike="noStrike" dirty="0" err="1">
                <a:solidFill>
                  <a:srgbClr val="FF0000"/>
                </a:solidFill>
                <a:effectLst/>
                <a:latin typeface="+mn-lt"/>
              </a:rPr>
              <a:t>n_thermal</a:t>
            </a:r>
            <a:r>
              <a:rPr lang="en-GB" sz="1400" i="0" u="none" strike="noStrike" dirty="0">
                <a:solidFill>
                  <a:srgbClr val="FF0000"/>
                </a:solidFill>
                <a:effectLst/>
                <a:latin typeface="+mn-lt"/>
              </a:rPr>
              <a:t>)!!!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826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A355F-7FCC-43B2-B4AF-553A95AABA83}" type="slidenum">
              <a:rPr lang="es-ES" smtClean="0"/>
              <a:pPr>
                <a:defRPr/>
              </a:pPr>
              <a:t>18</a:t>
            </a:fld>
            <a:endParaRPr lang="es-E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C0CF92E-6981-40D3-8332-727766D438E2}"/>
              </a:ext>
            </a:extLst>
          </p:cNvPr>
          <p:cNvSpPr txBox="1"/>
          <p:nvPr/>
        </p:nvSpPr>
        <p:spPr>
          <a:xfrm>
            <a:off x="3048153" y="8092"/>
            <a:ext cx="6086478" cy="1166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SzPct val="100000"/>
              <a:buNone/>
            </a:pPr>
            <a:r>
              <a:rPr lang="en-GB" sz="2800" b="1" dirty="0">
                <a:solidFill>
                  <a:schemeClr val="tx1"/>
                </a:solidFill>
                <a:latin typeface="+mn-lt"/>
              </a:rPr>
              <a:t>4</a:t>
            </a:r>
            <a:r>
              <a:rPr lang="en-GB" sz="2800" b="1" i="0" dirty="0">
                <a:solidFill>
                  <a:schemeClr val="tx1"/>
                </a:solidFill>
                <a:effectLst/>
                <a:latin typeface="+mn-lt"/>
              </a:rPr>
              <a:t>. SHIELDING: FNS-TOF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chemeClr val="tx1"/>
                </a:solidFill>
              </a:rPr>
              <a:t>JEF/DOC-1844 </a:t>
            </a:r>
            <a:r>
              <a:rPr lang="en-GB" sz="1600" i="1" dirty="0">
                <a:solidFill>
                  <a:schemeClr val="tx1"/>
                </a:solidFill>
              </a:rPr>
              <a:t>(K. </a:t>
            </a:r>
            <a:r>
              <a:rPr lang="en-GB" sz="1600" i="1" dirty="0" err="1">
                <a:solidFill>
                  <a:schemeClr val="tx1"/>
                </a:solidFill>
              </a:rPr>
              <a:t>Takise</a:t>
            </a:r>
            <a:r>
              <a:rPr lang="en-GB" sz="1600" i="1" dirty="0">
                <a:solidFill>
                  <a:schemeClr val="tx1"/>
                </a:solidFill>
              </a:rPr>
              <a:t>, “Testing JEFF-3.3T3 in TOF Shielding Benchmarks”, 2017)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41DCE147-88C8-B03F-477A-D531BAA4D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45" y="2204864"/>
            <a:ext cx="3196027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A3E0E8B-26B3-74BA-81A0-8AF7E8815B67}"/>
              </a:ext>
            </a:extLst>
          </p:cNvPr>
          <p:cNvSpPr/>
          <p:nvPr/>
        </p:nvSpPr>
        <p:spPr>
          <a:xfrm>
            <a:off x="107504" y="1241531"/>
            <a:ext cx="47606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s-ES" sz="1800" b="1" dirty="0">
                <a:solidFill>
                  <a:srgbClr val="0C68B0"/>
                </a:solidFill>
                <a:ea typeface="+mn-ea"/>
                <a:cs typeface="Arial" charset="0"/>
              </a:rPr>
              <a:t>FNS-TOF Benchmarks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sz="1800" b="1" dirty="0">
                <a:solidFill>
                  <a:srgbClr val="0C68B0"/>
                </a:solidFill>
                <a:ea typeface="+mn-ea"/>
                <a:cs typeface="Arial" charset="0"/>
              </a:rPr>
              <a:t>( 17 cases x 5 angles)</a:t>
            </a:r>
            <a:endParaRPr lang="en-GB" sz="1800" dirty="0">
              <a:solidFill>
                <a:prstClr val="black"/>
              </a:solidFill>
              <a:latin typeface="Times New Roman" pitchFamily="18" charset="0"/>
              <a:ea typeface="+mn-ea"/>
            </a:endParaRP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45503236-E54C-B67F-393A-538DCC061D38}"/>
              </a:ext>
            </a:extLst>
          </p:cNvPr>
          <p:cNvGraphicFramePr>
            <a:graphicFrameLocks noGrp="1"/>
          </p:cNvGraphicFramePr>
          <p:nvPr/>
        </p:nvGraphicFramePr>
        <p:xfrm>
          <a:off x="3778819" y="1204210"/>
          <a:ext cx="5355811" cy="4402464"/>
        </p:xfrm>
        <a:graphic>
          <a:graphicData uri="http://schemas.openxmlformats.org/drawingml/2006/table">
            <a:tbl>
              <a:tblPr firstRow="1" firstCol="1" bandRow="1"/>
              <a:tblGrid>
                <a:gridCol w="832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56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72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3928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Geometry,  materials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</a:endParaRPr>
                    </a:p>
                  </a:txBody>
                  <a:tcPr marL="20488" marR="2048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488" marR="20488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Detector Position </a:t>
                      </a:r>
                    </a:p>
                  </a:txBody>
                  <a:tcPr marL="20488" marR="2048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882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Beryllium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488" marR="2048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FNS-TOF/31.4 CM(R)*15.24 CM(Z)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488" marR="2048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 rowSpan="17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latin typeface="+mn-lt"/>
                        </a:rPr>
                        <a:t>Angle= 0.0 </a:t>
                      </a:r>
                      <a:r>
                        <a:rPr lang="en-GB" sz="1400" dirty="0" err="1">
                          <a:solidFill>
                            <a:schemeClr val="bg1"/>
                          </a:solidFill>
                          <a:latin typeface="+mn-lt"/>
                        </a:rPr>
                        <a:t>deg</a:t>
                      </a:r>
                      <a:endParaRPr lang="en-GB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latin typeface="+mn-lt"/>
                        </a:rPr>
                        <a:t>Angle= 12.20 </a:t>
                      </a:r>
                      <a:r>
                        <a:rPr lang="en-GB" sz="1400" dirty="0" err="1">
                          <a:solidFill>
                            <a:schemeClr val="bg1"/>
                          </a:solidFill>
                          <a:latin typeface="+mn-lt"/>
                        </a:rPr>
                        <a:t>deg</a:t>
                      </a:r>
                      <a:endParaRPr lang="en-GB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latin typeface="+mn-lt"/>
                        </a:rPr>
                        <a:t>Angle= 24.90 </a:t>
                      </a:r>
                      <a:r>
                        <a:rPr lang="en-GB" sz="1400" dirty="0" err="1">
                          <a:solidFill>
                            <a:schemeClr val="bg1"/>
                          </a:solidFill>
                          <a:latin typeface="+mn-lt"/>
                        </a:rPr>
                        <a:t>deg</a:t>
                      </a:r>
                      <a:endParaRPr lang="en-GB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latin typeface="+mn-lt"/>
                        </a:rPr>
                        <a:t>Angle= 41.80 </a:t>
                      </a:r>
                      <a:r>
                        <a:rPr lang="en-GB" sz="1400" dirty="0" err="1">
                          <a:solidFill>
                            <a:schemeClr val="bg1"/>
                          </a:solidFill>
                          <a:latin typeface="+mn-lt"/>
                        </a:rPr>
                        <a:t>deg</a:t>
                      </a:r>
                      <a:endParaRPr lang="en-GB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latin typeface="+mn-lt"/>
                        </a:rPr>
                        <a:t>Angle= 66.80 </a:t>
                      </a:r>
                      <a:r>
                        <a:rPr lang="en-GB" sz="1400" dirty="0" err="1">
                          <a:solidFill>
                            <a:schemeClr val="bg1"/>
                          </a:solidFill>
                          <a:latin typeface="+mn-lt"/>
                        </a:rPr>
                        <a:t>deg</a:t>
                      </a:r>
                      <a:endParaRPr lang="en-GB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488" marR="2048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88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FNS-TOF/31.4 CM(R)*5.06 CM(Z)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488" marR="2048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488" marR="20488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882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Graphite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488" marR="2048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FNS-TOF/31.4 CM(R)*20.24CM(Z)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488" marR="2048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488" marR="20488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188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FNS-TOF/31.4 CM(R)*40.48CM(Z)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488" marR="2048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488" marR="20488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188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FNS-TOF/31.4 CM(R)*5.06CM(Z)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488" marR="2048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488" marR="20488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1882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Iron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488" marR="2048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FNS-TOF/50.0 CM(R)*20.0 CM(Z)-Iron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488" marR="2048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488" marR="20488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188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FNS-TOF/50.0 CM(R)*40.0 CM(Z)-Iron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488" marR="2048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488" marR="20488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188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FNS-TOF/50.0 CM(R)*5.0 CM(Z)-Iron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488" marR="2048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488" marR="20488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188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FNS-TOF/50.0 CM(R)*60.0 CM(Z)-Iron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488" marR="2048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488" marR="20488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1882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Li2O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488" marR="2048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solidFill>
                            <a:schemeClr val="bg1"/>
                          </a:solidFill>
                          <a:effectLst/>
                        </a:rPr>
                        <a:t>FNS-TOF/31.4 CM(R)*20.0 CM(Z)-Li2O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488" marR="2048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488" marR="20488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188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solidFill>
                            <a:schemeClr val="bg1"/>
                          </a:solidFill>
                          <a:effectLst/>
                        </a:rPr>
                        <a:t>FNS-TOF/31.4 CM(R)*40.0 CM(Z)-Li2O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488" marR="2048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488" marR="20488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188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solidFill>
                            <a:schemeClr val="bg1"/>
                          </a:solidFill>
                          <a:effectLst/>
                        </a:rPr>
                        <a:t>FNS-TOF/31.4 CM(R)*4.8 CM(Z)-Li2O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488" marR="2048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488" marR="20488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18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</a:rPr>
                        <a:t>N2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488" marR="2048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FNS-TOF/ N2 SLAB-TOF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488" marR="2048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488" marR="20488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18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O2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488" marR="2048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FNS-TOF/ LO2 SLAB-TOF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488" marR="2048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488" marR="20488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1882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Lead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488" marR="2048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FNS-TOF/31.4 CM(R)*20.32CM(Z)-Lead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488" marR="2048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488" marR="20488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188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FNS-TOF/31.4 CM(R)*40.64CM(Z)-Lead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488" marR="2048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488" marR="20488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188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FNS-TOF/31.4 CM(R)*5.06CM(Z)-Lead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488" marR="2048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488" marR="20488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3769CC1D-7CFF-F071-93C7-DBECF88EB401}"/>
              </a:ext>
            </a:extLst>
          </p:cNvPr>
          <p:cNvSpPr txBox="1"/>
          <p:nvPr/>
        </p:nvSpPr>
        <p:spPr>
          <a:xfrm>
            <a:off x="346303" y="1986409"/>
            <a:ext cx="3962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GB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TOF</a:t>
            </a:r>
          </a:p>
          <a:p>
            <a:pPr marL="457200" indent="-457200" algn="l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AutoNum type="arabicPeriod"/>
            </a:pPr>
            <a:endParaRPr lang="en-GB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indent="-457200" algn="l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AutoNum type="arabicPeriod"/>
            </a:pPr>
            <a:endParaRPr lang="en-GB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indent="-457200" algn="l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AutoNum type="arabicPeriod"/>
            </a:pPr>
            <a:endParaRPr lang="en-GB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indent="-457200" algn="l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AutoNum type="arabicPeriod"/>
            </a:pPr>
            <a:endParaRPr lang="en-GB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indent="-457200" algn="l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AutoNum type="arabicPeriod"/>
            </a:pPr>
            <a:endParaRPr lang="en-GB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GB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GB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GB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GB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Detector was located to observe leakage neutrons from </a:t>
            </a:r>
            <a:r>
              <a:rPr lang="en-GB" u="sng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cylindrical slabs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at several angles.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GB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F565CFD-1B82-6E6C-C2A1-7783578510C2}"/>
              </a:ext>
            </a:extLst>
          </p:cNvPr>
          <p:cNvSpPr/>
          <p:nvPr/>
        </p:nvSpPr>
        <p:spPr>
          <a:xfrm>
            <a:off x="237244" y="6176337"/>
            <a:ext cx="78668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rgbClr val="0C68B0"/>
                </a:solidFill>
                <a:ea typeface="+mj-ea"/>
                <a:cs typeface="Arial" charset="0"/>
              </a:rPr>
              <a:t>Reference: </a:t>
            </a:r>
            <a:r>
              <a:rPr lang="en-GB" sz="1200" dirty="0">
                <a:solidFill>
                  <a:srgbClr val="0C68B0"/>
                </a:solidFill>
                <a:ea typeface="+mj-ea"/>
                <a:cs typeface="Arial" charset="0"/>
              </a:rPr>
              <a:t>F. Maekawa et al., “Collection of Experimental Data for Fusion Neutronics Benchmark”, JAERI, 1994.</a:t>
            </a:r>
            <a:endParaRPr lang="en-US" sz="1200" dirty="0">
              <a:solidFill>
                <a:srgbClr val="0C68B0"/>
              </a:solidFill>
              <a:ea typeface="+mj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8004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D67D5AE-FDFB-C9C2-BB00-8BAECB84BE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13" y="4275678"/>
            <a:ext cx="3303912" cy="216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183E99E-5D5C-07DA-0FDC-EEDD75B56D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0709" y="1858445"/>
            <a:ext cx="3303912" cy="216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AC235A1-814C-B000-11D4-83DE953D1F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0709" y="4284627"/>
            <a:ext cx="3303912" cy="216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FE8EED-FAED-D265-5406-D021CA9320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951" y="1853533"/>
            <a:ext cx="3306078" cy="2160000"/>
          </a:xfrm>
          <a:prstGeom prst="rect">
            <a:avLst/>
          </a:prstGeom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A355F-7FCC-43B2-B4AF-553A95AABA83}" type="slidenum">
              <a:rPr lang="es-ES" smtClean="0"/>
              <a:pPr>
                <a:defRPr/>
              </a:pPr>
              <a:t>19</a:t>
            </a:fld>
            <a:endParaRPr lang="es-E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A3E0E8B-26B3-74BA-81A0-8AF7E8815B67}"/>
              </a:ext>
            </a:extLst>
          </p:cNvPr>
          <p:cNvSpPr/>
          <p:nvPr/>
        </p:nvSpPr>
        <p:spPr>
          <a:xfrm>
            <a:off x="107504" y="1241531"/>
            <a:ext cx="90271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s-ES" sz="1800" b="1" dirty="0">
                <a:solidFill>
                  <a:srgbClr val="0C68B0"/>
                </a:solidFill>
                <a:ea typeface="+mn-ea"/>
                <a:cs typeface="Arial" charset="0"/>
              </a:rPr>
              <a:t>FNS-TOF Benchmarks : </a:t>
            </a:r>
            <a:r>
              <a:rPr lang="en-US" altLang="es-ES" sz="1800" b="1" u="sng" dirty="0">
                <a:solidFill>
                  <a:srgbClr val="0C68B0"/>
                </a:solidFill>
                <a:ea typeface="+mn-ea"/>
                <a:cs typeface="Arial" charset="0"/>
              </a:rPr>
              <a:t>Good agreement</a:t>
            </a:r>
            <a:r>
              <a:rPr lang="en-US" altLang="es-ES" sz="1800" b="1" dirty="0">
                <a:solidFill>
                  <a:srgbClr val="0C68B0"/>
                </a:solidFill>
                <a:ea typeface="+mn-ea"/>
                <a:cs typeface="Arial" charset="0"/>
              </a:rPr>
              <a:t> with other evaluations and Experiments</a:t>
            </a:r>
            <a:endParaRPr lang="en-GB" sz="1800" dirty="0">
              <a:solidFill>
                <a:prstClr val="black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C1A994-7671-2776-61B7-1C66A4DD7BEC}"/>
              </a:ext>
            </a:extLst>
          </p:cNvPr>
          <p:cNvSpPr txBox="1"/>
          <p:nvPr/>
        </p:nvSpPr>
        <p:spPr>
          <a:xfrm>
            <a:off x="1403648" y="2179634"/>
            <a:ext cx="1152128" cy="335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es-ES" sz="1400" b="1" dirty="0">
                <a:solidFill>
                  <a:srgbClr val="0C68B0"/>
                </a:solidFill>
                <a:ea typeface="+mn-ea"/>
                <a:cs typeface="Arial" charset="0"/>
              </a:rPr>
              <a:t>Fe – 60cm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2A3D21-3714-4FFB-171E-053CC312D69E}"/>
              </a:ext>
            </a:extLst>
          </p:cNvPr>
          <p:cNvSpPr txBox="1"/>
          <p:nvPr/>
        </p:nvSpPr>
        <p:spPr>
          <a:xfrm>
            <a:off x="5868144" y="2157740"/>
            <a:ext cx="1152128" cy="335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es-ES" sz="1400" b="1" dirty="0">
                <a:solidFill>
                  <a:srgbClr val="0C68B0"/>
                </a:solidFill>
                <a:ea typeface="+mn-ea"/>
                <a:cs typeface="Arial" charset="0"/>
              </a:rPr>
              <a:t>Fe – 40cm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97E764-4BA3-0385-F4A4-1D910BF90ED7}"/>
              </a:ext>
            </a:extLst>
          </p:cNvPr>
          <p:cNvSpPr txBox="1"/>
          <p:nvPr/>
        </p:nvSpPr>
        <p:spPr>
          <a:xfrm>
            <a:off x="5868144" y="4606012"/>
            <a:ext cx="1152128" cy="335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es-ES" sz="1400" b="1" dirty="0">
                <a:solidFill>
                  <a:srgbClr val="0C68B0"/>
                </a:solidFill>
                <a:ea typeface="+mn-ea"/>
                <a:cs typeface="Arial" charset="0"/>
              </a:rPr>
              <a:t>Fe – 5cm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8E7C93-646A-4DB2-7A8E-FA5BB7AE5C58}"/>
              </a:ext>
            </a:extLst>
          </p:cNvPr>
          <p:cNvSpPr txBox="1"/>
          <p:nvPr/>
        </p:nvSpPr>
        <p:spPr>
          <a:xfrm>
            <a:off x="1412357" y="4581128"/>
            <a:ext cx="1152128" cy="335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es-ES" sz="1400" b="1" dirty="0">
                <a:solidFill>
                  <a:srgbClr val="0C68B0"/>
                </a:solidFill>
                <a:ea typeface="+mn-ea"/>
                <a:cs typeface="Arial" charset="0"/>
              </a:rPr>
              <a:t>Fe – 20cm</a:t>
            </a:r>
            <a:endParaRPr lang="en-GB" dirty="0"/>
          </a:p>
        </p:txBody>
      </p:sp>
      <p:sp>
        <p:nvSpPr>
          <p:cNvPr id="2" name="CuadroTexto 8">
            <a:extLst>
              <a:ext uri="{FF2B5EF4-FFF2-40B4-BE49-F238E27FC236}">
                <a16:creationId xmlns:a16="http://schemas.microsoft.com/office/drawing/2014/main" id="{B1BECB55-F155-E179-A853-8D17A2531768}"/>
              </a:ext>
            </a:extLst>
          </p:cNvPr>
          <p:cNvSpPr txBox="1"/>
          <p:nvPr/>
        </p:nvSpPr>
        <p:spPr>
          <a:xfrm>
            <a:off x="3048153" y="8092"/>
            <a:ext cx="6086478" cy="578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SzPct val="100000"/>
              <a:buNone/>
            </a:pPr>
            <a:r>
              <a:rPr lang="en-GB" sz="2800" b="1" i="0" dirty="0">
                <a:solidFill>
                  <a:schemeClr val="tx1"/>
                </a:solidFill>
                <a:effectLst/>
                <a:latin typeface="+mn-lt"/>
              </a:rPr>
              <a:t>4. SHIELDING: FNS-TOF</a:t>
            </a:r>
          </a:p>
        </p:txBody>
      </p:sp>
    </p:spTree>
    <p:extLst>
      <p:ext uri="{BB962C8B-B14F-4D97-AF65-F5344CB8AC3E}">
        <p14:creationId xmlns:p14="http://schemas.microsoft.com/office/powerpoint/2010/main" val="2662507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A355F-7FCC-43B2-B4AF-553A95AABA83}" type="slidenum">
              <a:rPr lang="es-ES" smtClean="0"/>
              <a:pPr>
                <a:defRPr/>
              </a:pPr>
              <a:t>2</a:t>
            </a:fld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107504" y="1306597"/>
            <a:ext cx="9027127" cy="866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725" lvl="1" indent="-263525" algn="l"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endParaRPr lang="en-GB" sz="600" dirty="0"/>
          </a:p>
          <a:p>
            <a:pPr marL="263525" indent="-263525" algn="l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q"/>
            </a:pPr>
            <a:r>
              <a:rPr lang="en-GB" sz="1800" b="1" dirty="0"/>
              <a:t>Processing ENDF/B-VIII.1b2 into JANIS format: </a:t>
            </a:r>
          </a:p>
          <a:p>
            <a:pPr marL="742950" lvl="1" indent="-285750" algn="l"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GB" sz="1800" b="1" dirty="0"/>
              <a:t>HENDF + INTER + BOXER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C0CF92E-6981-40D3-8332-727766D438E2}"/>
              </a:ext>
            </a:extLst>
          </p:cNvPr>
          <p:cNvSpPr txBox="1"/>
          <p:nvPr/>
        </p:nvSpPr>
        <p:spPr>
          <a:xfrm>
            <a:off x="3085959" y="8092"/>
            <a:ext cx="6048672" cy="578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en-GB" sz="2800" b="1" i="0" dirty="0">
                <a:solidFill>
                  <a:schemeClr val="tx1"/>
                </a:solidFill>
                <a:effectLst/>
                <a:latin typeface="+mn-lt"/>
              </a:rPr>
              <a:t>1. Processing in JANIS format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74EB98A-C729-636F-955F-4C362B0E5824}"/>
              </a:ext>
            </a:extLst>
          </p:cNvPr>
          <p:cNvGrpSpPr/>
          <p:nvPr/>
        </p:nvGrpSpPr>
        <p:grpSpPr>
          <a:xfrm>
            <a:off x="251520" y="2824851"/>
            <a:ext cx="5258113" cy="3521422"/>
            <a:chOff x="239945" y="2499866"/>
            <a:chExt cx="5258113" cy="352142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5BBB8D0-CE95-49B7-B031-B3CF948F14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9664" y="2540000"/>
              <a:ext cx="5057037" cy="3219450"/>
            </a:xfrm>
            <a:prstGeom prst="rect">
              <a:avLst/>
            </a:prstGeom>
          </p:spPr>
        </p:pic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009D7033-5BAB-3479-8224-A7DB43A62B5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403648" y="2852936"/>
              <a:ext cx="1012709" cy="0"/>
            </a:xfrm>
            <a:prstGeom prst="straightConnector1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312CCAB-33B9-9766-DE17-AF6DF10A4B41}"/>
                </a:ext>
              </a:extLst>
            </p:cNvPr>
            <p:cNvSpPr txBox="1"/>
            <p:nvPr/>
          </p:nvSpPr>
          <p:spPr>
            <a:xfrm>
              <a:off x="1319077" y="2510636"/>
              <a:ext cx="1235451" cy="3005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s-ES" sz="1200" dirty="0"/>
                <a:t> NJOY2016.72</a:t>
              </a:r>
              <a:endParaRPr lang="en-GB" sz="1200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FD62066-4CED-107C-7C80-F0F65D6BB908}"/>
                </a:ext>
              </a:extLst>
            </p:cNvPr>
            <p:cNvSpPr txBox="1"/>
            <p:nvPr/>
          </p:nvSpPr>
          <p:spPr>
            <a:xfrm>
              <a:off x="2416357" y="2713320"/>
              <a:ext cx="1093569" cy="335156"/>
            </a:xfrm>
            <a:prstGeom prst="rect">
              <a:avLst/>
            </a:prstGeom>
            <a:solidFill>
              <a:srgbClr val="CCFFFF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s-ES" dirty="0"/>
                <a:t>BOXER file</a:t>
              </a:r>
              <a:endParaRPr lang="en-GB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6F0FF2C-8EEA-7F44-7DB9-73461F36F461}"/>
                </a:ext>
              </a:extLst>
            </p:cNvPr>
            <p:cNvSpPr/>
            <p:nvPr/>
          </p:nvSpPr>
          <p:spPr bwMode="auto">
            <a:xfrm>
              <a:off x="637687" y="5416761"/>
              <a:ext cx="864096" cy="312937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488" tIns="44450" rIns="90488" bIns="44450" numCol="1" rtlCol="0" anchor="t" anchorCtr="0" compatLnSpc="1">
              <a:prstTxWarp prst="textNoShape">
                <a:avLst/>
              </a:prstTxWarp>
            </a:bodyPr>
            <a:lstStyle/>
            <a:p>
              <a:pPr marL="1257300" marR="0" indent="-228600" algn="just" defTabSz="969963" rtl="0" eaLnBrk="0" fontAlgn="base" latinLnBrk="0" hangingPunct="0">
                <a:lnSpc>
                  <a:spcPct val="125000"/>
                </a:lnSpc>
                <a:spcBef>
                  <a:spcPct val="10000"/>
                </a:spcBef>
                <a:spcAft>
                  <a:spcPct val="10000"/>
                </a:spcAft>
                <a:buClrTx/>
                <a:buSzPct val="65000"/>
                <a:buFontTx/>
                <a:buBlip>
                  <a:blip r:embed="rId4"/>
                </a:buBlip>
                <a:tabLst/>
              </a:pPr>
              <a:endParaRPr kumimoji="0" lang="en-GB" sz="1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S Mincho" pitchFamily="49" charset="-128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E403E47-D07B-4BF5-60D8-C5004184DAB4}"/>
                </a:ext>
              </a:extLst>
            </p:cNvPr>
            <p:cNvSpPr/>
            <p:nvPr/>
          </p:nvSpPr>
          <p:spPr bwMode="auto">
            <a:xfrm>
              <a:off x="4373393" y="3897751"/>
              <a:ext cx="1063307" cy="404054"/>
            </a:xfrm>
            <a:prstGeom prst="rect">
              <a:avLst/>
            </a:prstGeom>
            <a:solidFill>
              <a:srgbClr val="92D050">
                <a:alpha val="20000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488" tIns="44450" rIns="90488" bIns="44450" numCol="1" rtlCol="0" anchor="t" anchorCtr="0" compatLnSpc="1">
              <a:prstTxWarp prst="textNoShape">
                <a:avLst/>
              </a:prstTxWarp>
            </a:bodyPr>
            <a:lstStyle/>
            <a:p>
              <a:pPr marL="1257300" marR="0" indent="-228600" algn="just" defTabSz="969963" rtl="0" eaLnBrk="0" fontAlgn="base" latinLnBrk="0" hangingPunct="0">
                <a:lnSpc>
                  <a:spcPct val="125000"/>
                </a:lnSpc>
                <a:spcBef>
                  <a:spcPct val="10000"/>
                </a:spcBef>
                <a:spcAft>
                  <a:spcPct val="10000"/>
                </a:spcAft>
                <a:buClrTx/>
                <a:buSzPct val="65000"/>
                <a:buFontTx/>
                <a:buBlip>
                  <a:blip r:embed="rId4"/>
                </a:buBlip>
                <a:tabLst/>
              </a:pPr>
              <a:endParaRPr kumimoji="0" lang="en-GB" sz="1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S Mincho" pitchFamily="49" charset="-128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393D49D-7689-0EF7-2393-D512BD97B0E1}"/>
                </a:ext>
              </a:extLst>
            </p:cNvPr>
            <p:cNvSpPr txBox="1"/>
            <p:nvPr/>
          </p:nvSpPr>
          <p:spPr>
            <a:xfrm>
              <a:off x="1480213" y="5517591"/>
              <a:ext cx="936144" cy="2310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n-GB" sz="800" dirty="0"/>
                <a:t>VERSION 7.01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2C4D8AC-857B-7015-4361-A09BDEC9C5CA}"/>
                </a:ext>
              </a:extLst>
            </p:cNvPr>
            <p:cNvSpPr txBox="1"/>
            <p:nvPr/>
          </p:nvSpPr>
          <p:spPr>
            <a:xfrm>
              <a:off x="3522389" y="2709228"/>
              <a:ext cx="1975669" cy="2831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s-ES" sz="1100" dirty="0"/>
                <a:t>MF31/32/33/34 and MF35</a:t>
              </a:r>
              <a:endParaRPr lang="en-GB" sz="110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D7769A5-E1F4-75A8-81F7-9DD86760A153}"/>
                </a:ext>
              </a:extLst>
            </p:cNvPr>
            <p:cNvSpPr/>
            <p:nvPr/>
          </p:nvSpPr>
          <p:spPr bwMode="auto">
            <a:xfrm>
              <a:off x="239945" y="2499866"/>
              <a:ext cx="5256584" cy="3521422"/>
            </a:xfrm>
            <a:prstGeom prst="rect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488" tIns="44450" rIns="90488" bIns="44450" numCol="1" rtlCol="0" anchor="t" anchorCtr="0" compatLnSpc="1">
              <a:prstTxWarp prst="textNoShape">
                <a:avLst/>
              </a:prstTxWarp>
            </a:bodyPr>
            <a:lstStyle/>
            <a:p>
              <a:pPr marL="1257300" marR="0" indent="-228600" algn="just" defTabSz="969963" rtl="0" eaLnBrk="0" fontAlgn="base" latinLnBrk="0" hangingPunct="0">
                <a:lnSpc>
                  <a:spcPct val="125000"/>
                </a:lnSpc>
                <a:spcBef>
                  <a:spcPct val="10000"/>
                </a:spcBef>
                <a:spcAft>
                  <a:spcPct val="10000"/>
                </a:spcAft>
                <a:buClrTx/>
                <a:buSzPct val="65000"/>
                <a:buFontTx/>
                <a:buBlip>
                  <a:blip r:embed="rId4"/>
                </a:buBlip>
                <a:tabLst/>
              </a:pPr>
              <a:endParaRPr kumimoji="0" lang="en-GB" sz="1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S Mincho" pitchFamily="49" charset="-128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38163D2-65AB-2ADC-B019-E6BD9A5773E5}"/>
              </a:ext>
            </a:extLst>
          </p:cNvPr>
          <p:cNvSpPr txBox="1"/>
          <p:nvPr/>
        </p:nvSpPr>
        <p:spPr>
          <a:xfrm>
            <a:off x="206291" y="2425148"/>
            <a:ext cx="5759336" cy="335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b="1" dirty="0">
                <a:latin typeface="+mn-lt"/>
              </a:rPr>
              <a:t>Figure. </a:t>
            </a:r>
            <a:r>
              <a:rPr lang="en-GB" dirty="0">
                <a:latin typeface="+mn-lt"/>
              </a:rPr>
              <a:t>Flowchart of processing JANIS database from ENDF tapes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69CBD1-566F-05D2-D9C3-DFF2D24D5E7A}"/>
              </a:ext>
            </a:extLst>
          </p:cNvPr>
          <p:cNvSpPr txBox="1"/>
          <p:nvPr/>
        </p:nvSpPr>
        <p:spPr>
          <a:xfrm>
            <a:off x="5588294" y="1909013"/>
            <a:ext cx="3455707" cy="4401205"/>
          </a:xfrm>
          <a:prstGeom prst="rect">
            <a:avLst/>
          </a:prstGeom>
          <a:solidFill>
            <a:sysClr val="window" lastClr="FFFFFF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moder</a:t>
            </a: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/tape20 from MERGER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20 -31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reconr</a:t>
            </a: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/Reconstruct XS data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-31 -32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' PENDF tape         '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9437 2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.005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' MAT=pu239  ENDF Library:JENDL-5.0upd'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' Processed NJOY2016-UPM,2023              '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0/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broadr</a:t>
            </a:r>
            <a:r>
              <a:rPr lang="en-GB" sz="7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/Doppler broaden XS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-31 -32 -33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9437 1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.005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293.60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0/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thermr</a:t>
            </a: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/ Add thermal scattering data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0 -33 -34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0 9437 12 1 1 0 0 1 221 0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293.60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0.005 10.0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unresr</a:t>
            </a:r>
            <a:endParaRPr lang="en-GB" sz="700" b="1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-31 -34 -35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9437 1 1 0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293.60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1.0e+10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0/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heatr</a:t>
            </a:r>
            <a:r>
              <a:rPr lang="en-GB" sz="7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/ Add heating </a:t>
            </a:r>
            <a:r>
              <a:rPr lang="en-GB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kerma</a:t>
            </a: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and damage energy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-31 -35 -36 40/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  9437 7 0 0 0 2/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302 303 304 318 401 403 407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heatr</a:t>
            </a: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/ Add heating </a:t>
            </a:r>
            <a:r>
              <a:rPr lang="en-GB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kerma</a:t>
            </a: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and damage energy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-31 -36 -37 41/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  9437 6 0 0 0 2 0 1/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442 443 444 445 446 447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gaspr</a:t>
            </a: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/Gas production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-31 -37 -38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moder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-38 26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stop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21C59A2-6C64-0AAD-2CBE-D19ABDA0C84D}"/>
              </a:ext>
            </a:extLst>
          </p:cNvPr>
          <p:cNvSpPr txBox="1"/>
          <p:nvPr/>
        </p:nvSpPr>
        <p:spPr>
          <a:xfrm>
            <a:off x="6444209" y="1382161"/>
            <a:ext cx="2591610" cy="523220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Figure</a:t>
            </a:r>
            <a:r>
              <a:rPr lang="en-US" dirty="0"/>
              <a:t>. Example of </a:t>
            </a:r>
            <a:r>
              <a:rPr lang="en-GB" dirty="0"/>
              <a:t>input deck to process in PENDF format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F87436-803D-F939-64EE-EE528AB686D5}"/>
              </a:ext>
            </a:extLst>
          </p:cNvPr>
          <p:cNvSpPr txBox="1"/>
          <p:nvPr/>
        </p:nvSpPr>
        <p:spPr>
          <a:xfrm>
            <a:off x="7623030" y="1950511"/>
            <a:ext cx="14662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" dirty="0">
                <a:effectLst/>
                <a:latin typeface="Courier New" panose="02070309020205020404" pitchFamily="49" charset="0"/>
                <a:ea typeface="PMingLiU" panose="02020500000000000000" pitchFamily="18" charset="-120"/>
                <a:cs typeface="Times New Roman" panose="02020603050405020304" pitchFamily="18" charset="0"/>
              </a:rPr>
              <a:t>tape20 = ENDF file</a:t>
            </a:r>
            <a:endParaRPr lang="en-GB" sz="24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>
                <a:effectLst/>
                <a:latin typeface="Courier New" panose="02070309020205020404" pitchFamily="49" charset="0"/>
                <a:ea typeface="PMingLiU" panose="02020500000000000000" pitchFamily="18" charset="-120"/>
              </a:rPr>
              <a:t>=====================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59294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A355F-7FCC-43B2-B4AF-553A95AABA83}" type="slidenum">
              <a:rPr lang="es-ES" smtClean="0"/>
              <a:pPr>
                <a:defRPr/>
              </a:pPr>
              <a:t>20</a:t>
            </a:fld>
            <a:endParaRPr lang="es-E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A3E0E8B-26B3-74BA-81A0-8AF7E8815B67}"/>
              </a:ext>
            </a:extLst>
          </p:cNvPr>
          <p:cNvSpPr/>
          <p:nvPr/>
        </p:nvSpPr>
        <p:spPr>
          <a:xfrm>
            <a:off x="107504" y="1241531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s-ES" sz="1800" b="1" dirty="0">
                <a:solidFill>
                  <a:srgbClr val="0C68B0"/>
                </a:solidFill>
                <a:ea typeface="+mn-ea"/>
                <a:cs typeface="Arial" charset="0"/>
              </a:rPr>
              <a:t>FNS-TOF Benchmarks : Be</a:t>
            </a:r>
            <a:endParaRPr lang="en-GB" sz="1800" dirty="0">
              <a:solidFill>
                <a:prstClr val="black"/>
              </a:solidFill>
              <a:latin typeface="Times New Roman" pitchFamily="18" charset="0"/>
              <a:ea typeface="+mn-e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6A3C15-9457-12B8-ECFD-ACA0A4A8B8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13" y="1856109"/>
            <a:ext cx="3301622" cy="216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0887C3-FFBE-1017-0E8B-6269A035A2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2746" y="1856109"/>
            <a:ext cx="3301622" cy="2160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29625FD2-B33A-5375-4F8C-A058B3AB9457}"/>
              </a:ext>
            </a:extLst>
          </p:cNvPr>
          <p:cNvSpPr/>
          <p:nvPr/>
        </p:nvSpPr>
        <p:spPr bwMode="auto">
          <a:xfrm>
            <a:off x="6084168" y="3212976"/>
            <a:ext cx="936104" cy="576064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1257300" marR="0" indent="-228600" algn="just" defTabSz="969963" rtl="0" eaLnBrk="0" fontAlgn="base" latinLnBrk="0" hangingPunct="0">
              <a:lnSpc>
                <a:spcPct val="125000"/>
              </a:lnSpc>
              <a:spcBef>
                <a:spcPct val="10000"/>
              </a:spcBef>
              <a:spcAft>
                <a:spcPct val="10000"/>
              </a:spcAft>
              <a:buClrTx/>
              <a:buSzPct val="65000"/>
              <a:buFontTx/>
              <a:buBlip>
                <a:blip r:embed="rId5"/>
              </a:buBlip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Mincho" pitchFamily="49" charset="-128"/>
            </a:endParaRPr>
          </a:p>
        </p:txBody>
      </p:sp>
      <p:sp>
        <p:nvSpPr>
          <p:cNvPr id="3" name="CuadroTexto 8">
            <a:extLst>
              <a:ext uri="{FF2B5EF4-FFF2-40B4-BE49-F238E27FC236}">
                <a16:creationId xmlns:a16="http://schemas.microsoft.com/office/drawing/2014/main" id="{1D739156-8FDB-B1B9-3FFB-F71289FA8E8F}"/>
              </a:ext>
            </a:extLst>
          </p:cNvPr>
          <p:cNvSpPr txBox="1"/>
          <p:nvPr/>
        </p:nvSpPr>
        <p:spPr>
          <a:xfrm>
            <a:off x="3048153" y="8092"/>
            <a:ext cx="6086478" cy="578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SzPct val="100000"/>
              <a:buNone/>
            </a:pPr>
            <a:r>
              <a:rPr lang="en-GB" sz="2800" b="1" dirty="0">
                <a:solidFill>
                  <a:schemeClr val="tx1"/>
                </a:solidFill>
                <a:latin typeface="+mn-lt"/>
              </a:rPr>
              <a:t>4</a:t>
            </a:r>
            <a:r>
              <a:rPr lang="en-GB" sz="2800" b="1" i="0" dirty="0">
                <a:solidFill>
                  <a:schemeClr val="tx1"/>
                </a:solidFill>
                <a:effectLst/>
                <a:latin typeface="+mn-lt"/>
              </a:rPr>
              <a:t>. SHIELDING: FNS-TOF</a:t>
            </a:r>
          </a:p>
        </p:txBody>
      </p:sp>
    </p:spTree>
    <p:extLst>
      <p:ext uri="{BB962C8B-B14F-4D97-AF65-F5344CB8AC3E}">
        <p14:creationId xmlns:p14="http://schemas.microsoft.com/office/powerpoint/2010/main" val="35867690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A355F-7FCC-43B2-B4AF-553A95AABA83}" type="slidenum">
              <a:rPr lang="es-ES" smtClean="0"/>
              <a:pPr>
                <a:defRPr/>
              </a:pPr>
              <a:t>21</a:t>
            </a:fld>
            <a:endParaRPr lang="es-E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C0CF92E-6981-40D3-8332-727766D438E2}"/>
              </a:ext>
            </a:extLst>
          </p:cNvPr>
          <p:cNvSpPr txBox="1"/>
          <p:nvPr/>
        </p:nvSpPr>
        <p:spPr>
          <a:xfrm>
            <a:off x="3048153" y="8092"/>
            <a:ext cx="6086478" cy="1166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SzPct val="100000"/>
              <a:buNone/>
            </a:pPr>
            <a:r>
              <a:rPr lang="en-GB" sz="2800" b="1" dirty="0">
                <a:solidFill>
                  <a:schemeClr val="tx1"/>
                </a:solidFill>
                <a:latin typeface="+mn-lt"/>
              </a:rPr>
              <a:t>5</a:t>
            </a:r>
            <a:r>
              <a:rPr lang="en-GB" sz="2800" b="1" i="0" dirty="0">
                <a:solidFill>
                  <a:schemeClr val="tx1"/>
                </a:solidFill>
                <a:effectLst/>
                <a:latin typeface="+mn-lt"/>
              </a:rPr>
              <a:t>. SHIELDING. OKTAVIAN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chemeClr val="tx1"/>
                </a:solidFill>
              </a:rPr>
              <a:t>JEF/DOC-1844 </a:t>
            </a:r>
            <a:r>
              <a:rPr lang="en-GB" sz="1600" i="1" dirty="0">
                <a:solidFill>
                  <a:schemeClr val="tx1"/>
                </a:solidFill>
              </a:rPr>
              <a:t>(K. </a:t>
            </a:r>
            <a:r>
              <a:rPr lang="en-GB" sz="1600" i="1" dirty="0" err="1">
                <a:solidFill>
                  <a:schemeClr val="tx1"/>
                </a:solidFill>
              </a:rPr>
              <a:t>Takise</a:t>
            </a:r>
            <a:r>
              <a:rPr lang="en-GB" sz="1600" i="1" dirty="0">
                <a:solidFill>
                  <a:schemeClr val="tx1"/>
                </a:solidFill>
              </a:rPr>
              <a:t>, “Testing JEFF-3.3T3 in TOF Shielding Benchmarks”, 2017)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A3E0E8B-26B3-74BA-81A0-8AF7E8815B67}"/>
              </a:ext>
            </a:extLst>
          </p:cNvPr>
          <p:cNvSpPr/>
          <p:nvPr/>
        </p:nvSpPr>
        <p:spPr>
          <a:xfrm>
            <a:off x="107505" y="1241531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GB" altLang="es-ES" sz="1800" b="1" dirty="0">
                <a:solidFill>
                  <a:srgbClr val="0C68B0"/>
                </a:solidFill>
                <a:ea typeface="+mn-ea"/>
                <a:cs typeface="Arial" charset="0"/>
              </a:rPr>
              <a:t>OKTAVIAN TOF Benchmarks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GB" altLang="es-ES" sz="1800" b="1" dirty="0">
                <a:solidFill>
                  <a:srgbClr val="0C68B0"/>
                </a:solidFill>
                <a:ea typeface="+mn-ea"/>
                <a:cs typeface="Arial" charset="0"/>
              </a:rPr>
              <a:t>(15 cases)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F565CFD-1B82-6E6C-C2A1-7783578510C2}"/>
              </a:ext>
            </a:extLst>
          </p:cNvPr>
          <p:cNvSpPr/>
          <p:nvPr/>
        </p:nvSpPr>
        <p:spPr>
          <a:xfrm>
            <a:off x="237244" y="6176337"/>
            <a:ext cx="78668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rgbClr val="0C68B0"/>
                </a:solidFill>
                <a:ea typeface="+mj-ea"/>
                <a:cs typeface="Arial" charset="0"/>
              </a:rPr>
              <a:t>Reference: </a:t>
            </a:r>
            <a:r>
              <a:rPr lang="en-GB" sz="1200" dirty="0">
                <a:solidFill>
                  <a:srgbClr val="0C68B0"/>
                </a:solidFill>
                <a:ea typeface="+mj-ea"/>
                <a:cs typeface="Arial" charset="0"/>
              </a:rPr>
              <a:t>F. Maekawa et al., “Collection of Experimental Data for Fusion Neutronics Benchmark”, JAERI, 1994.</a:t>
            </a:r>
            <a:endParaRPr lang="en-US" sz="1200" dirty="0">
              <a:solidFill>
                <a:srgbClr val="0C68B0"/>
              </a:solidFill>
              <a:ea typeface="+mj-ea"/>
              <a:cs typeface="Arial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FDB6DD-97C8-E12D-B823-BD32C38DDEBE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5" r="47717" b="4482"/>
          <a:stretch/>
        </p:blipFill>
        <p:spPr bwMode="auto">
          <a:xfrm>
            <a:off x="149953" y="2006374"/>
            <a:ext cx="1944214" cy="22574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16F042-8C61-E02B-B888-F96A3ECC5816}"/>
              </a:ext>
            </a:extLst>
          </p:cNvPr>
          <p:cNvSpPr txBox="1"/>
          <p:nvPr/>
        </p:nvSpPr>
        <p:spPr>
          <a:xfrm>
            <a:off x="82403" y="4398604"/>
            <a:ext cx="2304255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Figure: Neutron leakage from OKTAVIAN </a:t>
            </a:r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pulsed sphere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Ex) 61 cm sphere: Type I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0D1447C-3F67-DD55-4E64-8562392A7B92}"/>
              </a:ext>
            </a:extLst>
          </p:cNvPr>
          <p:cNvGraphicFramePr>
            <a:graphicFrameLocks noGrp="1"/>
          </p:cNvGraphicFramePr>
          <p:nvPr/>
        </p:nvGraphicFramePr>
        <p:xfrm>
          <a:off x="2997388" y="1605029"/>
          <a:ext cx="6018530" cy="2814642"/>
        </p:xfrm>
        <a:graphic>
          <a:graphicData uri="http://schemas.openxmlformats.org/drawingml/2006/table">
            <a:tbl>
              <a:tblPr firstRow="1" firstCol="1" bandRow="1"/>
              <a:tblGrid>
                <a:gridCol w="1323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3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3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41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41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Geometry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Type-I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61 cm diameter vessel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Type-II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40 cm diameter vessel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Type-III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60 cm diameter vessel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Type –IV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28 cm diameter vessel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</a:rPr>
                        <a:t>Cu</a:t>
                      </a:r>
                      <a:endParaRPr lang="en-GB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</a:rPr>
                        <a:t>Al</a:t>
                      </a:r>
                      <a:endParaRPr lang="en-GB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</a:rPr>
                        <a:t>Si</a:t>
                      </a:r>
                      <a:endParaRPr lang="en-GB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err="1">
                          <a:solidFill>
                            <a:schemeClr val="bg1"/>
                          </a:solidFill>
                          <a:effectLst/>
                        </a:rPr>
                        <a:t>Nb</a:t>
                      </a:r>
                      <a:endParaRPr lang="en-GB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err="1">
                          <a:solidFill>
                            <a:schemeClr val="bg1"/>
                          </a:solidFill>
                          <a:effectLst/>
                        </a:rPr>
                        <a:t>LiF</a:t>
                      </a:r>
                      <a:endParaRPr lang="en-GB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</a:rPr>
                        <a:t>As</a:t>
                      </a:r>
                      <a:endParaRPr lang="en-GB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GB" sz="14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GB" sz="14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err="1">
                          <a:solidFill>
                            <a:schemeClr val="bg1"/>
                          </a:solidFill>
                          <a:effectLst/>
                        </a:rPr>
                        <a:t>Mn</a:t>
                      </a:r>
                      <a:endParaRPr lang="en-GB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</a:rPr>
                        <a:t>Co</a:t>
                      </a:r>
                      <a:endParaRPr lang="en-GB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GB" sz="14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GB" sz="14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</a:rPr>
                        <a:t>Mo</a:t>
                      </a:r>
                      <a:endParaRPr lang="en-GB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</a:rPr>
                        <a:t>Cr</a:t>
                      </a:r>
                      <a:endParaRPr lang="en-GB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GB" sz="14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GB" sz="14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err="1">
                          <a:solidFill>
                            <a:schemeClr val="bg1"/>
                          </a:solidFill>
                          <a:effectLst/>
                        </a:rPr>
                        <a:t>Zr</a:t>
                      </a:r>
                      <a:endParaRPr lang="en-GB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Se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GB" sz="14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GB" sz="14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</a:rPr>
                        <a:t>Teflon</a:t>
                      </a:r>
                      <a:endParaRPr lang="en-GB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GB" sz="14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GB" sz="14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err="1">
                          <a:solidFill>
                            <a:schemeClr val="bg1"/>
                          </a:solidFill>
                          <a:effectLst/>
                        </a:rPr>
                        <a:t>Ti</a:t>
                      </a:r>
                      <a:endParaRPr lang="en-GB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GB" sz="14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</a:rPr>
                        <a:t>W</a:t>
                      </a:r>
                      <a:endParaRPr lang="en-GB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795EDE4-617A-BAAA-FBBA-CCEFA7148E54}"/>
              </a:ext>
            </a:extLst>
          </p:cNvPr>
          <p:cNvGraphicFramePr>
            <a:graphicFrameLocks noGrp="1"/>
          </p:cNvGraphicFramePr>
          <p:nvPr/>
        </p:nvGraphicFramePr>
        <p:xfrm>
          <a:off x="3000806" y="4502130"/>
          <a:ext cx="6018530" cy="1631064"/>
        </p:xfrm>
        <a:graphic>
          <a:graphicData uri="http://schemas.openxmlformats.org/drawingml/2006/table">
            <a:tbl>
              <a:tblPr firstRow="1" firstCol="1" bandRow="1"/>
              <a:tblGrid>
                <a:gridCol w="1507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108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Neutron source spectra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CASE 1 (Table 4.2)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solidFill>
                            <a:schemeClr val="bg1"/>
                          </a:solidFill>
                          <a:effectLst/>
                        </a:rPr>
                        <a:t>LiF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, Mn , Cu, Mo, W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CASE 2 (Table 4.3)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Teflon, Si, Co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CASE 3 (Table 4.4)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Al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CASE 4 (Table 4.5)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solidFill>
                            <a:schemeClr val="bg1"/>
                          </a:solidFill>
                          <a:effectLst/>
                        </a:rPr>
                        <a:t>Ti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, As, Se, </a:t>
                      </a:r>
                      <a:r>
                        <a:rPr lang="en-GB" sz="1400" dirty="0" err="1">
                          <a:solidFill>
                            <a:schemeClr val="bg1"/>
                          </a:solidFill>
                          <a:effectLst/>
                        </a:rPr>
                        <a:t>Zr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CASE 5 (Table 4.6)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Cr,  </a:t>
                      </a:r>
                      <a:r>
                        <a:rPr lang="en-GB" sz="1400" dirty="0" err="1">
                          <a:solidFill>
                            <a:schemeClr val="bg1"/>
                          </a:solidFill>
                          <a:effectLst/>
                        </a:rPr>
                        <a:t>Nb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37238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A355F-7FCC-43B2-B4AF-553A95AABA83}" type="slidenum">
              <a:rPr lang="es-ES" smtClean="0"/>
              <a:pPr>
                <a:defRPr/>
              </a:pPr>
              <a:t>22</a:t>
            </a:fld>
            <a:endParaRPr lang="es-E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A3E0E8B-26B3-74BA-81A0-8AF7E8815B67}"/>
              </a:ext>
            </a:extLst>
          </p:cNvPr>
          <p:cNvSpPr/>
          <p:nvPr/>
        </p:nvSpPr>
        <p:spPr>
          <a:xfrm>
            <a:off x="107504" y="1241531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s-ES" sz="1800" b="1" dirty="0">
                <a:solidFill>
                  <a:srgbClr val="0C68B0"/>
                </a:solidFill>
                <a:ea typeface="+mn-ea"/>
                <a:cs typeface="Arial" charset="0"/>
              </a:rPr>
              <a:t>OKTAVIAN -TOF Benchmarks : Some results</a:t>
            </a:r>
            <a:endParaRPr lang="en-GB" sz="1800" dirty="0">
              <a:solidFill>
                <a:prstClr val="black"/>
              </a:solidFill>
              <a:latin typeface="Times New Roman" pitchFamily="18" charset="0"/>
              <a:ea typeface="+mn-ea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061F59-1401-91E8-87F8-7A65D69DA2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709" y="4282051"/>
            <a:ext cx="3301622" cy="216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F80F85-1CF2-A07D-01B1-595CE5861B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659" y="1856357"/>
            <a:ext cx="3301622" cy="216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58F4F00-FCA7-5F6A-9E83-FD53112549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0709" y="1853871"/>
            <a:ext cx="3301622" cy="216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EFF486B-ECBF-91AE-1465-2E886013E1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213" y="4284627"/>
            <a:ext cx="3301622" cy="2160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EDB2FAEA-6EF7-DF29-CD95-660C4F4FE82F}"/>
              </a:ext>
            </a:extLst>
          </p:cNvPr>
          <p:cNvSpPr/>
          <p:nvPr/>
        </p:nvSpPr>
        <p:spPr bwMode="auto">
          <a:xfrm>
            <a:off x="1691680" y="3285909"/>
            <a:ext cx="936104" cy="576064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1257300" marR="0" indent="-228600" algn="just" defTabSz="969963" rtl="0" eaLnBrk="0" fontAlgn="base" latinLnBrk="0" hangingPunct="0">
              <a:lnSpc>
                <a:spcPct val="125000"/>
              </a:lnSpc>
              <a:spcBef>
                <a:spcPct val="10000"/>
              </a:spcBef>
              <a:spcAft>
                <a:spcPct val="10000"/>
              </a:spcAft>
              <a:buClrTx/>
              <a:buSzPct val="65000"/>
              <a:buFontTx/>
              <a:buBlip>
                <a:blip r:embed="rId7"/>
              </a:buBlip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Mincho" pitchFamily="49" charset="-128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2E34C8E-BE18-F99C-22A3-5EEEAB3524C6}"/>
              </a:ext>
            </a:extLst>
          </p:cNvPr>
          <p:cNvSpPr/>
          <p:nvPr/>
        </p:nvSpPr>
        <p:spPr bwMode="auto">
          <a:xfrm>
            <a:off x="6444208" y="5472453"/>
            <a:ext cx="504056" cy="404819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1257300" marR="0" indent="-228600" algn="just" defTabSz="969963" rtl="0" eaLnBrk="0" fontAlgn="base" latinLnBrk="0" hangingPunct="0">
              <a:lnSpc>
                <a:spcPct val="125000"/>
              </a:lnSpc>
              <a:spcBef>
                <a:spcPct val="10000"/>
              </a:spcBef>
              <a:spcAft>
                <a:spcPct val="10000"/>
              </a:spcAft>
              <a:buClrTx/>
              <a:buSzPct val="65000"/>
              <a:buFontTx/>
              <a:buBlip>
                <a:blip r:embed="rId7"/>
              </a:buBlip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Mincho" pitchFamily="49" charset="-128"/>
            </a:endParaRPr>
          </a:p>
        </p:txBody>
      </p:sp>
      <p:sp>
        <p:nvSpPr>
          <p:cNvPr id="6" name="CuadroTexto 8">
            <a:extLst>
              <a:ext uri="{FF2B5EF4-FFF2-40B4-BE49-F238E27FC236}">
                <a16:creationId xmlns:a16="http://schemas.microsoft.com/office/drawing/2014/main" id="{421EC4A8-5A2E-3E93-2E33-10CE2F3F3B33}"/>
              </a:ext>
            </a:extLst>
          </p:cNvPr>
          <p:cNvSpPr txBox="1"/>
          <p:nvPr/>
        </p:nvSpPr>
        <p:spPr>
          <a:xfrm>
            <a:off x="3048153" y="8092"/>
            <a:ext cx="6086478" cy="578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SzPct val="100000"/>
              <a:buNone/>
            </a:pPr>
            <a:r>
              <a:rPr lang="en-GB" sz="2800" b="1" dirty="0">
                <a:solidFill>
                  <a:schemeClr val="tx1"/>
                </a:solidFill>
                <a:latin typeface="+mn-lt"/>
              </a:rPr>
              <a:t>5</a:t>
            </a:r>
            <a:r>
              <a:rPr lang="en-GB" sz="2800" b="1" i="0" dirty="0">
                <a:solidFill>
                  <a:schemeClr val="tx1"/>
                </a:solidFill>
                <a:effectLst/>
                <a:latin typeface="+mn-lt"/>
              </a:rPr>
              <a:t>. SHIELDING</a:t>
            </a:r>
            <a:r>
              <a:rPr lang="en-GB" sz="2800" b="1" dirty="0">
                <a:solidFill>
                  <a:schemeClr val="tx1"/>
                </a:solidFill>
                <a:latin typeface="+mn-lt"/>
              </a:rPr>
              <a:t>:</a:t>
            </a:r>
            <a:r>
              <a:rPr lang="en-GB" sz="2800" b="1" i="0" dirty="0">
                <a:solidFill>
                  <a:schemeClr val="tx1"/>
                </a:solidFill>
                <a:effectLst/>
                <a:latin typeface="+mn-lt"/>
              </a:rPr>
              <a:t> OKTAVIAN</a:t>
            </a:r>
          </a:p>
        </p:txBody>
      </p:sp>
    </p:spTree>
    <p:extLst>
      <p:ext uri="{BB962C8B-B14F-4D97-AF65-F5344CB8AC3E}">
        <p14:creationId xmlns:p14="http://schemas.microsoft.com/office/powerpoint/2010/main" val="13358395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A355F-7FCC-43B2-B4AF-553A95AABA83}" type="slidenum">
              <a:rPr lang="es-ES" smtClean="0"/>
              <a:pPr>
                <a:defRPr/>
              </a:pPr>
              <a:t>23</a:t>
            </a:fld>
            <a:endParaRPr lang="es-E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A3E0E8B-26B3-74BA-81A0-8AF7E8815B67}"/>
              </a:ext>
            </a:extLst>
          </p:cNvPr>
          <p:cNvSpPr/>
          <p:nvPr/>
        </p:nvSpPr>
        <p:spPr>
          <a:xfrm>
            <a:off x="107504" y="1241531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s-ES" sz="1800" b="1" dirty="0">
                <a:solidFill>
                  <a:srgbClr val="0C68B0"/>
                </a:solidFill>
                <a:ea typeface="+mn-ea"/>
                <a:cs typeface="Arial" charset="0"/>
              </a:rPr>
              <a:t>OKTAVIAN -TOF Benchmarks : Some results</a:t>
            </a:r>
            <a:endParaRPr lang="en-GB" sz="1800" dirty="0">
              <a:solidFill>
                <a:prstClr val="black"/>
              </a:solidFill>
              <a:latin typeface="Times New Roman" pitchFamily="18" charset="0"/>
              <a:ea typeface="+mn-e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24EDF2-D754-79D4-DE73-674B724867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43" y="1853773"/>
            <a:ext cx="3301622" cy="216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B751CE-1321-C16F-4F0F-82ABE88592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0759" y="1853533"/>
            <a:ext cx="3301622" cy="216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D212796-0068-6093-0242-8B9F34236E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13" y="4166738"/>
            <a:ext cx="3301622" cy="216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DBF638-130D-0900-A305-A627FC185E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0759" y="4284663"/>
            <a:ext cx="3301622" cy="21600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2D23650C-9D62-EC24-489E-9EE2D1062108}"/>
              </a:ext>
            </a:extLst>
          </p:cNvPr>
          <p:cNvSpPr/>
          <p:nvPr/>
        </p:nvSpPr>
        <p:spPr bwMode="auto">
          <a:xfrm>
            <a:off x="1789564" y="3068960"/>
            <a:ext cx="936104" cy="576064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1257300" marR="0" indent="-228600" algn="just" defTabSz="969963" rtl="0" eaLnBrk="0" fontAlgn="base" latinLnBrk="0" hangingPunct="0">
              <a:lnSpc>
                <a:spcPct val="125000"/>
              </a:lnSpc>
              <a:spcBef>
                <a:spcPct val="10000"/>
              </a:spcBef>
              <a:spcAft>
                <a:spcPct val="10000"/>
              </a:spcAft>
              <a:buClrTx/>
              <a:buSzPct val="65000"/>
              <a:buFontTx/>
              <a:buBlip>
                <a:blip r:embed="rId7"/>
              </a:buBlip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Mincho" pitchFamily="49" charset="-128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D9D8C69-72AD-5D14-5361-DCD878B3CB1D}"/>
              </a:ext>
            </a:extLst>
          </p:cNvPr>
          <p:cNvSpPr/>
          <p:nvPr/>
        </p:nvSpPr>
        <p:spPr bwMode="auto">
          <a:xfrm>
            <a:off x="6231570" y="2985499"/>
            <a:ext cx="936104" cy="576064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1257300" marR="0" indent="-228600" algn="just" defTabSz="969963" rtl="0" eaLnBrk="0" fontAlgn="base" latinLnBrk="0" hangingPunct="0">
              <a:lnSpc>
                <a:spcPct val="125000"/>
              </a:lnSpc>
              <a:spcBef>
                <a:spcPct val="10000"/>
              </a:spcBef>
              <a:spcAft>
                <a:spcPct val="10000"/>
              </a:spcAft>
              <a:buClrTx/>
              <a:buSzPct val="65000"/>
              <a:buFontTx/>
              <a:buBlip>
                <a:blip r:embed="rId7"/>
              </a:buBlip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Mincho" pitchFamily="49" charset="-128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1C1C117-CB9E-AA63-9FC2-30823EC7402A}"/>
              </a:ext>
            </a:extLst>
          </p:cNvPr>
          <p:cNvSpPr/>
          <p:nvPr/>
        </p:nvSpPr>
        <p:spPr bwMode="auto">
          <a:xfrm>
            <a:off x="5292080" y="5328437"/>
            <a:ext cx="1728192" cy="576064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1257300" marR="0" indent="-228600" algn="just" defTabSz="969963" rtl="0" eaLnBrk="0" fontAlgn="base" latinLnBrk="0" hangingPunct="0">
              <a:lnSpc>
                <a:spcPct val="125000"/>
              </a:lnSpc>
              <a:spcBef>
                <a:spcPct val="10000"/>
              </a:spcBef>
              <a:spcAft>
                <a:spcPct val="10000"/>
              </a:spcAft>
              <a:buClrTx/>
              <a:buSzPct val="65000"/>
              <a:buFontTx/>
              <a:buBlip>
                <a:blip r:embed="rId7"/>
              </a:buBlip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Mincho" pitchFamily="49" charset="-128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3F03B04-48D1-940F-6C06-7ABD5FBF3A04}"/>
              </a:ext>
            </a:extLst>
          </p:cNvPr>
          <p:cNvSpPr/>
          <p:nvPr/>
        </p:nvSpPr>
        <p:spPr bwMode="auto">
          <a:xfrm>
            <a:off x="683568" y="5219765"/>
            <a:ext cx="1800200" cy="576064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1257300" marR="0" indent="-228600" algn="just" defTabSz="969963" rtl="0" eaLnBrk="0" fontAlgn="base" latinLnBrk="0" hangingPunct="0">
              <a:lnSpc>
                <a:spcPct val="125000"/>
              </a:lnSpc>
              <a:spcBef>
                <a:spcPct val="10000"/>
              </a:spcBef>
              <a:spcAft>
                <a:spcPct val="10000"/>
              </a:spcAft>
              <a:buClrTx/>
              <a:buSzPct val="65000"/>
              <a:buFontTx/>
              <a:buBlip>
                <a:blip r:embed="rId7"/>
              </a:buBlip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Mincho" pitchFamily="49" charset="-128"/>
            </a:endParaRPr>
          </a:p>
        </p:txBody>
      </p:sp>
      <p:sp>
        <p:nvSpPr>
          <p:cNvPr id="12" name="CuadroTexto 8">
            <a:extLst>
              <a:ext uri="{FF2B5EF4-FFF2-40B4-BE49-F238E27FC236}">
                <a16:creationId xmlns:a16="http://schemas.microsoft.com/office/drawing/2014/main" id="{77B78B33-56A4-90D4-7C31-B079272D4375}"/>
              </a:ext>
            </a:extLst>
          </p:cNvPr>
          <p:cNvSpPr txBox="1"/>
          <p:nvPr/>
        </p:nvSpPr>
        <p:spPr>
          <a:xfrm>
            <a:off x="3048153" y="8092"/>
            <a:ext cx="6086478" cy="578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SzPct val="100000"/>
              <a:buNone/>
            </a:pPr>
            <a:r>
              <a:rPr lang="en-GB" sz="2800" b="1" dirty="0">
                <a:solidFill>
                  <a:schemeClr val="tx1"/>
                </a:solidFill>
                <a:latin typeface="+mn-lt"/>
              </a:rPr>
              <a:t>5</a:t>
            </a:r>
            <a:r>
              <a:rPr lang="en-GB" sz="2800" b="1" i="0" dirty="0">
                <a:solidFill>
                  <a:schemeClr val="tx1"/>
                </a:solidFill>
                <a:effectLst/>
                <a:latin typeface="+mn-lt"/>
              </a:rPr>
              <a:t>. SHIELDING</a:t>
            </a:r>
            <a:r>
              <a:rPr lang="en-GB" sz="2800" b="1" dirty="0">
                <a:solidFill>
                  <a:schemeClr val="tx1"/>
                </a:solidFill>
                <a:latin typeface="+mn-lt"/>
              </a:rPr>
              <a:t>:</a:t>
            </a:r>
            <a:r>
              <a:rPr lang="en-GB" sz="2800" b="1" i="0" dirty="0">
                <a:solidFill>
                  <a:schemeClr val="tx1"/>
                </a:solidFill>
                <a:effectLst/>
                <a:latin typeface="+mn-lt"/>
              </a:rPr>
              <a:t> OKTAVIAN</a:t>
            </a:r>
          </a:p>
        </p:txBody>
      </p:sp>
    </p:spTree>
    <p:extLst>
      <p:ext uri="{BB962C8B-B14F-4D97-AF65-F5344CB8AC3E}">
        <p14:creationId xmlns:p14="http://schemas.microsoft.com/office/powerpoint/2010/main" val="28792983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A355F-7FCC-43B2-B4AF-553A95AABA83}" type="slidenum">
              <a:rPr lang="es-ES" smtClean="0"/>
              <a:pPr>
                <a:defRPr/>
              </a:pPr>
              <a:t>24</a:t>
            </a:fld>
            <a:endParaRPr lang="es-E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C0CF92E-6981-40D3-8332-727766D438E2}"/>
              </a:ext>
            </a:extLst>
          </p:cNvPr>
          <p:cNvSpPr txBox="1"/>
          <p:nvPr/>
        </p:nvSpPr>
        <p:spPr>
          <a:xfrm>
            <a:off x="3048153" y="8092"/>
            <a:ext cx="6086478" cy="1166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SzPct val="100000"/>
              <a:buNone/>
            </a:pPr>
            <a:r>
              <a:rPr lang="en-GB" sz="2800" b="1" dirty="0">
                <a:solidFill>
                  <a:schemeClr val="tx1"/>
                </a:solidFill>
                <a:latin typeface="+mn-lt"/>
              </a:rPr>
              <a:t>6. </a:t>
            </a:r>
            <a:r>
              <a:rPr lang="en-GB" sz="2800" b="1" i="0" dirty="0">
                <a:solidFill>
                  <a:schemeClr val="tx1"/>
                </a:solidFill>
                <a:effectLst/>
                <a:latin typeface="+mn-lt"/>
              </a:rPr>
              <a:t>Benchmark Phase-VII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chemeClr val="tx1"/>
                </a:solidFill>
              </a:rPr>
              <a:t>JEF/DOC-1844 </a:t>
            </a:r>
            <a:r>
              <a:rPr lang="en-GB" sz="1600" i="1" dirty="0">
                <a:solidFill>
                  <a:schemeClr val="tx1"/>
                </a:solidFill>
              </a:rPr>
              <a:t>(O. Cabellos, “Testing JEFF-3.3T3 in the computational PHASE-VII Benchmark”, 2017)</a:t>
            </a:r>
          </a:p>
        </p:txBody>
      </p:sp>
      <p:pic>
        <p:nvPicPr>
          <p:cNvPr id="4" name="Imagen 1">
            <a:extLst>
              <a:ext uri="{FF2B5EF4-FFF2-40B4-BE49-F238E27FC236}">
                <a16:creationId xmlns:a16="http://schemas.microsoft.com/office/drawing/2014/main" id="{A86EDFA3-D2EE-EE08-7E47-FBFD66F496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874" y="2743200"/>
            <a:ext cx="3874770" cy="2865120"/>
          </a:xfrm>
          <a:prstGeom prst="rect">
            <a:avLst/>
          </a:prstGeom>
        </p:spPr>
      </p:pic>
      <p:pic>
        <p:nvPicPr>
          <p:cNvPr id="6" name="Imagen 2">
            <a:extLst>
              <a:ext uri="{FF2B5EF4-FFF2-40B4-BE49-F238E27FC236}">
                <a16:creationId xmlns:a16="http://schemas.microsoft.com/office/drawing/2014/main" id="{EE5512C8-7787-8818-164A-B2D3C473A5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75"/>
          <a:stretch/>
        </p:blipFill>
        <p:spPr>
          <a:xfrm>
            <a:off x="5597155" y="1259081"/>
            <a:ext cx="3361971" cy="4505041"/>
          </a:xfrm>
          <a:prstGeom prst="rect">
            <a:avLst/>
          </a:prstGeom>
        </p:spPr>
      </p:pic>
      <p:sp>
        <p:nvSpPr>
          <p:cNvPr id="7" name="Rectángulo 3">
            <a:extLst>
              <a:ext uri="{FF2B5EF4-FFF2-40B4-BE49-F238E27FC236}">
                <a16:creationId xmlns:a16="http://schemas.microsoft.com/office/drawing/2014/main" id="{E61395D0-5269-FFCD-4F95-29A93999EA5A}"/>
              </a:ext>
            </a:extLst>
          </p:cNvPr>
          <p:cNvSpPr/>
          <p:nvPr/>
        </p:nvSpPr>
        <p:spPr>
          <a:xfrm>
            <a:off x="5778370" y="5703105"/>
            <a:ext cx="2999539" cy="369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altLang="ja-JP" sz="1600" dirty="0">
                <a:latin typeface="Arial" charset="0"/>
                <a:cs typeface="Arial" charset="0"/>
              </a:rPr>
              <a:t>Figure. Cask model (side view)</a:t>
            </a:r>
            <a:endParaRPr lang="es-ES" sz="1600" dirty="0"/>
          </a:p>
        </p:txBody>
      </p:sp>
      <p:sp>
        <p:nvSpPr>
          <p:cNvPr id="8" name="Rectángulo 4">
            <a:extLst>
              <a:ext uri="{FF2B5EF4-FFF2-40B4-BE49-F238E27FC236}">
                <a16:creationId xmlns:a16="http://schemas.microsoft.com/office/drawing/2014/main" id="{E0821BE7-270F-CEB1-2DEB-7E630081FCEB}"/>
              </a:ext>
            </a:extLst>
          </p:cNvPr>
          <p:cNvSpPr/>
          <p:nvPr/>
        </p:nvSpPr>
        <p:spPr>
          <a:xfrm>
            <a:off x="138382" y="5642444"/>
            <a:ext cx="2909771" cy="369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altLang="ja-JP" sz="1600" dirty="0">
                <a:latin typeface="Arial" charset="0"/>
                <a:cs typeface="Arial" charset="0"/>
              </a:rPr>
              <a:t>Figure. Cask model (top view)</a:t>
            </a:r>
            <a:endParaRPr lang="es-ES" sz="1600" dirty="0"/>
          </a:p>
        </p:txBody>
      </p:sp>
      <p:sp>
        <p:nvSpPr>
          <p:cNvPr id="10" name="Rectángulo 7">
            <a:extLst>
              <a:ext uri="{FF2B5EF4-FFF2-40B4-BE49-F238E27FC236}">
                <a16:creationId xmlns:a16="http://schemas.microsoft.com/office/drawing/2014/main" id="{9288C88C-F13C-08AC-D43F-5A5C4D3A8B82}"/>
              </a:ext>
            </a:extLst>
          </p:cNvPr>
          <p:cNvSpPr/>
          <p:nvPr/>
        </p:nvSpPr>
        <p:spPr>
          <a:xfrm>
            <a:off x="69850" y="1231548"/>
            <a:ext cx="4572000" cy="1391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1600" dirty="0">
                <a:latin typeface="Arial" charset="0"/>
                <a:cs typeface="Arial" charset="0"/>
              </a:rPr>
              <a:t>PWR UO2 </a:t>
            </a:r>
            <a:r>
              <a:rPr lang="es-ES" sz="1600" dirty="0" err="1">
                <a:latin typeface="Arial" charset="0"/>
                <a:cs typeface="Arial" charset="0"/>
              </a:rPr>
              <a:t>discharge</a:t>
            </a:r>
            <a:r>
              <a:rPr lang="es-ES" sz="1600" dirty="0">
                <a:latin typeface="Arial" charset="0"/>
                <a:cs typeface="Arial" charset="0"/>
              </a:rPr>
              <a:t> fuel </a:t>
            </a:r>
            <a:r>
              <a:rPr lang="es-ES" sz="1600" dirty="0" err="1">
                <a:latin typeface="Arial" charset="0"/>
                <a:cs typeface="Arial" charset="0"/>
              </a:rPr>
              <a:t>compositions</a:t>
            </a:r>
            <a:r>
              <a:rPr lang="es-ES" sz="1600" dirty="0">
                <a:latin typeface="Arial" charset="0"/>
                <a:cs typeface="Arial" charset="0"/>
              </a:rPr>
              <a:t> </a:t>
            </a:r>
            <a:r>
              <a:rPr lang="es-ES" sz="1600" dirty="0" err="1">
                <a:latin typeface="Arial" charset="0"/>
                <a:cs typeface="Arial" charset="0"/>
              </a:rPr>
              <a:t>for</a:t>
            </a:r>
            <a:r>
              <a:rPr lang="es-ES" sz="1600" dirty="0">
                <a:latin typeface="Arial" charset="0"/>
                <a:cs typeface="Arial" charset="0"/>
              </a:rPr>
              <a:t> </a:t>
            </a:r>
            <a:r>
              <a:rPr lang="es-ES" sz="1600" dirty="0" err="1">
                <a:latin typeface="Arial" charset="0"/>
                <a:cs typeface="Arial" charset="0"/>
              </a:rPr>
              <a:t>decay</a:t>
            </a:r>
            <a:r>
              <a:rPr lang="es-ES" sz="1600" dirty="0">
                <a:latin typeface="Arial" charset="0"/>
                <a:cs typeface="Arial" charset="0"/>
              </a:rPr>
              <a:t> </a:t>
            </a:r>
            <a:r>
              <a:rPr lang="es-ES" sz="1600" dirty="0" err="1">
                <a:latin typeface="Arial" charset="0"/>
                <a:cs typeface="Arial" charset="0"/>
              </a:rPr>
              <a:t>calculations</a:t>
            </a:r>
            <a:endParaRPr lang="es-ES" sz="1600" dirty="0">
              <a:latin typeface="Arial" charset="0"/>
              <a:cs typeface="Arial" charset="0"/>
            </a:endParaRPr>
          </a:p>
          <a:p>
            <a:pPr marL="446088" indent="-182563">
              <a:buFont typeface="Wingdings" panose="05000000000000000000" pitchFamily="2" charset="2"/>
              <a:buChar char="§"/>
            </a:pPr>
            <a:r>
              <a:rPr lang="es-ES" sz="1600" dirty="0">
                <a:latin typeface="Arial" charset="0"/>
                <a:cs typeface="Arial" charset="0"/>
              </a:rPr>
              <a:t>21FA, 4.5-wt% 235U </a:t>
            </a:r>
            <a:r>
              <a:rPr lang="es-ES" sz="1600" dirty="0" err="1">
                <a:latin typeface="Arial" charset="0"/>
                <a:cs typeface="Arial" charset="0"/>
              </a:rPr>
              <a:t>initial</a:t>
            </a:r>
            <a:r>
              <a:rPr lang="es-ES" sz="1600" dirty="0">
                <a:latin typeface="Arial" charset="0"/>
                <a:cs typeface="Arial" charset="0"/>
              </a:rPr>
              <a:t> </a:t>
            </a:r>
            <a:r>
              <a:rPr lang="es-ES" sz="1600" dirty="0" err="1">
                <a:latin typeface="Arial" charset="0"/>
                <a:cs typeface="Arial" charset="0"/>
              </a:rPr>
              <a:t>enrichment</a:t>
            </a:r>
            <a:endParaRPr lang="es-ES" sz="1600" dirty="0">
              <a:latin typeface="Arial" charset="0"/>
              <a:cs typeface="Arial" charset="0"/>
            </a:endParaRPr>
          </a:p>
          <a:p>
            <a:pPr marL="446088" indent="-182563">
              <a:buFont typeface="Wingdings" panose="05000000000000000000" pitchFamily="2" charset="2"/>
              <a:buChar char="§"/>
            </a:pPr>
            <a:r>
              <a:rPr lang="es-ES" sz="1600" dirty="0">
                <a:latin typeface="Arial" charset="0"/>
                <a:cs typeface="Arial" charset="0"/>
              </a:rPr>
              <a:t>50 </a:t>
            </a:r>
            <a:r>
              <a:rPr lang="es-ES" sz="1600" dirty="0" err="1">
                <a:latin typeface="Arial" charset="0"/>
                <a:cs typeface="Arial" charset="0"/>
              </a:rPr>
              <a:t>GWd</a:t>
            </a:r>
            <a:r>
              <a:rPr lang="es-ES" sz="1600" dirty="0">
                <a:latin typeface="Arial" charset="0"/>
                <a:cs typeface="Arial" charset="0"/>
              </a:rPr>
              <a:t>/MTU </a:t>
            </a:r>
            <a:r>
              <a:rPr lang="es-ES" sz="1600" dirty="0" err="1">
                <a:latin typeface="Arial" charset="0"/>
                <a:cs typeface="Arial" charset="0"/>
              </a:rPr>
              <a:t>burnup</a:t>
            </a:r>
            <a:endParaRPr lang="es-ES" sz="1600" dirty="0">
              <a:latin typeface="Arial" charset="0"/>
              <a:cs typeface="Arial" charset="0"/>
            </a:endParaRPr>
          </a:p>
        </p:txBody>
      </p:sp>
      <p:sp>
        <p:nvSpPr>
          <p:cNvPr id="11" name="Rectángulo 8">
            <a:extLst>
              <a:ext uri="{FF2B5EF4-FFF2-40B4-BE49-F238E27FC236}">
                <a16:creationId xmlns:a16="http://schemas.microsoft.com/office/drawing/2014/main" id="{95EF44A7-A0F2-F2A1-B180-DC75F1A2E623}"/>
              </a:ext>
            </a:extLst>
          </p:cNvPr>
          <p:cNvSpPr/>
          <p:nvPr/>
        </p:nvSpPr>
        <p:spPr>
          <a:xfrm>
            <a:off x="35496" y="6009858"/>
            <a:ext cx="9004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altLang="ja-JP" sz="1200" b="1" dirty="0">
                <a:solidFill>
                  <a:srgbClr val="0C68B0"/>
                </a:solidFill>
                <a:latin typeface="Arial" charset="0"/>
                <a:ea typeface="+mj-ea"/>
                <a:cs typeface="Arial" charset="0"/>
              </a:rPr>
              <a:t>Reference: </a:t>
            </a:r>
            <a:r>
              <a:rPr lang="en-GB" altLang="ja-JP" sz="1200" i="1" dirty="0">
                <a:solidFill>
                  <a:srgbClr val="0C68B0"/>
                </a:solidFill>
                <a:latin typeface="Arial" charset="0"/>
                <a:ea typeface="+mj-ea"/>
                <a:cs typeface="Arial" charset="0"/>
              </a:rPr>
              <a:t>John C. Wagner and </a:t>
            </a:r>
            <a:r>
              <a:rPr lang="en-GB" altLang="ja-JP" sz="1200" i="1" dirty="0" err="1">
                <a:solidFill>
                  <a:srgbClr val="0C68B0"/>
                </a:solidFill>
                <a:latin typeface="Arial" charset="0"/>
                <a:ea typeface="+mj-ea"/>
                <a:cs typeface="Arial" charset="0"/>
              </a:rPr>
              <a:t>Georgeta</a:t>
            </a:r>
            <a:r>
              <a:rPr lang="en-GB" altLang="ja-JP" sz="1200" i="1" dirty="0">
                <a:solidFill>
                  <a:srgbClr val="0C68B0"/>
                </a:solidFill>
                <a:latin typeface="Arial" charset="0"/>
                <a:ea typeface="+mj-ea"/>
                <a:cs typeface="Arial" charset="0"/>
              </a:rPr>
              <a:t> </a:t>
            </a:r>
            <a:r>
              <a:rPr lang="en-GB" altLang="ja-JP" sz="1200" i="1" dirty="0" err="1">
                <a:solidFill>
                  <a:srgbClr val="0C68B0"/>
                </a:solidFill>
                <a:latin typeface="Arial" charset="0"/>
                <a:ea typeface="+mj-ea"/>
                <a:cs typeface="Arial" charset="0"/>
              </a:rPr>
              <a:t>Radulescu</a:t>
            </a:r>
            <a:r>
              <a:rPr lang="en-GB" altLang="ja-JP" sz="1200" i="1" dirty="0">
                <a:solidFill>
                  <a:srgbClr val="0C68B0"/>
                </a:solidFill>
                <a:latin typeface="Arial" charset="0"/>
                <a:ea typeface="+mj-ea"/>
                <a:cs typeface="Arial" charset="0"/>
              </a:rPr>
              <a:t>, Specification for Phase VII Benchmark UO2 Fuel: Study of spent fuel compositions for long-term disposal, NEA Expert Group on Burn-up Credit, November, 2008</a:t>
            </a:r>
            <a:endParaRPr lang="es-ES" sz="1200" i="1" dirty="0">
              <a:solidFill>
                <a:srgbClr val="0C68B0"/>
              </a:solidFill>
              <a:latin typeface="Arial" charset="0"/>
              <a:ea typeface="+mj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2260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876090-EDF0-FEBB-BA70-5C3F1EE7E7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818" y="1625286"/>
            <a:ext cx="7279558" cy="4756042"/>
          </a:xfrm>
          <a:prstGeom prst="rect">
            <a:avLst/>
          </a:prstGeom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A355F-7FCC-43B2-B4AF-553A95AABA83}" type="slidenum">
              <a:rPr lang="es-ES" smtClean="0"/>
              <a:pPr>
                <a:defRPr/>
              </a:pPr>
              <a:t>25</a:t>
            </a:fld>
            <a:endParaRPr lang="es-E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C0CF92E-6981-40D3-8332-727766D438E2}"/>
              </a:ext>
            </a:extLst>
          </p:cNvPr>
          <p:cNvSpPr txBox="1"/>
          <p:nvPr/>
        </p:nvSpPr>
        <p:spPr>
          <a:xfrm>
            <a:off x="3048153" y="8092"/>
            <a:ext cx="6086478" cy="578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SzPct val="100000"/>
              <a:buNone/>
            </a:pPr>
            <a:r>
              <a:rPr lang="en-GB" sz="2800" b="1" dirty="0">
                <a:solidFill>
                  <a:schemeClr val="tx1"/>
                </a:solidFill>
                <a:latin typeface="+mn-lt"/>
              </a:rPr>
              <a:t>6</a:t>
            </a:r>
            <a:r>
              <a:rPr lang="en-GB" sz="2800" b="1" i="0" dirty="0">
                <a:solidFill>
                  <a:schemeClr val="tx1"/>
                </a:solidFill>
                <a:effectLst/>
                <a:latin typeface="+mn-lt"/>
              </a:rPr>
              <a:t>. Benchmark Phase-VII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9295C25-E920-D152-EC2D-FE00F10C331A}"/>
              </a:ext>
            </a:extLst>
          </p:cNvPr>
          <p:cNvSpPr/>
          <p:nvPr/>
        </p:nvSpPr>
        <p:spPr>
          <a:xfrm>
            <a:off x="107504" y="1213216"/>
            <a:ext cx="6958956" cy="404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3525" indent="-263525" algn="l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q"/>
            </a:pPr>
            <a:r>
              <a:rPr lang="en-US" altLang="es-ES" sz="1800" b="1" dirty="0" err="1"/>
              <a:t>Keff</a:t>
            </a:r>
            <a:r>
              <a:rPr lang="en-US" altLang="es-ES" sz="1800" b="1" dirty="0"/>
              <a:t> values – mean value and std.:  </a:t>
            </a:r>
            <a:r>
              <a:rPr lang="en-US" altLang="es-ES" sz="1800" u="sng" dirty="0"/>
              <a:t>CASE “</a:t>
            </a:r>
            <a:r>
              <a:rPr lang="en-US" altLang="es-ES" sz="1800" u="sng" dirty="0" err="1"/>
              <a:t>Keff</a:t>
            </a:r>
            <a:r>
              <a:rPr lang="en-US" altLang="es-ES" sz="1800" u="sng" dirty="0"/>
              <a:t> Fresh Fuel”</a:t>
            </a:r>
            <a:endParaRPr lang="en-GB" sz="1800" u="sng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CA8BCD2-EB94-ED46-7638-70381E2725AB}"/>
              </a:ext>
            </a:extLst>
          </p:cNvPr>
          <p:cNvSpPr/>
          <p:nvPr/>
        </p:nvSpPr>
        <p:spPr>
          <a:xfrm>
            <a:off x="7626386" y="4695317"/>
            <a:ext cx="34667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C797F56-DF47-EC90-CDBF-2738A3E2815D}"/>
              </a:ext>
            </a:extLst>
          </p:cNvPr>
          <p:cNvSpPr/>
          <p:nvPr/>
        </p:nvSpPr>
        <p:spPr>
          <a:xfrm>
            <a:off x="3048153" y="2833910"/>
            <a:ext cx="2411100" cy="4816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4BBDEDB-5990-3878-0C61-6DD4B6A725CC}"/>
              </a:ext>
            </a:extLst>
          </p:cNvPr>
          <p:cNvSpPr txBox="1"/>
          <p:nvPr/>
        </p:nvSpPr>
        <p:spPr>
          <a:xfrm>
            <a:off x="8000834" y="4003307"/>
            <a:ext cx="1133797" cy="6044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b="1" dirty="0"/>
              <a:t>ENDF/B-VIII.1b2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DEE7360-D99F-FCB0-E985-0C040095473D}"/>
              </a:ext>
            </a:extLst>
          </p:cNvPr>
          <p:cNvCxnSpPr>
            <a:cxnSpLocks/>
            <a:stCxn id="20" idx="1"/>
            <a:endCxn id="12" idx="7"/>
          </p:cNvCxnSpPr>
          <p:nvPr/>
        </p:nvCxnSpPr>
        <p:spPr bwMode="auto">
          <a:xfrm flipH="1">
            <a:off x="7922291" y="4305538"/>
            <a:ext cx="78543" cy="431960"/>
          </a:xfrm>
          <a:prstGeom prst="straightConnector1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7899902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A355F-7FCC-43B2-B4AF-553A95AABA83}" type="slidenum">
              <a:rPr lang="es-ES" smtClean="0"/>
              <a:pPr>
                <a:defRPr/>
              </a:pPr>
              <a:t>26</a:t>
            </a:fld>
            <a:endParaRPr lang="es-ES" dirty="0"/>
          </a:p>
        </p:txBody>
      </p:sp>
      <p:sp>
        <p:nvSpPr>
          <p:cNvPr id="3" name="CuadroTexto 8">
            <a:extLst>
              <a:ext uri="{FF2B5EF4-FFF2-40B4-BE49-F238E27FC236}">
                <a16:creationId xmlns:a16="http://schemas.microsoft.com/office/drawing/2014/main" id="{2AF97B6F-CE0C-1084-1EC3-CB5250965E4C}"/>
              </a:ext>
            </a:extLst>
          </p:cNvPr>
          <p:cNvSpPr txBox="1"/>
          <p:nvPr/>
        </p:nvSpPr>
        <p:spPr>
          <a:xfrm>
            <a:off x="3085959" y="8092"/>
            <a:ext cx="6048672" cy="578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en-GB" sz="2800" b="1" i="0" dirty="0">
                <a:solidFill>
                  <a:schemeClr val="tx1"/>
                </a:solidFill>
                <a:effectLst/>
                <a:latin typeface="+mn-lt"/>
              </a:rPr>
              <a:t>7. Testing ND FPDH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DA1741-07C5-70E6-BEBF-ED298A9F74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2924944"/>
            <a:ext cx="4158181" cy="28942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474468-798C-4ACD-BE6A-5F10F276BC6A}"/>
              </a:ext>
            </a:extLst>
          </p:cNvPr>
          <p:cNvSpPr txBox="1"/>
          <p:nvPr/>
        </p:nvSpPr>
        <p:spPr>
          <a:xfrm>
            <a:off x="467544" y="2600349"/>
            <a:ext cx="4628604" cy="335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dirty="0"/>
              <a:t>FAST U235, total energy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B904D0-78A0-6D6A-4533-25C5DE98BD94}"/>
              </a:ext>
            </a:extLst>
          </p:cNvPr>
          <p:cNvSpPr txBox="1"/>
          <p:nvPr/>
        </p:nvSpPr>
        <p:spPr>
          <a:xfrm>
            <a:off x="179512" y="1425664"/>
            <a:ext cx="900100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 typeface="Wingdings" panose="05000000000000000000" pitchFamily="2" charset="2"/>
              <a:buChar char="q"/>
            </a:pPr>
            <a:r>
              <a:rPr lang="en-GB" sz="1800" b="1" dirty="0">
                <a:solidFill>
                  <a:srgbClr val="0C68B0"/>
                </a:solidFill>
                <a:ea typeface="+mn-ea"/>
                <a:cs typeface="Arial" charset="0"/>
              </a:rPr>
              <a:t>FPDH- good agreement ENDF/B-VIII.0 and ENDF/B-VIII.1b2</a:t>
            </a:r>
          </a:p>
          <a:p>
            <a:pPr marL="742950" lvl="1" indent="-285750" algn="l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 typeface="Wingdings" panose="05000000000000000000" pitchFamily="2" charset="2"/>
              <a:buChar char="§"/>
            </a:pPr>
            <a:endParaRPr lang="en-GB" b="1" dirty="0">
              <a:solidFill>
                <a:srgbClr val="0C68B0"/>
              </a:solidFill>
              <a:ea typeface="+mn-ea"/>
              <a:cs typeface="Arial" charset="0"/>
            </a:endParaRPr>
          </a:p>
          <a:p>
            <a:pPr marL="285750" indent="-285750" algn="l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 typeface="Wingdings" panose="05000000000000000000" pitchFamily="2" charset="2"/>
              <a:buChar char="§"/>
            </a:pPr>
            <a:r>
              <a:rPr lang="en-GB" dirty="0"/>
              <a:t>Few changes in 235U &amp;239Pu FYs (</a:t>
            </a:r>
            <a:r>
              <a:rPr lang="en-GB" b="1" dirty="0"/>
              <a:t>44-In-109, 44-In-109m, 45-Sn-109, 45-Sn-109m</a:t>
            </a:r>
            <a:r>
              <a:rPr lang="en-GB" dirty="0"/>
              <a:t>) do not change FPDH!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8266C4D-E1F6-2597-B42E-1EDBCACCE0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969" y="2935504"/>
            <a:ext cx="4662862" cy="31533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A2DAD8B-7916-E292-FFAE-71444F83AA78}"/>
              </a:ext>
            </a:extLst>
          </p:cNvPr>
          <p:cNvSpPr txBox="1"/>
          <p:nvPr/>
        </p:nvSpPr>
        <p:spPr>
          <a:xfrm>
            <a:off x="4786333" y="2580693"/>
            <a:ext cx="3658134" cy="335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dirty="0"/>
              <a:t>FAST Pu239, total energy</a:t>
            </a:r>
          </a:p>
        </p:txBody>
      </p:sp>
    </p:spTree>
    <p:extLst>
      <p:ext uri="{BB962C8B-B14F-4D97-AF65-F5344CB8AC3E}">
        <p14:creationId xmlns:p14="http://schemas.microsoft.com/office/powerpoint/2010/main" val="22931660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8E734A-97C7-5FA1-6266-CC8E730D00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41" y="1657445"/>
            <a:ext cx="6752129" cy="4411450"/>
          </a:xfrm>
          <a:prstGeom prst="rect">
            <a:avLst/>
          </a:prstGeom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A355F-7FCC-43B2-B4AF-553A95AABA83}" type="slidenum">
              <a:rPr lang="es-ES" smtClean="0"/>
              <a:pPr>
                <a:defRPr/>
              </a:pPr>
              <a:t>27</a:t>
            </a:fld>
            <a:endParaRPr lang="es-E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C0CF92E-6981-40D3-8332-727766D438E2}"/>
              </a:ext>
            </a:extLst>
          </p:cNvPr>
          <p:cNvSpPr txBox="1"/>
          <p:nvPr/>
        </p:nvSpPr>
        <p:spPr>
          <a:xfrm>
            <a:off x="1835696" y="8092"/>
            <a:ext cx="7298935" cy="1127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SzPct val="100000"/>
              <a:buNone/>
            </a:pPr>
            <a:r>
              <a:rPr lang="en-GB" sz="2800" b="1" dirty="0">
                <a:solidFill>
                  <a:schemeClr val="tx1"/>
                </a:solidFill>
                <a:latin typeface="+mn-lt"/>
              </a:rPr>
              <a:t>8</a:t>
            </a:r>
            <a:r>
              <a:rPr lang="en-GB" sz="2800" b="1" i="0" dirty="0">
                <a:solidFill>
                  <a:schemeClr val="tx1"/>
                </a:solidFill>
                <a:effectLst/>
                <a:latin typeface="+mn-lt"/>
              </a:rPr>
              <a:t>. Application in LWR – Depletion</a:t>
            </a:r>
          </a:p>
          <a:p>
            <a:pPr algn="r">
              <a:buSzPct val="100000"/>
              <a:buNone/>
            </a:pPr>
            <a:r>
              <a:rPr lang="en-GB" sz="2400" i="0" dirty="0">
                <a:solidFill>
                  <a:schemeClr val="tx1"/>
                </a:solidFill>
                <a:effectLst/>
                <a:latin typeface="+mn-lt"/>
              </a:rPr>
              <a:t>Fuel Assembly – PWR 17x17, 4.8 wo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E42607-0EC2-33C9-9063-A11AC26EC740}"/>
              </a:ext>
            </a:extLst>
          </p:cNvPr>
          <p:cNvSpPr/>
          <p:nvPr/>
        </p:nvSpPr>
        <p:spPr>
          <a:xfrm>
            <a:off x="188097" y="1331476"/>
            <a:ext cx="82723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 typeface="Wingdings" panose="05000000000000000000" pitchFamily="2" charset="2"/>
              <a:buChar char="q"/>
            </a:pPr>
            <a:r>
              <a:rPr lang="en-US" altLang="es-ES" sz="1800" b="1" dirty="0">
                <a:solidFill>
                  <a:srgbClr val="0C68B0"/>
                </a:solidFill>
                <a:ea typeface="+mn-ea"/>
                <a:cs typeface="Arial" charset="0"/>
              </a:rPr>
              <a:t>Modification in reactivity (</a:t>
            </a:r>
            <a:r>
              <a:rPr lang="en-US" altLang="es-ES" sz="1800" b="1" dirty="0" err="1">
                <a:solidFill>
                  <a:srgbClr val="0C68B0"/>
                </a:solidFill>
                <a:ea typeface="+mn-ea"/>
                <a:cs typeface="Arial" charset="0"/>
              </a:rPr>
              <a:t>pcm</a:t>
            </a:r>
            <a:r>
              <a:rPr lang="en-US" altLang="es-ES" sz="1800" b="1" dirty="0">
                <a:solidFill>
                  <a:srgbClr val="0C68B0"/>
                </a:solidFill>
                <a:ea typeface="+mn-ea"/>
                <a:cs typeface="Arial" charset="0"/>
              </a:rPr>
              <a:t>): ENDF/B-VII.1 as reference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91A95A-36B3-70A7-8D0D-01A776C184AD}"/>
              </a:ext>
            </a:extLst>
          </p:cNvPr>
          <p:cNvSpPr txBox="1"/>
          <p:nvPr/>
        </p:nvSpPr>
        <p:spPr>
          <a:xfrm>
            <a:off x="1346645" y="4746585"/>
            <a:ext cx="1235201" cy="28315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s-ES" sz="1050" b="1" dirty="0"/>
              <a:t>BOC- No </a:t>
            </a:r>
            <a:r>
              <a:rPr lang="es-ES" sz="1050" b="1" dirty="0" err="1"/>
              <a:t>Xenon</a:t>
            </a:r>
            <a:endParaRPr lang="en-GB" sz="105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A53979-3706-642B-74B8-AE9F58217FA6}"/>
              </a:ext>
            </a:extLst>
          </p:cNvPr>
          <p:cNvSpPr txBox="1"/>
          <p:nvPr/>
        </p:nvSpPr>
        <p:spPr>
          <a:xfrm>
            <a:off x="1008424" y="5497478"/>
            <a:ext cx="371105" cy="28315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s-ES" sz="1050" dirty="0"/>
              <a:t>0</a:t>
            </a:r>
            <a:endParaRPr lang="en-GB" sz="1050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45496D6-1838-87B2-4656-B74BD64A7D41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151609" y="4396046"/>
            <a:ext cx="390073" cy="336914"/>
          </a:xfrm>
          <a:prstGeom prst="straightConnector1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8A63354-E1BA-0EE2-4863-13C9D365ECE1}"/>
              </a:ext>
            </a:extLst>
          </p:cNvPr>
          <p:cNvSpPr txBox="1"/>
          <p:nvPr/>
        </p:nvSpPr>
        <p:spPr>
          <a:xfrm>
            <a:off x="1530886" y="3300956"/>
            <a:ext cx="1584176" cy="28315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s-ES" sz="1050" b="1" dirty="0"/>
              <a:t>BOC- </a:t>
            </a:r>
            <a:r>
              <a:rPr lang="es-ES" sz="1050" b="1" dirty="0" err="1"/>
              <a:t>Xenon</a:t>
            </a:r>
            <a:r>
              <a:rPr lang="es-ES" sz="1050" b="1" dirty="0"/>
              <a:t> </a:t>
            </a:r>
            <a:r>
              <a:rPr lang="es-ES" sz="1050" b="1" dirty="0" err="1"/>
              <a:t>eq</a:t>
            </a:r>
            <a:r>
              <a:rPr lang="es-ES" sz="1050" b="1" dirty="0"/>
              <a:t>.</a:t>
            </a:r>
            <a:endParaRPr lang="en-GB" sz="1050" b="1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77721ED-2D41-85CA-377A-8FCE63D67727}"/>
              </a:ext>
            </a:extLst>
          </p:cNvPr>
          <p:cNvCxnSpPr>
            <a:cxnSpLocks/>
          </p:cNvCxnSpPr>
          <p:nvPr/>
        </p:nvCxnSpPr>
        <p:spPr bwMode="auto">
          <a:xfrm flipH="1">
            <a:off x="1515162" y="3531899"/>
            <a:ext cx="53040" cy="288032"/>
          </a:xfrm>
          <a:prstGeom prst="straightConnector1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A5292E4-B72C-CC49-8A40-5473EDF35F8B}"/>
              </a:ext>
            </a:extLst>
          </p:cNvPr>
          <p:cNvSpPr txBox="1"/>
          <p:nvPr/>
        </p:nvSpPr>
        <p:spPr>
          <a:xfrm>
            <a:off x="6697340" y="5123161"/>
            <a:ext cx="2391870" cy="1186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GB" dirty="0"/>
              <a:t>Reactivity modification at Fuel Assembly Level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GB" dirty="0"/>
              <a:t>Calculation with WIMSD5b lattice code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3CFDBC-9FE8-9D15-AE6D-86979BB55D75}"/>
              </a:ext>
            </a:extLst>
          </p:cNvPr>
          <p:cNvSpPr txBox="1"/>
          <p:nvPr/>
        </p:nvSpPr>
        <p:spPr>
          <a:xfrm>
            <a:off x="6731937" y="1859338"/>
            <a:ext cx="2391871" cy="1584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b="1" dirty="0"/>
              <a:t>Nuclear Data:</a:t>
            </a:r>
          </a:p>
          <a:p>
            <a:pPr>
              <a:buNone/>
            </a:pPr>
            <a:r>
              <a:rPr lang="en-GB" dirty="0"/>
              <a:t>Case ENDF/B-VIII.0</a:t>
            </a:r>
          </a:p>
          <a:p>
            <a:pPr>
              <a:buNone/>
            </a:pPr>
            <a:r>
              <a:rPr lang="en-GB" dirty="0"/>
              <a:t>Case ENDF/B-VIII.1b2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/>
              <a:t>XS + TSL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/>
              <a:t>DD and FYs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9E2B2785-CBA0-A39D-5CBB-9197AD2C2754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203250" y="4405951"/>
            <a:ext cx="2740" cy="327009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D118448-0313-5E0D-88D9-2CA57A2633C0}"/>
              </a:ext>
            </a:extLst>
          </p:cNvPr>
          <p:cNvSpPr txBox="1"/>
          <p:nvPr/>
        </p:nvSpPr>
        <p:spPr>
          <a:xfrm>
            <a:off x="6205990" y="4403931"/>
            <a:ext cx="1184392" cy="3369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~ </a:t>
            </a:r>
            <a:r>
              <a:rPr lang="en-GB" b="1" dirty="0"/>
              <a:t>200pcm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68A594-61AD-B215-D2BC-FD30DF05BFA1}"/>
              </a:ext>
            </a:extLst>
          </p:cNvPr>
          <p:cNvSpPr txBox="1"/>
          <p:nvPr/>
        </p:nvSpPr>
        <p:spPr>
          <a:xfrm>
            <a:off x="6267928" y="4052675"/>
            <a:ext cx="2192504" cy="336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~ BOC-EOC: 50</a:t>
            </a:r>
            <a:r>
              <a:rPr lang="en-GB" b="1" dirty="0"/>
              <a:t>pcm</a:t>
            </a:r>
            <a:endParaRPr lang="en-GB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3D83714-E8C3-4333-B64A-72226E4A2B71}"/>
              </a:ext>
            </a:extLst>
          </p:cNvPr>
          <p:cNvCxnSpPr>
            <a:cxnSpLocks/>
          </p:cNvCxnSpPr>
          <p:nvPr/>
        </p:nvCxnSpPr>
        <p:spPr bwMode="auto">
          <a:xfrm flipV="1">
            <a:off x="6203250" y="4124594"/>
            <a:ext cx="0" cy="252000"/>
          </a:xfrm>
          <a:prstGeom prst="straightConnector1">
            <a:avLst/>
          </a:prstGeom>
          <a:noFill/>
          <a:ln w="12700" cap="flat" cmpd="sng" algn="ctr">
            <a:solidFill>
              <a:srgbClr val="0000FF"/>
            </a:solidFill>
            <a:prstDash val="solid"/>
            <a:round/>
            <a:headEnd type="triangl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4010945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A355F-7FCC-43B2-B4AF-553A95AABA83}" type="slidenum">
              <a:rPr lang="es-ES" smtClean="0"/>
              <a:pPr>
                <a:defRPr/>
              </a:pPr>
              <a:t>28</a:t>
            </a:fld>
            <a:endParaRPr lang="es-E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C0CF92E-6981-40D3-8332-727766D438E2}"/>
              </a:ext>
            </a:extLst>
          </p:cNvPr>
          <p:cNvSpPr txBox="1"/>
          <p:nvPr/>
        </p:nvSpPr>
        <p:spPr>
          <a:xfrm>
            <a:off x="1835696" y="8092"/>
            <a:ext cx="7298935" cy="1127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SzPct val="100000"/>
              <a:buNone/>
            </a:pPr>
            <a:r>
              <a:rPr lang="en-GB" sz="2800" b="1" dirty="0">
                <a:solidFill>
                  <a:schemeClr val="tx1"/>
                </a:solidFill>
                <a:latin typeface="+mn-lt"/>
              </a:rPr>
              <a:t>8</a:t>
            </a:r>
            <a:r>
              <a:rPr lang="en-GB" sz="2800" b="1" i="0" dirty="0">
                <a:solidFill>
                  <a:schemeClr val="tx1"/>
                </a:solidFill>
                <a:effectLst/>
                <a:latin typeface="+mn-lt"/>
              </a:rPr>
              <a:t>. Application in LWR – Depletion</a:t>
            </a:r>
          </a:p>
          <a:p>
            <a:pPr algn="r">
              <a:buSzPct val="100000"/>
              <a:buNone/>
            </a:pPr>
            <a:r>
              <a:rPr lang="en-GB" sz="2400" i="0" dirty="0">
                <a:solidFill>
                  <a:schemeClr val="tx1"/>
                </a:solidFill>
                <a:effectLst/>
                <a:latin typeface="+mn-lt"/>
              </a:rPr>
              <a:t>Fuel Assembly – PWR 17x17, 4.8 wo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E42607-0EC2-33C9-9063-A11AC26EC740}"/>
              </a:ext>
            </a:extLst>
          </p:cNvPr>
          <p:cNvSpPr/>
          <p:nvPr/>
        </p:nvSpPr>
        <p:spPr>
          <a:xfrm>
            <a:off x="132904" y="1181162"/>
            <a:ext cx="82723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 typeface="Wingdings" panose="05000000000000000000" pitchFamily="2" charset="2"/>
              <a:buChar char="q"/>
            </a:pPr>
            <a:r>
              <a:rPr lang="en-US" altLang="es-ES" sz="1800" b="1" dirty="0">
                <a:solidFill>
                  <a:srgbClr val="0C68B0"/>
                </a:solidFill>
                <a:ea typeface="+mn-ea"/>
                <a:cs typeface="Arial" charset="0"/>
              </a:rPr>
              <a:t>Modification in reactivity (</a:t>
            </a:r>
            <a:r>
              <a:rPr lang="en-US" altLang="es-ES" sz="1800" b="1" dirty="0" err="1">
                <a:solidFill>
                  <a:srgbClr val="0C68B0"/>
                </a:solidFill>
                <a:ea typeface="+mn-ea"/>
                <a:cs typeface="Arial" charset="0"/>
              </a:rPr>
              <a:t>pcm</a:t>
            </a:r>
            <a:r>
              <a:rPr lang="en-US" altLang="es-ES" sz="1800" b="1" dirty="0">
                <a:solidFill>
                  <a:srgbClr val="0C68B0"/>
                </a:solidFill>
                <a:ea typeface="+mn-ea"/>
                <a:cs typeface="Arial" charset="0"/>
              </a:rPr>
              <a:t>): ENDF/B-VII.1 as reference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91A95A-36B3-70A7-8D0D-01A776C184AD}"/>
              </a:ext>
            </a:extLst>
          </p:cNvPr>
          <p:cNvSpPr txBox="1"/>
          <p:nvPr/>
        </p:nvSpPr>
        <p:spPr>
          <a:xfrm>
            <a:off x="1346645" y="5219699"/>
            <a:ext cx="1235201" cy="28315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s-ES" sz="1050" b="1" dirty="0"/>
              <a:t>BOC- No </a:t>
            </a:r>
            <a:r>
              <a:rPr lang="es-ES" sz="1050" b="1" dirty="0" err="1"/>
              <a:t>Xenon</a:t>
            </a:r>
            <a:endParaRPr lang="en-GB" sz="1050" b="1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45496D6-1838-87B2-4656-B74BD64A7D41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151609" y="4869160"/>
            <a:ext cx="390073" cy="336914"/>
          </a:xfrm>
          <a:prstGeom prst="straightConnector1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8A63354-E1BA-0EE2-4863-13C9D365ECE1}"/>
              </a:ext>
            </a:extLst>
          </p:cNvPr>
          <p:cNvSpPr txBox="1"/>
          <p:nvPr/>
        </p:nvSpPr>
        <p:spPr>
          <a:xfrm>
            <a:off x="1963335" y="4800343"/>
            <a:ext cx="1584176" cy="28315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s-ES" sz="1050" b="1" dirty="0"/>
              <a:t>BOC- </a:t>
            </a:r>
            <a:r>
              <a:rPr lang="es-ES" sz="1050" b="1" dirty="0" err="1"/>
              <a:t>Xenon</a:t>
            </a:r>
            <a:r>
              <a:rPr lang="es-ES" sz="1050" b="1" dirty="0"/>
              <a:t> </a:t>
            </a:r>
            <a:r>
              <a:rPr lang="es-ES" sz="1050" b="1" dirty="0" err="1"/>
              <a:t>eq</a:t>
            </a:r>
            <a:r>
              <a:rPr lang="es-ES" sz="1050" b="1" dirty="0"/>
              <a:t>.</a:t>
            </a:r>
            <a:endParaRPr lang="en-GB" sz="1050" b="1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77721ED-2D41-85CA-377A-8FCE63D6772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541682" y="4800343"/>
            <a:ext cx="458969" cy="230943"/>
          </a:xfrm>
          <a:prstGeom prst="straightConnector1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C8AD9E14-12AB-4637-B0E1-A7AFE819A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81" y="1472246"/>
            <a:ext cx="7566763" cy="494368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9A53979-3706-642B-74B8-AE9F58217FA6}"/>
              </a:ext>
            </a:extLst>
          </p:cNvPr>
          <p:cNvSpPr txBox="1"/>
          <p:nvPr/>
        </p:nvSpPr>
        <p:spPr>
          <a:xfrm>
            <a:off x="983024" y="5637178"/>
            <a:ext cx="371105" cy="28315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s-ES" sz="1050" dirty="0"/>
              <a:t>0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13979252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CD4C7A-9F9D-F285-F2C3-DB0B5A1754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45" y="1654927"/>
            <a:ext cx="6749911" cy="4410000"/>
          </a:xfrm>
          <a:prstGeom prst="rect">
            <a:avLst/>
          </a:prstGeom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A355F-7FCC-43B2-B4AF-553A95AABA83}" type="slidenum">
              <a:rPr lang="es-ES" smtClean="0"/>
              <a:pPr>
                <a:defRPr/>
              </a:pPr>
              <a:t>29</a:t>
            </a:fld>
            <a:endParaRPr lang="es-E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C0CF92E-6981-40D3-8332-727766D438E2}"/>
              </a:ext>
            </a:extLst>
          </p:cNvPr>
          <p:cNvSpPr txBox="1"/>
          <p:nvPr/>
        </p:nvSpPr>
        <p:spPr>
          <a:xfrm>
            <a:off x="1835696" y="8092"/>
            <a:ext cx="7298935" cy="1127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SzPct val="100000"/>
              <a:buNone/>
            </a:pPr>
            <a:r>
              <a:rPr lang="en-GB" sz="2800" b="1" dirty="0">
                <a:solidFill>
                  <a:schemeClr val="tx1"/>
                </a:solidFill>
                <a:latin typeface="+mn-lt"/>
              </a:rPr>
              <a:t>8</a:t>
            </a:r>
            <a:r>
              <a:rPr lang="en-GB" sz="2800" b="1" i="0" dirty="0">
                <a:solidFill>
                  <a:schemeClr val="tx1"/>
                </a:solidFill>
                <a:effectLst/>
                <a:latin typeface="+mn-lt"/>
              </a:rPr>
              <a:t>. Application in LWR – Depletion</a:t>
            </a:r>
          </a:p>
          <a:p>
            <a:pPr algn="r">
              <a:buSzPct val="100000"/>
              <a:buNone/>
            </a:pPr>
            <a:r>
              <a:rPr lang="en-GB" sz="2400" i="0" dirty="0">
                <a:solidFill>
                  <a:schemeClr val="tx1"/>
                </a:solidFill>
                <a:effectLst/>
                <a:latin typeface="+mn-lt"/>
              </a:rPr>
              <a:t>Fuel Assembly – PWR 17x17, 3.1 wo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E42607-0EC2-33C9-9063-A11AC26EC740}"/>
              </a:ext>
            </a:extLst>
          </p:cNvPr>
          <p:cNvSpPr/>
          <p:nvPr/>
        </p:nvSpPr>
        <p:spPr>
          <a:xfrm>
            <a:off x="188097" y="1331476"/>
            <a:ext cx="82723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 typeface="Wingdings" panose="05000000000000000000" pitchFamily="2" charset="2"/>
              <a:buChar char="q"/>
            </a:pPr>
            <a:r>
              <a:rPr lang="en-US" altLang="es-ES" sz="1800" b="1" dirty="0">
                <a:solidFill>
                  <a:srgbClr val="0C68B0"/>
                </a:solidFill>
                <a:ea typeface="+mn-ea"/>
                <a:cs typeface="Arial" charset="0"/>
              </a:rPr>
              <a:t>Modification in reactivity (</a:t>
            </a:r>
            <a:r>
              <a:rPr lang="en-US" altLang="es-ES" sz="1800" b="1" dirty="0" err="1">
                <a:solidFill>
                  <a:srgbClr val="0C68B0"/>
                </a:solidFill>
                <a:ea typeface="+mn-ea"/>
                <a:cs typeface="Arial" charset="0"/>
              </a:rPr>
              <a:t>pcm</a:t>
            </a:r>
            <a:r>
              <a:rPr lang="en-US" altLang="es-ES" sz="1800" b="1" dirty="0">
                <a:solidFill>
                  <a:srgbClr val="0C68B0"/>
                </a:solidFill>
                <a:ea typeface="+mn-ea"/>
                <a:cs typeface="Arial" charset="0"/>
              </a:rPr>
              <a:t>): ENDF/B-VII.1 as reference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91A95A-36B3-70A7-8D0D-01A776C184AD}"/>
              </a:ext>
            </a:extLst>
          </p:cNvPr>
          <p:cNvSpPr txBox="1"/>
          <p:nvPr/>
        </p:nvSpPr>
        <p:spPr>
          <a:xfrm>
            <a:off x="1515162" y="4527261"/>
            <a:ext cx="1235201" cy="28315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s-ES" sz="1050" b="1" dirty="0"/>
              <a:t>BOC- No </a:t>
            </a:r>
            <a:r>
              <a:rPr lang="es-ES" sz="1050" b="1" dirty="0" err="1"/>
              <a:t>Xenon</a:t>
            </a:r>
            <a:endParaRPr lang="en-GB" sz="105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A53979-3706-642B-74B8-AE9F58217FA6}"/>
              </a:ext>
            </a:extLst>
          </p:cNvPr>
          <p:cNvSpPr txBox="1"/>
          <p:nvPr/>
        </p:nvSpPr>
        <p:spPr>
          <a:xfrm>
            <a:off x="1008424" y="5497478"/>
            <a:ext cx="371105" cy="28315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s-ES" sz="1050" dirty="0"/>
              <a:t>0</a:t>
            </a:r>
            <a:endParaRPr lang="en-GB" sz="1050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45496D6-1838-87B2-4656-B74BD64A7D41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174945" y="4167024"/>
            <a:ext cx="390073" cy="336914"/>
          </a:xfrm>
          <a:prstGeom prst="straightConnector1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8A63354-E1BA-0EE2-4863-13C9D365ECE1}"/>
              </a:ext>
            </a:extLst>
          </p:cNvPr>
          <p:cNvSpPr txBox="1"/>
          <p:nvPr/>
        </p:nvSpPr>
        <p:spPr>
          <a:xfrm>
            <a:off x="1530886" y="3300956"/>
            <a:ext cx="1584176" cy="28315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s-ES" sz="1050" b="1" dirty="0"/>
              <a:t>BOC- </a:t>
            </a:r>
            <a:r>
              <a:rPr lang="es-ES" sz="1050" b="1" dirty="0" err="1"/>
              <a:t>Xenon</a:t>
            </a:r>
            <a:r>
              <a:rPr lang="es-ES" sz="1050" b="1" dirty="0"/>
              <a:t> </a:t>
            </a:r>
            <a:r>
              <a:rPr lang="es-ES" sz="1050" b="1" dirty="0" err="1"/>
              <a:t>eq</a:t>
            </a:r>
            <a:r>
              <a:rPr lang="es-ES" sz="1050" b="1" dirty="0"/>
              <a:t>.</a:t>
            </a:r>
            <a:endParaRPr lang="en-GB" sz="1050" b="1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77721ED-2D41-85CA-377A-8FCE63D67727}"/>
              </a:ext>
            </a:extLst>
          </p:cNvPr>
          <p:cNvCxnSpPr>
            <a:cxnSpLocks/>
          </p:cNvCxnSpPr>
          <p:nvPr/>
        </p:nvCxnSpPr>
        <p:spPr bwMode="auto">
          <a:xfrm flipH="1">
            <a:off x="1515162" y="3531899"/>
            <a:ext cx="53040" cy="288032"/>
          </a:xfrm>
          <a:prstGeom prst="straightConnector1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03ACD5C-D31E-E927-EA10-26341C4D61AD}"/>
              </a:ext>
            </a:extLst>
          </p:cNvPr>
          <p:cNvCxnSpPr>
            <a:cxnSpLocks/>
          </p:cNvCxnSpPr>
          <p:nvPr/>
        </p:nvCxnSpPr>
        <p:spPr bwMode="auto">
          <a:xfrm flipV="1">
            <a:off x="6207279" y="4567357"/>
            <a:ext cx="0" cy="306477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3F72B8F-5FE7-DF0F-7535-794BEB228879}"/>
              </a:ext>
            </a:extLst>
          </p:cNvPr>
          <p:cNvSpPr txBox="1"/>
          <p:nvPr/>
        </p:nvSpPr>
        <p:spPr>
          <a:xfrm>
            <a:off x="5691864" y="4873834"/>
            <a:ext cx="1184392" cy="3369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~ </a:t>
            </a:r>
            <a:r>
              <a:rPr lang="en-GB" b="1" dirty="0"/>
              <a:t>200pcm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53C8B6-CC1D-239E-9230-C656A20E9833}"/>
              </a:ext>
            </a:extLst>
          </p:cNvPr>
          <p:cNvSpPr txBox="1"/>
          <p:nvPr/>
        </p:nvSpPr>
        <p:spPr>
          <a:xfrm>
            <a:off x="6267927" y="4052675"/>
            <a:ext cx="2391871" cy="336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~ BOC-EOC: </a:t>
            </a:r>
            <a:r>
              <a:rPr lang="en-GB" b="1" dirty="0"/>
              <a:t>250pcm</a:t>
            </a:r>
            <a:endParaRPr lang="en-GB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820EA4C-4FF1-3CDE-D6DC-F718C9B96E56}"/>
              </a:ext>
            </a:extLst>
          </p:cNvPr>
          <p:cNvCxnSpPr>
            <a:cxnSpLocks/>
          </p:cNvCxnSpPr>
          <p:nvPr/>
        </p:nvCxnSpPr>
        <p:spPr bwMode="auto">
          <a:xfrm flipV="1">
            <a:off x="6207279" y="4052675"/>
            <a:ext cx="0" cy="456445"/>
          </a:xfrm>
          <a:prstGeom prst="straightConnector1">
            <a:avLst/>
          </a:prstGeom>
          <a:noFill/>
          <a:ln w="12700" cap="flat" cmpd="sng" algn="ctr">
            <a:solidFill>
              <a:srgbClr val="0000FF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4EC2B43-2070-DD8D-AA57-43A6EBE9DAE4}"/>
              </a:ext>
            </a:extLst>
          </p:cNvPr>
          <p:cNvSpPr txBox="1"/>
          <p:nvPr/>
        </p:nvSpPr>
        <p:spPr>
          <a:xfrm>
            <a:off x="6697340" y="5123161"/>
            <a:ext cx="2391870" cy="1186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GB" dirty="0"/>
              <a:t>Reactivity modification at Fuel Assembly Level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GB" dirty="0"/>
              <a:t>Calculation with WIMSD5b lattice code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6857591-4DAF-73E9-7E24-2B623A7CEC48}"/>
              </a:ext>
            </a:extLst>
          </p:cNvPr>
          <p:cNvSpPr txBox="1"/>
          <p:nvPr/>
        </p:nvSpPr>
        <p:spPr>
          <a:xfrm>
            <a:off x="6731937" y="1859338"/>
            <a:ext cx="2391871" cy="1584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b="1" dirty="0"/>
              <a:t>Nuclear Data:</a:t>
            </a:r>
          </a:p>
          <a:p>
            <a:pPr>
              <a:buNone/>
            </a:pPr>
            <a:r>
              <a:rPr lang="en-GB" dirty="0"/>
              <a:t>Case ENDF/B-VIII.0</a:t>
            </a:r>
          </a:p>
          <a:p>
            <a:pPr>
              <a:buNone/>
            </a:pPr>
            <a:r>
              <a:rPr lang="en-GB" dirty="0"/>
              <a:t>Case ENDF/B-VIII.1b2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/>
              <a:t>XS + TSL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/>
              <a:t>DD and FYs</a:t>
            </a:r>
          </a:p>
        </p:txBody>
      </p:sp>
    </p:spTree>
    <p:extLst>
      <p:ext uri="{BB962C8B-B14F-4D97-AF65-F5344CB8AC3E}">
        <p14:creationId xmlns:p14="http://schemas.microsoft.com/office/powerpoint/2010/main" val="646062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A355F-7FCC-43B2-B4AF-553A95AABA83}" type="slidenum">
              <a:rPr lang="es-ES" smtClean="0"/>
              <a:pPr>
                <a:defRPr/>
              </a:pPr>
              <a:t>3</a:t>
            </a:fld>
            <a:endParaRPr lang="es-E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9EA790-363A-E05F-5270-D2A86C18FA75}"/>
              </a:ext>
            </a:extLst>
          </p:cNvPr>
          <p:cNvSpPr txBox="1"/>
          <p:nvPr/>
        </p:nvSpPr>
        <p:spPr>
          <a:xfrm>
            <a:off x="236340" y="1268760"/>
            <a:ext cx="8640960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3525" indent="-263525" algn="l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q"/>
            </a:pPr>
            <a:r>
              <a:rPr lang="en-GB" sz="1800" b="1" dirty="0"/>
              <a:t>Processing ND libraries into JANIS format:</a:t>
            </a:r>
          </a:p>
          <a:p>
            <a:pPr marL="450850" indent="-177800" algn="l"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GB" b="1" dirty="0"/>
              <a:t>JEFF-4T2.2</a:t>
            </a:r>
          </a:p>
          <a:p>
            <a:pPr marL="450850" indent="-177800" algn="l"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GB" b="1" dirty="0"/>
              <a:t>JENDL-5.0-upd </a:t>
            </a:r>
          </a:p>
          <a:p>
            <a:pPr marL="450850" indent="-177800" algn="l"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GB" b="1" dirty="0">
                <a:solidFill>
                  <a:srgbClr val="0000FF"/>
                </a:solidFill>
              </a:rPr>
              <a:t>ENDF/B-VIII.1b2</a:t>
            </a:r>
          </a:p>
          <a:p>
            <a:pPr marL="908050" lvl="1" indent="-177800" algn="l"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“In115” failed in HEATR module</a:t>
            </a:r>
          </a:p>
          <a:p>
            <a:pPr marL="908050" lvl="1" indent="-177800" algn="l"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</a:rPr>
              <a:t>Logs reported when importing JANIS database (Sep. 15</a:t>
            </a:r>
            <a:r>
              <a:rPr lang="en-GB" sz="1200" baseline="30000" dirty="0">
                <a:latin typeface="Calibri" panose="020F0502020204030204" pitchFamily="34" charset="0"/>
                <a:ea typeface="Calibri" panose="020F0502020204030204" pitchFamily="34" charset="0"/>
              </a:rPr>
              <a:t>th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</a:rPr>
              <a:t>, 2023)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6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# - HENDF: Hybrid format ENDF+PENDF including KERMA and DAMAGE cross-sections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# - INTER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# - BOXER: covariances MF31, MF32/MF33, MF34 and MF35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Download at the following link:</a:t>
            </a:r>
            <a:endParaRPr lang="en-GB" u="sng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https://drive.upm.es/s/E4KBmhbtrI5yWQI</a:t>
            </a:r>
            <a:endParaRPr lang="en-GB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password</a:t>
            </a:r>
            <a:r>
              <a:rPr lang="es-E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es-ES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janis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5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See the “Readme.txt” file, it explains how to download and import the database in JANIS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792549-7850-549F-75E4-CB790110D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507" y="5229199"/>
            <a:ext cx="1559401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25DBBD0-37CC-B132-C3C5-61622CA23495}"/>
              </a:ext>
            </a:extLst>
          </p:cNvPr>
          <p:cNvSpPr/>
          <p:nvPr/>
        </p:nvSpPr>
        <p:spPr>
          <a:xfrm>
            <a:off x="236340" y="4816266"/>
            <a:ext cx="6434413" cy="41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-263525" algn="l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q"/>
            </a:pPr>
            <a:r>
              <a:rPr lang="en-GB" sz="1800" b="1" dirty="0">
                <a:latin typeface="Calibri" panose="020F0502020204030204" pitchFamily="34" charset="0"/>
                <a:cs typeface="Calibri" panose="020F0502020204030204" pitchFamily="34" charset="0"/>
              </a:rPr>
              <a:t>Import WIZARD tool: 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Use the “Database &gt; Import Wizard”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37C020-6175-A9D2-F9B0-F27AA95ADA6D}"/>
              </a:ext>
            </a:extLst>
          </p:cNvPr>
          <p:cNvSpPr/>
          <p:nvPr/>
        </p:nvSpPr>
        <p:spPr>
          <a:xfrm>
            <a:off x="330791" y="5229200"/>
            <a:ext cx="4745265" cy="116955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u="sng" dirty="0">
                <a:latin typeface="Calibri" panose="020F0502020204030204" pitchFamily="34" charset="0"/>
                <a:cs typeface="Calibri" panose="020F0502020204030204" pitchFamily="34" charset="0"/>
              </a:rPr>
              <a:t>Steps: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- Use “JANIS toolbar -&gt; Database –&gt; Load” function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- Set “.h2.db file” to select the downloaded “h2.db” file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- Set “Root Folder” to the folder where the “h2.fb” is located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(Leave the other default options are they are)</a:t>
            </a:r>
          </a:p>
        </p:txBody>
      </p:sp>
      <p:sp>
        <p:nvSpPr>
          <p:cNvPr id="2" name="CuadroTexto 8">
            <a:extLst>
              <a:ext uri="{FF2B5EF4-FFF2-40B4-BE49-F238E27FC236}">
                <a16:creationId xmlns:a16="http://schemas.microsoft.com/office/drawing/2014/main" id="{EC445A2D-6D2C-AE6F-8E2E-FDEED0ADB46B}"/>
              </a:ext>
            </a:extLst>
          </p:cNvPr>
          <p:cNvSpPr txBox="1"/>
          <p:nvPr/>
        </p:nvSpPr>
        <p:spPr>
          <a:xfrm>
            <a:off x="3085959" y="8092"/>
            <a:ext cx="6048672" cy="578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en-GB" sz="2800" b="1" i="0" dirty="0">
                <a:solidFill>
                  <a:schemeClr val="tx1"/>
                </a:solidFill>
                <a:effectLst/>
                <a:latin typeface="+mn-lt"/>
              </a:rPr>
              <a:t>1. Processing in JANIS format</a:t>
            </a:r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7D03CE6E-27F7-E760-DE05-664E3AE414FB}"/>
              </a:ext>
            </a:extLst>
          </p:cNvPr>
          <p:cNvSpPr/>
          <p:nvPr/>
        </p:nvSpPr>
        <p:spPr bwMode="auto">
          <a:xfrm>
            <a:off x="330791" y="1715322"/>
            <a:ext cx="136753" cy="1152277"/>
          </a:xfrm>
          <a:prstGeom prst="leftBrac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1257300" marR="0" indent="-228600" algn="just" defTabSz="969963" rtl="0" eaLnBrk="0" fontAlgn="base" latinLnBrk="0" hangingPunct="0">
              <a:lnSpc>
                <a:spcPct val="125000"/>
              </a:lnSpc>
              <a:spcBef>
                <a:spcPct val="10000"/>
              </a:spcBef>
              <a:spcAft>
                <a:spcPct val="10000"/>
              </a:spcAft>
              <a:buClrTx/>
              <a:buSzPct val="65000"/>
              <a:buFontTx/>
              <a:buBlip>
                <a:blip r:embed="rId5"/>
              </a:buBlip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Mincho" pitchFamily="49" charset="-12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87D73C-0ABA-9AA8-F65B-837A18585190}"/>
              </a:ext>
            </a:extLst>
          </p:cNvPr>
          <p:cNvSpPr/>
          <p:nvPr/>
        </p:nvSpPr>
        <p:spPr bwMode="auto">
          <a:xfrm>
            <a:off x="467544" y="3068960"/>
            <a:ext cx="7344816" cy="1747305"/>
          </a:xfrm>
          <a:prstGeom prst="rect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1257300" marR="0" indent="-228600" algn="just" defTabSz="969963" rtl="0" eaLnBrk="0" fontAlgn="base" latinLnBrk="0" hangingPunct="0">
              <a:lnSpc>
                <a:spcPct val="125000"/>
              </a:lnSpc>
              <a:spcBef>
                <a:spcPct val="10000"/>
              </a:spcBef>
              <a:spcAft>
                <a:spcPct val="10000"/>
              </a:spcAft>
              <a:buClrTx/>
              <a:buSzPct val="65000"/>
              <a:buFontTx/>
              <a:buBlip>
                <a:blip r:embed="rId5"/>
              </a:buBlip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Mincho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771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899592" y="980728"/>
            <a:ext cx="8425556" cy="4247903"/>
          </a:xfrm>
        </p:spPr>
        <p:txBody>
          <a:bodyPr/>
          <a:lstStyle/>
          <a:p>
            <a:r>
              <a:rPr lang="en-US" dirty="0" err="1"/>
              <a:t>Pincell</a:t>
            </a:r>
            <a:r>
              <a:rPr lang="en-US" dirty="0"/>
              <a:t> model similar (but not identical…) to Jefdoc-1996 (CEA/D. Bernard; April 2020)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Calculation options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NDL</a:t>
            </a:r>
          </a:p>
          <a:p>
            <a:pPr lvl="1"/>
            <a:r>
              <a:rPr lang="en-US" b="0" i="0" dirty="0">
                <a:effectLst/>
                <a:latin typeface="Calibri" panose="020F0502020204030204" pitchFamily="34" charset="0"/>
              </a:rPr>
              <a:t>ENDF/B-VII.1</a:t>
            </a:r>
          </a:p>
          <a:p>
            <a:pPr lvl="1"/>
            <a:r>
              <a:rPr lang="en-US" b="0" i="0" dirty="0">
                <a:effectLst/>
                <a:latin typeface="Calibri" panose="020F0502020204030204" pitchFamily="34" charset="0"/>
              </a:rPr>
              <a:t>ENDF/B-VIII.0</a:t>
            </a:r>
          </a:p>
          <a:p>
            <a:pPr lvl="1"/>
            <a:r>
              <a:rPr lang="en-US" b="0" i="0" dirty="0">
                <a:effectLst/>
                <a:latin typeface="Calibri" panose="020F0502020204030204" pitchFamily="34" charset="0"/>
              </a:rPr>
              <a:t>ENDF/B-VIII.1b2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992362" y="1468233"/>
          <a:ext cx="609600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00295042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30458523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88313453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646467649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Fuel</a:t>
                      </a:r>
                      <a:endParaRPr lang="zh-CN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Cladding</a:t>
                      </a:r>
                      <a:endParaRPr lang="zh-CN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Moderator</a:t>
                      </a:r>
                      <a:endParaRPr lang="zh-CN" alt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875707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Temperature</a:t>
                      </a:r>
                      <a:endParaRPr lang="zh-CN" alt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900K</a:t>
                      </a:r>
                      <a:endParaRPr lang="zh-CN" alt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600K</a:t>
                      </a:r>
                      <a:endParaRPr lang="zh-CN" alt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600K</a:t>
                      </a:r>
                      <a:endParaRPr lang="zh-CN" alt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10155219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material</a:t>
                      </a:r>
                      <a:endParaRPr lang="zh-CN" alt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UO</a:t>
                      </a:r>
                      <a:r>
                        <a:rPr lang="en-US" altLang="zh-CN" sz="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</a:t>
                      </a:r>
                      <a:r>
                        <a:rPr lang="en-US" altLang="zh-CN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(3.2% U-235 enrichment)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zirconium</a:t>
                      </a:r>
                      <a:endParaRPr lang="zh-CN" alt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500 ppm H</a:t>
                      </a:r>
                      <a:r>
                        <a:rPr lang="en-US" altLang="zh-CN" sz="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altLang="zh-CN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 </a:t>
                      </a:r>
                      <a:endParaRPr lang="zh-CN" alt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63295799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Size</a:t>
                      </a:r>
                      <a:endParaRPr lang="zh-CN" alt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Outer-radius 0.4096cm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Outer-radius 0.475cm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1.26cm</a:t>
                      </a:r>
                      <a:endParaRPr lang="zh-CN" alt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57866521"/>
                  </a:ext>
                </a:extLst>
              </a:tr>
            </a:tbl>
          </a:graphicData>
        </a:graphic>
      </p:graphicFrame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844650" y="3531213"/>
          <a:ext cx="6810350" cy="148196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405175">
                  <a:extLst>
                    <a:ext uri="{9D8B030D-6E8A-4147-A177-3AD203B41FA5}">
                      <a16:colId xmlns:a16="http://schemas.microsoft.com/office/drawing/2014/main" val="2679362477"/>
                    </a:ext>
                  </a:extLst>
                </a:gridCol>
                <a:gridCol w="3405175">
                  <a:extLst>
                    <a:ext uri="{9D8B030D-6E8A-4147-A177-3AD203B41FA5}">
                      <a16:colId xmlns:a16="http://schemas.microsoft.com/office/drawing/2014/main" val="3326333075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altLang="zh-CN" sz="1400" b="0" dirty="0"/>
                        <a:t>Library format</a:t>
                      </a:r>
                      <a:endParaRPr lang="zh-CN" altLang="en-US" sz="14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400" b="0" dirty="0"/>
                        <a:t>DRAGLIB-295</a:t>
                      </a:r>
                      <a:endParaRPr lang="zh-CN" altLang="en-US" sz="1400" b="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7589112"/>
                  </a:ext>
                </a:extLst>
              </a:tr>
              <a:tr h="354203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Resonance method</a:t>
                      </a:r>
                      <a:endParaRPr lang="zh-CN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Subgroup</a:t>
                      </a:r>
                      <a:endParaRPr lang="zh-CN" alt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6510369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Self-shielding</a:t>
                      </a:r>
                      <a:endParaRPr lang="zh-CN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Space dependent</a:t>
                      </a:r>
                      <a:endParaRPr lang="zh-CN" alt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3404661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Transport method</a:t>
                      </a:r>
                      <a:endParaRPr lang="zh-CN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MOC</a:t>
                      </a:r>
                      <a:endParaRPr lang="zh-CN" alt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144379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EOL</a:t>
                      </a:r>
                      <a:endParaRPr lang="zh-CN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50 </a:t>
                      </a:r>
                      <a:r>
                        <a:rPr lang="en-US" altLang="zh-CN" sz="1400" dirty="0" err="1"/>
                        <a:t>MWd</a:t>
                      </a:r>
                      <a:r>
                        <a:rPr lang="en-US" altLang="zh-CN" sz="1400" dirty="0"/>
                        <a:t>/kg (55 steps)</a:t>
                      </a:r>
                      <a:endParaRPr lang="zh-CN" alt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77391458"/>
                  </a:ext>
                </a:extLst>
              </a:tr>
            </a:tbl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Model, input parameters and ND libraries</a:t>
            </a:r>
          </a:p>
        </p:txBody>
      </p:sp>
    </p:spTree>
    <p:extLst>
      <p:ext uri="{BB962C8B-B14F-4D97-AF65-F5344CB8AC3E}">
        <p14:creationId xmlns:p14="http://schemas.microsoft.com/office/powerpoint/2010/main" val="1977482585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D316E7-0EEF-CFEF-1082-C277121A8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Assessment</a:t>
            </a:r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53A6AA-F42D-14DA-8946-75AB46A54D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C07571-3134-BB4B-B83F-1A9FE18D34F3}" type="slidenum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/>
                <a:ea typeface="MS Mincho" pitchFamily="49" charset="-128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alibri"/>
              <a:ea typeface="MS Mincho" pitchFamily="49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A5137551-B426-18FE-D8CB-4B6C434A3C10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042989" y="1053305"/>
                <a:ext cx="7777162" cy="4679951"/>
              </a:xfrm>
            </p:spPr>
            <p:txBody>
              <a:bodyPr/>
              <a:lstStyle/>
              <a:p>
                <a:r>
                  <a:rPr lang="en-US" dirty="0"/>
                  <a:t>Reference is ENDF/B-VII.1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dirty="0"/>
                          <m:t>Δ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𝑟𝑒𝑙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/>
                              <m:sup>
                                <m:r>
                                  <a:rPr lang="es-ES" b="0" i="1" dirty="0" smtClean="0">
                                    <a:latin typeface="Cambria Math" panose="02040503050406030204" pitchFamily="18" charset="0"/>
                                  </a:rPr>
                                  <m:t>𝐸𝑁𝐷𝐹</m:t>
                                </m:r>
                                <m:r>
                                  <a:rPr lang="es-ES" b="0" i="1" dirty="0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s-ES" b="0" i="1" dirty="0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sup>
                            </m:sSub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/>
                              <m:sup>
                                <m:r>
                                  <a:rPr lang="es-ES" i="1" dirty="0">
                                    <a:latin typeface="Cambria Math" panose="02040503050406030204" pitchFamily="18" charset="0"/>
                                  </a:rPr>
                                  <m:t>𝐸𝑁𝐷𝐹</m:t>
                                </m:r>
                                <m:r>
                                  <a:rPr lang="es-ES" i="1" dirty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s-ES" i="1" dirty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s-ES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i="1" dirty="0">
                                    <a:latin typeface="Cambria Math" panose="02040503050406030204" pitchFamily="18" charset="0"/>
                                  </a:rPr>
                                  <m:t>𝑉𝐼𝐼</m:t>
                                </m:r>
                                <m:r>
                                  <a:rPr lang="es-ES" i="1" dirty="0">
                                    <a:latin typeface="Cambria Math" panose="02040503050406030204" pitchFamily="18" charset="0"/>
                                  </a:rPr>
                                  <m:t>.1</m:t>
                                </m:r>
                              </m:sup>
                            </m:sSubSup>
                          </m:e>
                        </m:d>
                      </m:num>
                      <m:den>
                        <m:sSubSup>
                          <m:sSub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/>
                          <m:sup>
                            <m:r>
                              <a:rPr lang="es-ES" b="0" i="1" dirty="0" smtClean="0">
                                <a:latin typeface="Cambria Math" panose="02040503050406030204" pitchFamily="18" charset="0"/>
                              </a:rPr>
                              <m:t>𝐸𝑁𝐷𝐹</m:t>
                            </m:r>
                            <m:r>
                              <a:rPr lang="es-ES" b="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s-ES" b="0" i="1" dirty="0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s-ES" b="0" i="1" dirty="0" smtClean="0">
                                <a:latin typeface="Cambria Math" panose="02040503050406030204" pitchFamily="18" charset="0"/>
                              </a:rPr>
                              <m:t>𝑉𝐼𝐼</m:t>
                            </m:r>
                            <m:r>
                              <a:rPr lang="es-ES" b="0" i="1" dirty="0" smtClean="0">
                                <a:latin typeface="Cambria Math" panose="02040503050406030204" pitchFamily="18" charset="0"/>
                              </a:rPr>
                              <m:t>.1</m:t>
                            </m:r>
                          </m:sup>
                        </m:sSubSup>
                      </m:den>
                    </m:f>
                  </m:oMath>
                </a14:m>
                <a:endParaRPr lang="en-US" dirty="0"/>
              </a:p>
              <a:p>
                <a:endParaRPr lang="de-CH" dirty="0"/>
              </a:p>
            </p:txBody>
          </p:sp>
        </mc:Choice>
        <mc:Fallback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A5137551-B426-18FE-D8CB-4B6C434A3C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042989" y="1053305"/>
                <a:ext cx="7777162" cy="4679951"/>
              </a:xfrm>
              <a:blipFill>
                <a:blip r:embed="rId2"/>
                <a:stretch>
                  <a:fillRect l="-1646" t="-14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1294F9D5-2C94-B429-CE68-DD0648C3C54F}"/>
              </a:ext>
            </a:extLst>
          </p:cNvPr>
          <p:cNvSpPr txBox="1"/>
          <p:nvPr/>
        </p:nvSpPr>
        <p:spPr>
          <a:xfrm rot="2070143">
            <a:off x="5327526" y="1331525"/>
            <a:ext cx="3577467" cy="98182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000" cap="none" spc="3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MS Mincho" pitchFamily="49" charset="-128"/>
                <a:cs typeface="Franklin Gothic Book"/>
              </a:rPr>
              <a:t>Preliminary</a:t>
            </a:r>
            <a:endParaRPr kumimoji="0" lang="de-CH" sz="4000" b="1" i="0" u="none" strike="noStrike" kern="1000" cap="none" spc="30" normalizeH="0" baseline="0" noProof="0" dirty="0" err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MS Mincho" pitchFamily="49" charset="-128"/>
              <a:cs typeface="Franklin Gothic Book"/>
            </a:endParaRPr>
          </a:p>
        </p:txBody>
      </p:sp>
      <p:pic>
        <p:nvPicPr>
          <p:cNvPr id="17" name="Picture 16" descr="A graph of a graph with red and blue dots&#10;&#10;Description automatically generated">
            <a:extLst>
              <a:ext uri="{FF2B5EF4-FFF2-40B4-BE49-F238E27FC236}">
                <a16:creationId xmlns:a16="http://schemas.microsoft.com/office/drawing/2014/main" id="{1B801929-0680-52E3-03B1-A1ACBE2195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411" y="2634949"/>
            <a:ext cx="4560000" cy="3420000"/>
          </a:xfrm>
          <a:prstGeom prst="rect">
            <a:avLst/>
          </a:prstGeom>
        </p:spPr>
      </p:pic>
      <p:pic>
        <p:nvPicPr>
          <p:cNvPr id="19" name="Picture 18" descr="A graph of a graph showing the exposure of a volcano&#10;&#10;Description automatically generated with medium confidence">
            <a:extLst>
              <a:ext uri="{FF2B5EF4-FFF2-40B4-BE49-F238E27FC236}">
                <a16:creationId xmlns:a16="http://schemas.microsoft.com/office/drawing/2014/main" id="{DF9C9192-2692-09D1-A77F-3E5B0490C0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3651" y="2587152"/>
            <a:ext cx="4560000" cy="34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252560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D316E7-0EEF-CFEF-1082-C277121A8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Sensitivity Analysis; ENDF/B-VIII.1b2</a:t>
            </a:r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53A6AA-F42D-14DA-8946-75AB46A54D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C07571-3134-BB4B-B83F-1A9FE18D34F3}" type="slidenum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/>
                <a:ea typeface="MS Mincho" pitchFamily="49" charset="-128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alibri"/>
              <a:ea typeface="MS Mincho" pitchFamily="49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A5137551-B426-18FE-D8CB-4B6C434A3C10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en-US" dirty="0"/>
                  <a:t>Reference is ENDF/B-VII.1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dirty="0"/>
                          <m:t>Δ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𝑟𝑒𝑙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/>
                              <m:sup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es-ES" b="0" i="1" dirty="0" smtClean="0">
                                    <a:latin typeface="Cambria Math" panose="02040503050406030204" pitchFamily="18" charset="0"/>
                                  </a:rPr>
                                  <m:t>𝑁𝐷𝐹</m:t>
                                </m:r>
                                <m:r>
                                  <a:rPr lang="es-ES" b="0" i="1" dirty="0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s-ES" b="0" i="1" dirty="0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sup>
                            </m:sSub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/>
                              <m:sup>
                                <m:r>
                                  <a:rPr lang="es-ES" i="1" dirty="0">
                                    <a:latin typeface="Cambria Math" panose="02040503050406030204" pitchFamily="18" charset="0"/>
                                  </a:rPr>
                                  <m:t>𝐸𝑁𝐷𝐹</m:t>
                                </m:r>
                                <m:r>
                                  <a:rPr lang="es-ES" i="1" dirty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s-ES" i="1" dirty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s-ES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i="1" dirty="0">
                                    <a:latin typeface="Cambria Math" panose="02040503050406030204" pitchFamily="18" charset="0"/>
                                  </a:rPr>
                                  <m:t>𝑉𝐼𝐼</m:t>
                                </m:r>
                                <m:r>
                                  <a:rPr lang="es-ES" i="1" dirty="0">
                                    <a:latin typeface="Cambria Math" panose="02040503050406030204" pitchFamily="18" charset="0"/>
                                  </a:rPr>
                                  <m:t>.1</m:t>
                                </m:r>
                              </m:sup>
                            </m:sSubSup>
                          </m:e>
                        </m:d>
                      </m:num>
                      <m:den>
                        <m:sSubSup>
                          <m:sSub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/>
                          <m:sup>
                            <m:r>
                              <a:rPr lang="es-ES" b="0" i="1" dirty="0" smtClean="0">
                                <a:latin typeface="Cambria Math" panose="02040503050406030204" pitchFamily="18" charset="0"/>
                              </a:rPr>
                              <m:t>𝐸𝑁𝐷𝐹</m:t>
                            </m:r>
                            <m:r>
                              <a:rPr lang="es-ES" b="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s-ES" b="0" i="1" dirty="0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s-ES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s-ES" b="0" i="1" dirty="0" smtClean="0">
                                <a:latin typeface="Cambria Math" panose="02040503050406030204" pitchFamily="18" charset="0"/>
                              </a:rPr>
                              <m:t>𝑉𝐼𝐼</m:t>
                            </m:r>
                            <m:r>
                              <a:rPr lang="es-ES" b="0" i="1" dirty="0" smtClean="0">
                                <a:latin typeface="Cambria Math" panose="02040503050406030204" pitchFamily="18" charset="0"/>
                              </a:rPr>
                              <m:t>.1</m:t>
                            </m:r>
                          </m:sup>
                        </m:sSubSup>
                      </m:den>
                    </m:f>
                  </m:oMath>
                </a14:m>
                <a:endParaRPr lang="en-US" dirty="0"/>
              </a:p>
              <a:p>
                <a:r>
                  <a:rPr lang="de-CH" dirty="0"/>
                  <a:t>Pu </a:t>
                </a:r>
                <a:r>
                  <a:rPr lang="de-CH" dirty="0" err="1"/>
                  <a:t>changes</a:t>
                </a:r>
                <a:r>
                  <a:rPr lang="de-CH" dirty="0"/>
                  <a:t> </a:t>
                </a:r>
                <a:r>
                  <a:rPr lang="de-CH" dirty="0" err="1"/>
                  <a:t>leads</a:t>
                </a:r>
                <a:r>
                  <a:rPr lang="de-CH" dirty="0"/>
                  <a:t> </a:t>
                </a:r>
                <a:r>
                  <a:rPr lang="de-CH" dirty="0" err="1"/>
                  <a:t>to</a:t>
                </a:r>
                <a:r>
                  <a:rPr lang="de-CH" dirty="0"/>
                  <a:t> </a:t>
                </a:r>
                <a:r>
                  <a:rPr lang="de-CH" dirty="0" err="1"/>
                  <a:t>similar</a:t>
                </a:r>
                <a:r>
                  <a:rPr lang="de-CH" dirty="0"/>
                  <a:t> </a:t>
                </a:r>
                <a:r>
                  <a:rPr lang="de-CH" dirty="0" err="1"/>
                  <a:t>performances</a:t>
                </a:r>
                <a:r>
                  <a:rPr lang="de-CH" dirty="0"/>
                  <a:t> </a:t>
                </a:r>
                <a:r>
                  <a:rPr lang="de-CH" dirty="0" err="1"/>
                  <a:t>than</a:t>
                </a:r>
                <a:r>
                  <a:rPr lang="de-CH" dirty="0"/>
                  <a:t> JEFF-3.1.1</a:t>
                </a:r>
              </a:p>
              <a:p>
                <a:r>
                  <a:rPr lang="de-CH" dirty="0"/>
                  <a:t>Trends </a:t>
                </a:r>
                <a:r>
                  <a:rPr lang="de-CH" dirty="0" err="1"/>
                  <a:t>result</a:t>
                </a:r>
                <a:r>
                  <a:rPr lang="de-CH" dirty="0"/>
                  <a:t> </a:t>
                </a:r>
                <a:r>
                  <a:rPr lang="de-CH" dirty="0" err="1"/>
                  <a:t>mostly</a:t>
                </a:r>
                <a:r>
                  <a:rPr lang="de-CH" dirty="0"/>
                  <a:t> </a:t>
                </a:r>
                <a:r>
                  <a:rPr lang="de-CH" dirty="0" err="1"/>
                  <a:t>from</a:t>
                </a:r>
                <a:r>
                  <a:rPr lang="de-CH" dirty="0"/>
                  <a:t> </a:t>
                </a:r>
                <a:r>
                  <a:rPr lang="de-CH" dirty="0" err="1"/>
                  <a:t>changes</a:t>
                </a:r>
                <a:r>
                  <a:rPr lang="de-CH" dirty="0"/>
                  <a:t> in U-238 </a:t>
                </a:r>
                <a:r>
                  <a:rPr lang="de-CH" dirty="0" err="1"/>
                  <a:t>file</a:t>
                </a:r>
                <a:endParaRPr lang="de-CH" dirty="0"/>
              </a:p>
            </p:txBody>
          </p:sp>
        </mc:Choice>
        <mc:Fallback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A5137551-B426-18FE-D8CB-4B6C434A3C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1654" t="-14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BCF71C6D-902D-4636-ED45-2612578FC2D5}"/>
              </a:ext>
            </a:extLst>
          </p:cNvPr>
          <p:cNvSpPr txBox="1"/>
          <p:nvPr/>
        </p:nvSpPr>
        <p:spPr>
          <a:xfrm rot="2070143">
            <a:off x="5327526" y="1331525"/>
            <a:ext cx="3577467" cy="98182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000" cap="none" spc="3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MS Mincho" pitchFamily="49" charset="-128"/>
                <a:cs typeface="Franklin Gothic Book"/>
              </a:rPr>
              <a:t>Preliminary</a:t>
            </a:r>
            <a:endParaRPr kumimoji="0" lang="de-CH" sz="4000" b="1" i="0" u="none" strike="noStrike" kern="1000" cap="none" spc="30" normalizeH="0" baseline="0" noProof="0" dirty="0" err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MS Mincho" pitchFamily="49" charset="-128"/>
              <a:cs typeface="Franklin Gothic Book"/>
            </a:endParaRPr>
          </a:p>
        </p:txBody>
      </p:sp>
      <p:pic>
        <p:nvPicPr>
          <p:cNvPr id="11" name="Picture 10" descr="A graph of a graph of exposure&#10;&#10;Description automatically generated with medium confidence">
            <a:extLst>
              <a:ext uri="{FF2B5EF4-FFF2-40B4-BE49-F238E27FC236}">
                <a16:creationId xmlns:a16="http://schemas.microsoft.com/office/drawing/2014/main" id="{D2E5F060-4F2F-14C0-3C22-5A3FF0DEE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73" y="2725168"/>
            <a:ext cx="4320000" cy="3240000"/>
          </a:xfrm>
          <a:prstGeom prst="rect">
            <a:avLst/>
          </a:prstGeom>
        </p:spPr>
      </p:pic>
      <p:pic>
        <p:nvPicPr>
          <p:cNvPr id="15" name="Picture 14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2DEADFF2-85EA-B32C-F75B-2CBE0F0979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008" y="2782594"/>
            <a:ext cx="432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175357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A355F-7FCC-43B2-B4AF-553A95AABA83}" type="slidenum">
              <a:rPr lang="es-ES" smtClean="0"/>
              <a:pPr>
                <a:defRPr/>
              </a:pPr>
              <a:t>33</a:t>
            </a:fld>
            <a:endParaRPr lang="es-E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C0CF92E-6981-40D3-8332-727766D438E2}"/>
              </a:ext>
            </a:extLst>
          </p:cNvPr>
          <p:cNvSpPr txBox="1"/>
          <p:nvPr/>
        </p:nvSpPr>
        <p:spPr>
          <a:xfrm>
            <a:off x="1835696" y="8092"/>
            <a:ext cx="7298935" cy="578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r">
              <a:buSzPct val="100000"/>
              <a:buFont typeface="Wingdings" panose="05000000000000000000" pitchFamily="2" charset="2"/>
              <a:buChar char="q"/>
            </a:pPr>
            <a:r>
              <a:rPr lang="en-GB" sz="2800" b="1" i="0" dirty="0">
                <a:solidFill>
                  <a:schemeClr val="tx1"/>
                </a:solidFill>
                <a:effectLst/>
                <a:latin typeface="+mn-lt"/>
              </a:rPr>
              <a:t>CONCLUSION</a:t>
            </a:r>
          </a:p>
        </p:txBody>
      </p:sp>
      <p:sp>
        <p:nvSpPr>
          <p:cNvPr id="2" name="CuadroTexto 8">
            <a:extLst>
              <a:ext uri="{FF2B5EF4-FFF2-40B4-BE49-F238E27FC236}">
                <a16:creationId xmlns:a16="http://schemas.microsoft.com/office/drawing/2014/main" id="{7C9D9093-A374-023E-1CF1-1BF75A1814FD}"/>
              </a:ext>
            </a:extLst>
          </p:cNvPr>
          <p:cNvSpPr txBox="1"/>
          <p:nvPr/>
        </p:nvSpPr>
        <p:spPr>
          <a:xfrm>
            <a:off x="251520" y="1196752"/>
            <a:ext cx="8712968" cy="51249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9875" indent="-269875" algn="l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GB" b="1" i="0" dirty="0">
                <a:effectLst/>
                <a:latin typeface="+mn-lt"/>
              </a:rPr>
              <a:t>Processing in JANIS format</a:t>
            </a:r>
          </a:p>
          <a:p>
            <a:pPr marL="742950" lvl="1" indent="-285750" algn="l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GB" dirty="0">
                <a:latin typeface="+mn-lt"/>
              </a:rPr>
              <a:t>ENDF/B-VIII.1b2 into JANIS Database</a:t>
            </a:r>
            <a:endParaRPr lang="en-GB" i="0" dirty="0">
              <a:effectLst/>
              <a:latin typeface="+mn-lt"/>
            </a:endParaRPr>
          </a:p>
          <a:p>
            <a:pPr marL="269875" indent="-269875" algn="l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GB" b="1" i="0" dirty="0">
                <a:effectLst/>
                <a:latin typeface="+mn-lt"/>
              </a:rPr>
              <a:t>Processing into ACE format</a:t>
            </a:r>
          </a:p>
          <a:p>
            <a:pPr marL="742950" lvl="1" indent="-285750" algn="l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GB" dirty="0">
                <a:latin typeface="+mn-lt"/>
              </a:rPr>
              <a:t>ENDF/B-VIII.1b2 into ACE format using NEA options</a:t>
            </a:r>
            <a:endParaRPr lang="en-GB" i="0" dirty="0">
              <a:effectLst/>
              <a:latin typeface="+mn-lt"/>
            </a:endParaRPr>
          </a:p>
          <a:p>
            <a:pPr marL="269875" indent="-269875" algn="l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GB" b="1" i="0" dirty="0">
                <a:effectLst/>
                <a:latin typeface="+mn-lt"/>
              </a:rPr>
              <a:t>Criticality Benchmarking – </a:t>
            </a:r>
            <a:r>
              <a:rPr lang="en-GB" b="1" i="0" dirty="0" err="1">
                <a:effectLst/>
                <a:latin typeface="+mn-lt"/>
              </a:rPr>
              <a:t>Mosteller’s</a:t>
            </a:r>
            <a:r>
              <a:rPr lang="en-GB" b="1" i="0" dirty="0">
                <a:effectLst/>
                <a:latin typeface="+mn-lt"/>
              </a:rPr>
              <a:t> suite with 123 Benchmarks</a:t>
            </a:r>
          </a:p>
          <a:p>
            <a:pPr marL="628650" lvl="1" indent="-171450" algn="l" eaLnBrk="1" fontAlgn="b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sz="1100" b="1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Pu239</a:t>
            </a:r>
            <a:r>
              <a:rPr lang="en-GB" sz="11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: PU-SOL-THERM-009-003 and PU-SOL-THERM-009-001 </a:t>
            </a:r>
            <a:r>
              <a:rPr lang="en-GB" sz="1100" b="1" i="0" u="none" strike="noStrike" kern="120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… impact of </a:t>
            </a:r>
            <a:r>
              <a:rPr lang="en-GB" sz="1100" b="1" i="0" u="none" strike="noStrike" kern="120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nubar</a:t>
            </a:r>
            <a:r>
              <a:rPr lang="en-GB" sz="1100" b="1" i="0" u="none" strike="noStrike" kern="120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/fission Pu239 between 0.01eV-0.5eV</a:t>
            </a:r>
          </a:p>
          <a:p>
            <a:pPr marL="628650" lvl="1" indent="-171450" algn="l" eaLnBrk="1" fontAlgn="b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sz="1100" b="1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U233</a:t>
            </a:r>
            <a:r>
              <a:rPr lang="en-GB" sz="11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U233-COMP-THERM-001-003</a:t>
            </a:r>
            <a:r>
              <a:rPr lang="en-GB" sz="11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100" b="1" dirty="0">
                <a:solidFill>
                  <a:srgbClr val="FF0000"/>
                </a:solidFill>
                <a:latin typeface="Arial" panose="020B0604020202020204" pitchFamily="34" charset="0"/>
              </a:rPr>
              <a:t>…. U233/PFNS with Ein thermal??</a:t>
            </a:r>
            <a:endParaRPr lang="en-GB" sz="1100" b="1" i="0" u="none" strike="noStrike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marL="628650" lvl="1" indent="-171450" algn="l" eaLnBrk="1" fontAlgn="b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sz="110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Be: H</a:t>
            </a:r>
            <a:r>
              <a:rPr lang="en-GB" sz="11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EU-MET-FAST-009-002 and HEU-MET-FAST-009-001</a:t>
            </a:r>
          </a:p>
          <a:p>
            <a:pPr marL="628650" lvl="1" indent="-171450" algn="l" eaLnBrk="1" fontAlgn="b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sz="11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PU-MET-FAST-008-001 ??</a:t>
            </a:r>
          </a:p>
          <a:p>
            <a:pPr marL="628650" lvl="1" indent="-171450" algn="l" eaLnBrk="1" fontAlgn="b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sz="11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U233-MET-FAST-004-002 ??</a:t>
            </a:r>
          </a:p>
          <a:p>
            <a:pPr marL="628650" lvl="1" indent="-171450" algn="l" eaLnBrk="1" fontAlgn="b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1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HEU-MET-FAST-004-001</a:t>
            </a:r>
            <a:r>
              <a:rPr lang="en-GB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en-GB" sz="1100" b="0" i="0" u="none" strike="noStrike" dirty="0" err="1"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D</a:t>
            </a:r>
            <a:r>
              <a:rPr lang="en-GB" sz="11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keff_exp</a:t>
            </a:r>
            <a:r>
              <a:rPr lang="en-GB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=0.0??</a:t>
            </a:r>
          </a:p>
          <a:p>
            <a:pPr marL="628650" lvl="1" indent="-171450" algn="l" eaLnBrk="1" fontAlgn="b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sz="1100" b="1" kern="1200" dirty="0">
                <a:solidFill>
                  <a:srgbClr val="000000"/>
                </a:solidFill>
                <a:latin typeface="Arial" panose="020B0604020202020204" pitchFamily="34" charset="0"/>
              </a:rPr>
              <a:t>PST34 cases : </a:t>
            </a:r>
            <a:r>
              <a:rPr lang="en-GB" sz="1100" b="1" kern="1200" dirty="0">
                <a:solidFill>
                  <a:srgbClr val="FF0000"/>
                </a:solidFill>
                <a:latin typeface="Arial" panose="020B0604020202020204" pitchFamily="34" charset="0"/>
              </a:rPr>
              <a:t>Gd effect??</a:t>
            </a:r>
          </a:p>
          <a:p>
            <a:pPr marL="269875" indent="-269875" algn="l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GB" b="1" i="0" dirty="0">
                <a:effectLst/>
                <a:latin typeface="+mn-lt"/>
              </a:rPr>
              <a:t>SHIELDING: FNS  and OKTAVIAN</a:t>
            </a:r>
          </a:p>
          <a:p>
            <a:pPr marL="742950" lvl="1" indent="-285750" algn="l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GB" i="0" dirty="0">
                <a:effectLst/>
                <a:latin typeface="+mn-lt"/>
              </a:rPr>
              <a:t>OKTAVIAN: </a:t>
            </a:r>
            <a:r>
              <a:rPr lang="en-GB" b="1" i="0" dirty="0">
                <a:solidFill>
                  <a:srgbClr val="FF0000"/>
                </a:solidFill>
                <a:effectLst/>
                <a:latin typeface="+mn-lt"/>
              </a:rPr>
              <a:t>Cu, Mo, Ti, Co, W, Teflon, Al, Nb</a:t>
            </a:r>
          </a:p>
          <a:p>
            <a:pPr marL="269875" indent="-269875" algn="l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GB" b="1" i="0" dirty="0">
                <a:effectLst/>
                <a:latin typeface="+mn-lt"/>
              </a:rPr>
              <a:t>Benchmark WPNCS/BUC Phase-VII</a:t>
            </a:r>
          </a:p>
          <a:p>
            <a:pPr marL="742950" lvl="1" indent="-285750" algn="l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GB" dirty="0">
                <a:latin typeface="+mn-lt"/>
              </a:rPr>
              <a:t>Good agreement!</a:t>
            </a:r>
            <a:endParaRPr lang="en-GB" i="0" dirty="0">
              <a:effectLst/>
              <a:latin typeface="+mn-lt"/>
            </a:endParaRPr>
          </a:p>
          <a:p>
            <a:pPr marL="269875" indent="-269875" algn="l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GB" b="1" i="0" dirty="0">
                <a:effectLst/>
                <a:latin typeface="+mn-lt"/>
              </a:rPr>
              <a:t>Testing ND FPDH </a:t>
            </a:r>
          </a:p>
          <a:p>
            <a:pPr marL="742950" lvl="1" indent="-285750" algn="l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GB" dirty="0">
                <a:latin typeface="+mn-lt"/>
              </a:rPr>
              <a:t>No changes!</a:t>
            </a:r>
            <a:endParaRPr lang="en-GB" i="0" dirty="0">
              <a:effectLst/>
              <a:latin typeface="+mn-lt"/>
            </a:endParaRPr>
          </a:p>
          <a:p>
            <a:pPr marL="269875" indent="-269875" algn="l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GB" b="1" i="0" dirty="0">
                <a:effectLst/>
                <a:latin typeface="+mn-lt"/>
              </a:rPr>
              <a:t>Application in LWR – Depletion: Fuel Assembly – PWR 17x17, 4.8w/o, 3.1 w/o and 2.1 wo</a:t>
            </a:r>
          </a:p>
          <a:p>
            <a:pPr marL="742950" lvl="1" indent="-285750" algn="l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GB" i="0" dirty="0">
                <a:effectLst/>
                <a:latin typeface="+mn-lt"/>
              </a:rPr>
              <a:t>Still </a:t>
            </a:r>
            <a:r>
              <a:rPr lang="en-GB" dirty="0">
                <a:latin typeface="+mn-lt"/>
              </a:rPr>
              <a:t>burnup issue?!</a:t>
            </a:r>
            <a:endParaRPr lang="en-GB" i="0" dirty="0"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572495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F5F33C0-E148-41D4-A15D-A7C3D2E3B7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47AB2E-21EE-4A4D-BBC5-4E25934C89B2}" type="slidenum">
              <a:rPr lang="es-ES" smtClean="0"/>
              <a:pPr>
                <a:defRPr/>
              </a:pPr>
              <a:t>34</a:t>
            </a:fld>
            <a:endParaRPr lang="es-ES"/>
          </a:p>
        </p:txBody>
      </p:sp>
      <p:sp>
        <p:nvSpPr>
          <p:cNvPr id="7" name="Rettangolo 7">
            <a:extLst>
              <a:ext uri="{FF2B5EF4-FFF2-40B4-BE49-F238E27FC236}">
                <a16:creationId xmlns:a16="http://schemas.microsoft.com/office/drawing/2014/main" id="{FC6727BA-ED82-4E2D-B053-8EA09E025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7296" y="1289848"/>
            <a:ext cx="66301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800" b="1" dirty="0"/>
              <a:t>Acknowledgments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3ABD3031-74BF-4FF3-B967-806B29BDE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4943902"/>
            <a:ext cx="2857500" cy="704850"/>
          </a:xfrm>
          <a:prstGeom prst="rect">
            <a:avLst/>
          </a:prstGeom>
        </p:spPr>
      </p:pic>
      <p:sp>
        <p:nvSpPr>
          <p:cNvPr id="2" name="Rectángulo 5">
            <a:extLst>
              <a:ext uri="{FF2B5EF4-FFF2-40B4-BE49-F238E27FC236}">
                <a16:creationId xmlns:a16="http://schemas.microsoft.com/office/drawing/2014/main" id="{153493A4-F0F1-7B07-02AA-9E40D63EEFF6}"/>
              </a:ext>
            </a:extLst>
          </p:cNvPr>
          <p:cNvSpPr/>
          <p:nvPr/>
        </p:nvSpPr>
        <p:spPr>
          <a:xfrm>
            <a:off x="232546" y="2573288"/>
            <a:ext cx="9001125" cy="1893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400" i="1" dirty="0">
                <a:latin typeface="+mn-lt"/>
              </a:rPr>
              <a:t>This work is part of the </a:t>
            </a:r>
            <a:r>
              <a:rPr lang="en-US" sz="2400" i="1" dirty="0"/>
              <a:t>SANDA project (Supplying Accurate Nuclear Data for energy and non-energy Applications) </a:t>
            </a:r>
            <a:r>
              <a:rPr lang="en-US" sz="2400" i="1" dirty="0">
                <a:latin typeface="+mn-lt"/>
              </a:rPr>
              <a:t>that has received funding from the European Union’s H2020/Euratom under grant agreement No. 847552</a:t>
            </a:r>
          </a:p>
        </p:txBody>
      </p:sp>
    </p:spTree>
    <p:extLst>
      <p:ext uri="{BB962C8B-B14F-4D97-AF65-F5344CB8AC3E}">
        <p14:creationId xmlns:p14="http://schemas.microsoft.com/office/powerpoint/2010/main" val="6595655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F5F33C0-E148-41D4-A15D-A7C3D2E3B7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47AB2E-21EE-4A4D-BBC5-4E25934C89B2}" type="slidenum">
              <a:rPr lang="es-ES" smtClean="0"/>
              <a:pPr>
                <a:defRPr/>
              </a:pPr>
              <a:t>35</a:t>
            </a:fld>
            <a:endParaRPr lang="es-ES"/>
          </a:p>
        </p:txBody>
      </p:sp>
      <p:sp>
        <p:nvSpPr>
          <p:cNvPr id="7" name="Rettangolo 7">
            <a:extLst>
              <a:ext uri="{FF2B5EF4-FFF2-40B4-BE49-F238E27FC236}">
                <a16:creationId xmlns:a16="http://schemas.microsoft.com/office/drawing/2014/main" id="{FC6727BA-ED82-4E2D-B053-8EA09E025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7296" y="1289848"/>
            <a:ext cx="66301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800" b="1" dirty="0"/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14763051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CA3BF8-EDBD-7F88-9D24-893099581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46" y="1657169"/>
            <a:ext cx="6749910" cy="4410000"/>
          </a:xfrm>
          <a:prstGeom prst="rect">
            <a:avLst/>
          </a:prstGeom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A355F-7FCC-43B2-B4AF-553A95AABA83}" type="slidenum">
              <a:rPr lang="es-ES" smtClean="0"/>
              <a:pPr>
                <a:defRPr/>
              </a:pPr>
              <a:t>36</a:t>
            </a:fld>
            <a:endParaRPr lang="es-E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C0CF92E-6981-40D3-8332-727766D438E2}"/>
              </a:ext>
            </a:extLst>
          </p:cNvPr>
          <p:cNvSpPr txBox="1"/>
          <p:nvPr/>
        </p:nvSpPr>
        <p:spPr>
          <a:xfrm>
            <a:off x="1835696" y="8092"/>
            <a:ext cx="7298935" cy="1127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SzPct val="100000"/>
              <a:buNone/>
            </a:pPr>
            <a:r>
              <a:rPr lang="en-GB" sz="2800" b="1" dirty="0">
                <a:solidFill>
                  <a:schemeClr val="tx1"/>
                </a:solidFill>
                <a:latin typeface="+mn-lt"/>
              </a:rPr>
              <a:t>8</a:t>
            </a:r>
            <a:r>
              <a:rPr lang="en-GB" sz="2800" b="1" i="0" dirty="0">
                <a:solidFill>
                  <a:schemeClr val="tx1"/>
                </a:solidFill>
                <a:effectLst/>
                <a:latin typeface="+mn-lt"/>
              </a:rPr>
              <a:t>. Application in LWR – Depletion</a:t>
            </a:r>
          </a:p>
          <a:p>
            <a:pPr algn="r">
              <a:buSzPct val="100000"/>
              <a:buNone/>
            </a:pPr>
            <a:r>
              <a:rPr lang="en-GB" sz="2400" i="0" dirty="0">
                <a:solidFill>
                  <a:schemeClr val="tx1"/>
                </a:solidFill>
                <a:effectLst/>
                <a:latin typeface="+mn-lt"/>
              </a:rPr>
              <a:t>Fuel Assembly – PWR 17x17, 2.1 wo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E42607-0EC2-33C9-9063-A11AC26EC740}"/>
              </a:ext>
            </a:extLst>
          </p:cNvPr>
          <p:cNvSpPr/>
          <p:nvPr/>
        </p:nvSpPr>
        <p:spPr>
          <a:xfrm>
            <a:off x="188097" y="1331476"/>
            <a:ext cx="82723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 typeface="Wingdings" panose="05000000000000000000" pitchFamily="2" charset="2"/>
              <a:buChar char="q"/>
            </a:pPr>
            <a:r>
              <a:rPr lang="en-US" altLang="es-ES" sz="1800" b="1" dirty="0">
                <a:solidFill>
                  <a:srgbClr val="0C68B0"/>
                </a:solidFill>
                <a:ea typeface="+mn-ea"/>
                <a:cs typeface="Arial" charset="0"/>
              </a:rPr>
              <a:t>Modification in reactivity (</a:t>
            </a:r>
            <a:r>
              <a:rPr lang="en-US" altLang="es-ES" sz="1800" b="1" dirty="0" err="1">
                <a:solidFill>
                  <a:srgbClr val="0C68B0"/>
                </a:solidFill>
                <a:ea typeface="+mn-ea"/>
                <a:cs typeface="Arial" charset="0"/>
              </a:rPr>
              <a:t>pcm</a:t>
            </a:r>
            <a:r>
              <a:rPr lang="en-US" altLang="es-ES" sz="1800" b="1" dirty="0">
                <a:solidFill>
                  <a:srgbClr val="0C68B0"/>
                </a:solidFill>
                <a:ea typeface="+mn-ea"/>
                <a:cs typeface="Arial" charset="0"/>
              </a:rPr>
              <a:t>): ENDF/B-VII.1 as reference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91A95A-36B3-70A7-8D0D-01A776C184AD}"/>
              </a:ext>
            </a:extLst>
          </p:cNvPr>
          <p:cNvSpPr txBox="1"/>
          <p:nvPr/>
        </p:nvSpPr>
        <p:spPr>
          <a:xfrm>
            <a:off x="1346645" y="4746585"/>
            <a:ext cx="1235201" cy="28315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s-ES" sz="1050" b="1" dirty="0"/>
              <a:t>BOC- No </a:t>
            </a:r>
            <a:r>
              <a:rPr lang="es-ES" sz="1050" b="1" dirty="0" err="1"/>
              <a:t>Xenon</a:t>
            </a:r>
            <a:endParaRPr lang="en-GB" sz="105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A53979-3706-642B-74B8-AE9F58217FA6}"/>
              </a:ext>
            </a:extLst>
          </p:cNvPr>
          <p:cNvSpPr txBox="1"/>
          <p:nvPr/>
        </p:nvSpPr>
        <p:spPr>
          <a:xfrm>
            <a:off x="1008424" y="5497478"/>
            <a:ext cx="371105" cy="28315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s-ES" sz="1050" dirty="0"/>
              <a:t>0</a:t>
            </a:r>
            <a:endParaRPr lang="en-GB" sz="1050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45496D6-1838-87B2-4656-B74BD64A7D41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151609" y="4396046"/>
            <a:ext cx="390073" cy="336914"/>
          </a:xfrm>
          <a:prstGeom prst="straightConnector1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8A63354-E1BA-0EE2-4863-13C9D365ECE1}"/>
              </a:ext>
            </a:extLst>
          </p:cNvPr>
          <p:cNvSpPr txBox="1"/>
          <p:nvPr/>
        </p:nvSpPr>
        <p:spPr>
          <a:xfrm>
            <a:off x="1530886" y="3300956"/>
            <a:ext cx="1584176" cy="28315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s-ES" sz="1050" b="1" dirty="0"/>
              <a:t>BOC- </a:t>
            </a:r>
            <a:r>
              <a:rPr lang="es-ES" sz="1050" b="1" dirty="0" err="1"/>
              <a:t>Xenon</a:t>
            </a:r>
            <a:r>
              <a:rPr lang="es-ES" sz="1050" b="1" dirty="0"/>
              <a:t> </a:t>
            </a:r>
            <a:r>
              <a:rPr lang="es-ES" sz="1050" b="1" dirty="0" err="1"/>
              <a:t>eq</a:t>
            </a:r>
            <a:r>
              <a:rPr lang="es-ES" sz="1050" b="1" dirty="0"/>
              <a:t>.</a:t>
            </a:r>
            <a:endParaRPr lang="en-GB" sz="1050" b="1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77721ED-2D41-85CA-377A-8FCE63D67727}"/>
              </a:ext>
            </a:extLst>
          </p:cNvPr>
          <p:cNvCxnSpPr>
            <a:cxnSpLocks/>
          </p:cNvCxnSpPr>
          <p:nvPr/>
        </p:nvCxnSpPr>
        <p:spPr bwMode="auto">
          <a:xfrm flipH="1">
            <a:off x="1515162" y="3531899"/>
            <a:ext cx="53040" cy="288032"/>
          </a:xfrm>
          <a:prstGeom prst="straightConnector1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44C3360B-171D-22F0-2C24-2EA32D0D7F7C}"/>
              </a:ext>
            </a:extLst>
          </p:cNvPr>
          <p:cNvCxnSpPr>
            <a:cxnSpLocks/>
          </p:cNvCxnSpPr>
          <p:nvPr/>
        </p:nvCxnSpPr>
        <p:spPr bwMode="auto">
          <a:xfrm flipV="1">
            <a:off x="6206834" y="4443496"/>
            <a:ext cx="0" cy="216000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BC9B804-C5FA-26DF-AAE0-5DE6D995BD7D}"/>
              </a:ext>
            </a:extLst>
          </p:cNvPr>
          <p:cNvSpPr txBox="1"/>
          <p:nvPr/>
        </p:nvSpPr>
        <p:spPr>
          <a:xfrm>
            <a:off x="6233539" y="4394471"/>
            <a:ext cx="1184392" cy="3369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~ </a:t>
            </a:r>
            <a:r>
              <a:rPr lang="en-GB" b="1" dirty="0"/>
              <a:t>150pcm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240615-7F40-A7CC-BEB0-22D16E9F0430}"/>
              </a:ext>
            </a:extLst>
          </p:cNvPr>
          <p:cNvSpPr txBox="1"/>
          <p:nvPr/>
        </p:nvSpPr>
        <p:spPr>
          <a:xfrm>
            <a:off x="6233539" y="3999624"/>
            <a:ext cx="2118663" cy="336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~ BOC-EOC: 4</a:t>
            </a:r>
            <a:r>
              <a:rPr lang="en-GB" b="1" dirty="0"/>
              <a:t>00pcm</a:t>
            </a:r>
            <a:endParaRPr lang="en-GB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091145B-B043-EC27-92F7-64EB3A9546C7}"/>
              </a:ext>
            </a:extLst>
          </p:cNvPr>
          <p:cNvCxnSpPr>
            <a:cxnSpLocks/>
          </p:cNvCxnSpPr>
          <p:nvPr/>
        </p:nvCxnSpPr>
        <p:spPr bwMode="auto">
          <a:xfrm flipV="1">
            <a:off x="6233540" y="3914400"/>
            <a:ext cx="0" cy="481646"/>
          </a:xfrm>
          <a:prstGeom prst="straightConnector1">
            <a:avLst/>
          </a:prstGeom>
          <a:noFill/>
          <a:ln w="12700" cap="flat" cmpd="sng" algn="ctr">
            <a:solidFill>
              <a:srgbClr val="0000FF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CF395EB-C87D-1F3E-84BE-6B8E2515D036}"/>
              </a:ext>
            </a:extLst>
          </p:cNvPr>
          <p:cNvSpPr txBox="1"/>
          <p:nvPr/>
        </p:nvSpPr>
        <p:spPr>
          <a:xfrm>
            <a:off x="6697340" y="5123161"/>
            <a:ext cx="2391870" cy="1186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GB" dirty="0"/>
              <a:t>Reactivity modification at Fuel Assembly Level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GB" dirty="0"/>
              <a:t>Calculation with WIMSD5b lattice code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E170D36-83C9-74D8-91BC-831608050A48}"/>
              </a:ext>
            </a:extLst>
          </p:cNvPr>
          <p:cNvSpPr txBox="1"/>
          <p:nvPr/>
        </p:nvSpPr>
        <p:spPr>
          <a:xfrm>
            <a:off x="6731937" y="1859338"/>
            <a:ext cx="2391871" cy="1584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b="1" dirty="0"/>
              <a:t>Nuclear Data:</a:t>
            </a:r>
          </a:p>
          <a:p>
            <a:pPr>
              <a:buNone/>
            </a:pPr>
            <a:r>
              <a:rPr lang="en-GB" dirty="0"/>
              <a:t>Case ENDF/B-VIII.0</a:t>
            </a:r>
          </a:p>
          <a:p>
            <a:pPr>
              <a:buNone/>
            </a:pPr>
            <a:r>
              <a:rPr lang="en-GB" dirty="0"/>
              <a:t>Case ENDF/B-VIII.1b2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/>
              <a:t>XS + TSL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/>
              <a:t>DD and FYs</a:t>
            </a:r>
          </a:p>
        </p:txBody>
      </p:sp>
    </p:spTree>
    <p:extLst>
      <p:ext uri="{BB962C8B-B14F-4D97-AF65-F5344CB8AC3E}">
        <p14:creationId xmlns:p14="http://schemas.microsoft.com/office/powerpoint/2010/main" val="19933137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A355F-7FCC-43B2-B4AF-553A95AABA83}" type="slidenum">
              <a:rPr lang="es-ES" smtClean="0"/>
              <a:pPr>
                <a:defRPr/>
              </a:pPr>
              <a:t>37</a:t>
            </a:fld>
            <a:endParaRPr lang="es-E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A3E0E8B-26B3-74BA-81A0-8AF7E8815B67}"/>
              </a:ext>
            </a:extLst>
          </p:cNvPr>
          <p:cNvSpPr/>
          <p:nvPr/>
        </p:nvSpPr>
        <p:spPr>
          <a:xfrm>
            <a:off x="107504" y="1241531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s-ES" sz="1800" b="1" dirty="0">
                <a:solidFill>
                  <a:srgbClr val="0C68B0"/>
                </a:solidFill>
                <a:ea typeface="+mn-ea"/>
                <a:cs typeface="Arial" charset="0"/>
              </a:rPr>
              <a:t>FNS-TOF Benchmarks : C</a:t>
            </a:r>
            <a:endParaRPr lang="en-GB" sz="1800" dirty="0">
              <a:solidFill>
                <a:prstClr val="black"/>
              </a:solidFill>
              <a:latin typeface="Times New Roman" pitchFamily="18" charset="0"/>
              <a:ea typeface="+mn-e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F579B2-0BFB-AEBD-B6F8-8845AE550B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13" y="1853533"/>
            <a:ext cx="3303912" cy="216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5A5C4F-8294-0A7A-25E2-2E5450C45C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0456" y="1858940"/>
            <a:ext cx="3303912" cy="216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DD9A7F-8817-F845-95BC-F213BC2C53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960" y="4284627"/>
            <a:ext cx="3303912" cy="2160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7BB1EC7B-0FCD-CB9A-1E33-4EEFD69E9EC8}"/>
              </a:ext>
            </a:extLst>
          </p:cNvPr>
          <p:cNvSpPr/>
          <p:nvPr/>
        </p:nvSpPr>
        <p:spPr bwMode="auto">
          <a:xfrm>
            <a:off x="1043608" y="5733256"/>
            <a:ext cx="936104" cy="576064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1257300" marR="0" indent="-228600" algn="just" defTabSz="969963" rtl="0" eaLnBrk="0" fontAlgn="base" latinLnBrk="0" hangingPunct="0">
              <a:lnSpc>
                <a:spcPct val="125000"/>
              </a:lnSpc>
              <a:spcBef>
                <a:spcPct val="10000"/>
              </a:spcBef>
              <a:spcAft>
                <a:spcPct val="10000"/>
              </a:spcAft>
              <a:buClrTx/>
              <a:buSzPct val="65000"/>
              <a:buFontTx/>
              <a:buBlip>
                <a:blip r:embed="rId6"/>
              </a:buBlip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Mincho" pitchFamily="49" charset="-128"/>
            </a:endParaRPr>
          </a:p>
        </p:txBody>
      </p:sp>
      <p:sp>
        <p:nvSpPr>
          <p:cNvPr id="3" name="CuadroTexto 8">
            <a:extLst>
              <a:ext uri="{FF2B5EF4-FFF2-40B4-BE49-F238E27FC236}">
                <a16:creationId xmlns:a16="http://schemas.microsoft.com/office/drawing/2014/main" id="{0FD3231F-7AFF-DFE4-0A97-79EE9FE83D2F}"/>
              </a:ext>
            </a:extLst>
          </p:cNvPr>
          <p:cNvSpPr txBox="1"/>
          <p:nvPr/>
        </p:nvSpPr>
        <p:spPr>
          <a:xfrm>
            <a:off x="3048153" y="8092"/>
            <a:ext cx="6086478" cy="578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SzPct val="100000"/>
              <a:buNone/>
            </a:pPr>
            <a:r>
              <a:rPr lang="en-GB" sz="2800" b="1" dirty="0">
                <a:solidFill>
                  <a:schemeClr val="tx1"/>
                </a:solidFill>
                <a:latin typeface="+mn-lt"/>
              </a:rPr>
              <a:t>4</a:t>
            </a:r>
            <a:r>
              <a:rPr lang="en-GB" sz="2800" b="1" i="0" dirty="0">
                <a:solidFill>
                  <a:schemeClr val="tx1"/>
                </a:solidFill>
                <a:effectLst/>
                <a:latin typeface="+mn-lt"/>
              </a:rPr>
              <a:t>. SHIELDING: FNS-TOF</a:t>
            </a:r>
          </a:p>
        </p:txBody>
      </p:sp>
    </p:spTree>
    <p:extLst>
      <p:ext uri="{BB962C8B-B14F-4D97-AF65-F5344CB8AC3E}">
        <p14:creationId xmlns:p14="http://schemas.microsoft.com/office/powerpoint/2010/main" val="31795844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A355F-7FCC-43B2-B4AF-553A95AABA83}" type="slidenum">
              <a:rPr lang="es-ES" smtClean="0"/>
              <a:pPr>
                <a:defRPr/>
              </a:pPr>
              <a:t>38</a:t>
            </a:fld>
            <a:endParaRPr lang="es-E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A3E0E8B-26B3-74BA-81A0-8AF7E8815B67}"/>
              </a:ext>
            </a:extLst>
          </p:cNvPr>
          <p:cNvSpPr/>
          <p:nvPr/>
        </p:nvSpPr>
        <p:spPr>
          <a:xfrm>
            <a:off x="107504" y="1241531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s-ES" sz="1800" b="1" dirty="0">
                <a:solidFill>
                  <a:srgbClr val="0C68B0"/>
                </a:solidFill>
                <a:ea typeface="+mn-ea"/>
                <a:cs typeface="Arial" charset="0"/>
              </a:rPr>
              <a:t>FNS-TOF Benchmarks : Pb</a:t>
            </a:r>
            <a:endParaRPr lang="en-GB" sz="1800" dirty="0">
              <a:solidFill>
                <a:prstClr val="black"/>
              </a:solidFill>
              <a:latin typeface="Times New Roman" pitchFamily="18" charset="0"/>
              <a:ea typeface="+mn-e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AA9C68-971D-E86F-A127-FC9AE1D869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56" y="1857968"/>
            <a:ext cx="3303912" cy="216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9E3806-CA56-EB1F-1CAA-8F55E2DCCE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4811" y="1857968"/>
            <a:ext cx="3303912" cy="216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B0D363A-FA00-CED9-FFB9-55396AC108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659" y="4284627"/>
            <a:ext cx="3303912" cy="2160000"/>
          </a:xfrm>
          <a:prstGeom prst="rect">
            <a:avLst/>
          </a:prstGeom>
        </p:spPr>
      </p:pic>
      <p:sp>
        <p:nvSpPr>
          <p:cNvPr id="2" name="CuadroTexto 8">
            <a:extLst>
              <a:ext uri="{FF2B5EF4-FFF2-40B4-BE49-F238E27FC236}">
                <a16:creationId xmlns:a16="http://schemas.microsoft.com/office/drawing/2014/main" id="{1667B4BA-0B48-73C0-020B-45DE53FB70A1}"/>
              </a:ext>
            </a:extLst>
          </p:cNvPr>
          <p:cNvSpPr txBox="1"/>
          <p:nvPr/>
        </p:nvSpPr>
        <p:spPr>
          <a:xfrm>
            <a:off x="3048153" y="8092"/>
            <a:ext cx="6086478" cy="578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SzPct val="100000"/>
              <a:buNone/>
            </a:pPr>
            <a:r>
              <a:rPr lang="en-GB" sz="2800" b="1" i="0" dirty="0">
                <a:solidFill>
                  <a:schemeClr val="tx1"/>
                </a:solidFill>
                <a:effectLst/>
                <a:latin typeface="+mn-lt"/>
              </a:rPr>
              <a:t>4. SHIELDING: FNS-TOF</a:t>
            </a:r>
          </a:p>
        </p:txBody>
      </p:sp>
    </p:spTree>
    <p:extLst>
      <p:ext uri="{BB962C8B-B14F-4D97-AF65-F5344CB8AC3E}">
        <p14:creationId xmlns:p14="http://schemas.microsoft.com/office/powerpoint/2010/main" val="36130556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A355F-7FCC-43B2-B4AF-553A95AABA83}" type="slidenum">
              <a:rPr lang="es-ES" smtClean="0"/>
              <a:pPr>
                <a:defRPr/>
              </a:pPr>
              <a:t>39</a:t>
            </a:fld>
            <a:endParaRPr lang="es-E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A3E0E8B-26B3-74BA-81A0-8AF7E8815B67}"/>
              </a:ext>
            </a:extLst>
          </p:cNvPr>
          <p:cNvSpPr/>
          <p:nvPr/>
        </p:nvSpPr>
        <p:spPr>
          <a:xfrm>
            <a:off x="107504" y="1241531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s-ES" sz="1800" b="1" dirty="0">
                <a:solidFill>
                  <a:srgbClr val="0C68B0"/>
                </a:solidFill>
                <a:ea typeface="+mn-ea"/>
                <a:cs typeface="Arial" charset="0"/>
              </a:rPr>
              <a:t>FNS-TOF Benchmarks : O2 and N2</a:t>
            </a:r>
            <a:endParaRPr lang="en-GB" sz="1800" dirty="0">
              <a:solidFill>
                <a:prstClr val="black"/>
              </a:solidFill>
              <a:latin typeface="Times New Roman" pitchFamily="18" charset="0"/>
              <a:ea typeface="+mn-e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A1C56AF-8637-D956-A393-BAB975EC21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13" y="1853533"/>
            <a:ext cx="3303912" cy="2160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A575890-0AA3-A547-8451-1CA1CB4C16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0709" y="1853533"/>
            <a:ext cx="3306078" cy="2160000"/>
          </a:xfrm>
          <a:prstGeom prst="rect">
            <a:avLst/>
          </a:prstGeom>
        </p:spPr>
      </p:pic>
      <p:sp>
        <p:nvSpPr>
          <p:cNvPr id="6" name="CuadroTexto 8">
            <a:extLst>
              <a:ext uri="{FF2B5EF4-FFF2-40B4-BE49-F238E27FC236}">
                <a16:creationId xmlns:a16="http://schemas.microsoft.com/office/drawing/2014/main" id="{00F8C9C3-EAE2-BA82-2D98-1D35CCFC3D07}"/>
              </a:ext>
            </a:extLst>
          </p:cNvPr>
          <p:cNvSpPr txBox="1"/>
          <p:nvPr/>
        </p:nvSpPr>
        <p:spPr>
          <a:xfrm>
            <a:off x="3048153" y="8092"/>
            <a:ext cx="6086478" cy="578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SzPct val="100000"/>
              <a:buNone/>
            </a:pPr>
            <a:r>
              <a:rPr lang="en-GB" sz="2800" b="1" i="0" dirty="0">
                <a:solidFill>
                  <a:schemeClr val="tx1"/>
                </a:solidFill>
                <a:effectLst/>
                <a:latin typeface="+mn-lt"/>
              </a:rPr>
              <a:t>4. SHIELDING: FNS-TOF</a:t>
            </a:r>
          </a:p>
        </p:txBody>
      </p:sp>
    </p:spTree>
    <p:extLst>
      <p:ext uri="{BB962C8B-B14F-4D97-AF65-F5344CB8AC3E}">
        <p14:creationId xmlns:p14="http://schemas.microsoft.com/office/powerpoint/2010/main" val="3805528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A355F-7FCC-43B2-B4AF-553A95AABA83}" type="slidenum">
              <a:rPr lang="es-ES" smtClean="0"/>
              <a:pPr>
                <a:defRPr/>
              </a:pPr>
              <a:t>4</a:t>
            </a:fld>
            <a:endParaRPr lang="es-E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9EA790-363A-E05F-5270-D2A86C18FA75}"/>
              </a:ext>
            </a:extLst>
          </p:cNvPr>
          <p:cNvSpPr txBox="1"/>
          <p:nvPr/>
        </p:nvSpPr>
        <p:spPr>
          <a:xfrm>
            <a:off x="236340" y="1268760"/>
            <a:ext cx="8640960" cy="7508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3525" indent="-263525" algn="l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q"/>
            </a:pPr>
            <a:r>
              <a:rPr lang="en-GB" sz="1800" b="1" dirty="0"/>
              <a:t>JANIS command line… </a:t>
            </a:r>
            <a:r>
              <a:rPr lang="en-GB" sz="1800" b="1" dirty="0">
                <a:solidFill>
                  <a:srgbClr val="0000FF"/>
                </a:solidFill>
              </a:rPr>
              <a:t>“the Great Unknown”</a:t>
            </a:r>
            <a:endParaRPr lang="en-GB" sz="1800" b="1" dirty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pPr marL="263525" indent="-263525" algn="l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q"/>
            </a:pPr>
            <a:endParaRPr lang="en-GB" sz="1800" b="1" dirty="0">
              <a:solidFill>
                <a:srgbClr val="0000FF"/>
              </a:solidFill>
            </a:endParaRPr>
          </a:p>
        </p:txBody>
      </p:sp>
      <p:sp>
        <p:nvSpPr>
          <p:cNvPr id="2" name="CuadroTexto 8">
            <a:extLst>
              <a:ext uri="{FF2B5EF4-FFF2-40B4-BE49-F238E27FC236}">
                <a16:creationId xmlns:a16="http://schemas.microsoft.com/office/drawing/2014/main" id="{EC445A2D-6D2C-AE6F-8E2E-FDEED0ADB46B}"/>
              </a:ext>
            </a:extLst>
          </p:cNvPr>
          <p:cNvSpPr txBox="1"/>
          <p:nvPr/>
        </p:nvSpPr>
        <p:spPr>
          <a:xfrm>
            <a:off x="3085959" y="8092"/>
            <a:ext cx="6048672" cy="578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en-GB" sz="2800" b="1" i="0" dirty="0">
                <a:solidFill>
                  <a:schemeClr val="tx1"/>
                </a:solidFill>
                <a:effectLst/>
                <a:latin typeface="+mn-lt"/>
              </a:rPr>
              <a:t>1. Processing in JANIS format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71B12B-681D-4A14-0B67-0233D3128FE2}"/>
              </a:ext>
            </a:extLst>
          </p:cNvPr>
          <p:cNvSpPr txBox="1"/>
          <p:nvPr/>
        </p:nvSpPr>
        <p:spPr>
          <a:xfrm>
            <a:off x="117664" y="1854984"/>
            <a:ext cx="8747308" cy="3476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SzPct val="100000"/>
              <a:buFont typeface="Wingdings" panose="05000000000000000000" pitchFamily="2" charset="2"/>
              <a:buChar char="q"/>
            </a:pPr>
            <a:r>
              <a:rPr lang="en-GB" b="1" dirty="0"/>
              <a:t>JANIS (after version 4.2)</a:t>
            </a:r>
          </a:p>
          <a:p>
            <a:pPr marL="538163" lvl="1" indent="-274638">
              <a:buSzPct val="100000"/>
              <a:buFont typeface="Courier New" panose="02070309020205020404" pitchFamily="49" charset="0"/>
              <a:buChar char="o"/>
            </a:pPr>
            <a:r>
              <a:rPr lang="en-GB" dirty="0"/>
              <a:t>Firstly, download “Janis_all.jars.zip” at </a:t>
            </a:r>
            <a:r>
              <a:rPr lang="en-GB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http://www.oecd-nea.org/janis/webstart/</a:t>
            </a:r>
            <a:r>
              <a:rPr lang="en-GB" dirty="0"/>
              <a:t>  </a:t>
            </a:r>
          </a:p>
          <a:p>
            <a:pPr marL="538163" lvl="1" indent="-274638">
              <a:buSzPct val="100000"/>
              <a:buFont typeface="Courier New" panose="02070309020205020404" pitchFamily="49" charset="0"/>
              <a:buChar char="o"/>
            </a:pPr>
            <a:r>
              <a:rPr lang="en-GB" dirty="0"/>
              <a:t>Run “JANIS” in your computer… you need java installed or a JAVA pre-installed package</a:t>
            </a:r>
          </a:p>
          <a:p>
            <a:pPr marL="285750" indent="-285750">
              <a:spcBef>
                <a:spcPts val="600"/>
              </a:spcBef>
              <a:buSzPct val="100000"/>
              <a:buFont typeface="Wingdings" panose="05000000000000000000" pitchFamily="2" charset="2"/>
              <a:buChar char="q"/>
            </a:pPr>
            <a:r>
              <a:rPr lang="en-GB" b="1" dirty="0"/>
              <a:t>Examples (in Windows)</a:t>
            </a:r>
          </a:p>
          <a:p>
            <a:pPr lvl="1" indent="-193675">
              <a:buNone/>
            </a:pPr>
            <a:r>
              <a:rPr lang="en-GB" sz="1200" dirty="0"/>
              <a:t>0) Help command</a:t>
            </a:r>
          </a:p>
          <a:p>
            <a:pPr lvl="1" indent="-193675">
              <a:buNone/>
            </a:pPr>
            <a:r>
              <a:rPr lang="en-GB" sz="1200" dirty="0">
                <a:solidFill>
                  <a:schemeClr val="tx1"/>
                </a:solidFill>
                <a:highlight>
                  <a:srgbClr val="000000"/>
                </a:highlight>
              </a:rPr>
              <a:t>C:\Your_Folder_with_JANIS_Jars&gt; java -jar janis.jar -help</a:t>
            </a:r>
          </a:p>
          <a:p>
            <a:pPr lvl="1" indent="-193675">
              <a:buNone/>
            </a:pPr>
            <a:r>
              <a:rPr lang="en-GB" sz="1200" dirty="0"/>
              <a:t>1) List the content of the local database </a:t>
            </a:r>
          </a:p>
          <a:p>
            <a:pPr lvl="1" indent="-193675">
              <a:buNone/>
            </a:pPr>
            <a:r>
              <a:rPr lang="en-GB" sz="1200" dirty="0">
                <a:solidFill>
                  <a:schemeClr val="tx1"/>
                </a:solidFill>
                <a:highlight>
                  <a:srgbClr val="000000"/>
                </a:highlight>
              </a:rPr>
              <a:t>C:\Your_Folder_with_JANIS_Jars&gt; java -jar janis.jar -list UPM_E81b2 N ENDFB8.1b2 SIG</a:t>
            </a:r>
          </a:p>
          <a:p>
            <a:pPr lvl="1" indent="-193675">
              <a:buNone/>
            </a:pPr>
            <a:r>
              <a:rPr lang="en-GB" sz="1200" dirty="0"/>
              <a:t>2) Extract data in a Table</a:t>
            </a:r>
          </a:p>
          <a:p>
            <a:pPr lvl="1" indent="-193675">
              <a:buNone/>
            </a:pPr>
            <a:r>
              <a:rPr lang="en-GB" sz="1200" dirty="0">
                <a:solidFill>
                  <a:schemeClr val="tx1"/>
                </a:solidFill>
                <a:highlight>
                  <a:srgbClr val="000000"/>
                </a:highlight>
              </a:rPr>
              <a:t>C:\Your_Folder_with_JANIS_Jars&gt; java -jar janis.jar -table NEA N JEFF-3.1.2 SIG N15 MT1 </a:t>
            </a:r>
            <a:r>
              <a:rPr lang="en-GB" sz="1200" dirty="0" err="1">
                <a:solidFill>
                  <a:schemeClr val="tx1"/>
                </a:solidFill>
                <a:highlight>
                  <a:srgbClr val="000000"/>
                </a:highlight>
              </a:rPr>
              <a:t>xs</a:t>
            </a:r>
            <a:endParaRPr lang="en-GB" sz="1200" dirty="0">
              <a:solidFill>
                <a:schemeClr val="tx1"/>
              </a:solidFill>
              <a:highlight>
                <a:srgbClr val="000000"/>
              </a:highlight>
            </a:endParaRPr>
          </a:p>
          <a:p>
            <a:pPr lvl="1" indent="-193675">
              <a:buNone/>
            </a:pPr>
            <a:r>
              <a:rPr lang="en-GB" sz="1200" dirty="0"/>
              <a:t>3) Create a Plot from a JNS file: “</a:t>
            </a:r>
            <a:r>
              <a:rPr lang="en-GB" sz="1200" dirty="0" err="1"/>
              <a:t>File.jns</a:t>
            </a:r>
            <a:r>
              <a:rPr lang="en-GB" sz="1200" dirty="0"/>
              <a:t>”</a:t>
            </a:r>
          </a:p>
          <a:p>
            <a:pPr lvl="1" indent="-193675">
              <a:buNone/>
            </a:pPr>
            <a:r>
              <a:rPr lang="en-GB" sz="1200" dirty="0">
                <a:solidFill>
                  <a:schemeClr val="tx1"/>
                </a:solidFill>
                <a:highlight>
                  <a:srgbClr val="000000"/>
                </a:highlight>
              </a:rPr>
              <a:t>C:\Your_Folder_with_JANIS_Jars&gt; java -jar janis.jar -o FILE.png -render </a:t>
            </a:r>
            <a:r>
              <a:rPr lang="en-GB" sz="1200" dirty="0" err="1">
                <a:solidFill>
                  <a:schemeClr val="tx1"/>
                </a:solidFill>
                <a:highlight>
                  <a:srgbClr val="000000"/>
                </a:highlight>
              </a:rPr>
              <a:t>File.jns</a:t>
            </a:r>
            <a:r>
              <a:rPr lang="en-GB" sz="1200" dirty="0">
                <a:solidFill>
                  <a:schemeClr val="tx1"/>
                </a:solidFill>
                <a:highlight>
                  <a:srgbClr val="000000"/>
                </a:highlight>
              </a:rPr>
              <a:t> </a:t>
            </a:r>
            <a:r>
              <a:rPr lang="en-GB" sz="1200" dirty="0" err="1">
                <a:solidFill>
                  <a:schemeClr val="tx1"/>
                </a:solidFill>
                <a:highlight>
                  <a:srgbClr val="000000"/>
                </a:highlight>
              </a:rPr>
              <a:t>png</a:t>
            </a:r>
            <a:r>
              <a:rPr lang="en-GB" sz="1200" dirty="0">
                <a:solidFill>
                  <a:schemeClr val="tx1"/>
                </a:solidFill>
                <a:highlight>
                  <a:srgbClr val="000000"/>
                </a:highlight>
              </a:rPr>
              <a:t> 1024 768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4D66A7-1296-6BBE-55EF-779820A46E9A}"/>
              </a:ext>
            </a:extLst>
          </p:cNvPr>
          <p:cNvSpPr txBox="1"/>
          <p:nvPr/>
        </p:nvSpPr>
        <p:spPr>
          <a:xfrm>
            <a:off x="482294" y="5373216"/>
            <a:ext cx="7618098" cy="8776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dirty="0"/>
              <a:t>In “</a:t>
            </a:r>
            <a:r>
              <a:rPr lang="en-GB" b="1" dirty="0" err="1"/>
              <a:t>File.jns</a:t>
            </a:r>
            <a:r>
              <a:rPr lang="en-GB" b="1" dirty="0"/>
              <a:t>”</a:t>
            </a:r>
            <a:r>
              <a:rPr lang="en-GB" dirty="0"/>
              <a:t>, the JANIS databases are linked as follows:</a:t>
            </a:r>
          </a:p>
          <a:p>
            <a:pPr lvl="1">
              <a:buNone/>
            </a:pPr>
            <a:r>
              <a:rPr lang="en-GB" sz="1200" dirty="0"/>
              <a:t>&lt;data refs="</a:t>
            </a:r>
            <a:r>
              <a:rPr lang="en-GB" sz="1200" b="1" dirty="0"/>
              <a:t>NEA</a:t>
            </a:r>
            <a:r>
              <a:rPr lang="en-GB" sz="1200" dirty="0"/>
              <a:t>~N~ENDF/B-VIII.0~SIG~Fe56~MT444~damage"&gt;</a:t>
            </a:r>
          </a:p>
          <a:p>
            <a:pPr lvl="1">
              <a:buNone/>
            </a:pPr>
            <a:r>
              <a:rPr lang="en-GB" sz="1200" dirty="0"/>
              <a:t>&lt;data refs="</a:t>
            </a:r>
            <a:r>
              <a:rPr lang="en-GB" sz="1200" b="1" dirty="0"/>
              <a:t>UPM_E81b2</a:t>
            </a:r>
            <a:r>
              <a:rPr lang="en-GB" sz="1200" dirty="0"/>
              <a:t>~N~ENDFB8.1b2~SIG~Fe56~MT444~damage"&gt;</a:t>
            </a:r>
          </a:p>
        </p:txBody>
      </p:sp>
    </p:spTree>
    <p:extLst>
      <p:ext uri="{BB962C8B-B14F-4D97-AF65-F5344CB8AC3E}">
        <p14:creationId xmlns:p14="http://schemas.microsoft.com/office/powerpoint/2010/main" val="26163850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A355F-7FCC-43B2-B4AF-553A95AABA83}" type="slidenum">
              <a:rPr lang="es-ES" smtClean="0"/>
              <a:pPr>
                <a:defRPr/>
              </a:pPr>
              <a:t>40</a:t>
            </a:fld>
            <a:endParaRPr lang="es-E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A3E0E8B-26B3-74BA-81A0-8AF7E8815B67}"/>
              </a:ext>
            </a:extLst>
          </p:cNvPr>
          <p:cNvSpPr/>
          <p:nvPr/>
        </p:nvSpPr>
        <p:spPr>
          <a:xfrm>
            <a:off x="107504" y="1241531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s-ES" sz="1800" b="1" dirty="0">
                <a:solidFill>
                  <a:srgbClr val="0C68B0"/>
                </a:solidFill>
                <a:ea typeface="+mn-ea"/>
                <a:cs typeface="Arial" charset="0"/>
              </a:rPr>
              <a:t>FNS-TOF Benchmarks : LiO2</a:t>
            </a:r>
            <a:endParaRPr lang="en-GB" sz="1800" dirty="0">
              <a:solidFill>
                <a:prstClr val="black"/>
              </a:solidFill>
              <a:latin typeface="Times New Roman" pitchFamily="18" charset="0"/>
              <a:ea typeface="+mn-e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999B66-E9FD-F8F5-254C-35505A0E98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13" y="1853384"/>
            <a:ext cx="3303912" cy="216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BDA8E0-72C3-DBC2-B61E-8BF93F0D2C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0709" y="1853773"/>
            <a:ext cx="3303912" cy="216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5172F3-2083-2878-0716-C733C7949F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960" y="4284627"/>
            <a:ext cx="3303912" cy="2160000"/>
          </a:xfrm>
          <a:prstGeom prst="rect">
            <a:avLst/>
          </a:prstGeom>
        </p:spPr>
      </p:pic>
      <p:sp>
        <p:nvSpPr>
          <p:cNvPr id="2" name="CuadroTexto 8">
            <a:extLst>
              <a:ext uri="{FF2B5EF4-FFF2-40B4-BE49-F238E27FC236}">
                <a16:creationId xmlns:a16="http://schemas.microsoft.com/office/drawing/2014/main" id="{84894C36-69AB-2413-F4A6-FDFBCFC71879}"/>
              </a:ext>
            </a:extLst>
          </p:cNvPr>
          <p:cNvSpPr txBox="1"/>
          <p:nvPr/>
        </p:nvSpPr>
        <p:spPr>
          <a:xfrm>
            <a:off x="3048153" y="8092"/>
            <a:ext cx="6086478" cy="578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SzPct val="100000"/>
              <a:buNone/>
            </a:pPr>
            <a:r>
              <a:rPr lang="en-GB" sz="2800" b="1" dirty="0">
                <a:solidFill>
                  <a:schemeClr val="tx1"/>
                </a:solidFill>
                <a:latin typeface="+mn-lt"/>
              </a:rPr>
              <a:t>4</a:t>
            </a:r>
            <a:r>
              <a:rPr lang="en-GB" sz="2800" b="1" i="0" dirty="0">
                <a:solidFill>
                  <a:schemeClr val="tx1"/>
                </a:solidFill>
                <a:effectLst/>
                <a:latin typeface="+mn-lt"/>
              </a:rPr>
              <a:t>. SHIELDING: FNS-TOF</a:t>
            </a:r>
          </a:p>
        </p:txBody>
      </p:sp>
    </p:spTree>
    <p:extLst>
      <p:ext uri="{BB962C8B-B14F-4D97-AF65-F5344CB8AC3E}">
        <p14:creationId xmlns:p14="http://schemas.microsoft.com/office/powerpoint/2010/main" val="36992091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A355F-7FCC-43B2-B4AF-553A95AABA83}" type="slidenum">
              <a:rPr lang="es-ES" smtClean="0"/>
              <a:pPr>
                <a:defRPr/>
              </a:pPr>
              <a:t>41</a:t>
            </a:fld>
            <a:endParaRPr lang="es-E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A3E0E8B-26B3-74BA-81A0-8AF7E8815B67}"/>
              </a:ext>
            </a:extLst>
          </p:cNvPr>
          <p:cNvSpPr/>
          <p:nvPr/>
        </p:nvSpPr>
        <p:spPr>
          <a:xfrm>
            <a:off x="107504" y="1241531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s-ES" sz="1800" b="1" dirty="0">
                <a:solidFill>
                  <a:srgbClr val="0C68B0"/>
                </a:solidFill>
                <a:ea typeface="+mn-ea"/>
                <a:cs typeface="Arial" charset="0"/>
              </a:rPr>
              <a:t>OKTAVIAN -TOF Benchmarks : Some results</a:t>
            </a:r>
            <a:endParaRPr lang="en-GB" sz="1800" dirty="0">
              <a:solidFill>
                <a:prstClr val="black"/>
              </a:solidFill>
              <a:latin typeface="Times New Roman" pitchFamily="18" charset="0"/>
              <a:ea typeface="+mn-e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F57446-DCCF-7A25-30FE-2B69300893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95" y="1855869"/>
            <a:ext cx="3301622" cy="2160000"/>
          </a:xfrm>
          <a:prstGeom prst="rect">
            <a:avLst/>
          </a:prstGeom>
        </p:spPr>
      </p:pic>
      <p:sp>
        <p:nvSpPr>
          <p:cNvPr id="2" name="CuadroTexto 8">
            <a:extLst>
              <a:ext uri="{FF2B5EF4-FFF2-40B4-BE49-F238E27FC236}">
                <a16:creationId xmlns:a16="http://schemas.microsoft.com/office/drawing/2014/main" id="{62B3177C-D8E7-71B7-FCA0-886F8524BA07}"/>
              </a:ext>
            </a:extLst>
          </p:cNvPr>
          <p:cNvSpPr txBox="1"/>
          <p:nvPr/>
        </p:nvSpPr>
        <p:spPr>
          <a:xfrm>
            <a:off x="3048153" y="8092"/>
            <a:ext cx="6086478" cy="578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SzPct val="100000"/>
              <a:buNone/>
            </a:pPr>
            <a:r>
              <a:rPr lang="en-GB" sz="2800" b="1" dirty="0">
                <a:solidFill>
                  <a:schemeClr val="tx1"/>
                </a:solidFill>
                <a:latin typeface="+mn-lt"/>
              </a:rPr>
              <a:t>5</a:t>
            </a:r>
            <a:r>
              <a:rPr lang="en-GB" sz="2800" b="1" i="0" dirty="0">
                <a:solidFill>
                  <a:schemeClr val="tx1"/>
                </a:solidFill>
                <a:effectLst/>
                <a:latin typeface="+mn-lt"/>
              </a:rPr>
              <a:t>. SHIELDING</a:t>
            </a:r>
            <a:r>
              <a:rPr lang="en-GB" sz="2800" b="1" dirty="0">
                <a:solidFill>
                  <a:schemeClr val="tx1"/>
                </a:solidFill>
                <a:latin typeface="+mn-lt"/>
              </a:rPr>
              <a:t>:</a:t>
            </a:r>
            <a:r>
              <a:rPr lang="en-GB" sz="2800" b="1" i="0" dirty="0">
                <a:solidFill>
                  <a:schemeClr val="tx1"/>
                </a:solidFill>
                <a:effectLst/>
                <a:latin typeface="+mn-lt"/>
              </a:rPr>
              <a:t> OKTAVIAN</a:t>
            </a:r>
          </a:p>
        </p:txBody>
      </p:sp>
    </p:spTree>
    <p:extLst>
      <p:ext uri="{BB962C8B-B14F-4D97-AF65-F5344CB8AC3E}">
        <p14:creationId xmlns:p14="http://schemas.microsoft.com/office/powerpoint/2010/main" val="8524163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A355F-7FCC-43B2-B4AF-553A95AABA83}" type="slidenum">
              <a:rPr lang="es-ES" smtClean="0"/>
              <a:pPr>
                <a:defRPr/>
              </a:pPr>
              <a:t>42</a:t>
            </a:fld>
            <a:endParaRPr lang="es-E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A3E0E8B-26B3-74BA-81A0-8AF7E8815B67}"/>
              </a:ext>
            </a:extLst>
          </p:cNvPr>
          <p:cNvSpPr/>
          <p:nvPr/>
        </p:nvSpPr>
        <p:spPr>
          <a:xfrm>
            <a:off x="107504" y="1241531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s-ES" sz="1800" b="1" dirty="0">
                <a:solidFill>
                  <a:srgbClr val="0C68B0"/>
                </a:solidFill>
                <a:ea typeface="+mn-ea"/>
                <a:cs typeface="Arial" charset="0"/>
              </a:rPr>
              <a:t>OKTAVIAN -TOF Benchmarks : Some results</a:t>
            </a:r>
            <a:endParaRPr lang="en-GB" sz="1800" dirty="0">
              <a:solidFill>
                <a:prstClr val="black"/>
              </a:solidFill>
              <a:latin typeface="Times New Roman" pitchFamily="18" charset="0"/>
              <a:ea typeface="+mn-ea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7B3FEB-FE6C-10E1-943B-A0355FC39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8290" y="4273342"/>
            <a:ext cx="3306078" cy="216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BC9F6C2-CB7C-F204-262C-DA4B38B921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40" y="4280261"/>
            <a:ext cx="3306078" cy="216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7EE6F44-730A-2651-3529-C956368A4F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13" y="1856109"/>
            <a:ext cx="3301622" cy="216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AD27E57-9381-C0E0-ECB1-B33CC30CEE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2746" y="1856109"/>
            <a:ext cx="3301622" cy="2160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25A0CF4D-11EB-1B64-C580-847CD9C6D99D}"/>
              </a:ext>
            </a:extLst>
          </p:cNvPr>
          <p:cNvSpPr/>
          <p:nvPr/>
        </p:nvSpPr>
        <p:spPr bwMode="auto">
          <a:xfrm>
            <a:off x="1403648" y="5360261"/>
            <a:ext cx="1310927" cy="576064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1257300" marR="0" indent="-228600" algn="just" defTabSz="969963" rtl="0" eaLnBrk="0" fontAlgn="base" latinLnBrk="0" hangingPunct="0">
              <a:lnSpc>
                <a:spcPct val="125000"/>
              </a:lnSpc>
              <a:spcBef>
                <a:spcPct val="10000"/>
              </a:spcBef>
              <a:spcAft>
                <a:spcPct val="10000"/>
              </a:spcAft>
              <a:buClrTx/>
              <a:buSzPct val="65000"/>
              <a:buFontTx/>
              <a:buBlip>
                <a:blip r:embed="rId7"/>
              </a:buBlip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Mincho" pitchFamily="49" charset="-128"/>
            </a:endParaRPr>
          </a:p>
        </p:txBody>
      </p:sp>
      <p:sp>
        <p:nvSpPr>
          <p:cNvPr id="4" name="CuadroTexto 8">
            <a:extLst>
              <a:ext uri="{FF2B5EF4-FFF2-40B4-BE49-F238E27FC236}">
                <a16:creationId xmlns:a16="http://schemas.microsoft.com/office/drawing/2014/main" id="{6E2B01EE-128F-0428-2194-30BC7259096F}"/>
              </a:ext>
            </a:extLst>
          </p:cNvPr>
          <p:cNvSpPr txBox="1"/>
          <p:nvPr/>
        </p:nvSpPr>
        <p:spPr>
          <a:xfrm>
            <a:off x="3048153" y="8092"/>
            <a:ext cx="6086478" cy="578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SzPct val="100000"/>
              <a:buNone/>
            </a:pPr>
            <a:r>
              <a:rPr lang="en-GB" sz="2800" b="1" dirty="0">
                <a:solidFill>
                  <a:schemeClr val="tx1"/>
                </a:solidFill>
                <a:latin typeface="+mn-lt"/>
              </a:rPr>
              <a:t>5</a:t>
            </a:r>
            <a:r>
              <a:rPr lang="en-GB" sz="2800" b="1" i="0" dirty="0">
                <a:solidFill>
                  <a:schemeClr val="tx1"/>
                </a:solidFill>
                <a:effectLst/>
                <a:latin typeface="+mn-lt"/>
              </a:rPr>
              <a:t>. SHIELDING</a:t>
            </a:r>
            <a:r>
              <a:rPr lang="en-GB" sz="2800" b="1" dirty="0">
                <a:solidFill>
                  <a:schemeClr val="tx1"/>
                </a:solidFill>
                <a:latin typeface="+mn-lt"/>
              </a:rPr>
              <a:t>:</a:t>
            </a:r>
            <a:r>
              <a:rPr lang="en-GB" sz="2800" b="1" i="0" dirty="0">
                <a:solidFill>
                  <a:schemeClr val="tx1"/>
                </a:solidFill>
                <a:effectLst/>
                <a:latin typeface="+mn-lt"/>
              </a:rPr>
              <a:t> OKTAVIAN</a:t>
            </a:r>
          </a:p>
        </p:txBody>
      </p:sp>
    </p:spTree>
    <p:extLst>
      <p:ext uri="{BB962C8B-B14F-4D97-AF65-F5344CB8AC3E}">
        <p14:creationId xmlns:p14="http://schemas.microsoft.com/office/powerpoint/2010/main" val="15516603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A355F-7FCC-43B2-B4AF-553A95AABA83}" type="slidenum">
              <a:rPr lang="es-ES" smtClean="0"/>
              <a:pPr>
                <a:defRPr/>
              </a:pPr>
              <a:t>43</a:t>
            </a:fld>
            <a:endParaRPr lang="es-E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A3E0E8B-26B3-74BA-81A0-8AF7E8815B67}"/>
              </a:ext>
            </a:extLst>
          </p:cNvPr>
          <p:cNvSpPr/>
          <p:nvPr/>
        </p:nvSpPr>
        <p:spPr>
          <a:xfrm>
            <a:off x="107504" y="1241531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s-ES" sz="1800" b="1" dirty="0">
                <a:solidFill>
                  <a:srgbClr val="0C68B0"/>
                </a:solidFill>
                <a:ea typeface="+mn-ea"/>
                <a:cs typeface="Arial" charset="0"/>
              </a:rPr>
              <a:t>OKTAVIAN -TOF Benchmarks : Some results</a:t>
            </a:r>
            <a:endParaRPr lang="en-GB" sz="1800" dirty="0">
              <a:solidFill>
                <a:prstClr val="black"/>
              </a:solidFill>
              <a:latin typeface="Times New Roman" pitchFamily="18" charset="0"/>
              <a:ea typeface="+mn-ea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29D8E0-24DF-0489-0139-E96ABCC0D4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13" y="1853773"/>
            <a:ext cx="3301622" cy="216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87B0E0E-B805-1ED4-C657-841C889606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0709" y="1853533"/>
            <a:ext cx="3301622" cy="2160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B1F19C64-7BBB-2712-8289-E6565369EC02}"/>
              </a:ext>
            </a:extLst>
          </p:cNvPr>
          <p:cNvSpPr/>
          <p:nvPr/>
        </p:nvSpPr>
        <p:spPr bwMode="auto">
          <a:xfrm>
            <a:off x="5076056" y="2852936"/>
            <a:ext cx="1944216" cy="604527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1257300" marR="0" indent="-228600" algn="just" defTabSz="969963" rtl="0" eaLnBrk="0" fontAlgn="base" latinLnBrk="0" hangingPunct="0">
              <a:lnSpc>
                <a:spcPct val="125000"/>
              </a:lnSpc>
              <a:spcBef>
                <a:spcPct val="10000"/>
              </a:spcBef>
              <a:spcAft>
                <a:spcPct val="10000"/>
              </a:spcAft>
              <a:buClrTx/>
              <a:buSzPct val="65000"/>
              <a:buFontTx/>
              <a:buBlip>
                <a:blip r:embed="rId5"/>
              </a:buBlip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Mincho" pitchFamily="49" charset="-128"/>
            </a:endParaRPr>
          </a:p>
        </p:txBody>
      </p:sp>
      <p:sp>
        <p:nvSpPr>
          <p:cNvPr id="4" name="CuadroTexto 8">
            <a:extLst>
              <a:ext uri="{FF2B5EF4-FFF2-40B4-BE49-F238E27FC236}">
                <a16:creationId xmlns:a16="http://schemas.microsoft.com/office/drawing/2014/main" id="{80B7EB3F-F1E8-2B9F-1EB2-18412E109C8E}"/>
              </a:ext>
            </a:extLst>
          </p:cNvPr>
          <p:cNvSpPr txBox="1"/>
          <p:nvPr/>
        </p:nvSpPr>
        <p:spPr>
          <a:xfrm>
            <a:off x="3048153" y="8092"/>
            <a:ext cx="6086478" cy="578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SzPct val="100000"/>
              <a:buNone/>
            </a:pPr>
            <a:r>
              <a:rPr lang="en-GB" sz="2800" b="1" dirty="0">
                <a:solidFill>
                  <a:schemeClr val="tx1"/>
                </a:solidFill>
                <a:latin typeface="+mn-lt"/>
              </a:rPr>
              <a:t>5</a:t>
            </a:r>
            <a:r>
              <a:rPr lang="en-GB" sz="2800" b="1" i="0" dirty="0">
                <a:solidFill>
                  <a:schemeClr val="tx1"/>
                </a:solidFill>
                <a:effectLst/>
                <a:latin typeface="+mn-lt"/>
              </a:rPr>
              <a:t>. SHIELDING</a:t>
            </a:r>
            <a:r>
              <a:rPr lang="en-GB" sz="2800" b="1" dirty="0">
                <a:solidFill>
                  <a:schemeClr val="tx1"/>
                </a:solidFill>
                <a:latin typeface="+mn-lt"/>
              </a:rPr>
              <a:t>:</a:t>
            </a:r>
            <a:r>
              <a:rPr lang="en-GB" sz="2800" b="1" i="0" dirty="0">
                <a:solidFill>
                  <a:schemeClr val="tx1"/>
                </a:solidFill>
                <a:effectLst/>
                <a:latin typeface="+mn-lt"/>
              </a:rPr>
              <a:t> OKTAVIAN</a:t>
            </a:r>
          </a:p>
        </p:txBody>
      </p:sp>
    </p:spTree>
    <p:extLst>
      <p:ext uri="{BB962C8B-B14F-4D97-AF65-F5344CB8AC3E}">
        <p14:creationId xmlns:p14="http://schemas.microsoft.com/office/powerpoint/2010/main" val="3427447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A355F-7FCC-43B2-B4AF-553A95AABA83}" type="slidenum">
              <a:rPr lang="es-ES" smtClean="0"/>
              <a:pPr>
                <a:defRPr/>
              </a:pPr>
              <a:t>5</a:t>
            </a:fld>
            <a:endParaRPr lang="es-E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9EA790-363A-E05F-5270-D2A86C18FA75}"/>
              </a:ext>
            </a:extLst>
          </p:cNvPr>
          <p:cNvSpPr txBox="1"/>
          <p:nvPr/>
        </p:nvSpPr>
        <p:spPr>
          <a:xfrm>
            <a:off x="236340" y="1268760"/>
            <a:ext cx="8640960" cy="7508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3525" indent="-263525" algn="l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q"/>
            </a:pPr>
            <a:r>
              <a:rPr lang="en-GB" sz="1800" b="1" dirty="0"/>
              <a:t>JANIS command line… </a:t>
            </a:r>
            <a:r>
              <a:rPr lang="en-GB" sz="1800" b="1" dirty="0">
                <a:solidFill>
                  <a:srgbClr val="0000FF"/>
                </a:solidFill>
              </a:rPr>
              <a:t>“the Great Unknown”</a:t>
            </a:r>
            <a:endParaRPr lang="en-GB" sz="1800" b="1" dirty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pPr marL="263525" indent="-263525" algn="l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q"/>
            </a:pPr>
            <a:endParaRPr lang="en-GB" sz="1800" b="1" dirty="0">
              <a:solidFill>
                <a:srgbClr val="0000FF"/>
              </a:solidFill>
            </a:endParaRPr>
          </a:p>
        </p:txBody>
      </p:sp>
      <p:sp>
        <p:nvSpPr>
          <p:cNvPr id="2" name="CuadroTexto 8">
            <a:extLst>
              <a:ext uri="{FF2B5EF4-FFF2-40B4-BE49-F238E27FC236}">
                <a16:creationId xmlns:a16="http://schemas.microsoft.com/office/drawing/2014/main" id="{EC445A2D-6D2C-AE6F-8E2E-FDEED0ADB46B}"/>
              </a:ext>
            </a:extLst>
          </p:cNvPr>
          <p:cNvSpPr txBox="1"/>
          <p:nvPr/>
        </p:nvSpPr>
        <p:spPr>
          <a:xfrm>
            <a:off x="3085959" y="8092"/>
            <a:ext cx="6048672" cy="578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en-GB" sz="2800" b="1" i="0" dirty="0">
                <a:solidFill>
                  <a:schemeClr val="tx1"/>
                </a:solidFill>
                <a:effectLst/>
                <a:latin typeface="+mn-lt"/>
              </a:rPr>
              <a:t>1. Processing in JANIS format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71B12B-681D-4A14-0B67-0233D3128FE2}"/>
              </a:ext>
            </a:extLst>
          </p:cNvPr>
          <p:cNvSpPr txBox="1"/>
          <p:nvPr/>
        </p:nvSpPr>
        <p:spPr>
          <a:xfrm>
            <a:off x="117664" y="1854984"/>
            <a:ext cx="8747308" cy="959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SzPct val="100000"/>
              <a:buFont typeface="Wingdings" panose="05000000000000000000" pitchFamily="2" charset="2"/>
              <a:buChar char="q"/>
            </a:pPr>
            <a:r>
              <a:rPr lang="en-GB" b="1" dirty="0"/>
              <a:t>Put the “JANIS command line” in a script ….and Voilà! </a:t>
            </a:r>
          </a:p>
          <a:p>
            <a:pPr>
              <a:buSzPct val="100000"/>
              <a:buNone/>
            </a:pPr>
            <a:endParaRPr lang="en-GB" dirty="0"/>
          </a:p>
          <a:p>
            <a:pPr>
              <a:buSzPct val="100000"/>
              <a:buNone/>
            </a:pPr>
            <a:r>
              <a:rPr lang="en-GB" dirty="0"/>
              <a:t>You will get “rendered” plots in your computer!		      Or data……</a:t>
            </a:r>
            <a:endParaRPr lang="en-GB" dirty="0">
              <a:solidFill>
                <a:schemeClr val="tx1"/>
              </a:solidFill>
              <a:highlight>
                <a:srgbClr val="000000"/>
              </a:highligh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AA88E4-F07A-603B-0334-6E87768FC7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64" y="2973576"/>
            <a:ext cx="3360000" cy="25200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02BC10-B0E7-CD9D-3D5C-08C0CD09F8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64" y="3123576"/>
            <a:ext cx="3360000" cy="25200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688DA8F-CBFE-3222-5D41-CD620CFE29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64" y="3273576"/>
            <a:ext cx="3360000" cy="25200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87A0778-960E-5B00-2CB1-485678373E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64" y="3423576"/>
            <a:ext cx="3360000" cy="25200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DB0287B-C38C-F374-B0C9-7735B06D7BF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717312"/>
            <a:ext cx="3360000" cy="25200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BBD5DF2-F62F-F4C3-9FA8-738EDF11C1B7}"/>
              </a:ext>
            </a:extLst>
          </p:cNvPr>
          <p:cNvSpPr txBox="1"/>
          <p:nvPr/>
        </p:nvSpPr>
        <p:spPr>
          <a:xfrm>
            <a:off x="4983058" y="2839947"/>
            <a:ext cx="2230098" cy="34163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Incident energy ;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Incident energy ;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Incident energy ; ?(E)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1.0E-5 ; 65.16037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1.0625E-5 ; 63.22256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1.125E-5 ; 61.44878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1.1875E-5 ; 59.81714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1.25E-5 ; 58.30972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1.825E7 ; 1.684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1.85E7 ; 1.717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1.875E7 ; 1.718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1.9E7 ; 1.749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1.925E7 ; 1.755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1.95E7 ; 1.75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1.975E7 ; 1.763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2.0E7 ; 1.761</a:t>
            </a:r>
          </a:p>
        </p:txBody>
      </p:sp>
    </p:spTree>
    <p:extLst>
      <p:ext uri="{BB962C8B-B14F-4D97-AF65-F5344CB8AC3E}">
        <p14:creationId xmlns:p14="http://schemas.microsoft.com/office/powerpoint/2010/main" val="326906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4CA3FC-E40B-9BFB-AEE8-0F148BFF07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0704" y="3140968"/>
            <a:ext cx="5575674" cy="2954829"/>
          </a:xfrm>
          <a:prstGeom prst="rect">
            <a:avLst/>
          </a:prstGeom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A355F-7FCC-43B2-B4AF-553A95AABA83}" type="slidenum">
              <a:rPr lang="es-ES" smtClean="0"/>
              <a:pPr>
                <a:defRPr/>
              </a:pPr>
              <a:t>6</a:t>
            </a:fld>
            <a:endParaRPr lang="es-ES" dirty="0"/>
          </a:p>
        </p:txBody>
      </p:sp>
      <p:sp>
        <p:nvSpPr>
          <p:cNvPr id="3" name="5 Rectángulo">
            <a:extLst>
              <a:ext uri="{FF2B5EF4-FFF2-40B4-BE49-F238E27FC236}">
                <a16:creationId xmlns:a16="http://schemas.microsoft.com/office/drawing/2014/main" id="{3CDCA5CE-16D8-04C9-8C43-35DB4D6D7A76}"/>
              </a:ext>
            </a:extLst>
          </p:cNvPr>
          <p:cNvSpPr/>
          <p:nvPr/>
        </p:nvSpPr>
        <p:spPr>
          <a:xfrm>
            <a:off x="107504" y="1306597"/>
            <a:ext cx="9036496" cy="2870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-263525" algn="l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q"/>
            </a:pPr>
            <a:r>
              <a:rPr lang="en-GB" sz="1800" b="1" dirty="0"/>
              <a:t>Verification ND Uncertainties in ICSBEP Benchmarks using NDAST Tool</a:t>
            </a:r>
          </a:p>
          <a:p>
            <a:pPr marL="720725" lvl="1" indent="-263525" algn="l"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endParaRPr lang="en-GB" sz="1600" dirty="0"/>
          </a:p>
          <a:p>
            <a:pPr marL="720725" lvl="1" indent="-263525" algn="l"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GB" sz="1600" b="1" dirty="0"/>
              <a:t>HENDF - ENDF/B-VIII.1b2</a:t>
            </a:r>
            <a:r>
              <a:rPr lang="en-GB" sz="1600" dirty="0"/>
              <a:t>: Perturbation Analysis with ICSBEP using </a:t>
            </a:r>
            <a:r>
              <a:rPr lang="en-GB" sz="1600" dirty="0" err="1"/>
              <a:t>NDaST</a:t>
            </a:r>
            <a:r>
              <a:rPr lang="en-GB" sz="1600" dirty="0"/>
              <a:t> tool</a:t>
            </a:r>
          </a:p>
          <a:p>
            <a:pPr marL="720725" lvl="1" indent="-263525" algn="l"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endParaRPr lang="en-GB" sz="1600" dirty="0"/>
          </a:p>
          <a:p>
            <a:pPr marL="720725" lvl="1" indent="-263525" algn="l"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GB" altLang="en-US" sz="1600" dirty="0"/>
              <a:t>The impact of perturbation in:</a:t>
            </a:r>
          </a:p>
          <a:p>
            <a:pPr marL="1200150" lvl="2" indent="-285750" algn="l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GB" altLang="en-US" sz="1600" dirty="0"/>
              <a:t>XSs</a:t>
            </a:r>
          </a:p>
          <a:p>
            <a:pPr marL="1200150" lvl="2" indent="-285750" algn="l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GB" altLang="en-US" sz="1600" dirty="0" err="1"/>
              <a:t>Nubar</a:t>
            </a:r>
            <a:endParaRPr lang="en-GB" altLang="en-US" sz="1600" dirty="0"/>
          </a:p>
          <a:p>
            <a:pPr marL="1200150" lvl="2" indent="-285750" algn="l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GB" altLang="en-US" sz="1600" dirty="0"/>
              <a:t>CHI</a:t>
            </a:r>
          </a:p>
          <a:p>
            <a:pPr marL="720725" lvl="1" indent="-263525" algn="l"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endParaRPr lang="en-GB" sz="1600" dirty="0"/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85053133-3330-C0AA-494D-172D32C81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9331" y="6021288"/>
            <a:ext cx="3365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http://www.oecd-nea.org/ndast/</a:t>
            </a:r>
            <a:endParaRPr kumimoji="0" lang="en-GB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CuadroTexto 8">
            <a:extLst>
              <a:ext uri="{FF2B5EF4-FFF2-40B4-BE49-F238E27FC236}">
                <a16:creationId xmlns:a16="http://schemas.microsoft.com/office/drawing/2014/main" id="{90015A3F-F1F0-DDBA-E18F-9E7478274B3F}"/>
              </a:ext>
            </a:extLst>
          </p:cNvPr>
          <p:cNvSpPr txBox="1"/>
          <p:nvPr/>
        </p:nvSpPr>
        <p:spPr>
          <a:xfrm>
            <a:off x="3085959" y="8092"/>
            <a:ext cx="6048672" cy="1116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en-GB" sz="2800" b="1" dirty="0">
                <a:solidFill>
                  <a:schemeClr val="tx1"/>
                </a:solidFill>
                <a:latin typeface="+mn-lt"/>
              </a:rPr>
              <a:t>1.1</a:t>
            </a:r>
            <a:r>
              <a:rPr lang="en-GB" sz="2800" b="1" i="0" dirty="0">
                <a:solidFill>
                  <a:schemeClr val="tx1"/>
                </a:solidFill>
                <a:effectLst/>
                <a:latin typeface="+mn-lt"/>
              </a:rPr>
              <a:t> Verification and Perturbation Analysis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EAF8B07-31A4-DD3A-C4A9-E940DC7397CE}"/>
              </a:ext>
            </a:extLst>
          </p:cNvPr>
          <p:cNvSpPr/>
          <p:nvPr/>
        </p:nvSpPr>
        <p:spPr bwMode="auto">
          <a:xfrm>
            <a:off x="7059933" y="2927590"/>
            <a:ext cx="1534098" cy="1224136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1257300" marR="0" indent="-228600" algn="just" defTabSz="969963" rtl="0" eaLnBrk="0" fontAlgn="base" latinLnBrk="0" hangingPunct="0">
              <a:lnSpc>
                <a:spcPct val="125000"/>
              </a:lnSpc>
              <a:spcBef>
                <a:spcPct val="10000"/>
              </a:spcBef>
              <a:spcAft>
                <a:spcPct val="10000"/>
              </a:spcAft>
              <a:buClrTx/>
              <a:buSzPct val="65000"/>
              <a:buFontTx/>
              <a:buBlip>
                <a:blip r:embed="rId5"/>
              </a:buBlip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Mincho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459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A355F-7FCC-43B2-B4AF-553A95AABA83}" type="slidenum">
              <a:rPr lang="es-ES" smtClean="0"/>
              <a:pPr>
                <a:defRPr/>
              </a:pPr>
              <a:t>7</a:t>
            </a:fld>
            <a:endParaRPr lang="es-ES" dirty="0"/>
          </a:p>
        </p:txBody>
      </p:sp>
      <p:sp>
        <p:nvSpPr>
          <p:cNvPr id="2" name="CuadroTexto 8">
            <a:extLst>
              <a:ext uri="{FF2B5EF4-FFF2-40B4-BE49-F238E27FC236}">
                <a16:creationId xmlns:a16="http://schemas.microsoft.com/office/drawing/2014/main" id="{08AC225D-871A-7783-EE78-A58D63211C0A}"/>
              </a:ext>
            </a:extLst>
          </p:cNvPr>
          <p:cNvSpPr txBox="1"/>
          <p:nvPr/>
        </p:nvSpPr>
        <p:spPr>
          <a:xfrm>
            <a:off x="5148063" y="8092"/>
            <a:ext cx="3986567" cy="1116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SzPct val="100000"/>
              <a:buNone/>
            </a:pPr>
            <a:r>
              <a:rPr lang="en-GB" sz="2800" b="1" dirty="0">
                <a:solidFill>
                  <a:schemeClr val="tx1"/>
                </a:solidFill>
                <a:latin typeface="+mn-lt"/>
              </a:rPr>
              <a:t>2</a:t>
            </a:r>
            <a:r>
              <a:rPr lang="en-GB" sz="2800" b="1" i="0" dirty="0">
                <a:solidFill>
                  <a:schemeClr val="tx1"/>
                </a:solidFill>
                <a:effectLst/>
                <a:latin typeface="+mn-lt"/>
              </a:rPr>
              <a:t>. Processing into ACE format </a:t>
            </a:r>
          </a:p>
        </p:txBody>
      </p:sp>
      <p:sp>
        <p:nvSpPr>
          <p:cNvPr id="3" name="5 Rectángulo">
            <a:extLst>
              <a:ext uri="{FF2B5EF4-FFF2-40B4-BE49-F238E27FC236}">
                <a16:creationId xmlns:a16="http://schemas.microsoft.com/office/drawing/2014/main" id="{E1350987-8A9D-87FE-138C-ED571C9BE223}"/>
              </a:ext>
            </a:extLst>
          </p:cNvPr>
          <p:cNvSpPr/>
          <p:nvPr/>
        </p:nvSpPr>
        <p:spPr>
          <a:xfrm>
            <a:off x="107504" y="1306597"/>
            <a:ext cx="9036496" cy="404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-263525" algn="l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q"/>
            </a:pPr>
            <a:r>
              <a:rPr lang="en-GB" sz="1800" b="1" dirty="0"/>
              <a:t>Processing ENDF/B-VIII.1b2 into ACE format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65C590-F9FC-39A8-07B3-1359238627FA}"/>
              </a:ext>
            </a:extLst>
          </p:cNvPr>
          <p:cNvSpPr txBox="1"/>
          <p:nvPr/>
        </p:nvSpPr>
        <p:spPr>
          <a:xfrm>
            <a:off x="113291" y="1825814"/>
            <a:ext cx="3510974" cy="4939814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moder </a:t>
            </a: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/ Convert data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20 -21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reconr</a:t>
            </a: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/ Reconstruct XS for neutrons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-21 -22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GB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pendf</a:t>
            </a: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for material </a:t>
            </a:r>
            <a:r>
              <a:rPr lang="en-GB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ngeniso</a:t>
            </a: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’/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MAT</a:t>
            </a: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0.001/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0/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moder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-22 42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broadr</a:t>
            </a:r>
            <a:r>
              <a:rPr lang="en-GB" sz="7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/ Doppler broaden neutron </a:t>
            </a:r>
            <a:r>
              <a:rPr lang="en-GB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</a:t>
            </a:r>
            <a:endParaRPr lang="en-GB" sz="7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-21 -22 -23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MAT</a:t>
            </a: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1/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0.001/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293.6/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0/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thermr</a:t>
            </a:r>
            <a:endParaRPr lang="en-GB" sz="700" b="1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0 -23 -24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0 </a:t>
            </a:r>
            <a:r>
              <a:rPr lang="en-GB" sz="7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MAT</a:t>
            </a: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20 1 1 0 0 1 221 0/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293.6/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0.001 10/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moder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-24 44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purr </a:t>
            </a: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/ Process Unresolved Resonance Range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-21 -24 -25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MAT</a:t>
            </a: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1 1 20 64/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293.6/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1.e+10/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0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acer</a:t>
            </a: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/ Prepare ACE files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-21 -25 0 32 33/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1 1 1 0.40 0/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'Ace for </a:t>
            </a:r>
            <a:r>
              <a:rPr lang="en-GB" sz="7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MAT</a:t>
            </a: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'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MAT</a:t>
            </a: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293.6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1 1/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acer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0 32 34 </a:t>
            </a:r>
            <a:r>
              <a:rPr lang="en-GB" sz="7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38 39</a:t>
            </a: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7 1 1 -1/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'Ace for </a:t>
            </a:r>
            <a:r>
              <a:rPr lang="en-GB" sz="7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MAT</a:t>
            </a: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- check 1'/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viewr</a:t>
            </a:r>
            <a:endParaRPr lang="en-GB" sz="700" b="1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34 48/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moder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-23 36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stop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B37E96-BE59-3992-A62E-C6BF8ED810F7}"/>
              </a:ext>
            </a:extLst>
          </p:cNvPr>
          <p:cNvSpPr txBox="1"/>
          <p:nvPr/>
        </p:nvSpPr>
        <p:spPr>
          <a:xfrm>
            <a:off x="4751982" y="3529366"/>
            <a:ext cx="3876598" cy="286232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moder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30 -31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reconr</a:t>
            </a:r>
            <a:r>
              <a:rPr lang="en-GB" sz="6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-31 -32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GB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pendf</a:t>
            </a: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tape for h-1 from ENDFB8.1b2 '/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125 1/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0.001 0.0/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'1-h-1 from jeff4T22'/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0/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broadr</a:t>
            </a:r>
            <a:r>
              <a:rPr lang="en-GB" sz="6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-31 -32 -33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125 1 0 0 0.0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.001/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293.6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0/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thermr</a:t>
            </a:r>
            <a:r>
              <a:rPr lang="en-GB" sz="6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34 -33 -35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1 125 16 1 2 0 0 2 222 2 /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293.6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0.001 10.0 /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acer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-31 -35 0 60 61 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2 1 1 .33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'* H(H2O)-ENDFB8.1b2 and TSL- ENDFB8.1b2, processed NJOY2016.72 ’/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125  293.6 'lw00' /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1001 0 0 /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64 0 0 1 10.0 0 /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moder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-32 70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stop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9CCD99-59C2-F2A2-CBAC-880F0808BEDE}"/>
              </a:ext>
            </a:extLst>
          </p:cNvPr>
          <p:cNvSpPr txBox="1"/>
          <p:nvPr/>
        </p:nvSpPr>
        <p:spPr>
          <a:xfrm>
            <a:off x="5724128" y="1196752"/>
            <a:ext cx="3362491" cy="335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3525" indent="-263525" algn="l"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GB" dirty="0"/>
              <a:t>UPM template == NEA template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C1F41F4-DE5F-39D5-A4EE-0A240AE4EFEB}"/>
              </a:ext>
            </a:extLst>
          </p:cNvPr>
          <p:cNvSpPr txBox="1"/>
          <p:nvPr/>
        </p:nvSpPr>
        <p:spPr>
          <a:xfrm>
            <a:off x="3656201" y="1816032"/>
            <a:ext cx="3142457" cy="523220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Figure 1</a:t>
            </a:r>
            <a:r>
              <a:rPr lang="en-US" dirty="0"/>
              <a:t>. </a:t>
            </a:r>
            <a:r>
              <a:rPr lang="en-GB" dirty="0"/>
              <a:t>Input deck to generate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ACE “fast” files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AD7A94-76F5-A3C9-F8F8-75690BE3EA9E}"/>
              </a:ext>
            </a:extLst>
          </p:cNvPr>
          <p:cNvSpPr txBox="1"/>
          <p:nvPr/>
        </p:nvSpPr>
        <p:spPr>
          <a:xfrm>
            <a:off x="4744829" y="2875477"/>
            <a:ext cx="3750568" cy="523220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wrap="square">
            <a:spAutoFit/>
          </a:bodyPr>
          <a:lstStyle/>
          <a:p>
            <a: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None/>
            </a:pPr>
            <a:r>
              <a:rPr lang="en-US" b="1" dirty="0"/>
              <a:t>Figure 2.</a:t>
            </a:r>
            <a:r>
              <a:rPr lang="en-US" dirty="0"/>
              <a:t> </a:t>
            </a:r>
            <a:r>
              <a:rPr lang="en-GB" dirty="0"/>
              <a:t>Input deck to generate </a:t>
            </a:r>
          </a:p>
          <a:p>
            <a: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None/>
            </a:pPr>
            <a:r>
              <a:rPr lang="en-GB" dirty="0"/>
              <a:t>ACE “thermal” files: H in H2O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CF4619-ED16-C64B-DEA9-0146E026BD48}"/>
              </a:ext>
            </a:extLst>
          </p:cNvPr>
          <p:cNvSpPr txBox="1"/>
          <p:nvPr/>
        </p:nvSpPr>
        <p:spPr>
          <a:xfrm>
            <a:off x="3656201" y="2302312"/>
            <a:ext cx="15483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" dirty="0">
                <a:effectLst/>
                <a:latin typeface="Courier New" panose="02070309020205020404" pitchFamily="49" charset="0"/>
                <a:ea typeface="PMingLiU" panose="02020500000000000000" pitchFamily="18" charset="-120"/>
                <a:cs typeface="Times New Roman" panose="02020603050405020304" pitchFamily="18" charset="0"/>
              </a:rPr>
              <a:t>tape20 = ENDF file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" dirty="0">
                <a:latin typeface="Courier New" panose="02070309020205020404" pitchFamily="49" charset="0"/>
                <a:ea typeface="PMingLiU" panose="02020500000000000000" pitchFamily="18" charset="-120"/>
                <a:cs typeface="Times New Roman" panose="02020603050405020304" pitchFamily="18" charset="0"/>
              </a:rPr>
              <a:t>tape38 = ACE</a:t>
            </a:r>
            <a:endParaRPr lang="en-GB" sz="24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>
                <a:effectLst/>
                <a:latin typeface="Courier New" panose="02070309020205020404" pitchFamily="49" charset="0"/>
                <a:ea typeface="PMingLiU" panose="02020500000000000000" pitchFamily="18" charset="-120"/>
              </a:rPr>
              <a:t>=====================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AA1ED3-FB2F-90FA-EEBD-B22FA1D4BA51}"/>
              </a:ext>
            </a:extLst>
          </p:cNvPr>
          <p:cNvSpPr txBox="1"/>
          <p:nvPr/>
        </p:nvSpPr>
        <p:spPr>
          <a:xfrm>
            <a:off x="7425901" y="2891680"/>
            <a:ext cx="15483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" dirty="0">
                <a:effectLst/>
                <a:latin typeface="Courier New" panose="02070309020205020404" pitchFamily="49" charset="0"/>
                <a:ea typeface="PMingLiU" panose="02020500000000000000" pitchFamily="18" charset="-120"/>
                <a:cs typeface="Times New Roman" panose="02020603050405020304" pitchFamily="18" charset="0"/>
              </a:rPr>
              <a:t>tape30 = ENDF file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800" dirty="0">
              <a:latin typeface="Courier New" panose="02070309020205020404" pitchFamily="49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" dirty="0">
                <a:latin typeface="Courier New" panose="02070309020205020404" pitchFamily="49" charset="0"/>
                <a:ea typeface="PMingLiU" panose="02020500000000000000" pitchFamily="18" charset="-120"/>
                <a:cs typeface="Times New Roman" panose="02020603050405020304" pitchFamily="18" charset="0"/>
              </a:rPr>
              <a:t>tape34 = ENDF/TSL file</a:t>
            </a:r>
            <a:endParaRPr lang="en-GB" sz="800" dirty="0">
              <a:latin typeface="Courier New" panose="02070309020205020404" pitchFamily="49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>
                <a:latin typeface="Courier New" panose="02070309020205020404" pitchFamily="49" charset="0"/>
                <a:ea typeface="PMingLiU" panose="02020500000000000000" pitchFamily="18" charset="-120"/>
                <a:cs typeface="Times New Roman" panose="02020603050405020304" pitchFamily="18" charset="0"/>
              </a:rPr>
              <a:t>=====================</a:t>
            </a:r>
          </a:p>
        </p:txBody>
      </p:sp>
    </p:spTree>
    <p:extLst>
      <p:ext uri="{BB962C8B-B14F-4D97-AF65-F5344CB8AC3E}">
        <p14:creationId xmlns:p14="http://schemas.microsoft.com/office/powerpoint/2010/main" val="2238873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A355F-7FCC-43B2-B4AF-553A95AABA83}" type="slidenum">
              <a:rPr lang="es-ES" smtClean="0"/>
              <a:pPr>
                <a:defRPr/>
              </a:pPr>
              <a:t>8</a:t>
            </a:fld>
            <a:endParaRPr lang="es-E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C0CF92E-6981-40D3-8332-727766D438E2}"/>
              </a:ext>
            </a:extLst>
          </p:cNvPr>
          <p:cNvSpPr txBox="1"/>
          <p:nvPr/>
        </p:nvSpPr>
        <p:spPr>
          <a:xfrm>
            <a:off x="1835696" y="8092"/>
            <a:ext cx="7298935" cy="1202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SzPct val="100000"/>
              <a:buNone/>
            </a:pPr>
            <a:r>
              <a:rPr lang="en-GB" sz="2800" b="1" i="0" dirty="0">
                <a:solidFill>
                  <a:schemeClr val="tx1"/>
                </a:solidFill>
                <a:effectLst/>
                <a:latin typeface="+mn-lt"/>
              </a:rPr>
              <a:t>3. Criticality Benchmarking – </a:t>
            </a:r>
          </a:p>
          <a:p>
            <a:pPr algn="r">
              <a:buSzPct val="100000"/>
              <a:buNone/>
            </a:pPr>
            <a:r>
              <a:rPr lang="en-GB" sz="2800" b="1" i="0" dirty="0" err="1">
                <a:solidFill>
                  <a:schemeClr val="tx1"/>
                </a:solidFill>
                <a:effectLst/>
                <a:latin typeface="+mn-lt"/>
              </a:rPr>
              <a:t>Mosteller’s</a:t>
            </a:r>
            <a:r>
              <a:rPr lang="en-GB" sz="2800" b="1" i="0" dirty="0">
                <a:solidFill>
                  <a:schemeClr val="tx1"/>
                </a:solidFill>
                <a:effectLst/>
                <a:latin typeface="+mn-lt"/>
              </a:rPr>
              <a:t> suite with 123 Benchmarks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3F2D039-EA9E-9DBC-CA4D-556BF399390E}"/>
              </a:ext>
            </a:extLst>
          </p:cNvPr>
          <p:cNvSpPr/>
          <p:nvPr/>
        </p:nvSpPr>
        <p:spPr>
          <a:xfrm>
            <a:off x="188097" y="1331476"/>
            <a:ext cx="74082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s-ES" sz="1800" b="1" dirty="0" err="1">
                <a:solidFill>
                  <a:srgbClr val="0C68B0"/>
                </a:solidFill>
                <a:ea typeface="+mn-ea"/>
                <a:cs typeface="Arial" charset="0"/>
              </a:rPr>
              <a:t>Mosteller’s</a:t>
            </a:r>
            <a:r>
              <a:rPr lang="en-US" altLang="es-ES" sz="1800" b="1" dirty="0">
                <a:solidFill>
                  <a:srgbClr val="0C68B0"/>
                </a:solidFill>
                <a:ea typeface="+mn-ea"/>
                <a:cs typeface="Arial" charset="0"/>
              </a:rPr>
              <a:t> Suite 123 CASES</a:t>
            </a:r>
          </a:p>
        </p:txBody>
      </p:sp>
      <p:graphicFrame>
        <p:nvGraphicFramePr>
          <p:cNvPr id="2" name="Tabla 10">
            <a:extLst>
              <a:ext uri="{FF2B5EF4-FFF2-40B4-BE49-F238E27FC236}">
                <a16:creationId xmlns:a16="http://schemas.microsoft.com/office/drawing/2014/main" id="{D331B19B-4D59-4E5E-EBE1-AD10754BC1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3531173"/>
              </p:ext>
            </p:extLst>
          </p:nvPr>
        </p:nvGraphicFramePr>
        <p:xfrm>
          <a:off x="423999" y="2177306"/>
          <a:ext cx="8506930" cy="323088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975610">
                  <a:extLst>
                    <a:ext uri="{9D8B030D-6E8A-4147-A177-3AD203B41FA5}">
                      <a16:colId xmlns:a16="http://schemas.microsoft.com/office/drawing/2014/main" val="2853500982"/>
                    </a:ext>
                  </a:extLst>
                </a:gridCol>
                <a:gridCol w="1142048">
                  <a:extLst>
                    <a:ext uri="{9D8B030D-6E8A-4147-A177-3AD203B41FA5}">
                      <a16:colId xmlns:a16="http://schemas.microsoft.com/office/drawing/2014/main" val="510176775"/>
                    </a:ext>
                  </a:extLst>
                </a:gridCol>
                <a:gridCol w="1650048">
                  <a:extLst>
                    <a:ext uri="{9D8B030D-6E8A-4147-A177-3AD203B41FA5}">
                      <a16:colId xmlns:a16="http://schemas.microsoft.com/office/drawing/2014/main" val="96924325"/>
                    </a:ext>
                  </a:extLst>
                </a:gridCol>
                <a:gridCol w="811364">
                  <a:extLst>
                    <a:ext uri="{9D8B030D-6E8A-4147-A177-3AD203B41FA5}">
                      <a16:colId xmlns:a16="http://schemas.microsoft.com/office/drawing/2014/main" val="1491724537"/>
                    </a:ext>
                  </a:extLst>
                </a:gridCol>
                <a:gridCol w="1927860">
                  <a:extLst>
                    <a:ext uri="{9D8B030D-6E8A-4147-A177-3AD203B41FA5}">
                      <a16:colId xmlns:a16="http://schemas.microsoft.com/office/drawing/2014/main" val="5526715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effectLst/>
                        </a:rPr>
                        <a:t>JEFF-3.3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effectLst/>
                        </a:rPr>
                        <a:t>ENDF/B-VIII.0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ENDF/B-VIII.1b2</a:t>
                      </a:r>
                      <a:endParaRPr lang="en-GB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9735270"/>
                  </a:ext>
                </a:extLst>
              </a:tr>
              <a:tr h="25205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</a:t>
                      </a:r>
                      <a:endParaRPr lang="en-GB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3.05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2.23</a:t>
                      </a:r>
                      <a:endParaRPr lang="en-GB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3.30</a:t>
                      </a:r>
                      <a:endParaRPr lang="en-GB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97744499"/>
                  </a:ext>
                </a:extLst>
              </a:tr>
              <a:tr h="28316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HEU</a:t>
                      </a:r>
                      <a:endParaRPr lang="en-GB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2.64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4.11</a:t>
                      </a:r>
                      <a:endParaRPr lang="en-GB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16.87*</a:t>
                      </a:r>
                      <a:endParaRPr lang="en-GB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3269268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IEU</a:t>
                      </a:r>
                      <a:endParaRPr lang="en-GB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3.33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1.86</a:t>
                      </a:r>
                      <a:endParaRPr lang="en-GB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1.74</a:t>
                      </a:r>
                      <a:endParaRPr lang="en-GB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3243604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LEU</a:t>
                      </a:r>
                      <a:endParaRPr lang="en-GB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2.14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1.37</a:t>
                      </a:r>
                      <a:endParaRPr lang="en-GB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1.46</a:t>
                      </a:r>
                      <a:endParaRPr lang="en-GB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7305861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U233</a:t>
                      </a:r>
                      <a:endParaRPr lang="en-GB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1.55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2.05</a:t>
                      </a:r>
                      <a:endParaRPr lang="en-GB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2.16</a:t>
                      </a:r>
                      <a:endParaRPr lang="en-GB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0060183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MIX</a:t>
                      </a:r>
                      <a:endParaRPr lang="en-GB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0.91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1.03</a:t>
                      </a:r>
                      <a:endParaRPr lang="en-GB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0.50</a:t>
                      </a:r>
                      <a:endParaRPr lang="en-GB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4414623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SPEC (C/E) </a:t>
                      </a:r>
                      <a:r>
                        <a:rPr lang="es-ES" sz="1800" b="1" kern="1200" dirty="0" err="1">
                          <a:solidFill>
                            <a:schemeClr val="lt1"/>
                          </a:solidFill>
                          <a:effectLst/>
                          <a:latin typeface="Symbol" panose="05050102010706020507" pitchFamily="18" charset="2"/>
                          <a:ea typeface="+mn-ea"/>
                          <a:cs typeface="+mn-cs"/>
                        </a:rPr>
                        <a:t>D</a:t>
                      </a:r>
                      <a:r>
                        <a:rPr lang="es-E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</a:t>
                      </a:r>
                      <a:r>
                        <a:rPr lang="es-E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=0.00340</a:t>
                      </a:r>
                      <a:endParaRPr lang="en-GB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0.99173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0.99596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0.99544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92534413"/>
                  </a:ext>
                </a:extLst>
              </a:tr>
              <a:tr h="6736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E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55620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</a:t>
                      </a:r>
                      <a:endParaRPr lang="en-GB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2.25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</a:t>
                      </a: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.22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4.24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7755328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9049423-F9DE-F0E2-DD17-4E7D31452FBA}"/>
              </a:ext>
            </a:extLst>
          </p:cNvPr>
          <p:cNvSpPr txBox="1"/>
          <p:nvPr/>
        </p:nvSpPr>
        <p:spPr>
          <a:xfrm>
            <a:off x="360576" y="1763011"/>
            <a:ext cx="8128319" cy="369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b="1" dirty="0"/>
              <a:t>Table 3.</a:t>
            </a:r>
            <a:r>
              <a:rPr lang="en-US" sz="1600" dirty="0"/>
              <a:t> </a:t>
            </a:r>
            <a:r>
              <a:rPr lang="en-US" sz="1600" u="sng" dirty="0"/>
              <a:t>Reduced-chi squared </a:t>
            </a:r>
            <a:r>
              <a:rPr lang="en-US" sz="1600" dirty="0"/>
              <a:t>values in the Extended (123) Criticality </a:t>
            </a:r>
            <a:r>
              <a:rPr lang="en-US" sz="1600" dirty="0" err="1"/>
              <a:t>Mosteller’s</a:t>
            </a:r>
            <a:r>
              <a:rPr lang="en-US" sz="1600" dirty="0"/>
              <a:t> suite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C7244F-FAE3-D1DA-23E4-E91B93A89875}"/>
              </a:ext>
            </a:extLst>
          </p:cNvPr>
          <p:cNvSpPr txBox="1"/>
          <p:nvPr/>
        </p:nvSpPr>
        <p:spPr>
          <a:xfrm>
            <a:off x="423999" y="5945493"/>
            <a:ext cx="3787961" cy="43088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/>
              <a:t>JEF/DOC-2041 </a:t>
            </a:r>
            <a:r>
              <a:rPr lang="en-GB" sz="1100" i="1" dirty="0"/>
              <a:t>(O. Cabellos, “Overview of Processing, Verification and Benchmarking activities at UPM”, 2021)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D88471-3222-FBE7-E164-F04E3B0F0326}"/>
              </a:ext>
            </a:extLst>
          </p:cNvPr>
          <p:cNvSpPr txBox="1"/>
          <p:nvPr/>
        </p:nvSpPr>
        <p:spPr>
          <a:xfrm>
            <a:off x="4716016" y="5452636"/>
            <a:ext cx="4214913" cy="5682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3" indent="-182563" algn="l">
              <a:buFont typeface="Wingdings" panose="05000000000000000000" pitchFamily="2" charset="2"/>
              <a:buChar char="q"/>
            </a:pPr>
            <a:r>
              <a:rPr lang="en-GB" sz="1200" dirty="0"/>
              <a:t>Values predicted with </a:t>
            </a:r>
            <a:r>
              <a:rPr lang="en-GB" sz="1200" b="1" dirty="0"/>
              <a:t>DICE tool -”</a:t>
            </a:r>
            <a:r>
              <a:rPr lang="en-GB" sz="1200" b="1" dirty="0" err="1"/>
              <a:t>keff</a:t>
            </a:r>
            <a:r>
              <a:rPr lang="en-GB" sz="1200" b="1" dirty="0"/>
              <a:t> trends plots”</a:t>
            </a:r>
          </a:p>
          <a:p>
            <a:pPr marL="182563" indent="-182563" algn="l">
              <a:buFont typeface="Wingdings" panose="05000000000000000000" pitchFamily="2" charset="2"/>
              <a:buChar char="q"/>
            </a:pPr>
            <a:r>
              <a:rPr lang="en-GB" sz="1200" b="1" dirty="0">
                <a:solidFill>
                  <a:srgbClr val="FF0000"/>
                </a:solidFill>
              </a:rPr>
              <a:t>Case HMF4.1: </a:t>
            </a:r>
            <a:r>
              <a:rPr lang="en-GB" sz="1200" b="1" dirty="0" err="1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en-GB" sz="1200" b="1" dirty="0" err="1">
                <a:solidFill>
                  <a:srgbClr val="FF0000"/>
                </a:solidFill>
              </a:rPr>
              <a:t>keff</a:t>
            </a:r>
            <a:r>
              <a:rPr lang="en-GB" sz="1200" b="1" dirty="0">
                <a:solidFill>
                  <a:srgbClr val="FF0000"/>
                </a:solidFill>
              </a:rPr>
              <a:t> EXP=0 !!!</a:t>
            </a:r>
          </a:p>
        </p:txBody>
      </p:sp>
    </p:spTree>
    <p:extLst>
      <p:ext uri="{BB962C8B-B14F-4D97-AF65-F5344CB8AC3E}">
        <p14:creationId xmlns:p14="http://schemas.microsoft.com/office/powerpoint/2010/main" val="2928075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774AAAFD-AA6B-C3D1-9380-7501CDAA7D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096" y="1700808"/>
            <a:ext cx="7225518" cy="4716000"/>
          </a:xfrm>
          <a:prstGeom prst="rect">
            <a:avLst/>
          </a:prstGeom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A355F-7FCC-43B2-B4AF-553A95AABA83}" type="slidenum">
              <a:rPr lang="es-ES" smtClean="0"/>
              <a:pPr>
                <a:defRPr/>
              </a:pPr>
              <a:t>9</a:t>
            </a:fld>
            <a:endParaRPr lang="es-E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3F2D039-EA9E-9DBC-CA4D-556BF399390E}"/>
              </a:ext>
            </a:extLst>
          </p:cNvPr>
          <p:cNvSpPr/>
          <p:nvPr/>
        </p:nvSpPr>
        <p:spPr>
          <a:xfrm>
            <a:off x="188097" y="1331476"/>
            <a:ext cx="47606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s-ES" sz="1800" b="1" dirty="0" err="1">
                <a:solidFill>
                  <a:srgbClr val="0C68B0"/>
                </a:solidFill>
                <a:ea typeface="+mn-ea"/>
                <a:cs typeface="Arial" charset="0"/>
              </a:rPr>
              <a:t>Mosteller’s</a:t>
            </a:r>
            <a:r>
              <a:rPr lang="en-US" altLang="es-ES" sz="1800" b="1" dirty="0">
                <a:solidFill>
                  <a:srgbClr val="0C68B0"/>
                </a:solidFill>
                <a:ea typeface="+mn-ea"/>
                <a:cs typeface="Arial" charset="0"/>
              </a:rPr>
              <a:t> Suite - 123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063B348-251C-B209-8135-125D0AD247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3464" y="2601103"/>
            <a:ext cx="1961351" cy="562071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F88847-3AAC-A5DE-F061-DCA4B258D906}"/>
              </a:ext>
            </a:extLst>
          </p:cNvPr>
          <p:cNvSpPr txBox="1"/>
          <p:nvPr/>
        </p:nvSpPr>
        <p:spPr>
          <a:xfrm>
            <a:off x="1389122" y="3819941"/>
            <a:ext cx="446574" cy="335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s-ES" b="1" dirty="0"/>
              <a:t>PU</a:t>
            </a:r>
            <a:endParaRPr lang="en-GB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33F70C-7E60-E160-B330-AFC1E544487E}"/>
              </a:ext>
            </a:extLst>
          </p:cNvPr>
          <p:cNvSpPr txBox="1"/>
          <p:nvPr/>
        </p:nvSpPr>
        <p:spPr>
          <a:xfrm>
            <a:off x="2755938" y="3381711"/>
            <a:ext cx="689292" cy="335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s-ES" b="1" dirty="0"/>
              <a:t>HEU</a:t>
            </a:r>
            <a:endParaRPr lang="en-GB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1CE69B-65CC-40A6-F0E0-4E298C8DFD2C}"/>
              </a:ext>
            </a:extLst>
          </p:cNvPr>
          <p:cNvSpPr txBox="1"/>
          <p:nvPr/>
        </p:nvSpPr>
        <p:spPr>
          <a:xfrm>
            <a:off x="3882708" y="2457087"/>
            <a:ext cx="583045" cy="335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s-ES" b="1" dirty="0"/>
              <a:t>IEU</a:t>
            </a:r>
            <a:endParaRPr lang="en-GB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25A1C9-2687-63B8-FD54-5C997D330D94}"/>
              </a:ext>
            </a:extLst>
          </p:cNvPr>
          <p:cNvSpPr txBox="1"/>
          <p:nvPr/>
        </p:nvSpPr>
        <p:spPr>
          <a:xfrm>
            <a:off x="4421003" y="2457087"/>
            <a:ext cx="583045" cy="335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s-ES" b="1" dirty="0"/>
              <a:t>LEU</a:t>
            </a:r>
            <a:endParaRPr lang="en-GB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235BAF-BA1C-8C8D-A897-1CFC580E87C4}"/>
              </a:ext>
            </a:extLst>
          </p:cNvPr>
          <p:cNvSpPr txBox="1"/>
          <p:nvPr/>
        </p:nvSpPr>
        <p:spPr>
          <a:xfrm>
            <a:off x="4932040" y="2466350"/>
            <a:ext cx="723799" cy="335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s-ES" b="1" dirty="0"/>
              <a:t>U233</a:t>
            </a:r>
            <a:endParaRPr lang="en-GB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862F7DB-0235-5C22-1BFE-8A7F32CD11BF}"/>
              </a:ext>
            </a:extLst>
          </p:cNvPr>
          <p:cNvSpPr txBox="1"/>
          <p:nvPr/>
        </p:nvSpPr>
        <p:spPr>
          <a:xfrm>
            <a:off x="5542343" y="2473262"/>
            <a:ext cx="723799" cy="335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s-ES" b="1" dirty="0"/>
              <a:t>MIX</a:t>
            </a:r>
            <a:endParaRPr lang="en-GB" b="1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F5AD627-44FA-7406-5B69-F693C0BED7A9}"/>
              </a:ext>
            </a:extLst>
          </p:cNvPr>
          <p:cNvSpPr/>
          <p:nvPr/>
        </p:nvSpPr>
        <p:spPr bwMode="auto">
          <a:xfrm>
            <a:off x="1052317" y="5373216"/>
            <a:ext cx="235658" cy="335156"/>
          </a:xfrm>
          <a:prstGeom prst="ellipse">
            <a:avLst/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1257300" marR="0" indent="-228600" algn="just" defTabSz="969963" rtl="0" eaLnBrk="0" fontAlgn="base" latinLnBrk="0" hangingPunct="0">
              <a:lnSpc>
                <a:spcPct val="125000"/>
              </a:lnSpc>
              <a:spcBef>
                <a:spcPct val="10000"/>
              </a:spcBef>
              <a:spcAft>
                <a:spcPct val="10000"/>
              </a:spcAft>
              <a:buClrTx/>
              <a:buSzPct val="65000"/>
              <a:buFontTx/>
              <a:buBlip>
                <a:blip r:embed="rId5"/>
              </a:buBlip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Mincho" pitchFamily="49" charset="-128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9526439-5B5A-0175-F7F4-DC5BA977EF92}"/>
              </a:ext>
            </a:extLst>
          </p:cNvPr>
          <p:cNvSpPr/>
          <p:nvPr/>
        </p:nvSpPr>
        <p:spPr bwMode="auto">
          <a:xfrm>
            <a:off x="4932040" y="4066866"/>
            <a:ext cx="446575" cy="313412"/>
          </a:xfrm>
          <a:prstGeom prst="ellipse">
            <a:avLst/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1257300" marR="0" indent="-228600" algn="just" defTabSz="969963" rtl="0" eaLnBrk="0" fontAlgn="base" latinLnBrk="0" hangingPunct="0">
              <a:lnSpc>
                <a:spcPct val="125000"/>
              </a:lnSpc>
              <a:spcBef>
                <a:spcPct val="10000"/>
              </a:spcBef>
              <a:spcAft>
                <a:spcPct val="10000"/>
              </a:spcAft>
              <a:buClrTx/>
              <a:buSzPct val="65000"/>
              <a:buFontTx/>
              <a:buBlip>
                <a:blip r:embed="rId5"/>
              </a:buBlip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Mincho" pitchFamily="49" charset="-128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4B8C92C-35D7-F04C-2A9E-52BC1C4A6B47}"/>
              </a:ext>
            </a:extLst>
          </p:cNvPr>
          <p:cNvSpPr/>
          <p:nvPr/>
        </p:nvSpPr>
        <p:spPr bwMode="auto">
          <a:xfrm>
            <a:off x="5419551" y="3987434"/>
            <a:ext cx="446575" cy="233654"/>
          </a:xfrm>
          <a:prstGeom prst="ellipse">
            <a:avLst/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1257300" marR="0" indent="-228600" algn="just" defTabSz="969963" rtl="0" eaLnBrk="0" fontAlgn="base" latinLnBrk="0" hangingPunct="0">
              <a:lnSpc>
                <a:spcPct val="125000"/>
              </a:lnSpc>
              <a:spcBef>
                <a:spcPct val="10000"/>
              </a:spcBef>
              <a:spcAft>
                <a:spcPct val="10000"/>
              </a:spcAft>
              <a:buClrTx/>
              <a:buSzPct val="65000"/>
              <a:buFontTx/>
              <a:buBlip>
                <a:blip r:embed="rId5"/>
              </a:buBlip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Mincho" pitchFamily="49" charset="-128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29C628B-78B9-10B8-024C-E8A9EA24F5E8}"/>
              </a:ext>
            </a:extLst>
          </p:cNvPr>
          <p:cNvSpPr/>
          <p:nvPr/>
        </p:nvSpPr>
        <p:spPr bwMode="auto">
          <a:xfrm>
            <a:off x="2411760" y="4923538"/>
            <a:ext cx="446575" cy="233654"/>
          </a:xfrm>
          <a:prstGeom prst="ellipse">
            <a:avLst/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1257300" marR="0" indent="-228600" algn="just" defTabSz="969963" rtl="0" eaLnBrk="0" fontAlgn="base" latinLnBrk="0" hangingPunct="0">
              <a:lnSpc>
                <a:spcPct val="125000"/>
              </a:lnSpc>
              <a:spcBef>
                <a:spcPct val="10000"/>
              </a:spcBef>
              <a:spcAft>
                <a:spcPct val="10000"/>
              </a:spcAft>
              <a:buClrTx/>
              <a:buSzPct val="65000"/>
              <a:buFontTx/>
              <a:buBlip>
                <a:blip r:embed="rId5"/>
              </a:buBlip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Mincho" pitchFamily="49" charset="-128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4D9E443-7714-88BE-C526-29BC30A6797E}"/>
              </a:ext>
            </a:extLst>
          </p:cNvPr>
          <p:cNvSpPr/>
          <p:nvPr/>
        </p:nvSpPr>
        <p:spPr bwMode="auto">
          <a:xfrm>
            <a:off x="1564421" y="5052298"/>
            <a:ext cx="446575" cy="474226"/>
          </a:xfrm>
          <a:prstGeom prst="ellipse">
            <a:avLst/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1257300" marR="0" indent="-228600" algn="just" defTabSz="969963" rtl="0" eaLnBrk="0" fontAlgn="base" latinLnBrk="0" hangingPunct="0">
              <a:lnSpc>
                <a:spcPct val="125000"/>
              </a:lnSpc>
              <a:spcBef>
                <a:spcPct val="10000"/>
              </a:spcBef>
              <a:spcAft>
                <a:spcPct val="10000"/>
              </a:spcAft>
              <a:buClrTx/>
              <a:buSzPct val="65000"/>
              <a:buFontTx/>
              <a:buBlip>
                <a:blip r:embed="rId5"/>
              </a:buBlip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Mincho" pitchFamily="49" charset="-12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EA7866-C1C8-7CFF-C096-8F91CC4629D2}"/>
              </a:ext>
            </a:extLst>
          </p:cNvPr>
          <p:cNvSpPr txBox="1"/>
          <p:nvPr/>
        </p:nvSpPr>
        <p:spPr>
          <a:xfrm>
            <a:off x="937818" y="5062907"/>
            <a:ext cx="902608" cy="251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">
              <a:buNone/>
            </a:pPr>
            <a:r>
              <a:rPr lang="en-GB" sz="1000" b="0" i="0" u="none" strike="noStrike" dirty="0">
                <a:solidFill>
                  <a:schemeClr val="bg1"/>
                </a:solidFill>
                <a:effectLst/>
                <a:latin typeface="+mn-lt"/>
              </a:rPr>
              <a:t>PMF8-1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8BF535-EE3A-E492-396D-08F77B4799EC}"/>
              </a:ext>
            </a:extLst>
          </p:cNvPr>
          <p:cNvSpPr txBox="1"/>
          <p:nvPr/>
        </p:nvSpPr>
        <p:spPr>
          <a:xfrm>
            <a:off x="1486274" y="4789078"/>
            <a:ext cx="902608" cy="251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">
              <a:buNone/>
            </a:pPr>
            <a:r>
              <a:rPr lang="en-GB" sz="1000" b="0" i="0" u="none" strike="noStrike" dirty="0">
                <a:solidFill>
                  <a:schemeClr val="bg1"/>
                </a:solidFill>
                <a:effectLst/>
                <a:latin typeface="+mn-lt"/>
              </a:rPr>
              <a:t>PST9-1,3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F2BECBA-98E4-E1A6-E5A3-D264D353D833}"/>
              </a:ext>
            </a:extLst>
          </p:cNvPr>
          <p:cNvSpPr txBox="1"/>
          <p:nvPr/>
        </p:nvSpPr>
        <p:spPr>
          <a:xfrm>
            <a:off x="2304634" y="5217127"/>
            <a:ext cx="902608" cy="251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">
              <a:buNone/>
            </a:pPr>
            <a:r>
              <a:rPr lang="en-GB" sz="1000" b="0" i="0" u="none" strike="noStrike" dirty="0">
                <a:solidFill>
                  <a:schemeClr val="bg1"/>
                </a:solidFill>
                <a:effectLst/>
                <a:latin typeface="+mn-lt"/>
              </a:rPr>
              <a:t>HMF4-1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AB85590-FE92-552E-B686-5E0FE6C83039}"/>
              </a:ext>
            </a:extLst>
          </p:cNvPr>
          <p:cNvSpPr/>
          <p:nvPr/>
        </p:nvSpPr>
        <p:spPr bwMode="auto">
          <a:xfrm>
            <a:off x="2651974" y="4616417"/>
            <a:ext cx="275344" cy="450420"/>
          </a:xfrm>
          <a:prstGeom prst="ellipse">
            <a:avLst/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1257300" marR="0" indent="-228600" algn="just" defTabSz="969963" rtl="0" eaLnBrk="0" fontAlgn="base" latinLnBrk="0" hangingPunct="0">
              <a:lnSpc>
                <a:spcPct val="125000"/>
              </a:lnSpc>
              <a:spcBef>
                <a:spcPct val="10000"/>
              </a:spcBef>
              <a:spcAft>
                <a:spcPct val="10000"/>
              </a:spcAft>
              <a:buClrTx/>
              <a:buSzPct val="65000"/>
              <a:buFontTx/>
              <a:buBlip>
                <a:blip r:embed="rId5"/>
              </a:buBlip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Mincho" pitchFamily="49" charset="-12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9DFD232-D485-C02A-109B-AC49A6C04B46}"/>
              </a:ext>
            </a:extLst>
          </p:cNvPr>
          <p:cNvSpPr txBox="1"/>
          <p:nvPr/>
        </p:nvSpPr>
        <p:spPr>
          <a:xfrm>
            <a:off x="2324539" y="4395549"/>
            <a:ext cx="902608" cy="251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">
              <a:buNone/>
            </a:pPr>
            <a:r>
              <a:rPr lang="en-GB" sz="1000" b="0" i="0" u="none" strike="noStrike" dirty="0">
                <a:solidFill>
                  <a:schemeClr val="bg1"/>
                </a:solidFill>
                <a:effectLst/>
                <a:latin typeface="+mn-lt"/>
              </a:rPr>
              <a:t>HMF9-1,2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A45C566-2B66-1E76-022C-804FC157FB62}"/>
              </a:ext>
            </a:extLst>
          </p:cNvPr>
          <p:cNvSpPr txBox="1"/>
          <p:nvPr/>
        </p:nvSpPr>
        <p:spPr>
          <a:xfrm>
            <a:off x="5362297" y="4228770"/>
            <a:ext cx="902608" cy="251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">
              <a:buNone/>
            </a:pPr>
            <a:r>
              <a:rPr lang="en-GB" sz="1000" b="0" i="0" u="none" strike="noStrike" dirty="0">
                <a:solidFill>
                  <a:schemeClr val="bg1"/>
                </a:solidFill>
                <a:effectLst/>
                <a:latin typeface="+mn-lt"/>
              </a:rPr>
              <a:t>UCT1-3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85651BE-4B56-AF0B-DB2C-5DEBC028288F}"/>
              </a:ext>
            </a:extLst>
          </p:cNvPr>
          <p:cNvSpPr txBox="1"/>
          <p:nvPr/>
        </p:nvSpPr>
        <p:spPr>
          <a:xfrm>
            <a:off x="4875375" y="4416538"/>
            <a:ext cx="902608" cy="251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">
              <a:buNone/>
            </a:pPr>
            <a:r>
              <a:rPr lang="en-GB" sz="1000" b="0" i="0" u="none" strike="noStrike" dirty="0">
                <a:solidFill>
                  <a:schemeClr val="bg1"/>
                </a:solidFill>
                <a:effectLst/>
                <a:latin typeface="+mn-lt"/>
              </a:rPr>
              <a:t>UMF4-2</a:t>
            </a:r>
          </a:p>
        </p:txBody>
      </p:sp>
      <p:sp>
        <p:nvSpPr>
          <p:cNvPr id="26" name="CuadroTexto 8">
            <a:extLst>
              <a:ext uri="{FF2B5EF4-FFF2-40B4-BE49-F238E27FC236}">
                <a16:creationId xmlns:a16="http://schemas.microsoft.com/office/drawing/2014/main" id="{E5561441-3905-36DA-8C00-06FA200BB818}"/>
              </a:ext>
            </a:extLst>
          </p:cNvPr>
          <p:cNvSpPr txBox="1"/>
          <p:nvPr/>
        </p:nvSpPr>
        <p:spPr>
          <a:xfrm>
            <a:off x="1835696" y="8092"/>
            <a:ext cx="7298935" cy="1202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SzPct val="100000"/>
              <a:buNone/>
            </a:pPr>
            <a:r>
              <a:rPr lang="en-GB" sz="2800" b="1" i="0" dirty="0">
                <a:solidFill>
                  <a:schemeClr val="tx1"/>
                </a:solidFill>
                <a:effectLst/>
                <a:latin typeface="+mn-lt"/>
              </a:rPr>
              <a:t>3. Criticality Benchmarking – </a:t>
            </a:r>
          </a:p>
          <a:p>
            <a:pPr algn="r">
              <a:buSzPct val="100000"/>
              <a:buNone/>
            </a:pPr>
            <a:r>
              <a:rPr lang="en-GB" sz="2800" b="1" i="0" dirty="0" err="1">
                <a:solidFill>
                  <a:schemeClr val="tx1"/>
                </a:solidFill>
                <a:effectLst/>
                <a:latin typeface="+mn-lt"/>
              </a:rPr>
              <a:t>Mosteller’s</a:t>
            </a:r>
            <a:r>
              <a:rPr lang="en-GB" sz="2800" b="1" i="0" dirty="0">
                <a:solidFill>
                  <a:schemeClr val="tx1"/>
                </a:solidFill>
                <a:effectLst/>
                <a:latin typeface="+mn-lt"/>
              </a:rPr>
              <a:t> suite with 123 Benchmarks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6650FA-1318-2E8A-4DA6-75BE8C776C00}"/>
              </a:ext>
            </a:extLst>
          </p:cNvPr>
          <p:cNvSpPr txBox="1"/>
          <p:nvPr/>
        </p:nvSpPr>
        <p:spPr>
          <a:xfrm>
            <a:off x="6264906" y="5314194"/>
            <a:ext cx="2869726" cy="304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3" indent="-182563" algn="l">
              <a:buFont typeface="Wingdings" panose="05000000000000000000" pitchFamily="2" charset="2"/>
              <a:buChar char="q"/>
            </a:pPr>
            <a:r>
              <a:rPr lang="en-GB" sz="1200" b="1" dirty="0">
                <a:solidFill>
                  <a:srgbClr val="FF0000"/>
                </a:solidFill>
              </a:rPr>
              <a:t>Case HMF4.1: </a:t>
            </a:r>
            <a:r>
              <a:rPr lang="en-GB" sz="1200" b="1" dirty="0" err="1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en-GB" sz="1200" b="1" dirty="0" err="1">
                <a:solidFill>
                  <a:srgbClr val="FF0000"/>
                </a:solidFill>
              </a:rPr>
              <a:t>keff</a:t>
            </a:r>
            <a:r>
              <a:rPr lang="en-GB" sz="1200" b="1" dirty="0">
                <a:solidFill>
                  <a:srgbClr val="FF0000"/>
                </a:solidFill>
              </a:rPr>
              <a:t> EXP=30 </a:t>
            </a:r>
            <a:r>
              <a:rPr lang="en-GB" sz="1200" b="1" dirty="0" err="1">
                <a:solidFill>
                  <a:srgbClr val="FF0000"/>
                </a:solidFill>
              </a:rPr>
              <a:t>pcm</a:t>
            </a:r>
            <a:endParaRPr lang="en-GB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796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ETSII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00CC99"/>
      </a:accent1>
      <a:accent2>
        <a:srgbClr val="3333CC"/>
      </a:accent2>
      <a:accent3>
        <a:srgbClr val="AAAAAA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TSII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1257300" marR="0" indent="-228600" algn="just" defTabSz="969963" rtl="0" eaLnBrk="0" fontAlgn="base" latinLnBrk="0" hangingPunct="0">
          <a:lnSpc>
            <a:spcPct val="125000"/>
          </a:lnSpc>
          <a:spcBef>
            <a:spcPct val="10000"/>
          </a:spcBef>
          <a:spcAft>
            <a:spcPct val="10000"/>
          </a:spcAft>
          <a:buClrTx/>
          <a:buSzPct val="65000"/>
          <a:buFontTx/>
          <a:buBlip>
            <a:blip xmlns:r="http://schemas.openxmlformats.org/officeDocument/2006/relationships" r:embed="rId1"/>
          </a:buBlip>
          <a:tabLst/>
          <a:defRPr kumimoji="0" lang="es-ES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Mincho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1257300" marR="0" indent="-228600" algn="just" defTabSz="969963" rtl="0" eaLnBrk="0" fontAlgn="base" latinLnBrk="0" hangingPunct="0">
          <a:lnSpc>
            <a:spcPct val="125000"/>
          </a:lnSpc>
          <a:spcBef>
            <a:spcPct val="10000"/>
          </a:spcBef>
          <a:spcAft>
            <a:spcPct val="10000"/>
          </a:spcAft>
          <a:buClrTx/>
          <a:buSzPct val="65000"/>
          <a:buFontTx/>
          <a:buBlip>
            <a:blip xmlns:r="http://schemas.openxmlformats.org/officeDocument/2006/relationships" r:embed="rId1"/>
          </a:buBlip>
          <a:tabLst/>
          <a:defRPr kumimoji="0" lang="es-ES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Mincho" pitchFamily="49" charset="-128"/>
          </a:defRPr>
        </a:defPPr>
      </a:lstStyle>
    </a:lnDef>
  </a:objectDefaults>
  <a:extraClrSchemeLst>
    <a:extraClrScheme>
      <a:clrScheme name="ETSI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SII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SII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SII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SII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SII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SII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SI PowerPoint Master english">
  <a:themeElements>
    <a:clrScheme name="Farbwelt des PSI">
      <a:dk1>
        <a:srgbClr val="000000"/>
      </a:dk1>
      <a:lt1>
        <a:srgbClr val="FFFFFF"/>
      </a:lt1>
      <a:dk2>
        <a:srgbClr val="000000"/>
      </a:dk2>
      <a:lt2>
        <a:srgbClr val="686868"/>
      </a:lt2>
      <a:accent1>
        <a:srgbClr val="FDCA00"/>
      </a:accent1>
      <a:accent2>
        <a:srgbClr val="EB5B00"/>
      </a:accent2>
      <a:accent3>
        <a:srgbClr val="C50006"/>
      </a:accent3>
      <a:accent4>
        <a:srgbClr val="7C204E"/>
      </a:accent4>
      <a:accent5>
        <a:srgbClr val="003B6E"/>
      </a:accent5>
      <a:accent6>
        <a:srgbClr val="197418"/>
      </a:accent6>
      <a:hlink>
        <a:srgbClr val="000000"/>
      </a:hlink>
      <a:folHlink>
        <a:srgbClr val="686868"/>
      </a:folHlink>
    </a:clrScheme>
    <a:fontScheme name="Georgia/Calibri">
      <a:majorFont>
        <a:latin typeface="Georgia"/>
        <a:ea typeface="ヒラギノ角ゴ Pro W3"/>
        <a:cs typeface="ヒラギノ角ゴ Pro W3"/>
      </a:majorFont>
      <a:minorFont>
        <a:latin typeface="Calibri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110000"/>
          </a:lnSpc>
          <a:spcBef>
            <a:spcPts val="0"/>
          </a:spcBef>
          <a:defRPr sz="1800" kern="1000" spc="30" dirty="0" err="1" smtClean="0">
            <a:latin typeface="+mn-lt"/>
            <a:cs typeface="Franklin Gothic Book"/>
          </a:defRPr>
        </a:defPPr>
      </a:lstStyle>
    </a:txDef>
  </a:objectDefaults>
  <a:extraClrSchemeLst>
    <a:extraClrScheme>
      <a:clrScheme name="Farbwelt des PSI">
        <a:dk1>
          <a:srgbClr val="000000"/>
        </a:dk1>
        <a:lt1>
          <a:srgbClr val="FFFFFF"/>
        </a:lt1>
        <a:dk2>
          <a:srgbClr val="000000"/>
        </a:dk2>
        <a:lt2>
          <a:srgbClr val="686868"/>
        </a:lt2>
        <a:accent1>
          <a:srgbClr val="FDCA00"/>
        </a:accent1>
        <a:accent2>
          <a:srgbClr val="EB5B00"/>
        </a:accent2>
        <a:accent3>
          <a:srgbClr val="C50006"/>
        </a:accent3>
        <a:accent4>
          <a:srgbClr val="7C204E"/>
        </a:accent4>
        <a:accent5>
          <a:srgbClr val="003B6E"/>
        </a:accent5>
        <a:accent6>
          <a:srgbClr val="197418"/>
        </a:accent6>
        <a:hlink>
          <a:srgbClr val="000000"/>
        </a:hlink>
        <a:folHlink>
          <a:srgbClr val="68686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Grau 100%">
      <a:srgbClr val="505050"/>
    </a:custClr>
    <a:custClr name="Gelb 100%">
      <a:srgbClr val="FDCA00"/>
    </a:custClr>
    <a:custClr name="Orange 100%">
      <a:srgbClr val="EB5B00"/>
    </a:custClr>
    <a:custClr name="Rot 100%">
      <a:srgbClr val="C50006"/>
    </a:custClr>
    <a:custClr name="Braun 100%">
      <a:srgbClr val="85543A"/>
    </a:custClr>
    <a:custClr name="Olivgrün 100%">
      <a:srgbClr val="8F7111"/>
    </a:custClr>
    <a:custClr name="Hellgrün 100%">
      <a:srgbClr val="82911A"/>
    </a:custClr>
    <a:custClr name="Grün 100%">
      <a:srgbClr val="197418"/>
    </a:custClr>
    <a:custClr name="Violet 100%">
      <a:srgbClr val="7C204E"/>
    </a:custClr>
    <a:custClr name="Blau 100%">
      <a:srgbClr val="003B6E"/>
    </a:custClr>
    <a:custClr name="Grau 80%">
      <a:srgbClr val="686868"/>
    </a:custClr>
    <a:custClr name="Gelb 80%">
      <a:srgbClr val="FED43E"/>
    </a:custClr>
    <a:custClr name="Orange 80%">
      <a:srgbClr val="EE7B34"/>
    </a:custClr>
    <a:custClr name="Rot 80%">
      <a:srgbClr val="D04729"/>
    </a:custClr>
    <a:custClr name="Braun 80%">
      <a:srgbClr val="9A7059"/>
    </a:custClr>
    <a:custClr name="Olivgrün 80%">
      <a:srgbClr val="A48841"/>
    </a:custClr>
    <a:custClr name="Hellgrün 80%">
      <a:srgbClr val="9BA34C"/>
    </a:custClr>
    <a:custClr name="Grün 80%">
      <a:srgbClr val="518A42"/>
    </a:custClr>
    <a:custClr name="Violet 80%">
      <a:srgbClr val="914967"/>
    </a:custClr>
    <a:custClr name="Blau 80%">
      <a:srgbClr val="405583"/>
    </a:custClr>
    <a:custClr name="Grau 60%">
      <a:srgbClr val="969696"/>
    </a:custClr>
    <a:custClr name="Gelb 60%">
      <a:srgbClr val="FEDE74"/>
    </a:custClr>
    <a:custClr name="Orange 60%">
      <a:srgbClr val="F29E62"/>
    </a:custClr>
    <a:custClr name="Rot 60%">
      <a:srgbClr val="DA7252"/>
    </a:custClr>
    <a:custClr name="Braun 60%">
      <a:srgbClr val="B2917D"/>
    </a:custClr>
    <a:custClr name="Olivgrün 60%">
      <a:srgbClr val="BAA46A"/>
    </a:custClr>
    <a:custClr name="Hellgrün 60%">
      <a:srgbClr val="B5B874"/>
    </a:custClr>
    <a:custClr name="Grün 60%">
      <a:srgbClr val="7DA569"/>
    </a:custClr>
    <a:custClr name="Violet 60%">
      <a:srgbClr val="AA7084"/>
    </a:custClr>
    <a:custClr name="Blau 60%">
      <a:srgbClr val="69769E"/>
    </a:custClr>
    <a:custClr name="Grau 40%">
      <a:srgbClr val="B9B9B9"/>
    </a:custClr>
    <a:custClr name="Gelb 40%">
      <a:srgbClr val="FFEAA8"/>
    </a:custClr>
    <a:custClr name="Orange 40%">
      <a:srgbClr val="F6C096"/>
    </a:custClr>
    <a:custClr name="Rot 40%">
      <a:srgbClr val="E7A287"/>
    </a:custClr>
    <a:custClr name="Braun 40%">
      <a:srgbClr val="CAB5A6"/>
    </a:custClr>
    <a:custClr name="Olivgrün 40%">
      <a:srgbClr val="D0C19B"/>
    </a:custClr>
    <a:custClr name="Hellgrün 40%">
      <a:srgbClr val="CED0A4"/>
    </a:custClr>
    <a:custClr name="Grün 40%">
      <a:srgbClr val="A8C39A"/>
    </a:custClr>
    <a:custClr name="Violet 40%">
      <a:srgbClr val="C49FAA"/>
    </a:custClr>
    <a:custClr name="Blau 40%">
      <a:srgbClr val="989FBD"/>
    </a:custClr>
    <a:custClr name="Grau 20%">
      <a:srgbClr val="E5E5E5"/>
    </a:custClr>
    <a:custClr name="Gelb 20%">
      <a:srgbClr val="FFF5D6"/>
    </a:custClr>
    <a:custClr name="Orange 20%">
      <a:srgbClr val="FBE1CC"/>
    </a:custClr>
    <a:custClr name="Rot 20%">
      <a:srgbClr val="F3D2C2"/>
    </a:custClr>
    <a:custClr name="Braun 20%">
      <a:srgbClr val="E4D9D2"/>
    </a:custClr>
    <a:custClr name="Olivgrün 20%">
      <a:srgbClr val="E8E1CE"/>
    </a:custClr>
    <a:custClr name="Hellgrün 20%">
      <a:srgbClr val="E7E8D3"/>
    </a:custClr>
    <a:custClr name="Grün 20%">
      <a:srgbClr val="D4E2CE"/>
    </a:custClr>
    <a:custClr name="Violet 20%">
      <a:srgbClr val="E1D0D5"/>
    </a:custClr>
    <a:custClr name="Blau 20%">
      <a:srgbClr val="CBCFDF"/>
    </a:custClr>
  </a:custClr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22E5EE32BFE84299624509C8AF26C7" ma:contentTypeVersion="12" ma:contentTypeDescription="Create a new document." ma:contentTypeScope="" ma:versionID="71ac328dcf5f58715d094ffee5170f22">
  <xsd:schema xmlns:xsd="http://www.w3.org/2001/XMLSchema" xmlns:xs="http://www.w3.org/2001/XMLSchema" xmlns:p="http://schemas.microsoft.com/office/2006/metadata/properties" xmlns:ns2="664def41-b5cd-42f6-9870-681e8601cc86" xmlns:ns3="def2923b-5154-4bfa-b94b-3c8564f2c06f" targetNamespace="http://schemas.microsoft.com/office/2006/metadata/properties" ma:root="true" ma:fieldsID="a0783ba5de5acabcbb60c508af859a2e" ns2:_="" ns3:_="">
    <xsd:import namespace="664def41-b5cd-42f6-9870-681e8601cc86"/>
    <xsd:import namespace="def2923b-5154-4bfa-b94b-3c8564f2c0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4def41-b5cd-42f6-9870-681e8601cc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6b79bab5-423c-41bb-b2a6-fa644551ea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f2923b-5154-4bfa-b94b-3c8564f2c06f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1fccbb96-97f7-4485-a659-cfd3d5d1c00d}" ma:internalName="TaxCatchAll" ma:showField="CatchAllData" ma:web="def2923b-5154-4bfa-b94b-3c8564f2c0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64def41-b5cd-42f6-9870-681e8601cc86">
      <Terms xmlns="http://schemas.microsoft.com/office/infopath/2007/PartnerControls"/>
    </lcf76f155ced4ddcb4097134ff3c332f>
    <TaxCatchAll xmlns="def2923b-5154-4bfa-b94b-3c8564f2c06f" xsi:nil="true"/>
  </documentManagement>
</p:properties>
</file>

<file path=customXml/itemProps1.xml><?xml version="1.0" encoding="utf-8"?>
<ds:datastoreItem xmlns:ds="http://schemas.openxmlformats.org/officeDocument/2006/customXml" ds:itemID="{5663DBC5-FC13-460E-89BC-0BFF332FCBB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59722F4-E132-4281-8A85-C8CDBAADD1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4def41-b5cd-42f6-9870-681e8601cc86"/>
    <ds:schemaRef ds:uri="def2923b-5154-4bfa-b94b-3c8564f2c0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215900F-1F25-428D-8468-16EB5CC922B4}">
  <ds:schemaRefs>
    <ds:schemaRef ds:uri="http://schemas.microsoft.com/office/2006/metadata/properties"/>
    <ds:schemaRef ds:uri="http://purl.org/dc/terms/"/>
    <ds:schemaRef ds:uri="http://www.w3.org/XML/1998/namespace"/>
    <ds:schemaRef ds:uri="http://schemas.microsoft.com/office/2006/documentManagement/types"/>
    <ds:schemaRef ds:uri="664def41-b5cd-42f6-9870-681e8601cc86"/>
    <ds:schemaRef ds:uri="def2923b-5154-4bfa-b94b-3c8564f2c06f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15593</TotalTime>
  <Words>3271</Words>
  <Application>Microsoft Office PowerPoint</Application>
  <PresentationFormat>On-screen Show (4:3)</PresentationFormat>
  <Paragraphs>817</Paragraphs>
  <Slides>43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7" baseType="lpstr">
      <vt:lpstr>Arial</vt:lpstr>
      <vt:lpstr>Arial Narrow</vt:lpstr>
      <vt:lpstr>Calibri</vt:lpstr>
      <vt:lpstr>Cambria Math</vt:lpstr>
      <vt:lpstr>Courier New</vt:lpstr>
      <vt:lpstr>Georgia</vt:lpstr>
      <vt:lpstr>Rockwell</vt:lpstr>
      <vt:lpstr>Symbol</vt:lpstr>
      <vt:lpstr>Times</vt:lpstr>
      <vt:lpstr>Times New Roman</vt:lpstr>
      <vt:lpstr>Verdana</vt:lpstr>
      <vt:lpstr>Wingdings</vt:lpstr>
      <vt:lpstr>ETSII</vt:lpstr>
      <vt:lpstr>PSI PowerPoint Master english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Model, input parameters and ND libraries</vt:lpstr>
      <vt:lpstr>Global Assessment</vt:lpstr>
      <vt:lpstr>Sensitivity Analysis; ENDF/B-VIII.1b2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ifn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</dc:creator>
  <cp:lastModifiedBy>OSCAR LUIS CABELLOS DE FRANCISCO</cp:lastModifiedBy>
  <cp:revision>1490</cp:revision>
  <dcterms:created xsi:type="dcterms:W3CDTF">2011-04-05T11:14:12Z</dcterms:created>
  <dcterms:modified xsi:type="dcterms:W3CDTF">2023-11-16T14:47:27Z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0x010100F522E5EE32BFE84299624509C8AF26C7</vt:lpwstr>
  </property>
</Properties>
</file>