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98" r:id="rId5"/>
    <p:sldMasterId id="2147483733" r:id="rId6"/>
    <p:sldMasterId id="2147483708" r:id="rId7"/>
    <p:sldMasterId id="2147483741" r:id="rId8"/>
    <p:sldMasterId id="2147483724" r:id="rId9"/>
    <p:sldMasterId id="2147483749" r:id="rId10"/>
  </p:sldMasterIdLst>
  <p:notesMasterIdLst>
    <p:notesMasterId r:id="rId24"/>
  </p:notesMasterIdLst>
  <p:handoutMasterIdLst>
    <p:handoutMasterId r:id="rId25"/>
  </p:handoutMasterIdLst>
  <p:sldIdLst>
    <p:sldId id="278" r:id="rId11"/>
    <p:sldId id="279" r:id="rId12"/>
    <p:sldId id="280" r:id="rId13"/>
    <p:sldId id="281" r:id="rId14"/>
    <p:sldId id="282" r:id="rId15"/>
    <p:sldId id="283" r:id="rId16"/>
    <p:sldId id="284" r:id="rId17"/>
    <p:sldId id="286" r:id="rId18"/>
    <p:sldId id="288" r:id="rId19"/>
    <p:sldId id="289" r:id="rId20"/>
    <p:sldId id="291" r:id="rId21"/>
    <p:sldId id="290"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6E10B-99E4-D457-40A1-3E4C8A009834}" name="Roman, Scott R. (Contractor)" initials="RSR(" userId="S::Scott.Roman@unnpp.gov::488e19f3-5646-4379-9f36-ddd2823d60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A35"/>
    <a:srgbClr val="4F548A"/>
    <a:srgbClr val="666666"/>
    <a:srgbClr val="FF00FF"/>
    <a:srgbClr val="373B5F"/>
    <a:srgbClr val="4F548B"/>
    <a:srgbClr val="40AE49"/>
    <a:srgbClr val="32396D"/>
    <a:srgbClr val="3239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5943" autoAdjust="0"/>
  </p:normalViewPr>
  <p:slideViewPr>
    <p:cSldViewPr snapToGrid="0">
      <p:cViewPr varScale="1">
        <p:scale>
          <a:sx n="96" d="100"/>
          <a:sy n="96" d="100"/>
        </p:scale>
        <p:origin x="1032" y="72"/>
      </p:cViewPr>
      <p:guideLst/>
    </p:cSldViewPr>
  </p:slideViewPr>
  <p:notesTextViewPr>
    <p:cViewPr>
      <p:scale>
        <a:sx n="1" d="1"/>
        <a:sy n="1" d="1"/>
      </p:scale>
      <p:origin x="0" y="0"/>
    </p:cViewPr>
  </p:notesTextViewPr>
  <p:notesViewPr>
    <p:cSldViewPr snapToGrid="0">
      <p:cViewPr varScale="1">
        <p:scale>
          <a:sx n="65" d="100"/>
          <a:sy n="65" d="100"/>
        </p:scale>
        <p:origin x="311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64065-FAD6-6A06-C47A-691EE3461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1C8A36-3179-4F11-9B18-BAAD50E448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FD1D6-31AE-4FEA-83A1-A3B8B829227C}" type="datetimeFigureOut">
              <a:rPr lang="en-US" smtClean="0"/>
              <a:t>11/15/2023</a:t>
            </a:fld>
            <a:endParaRPr lang="en-US"/>
          </a:p>
        </p:txBody>
      </p:sp>
      <p:sp>
        <p:nvSpPr>
          <p:cNvPr id="4" name="Footer Placeholder 3">
            <a:extLst>
              <a:ext uri="{FF2B5EF4-FFF2-40B4-BE49-F238E27FC236}">
                <a16:creationId xmlns:a16="http://schemas.microsoft.com/office/drawing/2014/main" id="{B53051A6-2181-53A9-AC2B-69386B8E4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89A22E-BB0A-250B-5B92-8CB7A6EDD5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C54FE6-0C87-405F-AEF5-9E2B13E6EC9A}" type="slidenum">
              <a:rPr lang="en-US" smtClean="0"/>
              <a:t>‹#›</a:t>
            </a:fld>
            <a:endParaRPr lang="en-US"/>
          </a:p>
        </p:txBody>
      </p:sp>
    </p:spTree>
    <p:extLst>
      <p:ext uri="{BB962C8B-B14F-4D97-AF65-F5344CB8AC3E}">
        <p14:creationId xmlns:p14="http://schemas.microsoft.com/office/powerpoint/2010/main" val="182356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58EC1-B4D4-42CC-8829-D19717626E09}"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E73AE-6A8B-4F81-AEB4-62B021114461}" type="slidenum">
              <a:rPr lang="en-US" smtClean="0"/>
              <a:t>‹#›</a:t>
            </a:fld>
            <a:endParaRPr lang="en-US"/>
          </a:p>
        </p:txBody>
      </p:sp>
    </p:spTree>
    <p:extLst>
      <p:ext uri="{BB962C8B-B14F-4D97-AF65-F5344CB8AC3E}">
        <p14:creationId xmlns:p14="http://schemas.microsoft.com/office/powerpoint/2010/main" val="401909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Adam Daskalakis and I am a scientist at the Naval Nuclear Laboratory. My presentation today discusses the beryllium quasi-differential data collected at Rensselaer Polytech Institute and the latest </a:t>
            </a:r>
            <a:r>
              <a:rPr lang="en-US" dirty="0" err="1"/>
              <a:t>endf</a:t>
            </a:r>
            <a:r>
              <a:rPr lang="en-US" dirty="0"/>
              <a:t> evaluations.</a:t>
            </a:r>
          </a:p>
        </p:txBody>
      </p:sp>
      <p:sp>
        <p:nvSpPr>
          <p:cNvPr id="4" name="Slide Number Placeholder 3"/>
          <p:cNvSpPr>
            <a:spLocks noGrp="1"/>
          </p:cNvSpPr>
          <p:nvPr>
            <p:ph type="sldNum" sz="quarter" idx="5"/>
          </p:nvPr>
        </p:nvSpPr>
        <p:spPr/>
        <p:txBody>
          <a:bodyPr/>
          <a:lstStyle/>
          <a:p>
            <a:fld id="{6D3E73AE-6A8B-4F81-AEB4-62B021114461}" type="slidenum">
              <a:rPr lang="en-US" smtClean="0"/>
              <a:t>1</a:t>
            </a:fld>
            <a:endParaRPr lang="en-US"/>
          </a:p>
        </p:txBody>
      </p:sp>
    </p:spTree>
    <p:extLst>
      <p:ext uri="{BB962C8B-B14F-4D97-AF65-F5344CB8AC3E}">
        <p14:creationId xmlns:p14="http://schemas.microsoft.com/office/powerpoint/2010/main" val="292564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data from both sample thicknesses at the detector located closest to 180 degrees. Overall ENDF/B-VIII.0 looks better than beta2.</a:t>
            </a:r>
          </a:p>
          <a:p>
            <a:endParaRPr lang="en-US" dirty="0"/>
          </a:p>
          <a:p>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10</a:t>
            </a:fld>
            <a:endParaRPr lang="en-US"/>
          </a:p>
        </p:txBody>
      </p:sp>
    </p:spTree>
    <p:extLst>
      <p:ext uri="{BB962C8B-B14F-4D97-AF65-F5344CB8AC3E}">
        <p14:creationId xmlns:p14="http://schemas.microsoft.com/office/powerpoint/2010/main" val="267617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a:t>
            </a:r>
            <a:r>
              <a:rPr lang="en-US" dirty="0" err="1"/>
              <a:t>endf</a:t>
            </a:r>
            <a:r>
              <a:rPr lang="en-US" dirty="0"/>
              <a:t> files themselves, the total cross section is different between endf-8 and beta2. Above about 2.5 it’s clearly visible and was attributed to something going on with MT24 and MT52 both representing n,2n. This is known to the evaluators putting together beryllium and I believe are working towards fixing this.</a:t>
            </a:r>
          </a:p>
          <a:p>
            <a:endParaRPr lang="en-US" dirty="0"/>
          </a:p>
          <a:p>
            <a:r>
              <a:rPr lang="en-US" dirty="0"/>
              <a:t>Note: The differences observed above ~2.5 is due to MT24 and MT52 both describing the n -&gt;2n + a + a reaction.</a:t>
            </a:r>
          </a:p>
        </p:txBody>
      </p:sp>
      <p:sp>
        <p:nvSpPr>
          <p:cNvPr id="4" name="Slide Number Placeholder 3"/>
          <p:cNvSpPr>
            <a:spLocks noGrp="1"/>
          </p:cNvSpPr>
          <p:nvPr>
            <p:ph type="sldNum" sz="quarter" idx="5"/>
          </p:nvPr>
        </p:nvSpPr>
        <p:spPr/>
        <p:txBody>
          <a:bodyPr/>
          <a:lstStyle/>
          <a:p>
            <a:fld id="{6D3E73AE-6A8B-4F81-AEB4-62B021114461}" type="slidenum">
              <a:rPr lang="en-US" smtClean="0"/>
              <a:t>11</a:t>
            </a:fld>
            <a:endParaRPr lang="en-US"/>
          </a:p>
        </p:txBody>
      </p:sp>
    </p:spTree>
    <p:extLst>
      <p:ext uri="{BB962C8B-B14F-4D97-AF65-F5344CB8AC3E}">
        <p14:creationId xmlns:p14="http://schemas.microsoft.com/office/powerpoint/2010/main" val="291503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conclusions, data collected from the </a:t>
            </a:r>
            <a:r>
              <a:rPr lang="en-US" dirty="0" err="1"/>
              <a:t>rpi</a:t>
            </a:r>
            <a:r>
              <a:rPr lang="en-US" dirty="0"/>
              <a:t> high energy scattering system was used as validation, or in this case, a means suggest reevaluation should occur, for the latest beryllium ENDF release. </a:t>
            </a:r>
          </a:p>
          <a:p>
            <a:endParaRPr lang="en-US" dirty="0"/>
          </a:p>
          <a:p>
            <a:r>
              <a:rPr lang="en-US" dirty="0"/>
              <a:t>Possible question: Was this fed back to those compiling evaluation. Answer – Yes, they are aware and have made some adjustments (removing MT52) Nate Gibson, Mark Paris, and Gerry Hale are aware of this. (they can speak more to this if they are present/on call).</a:t>
            </a:r>
          </a:p>
        </p:txBody>
      </p:sp>
      <p:sp>
        <p:nvSpPr>
          <p:cNvPr id="4" name="Slide Number Placeholder 3"/>
          <p:cNvSpPr>
            <a:spLocks noGrp="1"/>
          </p:cNvSpPr>
          <p:nvPr>
            <p:ph type="sldNum" sz="quarter" idx="5"/>
          </p:nvPr>
        </p:nvSpPr>
        <p:spPr/>
        <p:txBody>
          <a:bodyPr/>
          <a:lstStyle/>
          <a:p>
            <a:fld id="{6D3E73AE-6A8B-4F81-AEB4-62B021114461}" type="slidenum">
              <a:rPr lang="en-US" smtClean="0"/>
              <a:t>12</a:t>
            </a:fld>
            <a:endParaRPr lang="en-US"/>
          </a:p>
        </p:txBody>
      </p:sp>
    </p:spTree>
    <p:extLst>
      <p:ext uri="{BB962C8B-B14F-4D97-AF65-F5344CB8AC3E}">
        <p14:creationId xmlns:p14="http://schemas.microsoft.com/office/powerpoint/2010/main" val="424739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 want to thank my collaborators, that’s </a:t>
            </a:r>
            <a:r>
              <a:rPr lang="en-US" dirty="0" err="1"/>
              <a:t>Yaron</a:t>
            </a:r>
            <a:r>
              <a:rPr lang="en-US" dirty="0"/>
              <a:t> </a:t>
            </a:r>
            <a:r>
              <a:rPr lang="en-US" dirty="0" err="1"/>
              <a:t>Danon</a:t>
            </a:r>
            <a:r>
              <a:rPr lang="en-US" dirty="0"/>
              <a:t>, his graduate students, and the LINAC </a:t>
            </a:r>
            <a:r>
              <a:rPr lang="en-US"/>
              <a:t>technical staff.</a:t>
            </a:r>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13</a:t>
            </a:fld>
            <a:endParaRPr lang="en-US"/>
          </a:p>
        </p:txBody>
      </p:sp>
    </p:spTree>
    <p:extLst>
      <p:ext uri="{BB962C8B-B14F-4D97-AF65-F5344CB8AC3E}">
        <p14:creationId xmlns:p14="http://schemas.microsoft.com/office/powerpoint/2010/main" val="229599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brief outline of my presentation. I’ll briefly introduce (or reintroduce) the RPI </a:t>
            </a:r>
            <a:r>
              <a:rPr lang="en-US" dirty="0" err="1"/>
              <a:t>Gaerttner</a:t>
            </a:r>
            <a:r>
              <a:rPr lang="en-US" dirty="0"/>
              <a:t> LINAC center, the high energy scattering system, and how that data is processed</a:t>
            </a:r>
          </a:p>
          <a:p>
            <a:endParaRPr lang="en-US" dirty="0"/>
          </a:p>
          <a:p>
            <a:r>
              <a:rPr lang="en-US" dirty="0"/>
              <a:t>Then I’ll jump right into the results from a beryllium scattering measurement and how that data compared to ENDF/B-VIII.0 and ENDF/B-VIII.1b2</a:t>
            </a:r>
          </a:p>
        </p:txBody>
      </p:sp>
      <p:sp>
        <p:nvSpPr>
          <p:cNvPr id="4" name="Slide Number Placeholder 3"/>
          <p:cNvSpPr>
            <a:spLocks noGrp="1"/>
          </p:cNvSpPr>
          <p:nvPr>
            <p:ph type="sldNum" sz="quarter" idx="5"/>
          </p:nvPr>
        </p:nvSpPr>
        <p:spPr/>
        <p:txBody>
          <a:bodyPr/>
          <a:lstStyle/>
          <a:p>
            <a:fld id="{6D3E73AE-6A8B-4F81-AEB4-62B021114461}" type="slidenum">
              <a:rPr lang="en-US" smtClean="0"/>
              <a:t>2</a:t>
            </a:fld>
            <a:endParaRPr lang="en-US"/>
          </a:p>
        </p:txBody>
      </p:sp>
    </p:spTree>
    <p:extLst>
      <p:ext uri="{BB962C8B-B14F-4D97-AF65-F5344CB8AC3E}">
        <p14:creationId xmlns:p14="http://schemas.microsoft.com/office/powerpoint/2010/main" val="194953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areal view of the RPI </a:t>
            </a:r>
            <a:r>
              <a:rPr lang="en-US" dirty="0" err="1"/>
              <a:t>Gaerttner</a:t>
            </a:r>
            <a:r>
              <a:rPr lang="en-US" dirty="0"/>
              <a:t> LINAC center. The LINAC itself is buried under a mount of earth. There are evacuated neutron flight tubes that provide an </a:t>
            </a:r>
            <a:r>
              <a:rPr lang="en-US" dirty="0" err="1"/>
              <a:t>unpreterbed</a:t>
            </a:r>
            <a:r>
              <a:rPr lang="en-US" dirty="0"/>
              <a:t> path to detector systems located in the 25-, 40-, 100-, and 250-meter stations. It’s a little difficult to see but the main campus is down the hill.</a:t>
            </a:r>
          </a:p>
        </p:txBody>
      </p:sp>
      <p:sp>
        <p:nvSpPr>
          <p:cNvPr id="4" name="Slide Number Placeholder 3"/>
          <p:cNvSpPr>
            <a:spLocks noGrp="1"/>
          </p:cNvSpPr>
          <p:nvPr>
            <p:ph type="sldNum" sz="quarter" idx="5"/>
          </p:nvPr>
        </p:nvSpPr>
        <p:spPr/>
        <p:txBody>
          <a:bodyPr/>
          <a:lstStyle/>
          <a:p>
            <a:fld id="{6D3E73AE-6A8B-4F81-AEB4-62B021114461}" type="slidenum">
              <a:rPr lang="en-US" smtClean="0"/>
              <a:t>3</a:t>
            </a:fld>
            <a:endParaRPr lang="en-US"/>
          </a:p>
        </p:txBody>
      </p:sp>
    </p:spTree>
    <p:extLst>
      <p:ext uri="{BB962C8B-B14F-4D97-AF65-F5344CB8AC3E}">
        <p14:creationId xmlns:p14="http://schemas.microsoft.com/office/powerpoint/2010/main" val="72893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schematic of the </a:t>
            </a:r>
            <a:r>
              <a:rPr lang="en-US" dirty="0" err="1"/>
              <a:t>Gaerttner</a:t>
            </a:r>
            <a:r>
              <a:rPr lang="en-US" dirty="0"/>
              <a:t> LINAC Center. Electrons are accelerated towards the neutron producing target, which from this perspective is from the top down. Once the electrons strike the tantalum plates, </a:t>
            </a:r>
            <a:r>
              <a:rPr lang="en-US" dirty="0" err="1"/>
              <a:t>bremmstrahlung</a:t>
            </a:r>
            <a:r>
              <a:rPr lang="en-US" dirty="0"/>
              <a:t> x-rays are produced, and some of those x-rays liberate neutrons from the tantalum. Only the small fraction of neutrons that escape in the direction of the flight tubes can be used for our measurements. </a:t>
            </a:r>
          </a:p>
        </p:txBody>
      </p:sp>
      <p:sp>
        <p:nvSpPr>
          <p:cNvPr id="4" name="Slide Number Placeholder 3"/>
          <p:cNvSpPr>
            <a:spLocks noGrp="1"/>
          </p:cNvSpPr>
          <p:nvPr>
            <p:ph type="sldNum" sz="quarter" idx="5"/>
          </p:nvPr>
        </p:nvSpPr>
        <p:spPr/>
        <p:txBody>
          <a:bodyPr/>
          <a:lstStyle/>
          <a:p>
            <a:fld id="{6D3E73AE-6A8B-4F81-AEB4-62B021114461}" type="slidenum">
              <a:rPr lang="en-US" smtClean="0"/>
              <a:t>4</a:t>
            </a:fld>
            <a:endParaRPr lang="en-US"/>
          </a:p>
        </p:txBody>
      </p:sp>
    </p:spTree>
    <p:extLst>
      <p:ext uri="{BB962C8B-B14F-4D97-AF65-F5344CB8AC3E}">
        <p14:creationId xmlns:p14="http://schemas.microsoft.com/office/powerpoint/2010/main" val="190454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 energy scattering system consists of eight EJ301 liquid scintillators mounted at specific angles relative to the incident neutron beam. Detectors were adequately spaced to minimize crosstalk between them. Samples were placed on low mass sample holders, visible in the picture to the right. Both beryllium and graphite were periodically cycled into the neutron beam. All together there were four sets of beryllium data collected, each set contained three sets of data: Beryllium, either from a 4cm or 8 cm sample, a graphite which is used as a reference, and open beam.</a:t>
            </a:r>
          </a:p>
          <a:p>
            <a:endParaRPr lang="en-US" dirty="0"/>
          </a:p>
          <a:p>
            <a:r>
              <a:rPr lang="en-US" dirty="0"/>
              <a:t>The lower right image is a rendering of our simplified geometry use with MCNP calculations. </a:t>
            </a:r>
          </a:p>
          <a:p>
            <a:endParaRPr lang="en-US" dirty="0"/>
          </a:p>
          <a:p>
            <a:r>
              <a:rPr lang="en-US" dirty="0"/>
              <a:t>Note, the vacuum pipe was added in 2011 and did not exist when the beryllium measurements were conducted.</a:t>
            </a:r>
          </a:p>
        </p:txBody>
      </p:sp>
      <p:sp>
        <p:nvSpPr>
          <p:cNvPr id="4" name="Slide Number Placeholder 3"/>
          <p:cNvSpPr>
            <a:spLocks noGrp="1"/>
          </p:cNvSpPr>
          <p:nvPr>
            <p:ph type="sldNum" sz="quarter" idx="5"/>
          </p:nvPr>
        </p:nvSpPr>
        <p:spPr/>
        <p:txBody>
          <a:bodyPr/>
          <a:lstStyle/>
          <a:p>
            <a:fld id="{6D3E73AE-6A8B-4F81-AEB4-62B021114461}" type="slidenum">
              <a:rPr lang="en-US" smtClean="0"/>
              <a:t>5</a:t>
            </a:fld>
            <a:endParaRPr lang="en-US"/>
          </a:p>
        </p:txBody>
      </p:sp>
    </p:spTree>
    <p:extLst>
      <p:ext uri="{BB962C8B-B14F-4D97-AF65-F5344CB8AC3E}">
        <p14:creationId xmlns:p14="http://schemas.microsoft.com/office/powerpoint/2010/main" val="306141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broad overview of how data from the high energy scattering system is processed. All events are filtered to remove double events, saturated pulses, and pulses that just have odd shapes. All in all that represents a small fraction of events. The remainder bulk are compared with reference neutron and gamma shapes that are used to classify each event as neutron or gamma. Reference shapes are displayed in the figure to the upper right. The neutron events in time-of-flight are binned and the open beam contribution is removed from the graphite and beryllium data. </a:t>
            </a:r>
          </a:p>
          <a:p>
            <a:endParaRPr lang="en-US" dirty="0"/>
          </a:p>
          <a:p>
            <a:r>
              <a:rPr lang="en-US" dirty="0"/>
              <a:t>Systematic uncertainty was calculated as the difference between the normalizations needed to align the measured data for each detector with their respective graphite </a:t>
            </a:r>
            <a:r>
              <a:rPr lang="en-US" dirty="0" err="1"/>
              <a:t>mcnp</a:t>
            </a:r>
            <a:r>
              <a:rPr lang="en-US" dirty="0"/>
              <a:t> calculation. The relative normalizations for one of the four weeks is visible to the lower right.</a:t>
            </a:r>
          </a:p>
          <a:p>
            <a:endParaRPr lang="en-US" dirty="0"/>
          </a:p>
          <a:p>
            <a:r>
              <a:rPr lang="en-US" dirty="0"/>
              <a:t>(Note: The lower right figure sig. fig. are purposely set to have 4 characters, which resulted in a period as the last character for angles greater than 100. This is needed because the symbol size would be drastically different if a different number of characters were used</a:t>
            </a:r>
            <a:r>
              <a:rPr lang="en-US"/>
              <a:t>, i.e., 2 vs 3 vs 4)</a:t>
            </a:r>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6</a:t>
            </a:fld>
            <a:endParaRPr lang="en-US"/>
          </a:p>
        </p:txBody>
      </p:sp>
    </p:spTree>
    <p:extLst>
      <p:ext uri="{BB962C8B-B14F-4D97-AF65-F5344CB8AC3E}">
        <p14:creationId xmlns:p14="http://schemas.microsoft.com/office/powerpoint/2010/main" val="183386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forward positioned detectors with beryllium (larger images at the bottom) and graphite (smaller images in the upper corners).</a:t>
            </a:r>
          </a:p>
          <a:p>
            <a:endParaRPr lang="en-US" dirty="0"/>
          </a:p>
          <a:p>
            <a:r>
              <a:rPr lang="en-US" dirty="0"/>
              <a:t>Detectors were at 26 (left) and 52 (right) degrees. There is generally good agreement between the graphite and the Monte Carlo calculation, this suggests that the observed discrepancies are likely due to the beryllium cross section.</a:t>
            </a:r>
          </a:p>
          <a:p>
            <a:endParaRPr lang="en-US" dirty="0"/>
          </a:p>
          <a:p>
            <a:r>
              <a:rPr lang="en-US" dirty="0"/>
              <a:t>Looking at the beryllium there seems to be some discrepancy just below 3 MeV, then beta2 rides higher than ENDF between 4 and 8 MeV and at lower energies between about 0.7 and 1 MeV.</a:t>
            </a:r>
          </a:p>
          <a:p>
            <a:endParaRPr lang="en-US" dirty="0"/>
          </a:p>
          <a:p>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7</a:t>
            </a:fld>
            <a:endParaRPr lang="en-US"/>
          </a:p>
        </p:txBody>
      </p:sp>
    </p:spTree>
    <p:extLst>
      <p:ext uri="{BB962C8B-B14F-4D97-AF65-F5344CB8AC3E}">
        <p14:creationId xmlns:p14="http://schemas.microsoft.com/office/powerpoint/2010/main" val="421903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data from the same detector with both the 4 cm and 8 cm beryllium sample. The graphite results do not change between datasets. Again, the beta2 results are high above 4 MeV.  These data were collected at 90 degrees</a:t>
            </a:r>
          </a:p>
          <a:p>
            <a:endParaRPr lang="en-US" dirty="0"/>
          </a:p>
          <a:p>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8</a:t>
            </a:fld>
            <a:endParaRPr lang="en-US"/>
          </a:p>
        </p:txBody>
      </p:sp>
    </p:spTree>
    <p:extLst>
      <p:ext uri="{BB962C8B-B14F-4D97-AF65-F5344CB8AC3E}">
        <p14:creationId xmlns:p14="http://schemas.microsoft.com/office/powerpoint/2010/main" val="246426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Slowly moving towards back angles we see the same pattern above 4 MeV. In addition, the resonance just below 3 MeV is off w/ beta2. </a:t>
            </a:r>
          </a:p>
          <a:p>
            <a:endParaRPr lang="en-US" dirty="0"/>
          </a:p>
          <a:p>
            <a:endParaRPr lang="en-US" dirty="0"/>
          </a:p>
        </p:txBody>
      </p:sp>
      <p:sp>
        <p:nvSpPr>
          <p:cNvPr id="4" name="Slide Number Placeholder 3"/>
          <p:cNvSpPr>
            <a:spLocks noGrp="1"/>
          </p:cNvSpPr>
          <p:nvPr>
            <p:ph type="sldNum" sz="quarter" idx="5"/>
          </p:nvPr>
        </p:nvSpPr>
        <p:spPr/>
        <p:txBody>
          <a:bodyPr/>
          <a:lstStyle/>
          <a:p>
            <a:fld id="{6D3E73AE-6A8B-4F81-AEB4-62B021114461}" type="slidenum">
              <a:rPr lang="en-US" smtClean="0"/>
              <a:t>9</a:t>
            </a:fld>
            <a:endParaRPr lang="en-US"/>
          </a:p>
        </p:txBody>
      </p:sp>
    </p:spTree>
    <p:extLst>
      <p:ext uri="{BB962C8B-B14F-4D97-AF65-F5344CB8AC3E}">
        <p14:creationId xmlns:p14="http://schemas.microsoft.com/office/powerpoint/2010/main" val="19210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dient">
    <p:bg>
      <p:bgPr>
        <a:gradFill flip="none" rotWithShape="1">
          <a:gsLst>
            <a:gs pos="51000">
              <a:srgbClr val="4C5E78"/>
            </a:gs>
            <a:gs pos="0">
              <a:srgbClr val="46A75D"/>
            </a:gs>
            <a:gs pos="100000">
              <a:srgbClr val="474679"/>
            </a:gs>
          </a:gsLst>
          <a:lin ang="0" scaled="0"/>
          <a:tileRect/>
        </a:gradFill>
        <a:effectLst/>
      </p:bgPr>
    </p:bg>
    <p:spTree>
      <p:nvGrpSpPr>
        <p:cNvPr id="1" name=""/>
        <p:cNvGrpSpPr/>
        <p:nvPr/>
      </p:nvGrpSpPr>
      <p:grpSpPr>
        <a:xfrm>
          <a:off x="0" y="0"/>
          <a:ext cx="0" cy="0"/>
          <a:chOff x="0" y="0"/>
          <a:chExt cx="0" cy="0"/>
        </a:xfrm>
      </p:grpSpPr>
      <p:sp>
        <p:nvSpPr>
          <p:cNvPr id="19" name="Arc 18">
            <a:extLst>
              <a:ext uri="{FF2B5EF4-FFF2-40B4-BE49-F238E27FC236}">
                <a16:creationId xmlns:a16="http://schemas.microsoft.com/office/drawing/2014/main" id="{51F0A02A-BFB0-F2C8-13B9-3411BF0927C3}"/>
              </a:ext>
            </a:extLst>
          </p:cNvPr>
          <p:cNvSpPr/>
          <p:nvPr userDrawn="1"/>
        </p:nvSpPr>
        <p:spPr>
          <a:xfrm rot="17838593">
            <a:off x="7695848" y="32961"/>
            <a:ext cx="9601200" cy="9601200"/>
          </a:xfrm>
          <a:prstGeom prst="arc">
            <a:avLst>
              <a:gd name="adj1" fmla="val 15406235"/>
              <a:gd name="adj2" fmla="val 19647670"/>
            </a:avLst>
          </a:prstGeom>
          <a:gradFill>
            <a:gsLst>
              <a:gs pos="18000">
                <a:srgbClr val="43496D">
                  <a:alpha val="70000"/>
                </a:srgbClr>
              </a:gs>
              <a:gs pos="29000">
                <a:srgbClr val="43496D">
                  <a:alpha val="0"/>
                </a:srgbClr>
              </a:gs>
              <a:gs pos="0">
                <a:srgbClr val="43496D">
                  <a:alpha val="70000"/>
                </a:srgbClr>
              </a:gs>
              <a:gs pos="100000">
                <a:srgbClr val="474679">
                  <a:alpha val="0"/>
                </a:srgbClr>
              </a:gs>
            </a:gsLst>
            <a:lin ang="66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Date Placeholder 1">
            <a:extLst>
              <a:ext uri="{FF2B5EF4-FFF2-40B4-BE49-F238E27FC236}">
                <a16:creationId xmlns:a16="http://schemas.microsoft.com/office/drawing/2014/main" id="{E47719B3-9D7A-1D2F-0199-0D28D9EC0AD2}"/>
              </a:ext>
            </a:extLst>
          </p:cNvPr>
          <p:cNvSpPr>
            <a:spLocks noGrp="1"/>
          </p:cNvSpPr>
          <p:nvPr>
            <p:ph type="dt" sz="half" idx="10"/>
          </p:nvPr>
        </p:nvSpPr>
        <p:spPr/>
        <p:txBody>
          <a:bodyPr/>
          <a:lstStyle/>
          <a:p>
            <a:fld id="{2020EE2E-A9F9-442D-96DC-97F472E12FD3}" type="datetimeFigureOut">
              <a:rPr lang="en-US" smtClean="0"/>
              <a:t>11/15/2023</a:t>
            </a:fld>
            <a:endParaRPr lang="en-US"/>
          </a:p>
        </p:txBody>
      </p:sp>
      <p:sp>
        <p:nvSpPr>
          <p:cNvPr id="11" name="Freeform: Shape 10">
            <a:extLst>
              <a:ext uri="{FF2B5EF4-FFF2-40B4-BE49-F238E27FC236}">
                <a16:creationId xmlns:a16="http://schemas.microsoft.com/office/drawing/2014/main" id="{B65E8367-A4FF-C0E4-8AF5-7EADA2BC3747}"/>
              </a:ext>
            </a:extLst>
          </p:cNvPr>
          <p:cNvSpPr/>
          <p:nvPr userDrawn="1"/>
        </p:nvSpPr>
        <p:spPr>
          <a:xfrm>
            <a:off x="-15713" y="-23567"/>
            <a:ext cx="12207713" cy="6881567"/>
          </a:xfrm>
          <a:custGeom>
            <a:avLst/>
            <a:gdLst>
              <a:gd name="connsiteX0" fmla="*/ 0 w 12339686"/>
              <a:gd name="connsiteY0" fmla="*/ 0 h 6881567"/>
              <a:gd name="connsiteX1" fmla="*/ 4524866 w 12339686"/>
              <a:gd name="connsiteY1" fmla="*/ 0 h 6881567"/>
              <a:gd name="connsiteX2" fmla="*/ 12339686 w 12339686"/>
              <a:gd name="connsiteY2" fmla="*/ 5024487 h 6881567"/>
              <a:gd name="connsiteX3" fmla="*/ 12273699 w 12339686"/>
              <a:gd name="connsiteY3" fmla="*/ 6881567 h 6881567"/>
              <a:gd name="connsiteX4" fmla="*/ 2714919 w 12339686"/>
              <a:gd name="connsiteY4" fmla="*/ 6862713 h 6881567"/>
              <a:gd name="connsiteX5" fmla="*/ 9426 w 12339686"/>
              <a:gd name="connsiteY5" fmla="*/ 245097 h 6881567"/>
              <a:gd name="connsiteX6" fmla="*/ 0 w 12339686"/>
              <a:gd name="connsiteY6" fmla="*/ 0 h 6881567"/>
              <a:gd name="connsiteX0" fmla="*/ 0 w 12339686"/>
              <a:gd name="connsiteY0" fmla="*/ 0 h 6881567"/>
              <a:gd name="connsiteX1" fmla="*/ 4524866 w 12339686"/>
              <a:gd name="connsiteY1" fmla="*/ 0 h 6881567"/>
              <a:gd name="connsiteX2" fmla="*/ 12339686 w 12339686"/>
              <a:gd name="connsiteY2" fmla="*/ 5024487 h 6881567"/>
              <a:gd name="connsiteX3" fmla="*/ 12273699 w 12339686"/>
              <a:gd name="connsiteY3" fmla="*/ 6881567 h 6881567"/>
              <a:gd name="connsiteX4" fmla="*/ 2714919 w 12339686"/>
              <a:gd name="connsiteY4" fmla="*/ 6862713 h 6881567"/>
              <a:gd name="connsiteX5" fmla="*/ 65986 w 12339686"/>
              <a:gd name="connsiteY5" fmla="*/ 245097 h 6881567"/>
              <a:gd name="connsiteX6" fmla="*/ 0 w 12339686"/>
              <a:gd name="connsiteY6" fmla="*/ 0 h 6881567"/>
              <a:gd name="connsiteX0" fmla="*/ 0 w 12292552"/>
              <a:gd name="connsiteY0" fmla="*/ 0 h 6881567"/>
              <a:gd name="connsiteX1" fmla="*/ 4477732 w 12292552"/>
              <a:gd name="connsiteY1" fmla="*/ 0 h 6881567"/>
              <a:gd name="connsiteX2" fmla="*/ 12292552 w 12292552"/>
              <a:gd name="connsiteY2" fmla="*/ 5024487 h 6881567"/>
              <a:gd name="connsiteX3" fmla="*/ 12226565 w 12292552"/>
              <a:gd name="connsiteY3" fmla="*/ 6881567 h 6881567"/>
              <a:gd name="connsiteX4" fmla="*/ 2667785 w 12292552"/>
              <a:gd name="connsiteY4" fmla="*/ 6862713 h 6881567"/>
              <a:gd name="connsiteX5" fmla="*/ 18852 w 12292552"/>
              <a:gd name="connsiteY5" fmla="*/ 245097 h 6881567"/>
              <a:gd name="connsiteX6" fmla="*/ 0 w 12292552"/>
              <a:gd name="connsiteY6" fmla="*/ 0 h 6881567"/>
              <a:gd name="connsiteX0" fmla="*/ 0 w 12226565"/>
              <a:gd name="connsiteY0" fmla="*/ 0 h 6881567"/>
              <a:gd name="connsiteX1" fmla="*/ 4477732 w 12226565"/>
              <a:gd name="connsiteY1" fmla="*/ 0 h 6881567"/>
              <a:gd name="connsiteX2" fmla="*/ 12226564 w 12226565"/>
              <a:gd name="connsiteY2" fmla="*/ 5015061 h 6881567"/>
              <a:gd name="connsiteX3" fmla="*/ 12226565 w 12226565"/>
              <a:gd name="connsiteY3" fmla="*/ 6881567 h 6881567"/>
              <a:gd name="connsiteX4" fmla="*/ 2667785 w 12226565"/>
              <a:gd name="connsiteY4" fmla="*/ 6862713 h 6881567"/>
              <a:gd name="connsiteX5" fmla="*/ 18852 w 12226565"/>
              <a:gd name="connsiteY5" fmla="*/ 245097 h 6881567"/>
              <a:gd name="connsiteX6" fmla="*/ 0 w 12226565"/>
              <a:gd name="connsiteY6" fmla="*/ 0 h 6881567"/>
              <a:gd name="connsiteX0" fmla="*/ 9429 w 12207713"/>
              <a:gd name="connsiteY0" fmla="*/ 0 h 6881567"/>
              <a:gd name="connsiteX1" fmla="*/ 4458880 w 12207713"/>
              <a:gd name="connsiteY1" fmla="*/ 0 h 6881567"/>
              <a:gd name="connsiteX2" fmla="*/ 12207712 w 12207713"/>
              <a:gd name="connsiteY2" fmla="*/ 5015061 h 6881567"/>
              <a:gd name="connsiteX3" fmla="*/ 12207713 w 12207713"/>
              <a:gd name="connsiteY3" fmla="*/ 6881567 h 6881567"/>
              <a:gd name="connsiteX4" fmla="*/ 2648933 w 12207713"/>
              <a:gd name="connsiteY4" fmla="*/ 6862713 h 6881567"/>
              <a:gd name="connsiteX5" fmla="*/ 0 w 12207713"/>
              <a:gd name="connsiteY5" fmla="*/ 245097 h 6881567"/>
              <a:gd name="connsiteX6" fmla="*/ 9429 w 12207713"/>
              <a:gd name="connsiteY6" fmla="*/ 0 h 68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713" h="6881567">
                <a:moveTo>
                  <a:pt x="9429" y="0"/>
                </a:moveTo>
                <a:lnTo>
                  <a:pt x="4458880" y="0"/>
                </a:lnTo>
                <a:lnTo>
                  <a:pt x="12207712" y="5015061"/>
                </a:lnTo>
                <a:cubicBezTo>
                  <a:pt x="12207712" y="5637230"/>
                  <a:pt x="12207713" y="6259398"/>
                  <a:pt x="12207713" y="6881567"/>
                </a:cubicBezTo>
                <a:lnTo>
                  <a:pt x="2648933" y="6862713"/>
                </a:lnTo>
                <a:lnTo>
                  <a:pt x="0" y="245097"/>
                </a:lnTo>
                <a:lnTo>
                  <a:pt x="9429" y="0"/>
                </a:lnTo>
                <a:close/>
              </a:path>
            </a:pathLst>
          </a:cu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EF5C192B-AD56-CA92-8721-4386152375C4}"/>
              </a:ext>
            </a:extLst>
          </p:cNvPr>
          <p:cNvSpPr/>
          <p:nvPr userDrawn="1"/>
        </p:nvSpPr>
        <p:spPr>
          <a:xfrm>
            <a:off x="-38100" y="209550"/>
            <a:ext cx="1562100" cy="6648450"/>
          </a:xfrm>
          <a:custGeom>
            <a:avLst/>
            <a:gdLst>
              <a:gd name="connsiteX0" fmla="*/ 0 w 3714750"/>
              <a:gd name="connsiteY0" fmla="*/ 6858000 h 6858000"/>
              <a:gd name="connsiteX1" fmla="*/ 3714750 w 3714750"/>
              <a:gd name="connsiteY1" fmla="*/ 19050 h 6858000"/>
              <a:gd name="connsiteX2" fmla="*/ 19050 w 3714750"/>
              <a:gd name="connsiteY2" fmla="*/ 0 h 6858000"/>
              <a:gd name="connsiteX3" fmla="*/ 38100 w 3714750"/>
              <a:gd name="connsiteY3" fmla="*/ 6819900 h 6858000"/>
              <a:gd name="connsiteX0" fmla="*/ 0 w 1562100"/>
              <a:gd name="connsiteY0" fmla="*/ 6858000 h 6858000"/>
              <a:gd name="connsiteX1" fmla="*/ 1562100 w 1562100"/>
              <a:gd name="connsiteY1" fmla="*/ 4076700 h 6858000"/>
              <a:gd name="connsiteX2" fmla="*/ 19050 w 1562100"/>
              <a:gd name="connsiteY2" fmla="*/ 0 h 6858000"/>
              <a:gd name="connsiteX3" fmla="*/ 38100 w 1562100"/>
              <a:gd name="connsiteY3" fmla="*/ 6819900 h 6858000"/>
              <a:gd name="connsiteX0" fmla="*/ 0 w 1562100"/>
              <a:gd name="connsiteY0" fmla="*/ 6648450 h 6648450"/>
              <a:gd name="connsiteX1" fmla="*/ 1562100 w 1562100"/>
              <a:gd name="connsiteY1" fmla="*/ 3867150 h 6648450"/>
              <a:gd name="connsiteX2" fmla="*/ 19050 w 1562100"/>
              <a:gd name="connsiteY2" fmla="*/ 0 h 6648450"/>
              <a:gd name="connsiteX3" fmla="*/ 38100 w 1562100"/>
              <a:gd name="connsiteY3" fmla="*/ 6610350 h 6648450"/>
            </a:gdLst>
            <a:ahLst/>
            <a:cxnLst>
              <a:cxn ang="0">
                <a:pos x="connsiteX0" y="connsiteY0"/>
              </a:cxn>
              <a:cxn ang="0">
                <a:pos x="connsiteX1" y="connsiteY1"/>
              </a:cxn>
              <a:cxn ang="0">
                <a:pos x="connsiteX2" y="connsiteY2"/>
              </a:cxn>
              <a:cxn ang="0">
                <a:pos x="connsiteX3" y="connsiteY3"/>
              </a:cxn>
            </a:cxnLst>
            <a:rect l="l" t="t" r="r" b="b"/>
            <a:pathLst>
              <a:path w="1562100" h="6648450">
                <a:moveTo>
                  <a:pt x="0" y="6648450"/>
                </a:moveTo>
                <a:lnTo>
                  <a:pt x="1562100" y="3867150"/>
                </a:lnTo>
                <a:lnTo>
                  <a:pt x="19050" y="0"/>
                </a:lnTo>
                <a:lnTo>
                  <a:pt x="38100" y="6610350"/>
                </a:lnTo>
              </a:path>
            </a:pathLst>
          </a:custGeom>
          <a:solidFill>
            <a:srgbClr val="C7E2BC">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1FB3B3-3CBB-51B2-2FD6-D7F1411E4A4B}"/>
              </a:ext>
            </a:extLst>
          </p:cNvPr>
          <p:cNvSpPr/>
          <p:nvPr userDrawn="1"/>
        </p:nvSpPr>
        <p:spPr>
          <a:xfrm flipH="1">
            <a:off x="10591994" y="30440"/>
            <a:ext cx="1600006" cy="4980102"/>
          </a:xfrm>
          <a:custGeom>
            <a:avLst/>
            <a:gdLst>
              <a:gd name="connsiteX0" fmla="*/ 0 w 3714750"/>
              <a:gd name="connsiteY0" fmla="*/ 6858000 h 6858000"/>
              <a:gd name="connsiteX1" fmla="*/ 3714750 w 3714750"/>
              <a:gd name="connsiteY1" fmla="*/ 19050 h 6858000"/>
              <a:gd name="connsiteX2" fmla="*/ 19050 w 3714750"/>
              <a:gd name="connsiteY2" fmla="*/ 0 h 6858000"/>
              <a:gd name="connsiteX3" fmla="*/ 38100 w 3714750"/>
              <a:gd name="connsiteY3" fmla="*/ 6819900 h 6858000"/>
              <a:gd name="connsiteX0" fmla="*/ 0 w 1562100"/>
              <a:gd name="connsiteY0" fmla="*/ 6858000 h 6858000"/>
              <a:gd name="connsiteX1" fmla="*/ 1562100 w 1562100"/>
              <a:gd name="connsiteY1" fmla="*/ 4076700 h 6858000"/>
              <a:gd name="connsiteX2" fmla="*/ 19050 w 1562100"/>
              <a:gd name="connsiteY2" fmla="*/ 0 h 6858000"/>
              <a:gd name="connsiteX3" fmla="*/ 38100 w 1562100"/>
              <a:gd name="connsiteY3" fmla="*/ 6819900 h 6858000"/>
              <a:gd name="connsiteX0" fmla="*/ 0 w 1562100"/>
              <a:gd name="connsiteY0" fmla="*/ 6648450 h 6648450"/>
              <a:gd name="connsiteX1" fmla="*/ 1562100 w 1562100"/>
              <a:gd name="connsiteY1" fmla="*/ 3867150 h 6648450"/>
              <a:gd name="connsiteX2" fmla="*/ 19050 w 1562100"/>
              <a:gd name="connsiteY2" fmla="*/ 0 h 6648450"/>
              <a:gd name="connsiteX3" fmla="*/ 38100 w 1562100"/>
              <a:gd name="connsiteY3" fmla="*/ 6610350 h 6648450"/>
              <a:gd name="connsiteX0" fmla="*/ 0 w 1562100"/>
              <a:gd name="connsiteY0" fmla="*/ 6894549 h 6894549"/>
              <a:gd name="connsiteX1" fmla="*/ 1562100 w 1562100"/>
              <a:gd name="connsiteY1" fmla="*/ 4113249 h 6894549"/>
              <a:gd name="connsiteX2" fmla="*/ 9408 w 1562100"/>
              <a:gd name="connsiteY2" fmla="*/ 0 h 6894549"/>
              <a:gd name="connsiteX3" fmla="*/ 38100 w 1562100"/>
              <a:gd name="connsiteY3" fmla="*/ 6856449 h 6894549"/>
              <a:gd name="connsiteX0" fmla="*/ 10113 w 1572213"/>
              <a:gd name="connsiteY0" fmla="*/ 6894549 h 6895307"/>
              <a:gd name="connsiteX1" fmla="*/ 1572213 w 1572213"/>
              <a:gd name="connsiteY1" fmla="*/ 4113249 h 6895307"/>
              <a:gd name="connsiteX2" fmla="*/ 19521 w 1572213"/>
              <a:gd name="connsiteY2" fmla="*/ 0 h 6895307"/>
              <a:gd name="connsiteX3" fmla="*/ 0 w 1572213"/>
              <a:gd name="connsiteY3" fmla="*/ 6895307 h 6895307"/>
              <a:gd name="connsiteX0" fmla="*/ 10113 w 1900060"/>
              <a:gd name="connsiteY0" fmla="*/ 6894549 h 6895307"/>
              <a:gd name="connsiteX1" fmla="*/ 1900060 w 1900060"/>
              <a:gd name="connsiteY1" fmla="*/ 5175361 h 6895307"/>
              <a:gd name="connsiteX2" fmla="*/ 19521 w 1900060"/>
              <a:gd name="connsiteY2" fmla="*/ 0 h 6895307"/>
              <a:gd name="connsiteX3" fmla="*/ 0 w 1900060"/>
              <a:gd name="connsiteY3" fmla="*/ 6895307 h 6895307"/>
              <a:gd name="connsiteX0" fmla="*/ 0 w 1889947"/>
              <a:gd name="connsiteY0" fmla="*/ 6894549 h 6894549"/>
              <a:gd name="connsiteX1" fmla="*/ 1889947 w 1889947"/>
              <a:gd name="connsiteY1" fmla="*/ 5175361 h 6894549"/>
              <a:gd name="connsiteX2" fmla="*/ 9408 w 1889947"/>
              <a:gd name="connsiteY2" fmla="*/ 0 h 6894549"/>
              <a:gd name="connsiteX3" fmla="*/ 18814 w 1889947"/>
              <a:gd name="connsiteY3" fmla="*/ 6869401 h 6894549"/>
              <a:gd name="connsiteX0" fmla="*/ 0 w 1889947"/>
              <a:gd name="connsiteY0" fmla="*/ 6894549 h 6894549"/>
              <a:gd name="connsiteX1" fmla="*/ 1889947 w 1889947"/>
              <a:gd name="connsiteY1" fmla="*/ 5175361 h 6894549"/>
              <a:gd name="connsiteX2" fmla="*/ 9408 w 1889947"/>
              <a:gd name="connsiteY2" fmla="*/ 0 h 6894549"/>
              <a:gd name="connsiteX3" fmla="*/ 9171 w 1889947"/>
              <a:gd name="connsiteY3" fmla="*/ 6713972 h 6894549"/>
              <a:gd name="connsiteX0" fmla="*/ 0 w 1889947"/>
              <a:gd name="connsiteY0" fmla="*/ 6894549 h 6894549"/>
              <a:gd name="connsiteX1" fmla="*/ 1889947 w 1889947"/>
              <a:gd name="connsiteY1" fmla="*/ 5175361 h 6894549"/>
              <a:gd name="connsiteX2" fmla="*/ 9408 w 1889947"/>
              <a:gd name="connsiteY2" fmla="*/ 0 h 6894549"/>
              <a:gd name="connsiteX0" fmla="*/ 0 w 1889947"/>
              <a:gd name="connsiteY0" fmla="*/ 6842739 h 6842739"/>
              <a:gd name="connsiteX1" fmla="*/ 1889947 w 1889947"/>
              <a:gd name="connsiteY1" fmla="*/ 5175361 h 6842739"/>
              <a:gd name="connsiteX2" fmla="*/ 9408 w 1889947"/>
              <a:gd name="connsiteY2" fmla="*/ 0 h 6842739"/>
              <a:gd name="connsiteX0" fmla="*/ 0 w 1636629"/>
              <a:gd name="connsiteY0" fmla="*/ 6842739 h 6842739"/>
              <a:gd name="connsiteX1" fmla="*/ 1636629 w 1636629"/>
              <a:gd name="connsiteY1" fmla="*/ 5410936 h 6842739"/>
              <a:gd name="connsiteX2" fmla="*/ 9408 w 1636629"/>
              <a:gd name="connsiteY2" fmla="*/ 0 h 6842739"/>
            </a:gdLst>
            <a:ahLst/>
            <a:cxnLst>
              <a:cxn ang="0">
                <a:pos x="connsiteX0" y="connsiteY0"/>
              </a:cxn>
              <a:cxn ang="0">
                <a:pos x="connsiteX1" y="connsiteY1"/>
              </a:cxn>
              <a:cxn ang="0">
                <a:pos x="connsiteX2" y="connsiteY2"/>
              </a:cxn>
            </a:cxnLst>
            <a:rect l="l" t="t" r="r" b="b"/>
            <a:pathLst>
              <a:path w="1636629" h="6842739">
                <a:moveTo>
                  <a:pt x="0" y="6842739"/>
                </a:moveTo>
                <a:lnTo>
                  <a:pt x="1636629" y="5410936"/>
                </a:lnTo>
                <a:lnTo>
                  <a:pt x="9408" y="0"/>
                </a:lnTo>
              </a:path>
            </a:pathLst>
          </a:custGeom>
          <a:gradFill>
            <a:gsLst>
              <a:gs pos="0">
                <a:srgbClr val="4C5E78">
                  <a:alpha val="50000"/>
                </a:srgbClr>
              </a:gs>
              <a:gs pos="100000">
                <a:srgbClr val="474679">
                  <a:alpha val="50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8">
            <a:extLst>
              <a:ext uri="{FF2B5EF4-FFF2-40B4-BE49-F238E27FC236}">
                <a16:creationId xmlns:a16="http://schemas.microsoft.com/office/drawing/2014/main" id="{13FA4F05-F656-930E-C539-9119E5187A00}"/>
              </a:ext>
            </a:extLst>
          </p:cNvPr>
          <p:cNvSpPr txBox="1">
            <a:spLocks/>
          </p:cNvSpPr>
          <p:nvPr userDrawn="1"/>
        </p:nvSpPr>
        <p:spPr>
          <a:xfrm>
            <a:off x="838200" y="637222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6DE86E-5B61-4B8F-8B4E-14B9B05A13B7}" type="datetime1">
              <a:rPr lang="en-US" smtClean="0"/>
              <a:pPr/>
              <a:t>11/15/2023</a:t>
            </a:fld>
            <a:endParaRPr lang="en-US" dirty="0"/>
          </a:p>
        </p:txBody>
      </p:sp>
      <p:sp>
        <p:nvSpPr>
          <p:cNvPr id="6" name="Text Placeholder 5">
            <a:extLst>
              <a:ext uri="{FF2B5EF4-FFF2-40B4-BE49-F238E27FC236}">
                <a16:creationId xmlns:a16="http://schemas.microsoft.com/office/drawing/2014/main" id="{5B3597A5-9155-DF6B-6440-88B55EDB90E2}"/>
              </a:ext>
            </a:extLst>
          </p:cNvPr>
          <p:cNvSpPr>
            <a:spLocks noGrp="1"/>
          </p:cNvSpPr>
          <p:nvPr>
            <p:ph type="body" sz="quarter" idx="13" hasCustomPrompt="1"/>
          </p:nvPr>
        </p:nvSpPr>
        <p:spPr>
          <a:xfrm>
            <a:off x="763587" y="1995854"/>
            <a:ext cx="10664825" cy="870438"/>
          </a:xfrm>
          <a:prstGeom prst="rect">
            <a:avLst/>
          </a:prstGeom>
        </p:spPr>
        <p:txBody>
          <a:bodyPr anchor="ctr"/>
          <a:lstStyle>
            <a:lvl1pPr marL="0" indent="0" algn="ctr">
              <a:buNone/>
              <a:defRPr sz="5400">
                <a:solidFill>
                  <a:schemeClr val="bg1"/>
                </a:solidFill>
              </a:defRPr>
            </a:lvl1pPr>
          </a:lstStyle>
          <a:p>
            <a:pPr lvl="0"/>
            <a:r>
              <a:rPr lang="en-US" sz="4800" dirty="0"/>
              <a:t>Presentation Title</a:t>
            </a:r>
            <a:endParaRPr lang="en-US" dirty="0"/>
          </a:p>
        </p:txBody>
      </p:sp>
      <p:sp>
        <p:nvSpPr>
          <p:cNvPr id="7" name="Text Placeholder 9">
            <a:extLst>
              <a:ext uri="{FF2B5EF4-FFF2-40B4-BE49-F238E27FC236}">
                <a16:creationId xmlns:a16="http://schemas.microsoft.com/office/drawing/2014/main" id="{6723D3DE-B078-0020-860E-1141F4098756}"/>
              </a:ext>
            </a:extLst>
          </p:cNvPr>
          <p:cNvSpPr>
            <a:spLocks noGrp="1"/>
          </p:cNvSpPr>
          <p:nvPr>
            <p:ph type="body" sz="quarter" idx="14" hasCustomPrompt="1"/>
          </p:nvPr>
        </p:nvSpPr>
        <p:spPr>
          <a:xfrm>
            <a:off x="1125538" y="3042138"/>
            <a:ext cx="9996487" cy="729762"/>
          </a:xfrm>
          <a:prstGeom prst="rect">
            <a:avLst/>
          </a:prstGeom>
        </p:spPr>
        <p:txBody>
          <a:bodyPr anchor="ctr"/>
          <a:lstStyle>
            <a:lvl1pPr marL="0" indent="0" algn="ctr">
              <a:buNone/>
              <a:defRPr sz="3600"/>
            </a:lvl1pPr>
          </a:lstStyle>
          <a:p>
            <a:pPr lvl="0"/>
            <a:r>
              <a:rPr lang="en-US" dirty="0"/>
              <a:t>Presenters</a:t>
            </a:r>
          </a:p>
        </p:txBody>
      </p:sp>
      <p:pic>
        <p:nvPicPr>
          <p:cNvPr id="9" name="Picture 8" descr="A picture containing text, clipart&#10;&#10;Description automatically generated">
            <a:extLst>
              <a:ext uri="{FF2B5EF4-FFF2-40B4-BE49-F238E27FC236}">
                <a16:creationId xmlns:a16="http://schemas.microsoft.com/office/drawing/2014/main" id="{C0065746-3533-0A46-5BEE-85F923111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8164" y="217966"/>
            <a:ext cx="1784898" cy="801977"/>
          </a:xfrm>
          <a:prstGeom prst="rect">
            <a:avLst/>
          </a:prstGeom>
        </p:spPr>
      </p:pic>
    </p:spTree>
    <p:extLst>
      <p:ext uri="{BB962C8B-B14F-4D97-AF65-F5344CB8AC3E}">
        <p14:creationId xmlns:p14="http://schemas.microsoft.com/office/powerpoint/2010/main" val="166196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with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04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196363" y="526107"/>
            <a:ext cx="11799274"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196363" y="1776046"/>
            <a:ext cx="11799274"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90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357414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168896"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169667"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581400" y="570804"/>
            <a:ext cx="8343900"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66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content">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223044" y="538065"/>
            <a:ext cx="11745912"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623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196363" y="526107"/>
            <a:ext cx="11799274"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198438" y="1828801"/>
            <a:ext cx="4316412"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419123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y-side">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669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y-side with Title">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2386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tr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196363" y="526107"/>
            <a:ext cx="11799274"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196363" y="1776046"/>
            <a:ext cx="11799274"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9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228595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wooshes">
    <p:bg>
      <p:bgPr>
        <a:solidFill>
          <a:srgbClr val="373B5F"/>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28496ED8-F60E-5865-FBCC-905AC8DFB0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07731"/>
            <a:ext cx="12192000" cy="6412665"/>
          </a:xfrm>
          <a:prstGeom prst="rect">
            <a:avLst/>
          </a:prstGeom>
        </p:spPr>
      </p:pic>
      <p:sp>
        <p:nvSpPr>
          <p:cNvPr id="6" name="Text Placeholder 5">
            <a:extLst>
              <a:ext uri="{FF2B5EF4-FFF2-40B4-BE49-F238E27FC236}">
                <a16:creationId xmlns:a16="http://schemas.microsoft.com/office/drawing/2014/main" id="{4D5E0572-92FE-49BA-DADE-A4DF83F25C28}"/>
              </a:ext>
            </a:extLst>
          </p:cNvPr>
          <p:cNvSpPr>
            <a:spLocks noGrp="1"/>
          </p:cNvSpPr>
          <p:nvPr>
            <p:ph type="body" sz="quarter" idx="12" hasCustomPrompt="1"/>
          </p:nvPr>
        </p:nvSpPr>
        <p:spPr>
          <a:xfrm>
            <a:off x="763587" y="1995854"/>
            <a:ext cx="10664825" cy="870438"/>
          </a:xfrm>
          <a:prstGeom prst="rect">
            <a:avLst/>
          </a:prstGeom>
        </p:spPr>
        <p:txBody>
          <a:bodyPr anchor="ctr"/>
          <a:lstStyle>
            <a:lvl1pPr marL="0" indent="0" algn="ctr">
              <a:buNone/>
              <a:defRPr sz="5400">
                <a:solidFill>
                  <a:schemeClr val="bg1"/>
                </a:solidFill>
              </a:defRPr>
            </a:lvl1pPr>
          </a:lstStyle>
          <a:p>
            <a:pPr lvl="0"/>
            <a:r>
              <a:rPr lang="en-US" sz="4800" dirty="0"/>
              <a:t>Presentation Title</a:t>
            </a:r>
            <a:endParaRPr lang="en-US" dirty="0"/>
          </a:p>
        </p:txBody>
      </p:sp>
      <p:sp>
        <p:nvSpPr>
          <p:cNvPr id="10" name="Text Placeholder 9">
            <a:extLst>
              <a:ext uri="{FF2B5EF4-FFF2-40B4-BE49-F238E27FC236}">
                <a16:creationId xmlns:a16="http://schemas.microsoft.com/office/drawing/2014/main" id="{9A173284-BC19-B825-9334-65176DD2DEAB}"/>
              </a:ext>
            </a:extLst>
          </p:cNvPr>
          <p:cNvSpPr>
            <a:spLocks noGrp="1"/>
          </p:cNvSpPr>
          <p:nvPr>
            <p:ph type="body" sz="quarter" idx="13" hasCustomPrompt="1"/>
          </p:nvPr>
        </p:nvSpPr>
        <p:spPr>
          <a:xfrm>
            <a:off x="1125538" y="3042138"/>
            <a:ext cx="9996487" cy="729762"/>
          </a:xfrm>
          <a:prstGeom prst="rect">
            <a:avLst/>
          </a:prstGeom>
        </p:spPr>
        <p:txBody>
          <a:bodyPr anchor="ctr"/>
          <a:lstStyle>
            <a:lvl1pPr marL="0" indent="0" algn="ctr">
              <a:buNone/>
              <a:defRPr sz="3600"/>
            </a:lvl1pPr>
          </a:lstStyle>
          <a:p>
            <a:pPr lvl="0"/>
            <a:r>
              <a:rPr lang="en-US" dirty="0"/>
              <a:t>Presenters</a:t>
            </a:r>
          </a:p>
        </p:txBody>
      </p:sp>
      <p:sp>
        <p:nvSpPr>
          <p:cNvPr id="4" name="Date Placeholder 3">
            <a:extLst>
              <a:ext uri="{FF2B5EF4-FFF2-40B4-BE49-F238E27FC236}">
                <a16:creationId xmlns:a16="http://schemas.microsoft.com/office/drawing/2014/main" id="{6F78292F-3986-FD4A-FBD0-7199AD2266CE}"/>
              </a:ext>
            </a:extLst>
          </p:cNvPr>
          <p:cNvSpPr>
            <a:spLocks noGrp="1"/>
          </p:cNvSpPr>
          <p:nvPr>
            <p:ph type="dt" sz="half" idx="15"/>
          </p:nvPr>
        </p:nvSpPr>
        <p:spPr/>
        <p:txBody>
          <a:bodyPr/>
          <a:lstStyle/>
          <a:p>
            <a:fld id="{1A4E7675-06BC-4E21-8233-5A61B78A4412}" type="datetime1">
              <a:rPr lang="en-US" smtClean="0"/>
              <a:t>11/15/2023</a:t>
            </a:fld>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BE0C77B6-4CE9-4D66-542A-BADD2D92B5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0069" y="908079"/>
            <a:ext cx="1784898" cy="801977"/>
          </a:xfrm>
          <a:prstGeom prst="rect">
            <a:avLst/>
          </a:prstGeom>
        </p:spPr>
      </p:pic>
    </p:spTree>
    <p:extLst>
      <p:ext uri="{BB962C8B-B14F-4D97-AF65-F5344CB8AC3E}">
        <p14:creationId xmlns:p14="http://schemas.microsoft.com/office/powerpoint/2010/main" val="3119415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445733"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446504"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858237" y="570804"/>
            <a:ext cx="8020574"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511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486560" y="538065"/>
            <a:ext cx="11482395"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097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422866" y="526107"/>
            <a:ext cx="1156500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444616" y="1828801"/>
            <a:ext cx="4070233"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1194788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13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y-side with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11278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453006" y="526107"/>
            <a:ext cx="11521440"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453006" y="1776046"/>
            <a:ext cx="11521440"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874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71437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445733"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446504"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858237" y="570804"/>
            <a:ext cx="8020574"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319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486560" y="538065"/>
            <a:ext cx="11482395"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6186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422866" y="526107"/>
            <a:ext cx="1156500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444616" y="1828801"/>
            <a:ext cx="4070233"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37477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F14C-2ECF-98A5-E727-091EC9012FA8}"/>
              </a:ext>
            </a:extLst>
          </p:cNvPr>
          <p:cNvSpPr>
            <a:spLocks noGrp="1"/>
          </p:cNvSpPr>
          <p:nvPr>
            <p:ph type="title" hasCustomPrompt="1"/>
          </p:nvPr>
        </p:nvSpPr>
        <p:spPr>
          <a:xfrm>
            <a:off x="754310" y="1689652"/>
            <a:ext cx="10515600" cy="3478696"/>
          </a:xfrm>
        </p:spPr>
        <p:txBody>
          <a:bodyPr/>
          <a:lstStyle>
            <a:lvl1pPr>
              <a:defRPr/>
            </a:lvl1pPr>
          </a:lstStyle>
          <a:p>
            <a:r>
              <a:rPr lang="en-US" dirty="0"/>
              <a:t>Section Header / Cue Card</a:t>
            </a:r>
          </a:p>
        </p:txBody>
      </p:sp>
      <p:sp>
        <p:nvSpPr>
          <p:cNvPr id="14" name="Freeform: Shape 13">
            <a:extLst>
              <a:ext uri="{FF2B5EF4-FFF2-40B4-BE49-F238E27FC236}">
                <a16:creationId xmlns:a16="http://schemas.microsoft.com/office/drawing/2014/main" id="{40F86AC3-565F-148D-208A-F86147A9A488}"/>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76EA11-3FDC-216C-4720-6AF835B1F313}"/>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65D807-14DC-6AB3-3D35-29A99913532B}"/>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271688D-17E0-305F-C82A-AAD510AF4EBC}"/>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5F14D75-FF09-D115-4503-A41E6D9A0351}"/>
              </a:ext>
            </a:extLst>
          </p:cNvPr>
          <p:cNvSpPr/>
          <p:nvPr/>
        </p:nvSpPr>
        <p:spPr>
          <a:xfrm>
            <a:off x="0" y="11311106"/>
            <a:ext cx="6030800" cy="524838"/>
          </a:xfrm>
          <a:custGeom>
            <a:avLst/>
            <a:gdLst>
              <a:gd name="connsiteX0" fmla="*/ 0 w 6030800"/>
              <a:gd name="connsiteY0" fmla="*/ 0 h 524838"/>
              <a:gd name="connsiteX1" fmla="*/ 3032949 w 6030800"/>
              <a:gd name="connsiteY1" fmla="*/ 524528 h 524838"/>
              <a:gd name="connsiteX2" fmla="*/ 6030801 w 6030800"/>
              <a:gd name="connsiteY2" fmla="*/ 45867 h 524838"/>
              <a:gd name="connsiteX3" fmla="*/ 2935314 w 6030800"/>
              <a:gd name="connsiteY3" fmla="*/ 258454 h 524838"/>
              <a:gd name="connsiteX4" fmla="*/ 0 w 6030800"/>
              <a:gd name="connsiteY4" fmla="*/ 0 h 524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800" h="524838">
                <a:moveTo>
                  <a:pt x="0" y="0"/>
                </a:moveTo>
                <a:cubicBezTo>
                  <a:pt x="0" y="0"/>
                  <a:pt x="1124043" y="507534"/>
                  <a:pt x="3032949" y="524528"/>
                </a:cubicBezTo>
                <a:cubicBezTo>
                  <a:pt x="4652838" y="538951"/>
                  <a:pt x="6030801" y="45867"/>
                  <a:pt x="6030801" y="45867"/>
                </a:cubicBezTo>
                <a:cubicBezTo>
                  <a:pt x="6030801" y="45867"/>
                  <a:pt x="4170945" y="278744"/>
                  <a:pt x="2935314" y="258454"/>
                </a:cubicBezTo>
                <a:cubicBezTo>
                  <a:pt x="923649" y="225430"/>
                  <a:pt x="0" y="0"/>
                  <a:pt x="0" y="0"/>
                </a:cubicBezTo>
                <a:close/>
              </a:path>
            </a:pathLst>
          </a:custGeom>
          <a:solidFill>
            <a:srgbClr val="3DAC45"/>
          </a:solidFill>
          <a:ln w="76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2E106EC-1EB6-2109-85C4-413C6F28E3A3}"/>
              </a:ext>
            </a:extLst>
          </p:cNvPr>
          <p:cNvSpPr/>
          <p:nvPr/>
        </p:nvSpPr>
        <p:spPr>
          <a:xfrm>
            <a:off x="6030800" y="10708849"/>
            <a:ext cx="6162038" cy="710185"/>
          </a:xfrm>
          <a:custGeom>
            <a:avLst/>
            <a:gdLst>
              <a:gd name="connsiteX0" fmla="*/ 6162038 w 6162038"/>
              <a:gd name="connsiteY0" fmla="*/ 710186 h 710185"/>
              <a:gd name="connsiteX1" fmla="*/ 3063105 w 6162038"/>
              <a:gd name="connsiteY1" fmla="*/ 419 h 710185"/>
              <a:gd name="connsiteX2" fmla="*/ 0 w 6162038"/>
              <a:gd name="connsiteY2" fmla="*/ 648125 h 710185"/>
              <a:gd name="connsiteX3" fmla="*/ 3162837 w 6162038"/>
              <a:gd name="connsiteY3" fmla="*/ 360452 h 710185"/>
              <a:gd name="connsiteX4" fmla="*/ 6162038 w 6162038"/>
              <a:gd name="connsiteY4" fmla="*/ 710186 h 71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038" h="710185">
                <a:moveTo>
                  <a:pt x="6162038" y="710186"/>
                </a:moveTo>
                <a:cubicBezTo>
                  <a:pt x="6162038" y="710186"/>
                  <a:pt x="5013520" y="23389"/>
                  <a:pt x="3063105" y="419"/>
                </a:cubicBezTo>
                <a:cubicBezTo>
                  <a:pt x="1407967" y="-19072"/>
                  <a:pt x="0" y="648125"/>
                  <a:pt x="0" y="648125"/>
                </a:cubicBezTo>
                <a:cubicBezTo>
                  <a:pt x="0" y="648125"/>
                  <a:pt x="1900329" y="332996"/>
                  <a:pt x="3162837" y="360452"/>
                </a:cubicBezTo>
                <a:cubicBezTo>
                  <a:pt x="5218245" y="405148"/>
                  <a:pt x="6162038" y="710186"/>
                  <a:pt x="6162038" y="710186"/>
                </a:cubicBezTo>
                <a:close/>
              </a:path>
            </a:pathLst>
          </a:custGeom>
          <a:solidFill>
            <a:srgbClr val="85A0AB"/>
          </a:solidFill>
          <a:ln w="76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E55EEE-E36E-3607-9FB4-6C6658B47D29}"/>
              </a:ext>
            </a:extLst>
          </p:cNvPr>
          <p:cNvSpPr>
            <a:spLocks/>
          </p:cNvSpPr>
          <p:nvPr/>
        </p:nvSpPr>
        <p:spPr>
          <a:xfrm>
            <a:off x="0" y="5959435"/>
            <a:ext cx="6030800" cy="524849"/>
          </a:xfrm>
          <a:custGeom>
            <a:avLst/>
            <a:gdLst>
              <a:gd name="connsiteX0" fmla="*/ 0 w 6030800"/>
              <a:gd name="connsiteY0" fmla="*/ 0 h 524849"/>
              <a:gd name="connsiteX1" fmla="*/ 3032949 w 6030800"/>
              <a:gd name="connsiteY1" fmla="*/ 524540 h 524849"/>
              <a:gd name="connsiteX2" fmla="*/ 6030801 w 6030800"/>
              <a:gd name="connsiteY2" fmla="*/ 45876 h 524849"/>
              <a:gd name="connsiteX3" fmla="*/ 2935314 w 6030800"/>
              <a:gd name="connsiteY3" fmla="*/ 258468 h 524849"/>
              <a:gd name="connsiteX4" fmla="*/ 0 w 6030800"/>
              <a:gd name="connsiteY4" fmla="*/ 0 h 5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800" h="524849">
                <a:moveTo>
                  <a:pt x="0" y="0"/>
                </a:moveTo>
                <a:cubicBezTo>
                  <a:pt x="0" y="0"/>
                  <a:pt x="1124043" y="507555"/>
                  <a:pt x="3032949" y="524540"/>
                </a:cubicBezTo>
                <a:cubicBezTo>
                  <a:pt x="4652838" y="538954"/>
                  <a:pt x="6030801" y="45876"/>
                  <a:pt x="6030801" y="45876"/>
                </a:cubicBezTo>
                <a:cubicBezTo>
                  <a:pt x="6030801" y="45876"/>
                  <a:pt x="4170945" y="278756"/>
                  <a:pt x="2935314" y="258468"/>
                </a:cubicBezTo>
                <a:cubicBezTo>
                  <a:pt x="923649" y="225445"/>
                  <a:pt x="0" y="0"/>
                  <a:pt x="0" y="0"/>
                </a:cubicBezTo>
                <a:close/>
              </a:path>
            </a:pathLst>
          </a:custGeom>
          <a:solidFill>
            <a:srgbClr val="85A0AB"/>
          </a:solidFill>
          <a:ln w="76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827C2AE-C7BB-C44D-DAB2-CCB1A317DE97}"/>
              </a:ext>
            </a:extLst>
          </p:cNvPr>
          <p:cNvSpPr>
            <a:spLocks/>
          </p:cNvSpPr>
          <p:nvPr/>
        </p:nvSpPr>
        <p:spPr>
          <a:xfrm>
            <a:off x="6030800" y="5357191"/>
            <a:ext cx="6162038" cy="710192"/>
          </a:xfrm>
          <a:custGeom>
            <a:avLst/>
            <a:gdLst>
              <a:gd name="connsiteX0" fmla="*/ 6162038 w 6162038"/>
              <a:gd name="connsiteY0" fmla="*/ 710192 h 710192"/>
              <a:gd name="connsiteX1" fmla="*/ 3063105 w 6162038"/>
              <a:gd name="connsiteY1" fmla="*/ 419 h 710192"/>
              <a:gd name="connsiteX2" fmla="*/ 0 w 6162038"/>
              <a:gd name="connsiteY2" fmla="*/ 648121 h 710192"/>
              <a:gd name="connsiteX3" fmla="*/ 3162837 w 6162038"/>
              <a:gd name="connsiteY3" fmla="*/ 360450 h 710192"/>
              <a:gd name="connsiteX4" fmla="*/ 6162038 w 6162038"/>
              <a:gd name="connsiteY4" fmla="*/ 710192 h 71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038" h="710192">
                <a:moveTo>
                  <a:pt x="6162038" y="710192"/>
                </a:moveTo>
                <a:cubicBezTo>
                  <a:pt x="6162038" y="710192"/>
                  <a:pt x="5013520" y="23402"/>
                  <a:pt x="3063105" y="419"/>
                </a:cubicBezTo>
                <a:cubicBezTo>
                  <a:pt x="1407967" y="-19086"/>
                  <a:pt x="0" y="648121"/>
                  <a:pt x="0" y="648121"/>
                </a:cubicBezTo>
                <a:cubicBezTo>
                  <a:pt x="0" y="648121"/>
                  <a:pt x="1900329" y="332998"/>
                  <a:pt x="3162837" y="360450"/>
                </a:cubicBezTo>
                <a:cubicBezTo>
                  <a:pt x="5218245" y="405138"/>
                  <a:pt x="6162038" y="710192"/>
                  <a:pt x="6162038" y="710192"/>
                </a:cubicBezTo>
                <a:close/>
              </a:path>
            </a:pathLst>
          </a:custGeom>
          <a:solidFill>
            <a:srgbClr val="3DAC45"/>
          </a:solidFill>
          <a:ln w="76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2EA029A-7FFA-9ABB-3B9E-2397CB759E2D}"/>
              </a:ext>
            </a:extLst>
          </p:cNvPr>
          <p:cNvSpPr/>
          <p:nvPr/>
        </p:nvSpPr>
        <p:spPr>
          <a:xfrm>
            <a:off x="950" y="10810948"/>
            <a:ext cx="12191887" cy="1031124"/>
          </a:xfrm>
          <a:custGeom>
            <a:avLst/>
            <a:gdLst>
              <a:gd name="connsiteX0" fmla="*/ 0 w 12191887"/>
              <a:gd name="connsiteY0" fmla="*/ 850892 h 1031124"/>
              <a:gd name="connsiteX1" fmla="*/ 3140041 w 12191887"/>
              <a:gd name="connsiteY1" fmla="*/ 994451 h 1031124"/>
              <a:gd name="connsiteX2" fmla="*/ 6064436 w 12191887"/>
              <a:gd name="connsiteY2" fmla="*/ 531948 h 1031124"/>
              <a:gd name="connsiteX3" fmla="*/ 9067107 w 12191887"/>
              <a:gd name="connsiteY3" fmla="*/ 1171 h 1031124"/>
              <a:gd name="connsiteX4" fmla="*/ 12191888 w 12191887"/>
              <a:gd name="connsiteY4" fmla="*/ 369161 h 103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887" h="1031124">
                <a:moveTo>
                  <a:pt x="0" y="850892"/>
                </a:moveTo>
                <a:cubicBezTo>
                  <a:pt x="0" y="850892"/>
                  <a:pt x="1647119" y="1128773"/>
                  <a:pt x="3140041" y="994451"/>
                </a:cubicBezTo>
                <a:cubicBezTo>
                  <a:pt x="4361460" y="884561"/>
                  <a:pt x="5271567" y="760266"/>
                  <a:pt x="6064436" y="531948"/>
                </a:cubicBezTo>
                <a:cubicBezTo>
                  <a:pt x="7148189" y="219906"/>
                  <a:pt x="8249960" y="10644"/>
                  <a:pt x="9067107" y="1171"/>
                </a:cubicBezTo>
                <a:cubicBezTo>
                  <a:pt x="11255338" y="-24133"/>
                  <a:pt x="12191888" y="369161"/>
                  <a:pt x="12191888" y="369161"/>
                </a:cubicBezTo>
              </a:path>
            </a:pathLst>
          </a:custGeom>
          <a:noFill/>
          <a:ln w="7625" cap="flat">
            <a:solidFill>
              <a:srgbClr val="B3B3B3"/>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2810A06-D276-F703-836E-C29C26EACFA8}"/>
              </a:ext>
            </a:extLst>
          </p:cNvPr>
          <p:cNvSpPr>
            <a:spLocks/>
          </p:cNvSpPr>
          <p:nvPr/>
        </p:nvSpPr>
        <p:spPr>
          <a:xfrm>
            <a:off x="950" y="5510335"/>
            <a:ext cx="12191887" cy="939418"/>
          </a:xfrm>
          <a:custGeom>
            <a:avLst/>
            <a:gdLst>
              <a:gd name="connsiteX0" fmla="*/ 0 w 12191887"/>
              <a:gd name="connsiteY0" fmla="*/ 775204 h 939418"/>
              <a:gd name="connsiteX1" fmla="*/ 3140041 w 12191887"/>
              <a:gd name="connsiteY1" fmla="*/ 906011 h 939418"/>
              <a:gd name="connsiteX2" fmla="*/ 6064436 w 12191887"/>
              <a:gd name="connsiteY2" fmla="*/ 484633 h 939418"/>
              <a:gd name="connsiteX3" fmla="*/ 9067107 w 12191887"/>
              <a:gd name="connsiteY3" fmla="*/ 1066 h 939418"/>
              <a:gd name="connsiteX4" fmla="*/ 12191888 w 12191887"/>
              <a:gd name="connsiteY4" fmla="*/ 336320 h 93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887" h="939418">
                <a:moveTo>
                  <a:pt x="0" y="775204"/>
                </a:moveTo>
                <a:cubicBezTo>
                  <a:pt x="0" y="775204"/>
                  <a:pt x="1647119" y="1028380"/>
                  <a:pt x="3140041" y="906011"/>
                </a:cubicBezTo>
                <a:cubicBezTo>
                  <a:pt x="4361460" y="805894"/>
                  <a:pt x="5271567" y="692636"/>
                  <a:pt x="6064436" y="484633"/>
                </a:cubicBezTo>
                <a:cubicBezTo>
                  <a:pt x="7148189" y="200326"/>
                  <a:pt x="8249960" y="9673"/>
                  <a:pt x="9067107" y="1066"/>
                </a:cubicBezTo>
                <a:cubicBezTo>
                  <a:pt x="11255338" y="-21984"/>
                  <a:pt x="12191888" y="336320"/>
                  <a:pt x="12191888" y="336320"/>
                </a:cubicBezTo>
              </a:path>
            </a:pathLst>
          </a:custGeom>
          <a:noFill/>
          <a:ln w="7625" cap="flat">
            <a:solidFill>
              <a:srgbClr val="B3B3B3"/>
            </a:solid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A4C25D9D-2673-348B-3181-EF9C9E2E6E15}"/>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4" name="TextBox 3">
            <a:extLst>
              <a:ext uri="{FF2B5EF4-FFF2-40B4-BE49-F238E27FC236}">
                <a16:creationId xmlns:a16="http://schemas.microsoft.com/office/drawing/2014/main" id="{1A3193E8-E3BC-4472-941D-B134887F847F}"/>
              </a:ext>
            </a:extLst>
          </p:cNvPr>
          <p:cNvSpPr txBox="1"/>
          <p:nvPr userDrawn="1"/>
        </p:nvSpPr>
        <p:spPr>
          <a:xfrm>
            <a:off x="2454965" y="1023730"/>
            <a:ext cx="184731" cy="553998"/>
          </a:xfrm>
          <a:prstGeom prst="rect">
            <a:avLst/>
          </a:prstGeom>
          <a:noFill/>
        </p:spPr>
        <p:txBody>
          <a:bodyPr wrap="none" rtlCol="0">
            <a:spAutoFit/>
          </a:bodyPr>
          <a:lstStyle/>
          <a:p>
            <a:pPr algn="l"/>
            <a:endParaRPr lang="en-US" sz="3000" dirty="0" err="1">
              <a:solidFill>
                <a:schemeClr val="tx1"/>
              </a:solidFill>
            </a:endParaRPr>
          </a:p>
        </p:txBody>
      </p:sp>
    </p:spTree>
    <p:extLst>
      <p:ext uri="{BB962C8B-B14F-4D97-AF65-F5344CB8AC3E}">
        <p14:creationId xmlns:p14="http://schemas.microsoft.com/office/powerpoint/2010/main" val="1361103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283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y-side with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649308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453006" y="201527"/>
            <a:ext cx="11521440"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453006" y="1776046"/>
            <a:ext cx="11521440"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895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2686955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168896"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169667"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581400" y="570804"/>
            <a:ext cx="8343900"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934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223044" y="538065"/>
            <a:ext cx="11745912"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9910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196363" y="526107"/>
            <a:ext cx="11799274"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198438" y="1828801"/>
            <a:ext cx="4316412"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2499560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474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y-side with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522680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196363" y="526107"/>
            <a:ext cx="11799274"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196363" y="1776046"/>
            <a:ext cx="11799274"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03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F14C-2ECF-98A5-E727-091EC9012FA8}"/>
              </a:ext>
            </a:extLst>
          </p:cNvPr>
          <p:cNvSpPr>
            <a:spLocks noGrp="1"/>
          </p:cNvSpPr>
          <p:nvPr>
            <p:ph type="title" hasCustomPrompt="1"/>
          </p:nvPr>
        </p:nvSpPr>
        <p:spPr>
          <a:xfrm>
            <a:off x="754310" y="1689652"/>
            <a:ext cx="10515600" cy="3478696"/>
          </a:xfrm>
        </p:spPr>
        <p:txBody>
          <a:bodyPr/>
          <a:lstStyle>
            <a:lvl1pPr>
              <a:defRPr>
                <a:solidFill>
                  <a:schemeClr val="tx1"/>
                </a:solidFill>
              </a:defRPr>
            </a:lvl1pPr>
          </a:lstStyle>
          <a:p>
            <a:r>
              <a:rPr lang="en-US" dirty="0"/>
              <a:t>Section Header / Cue Card</a:t>
            </a:r>
          </a:p>
        </p:txBody>
      </p:sp>
      <p:sp>
        <p:nvSpPr>
          <p:cNvPr id="14" name="Freeform: Shape 13">
            <a:extLst>
              <a:ext uri="{FF2B5EF4-FFF2-40B4-BE49-F238E27FC236}">
                <a16:creationId xmlns:a16="http://schemas.microsoft.com/office/drawing/2014/main" id="{40F86AC3-565F-148D-208A-F86147A9A488}"/>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76EA11-3FDC-216C-4720-6AF835B1F313}"/>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65D807-14DC-6AB3-3D35-29A99913532B}"/>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271688D-17E0-305F-C82A-AAD510AF4EBC}"/>
              </a:ext>
            </a:extLst>
          </p:cNvPr>
          <p:cNvSpPr/>
          <p:nvPr/>
        </p:nvSpPr>
        <p:spPr>
          <a:xfrm>
            <a:off x="950" y="5029323"/>
            <a:ext cx="12177858" cy="7242384"/>
          </a:xfrm>
          <a:custGeom>
            <a:avLst/>
            <a:gdLst>
              <a:gd name="connsiteX0" fmla="*/ 0 w 12177858"/>
              <a:gd name="connsiteY0" fmla="*/ 6846647 h 7242384"/>
              <a:gd name="connsiteX1" fmla="*/ 9423 w 12177858"/>
              <a:gd name="connsiteY1" fmla="*/ 6450883 h 7242384"/>
              <a:gd name="connsiteX2" fmla="*/ 175530 w 12177858"/>
              <a:gd name="connsiteY2" fmla="*/ 6476114 h 7242384"/>
              <a:gd name="connsiteX3" fmla="*/ 2112184 w 12177858"/>
              <a:gd name="connsiteY3" fmla="*/ 6641744 h 7242384"/>
              <a:gd name="connsiteX4" fmla="*/ 3627210 w 12177858"/>
              <a:gd name="connsiteY4" fmla="*/ 6592626 h 7242384"/>
              <a:gd name="connsiteX5" fmla="*/ 5021452 w 12177858"/>
              <a:gd name="connsiteY5" fmla="*/ 6404235 h 7242384"/>
              <a:gd name="connsiteX6" fmla="*/ 5827489 w 12177858"/>
              <a:gd name="connsiteY6" fmla="*/ 6191022 h 7242384"/>
              <a:gd name="connsiteX7" fmla="*/ 6453825 w 12177858"/>
              <a:gd name="connsiteY7" fmla="*/ 6068679 h 7242384"/>
              <a:gd name="connsiteX8" fmla="*/ 9323985 w 12177858"/>
              <a:gd name="connsiteY8" fmla="*/ 5856047 h 7242384"/>
              <a:gd name="connsiteX9" fmla="*/ 11969397 w 12177858"/>
              <a:gd name="connsiteY9" fmla="*/ 6147252 h 7242384"/>
              <a:gd name="connsiteX10" fmla="*/ 12163218 w 12177858"/>
              <a:gd name="connsiteY10" fmla="*/ 6187216 h 7242384"/>
              <a:gd name="connsiteX11" fmla="*/ 11736689 w 12177858"/>
              <a:gd name="connsiteY11" fmla="*/ 5983993 h 7242384"/>
              <a:gd name="connsiteX12" fmla="*/ 11038489 w 12177858"/>
              <a:gd name="connsiteY12" fmla="*/ 5747983 h 7242384"/>
              <a:gd name="connsiteX13" fmla="*/ 10904828 w 12177858"/>
              <a:gd name="connsiteY13" fmla="*/ 5700889 h 7242384"/>
              <a:gd name="connsiteX14" fmla="*/ 11524264 w 12177858"/>
              <a:gd name="connsiteY14" fmla="*/ 5796247 h 7242384"/>
              <a:gd name="connsiteX15" fmla="*/ 12069586 w 12177858"/>
              <a:gd name="connsiteY15" fmla="*/ 5938680 h 7242384"/>
              <a:gd name="connsiteX16" fmla="*/ 12128297 w 12177858"/>
              <a:gd name="connsiteY16" fmla="*/ 5945919 h 7242384"/>
              <a:gd name="connsiteX17" fmla="*/ 12014459 w 12177858"/>
              <a:gd name="connsiteY17" fmla="*/ 5901187 h 7242384"/>
              <a:gd name="connsiteX18" fmla="*/ 10810814 w 12177858"/>
              <a:gd name="connsiteY18" fmla="*/ 5665531 h 7242384"/>
              <a:gd name="connsiteX19" fmla="*/ 10462286 w 12177858"/>
              <a:gd name="connsiteY19" fmla="*/ 5613660 h 7242384"/>
              <a:gd name="connsiteX20" fmla="*/ 8218394 w 12177858"/>
              <a:gd name="connsiteY20" fmla="*/ 5524070 h 7242384"/>
              <a:gd name="connsiteX21" fmla="*/ 6459269 w 12177858"/>
              <a:gd name="connsiteY21" fmla="*/ 5942522 h 7242384"/>
              <a:gd name="connsiteX22" fmla="*/ 5653202 w 12177858"/>
              <a:gd name="connsiteY22" fmla="*/ 6165000 h 7242384"/>
              <a:gd name="connsiteX23" fmla="*/ 3714353 w 12177858"/>
              <a:gd name="connsiteY23" fmla="*/ 6322392 h 7242384"/>
              <a:gd name="connsiteX24" fmla="*/ 2009654 w 12177858"/>
              <a:gd name="connsiteY24" fmla="*/ 6308804 h 7242384"/>
              <a:gd name="connsiteX25" fmla="*/ 68068 w 12177858"/>
              <a:gd name="connsiteY25" fmla="*/ 6098543 h 7242384"/>
              <a:gd name="connsiteX26" fmla="*/ 0 w 12177858"/>
              <a:gd name="connsiteY26" fmla="*/ 6084919 h 7242384"/>
              <a:gd name="connsiteX27" fmla="*/ 0 w 12177858"/>
              <a:gd name="connsiteY27" fmla="*/ 3340227 h 7242384"/>
              <a:gd name="connsiteX28" fmla="*/ 0 w 12177858"/>
              <a:gd name="connsiteY28" fmla="*/ 595509 h 7242384"/>
              <a:gd name="connsiteX29" fmla="*/ 51728 w 12177858"/>
              <a:gd name="connsiteY29" fmla="*/ 603201 h 7242384"/>
              <a:gd name="connsiteX30" fmla="*/ 315874 w 12177858"/>
              <a:gd name="connsiteY30" fmla="*/ 643310 h 7242384"/>
              <a:gd name="connsiteX31" fmla="*/ 2625087 w 12177858"/>
              <a:gd name="connsiteY31" fmla="*/ 793173 h 7242384"/>
              <a:gd name="connsiteX32" fmla="*/ 4847157 w 12177858"/>
              <a:gd name="connsiteY32" fmla="*/ 592066 h 7242384"/>
              <a:gd name="connsiteX33" fmla="*/ 5876508 w 12177858"/>
              <a:gd name="connsiteY33" fmla="*/ 333077 h 7242384"/>
              <a:gd name="connsiteX34" fmla="*/ 6061698 w 12177858"/>
              <a:gd name="connsiteY34" fmla="*/ 280572 h 7242384"/>
              <a:gd name="connsiteX35" fmla="*/ 8429676 w 12177858"/>
              <a:gd name="connsiteY35" fmla="*/ 15290 h 7242384"/>
              <a:gd name="connsiteX36" fmla="*/ 12044196 w 12177858"/>
              <a:gd name="connsiteY36" fmla="*/ 308127 h 7242384"/>
              <a:gd name="connsiteX37" fmla="*/ 12172216 w 12177858"/>
              <a:gd name="connsiteY37" fmla="*/ 339620 h 7242384"/>
              <a:gd name="connsiteX38" fmla="*/ 12177858 w 12177858"/>
              <a:gd name="connsiteY38" fmla="*/ 3790987 h 7242384"/>
              <a:gd name="connsiteX39" fmla="*/ 12177858 w 12177858"/>
              <a:gd name="connsiteY39" fmla="*/ 7242384 h 7242384"/>
              <a:gd name="connsiteX40" fmla="*/ 6088927 w 12177858"/>
              <a:gd name="connsiteY40" fmla="*/ 7242384 h 7242384"/>
              <a:gd name="connsiteX41" fmla="*/ 0 w 12177858"/>
              <a:gd name="connsiteY41" fmla="*/ 7242384 h 72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77858" h="7242384">
                <a:moveTo>
                  <a:pt x="0" y="6846647"/>
                </a:moveTo>
                <a:cubicBezTo>
                  <a:pt x="0" y="6628974"/>
                  <a:pt x="4236" y="6450883"/>
                  <a:pt x="9423" y="6450883"/>
                </a:cubicBezTo>
                <a:cubicBezTo>
                  <a:pt x="14611" y="6450883"/>
                  <a:pt x="89364" y="6462246"/>
                  <a:pt x="175530" y="6476114"/>
                </a:cubicBezTo>
                <a:cubicBezTo>
                  <a:pt x="824224" y="6580510"/>
                  <a:pt x="1426863" y="6632035"/>
                  <a:pt x="2112184" y="6641744"/>
                </a:cubicBezTo>
                <a:cubicBezTo>
                  <a:pt x="2628488" y="6649056"/>
                  <a:pt x="2662326" y="6647957"/>
                  <a:pt x="3627210" y="6592626"/>
                </a:cubicBezTo>
                <a:cubicBezTo>
                  <a:pt x="4033023" y="6569347"/>
                  <a:pt x="4528114" y="6502445"/>
                  <a:pt x="5021452" y="6404235"/>
                </a:cubicBezTo>
                <a:cubicBezTo>
                  <a:pt x="5154191" y="6377795"/>
                  <a:pt x="5664639" y="6242792"/>
                  <a:pt x="5827489" y="6191022"/>
                </a:cubicBezTo>
                <a:cubicBezTo>
                  <a:pt x="5999823" y="6136272"/>
                  <a:pt x="6077749" y="6121031"/>
                  <a:pt x="6453825" y="6068679"/>
                </a:cubicBezTo>
                <a:cubicBezTo>
                  <a:pt x="7708145" y="5894021"/>
                  <a:pt x="8472832" y="5837346"/>
                  <a:pt x="9323985" y="5856047"/>
                </a:cubicBezTo>
                <a:cubicBezTo>
                  <a:pt x="10319779" y="5877918"/>
                  <a:pt x="11296283" y="5985401"/>
                  <a:pt x="11969397" y="6147252"/>
                </a:cubicBezTo>
                <a:cubicBezTo>
                  <a:pt x="12073475" y="6172248"/>
                  <a:pt x="12160626" y="6190231"/>
                  <a:pt x="12163218" y="6187216"/>
                </a:cubicBezTo>
                <a:cubicBezTo>
                  <a:pt x="12170614" y="6178388"/>
                  <a:pt x="11915033" y="6056663"/>
                  <a:pt x="11736689" y="5983993"/>
                </a:cubicBezTo>
                <a:cubicBezTo>
                  <a:pt x="11524644" y="5897591"/>
                  <a:pt x="11242375" y="5802160"/>
                  <a:pt x="11038489" y="5747983"/>
                </a:cubicBezTo>
                <a:cubicBezTo>
                  <a:pt x="10949203" y="5724231"/>
                  <a:pt x="10889044" y="5703051"/>
                  <a:pt x="10904828" y="5700889"/>
                </a:cubicBezTo>
                <a:cubicBezTo>
                  <a:pt x="10941502" y="5695812"/>
                  <a:pt x="11319386" y="5753995"/>
                  <a:pt x="11524264" y="5796247"/>
                </a:cubicBezTo>
                <a:cubicBezTo>
                  <a:pt x="11710918" y="5834730"/>
                  <a:pt x="12005157" y="5911596"/>
                  <a:pt x="12069586" y="5938680"/>
                </a:cubicBezTo>
                <a:cubicBezTo>
                  <a:pt x="12122350" y="5960823"/>
                  <a:pt x="12143471" y="5963467"/>
                  <a:pt x="12128297" y="5945919"/>
                </a:cubicBezTo>
                <a:cubicBezTo>
                  <a:pt x="12122579" y="5939397"/>
                  <a:pt x="12071341" y="5919253"/>
                  <a:pt x="12014459" y="5901187"/>
                </a:cubicBezTo>
                <a:cubicBezTo>
                  <a:pt x="11721973" y="5808373"/>
                  <a:pt x="11262276" y="5718364"/>
                  <a:pt x="10810814" y="5665531"/>
                </a:cubicBezTo>
                <a:cubicBezTo>
                  <a:pt x="10714971" y="5654305"/>
                  <a:pt x="10558129" y="5630962"/>
                  <a:pt x="10462286" y="5613660"/>
                </a:cubicBezTo>
                <a:cubicBezTo>
                  <a:pt x="9677926" y="5471953"/>
                  <a:pt x="8918424" y="5441609"/>
                  <a:pt x="8218394" y="5524070"/>
                </a:cubicBezTo>
                <a:cubicBezTo>
                  <a:pt x="7667962" y="5588910"/>
                  <a:pt x="7009663" y="5745512"/>
                  <a:pt x="6459269" y="5942522"/>
                </a:cubicBezTo>
                <a:cubicBezTo>
                  <a:pt x="5949393" y="6125045"/>
                  <a:pt x="5904727" y="6137370"/>
                  <a:pt x="5653202" y="6165000"/>
                </a:cubicBezTo>
                <a:cubicBezTo>
                  <a:pt x="4964015" y="6240694"/>
                  <a:pt x="4304838" y="6294208"/>
                  <a:pt x="3714353" y="6322392"/>
                </a:cubicBezTo>
                <a:cubicBezTo>
                  <a:pt x="3359718" y="6339322"/>
                  <a:pt x="2395299" y="6331629"/>
                  <a:pt x="2009654" y="6308804"/>
                </a:cubicBezTo>
                <a:cubicBezTo>
                  <a:pt x="1166896" y="6258850"/>
                  <a:pt x="518032" y="6188587"/>
                  <a:pt x="68068" y="6098543"/>
                </a:cubicBezTo>
                <a:lnTo>
                  <a:pt x="0" y="6084919"/>
                </a:lnTo>
                <a:lnTo>
                  <a:pt x="0" y="3340227"/>
                </a:lnTo>
                <a:lnTo>
                  <a:pt x="0" y="595509"/>
                </a:lnTo>
                <a:lnTo>
                  <a:pt x="51728" y="603201"/>
                </a:lnTo>
                <a:cubicBezTo>
                  <a:pt x="80201" y="607434"/>
                  <a:pt x="199046" y="625481"/>
                  <a:pt x="315874" y="643310"/>
                </a:cubicBezTo>
                <a:cubicBezTo>
                  <a:pt x="1066875" y="757905"/>
                  <a:pt x="1964035" y="816124"/>
                  <a:pt x="2625087" y="793173"/>
                </a:cubicBezTo>
                <a:cubicBezTo>
                  <a:pt x="3724235" y="754999"/>
                  <a:pt x="4150284" y="716443"/>
                  <a:pt x="4847157" y="592066"/>
                </a:cubicBezTo>
                <a:cubicBezTo>
                  <a:pt x="5134451" y="540795"/>
                  <a:pt x="5571845" y="430742"/>
                  <a:pt x="5876508" y="333077"/>
                </a:cubicBezTo>
                <a:cubicBezTo>
                  <a:pt x="5954380" y="308107"/>
                  <a:pt x="6037719" y="284482"/>
                  <a:pt x="6061698" y="280572"/>
                </a:cubicBezTo>
                <a:cubicBezTo>
                  <a:pt x="6778716" y="163600"/>
                  <a:pt x="7743676" y="55501"/>
                  <a:pt x="8429676" y="15290"/>
                </a:cubicBezTo>
                <a:cubicBezTo>
                  <a:pt x="9501489" y="-47533"/>
                  <a:pt x="11195712" y="89730"/>
                  <a:pt x="12044196" y="308127"/>
                </a:cubicBezTo>
                <a:cubicBezTo>
                  <a:pt x="12111522" y="325449"/>
                  <a:pt x="12169090" y="339620"/>
                  <a:pt x="12172216" y="339620"/>
                </a:cubicBezTo>
                <a:cubicBezTo>
                  <a:pt x="12175266" y="339620"/>
                  <a:pt x="12177858" y="1892746"/>
                  <a:pt x="12177858" y="3790987"/>
                </a:cubicBezTo>
                <a:lnTo>
                  <a:pt x="12177858" y="7242384"/>
                </a:lnTo>
                <a:lnTo>
                  <a:pt x="6088927" y="7242384"/>
                </a:lnTo>
                <a:lnTo>
                  <a:pt x="0" y="7242384"/>
                </a:lnTo>
                <a:close/>
              </a:path>
            </a:pathLst>
          </a:custGeom>
          <a:noFill/>
          <a:ln w="7637" cap="rnd">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5F14D75-FF09-D115-4503-A41E6D9A0351}"/>
              </a:ext>
            </a:extLst>
          </p:cNvPr>
          <p:cNvSpPr/>
          <p:nvPr/>
        </p:nvSpPr>
        <p:spPr>
          <a:xfrm>
            <a:off x="0" y="11311106"/>
            <a:ext cx="6030800" cy="524838"/>
          </a:xfrm>
          <a:custGeom>
            <a:avLst/>
            <a:gdLst>
              <a:gd name="connsiteX0" fmla="*/ 0 w 6030800"/>
              <a:gd name="connsiteY0" fmla="*/ 0 h 524838"/>
              <a:gd name="connsiteX1" fmla="*/ 3032949 w 6030800"/>
              <a:gd name="connsiteY1" fmla="*/ 524528 h 524838"/>
              <a:gd name="connsiteX2" fmla="*/ 6030801 w 6030800"/>
              <a:gd name="connsiteY2" fmla="*/ 45867 h 524838"/>
              <a:gd name="connsiteX3" fmla="*/ 2935314 w 6030800"/>
              <a:gd name="connsiteY3" fmla="*/ 258454 h 524838"/>
              <a:gd name="connsiteX4" fmla="*/ 0 w 6030800"/>
              <a:gd name="connsiteY4" fmla="*/ 0 h 524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800" h="524838">
                <a:moveTo>
                  <a:pt x="0" y="0"/>
                </a:moveTo>
                <a:cubicBezTo>
                  <a:pt x="0" y="0"/>
                  <a:pt x="1124043" y="507534"/>
                  <a:pt x="3032949" y="524528"/>
                </a:cubicBezTo>
                <a:cubicBezTo>
                  <a:pt x="4652838" y="538951"/>
                  <a:pt x="6030801" y="45867"/>
                  <a:pt x="6030801" y="45867"/>
                </a:cubicBezTo>
                <a:cubicBezTo>
                  <a:pt x="6030801" y="45867"/>
                  <a:pt x="4170945" y="278744"/>
                  <a:pt x="2935314" y="258454"/>
                </a:cubicBezTo>
                <a:cubicBezTo>
                  <a:pt x="923649" y="225430"/>
                  <a:pt x="0" y="0"/>
                  <a:pt x="0" y="0"/>
                </a:cubicBezTo>
                <a:close/>
              </a:path>
            </a:pathLst>
          </a:custGeom>
          <a:solidFill>
            <a:srgbClr val="3DAC45"/>
          </a:solidFill>
          <a:ln w="76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2E106EC-1EB6-2109-85C4-413C6F28E3A3}"/>
              </a:ext>
            </a:extLst>
          </p:cNvPr>
          <p:cNvSpPr/>
          <p:nvPr/>
        </p:nvSpPr>
        <p:spPr>
          <a:xfrm>
            <a:off x="6030800" y="10708849"/>
            <a:ext cx="6162038" cy="710185"/>
          </a:xfrm>
          <a:custGeom>
            <a:avLst/>
            <a:gdLst>
              <a:gd name="connsiteX0" fmla="*/ 6162038 w 6162038"/>
              <a:gd name="connsiteY0" fmla="*/ 710186 h 710185"/>
              <a:gd name="connsiteX1" fmla="*/ 3063105 w 6162038"/>
              <a:gd name="connsiteY1" fmla="*/ 419 h 710185"/>
              <a:gd name="connsiteX2" fmla="*/ 0 w 6162038"/>
              <a:gd name="connsiteY2" fmla="*/ 648125 h 710185"/>
              <a:gd name="connsiteX3" fmla="*/ 3162837 w 6162038"/>
              <a:gd name="connsiteY3" fmla="*/ 360452 h 710185"/>
              <a:gd name="connsiteX4" fmla="*/ 6162038 w 6162038"/>
              <a:gd name="connsiteY4" fmla="*/ 710186 h 71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038" h="710185">
                <a:moveTo>
                  <a:pt x="6162038" y="710186"/>
                </a:moveTo>
                <a:cubicBezTo>
                  <a:pt x="6162038" y="710186"/>
                  <a:pt x="5013520" y="23389"/>
                  <a:pt x="3063105" y="419"/>
                </a:cubicBezTo>
                <a:cubicBezTo>
                  <a:pt x="1407967" y="-19072"/>
                  <a:pt x="0" y="648125"/>
                  <a:pt x="0" y="648125"/>
                </a:cubicBezTo>
                <a:cubicBezTo>
                  <a:pt x="0" y="648125"/>
                  <a:pt x="1900329" y="332996"/>
                  <a:pt x="3162837" y="360452"/>
                </a:cubicBezTo>
                <a:cubicBezTo>
                  <a:pt x="5218245" y="405148"/>
                  <a:pt x="6162038" y="710186"/>
                  <a:pt x="6162038" y="710186"/>
                </a:cubicBezTo>
                <a:close/>
              </a:path>
            </a:pathLst>
          </a:custGeom>
          <a:solidFill>
            <a:srgbClr val="85A0AB"/>
          </a:solidFill>
          <a:ln w="76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E55EEE-E36E-3607-9FB4-6C6658B47D29}"/>
              </a:ext>
            </a:extLst>
          </p:cNvPr>
          <p:cNvSpPr>
            <a:spLocks/>
          </p:cNvSpPr>
          <p:nvPr/>
        </p:nvSpPr>
        <p:spPr>
          <a:xfrm>
            <a:off x="0" y="5959435"/>
            <a:ext cx="6030800" cy="524849"/>
          </a:xfrm>
          <a:custGeom>
            <a:avLst/>
            <a:gdLst>
              <a:gd name="connsiteX0" fmla="*/ 0 w 6030800"/>
              <a:gd name="connsiteY0" fmla="*/ 0 h 524849"/>
              <a:gd name="connsiteX1" fmla="*/ 3032949 w 6030800"/>
              <a:gd name="connsiteY1" fmla="*/ 524540 h 524849"/>
              <a:gd name="connsiteX2" fmla="*/ 6030801 w 6030800"/>
              <a:gd name="connsiteY2" fmla="*/ 45876 h 524849"/>
              <a:gd name="connsiteX3" fmla="*/ 2935314 w 6030800"/>
              <a:gd name="connsiteY3" fmla="*/ 258468 h 524849"/>
              <a:gd name="connsiteX4" fmla="*/ 0 w 6030800"/>
              <a:gd name="connsiteY4" fmla="*/ 0 h 5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800" h="524849">
                <a:moveTo>
                  <a:pt x="0" y="0"/>
                </a:moveTo>
                <a:cubicBezTo>
                  <a:pt x="0" y="0"/>
                  <a:pt x="1124043" y="507555"/>
                  <a:pt x="3032949" y="524540"/>
                </a:cubicBezTo>
                <a:cubicBezTo>
                  <a:pt x="4652838" y="538954"/>
                  <a:pt x="6030801" y="45876"/>
                  <a:pt x="6030801" y="45876"/>
                </a:cubicBezTo>
                <a:cubicBezTo>
                  <a:pt x="6030801" y="45876"/>
                  <a:pt x="4170945" y="278756"/>
                  <a:pt x="2935314" y="258468"/>
                </a:cubicBezTo>
                <a:cubicBezTo>
                  <a:pt x="923649" y="225445"/>
                  <a:pt x="0" y="0"/>
                  <a:pt x="0" y="0"/>
                </a:cubicBezTo>
                <a:close/>
              </a:path>
            </a:pathLst>
          </a:custGeom>
          <a:solidFill>
            <a:srgbClr val="85A0AB"/>
          </a:solidFill>
          <a:ln w="76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827C2AE-C7BB-C44D-DAB2-CCB1A317DE97}"/>
              </a:ext>
            </a:extLst>
          </p:cNvPr>
          <p:cNvSpPr>
            <a:spLocks/>
          </p:cNvSpPr>
          <p:nvPr/>
        </p:nvSpPr>
        <p:spPr>
          <a:xfrm>
            <a:off x="6030800" y="5357191"/>
            <a:ext cx="6162038" cy="710192"/>
          </a:xfrm>
          <a:custGeom>
            <a:avLst/>
            <a:gdLst>
              <a:gd name="connsiteX0" fmla="*/ 6162038 w 6162038"/>
              <a:gd name="connsiteY0" fmla="*/ 710192 h 710192"/>
              <a:gd name="connsiteX1" fmla="*/ 3063105 w 6162038"/>
              <a:gd name="connsiteY1" fmla="*/ 419 h 710192"/>
              <a:gd name="connsiteX2" fmla="*/ 0 w 6162038"/>
              <a:gd name="connsiteY2" fmla="*/ 648121 h 710192"/>
              <a:gd name="connsiteX3" fmla="*/ 3162837 w 6162038"/>
              <a:gd name="connsiteY3" fmla="*/ 360450 h 710192"/>
              <a:gd name="connsiteX4" fmla="*/ 6162038 w 6162038"/>
              <a:gd name="connsiteY4" fmla="*/ 710192 h 71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038" h="710192">
                <a:moveTo>
                  <a:pt x="6162038" y="710192"/>
                </a:moveTo>
                <a:cubicBezTo>
                  <a:pt x="6162038" y="710192"/>
                  <a:pt x="5013520" y="23402"/>
                  <a:pt x="3063105" y="419"/>
                </a:cubicBezTo>
                <a:cubicBezTo>
                  <a:pt x="1407967" y="-19086"/>
                  <a:pt x="0" y="648121"/>
                  <a:pt x="0" y="648121"/>
                </a:cubicBezTo>
                <a:cubicBezTo>
                  <a:pt x="0" y="648121"/>
                  <a:pt x="1900329" y="332998"/>
                  <a:pt x="3162837" y="360450"/>
                </a:cubicBezTo>
                <a:cubicBezTo>
                  <a:pt x="5218245" y="405138"/>
                  <a:pt x="6162038" y="710192"/>
                  <a:pt x="6162038" y="710192"/>
                </a:cubicBezTo>
                <a:close/>
              </a:path>
            </a:pathLst>
          </a:custGeom>
          <a:solidFill>
            <a:srgbClr val="3DAC45"/>
          </a:solidFill>
          <a:ln w="76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2EA029A-7FFA-9ABB-3B9E-2397CB759E2D}"/>
              </a:ext>
            </a:extLst>
          </p:cNvPr>
          <p:cNvSpPr/>
          <p:nvPr/>
        </p:nvSpPr>
        <p:spPr>
          <a:xfrm>
            <a:off x="950" y="10810948"/>
            <a:ext cx="12191887" cy="1031124"/>
          </a:xfrm>
          <a:custGeom>
            <a:avLst/>
            <a:gdLst>
              <a:gd name="connsiteX0" fmla="*/ 0 w 12191887"/>
              <a:gd name="connsiteY0" fmla="*/ 850892 h 1031124"/>
              <a:gd name="connsiteX1" fmla="*/ 3140041 w 12191887"/>
              <a:gd name="connsiteY1" fmla="*/ 994451 h 1031124"/>
              <a:gd name="connsiteX2" fmla="*/ 6064436 w 12191887"/>
              <a:gd name="connsiteY2" fmla="*/ 531948 h 1031124"/>
              <a:gd name="connsiteX3" fmla="*/ 9067107 w 12191887"/>
              <a:gd name="connsiteY3" fmla="*/ 1171 h 1031124"/>
              <a:gd name="connsiteX4" fmla="*/ 12191888 w 12191887"/>
              <a:gd name="connsiteY4" fmla="*/ 369161 h 103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887" h="1031124">
                <a:moveTo>
                  <a:pt x="0" y="850892"/>
                </a:moveTo>
                <a:cubicBezTo>
                  <a:pt x="0" y="850892"/>
                  <a:pt x="1647119" y="1128773"/>
                  <a:pt x="3140041" y="994451"/>
                </a:cubicBezTo>
                <a:cubicBezTo>
                  <a:pt x="4361460" y="884561"/>
                  <a:pt x="5271567" y="760266"/>
                  <a:pt x="6064436" y="531948"/>
                </a:cubicBezTo>
                <a:cubicBezTo>
                  <a:pt x="7148189" y="219906"/>
                  <a:pt x="8249960" y="10644"/>
                  <a:pt x="9067107" y="1171"/>
                </a:cubicBezTo>
                <a:cubicBezTo>
                  <a:pt x="11255338" y="-24133"/>
                  <a:pt x="12191888" y="369161"/>
                  <a:pt x="12191888" y="369161"/>
                </a:cubicBezTo>
              </a:path>
            </a:pathLst>
          </a:custGeom>
          <a:noFill/>
          <a:ln w="7625" cap="flat">
            <a:solidFill>
              <a:srgbClr val="B3B3B3"/>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2810A06-D276-F703-836E-C29C26EACFA8}"/>
              </a:ext>
            </a:extLst>
          </p:cNvPr>
          <p:cNvSpPr>
            <a:spLocks/>
          </p:cNvSpPr>
          <p:nvPr/>
        </p:nvSpPr>
        <p:spPr>
          <a:xfrm>
            <a:off x="950" y="5510335"/>
            <a:ext cx="12191887" cy="939418"/>
          </a:xfrm>
          <a:custGeom>
            <a:avLst/>
            <a:gdLst>
              <a:gd name="connsiteX0" fmla="*/ 0 w 12191887"/>
              <a:gd name="connsiteY0" fmla="*/ 775204 h 939418"/>
              <a:gd name="connsiteX1" fmla="*/ 3140041 w 12191887"/>
              <a:gd name="connsiteY1" fmla="*/ 906011 h 939418"/>
              <a:gd name="connsiteX2" fmla="*/ 6064436 w 12191887"/>
              <a:gd name="connsiteY2" fmla="*/ 484633 h 939418"/>
              <a:gd name="connsiteX3" fmla="*/ 9067107 w 12191887"/>
              <a:gd name="connsiteY3" fmla="*/ 1066 h 939418"/>
              <a:gd name="connsiteX4" fmla="*/ 12191888 w 12191887"/>
              <a:gd name="connsiteY4" fmla="*/ 336320 h 93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887" h="939418">
                <a:moveTo>
                  <a:pt x="0" y="775204"/>
                </a:moveTo>
                <a:cubicBezTo>
                  <a:pt x="0" y="775204"/>
                  <a:pt x="1647119" y="1028380"/>
                  <a:pt x="3140041" y="906011"/>
                </a:cubicBezTo>
                <a:cubicBezTo>
                  <a:pt x="4361460" y="805894"/>
                  <a:pt x="5271567" y="692636"/>
                  <a:pt x="6064436" y="484633"/>
                </a:cubicBezTo>
                <a:cubicBezTo>
                  <a:pt x="7148189" y="200326"/>
                  <a:pt x="8249960" y="9673"/>
                  <a:pt x="9067107" y="1066"/>
                </a:cubicBezTo>
                <a:cubicBezTo>
                  <a:pt x="11255338" y="-21984"/>
                  <a:pt x="12191888" y="336320"/>
                  <a:pt x="12191888" y="336320"/>
                </a:cubicBezTo>
              </a:path>
            </a:pathLst>
          </a:custGeom>
          <a:noFill/>
          <a:ln w="7625" cap="flat">
            <a:solidFill>
              <a:srgbClr val="B3B3B3"/>
            </a:solid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A4C25D9D-2673-348B-3181-EF9C9E2E6E15}"/>
              </a:ext>
            </a:extLst>
          </p:cNvPr>
          <p:cNvSpPr>
            <a:spLocks noGrp="1"/>
          </p:cNvSpPr>
          <p:nvPr>
            <p:ph type="sldNum" sz="quarter" idx="11"/>
          </p:nvPr>
        </p:nvSpPr>
        <p:spPr/>
        <p:txBody>
          <a:bodyPr/>
          <a:lstStyle>
            <a:lvl1pPr>
              <a:defRPr>
                <a:solidFill>
                  <a:schemeClr val="bg1">
                    <a:lumMod val="65000"/>
                  </a:schemeClr>
                </a:solidFill>
              </a:defRPr>
            </a:lvl1p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4884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4133284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168896"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169667"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581400" y="570804"/>
            <a:ext cx="8343900"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9727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223044" y="538065"/>
            <a:ext cx="11745912"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576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196363" y="526107"/>
            <a:ext cx="11799274"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198438" y="1828801"/>
            <a:ext cx="4316412"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278578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0385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e-by-side with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1770077"/>
            <a:ext cx="5553075" cy="4517601"/>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1770077"/>
            <a:ext cx="5553075" cy="4517599"/>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6C333C35-39D2-94D8-301B-E72CAE078C90}"/>
              </a:ext>
            </a:extLst>
          </p:cNvPr>
          <p:cNvSpPr>
            <a:spLocks noGrp="1"/>
          </p:cNvSpPr>
          <p:nvPr>
            <p:ph type="title"/>
          </p:nvPr>
        </p:nvSpPr>
        <p:spPr>
          <a:xfrm>
            <a:off x="402672" y="526107"/>
            <a:ext cx="11375472"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339344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BFE-7FFF-0499-B05E-3C893E22345E}"/>
              </a:ext>
            </a:extLst>
          </p:cNvPr>
          <p:cNvSpPr>
            <a:spLocks noGrp="1"/>
          </p:cNvSpPr>
          <p:nvPr>
            <p:ph type="title"/>
          </p:nvPr>
        </p:nvSpPr>
        <p:spPr>
          <a:xfrm>
            <a:off x="196363" y="526107"/>
            <a:ext cx="11799274" cy="1048169"/>
          </a:xfrm>
          <a:prstGeom prst="rect">
            <a:avLst/>
          </a:prstGeom>
        </p:spPr>
        <p:txBody>
          <a:bodyPr anchor="ctr"/>
          <a:lstStyle>
            <a:lvl1pPr algn="ct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12C4FDB8-F5EB-F5D1-A5E1-A4B2A122E1B0}"/>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Content Placeholder 2">
            <a:extLst>
              <a:ext uri="{FF2B5EF4-FFF2-40B4-BE49-F238E27FC236}">
                <a16:creationId xmlns:a16="http://schemas.microsoft.com/office/drawing/2014/main" id="{02534BC7-9D73-BE2E-E144-02E3CAFCEA9B}"/>
              </a:ext>
            </a:extLst>
          </p:cNvPr>
          <p:cNvSpPr>
            <a:spLocks noGrp="1"/>
          </p:cNvSpPr>
          <p:nvPr>
            <p:ph sz="quarter" idx="13"/>
          </p:nvPr>
        </p:nvSpPr>
        <p:spPr>
          <a:xfrm>
            <a:off x="196363" y="1776046"/>
            <a:ext cx="11799274" cy="4596180"/>
          </a:xfrm>
          <a:prstGeom prst="rect">
            <a:avLst/>
          </a:prstGeom>
        </p:spPr>
        <p:txBody>
          <a:bodyPr/>
          <a:lstStyle>
            <a:lvl1pPr>
              <a:defRPr sz="3600">
                <a:latin typeface="Segoe UI" panose="020B0502040204020203" pitchFamily="34" charset="0"/>
                <a:cs typeface="Segoe UI" panose="020B0502040204020203" pitchFamily="34" charset="0"/>
              </a:defRPr>
            </a:lvl1pPr>
            <a:lvl2pPr>
              <a:defRPr sz="3500">
                <a:latin typeface="Segoe UI" panose="020B0502040204020203" pitchFamily="34" charset="0"/>
                <a:cs typeface="Segoe UI" panose="020B0502040204020203" pitchFamily="34" charset="0"/>
              </a:defRPr>
            </a:lvl2pPr>
            <a:lvl3pPr>
              <a:defRPr sz="3400">
                <a:latin typeface="Segoe UI" panose="020B0502040204020203" pitchFamily="34" charset="0"/>
                <a:cs typeface="Segoe UI" panose="020B0502040204020203" pitchFamily="34" charset="0"/>
              </a:defRPr>
            </a:lvl3pPr>
            <a:lvl4pPr>
              <a:defRPr sz="3000">
                <a:latin typeface="Segoe UI" panose="020B0502040204020203" pitchFamily="34" charset="0"/>
                <a:cs typeface="Segoe UI" panose="020B0502040204020203" pitchFamily="34" charset="0"/>
              </a:defRPr>
            </a:lvl4pPr>
            <a:lvl5pPr>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996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4FAA3-0D77-6246-BE93-4E0DD86B735A}"/>
              </a:ext>
            </a:extLst>
          </p:cNvPr>
          <p:cNvSpPr>
            <a:spLocks noGrp="1"/>
          </p:cNvSpPr>
          <p:nvPr>
            <p:ph type="sldNum" sz="quarter" idx="11"/>
          </p:nvPr>
        </p:nvSpPr>
        <p:spPr/>
        <p:txBody>
          <a:body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5602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black slide">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10D48C-9176-F7DC-C3E3-DCD84EE15A94}"/>
              </a:ext>
            </a:extLst>
          </p:cNvPr>
          <p:cNvSpPr/>
          <p:nvPr userDrawn="1"/>
        </p:nvSpPr>
        <p:spPr>
          <a:xfrm>
            <a:off x="4648200" y="76200"/>
            <a:ext cx="2828925" cy="266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81D690-38AF-EBCF-0A77-894F2F7FD29D}"/>
              </a:ext>
            </a:extLst>
          </p:cNvPr>
          <p:cNvSpPr/>
          <p:nvPr userDrawn="1"/>
        </p:nvSpPr>
        <p:spPr>
          <a:xfrm>
            <a:off x="4724400" y="6505575"/>
            <a:ext cx="2828925" cy="266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59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C904-8908-9F8B-B5CF-F3E92D303B43}"/>
              </a:ext>
            </a:extLst>
          </p:cNvPr>
          <p:cNvSpPr>
            <a:spLocks noGrp="1"/>
          </p:cNvSpPr>
          <p:nvPr>
            <p:ph type="title"/>
          </p:nvPr>
        </p:nvSpPr>
        <p:spPr>
          <a:xfrm>
            <a:off x="168896" y="580351"/>
            <a:ext cx="3319021" cy="2737884"/>
          </a:xfrm>
          <a:prstGeom prst="rect">
            <a:avLst/>
          </a:prstGeom>
        </p:spPr>
        <p:txBody>
          <a:bodyPr anchor="ctr">
            <a:normAutofit/>
          </a:bodyPr>
          <a:lstStyle>
            <a:lvl1pPr>
              <a:lnSpc>
                <a:spcPct val="100000"/>
              </a:lnSpc>
              <a:defRPr sz="3600">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48F64F0-F866-C57A-EF15-978BBA4748CF}"/>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1" name="Content Placeholder 10">
            <a:extLst>
              <a:ext uri="{FF2B5EF4-FFF2-40B4-BE49-F238E27FC236}">
                <a16:creationId xmlns:a16="http://schemas.microsoft.com/office/drawing/2014/main" id="{9C199D85-AA07-EBC6-BDFA-4F11C9B7AF91}"/>
              </a:ext>
            </a:extLst>
          </p:cNvPr>
          <p:cNvSpPr>
            <a:spLocks noGrp="1"/>
          </p:cNvSpPr>
          <p:nvPr>
            <p:ph sz="quarter" idx="15" hasCustomPrompt="1"/>
          </p:nvPr>
        </p:nvSpPr>
        <p:spPr>
          <a:xfrm>
            <a:off x="169667" y="3403600"/>
            <a:ext cx="3317875" cy="2830513"/>
          </a:xfrm>
          <a:prstGeom prst="rect">
            <a:avLst/>
          </a:prstGeom>
        </p:spPr>
        <p:txBody>
          <a:bodyPr>
            <a:normAutofit/>
          </a:bodyPr>
          <a:lstStyle>
            <a:lvl1pPr marL="0" indent="0">
              <a:lnSpc>
                <a:spcPct val="100000"/>
              </a:lnSpc>
              <a:buNone/>
              <a:defRPr sz="3000">
                <a:latin typeface="Segoe UI" panose="020B0502040204020203" pitchFamily="34" charset="0"/>
                <a:cs typeface="Segoe UI" panose="020B0502040204020203" pitchFamily="34" charset="0"/>
              </a:defRPr>
            </a:lvl1pPr>
          </a:lstStyle>
          <a:p>
            <a:pPr lvl="0"/>
            <a:r>
              <a:rPr lang="en-US" sz="3000" dirty="0"/>
              <a:t>Subtext</a:t>
            </a:r>
            <a:endParaRPr lang="en-US" dirty="0"/>
          </a:p>
        </p:txBody>
      </p:sp>
      <p:sp>
        <p:nvSpPr>
          <p:cNvPr id="13" name="Content Placeholder 12">
            <a:extLst>
              <a:ext uri="{FF2B5EF4-FFF2-40B4-BE49-F238E27FC236}">
                <a16:creationId xmlns:a16="http://schemas.microsoft.com/office/drawing/2014/main" id="{B80BC8EE-1840-461C-213A-A4EA0708B9A0}"/>
              </a:ext>
            </a:extLst>
          </p:cNvPr>
          <p:cNvSpPr>
            <a:spLocks noGrp="1"/>
          </p:cNvSpPr>
          <p:nvPr>
            <p:ph sz="quarter" idx="16"/>
          </p:nvPr>
        </p:nvSpPr>
        <p:spPr>
          <a:xfrm>
            <a:off x="3581400" y="570804"/>
            <a:ext cx="8343900" cy="565388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85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1B62871-609A-94FE-935C-68C9DFAF1D79}"/>
              </a:ext>
            </a:extLst>
          </p:cNvPr>
          <p:cNvSpPr>
            <a:spLocks noGrp="1"/>
          </p:cNvSpPr>
          <p:nvPr>
            <p:ph type="sldNum" sz="quarter" idx="12"/>
          </p:nvPr>
        </p:nvSpPr>
        <p:spPr/>
        <p:txBody>
          <a:bodyPr/>
          <a:lstStyle/>
          <a:p>
            <a:fld id="{7D7EAB14-C76B-47D9-8095-0A145B6C5E7B}" type="slidenum">
              <a:rPr lang="en-US" smtClean="0"/>
              <a:pPr/>
              <a:t>‹#›</a:t>
            </a:fld>
            <a:endParaRPr lang="en-US" dirty="0"/>
          </a:p>
        </p:txBody>
      </p:sp>
      <p:sp>
        <p:nvSpPr>
          <p:cNvPr id="3" name="Content Placeholder 2">
            <a:extLst>
              <a:ext uri="{FF2B5EF4-FFF2-40B4-BE49-F238E27FC236}">
                <a16:creationId xmlns:a16="http://schemas.microsoft.com/office/drawing/2014/main" id="{8FC7273B-F06B-8677-9C25-E58C9D349678}"/>
              </a:ext>
            </a:extLst>
          </p:cNvPr>
          <p:cNvSpPr>
            <a:spLocks noGrp="1"/>
          </p:cNvSpPr>
          <p:nvPr>
            <p:ph sz="quarter" idx="13"/>
          </p:nvPr>
        </p:nvSpPr>
        <p:spPr>
          <a:xfrm>
            <a:off x="223044" y="538065"/>
            <a:ext cx="11745912" cy="5938837"/>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71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C1D86-866F-4B05-C41D-5E5890F42E1E}"/>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6" name="Title 1">
            <a:extLst>
              <a:ext uri="{FF2B5EF4-FFF2-40B4-BE49-F238E27FC236}">
                <a16:creationId xmlns:a16="http://schemas.microsoft.com/office/drawing/2014/main" id="{42A1FC0E-D42D-B3E2-13BE-1A94C9D2B156}"/>
              </a:ext>
            </a:extLst>
          </p:cNvPr>
          <p:cNvSpPr>
            <a:spLocks noGrp="1"/>
          </p:cNvSpPr>
          <p:nvPr>
            <p:ph type="title"/>
          </p:nvPr>
        </p:nvSpPr>
        <p:spPr>
          <a:xfrm>
            <a:off x="196363" y="526107"/>
            <a:ext cx="11799274" cy="1048169"/>
          </a:xfrm>
          <a:prstGeom prst="rect">
            <a:avLst/>
          </a:prstGeom>
        </p:spPr>
        <p:txBody>
          <a:bodyPr anchor="ctr"/>
          <a:lstStyle>
            <a:lvl1pPr>
              <a:lnSpc>
                <a:spcPct val="100000"/>
              </a:lnSpc>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51C3BA24-2B6B-FB63-8B76-B14DB881198A}"/>
              </a:ext>
            </a:extLst>
          </p:cNvPr>
          <p:cNvSpPr>
            <a:spLocks noGrp="1"/>
          </p:cNvSpPr>
          <p:nvPr>
            <p:ph sz="quarter" idx="13"/>
          </p:nvPr>
        </p:nvSpPr>
        <p:spPr>
          <a:xfrm>
            <a:off x="198438" y="1828801"/>
            <a:ext cx="4316412" cy="4503092"/>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9" name="Content Placeholder 7">
            <a:extLst>
              <a:ext uri="{FF2B5EF4-FFF2-40B4-BE49-F238E27FC236}">
                <a16:creationId xmlns:a16="http://schemas.microsoft.com/office/drawing/2014/main" id="{9395C6A3-05D8-55E9-3AE6-76AF59E386E7}"/>
              </a:ext>
            </a:extLst>
          </p:cNvPr>
          <p:cNvSpPr>
            <a:spLocks noGrp="1"/>
          </p:cNvSpPr>
          <p:nvPr>
            <p:ph sz="quarter" idx="14" hasCustomPrompt="1"/>
          </p:nvPr>
        </p:nvSpPr>
        <p:spPr>
          <a:xfrm>
            <a:off x="4667250" y="1828800"/>
            <a:ext cx="7326312" cy="4503093"/>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stStyle>
          <a:p>
            <a:pPr lvl="0"/>
            <a:r>
              <a:rPr lang="en-US" dirty="0"/>
              <a:t>Picture</a:t>
            </a:r>
          </a:p>
        </p:txBody>
      </p:sp>
    </p:spTree>
    <p:extLst>
      <p:ext uri="{BB962C8B-B14F-4D97-AF65-F5344CB8AC3E}">
        <p14:creationId xmlns:p14="http://schemas.microsoft.com/office/powerpoint/2010/main" val="34301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72597-6EAF-18FF-3ACA-0EE0CE54326F}"/>
              </a:ext>
            </a:extLst>
          </p:cNvPr>
          <p:cNvSpPr>
            <a:spLocks noGrp="1"/>
          </p:cNvSpPr>
          <p:nvPr>
            <p:ph type="sldNum" sz="quarter" idx="11"/>
          </p:nvPr>
        </p:nvSpPr>
        <p:spPr/>
        <p:txBody>
          <a:bodyPr/>
          <a:lstStyle/>
          <a:p>
            <a:fld id="{7D7EAB14-C76B-47D9-8095-0A145B6C5E7B}" type="slidenum">
              <a:rPr lang="en-US" smtClean="0"/>
              <a:pPr/>
              <a:t>‹#›</a:t>
            </a:fld>
            <a:endParaRPr lang="en-US" dirty="0"/>
          </a:p>
        </p:txBody>
      </p:sp>
      <p:sp>
        <p:nvSpPr>
          <p:cNvPr id="7" name="Content Placeholder 6">
            <a:extLst>
              <a:ext uri="{FF2B5EF4-FFF2-40B4-BE49-F238E27FC236}">
                <a16:creationId xmlns:a16="http://schemas.microsoft.com/office/drawing/2014/main" id="{7E9B7D94-B7C5-64D8-B65C-1CD0CC5F7978}"/>
              </a:ext>
            </a:extLst>
          </p:cNvPr>
          <p:cNvSpPr>
            <a:spLocks noGrp="1"/>
          </p:cNvSpPr>
          <p:nvPr>
            <p:ph sz="quarter" idx="13"/>
          </p:nvPr>
        </p:nvSpPr>
        <p:spPr>
          <a:xfrm>
            <a:off x="414338" y="641350"/>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F80C02E-C8DA-91F5-F42A-F4744F61EB1E}"/>
              </a:ext>
            </a:extLst>
          </p:cNvPr>
          <p:cNvSpPr>
            <a:spLocks noGrp="1"/>
          </p:cNvSpPr>
          <p:nvPr>
            <p:ph sz="quarter" idx="14"/>
          </p:nvPr>
        </p:nvSpPr>
        <p:spPr>
          <a:xfrm>
            <a:off x="6224587" y="641349"/>
            <a:ext cx="5553075" cy="5646328"/>
          </a:xfrm>
          <a:prstGeom prst="rect">
            <a:avLst/>
          </a:prstGeo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sz="3000">
                <a:latin typeface="Segoe UI" panose="020B0502040204020203" pitchFamily="34" charset="0"/>
                <a:cs typeface="Segoe UI" panose="020B0502040204020203" pitchFamily="34" charset="0"/>
              </a:defRPr>
            </a:lvl4pPr>
            <a:lvl5pPr>
              <a:lnSpc>
                <a:spcPct val="100000"/>
              </a:lnSpc>
              <a:defRPr sz="30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352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22A35"/>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C07D297-A3AF-EFEA-F39D-A5C77E809910}"/>
              </a:ext>
            </a:extLst>
          </p:cNvPr>
          <p:cNvSpPr>
            <a:spLocks noGrp="1"/>
          </p:cNvSpPr>
          <p:nvPr>
            <p:ph type="dt" sz="half" idx="2"/>
          </p:nvPr>
        </p:nvSpPr>
        <p:spPr>
          <a:xfrm>
            <a:off x="838200" y="6372225"/>
            <a:ext cx="2743200" cy="365125"/>
          </a:xfrm>
          <a:prstGeom prst="rect">
            <a:avLst/>
          </a:prstGeom>
        </p:spPr>
        <p:txBody>
          <a:bodyPr vert="horz" lIns="91440" tIns="45720" rIns="91440" bIns="45720" rtlCol="0" anchor="ctr"/>
          <a:lstStyle>
            <a:lvl1pPr algn="l">
              <a:defRPr sz="1200">
                <a:solidFill>
                  <a:schemeClr val="bg1">
                    <a:lumMod val="75000"/>
                  </a:schemeClr>
                </a:solidFill>
                <a:latin typeface="Segoe UI" panose="020B0502040204020203" pitchFamily="34" charset="0"/>
                <a:cs typeface="Segoe UI" panose="020B0502040204020203" pitchFamily="34" charset="0"/>
              </a:defRPr>
            </a:lvl1pPr>
          </a:lstStyle>
          <a:p>
            <a:fld id="{1A4E7675-06BC-4E21-8233-5A61B78A4412}" type="datetime1">
              <a:rPr lang="en-US" smtClean="0"/>
              <a:t>11/15/2023</a:t>
            </a:fld>
            <a:endParaRPr lang="en-US" dirty="0"/>
          </a:p>
        </p:txBody>
      </p:sp>
      <p:sp>
        <p:nvSpPr>
          <p:cNvPr id="4" name="Title Placeholder 3">
            <a:extLst>
              <a:ext uri="{FF2B5EF4-FFF2-40B4-BE49-F238E27FC236}">
                <a16:creationId xmlns:a16="http://schemas.microsoft.com/office/drawing/2014/main" id="{D7B5D034-4EA1-F926-2A1E-460D5624D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FB7C7E05-1E8C-1419-3F32-ECDC17B02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D14542BF-BEDE-B177-7B1D-6D0F99D13A9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7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Tree>
    <p:extLst>
      <p:ext uri="{BB962C8B-B14F-4D97-AF65-F5344CB8AC3E}">
        <p14:creationId xmlns:p14="http://schemas.microsoft.com/office/powerpoint/2010/main" val="1465605014"/>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732" r:id="rId3"/>
    <p:sldLayoutId id="2147483757" r:id="rId4"/>
    <p:sldLayoutId id="2147483696" r:id="rId5"/>
  </p:sldLayoutIdLst>
  <p:hf hdr="0" dt="0"/>
  <p:txStyles>
    <p:titleStyle>
      <a:lvl1pPr algn="l" defTabSz="914400" rtl="0" eaLnBrk="1" latinLnBrk="0" hangingPunct="1">
        <a:lnSpc>
          <a:spcPct val="90000"/>
        </a:lnSpc>
        <a:spcBef>
          <a:spcPct val="0"/>
        </a:spcBef>
        <a:buNone/>
        <a:defRPr sz="45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A35"/>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7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5" name="Title Placeholder 4">
            <a:extLst>
              <a:ext uri="{FF2B5EF4-FFF2-40B4-BE49-F238E27FC236}">
                <a16:creationId xmlns:a16="http://schemas.microsoft.com/office/drawing/2014/main" id="{666A141F-A015-AC5E-F19D-53096945B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CBE2C372-9A3C-41C6-B24F-994F227D0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10240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7" r:id="rId5"/>
    <p:sldLayoutId id="2147483705" r:id="rId6"/>
    <p:sldLayoutId id="2147483706" r:id="rId7"/>
  </p:sldLayoutIdLst>
  <p:hf hdr="0" dt="0"/>
  <p:txStyles>
    <p:titleStyle>
      <a:lvl1pPr algn="l" defTabSz="914400" rtl="0" eaLnBrk="1" latinLnBrk="0" hangingPunct="1">
        <a:lnSpc>
          <a:spcPct val="90000"/>
        </a:lnSpc>
        <a:spcBef>
          <a:spcPct val="0"/>
        </a:spcBef>
        <a:buNone/>
        <a:defRPr sz="45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6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4" name="Title Placeholder 3">
            <a:extLst>
              <a:ext uri="{FF2B5EF4-FFF2-40B4-BE49-F238E27FC236}">
                <a16:creationId xmlns:a16="http://schemas.microsoft.com/office/drawing/2014/main" id="{EA2C0CFA-0AF2-66DB-1458-D532D44B8C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3142A995-BDC4-2159-E4F6-A433492DB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68180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dt="0"/>
  <p:txStyles>
    <p:titleStyle>
      <a:lvl1pPr algn="l" defTabSz="914400" rtl="0" eaLnBrk="1" latinLnBrk="0" hangingPunct="1">
        <a:lnSpc>
          <a:spcPct val="90000"/>
        </a:lnSpc>
        <a:spcBef>
          <a:spcPct val="0"/>
        </a:spcBef>
        <a:buNone/>
        <a:defRPr sz="45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2A35"/>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7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grpSp>
        <p:nvGrpSpPr>
          <p:cNvPr id="4" name="Group 3">
            <a:extLst>
              <a:ext uri="{FF2B5EF4-FFF2-40B4-BE49-F238E27FC236}">
                <a16:creationId xmlns:a16="http://schemas.microsoft.com/office/drawing/2014/main" id="{D69C0EDB-0962-6DEB-E310-4DD64B530D53}"/>
              </a:ext>
            </a:extLst>
          </p:cNvPr>
          <p:cNvGrpSpPr/>
          <p:nvPr userDrawn="1"/>
        </p:nvGrpSpPr>
        <p:grpSpPr>
          <a:xfrm>
            <a:off x="-10391" y="-4572"/>
            <a:ext cx="388145" cy="6867144"/>
            <a:chOff x="-17092" y="-1"/>
            <a:chExt cx="869665" cy="6864656"/>
          </a:xfrm>
        </p:grpSpPr>
        <p:sp>
          <p:nvSpPr>
            <p:cNvPr id="5" name="Freeform: Shape 4">
              <a:extLst>
                <a:ext uri="{FF2B5EF4-FFF2-40B4-BE49-F238E27FC236}">
                  <a16:creationId xmlns:a16="http://schemas.microsoft.com/office/drawing/2014/main" id="{EFF4EEB2-14E1-FC52-3AF1-C7C9AF31D876}"/>
                </a:ext>
              </a:extLst>
            </p:cNvPr>
            <p:cNvSpPr/>
            <p:nvPr/>
          </p:nvSpPr>
          <p:spPr>
            <a:xfrm>
              <a:off x="-17092" y="0"/>
              <a:ext cx="789632" cy="6864655"/>
            </a:xfrm>
            <a:custGeom>
              <a:avLst/>
              <a:gdLst>
                <a:gd name="connsiteX0" fmla="*/ 0 w 777668"/>
                <a:gd name="connsiteY0" fmla="*/ 0 h 6862273"/>
                <a:gd name="connsiteX1" fmla="*/ 25638 w 777668"/>
                <a:gd name="connsiteY1" fmla="*/ 6862273 h 6862273"/>
                <a:gd name="connsiteX2" fmla="*/ 495656 w 777668"/>
                <a:gd name="connsiteY2" fmla="*/ 6862273 h 6862273"/>
                <a:gd name="connsiteX3" fmla="*/ 666572 w 777668"/>
                <a:gd name="connsiteY3" fmla="*/ 6281159 h 6862273"/>
                <a:gd name="connsiteX4" fmla="*/ 777668 w 777668"/>
                <a:gd name="connsiteY4" fmla="*/ 5452217 h 6862273"/>
                <a:gd name="connsiteX5" fmla="*/ 743485 w 777668"/>
                <a:gd name="connsiteY5" fmla="*/ 4623275 h 6862273"/>
                <a:gd name="connsiteX6" fmla="*/ 675118 w 777668"/>
                <a:gd name="connsiteY6" fmla="*/ 3990886 h 6862273"/>
                <a:gd name="connsiteX7" fmla="*/ 538385 w 777668"/>
                <a:gd name="connsiteY7" fmla="*/ 3461047 h 6862273"/>
                <a:gd name="connsiteX8" fmla="*/ 299103 w 777668"/>
                <a:gd name="connsiteY8" fmla="*/ 2717563 h 6862273"/>
                <a:gd name="connsiteX9" fmla="*/ 205099 w 777668"/>
                <a:gd name="connsiteY9" fmla="*/ 1709159 h 6862273"/>
                <a:gd name="connsiteX10" fmla="*/ 282012 w 777668"/>
                <a:gd name="connsiteY10" fmla="*/ 1059679 h 6862273"/>
                <a:gd name="connsiteX11" fmla="*/ 393107 w 777668"/>
                <a:gd name="connsiteY11" fmla="*/ 470019 h 6862273"/>
                <a:gd name="connsiteX12" fmla="*/ 564023 w 777668"/>
                <a:gd name="connsiteY12" fmla="*/ 0 h 6862273"/>
                <a:gd name="connsiteX13" fmla="*/ 0 w 777668"/>
                <a:gd name="connsiteY13" fmla="*/ 0 h 6862273"/>
                <a:gd name="connsiteX0" fmla="*/ 0 w 777668"/>
                <a:gd name="connsiteY0" fmla="*/ 0 h 6862273"/>
                <a:gd name="connsiteX1" fmla="*/ 16112 w 777668"/>
                <a:gd name="connsiteY1" fmla="*/ 6862273 h 6862273"/>
                <a:gd name="connsiteX2" fmla="*/ 495656 w 777668"/>
                <a:gd name="connsiteY2" fmla="*/ 6862273 h 6862273"/>
                <a:gd name="connsiteX3" fmla="*/ 666572 w 777668"/>
                <a:gd name="connsiteY3" fmla="*/ 6281159 h 6862273"/>
                <a:gd name="connsiteX4" fmla="*/ 777668 w 777668"/>
                <a:gd name="connsiteY4" fmla="*/ 5452217 h 6862273"/>
                <a:gd name="connsiteX5" fmla="*/ 743485 w 777668"/>
                <a:gd name="connsiteY5" fmla="*/ 4623275 h 6862273"/>
                <a:gd name="connsiteX6" fmla="*/ 675118 w 777668"/>
                <a:gd name="connsiteY6" fmla="*/ 3990886 h 6862273"/>
                <a:gd name="connsiteX7" fmla="*/ 538385 w 777668"/>
                <a:gd name="connsiteY7" fmla="*/ 3461047 h 6862273"/>
                <a:gd name="connsiteX8" fmla="*/ 299103 w 777668"/>
                <a:gd name="connsiteY8" fmla="*/ 2717563 h 6862273"/>
                <a:gd name="connsiteX9" fmla="*/ 205099 w 777668"/>
                <a:gd name="connsiteY9" fmla="*/ 1709159 h 6862273"/>
                <a:gd name="connsiteX10" fmla="*/ 282012 w 777668"/>
                <a:gd name="connsiteY10" fmla="*/ 1059679 h 6862273"/>
                <a:gd name="connsiteX11" fmla="*/ 393107 w 777668"/>
                <a:gd name="connsiteY11" fmla="*/ 470019 h 6862273"/>
                <a:gd name="connsiteX12" fmla="*/ 564023 w 777668"/>
                <a:gd name="connsiteY12" fmla="*/ 0 h 6862273"/>
                <a:gd name="connsiteX13" fmla="*/ 0 w 777668"/>
                <a:gd name="connsiteY13" fmla="*/ 0 h 6862273"/>
                <a:gd name="connsiteX0" fmla="*/ 0 w 777668"/>
                <a:gd name="connsiteY0" fmla="*/ 0 h 6864655"/>
                <a:gd name="connsiteX1" fmla="*/ 16112 w 777668"/>
                <a:gd name="connsiteY1" fmla="*/ 6862273 h 6864655"/>
                <a:gd name="connsiteX2" fmla="*/ 519469 w 777668"/>
                <a:gd name="connsiteY2" fmla="*/ 6864655 h 6864655"/>
                <a:gd name="connsiteX3" fmla="*/ 666572 w 777668"/>
                <a:gd name="connsiteY3" fmla="*/ 6281159 h 6864655"/>
                <a:gd name="connsiteX4" fmla="*/ 777668 w 777668"/>
                <a:gd name="connsiteY4" fmla="*/ 5452217 h 6864655"/>
                <a:gd name="connsiteX5" fmla="*/ 743485 w 777668"/>
                <a:gd name="connsiteY5" fmla="*/ 4623275 h 6864655"/>
                <a:gd name="connsiteX6" fmla="*/ 675118 w 777668"/>
                <a:gd name="connsiteY6" fmla="*/ 3990886 h 6864655"/>
                <a:gd name="connsiteX7" fmla="*/ 538385 w 777668"/>
                <a:gd name="connsiteY7" fmla="*/ 3461047 h 6864655"/>
                <a:gd name="connsiteX8" fmla="*/ 299103 w 777668"/>
                <a:gd name="connsiteY8" fmla="*/ 2717563 h 6864655"/>
                <a:gd name="connsiteX9" fmla="*/ 205099 w 777668"/>
                <a:gd name="connsiteY9" fmla="*/ 1709159 h 6864655"/>
                <a:gd name="connsiteX10" fmla="*/ 282012 w 777668"/>
                <a:gd name="connsiteY10" fmla="*/ 1059679 h 6864655"/>
                <a:gd name="connsiteX11" fmla="*/ 393107 w 777668"/>
                <a:gd name="connsiteY11" fmla="*/ 470019 h 6864655"/>
                <a:gd name="connsiteX12" fmla="*/ 564023 w 777668"/>
                <a:gd name="connsiteY12" fmla="*/ 0 h 6864655"/>
                <a:gd name="connsiteX13" fmla="*/ 0 w 777668"/>
                <a:gd name="connsiteY13" fmla="*/ 0 h 686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668" h="6864655">
                  <a:moveTo>
                    <a:pt x="0" y="0"/>
                  </a:moveTo>
                  <a:cubicBezTo>
                    <a:pt x="5371" y="2287424"/>
                    <a:pt x="10741" y="4574849"/>
                    <a:pt x="16112" y="6862273"/>
                  </a:cubicBezTo>
                  <a:lnTo>
                    <a:pt x="519469" y="6864655"/>
                  </a:lnTo>
                  <a:lnTo>
                    <a:pt x="666572" y="6281159"/>
                  </a:lnTo>
                  <a:lnTo>
                    <a:pt x="777668" y="5452217"/>
                  </a:lnTo>
                  <a:lnTo>
                    <a:pt x="743485" y="4623275"/>
                  </a:lnTo>
                  <a:lnTo>
                    <a:pt x="675118" y="3990886"/>
                  </a:lnTo>
                  <a:lnTo>
                    <a:pt x="538385" y="3461047"/>
                  </a:lnTo>
                  <a:lnTo>
                    <a:pt x="299103" y="2717563"/>
                  </a:lnTo>
                  <a:lnTo>
                    <a:pt x="205099" y="1709159"/>
                  </a:lnTo>
                  <a:lnTo>
                    <a:pt x="282012" y="1059679"/>
                  </a:lnTo>
                  <a:lnTo>
                    <a:pt x="393107" y="470019"/>
                  </a:lnTo>
                  <a:lnTo>
                    <a:pt x="564023" y="0"/>
                  </a:lnTo>
                  <a:lnTo>
                    <a:pt x="0" y="0"/>
                  </a:lnTo>
                  <a:close/>
                </a:path>
              </a:pathLst>
            </a:custGeom>
            <a:solidFill>
              <a:srgbClr val="4F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0F466C-8C43-3AE6-EAAF-A4BEF5F0AD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67" y="-1"/>
              <a:ext cx="765006" cy="6858001"/>
            </a:xfrm>
            <a:prstGeom prst="rect">
              <a:avLst/>
            </a:prstGeom>
            <a:ln>
              <a:noFill/>
            </a:ln>
          </p:spPr>
        </p:pic>
      </p:grpSp>
      <p:sp>
        <p:nvSpPr>
          <p:cNvPr id="9" name="Title Placeholder 8">
            <a:extLst>
              <a:ext uri="{FF2B5EF4-FFF2-40B4-BE49-F238E27FC236}">
                <a16:creationId xmlns:a16="http://schemas.microsoft.com/office/drawing/2014/main" id="{4D4BA2C0-D040-7E5A-A7FB-488223452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9">
            <a:extLst>
              <a:ext uri="{FF2B5EF4-FFF2-40B4-BE49-F238E27FC236}">
                <a16:creationId xmlns:a16="http://schemas.microsoft.com/office/drawing/2014/main" id="{C5EBB74F-451A-5179-DF0F-C0E494D4B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826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dt="0"/>
  <p:txStyles>
    <p:titleStyle>
      <a:lvl1pPr algn="l" defTabSz="914400" rtl="0" eaLnBrk="1" latinLnBrk="0" hangingPunct="1">
        <a:lnSpc>
          <a:spcPct val="90000"/>
        </a:lnSpc>
        <a:spcBef>
          <a:spcPct val="0"/>
        </a:spcBef>
        <a:buNone/>
        <a:defRPr sz="45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EFACA-635B-6AC9-E742-D8AB9AD6EB40}"/>
              </a:ext>
            </a:extLst>
          </p:cNvPr>
          <p:cNvSpPr txBox="1"/>
          <p:nvPr userDrawn="1"/>
        </p:nvSpPr>
        <p:spPr>
          <a:xfrm>
            <a:off x="4198834" y="13198"/>
            <a:ext cx="3794332"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CLASSIFICATION</a:t>
            </a:r>
            <a:r>
              <a:rPr lang="en-US" sz="1600" b="1" dirty="0">
                <a:latin typeface="Segoe UI" panose="020B0502040204020203" pitchFamily="34" charset="0"/>
                <a:cs typeface="Segoe UI" panose="020B0502040204020203" pitchFamily="34" charset="0"/>
              </a:rPr>
              <a:t> </a:t>
            </a:r>
            <a:r>
              <a:rPr lang="en-US" sz="1600" b="1" dirty="0">
                <a:solidFill>
                  <a:schemeClr val="bg1"/>
                </a:solidFill>
                <a:latin typeface="Segoe UI" panose="020B0502040204020203" pitchFamily="34" charset="0"/>
                <a:cs typeface="Segoe UI" panose="020B0502040204020203" pitchFamily="34" charset="0"/>
              </a:rPr>
              <a:t>HEADING</a:t>
            </a:r>
          </a:p>
        </p:txBody>
      </p:sp>
      <p:sp>
        <p:nvSpPr>
          <p:cNvPr id="3" name="TextBox 2">
            <a:extLst>
              <a:ext uri="{FF2B5EF4-FFF2-40B4-BE49-F238E27FC236}">
                <a16:creationId xmlns:a16="http://schemas.microsoft.com/office/drawing/2014/main" id="{C39B6A87-B095-5F2B-61E9-A2DEE3F7F8F1}"/>
              </a:ext>
            </a:extLst>
          </p:cNvPr>
          <p:cNvSpPr txBox="1"/>
          <p:nvPr userDrawn="1"/>
        </p:nvSpPr>
        <p:spPr>
          <a:xfrm>
            <a:off x="4198834" y="6510638"/>
            <a:ext cx="3794332"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CLASSIFICATION HEADING</a:t>
            </a:r>
          </a:p>
        </p:txBody>
      </p:sp>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6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grpSp>
        <p:nvGrpSpPr>
          <p:cNvPr id="4" name="Group 3">
            <a:extLst>
              <a:ext uri="{FF2B5EF4-FFF2-40B4-BE49-F238E27FC236}">
                <a16:creationId xmlns:a16="http://schemas.microsoft.com/office/drawing/2014/main" id="{D69C0EDB-0962-6DEB-E310-4DD64B530D53}"/>
              </a:ext>
            </a:extLst>
          </p:cNvPr>
          <p:cNvGrpSpPr/>
          <p:nvPr userDrawn="1"/>
        </p:nvGrpSpPr>
        <p:grpSpPr>
          <a:xfrm>
            <a:off x="-10391" y="-4572"/>
            <a:ext cx="388145" cy="6867144"/>
            <a:chOff x="-17092" y="-1"/>
            <a:chExt cx="869665" cy="6864656"/>
          </a:xfrm>
        </p:grpSpPr>
        <p:sp>
          <p:nvSpPr>
            <p:cNvPr id="5" name="Freeform: Shape 4">
              <a:extLst>
                <a:ext uri="{FF2B5EF4-FFF2-40B4-BE49-F238E27FC236}">
                  <a16:creationId xmlns:a16="http://schemas.microsoft.com/office/drawing/2014/main" id="{EFF4EEB2-14E1-FC52-3AF1-C7C9AF31D876}"/>
                </a:ext>
              </a:extLst>
            </p:cNvPr>
            <p:cNvSpPr/>
            <p:nvPr/>
          </p:nvSpPr>
          <p:spPr>
            <a:xfrm>
              <a:off x="-17092" y="0"/>
              <a:ext cx="789632" cy="6864655"/>
            </a:xfrm>
            <a:custGeom>
              <a:avLst/>
              <a:gdLst>
                <a:gd name="connsiteX0" fmla="*/ 0 w 777668"/>
                <a:gd name="connsiteY0" fmla="*/ 0 h 6862273"/>
                <a:gd name="connsiteX1" fmla="*/ 25638 w 777668"/>
                <a:gd name="connsiteY1" fmla="*/ 6862273 h 6862273"/>
                <a:gd name="connsiteX2" fmla="*/ 495656 w 777668"/>
                <a:gd name="connsiteY2" fmla="*/ 6862273 h 6862273"/>
                <a:gd name="connsiteX3" fmla="*/ 666572 w 777668"/>
                <a:gd name="connsiteY3" fmla="*/ 6281159 h 6862273"/>
                <a:gd name="connsiteX4" fmla="*/ 777668 w 777668"/>
                <a:gd name="connsiteY4" fmla="*/ 5452217 h 6862273"/>
                <a:gd name="connsiteX5" fmla="*/ 743485 w 777668"/>
                <a:gd name="connsiteY5" fmla="*/ 4623275 h 6862273"/>
                <a:gd name="connsiteX6" fmla="*/ 675118 w 777668"/>
                <a:gd name="connsiteY6" fmla="*/ 3990886 h 6862273"/>
                <a:gd name="connsiteX7" fmla="*/ 538385 w 777668"/>
                <a:gd name="connsiteY7" fmla="*/ 3461047 h 6862273"/>
                <a:gd name="connsiteX8" fmla="*/ 299103 w 777668"/>
                <a:gd name="connsiteY8" fmla="*/ 2717563 h 6862273"/>
                <a:gd name="connsiteX9" fmla="*/ 205099 w 777668"/>
                <a:gd name="connsiteY9" fmla="*/ 1709159 h 6862273"/>
                <a:gd name="connsiteX10" fmla="*/ 282012 w 777668"/>
                <a:gd name="connsiteY10" fmla="*/ 1059679 h 6862273"/>
                <a:gd name="connsiteX11" fmla="*/ 393107 w 777668"/>
                <a:gd name="connsiteY11" fmla="*/ 470019 h 6862273"/>
                <a:gd name="connsiteX12" fmla="*/ 564023 w 777668"/>
                <a:gd name="connsiteY12" fmla="*/ 0 h 6862273"/>
                <a:gd name="connsiteX13" fmla="*/ 0 w 777668"/>
                <a:gd name="connsiteY13" fmla="*/ 0 h 6862273"/>
                <a:gd name="connsiteX0" fmla="*/ 0 w 777668"/>
                <a:gd name="connsiteY0" fmla="*/ 0 h 6862273"/>
                <a:gd name="connsiteX1" fmla="*/ 16112 w 777668"/>
                <a:gd name="connsiteY1" fmla="*/ 6862273 h 6862273"/>
                <a:gd name="connsiteX2" fmla="*/ 495656 w 777668"/>
                <a:gd name="connsiteY2" fmla="*/ 6862273 h 6862273"/>
                <a:gd name="connsiteX3" fmla="*/ 666572 w 777668"/>
                <a:gd name="connsiteY3" fmla="*/ 6281159 h 6862273"/>
                <a:gd name="connsiteX4" fmla="*/ 777668 w 777668"/>
                <a:gd name="connsiteY4" fmla="*/ 5452217 h 6862273"/>
                <a:gd name="connsiteX5" fmla="*/ 743485 w 777668"/>
                <a:gd name="connsiteY5" fmla="*/ 4623275 h 6862273"/>
                <a:gd name="connsiteX6" fmla="*/ 675118 w 777668"/>
                <a:gd name="connsiteY6" fmla="*/ 3990886 h 6862273"/>
                <a:gd name="connsiteX7" fmla="*/ 538385 w 777668"/>
                <a:gd name="connsiteY7" fmla="*/ 3461047 h 6862273"/>
                <a:gd name="connsiteX8" fmla="*/ 299103 w 777668"/>
                <a:gd name="connsiteY8" fmla="*/ 2717563 h 6862273"/>
                <a:gd name="connsiteX9" fmla="*/ 205099 w 777668"/>
                <a:gd name="connsiteY9" fmla="*/ 1709159 h 6862273"/>
                <a:gd name="connsiteX10" fmla="*/ 282012 w 777668"/>
                <a:gd name="connsiteY10" fmla="*/ 1059679 h 6862273"/>
                <a:gd name="connsiteX11" fmla="*/ 393107 w 777668"/>
                <a:gd name="connsiteY11" fmla="*/ 470019 h 6862273"/>
                <a:gd name="connsiteX12" fmla="*/ 564023 w 777668"/>
                <a:gd name="connsiteY12" fmla="*/ 0 h 6862273"/>
                <a:gd name="connsiteX13" fmla="*/ 0 w 777668"/>
                <a:gd name="connsiteY13" fmla="*/ 0 h 6862273"/>
                <a:gd name="connsiteX0" fmla="*/ 0 w 777668"/>
                <a:gd name="connsiteY0" fmla="*/ 0 h 6864655"/>
                <a:gd name="connsiteX1" fmla="*/ 16112 w 777668"/>
                <a:gd name="connsiteY1" fmla="*/ 6862273 h 6864655"/>
                <a:gd name="connsiteX2" fmla="*/ 519469 w 777668"/>
                <a:gd name="connsiteY2" fmla="*/ 6864655 h 6864655"/>
                <a:gd name="connsiteX3" fmla="*/ 666572 w 777668"/>
                <a:gd name="connsiteY3" fmla="*/ 6281159 h 6864655"/>
                <a:gd name="connsiteX4" fmla="*/ 777668 w 777668"/>
                <a:gd name="connsiteY4" fmla="*/ 5452217 h 6864655"/>
                <a:gd name="connsiteX5" fmla="*/ 743485 w 777668"/>
                <a:gd name="connsiteY5" fmla="*/ 4623275 h 6864655"/>
                <a:gd name="connsiteX6" fmla="*/ 675118 w 777668"/>
                <a:gd name="connsiteY6" fmla="*/ 3990886 h 6864655"/>
                <a:gd name="connsiteX7" fmla="*/ 538385 w 777668"/>
                <a:gd name="connsiteY7" fmla="*/ 3461047 h 6864655"/>
                <a:gd name="connsiteX8" fmla="*/ 299103 w 777668"/>
                <a:gd name="connsiteY8" fmla="*/ 2717563 h 6864655"/>
                <a:gd name="connsiteX9" fmla="*/ 205099 w 777668"/>
                <a:gd name="connsiteY9" fmla="*/ 1709159 h 6864655"/>
                <a:gd name="connsiteX10" fmla="*/ 282012 w 777668"/>
                <a:gd name="connsiteY10" fmla="*/ 1059679 h 6864655"/>
                <a:gd name="connsiteX11" fmla="*/ 393107 w 777668"/>
                <a:gd name="connsiteY11" fmla="*/ 470019 h 6864655"/>
                <a:gd name="connsiteX12" fmla="*/ 564023 w 777668"/>
                <a:gd name="connsiteY12" fmla="*/ 0 h 6864655"/>
                <a:gd name="connsiteX13" fmla="*/ 0 w 777668"/>
                <a:gd name="connsiteY13" fmla="*/ 0 h 686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668" h="6864655">
                  <a:moveTo>
                    <a:pt x="0" y="0"/>
                  </a:moveTo>
                  <a:cubicBezTo>
                    <a:pt x="5371" y="2287424"/>
                    <a:pt x="10741" y="4574849"/>
                    <a:pt x="16112" y="6862273"/>
                  </a:cubicBezTo>
                  <a:lnTo>
                    <a:pt x="519469" y="6864655"/>
                  </a:lnTo>
                  <a:lnTo>
                    <a:pt x="666572" y="6281159"/>
                  </a:lnTo>
                  <a:lnTo>
                    <a:pt x="777668" y="5452217"/>
                  </a:lnTo>
                  <a:lnTo>
                    <a:pt x="743485" y="4623275"/>
                  </a:lnTo>
                  <a:lnTo>
                    <a:pt x="675118" y="3990886"/>
                  </a:lnTo>
                  <a:lnTo>
                    <a:pt x="538385" y="3461047"/>
                  </a:lnTo>
                  <a:lnTo>
                    <a:pt x="299103" y="2717563"/>
                  </a:lnTo>
                  <a:lnTo>
                    <a:pt x="205099" y="1709159"/>
                  </a:lnTo>
                  <a:lnTo>
                    <a:pt x="282012" y="1059679"/>
                  </a:lnTo>
                  <a:lnTo>
                    <a:pt x="393107" y="470019"/>
                  </a:lnTo>
                  <a:lnTo>
                    <a:pt x="564023" y="0"/>
                  </a:lnTo>
                  <a:lnTo>
                    <a:pt x="0" y="0"/>
                  </a:lnTo>
                  <a:close/>
                </a:path>
              </a:pathLst>
            </a:custGeom>
            <a:solidFill>
              <a:srgbClr val="4F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0F466C-8C43-3AE6-EAAF-A4BEF5F0AD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67" y="-1"/>
              <a:ext cx="765006" cy="6858001"/>
            </a:xfrm>
            <a:prstGeom prst="rect">
              <a:avLst/>
            </a:prstGeom>
            <a:ln>
              <a:noFill/>
            </a:ln>
          </p:spPr>
        </p:pic>
      </p:grpSp>
      <p:sp>
        <p:nvSpPr>
          <p:cNvPr id="6" name="Title Placeholder 5">
            <a:extLst>
              <a:ext uri="{FF2B5EF4-FFF2-40B4-BE49-F238E27FC236}">
                <a16:creationId xmlns:a16="http://schemas.microsoft.com/office/drawing/2014/main" id="{8C1EBA83-4294-CC0F-F9CE-3E99AA603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a:extLst>
              <a:ext uri="{FF2B5EF4-FFF2-40B4-BE49-F238E27FC236}">
                <a16:creationId xmlns:a16="http://schemas.microsoft.com/office/drawing/2014/main" id="{CE12826A-AEC4-3518-6E52-4B3B25571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05600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dt="0"/>
  <p:txStyles>
    <p:titleStyle>
      <a:lvl1pPr algn="l" defTabSz="914400" rtl="0" eaLnBrk="1" latinLnBrk="0" hangingPunct="1">
        <a:lnSpc>
          <a:spcPct val="90000"/>
        </a:lnSpc>
        <a:spcBef>
          <a:spcPct val="0"/>
        </a:spcBef>
        <a:buNone/>
        <a:defRPr sz="45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2A35"/>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7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3" name="Rectangle 12">
            <a:extLst>
              <a:ext uri="{FF2B5EF4-FFF2-40B4-BE49-F238E27FC236}">
                <a16:creationId xmlns:a16="http://schemas.microsoft.com/office/drawing/2014/main" id="{E07503FB-EDD4-38FD-9156-4ACE0CBE5230}"/>
              </a:ext>
            </a:extLst>
          </p:cNvPr>
          <p:cNvSpPr/>
          <p:nvPr userDrawn="1"/>
        </p:nvSpPr>
        <p:spPr>
          <a:xfrm>
            <a:off x="-1" y="0"/>
            <a:ext cx="73152" cy="6858000"/>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CFB478-F5EE-9E47-AC83-BAD9FB2FBA57}"/>
              </a:ext>
            </a:extLst>
          </p:cNvPr>
          <p:cNvSpPr/>
          <p:nvPr userDrawn="1"/>
        </p:nvSpPr>
        <p:spPr>
          <a:xfrm>
            <a:off x="12178952" y="0"/>
            <a:ext cx="73152" cy="6858000"/>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26F57B-6CFA-4952-649C-9B3C874F264C}"/>
              </a:ext>
            </a:extLst>
          </p:cNvPr>
          <p:cNvSpPr/>
          <p:nvPr userDrawn="1"/>
        </p:nvSpPr>
        <p:spPr>
          <a:xfrm>
            <a:off x="6096001" y="6787662"/>
            <a:ext cx="6096000" cy="70338"/>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98A7C0-4A4B-D422-B6CC-B8D3B7B39A55}"/>
              </a:ext>
            </a:extLst>
          </p:cNvPr>
          <p:cNvSpPr/>
          <p:nvPr userDrawn="1"/>
        </p:nvSpPr>
        <p:spPr>
          <a:xfrm>
            <a:off x="1" y="6787662"/>
            <a:ext cx="6095999" cy="70338"/>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60388B-06D0-B10C-D85A-51E0DA7F8E35}"/>
              </a:ext>
            </a:extLst>
          </p:cNvPr>
          <p:cNvSpPr/>
          <p:nvPr userDrawn="1"/>
        </p:nvSpPr>
        <p:spPr>
          <a:xfrm>
            <a:off x="6152561" y="0"/>
            <a:ext cx="6096000" cy="70338"/>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915E74-8ADC-AD6A-DDFB-CB386BE0543B}"/>
              </a:ext>
            </a:extLst>
          </p:cNvPr>
          <p:cNvSpPr/>
          <p:nvPr userDrawn="1"/>
        </p:nvSpPr>
        <p:spPr>
          <a:xfrm>
            <a:off x="56561" y="0"/>
            <a:ext cx="6095999" cy="70338"/>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4">
            <a:extLst>
              <a:ext uri="{FF2B5EF4-FFF2-40B4-BE49-F238E27FC236}">
                <a16:creationId xmlns:a16="http://schemas.microsoft.com/office/drawing/2014/main" id="{A0DD577A-1503-D105-92C6-B50F04574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E77E99ED-558E-A7C0-924F-E46B94C70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37915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hdr="0" dt="0"/>
  <p:txStyles>
    <p:titleStyle>
      <a:lvl1pPr algn="l" defTabSz="914400" rtl="0" eaLnBrk="1" latinLnBrk="0" hangingPunct="1">
        <a:lnSpc>
          <a:spcPct val="90000"/>
        </a:lnSpc>
        <a:spcBef>
          <a:spcPct val="0"/>
        </a:spcBef>
        <a:buNone/>
        <a:defRPr sz="45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EFACA-635B-6AC9-E742-D8AB9AD6EB40}"/>
              </a:ext>
            </a:extLst>
          </p:cNvPr>
          <p:cNvSpPr txBox="1"/>
          <p:nvPr userDrawn="1"/>
        </p:nvSpPr>
        <p:spPr>
          <a:xfrm>
            <a:off x="4198834" y="13198"/>
            <a:ext cx="3794332"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CLASSIFICATION</a:t>
            </a:r>
            <a:r>
              <a:rPr lang="en-US" sz="1600" b="1" dirty="0">
                <a:latin typeface="Segoe UI" panose="020B0502040204020203" pitchFamily="34" charset="0"/>
                <a:cs typeface="Segoe UI" panose="020B0502040204020203" pitchFamily="34" charset="0"/>
              </a:rPr>
              <a:t> </a:t>
            </a:r>
            <a:r>
              <a:rPr lang="en-US" sz="1600" b="1" dirty="0">
                <a:solidFill>
                  <a:schemeClr val="bg1"/>
                </a:solidFill>
                <a:latin typeface="Segoe UI" panose="020B0502040204020203" pitchFamily="34" charset="0"/>
                <a:cs typeface="Segoe UI" panose="020B0502040204020203" pitchFamily="34" charset="0"/>
              </a:rPr>
              <a:t>HEADING</a:t>
            </a:r>
          </a:p>
        </p:txBody>
      </p:sp>
      <p:sp>
        <p:nvSpPr>
          <p:cNvPr id="3" name="TextBox 2">
            <a:extLst>
              <a:ext uri="{FF2B5EF4-FFF2-40B4-BE49-F238E27FC236}">
                <a16:creationId xmlns:a16="http://schemas.microsoft.com/office/drawing/2014/main" id="{C39B6A87-B095-5F2B-61E9-A2DEE3F7F8F1}"/>
              </a:ext>
            </a:extLst>
          </p:cNvPr>
          <p:cNvSpPr txBox="1"/>
          <p:nvPr userDrawn="1"/>
        </p:nvSpPr>
        <p:spPr>
          <a:xfrm>
            <a:off x="4198834" y="6510638"/>
            <a:ext cx="3794332"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CLASSIFICATION HEADING</a:t>
            </a:r>
          </a:p>
        </p:txBody>
      </p:sp>
      <p:sp>
        <p:nvSpPr>
          <p:cNvPr id="8" name="Slide Number Placeholder 7">
            <a:extLst>
              <a:ext uri="{FF2B5EF4-FFF2-40B4-BE49-F238E27FC236}">
                <a16:creationId xmlns:a16="http://schemas.microsoft.com/office/drawing/2014/main" id="{07480E58-FCBA-72DD-C63C-2E8B58C9E2D0}"/>
              </a:ext>
            </a:extLst>
          </p:cNvPr>
          <p:cNvSpPr>
            <a:spLocks noGrp="1"/>
          </p:cNvSpPr>
          <p:nvPr>
            <p:ph type="sldNum" sz="quarter" idx="4"/>
          </p:nvPr>
        </p:nvSpPr>
        <p:spPr>
          <a:xfrm>
            <a:off x="9324975" y="76994"/>
            <a:ext cx="2247900" cy="365125"/>
          </a:xfrm>
          <a:prstGeom prst="rect">
            <a:avLst/>
          </a:prstGeom>
        </p:spPr>
        <p:txBody>
          <a:bodyPr vert="horz" lIns="91440" tIns="45720" rIns="91440" bIns="45720" rtlCol="0" anchor="ctr"/>
          <a:lstStyle>
            <a:lvl1pPr algn="r">
              <a:defRPr sz="1200">
                <a:solidFill>
                  <a:schemeClr val="bg1">
                    <a:lumMod val="65000"/>
                  </a:schemeClr>
                </a:solidFill>
                <a:latin typeface="Segoe UI" panose="020B0502040204020203" pitchFamily="34" charset="0"/>
                <a:cs typeface="Segoe UI" panose="020B0502040204020203" pitchFamily="34" charset="0"/>
              </a:defRPr>
            </a:lvl1pPr>
          </a:lstStyle>
          <a:p>
            <a:fld id="{7D7EAB14-C76B-47D9-8095-0A145B6C5E7B}" type="slidenum">
              <a:rPr lang="en-US" smtClean="0"/>
              <a:pPr/>
              <a:t>‹#›</a:t>
            </a:fld>
            <a:endParaRPr lang="en-US" dirty="0"/>
          </a:p>
        </p:txBody>
      </p:sp>
      <p:sp>
        <p:nvSpPr>
          <p:cNvPr id="13" name="Rectangle 12">
            <a:extLst>
              <a:ext uri="{FF2B5EF4-FFF2-40B4-BE49-F238E27FC236}">
                <a16:creationId xmlns:a16="http://schemas.microsoft.com/office/drawing/2014/main" id="{E07503FB-EDD4-38FD-9156-4ACE0CBE5230}"/>
              </a:ext>
            </a:extLst>
          </p:cNvPr>
          <p:cNvSpPr/>
          <p:nvPr userDrawn="1"/>
        </p:nvSpPr>
        <p:spPr>
          <a:xfrm>
            <a:off x="-1" y="0"/>
            <a:ext cx="73152" cy="6858000"/>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CFB478-F5EE-9E47-AC83-BAD9FB2FBA57}"/>
              </a:ext>
            </a:extLst>
          </p:cNvPr>
          <p:cNvSpPr/>
          <p:nvPr userDrawn="1"/>
        </p:nvSpPr>
        <p:spPr>
          <a:xfrm>
            <a:off x="12178952" y="0"/>
            <a:ext cx="73152" cy="6858000"/>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26F57B-6CFA-4952-649C-9B3C874F264C}"/>
              </a:ext>
            </a:extLst>
          </p:cNvPr>
          <p:cNvSpPr/>
          <p:nvPr userDrawn="1"/>
        </p:nvSpPr>
        <p:spPr>
          <a:xfrm>
            <a:off x="6096001" y="6787662"/>
            <a:ext cx="6096000" cy="70338"/>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98A7C0-4A4B-D422-B6CC-B8D3B7B39A55}"/>
              </a:ext>
            </a:extLst>
          </p:cNvPr>
          <p:cNvSpPr/>
          <p:nvPr userDrawn="1"/>
        </p:nvSpPr>
        <p:spPr>
          <a:xfrm>
            <a:off x="1" y="6787662"/>
            <a:ext cx="6095999" cy="70338"/>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60388B-06D0-B10C-D85A-51E0DA7F8E35}"/>
              </a:ext>
            </a:extLst>
          </p:cNvPr>
          <p:cNvSpPr/>
          <p:nvPr userDrawn="1"/>
        </p:nvSpPr>
        <p:spPr>
          <a:xfrm>
            <a:off x="6152561" y="0"/>
            <a:ext cx="6096000" cy="70338"/>
          </a:xfrm>
          <a:prstGeom prst="rect">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915E74-8ADC-AD6A-DDFB-CB386BE0543B}"/>
              </a:ext>
            </a:extLst>
          </p:cNvPr>
          <p:cNvSpPr/>
          <p:nvPr userDrawn="1"/>
        </p:nvSpPr>
        <p:spPr>
          <a:xfrm>
            <a:off x="56561" y="0"/>
            <a:ext cx="6095999" cy="70338"/>
          </a:xfrm>
          <a:prstGeom prst="rect">
            <a:avLst/>
          </a:prstGeom>
          <a:solidFill>
            <a:srgbClr val="32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3">
            <a:extLst>
              <a:ext uri="{FF2B5EF4-FFF2-40B4-BE49-F238E27FC236}">
                <a16:creationId xmlns:a16="http://schemas.microsoft.com/office/drawing/2014/main" id="{0C102CE4-4D30-6FBD-F438-52A7C3AEE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974D8171-4E65-B364-AAD2-61313BAA8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2645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hdr="0" dt="0"/>
  <p:txStyles>
    <p:titleStyle>
      <a:lvl1pPr algn="l" defTabSz="914400" rtl="0" eaLnBrk="1" latinLnBrk="0" hangingPunct="1">
        <a:lnSpc>
          <a:spcPct val="90000"/>
        </a:lnSpc>
        <a:spcBef>
          <a:spcPct val="0"/>
        </a:spcBef>
        <a:buNone/>
        <a:defRPr sz="45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0D68-0FD3-1806-1548-D993A1B87394}"/>
              </a:ext>
            </a:extLst>
          </p:cNvPr>
          <p:cNvSpPr>
            <a:spLocks noGrp="1"/>
          </p:cNvSpPr>
          <p:nvPr>
            <p:ph type="body" sz="quarter" idx="12"/>
          </p:nvPr>
        </p:nvSpPr>
        <p:spPr/>
        <p:txBody>
          <a:bodyPr>
            <a:normAutofit fontScale="62500" lnSpcReduction="20000"/>
          </a:bodyPr>
          <a:lstStyle/>
          <a:p>
            <a:r>
              <a:rPr lang="en-US" dirty="0"/>
              <a:t>Examining Beryllium Scattering using RPI Quasi-Differential Measurements and ENDF Evaluations</a:t>
            </a:r>
          </a:p>
        </p:txBody>
      </p:sp>
      <p:sp>
        <p:nvSpPr>
          <p:cNvPr id="3" name="Text Placeholder 2">
            <a:extLst>
              <a:ext uri="{FF2B5EF4-FFF2-40B4-BE49-F238E27FC236}">
                <a16:creationId xmlns:a16="http://schemas.microsoft.com/office/drawing/2014/main" id="{1E4C8BAD-4DBA-9834-4E5E-8FD2FC9B8A22}"/>
              </a:ext>
            </a:extLst>
          </p:cNvPr>
          <p:cNvSpPr>
            <a:spLocks noGrp="1"/>
          </p:cNvSpPr>
          <p:nvPr>
            <p:ph type="body" sz="quarter" idx="13"/>
          </p:nvPr>
        </p:nvSpPr>
        <p:spPr>
          <a:xfrm>
            <a:off x="1125538" y="3042138"/>
            <a:ext cx="9996487" cy="1672598"/>
          </a:xfrm>
        </p:spPr>
        <p:txBody>
          <a:bodyPr>
            <a:normAutofit/>
          </a:bodyPr>
          <a:lstStyle/>
          <a:p>
            <a:r>
              <a:rPr lang="en-US" dirty="0"/>
              <a:t>Adam Daskalakis</a:t>
            </a:r>
          </a:p>
          <a:p>
            <a:r>
              <a:rPr lang="en-US" sz="2400" dirty="0"/>
              <a:t>Naval Nuclear Laboratory</a:t>
            </a:r>
          </a:p>
          <a:p>
            <a:r>
              <a:rPr lang="en-US" sz="2400" dirty="0"/>
              <a:t>CSEWG – November 16, 2023</a:t>
            </a:r>
          </a:p>
        </p:txBody>
      </p:sp>
    </p:spTree>
    <p:extLst>
      <p:ext uri="{BB962C8B-B14F-4D97-AF65-F5344CB8AC3E}">
        <p14:creationId xmlns:p14="http://schemas.microsoft.com/office/powerpoint/2010/main" val="216908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a:extLst>
              <a:ext uri="{FF2B5EF4-FFF2-40B4-BE49-F238E27FC236}">
                <a16:creationId xmlns:a16="http://schemas.microsoft.com/office/drawing/2014/main" id="{A260A74E-B61E-4BA9-89FE-35AF3D374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553" y="394421"/>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B45DB3F8-D3E7-4CAB-A3F8-437C1A344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4421"/>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DB4B3A5-477D-4B64-AA46-DB44CCE02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52" y="2729814"/>
            <a:ext cx="5166360" cy="40264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946696CB-6B4E-4BB6-8A8E-3D2644264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313" y="2773926"/>
            <a:ext cx="5111496" cy="3983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E551BD-0C2C-452B-9539-2AA76E2C32AD}"/>
              </a:ext>
            </a:extLst>
          </p:cNvPr>
          <p:cNvSpPr>
            <a:spLocks noGrp="1"/>
          </p:cNvSpPr>
          <p:nvPr>
            <p:ph type="title"/>
          </p:nvPr>
        </p:nvSpPr>
        <p:spPr/>
        <p:txBody>
          <a:bodyPr>
            <a:normAutofit/>
          </a:bodyPr>
          <a:lstStyle/>
          <a:p>
            <a:r>
              <a:rPr lang="en-US" dirty="0"/>
              <a:t>Results – Back Detectors</a:t>
            </a:r>
          </a:p>
        </p:txBody>
      </p:sp>
      <p:sp>
        <p:nvSpPr>
          <p:cNvPr id="3" name="Slide Number Placeholder 2">
            <a:extLst>
              <a:ext uri="{FF2B5EF4-FFF2-40B4-BE49-F238E27FC236}">
                <a16:creationId xmlns:a16="http://schemas.microsoft.com/office/drawing/2014/main" id="{9E9D4253-674B-4B31-98B8-E7653B820C73}"/>
              </a:ext>
            </a:extLst>
          </p:cNvPr>
          <p:cNvSpPr>
            <a:spLocks noGrp="1"/>
          </p:cNvSpPr>
          <p:nvPr>
            <p:ph type="sldNum" sz="quarter" idx="11"/>
          </p:nvPr>
        </p:nvSpPr>
        <p:spPr/>
        <p:txBody>
          <a:bodyPr/>
          <a:lstStyle/>
          <a:p>
            <a:fld id="{7D7EAB14-C76B-47D9-8095-0A145B6C5E7B}" type="slidenum">
              <a:rPr lang="en-US" smtClean="0"/>
              <a:pPr/>
              <a:t>10</a:t>
            </a:fld>
            <a:endParaRPr lang="en-US" dirty="0"/>
          </a:p>
        </p:txBody>
      </p:sp>
      <p:sp>
        <p:nvSpPr>
          <p:cNvPr id="4" name="Content Placeholder 3">
            <a:extLst>
              <a:ext uri="{FF2B5EF4-FFF2-40B4-BE49-F238E27FC236}">
                <a16:creationId xmlns:a16="http://schemas.microsoft.com/office/drawing/2014/main" id="{2FD33091-8F3E-4933-819E-4501ACB87415}"/>
              </a:ext>
            </a:extLst>
          </p:cNvPr>
          <p:cNvSpPr>
            <a:spLocks noGrp="1"/>
          </p:cNvSpPr>
          <p:nvPr>
            <p:ph sz="quarter" idx="13"/>
          </p:nvPr>
        </p:nvSpPr>
        <p:spPr>
          <a:xfrm>
            <a:off x="6408549" y="2187035"/>
            <a:ext cx="3196429" cy="791582"/>
          </a:xfrm>
        </p:spPr>
        <p:txBody>
          <a:bodyPr>
            <a:normAutofit/>
          </a:bodyPr>
          <a:lstStyle/>
          <a:p>
            <a:pPr marL="0" indent="0" algn="ctr">
              <a:buNone/>
            </a:pPr>
            <a:r>
              <a:rPr lang="en-US" sz="3200" dirty="0"/>
              <a:t>4 cm beryllium </a:t>
            </a:r>
          </a:p>
        </p:txBody>
      </p:sp>
      <p:sp>
        <p:nvSpPr>
          <p:cNvPr id="14" name="Content Placeholder 3">
            <a:extLst>
              <a:ext uri="{FF2B5EF4-FFF2-40B4-BE49-F238E27FC236}">
                <a16:creationId xmlns:a16="http://schemas.microsoft.com/office/drawing/2014/main" id="{CB74EA5C-50BC-4F32-A848-4503B4D4472F}"/>
              </a:ext>
            </a:extLst>
          </p:cNvPr>
          <p:cNvSpPr txBox="1">
            <a:spLocks/>
          </p:cNvSpPr>
          <p:nvPr/>
        </p:nvSpPr>
        <p:spPr>
          <a:xfrm>
            <a:off x="2975247" y="2187035"/>
            <a:ext cx="3196429" cy="791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8 cm beryllium </a:t>
            </a:r>
          </a:p>
        </p:txBody>
      </p:sp>
      <p:sp>
        <p:nvSpPr>
          <p:cNvPr id="5" name="TextBox 4">
            <a:extLst>
              <a:ext uri="{FF2B5EF4-FFF2-40B4-BE49-F238E27FC236}">
                <a16:creationId xmlns:a16="http://schemas.microsoft.com/office/drawing/2014/main" id="{AD29968D-D18F-DD28-9188-F4465A99CFD8}"/>
              </a:ext>
            </a:extLst>
          </p:cNvPr>
          <p:cNvSpPr txBox="1"/>
          <p:nvPr/>
        </p:nvSpPr>
        <p:spPr>
          <a:xfrm flipH="1">
            <a:off x="866779" y="1994511"/>
            <a:ext cx="1633994" cy="369332"/>
          </a:xfrm>
          <a:prstGeom prst="rect">
            <a:avLst/>
          </a:prstGeom>
          <a:noFill/>
        </p:spPr>
        <p:txBody>
          <a:bodyPr wrap="square" rtlCol="0">
            <a:spAutoFit/>
          </a:bodyPr>
          <a:lstStyle/>
          <a:p>
            <a:pPr algn="ctr"/>
            <a:r>
              <a:rPr lang="en-US" dirty="0"/>
              <a:t>Graphite</a:t>
            </a:r>
          </a:p>
        </p:txBody>
      </p:sp>
      <p:sp>
        <p:nvSpPr>
          <p:cNvPr id="6" name="TextBox 5">
            <a:extLst>
              <a:ext uri="{FF2B5EF4-FFF2-40B4-BE49-F238E27FC236}">
                <a16:creationId xmlns:a16="http://schemas.microsoft.com/office/drawing/2014/main" id="{B662FF03-BCE6-21DA-4987-7AEDC1354DBC}"/>
              </a:ext>
            </a:extLst>
          </p:cNvPr>
          <p:cNvSpPr txBox="1"/>
          <p:nvPr/>
        </p:nvSpPr>
        <p:spPr>
          <a:xfrm flipH="1">
            <a:off x="9988004" y="1959672"/>
            <a:ext cx="1633994" cy="369332"/>
          </a:xfrm>
          <a:prstGeom prst="rect">
            <a:avLst/>
          </a:prstGeom>
          <a:noFill/>
        </p:spPr>
        <p:txBody>
          <a:bodyPr wrap="square" rtlCol="0">
            <a:spAutoFit/>
          </a:bodyPr>
          <a:lstStyle/>
          <a:p>
            <a:pPr algn="ctr"/>
            <a:r>
              <a:rPr lang="en-US" dirty="0"/>
              <a:t>Graphite</a:t>
            </a:r>
          </a:p>
        </p:txBody>
      </p:sp>
    </p:spTree>
    <p:extLst>
      <p:ext uri="{BB962C8B-B14F-4D97-AF65-F5344CB8AC3E}">
        <p14:creationId xmlns:p14="http://schemas.microsoft.com/office/powerpoint/2010/main" val="352557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47F2CD-6564-489E-B246-ABE16969CC97}"/>
              </a:ext>
            </a:extLst>
          </p:cNvPr>
          <p:cNvSpPr>
            <a:spLocks noGrp="1"/>
          </p:cNvSpPr>
          <p:nvPr>
            <p:ph type="sldNum" sz="quarter" idx="11"/>
          </p:nvPr>
        </p:nvSpPr>
        <p:spPr/>
        <p:txBody>
          <a:bodyPr/>
          <a:lstStyle/>
          <a:p>
            <a:fld id="{7D7EAB14-C76B-47D9-8095-0A145B6C5E7B}" type="slidenum">
              <a:rPr lang="en-US" smtClean="0"/>
              <a:pPr/>
              <a:t>11</a:t>
            </a:fld>
            <a:endParaRPr lang="en-US" dirty="0"/>
          </a:p>
        </p:txBody>
      </p:sp>
      <p:sp>
        <p:nvSpPr>
          <p:cNvPr id="5" name="Title 4">
            <a:extLst>
              <a:ext uri="{FF2B5EF4-FFF2-40B4-BE49-F238E27FC236}">
                <a16:creationId xmlns:a16="http://schemas.microsoft.com/office/drawing/2014/main" id="{457389CB-53EC-4B02-93D0-D9ABC39F8580}"/>
              </a:ext>
            </a:extLst>
          </p:cNvPr>
          <p:cNvSpPr>
            <a:spLocks noGrp="1"/>
          </p:cNvSpPr>
          <p:nvPr>
            <p:ph type="title"/>
          </p:nvPr>
        </p:nvSpPr>
        <p:spPr>
          <a:xfrm>
            <a:off x="422866" y="201168"/>
            <a:ext cx="11565002" cy="1048169"/>
          </a:xfrm>
        </p:spPr>
        <p:txBody>
          <a:bodyPr/>
          <a:lstStyle/>
          <a:p>
            <a:r>
              <a:rPr lang="en-US" dirty="0"/>
              <a:t>Total Cross Section - Source of Discrepancies</a:t>
            </a:r>
          </a:p>
        </p:txBody>
      </p:sp>
      <p:sp>
        <p:nvSpPr>
          <p:cNvPr id="4" name="Content Placeholder 3">
            <a:extLst>
              <a:ext uri="{FF2B5EF4-FFF2-40B4-BE49-F238E27FC236}">
                <a16:creationId xmlns:a16="http://schemas.microsoft.com/office/drawing/2014/main" id="{A4DC8F7B-D792-4367-BF70-07CB128BC828}"/>
              </a:ext>
            </a:extLst>
          </p:cNvPr>
          <p:cNvSpPr>
            <a:spLocks noGrp="1"/>
          </p:cNvSpPr>
          <p:nvPr>
            <p:ph sz="quarter" idx="13"/>
          </p:nvPr>
        </p:nvSpPr>
        <p:spPr>
          <a:xfrm>
            <a:off x="444616" y="1828801"/>
            <a:ext cx="4702150" cy="4503092"/>
          </a:xfrm>
        </p:spPr>
        <p:txBody>
          <a:bodyPr>
            <a:normAutofit fontScale="85000" lnSpcReduction="20000"/>
          </a:bodyPr>
          <a:lstStyle/>
          <a:p>
            <a:r>
              <a:rPr lang="en-US" baseline="30000" dirty="0"/>
              <a:t>9</a:t>
            </a:r>
            <a:r>
              <a:rPr lang="en-US" dirty="0"/>
              <a:t>Be total cross section comparison</a:t>
            </a:r>
          </a:p>
          <a:p>
            <a:pPr lvl="1"/>
            <a:r>
              <a:rPr lang="en-US" dirty="0"/>
              <a:t>Data are in good agreement</a:t>
            </a:r>
          </a:p>
          <a:p>
            <a:pPr lvl="1"/>
            <a:r>
              <a:rPr lang="en-US" dirty="0"/>
              <a:t>Discrepancies between ENDF/B versions occur above ~2.5 MeV</a:t>
            </a:r>
          </a:p>
          <a:p>
            <a:r>
              <a:rPr lang="en-US" dirty="0"/>
              <a:t>Differences observed in scattering attributed to MT24 and MT52 both describing n,2n</a:t>
            </a:r>
          </a:p>
        </p:txBody>
      </p:sp>
      <p:pic>
        <p:nvPicPr>
          <p:cNvPr id="6146" name="Picture 2">
            <a:extLst>
              <a:ext uri="{FF2B5EF4-FFF2-40B4-BE49-F238E27FC236}">
                <a16:creationId xmlns:a16="http://schemas.microsoft.com/office/drawing/2014/main" id="{9F5ED4DA-E13C-4AB4-8C02-7C6374D59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495" y="1249337"/>
            <a:ext cx="6349853" cy="52501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D823ED-B81E-4FFF-9AF5-152596B24A14}"/>
              </a:ext>
            </a:extLst>
          </p:cNvPr>
          <p:cNvSpPr txBox="1"/>
          <p:nvPr/>
        </p:nvSpPr>
        <p:spPr>
          <a:xfrm>
            <a:off x="5806214" y="6488776"/>
            <a:ext cx="5963871" cy="261610"/>
          </a:xfrm>
          <a:prstGeom prst="rect">
            <a:avLst/>
          </a:prstGeom>
          <a:noFill/>
        </p:spPr>
        <p:txBody>
          <a:bodyPr wrap="square" rtlCol="0">
            <a:spAutoFit/>
          </a:bodyPr>
          <a:lstStyle/>
          <a:p>
            <a:pPr algn="l"/>
            <a:r>
              <a:rPr lang="en-US" sz="1100" dirty="0"/>
              <a:t>Figure generated with support from Greg </a:t>
            </a:r>
            <a:r>
              <a:rPr lang="en-US" sz="1100" dirty="0" err="1"/>
              <a:t>Siemers</a:t>
            </a:r>
            <a:r>
              <a:rPr lang="en-US" sz="1100" dirty="0"/>
              <a:t>, RPI graduate student </a:t>
            </a:r>
          </a:p>
        </p:txBody>
      </p:sp>
    </p:spTree>
    <p:extLst>
      <p:ext uri="{BB962C8B-B14F-4D97-AF65-F5344CB8AC3E}">
        <p14:creationId xmlns:p14="http://schemas.microsoft.com/office/powerpoint/2010/main" val="286910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C483-B072-404F-82FE-B25590559B9F}"/>
              </a:ext>
            </a:extLst>
          </p:cNvPr>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id="{63BB802F-B3F3-423F-BCAA-A0EDDC69D0DF}"/>
              </a:ext>
            </a:extLst>
          </p:cNvPr>
          <p:cNvSpPr>
            <a:spLocks noGrp="1"/>
          </p:cNvSpPr>
          <p:nvPr>
            <p:ph type="sldNum" sz="quarter" idx="11"/>
          </p:nvPr>
        </p:nvSpPr>
        <p:spPr/>
        <p:txBody>
          <a:bodyPr/>
          <a:lstStyle/>
          <a:p>
            <a:fld id="{7D7EAB14-C76B-47D9-8095-0A145B6C5E7B}" type="slidenum">
              <a:rPr lang="en-US" smtClean="0"/>
              <a:pPr/>
              <a:t>12</a:t>
            </a:fld>
            <a:endParaRPr lang="en-US" dirty="0"/>
          </a:p>
        </p:txBody>
      </p:sp>
      <p:sp>
        <p:nvSpPr>
          <p:cNvPr id="4" name="Content Placeholder 3">
            <a:extLst>
              <a:ext uri="{FF2B5EF4-FFF2-40B4-BE49-F238E27FC236}">
                <a16:creationId xmlns:a16="http://schemas.microsoft.com/office/drawing/2014/main" id="{97EE4430-5433-41CA-A32B-C0D01D4DCCC8}"/>
              </a:ext>
            </a:extLst>
          </p:cNvPr>
          <p:cNvSpPr>
            <a:spLocks noGrp="1"/>
          </p:cNvSpPr>
          <p:nvPr>
            <p:ph sz="quarter" idx="13"/>
          </p:nvPr>
        </p:nvSpPr>
        <p:spPr/>
        <p:txBody>
          <a:bodyPr>
            <a:normAutofit fontScale="92500" lnSpcReduction="10000"/>
          </a:bodyPr>
          <a:lstStyle/>
          <a:p>
            <a:r>
              <a:rPr lang="en-US" dirty="0"/>
              <a:t>Data collected by the RPI high-energy scattering system was used to compare ENDF/B-VIII.0 and ENDF/B-VIII.1b2</a:t>
            </a:r>
          </a:p>
          <a:p>
            <a:pPr lvl="1"/>
            <a:endParaRPr lang="en-US" dirty="0"/>
          </a:p>
          <a:p>
            <a:r>
              <a:rPr lang="en-US" dirty="0"/>
              <a:t>Discrepancies were observed at several energies and angles</a:t>
            </a:r>
          </a:p>
          <a:p>
            <a:pPr lvl="1"/>
            <a:r>
              <a:rPr lang="en-US" dirty="0"/>
              <a:t>Forward detectors - below 1 MeV</a:t>
            </a:r>
          </a:p>
          <a:p>
            <a:pPr lvl="1"/>
            <a:r>
              <a:rPr lang="en-US" dirty="0"/>
              <a:t>90 degree - between 3 and 7 MeV</a:t>
            </a:r>
          </a:p>
          <a:p>
            <a:pPr lvl="1"/>
            <a:r>
              <a:rPr lang="en-US" dirty="0"/>
              <a:t>Back detectors - between 2 and 3 MeV</a:t>
            </a:r>
          </a:p>
          <a:p>
            <a:endParaRPr lang="en-US" dirty="0"/>
          </a:p>
          <a:p>
            <a:r>
              <a:rPr lang="en-US" dirty="0"/>
              <a:t>Differences attributed to MT24 and MT52</a:t>
            </a:r>
          </a:p>
        </p:txBody>
      </p:sp>
    </p:spTree>
    <p:extLst>
      <p:ext uri="{BB962C8B-B14F-4D97-AF65-F5344CB8AC3E}">
        <p14:creationId xmlns:p14="http://schemas.microsoft.com/office/powerpoint/2010/main" val="412405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1BFA-753C-4AF2-AE08-9D72D7661775}"/>
              </a:ext>
            </a:extLst>
          </p:cNvPr>
          <p:cNvSpPr>
            <a:spLocks noGrp="1"/>
          </p:cNvSpPr>
          <p:nvPr>
            <p:ph type="title"/>
          </p:nvPr>
        </p:nvSpPr>
        <p:spPr/>
        <p:txBody>
          <a:bodyPr/>
          <a:lstStyle/>
          <a:p>
            <a:r>
              <a:rPr lang="en-US" dirty="0"/>
              <a:t>Acknowledgements</a:t>
            </a:r>
          </a:p>
        </p:txBody>
      </p:sp>
      <p:sp>
        <p:nvSpPr>
          <p:cNvPr id="3" name="Slide Number Placeholder 2">
            <a:extLst>
              <a:ext uri="{FF2B5EF4-FFF2-40B4-BE49-F238E27FC236}">
                <a16:creationId xmlns:a16="http://schemas.microsoft.com/office/drawing/2014/main" id="{CD1B71AB-72CF-4A58-9B58-85DFB9B32DFC}"/>
              </a:ext>
            </a:extLst>
          </p:cNvPr>
          <p:cNvSpPr>
            <a:spLocks noGrp="1"/>
          </p:cNvSpPr>
          <p:nvPr>
            <p:ph type="sldNum" sz="quarter" idx="11"/>
          </p:nvPr>
        </p:nvSpPr>
        <p:spPr/>
        <p:txBody>
          <a:bodyPr/>
          <a:lstStyle/>
          <a:p>
            <a:fld id="{7D7EAB14-C76B-47D9-8095-0A145B6C5E7B}" type="slidenum">
              <a:rPr lang="en-US" smtClean="0"/>
              <a:pPr/>
              <a:t>13</a:t>
            </a:fld>
            <a:endParaRPr lang="en-US" dirty="0"/>
          </a:p>
        </p:txBody>
      </p:sp>
      <p:sp>
        <p:nvSpPr>
          <p:cNvPr id="4" name="Content Placeholder 3">
            <a:extLst>
              <a:ext uri="{FF2B5EF4-FFF2-40B4-BE49-F238E27FC236}">
                <a16:creationId xmlns:a16="http://schemas.microsoft.com/office/drawing/2014/main" id="{7FCB59A8-41DC-4A1F-B4F8-CFBF0514FAE7}"/>
              </a:ext>
            </a:extLst>
          </p:cNvPr>
          <p:cNvSpPr>
            <a:spLocks noGrp="1"/>
          </p:cNvSpPr>
          <p:nvPr>
            <p:ph sz="quarter" idx="13"/>
          </p:nvPr>
        </p:nvSpPr>
        <p:spPr/>
        <p:txBody>
          <a:bodyPr/>
          <a:lstStyle/>
          <a:p>
            <a:pPr marL="0" indent="0">
              <a:buNone/>
            </a:pPr>
            <a:r>
              <a:rPr lang="en-US" dirty="0"/>
              <a:t>Data presented herein were collected and analyzed in collaboration with Rensselaer Polytechnic Institute</a:t>
            </a:r>
          </a:p>
        </p:txBody>
      </p:sp>
      <p:pic>
        <p:nvPicPr>
          <p:cNvPr id="5" name="Picture 4" descr="Red Transperent">
            <a:extLst>
              <a:ext uri="{FF2B5EF4-FFF2-40B4-BE49-F238E27FC236}">
                <a16:creationId xmlns:a16="http://schemas.microsoft.com/office/drawing/2014/main" id="{2579AC22-5C16-489A-A107-62E365E27A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32"/>
          <a:stretch>
            <a:fillRect/>
          </a:stretch>
        </p:blipFill>
        <p:spPr bwMode="auto">
          <a:xfrm>
            <a:off x="917808" y="3530221"/>
            <a:ext cx="498210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5047879-D903-4A2A-93F0-E0861EAB59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42" b="35294"/>
          <a:stretch/>
        </p:blipFill>
        <p:spPr bwMode="auto">
          <a:xfrm>
            <a:off x="6918979" y="3349245"/>
            <a:ext cx="4107936" cy="10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79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B3656-74A0-4EFC-B5D7-AB4AC739A152}"/>
              </a:ext>
            </a:extLst>
          </p:cNvPr>
          <p:cNvSpPr>
            <a:spLocks noGrp="1"/>
          </p:cNvSpPr>
          <p:nvPr>
            <p:ph type="sldNum" sz="quarter" idx="11"/>
          </p:nvPr>
        </p:nvSpPr>
        <p:spPr/>
        <p:txBody>
          <a:bodyPr/>
          <a:lstStyle/>
          <a:p>
            <a:fld id="{7D7EAB14-C76B-47D9-8095-0A145B6C5E7B}" type="slidenum">
              <a:rPr lang="en-US" smtClean="0"/>
              <a:pPr/>
              <a:t>2</a:t>
            </a:fld>
            <a:endParaRPr lang="en-US" dirty="0"/>
          </a:p>
        </p:txBody>
      </p:sp>
      <p:sp>
        <p:nvSpPr>
          <p:cNvPr id="3" name="Content Placeholder 2">
            <a:extLst>
              <a:ext uri="{FF2B5EF4-FFF2-40B4-BE49-F238E27FC236}">
                <a16:creationId xmlns:a16="http://schemas.microsoft.com/office/drawing/2014/main" id="{B0E18BE0-268B-48AC-A814-78E39B564439}"/>
              </a:ext>
            </a:extLst>
          </p:cNvPr>
          <p:cNvSpPr>
            <a:spLocks noGrp="1"/>
          </p:cNvSpPr>
          <p:nvPr>
            <p:ph sz="quarter" idx="13"/>
          </p:nvPr>
        </p:nvSpPr>
        <p:spPr>
          <a:xfrm>
            <a:off x="413856" y="1270083"/>
            <a:ext cx="6075672" cy="5247831"/>
          </a:xfrm>
        </p:spPr>
        <p:txBody>
          <a:bodyPr>
            <a:normAutofit fontScale="92500" lnSpcReduction="10000"/>
          </a:bodyPr>
          <a:lstStyle/>
          <a:p>
            <a:r>
              <a:rPr lang="en-US" dirty="0"/>
              <a:t>RPI </a:t>
            </a:r>
            <a:r>
              <a:rPr lang="en-US" dirty="0" err="1"/>
              <a:t>Gaerttner</a:t>
            </a:r>
            <a:r>
              <a:rPr lang="en-US" dirty="0"/>
              <a:t> LINAC Center</a:t>
            </a:r>
          </a:p>
          <a:p>
            <a:pPr lvl="1"/>
            <a:r>
              <a:rPr lang="en-US" dirty="0"/>
              <a:t>High Energy Scattering System</a:t>
            </a:r>
          </a:p>
          <a:p>
            <a:pPr lvl="1"/>
            <a:r>
              <a:rPr lang="en-US" dirty="0"/>
              <a:t>Data Processing</a:t>
            </a:r>
          </a:p>
          <a:p>
            <a:r>
              <a:rPr lang="en-US" dirty="0"/>
              <a:t>Results</a:t>
            </a:r>
          </a:p>
          <a:p>
            <a:pPr lvl="1"/>
            <a:r>
              <a:rPr lang="en-US" dirty="0"/>
              <a:t>4 and 8 cm beryllium</a:t>
            </a:r>
          </a:p>
          <a:p>
            <a:pPr lvl="1"/>
            <a:r>
              <a:rPr lang="en-US" dirty="0"/>
              <a:t>Forward, 90 degree, and back positioned detectors</a:t>
            </a:r>
          </a:p>
          <a:p>
            <a:pPr lvl="1"/>
            <a:r>
              <a:rPr lang="en-US" dirty="0"/>
              <a:t>Total cross section</a:t>
            </a:r>
          </a:p>
          <a:p>
            <a:r>
              <a:rPr lang="en-US" dirty="0"/>
              <a:t>Conclusions</a:t>
            </a:r>
          </a:p>
          <a:p>
            <a:r>
              <a:rPr lang="en-US" dirty="0"/>
              <a:t>Acknowledgements</a:t>
            </a:r>
          </a:p>
        </p:txBody>
      </p:sp>
      <p:sp>
        <p:nvSpPr>
          <p:cNvPr id="5" name="Title 4">
            <a:extLst>
              <a:ext uri="{FF2B5EF4-FFF2-40B4-BE49-F238E27FC236}">
                <a16:creationId xmlns:a16="http://schemas.microsoft.com/office/drawing/2014/main" id="{3B12E8B3-2D7A-4172-8B27-C649C21F443D}"/>
              </a:ext>
            </a:extLst>
          </p:cNvPr>
          <p:cNvSpPr>
            <a:spLocks noGrp="1"/>
          </p:cNvSpPr>
          <p:nvPr>
            <p:ph type="title"/>
          </p:nvPr>
        </p:nvSpPr>
        <p:spPr>
          <a:xfrm>
            <a:off x="402672" y="260499"/>
            <a:ext cx="11375472" cy="1048169"/>
          </a:xfrm>
        </p:spPr>
        <p:txBody>
          <a:bodyPr/>
          <a:lstStyle/>
          <a:p>
            <a:pPr algn="ctr"/>
            <a:r>
              <a:rPr lang="en-US" dirty="0"/>
              <a:t>Outline</a:t>
            </a:r>
          </a:p>
        </p:txBody>
      </p:sp>
      <p:pic>
        <p:nvPicPr>
          <p:cNvPr id="6" name="Picture 5">
            <a:extLst>
              <a:ext uri="{FF2B5EF4-FFF2-40B4-BE49-F238E27FC236}">
                <a16:creationId xmlns:a16="http://schemas.microsoft.com/office/drawing/2014/main" id="{C447296B-A99D-4DE0-8C1F-0B8F71543C1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0518" y="1270083"/>
            <a:ext cx="4258857" cy="5276245"/>
          </a:xfrm>
          <a:prstGeom prst="rect">
            <a:avLst/>
          </a:prstGeom>
          <a:noFill/>
          <a:ln>
            <a:noFill/>
          </a:ln>
        </p:spPr>
      </p:pic>
    </p:spTree>
    <p:extLst>
      <p:ext uri="{BB962C8B-B14F-4D97-AF65-F5344CB8AC3E}">
        <p14:creationId xmlns:p14="http://schemas.microsoft.com/office/powerpoint/2010/main" val="98857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E450-8B70-4039-B7C5-A26E4E43D2AB}"/>
              </a:ext>
            </a:extLst>
          </p:cNvPr>
          <p:cNvSpPr>
            <a:spLocks noGrp="1"/>
          </p:cNvSpPr>
          <p:nvPr>
            <p:ph type="title"/>
          </p:nvPr>
        </p:nvSpPr>
        <p:spPr/>
        <p:txBody>
          <a:bodyPr/>
          <a:lstStyle/>
          <a:p>
            <a:r>
              <a:rPr lang="en-US" dirty="0"/>
              <a:t>Where is the </a:t>
            </a:r>
            <a:r>
              <a:rPr lang="en-US" dirty="0" err="1"/>
              <a:t>Gaerttner</a:t>
            </a:r>
            <a:r>
              <a:rPr lang="en-US" dirty="0"/>
              <a:t> LINAC Center</a:t>
            </a:r>
          </a:p>
        </p:txBody>
      </p:sp>
      <p:sp>
        <p:nvSpPr>
          <p:cNvPr id="3" name="Slide Number Placeholder 2">
            <a:extLst>
              <a:ext uri="{FF2B5EF4-FFF2-40B4-BE49-F238E27FC236}">
                <a16:creationId xmlns:a16="http://schemas.microsoft.com/office/drawing/2014/main" id="{D5ABFDBE-EA79-4C22-A36D-317C85DB2564}"/>
              </a:ext>
            </a:extLst>
          </p:cNvPr>
          <p:cNvSpPr>
            <a:spLocks noGrp="1"/>
          </p:cNvSpPr>
          <p:nvPr>
            <p:ph type="sldNum" sz="quarter" idx="11"/>
          </p:nvPr>
        </p:nvSpPr>
        <p:spPr/>
        <p:txBody>
          <a:bodyPr/>
          <a:lstStyle/>
          <a:p>
            <a:fld id="{7D7EAB14-C76B-47D9-8095-0A145B6C5E7B}" type="slidenum">
              <a:rPr lang="en-US" smtClean="0"/>
              <a:pPr/>
              <a:t>3</a:t>
            </a:fld>
            <a:endParaRPr lang="en-US" dirty="0"/>
          </a:p>
        </p:txBody>
      </p:sp>
      <p:pic>
        <p:nvPicPr>
          <p:cNvPr id="5" name="Picture 4">
            <a:extLst>
              <a:ext uri="{FF2B5EF4-FFF2-40B4-BE49-F238E27FC236}">
                <a16:creationId xmlns:a16="http://schemas.microsoft.com/office/drawing/2014/main" id="{5171090A-E48E-466A-9AF3-08476482B5A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780" b="15661"/>
          <a:stretch/>
        </p:blipFill>
        <p:spPr bwMode="auto">
          <a:xfrm>
            <a:off x="2492735" y="1801955"/>
            <a:ext cx="7707565" cy="4427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6B96425C-4B57-4A52-A940-50092AA945B1}"/>
              </a:ext>
            </a:extLst>
          </p:cNvPr>
          <p:cNvSpPr>
            <a:spLocks noGrp="1"/>
          </p:cNvSpPr>
          <p:nvPr/>
        </p:nvSpPr>
        <p:spPr bwMode="auto">
          <a:xfrm>
            <a:off x="2041490" y="1344755"/>
            <a:ext cx="8229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dirty="0"/>
              <a:t>It is on the highest point in Troy, NY</a:t>
            </a:r>
          </a:p>
        </p:txBody>
      </p:sp>
      <p:grpSp>
        <p:nvGrpSpPr>
          <p:cNvPr id="7" name="Group 6">
            <a:extLst>
              <a:ext uri="{FF2B5EF4-FFF2-40B4-BE49-F238E27FC236}">
                <a16:creationId xmlns:a16="http://schemas.microsoft.com/office/drawing/2014/main" id="{C2487E34-9B6F-446D-87A0-5A6818CE3B29}"/>
              </a:ext>
            </a:extLst>
          </p:cNvPr>
          <p:cNvGrpSpPr/>
          <p:nvPr/>
        </p:nvGrpSpPr>
        <p:grpSpPr>
          <a:xfrm>
            <a:off x="7248045" y="3977448"/>
            <a:ext cx="2496122" cy="866775"/>
            <a:chOff x="5408762" y="4270938"/>
            <a:chExt cx="2496122" cy="866775"/>
          </a:xfrm>
        </p:grpSpPr>
        <p:sp>
          <p:nvSpPr>
            <p:cNvPr id="16" name="TextBox 3">
              <a:extLst>
                <a:ext uri="{FF2B5EF4-FFF2-40B4-BE49-F238E27FC236}">
                  <a16:creationId xmlns:a16="http://schemas.microsoft.com/office/drawing/2014/main" id="{3E70D574-B1E7-4331-B7A7-D0F687E2D0E9}"/>
                </a:ext>
              </a:extLst>
            </p:cNvPr>
            <p:cNvSpPr txBox="1"/>
            <p:nvPr/>
          </p:nvSpPr>
          <p:spPr>
            <a:xfrm>
              <a:off x="6726356" y="4270938"/>
              <a:ext cx="117852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FF00"/>
                  </a:solidFill>
                </a:rPr>
                <a:t>LINAC</a:t>
              </a:r>
            </a:p>
          </p:txBody>
        </p:sp>
        <p:cxnSp>
          <p:nvCxnSpPr>
            <p:cNvPr id="17" name="Straight Arrow Connector 16">
              <a:extLst>
                <a:ext uri="{FF2B5EF4-FFF2-40B4-BE49-F238E27FC236}">
                  <a16:creationId xmlns:a16="http://schemas.microsoft.com/office/drawing/2014/main" id="{1E3797EA-A634-49E5-AB73-DF31D378B909}"/>
                </a:ext>
              </a:extLst>
            </p:cNvPr>
            <p:cNvCxnSpPr>
              <a:stCxn id="16" idx="1"/>
            </p:cNvCxnSpPr>
            <p:nvPr/>
          </p:nvCxnSpPr>
          <p:spPr>
            <a:xfrm flipH="1">
              <a:off x="5408762" y="4501771"/>
              <a:ext cx="1317594" cy="35394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2C5E87-A3AC-4EB3-B15E-9ACBFAFFB5B9}"/>
                </a:ext>
              </a:extLst>
            </p:cNvPr>
            <p:cNvCxnSpPr>
              <a:stCxn id="16" idx="1"/>
            </p:cNvCxnSpPr>
            <p:nvPr/>
          </p:nvCxnSpPr>
          <p:spPr>
            <a:xfrm flipH="1">
              <a:off x="5486401" y="4501771"/>
              <a:ext cx="1239955" cy="63594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9">
            <a:extLst>
              <a:ext uri="{FF2B5EF4-FFF2-40B4-BE49-F238E27FC236}">
                <a16:creationId xmlns:a16="http://schemas.microsoft.com/office/drawing/2014/main" id="{C513BD7D-D121-4CCD-911F-B7F1A70DD791}"/>
              </a:ext>
            </a:extLst>
          </p:cNvPr>
          <p:cNvSpPr txBox="1"/>
          <p:nvPr/>
        </p:nvSpPr>
        <p:spPr>
          <a:xfrm>
            <a:off x="5723590" y="3467283"/>
            <a:ext cx="1245854"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FF00"/>
                </a:solidFill>
              </a:rPr>
              <a:t>Flight </a:t>
            </a:r>
          </a:p>
          <a:p>
            <a:pPr algn="ctr"/>
            <a:r>
              <a:rPr lang="en-US" b="1" dirty="0">
                <a:solidFill>
                  <a:srgbClr val="FFFF00"/>
                </a:solidFill>
              </a:rPr>
              <a:t>Stations</a:t>
            </a:r>
          </a:p>
        </p:txBody>
      </p:sp>
      <p:cxnSp>
        <p:nvCxnSpPr>
          <p:cNvPr id="9" name="Straight Arrow Connector 8">
            <a:extLst>
              <a:ext uri="{FF2B5EF4-FFF2-40B4-BE49-F238E27FC236}">
                <a16:creationId xmlns:a16="http://schemas.microsoft.com/office/drawing/2014/main" id="{A8A41E8A-401B-453F-93AD-49672026161C}"/>
              </a:ext>
            </a:extLst>
          </p:cNvPr>
          <p:cNvCxnSpPr/>
          <p:nvPr/>
        </p:nvCxnSpPr>
        <p:spPr>
          <a:xfrm>
            <a:off x="6954748" y="4156786"/>
            <a:ext cx="370937" cy="6155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50B95F-2B47-4F43-B2A1-289B6B7605F1}"/>
              </a:ext>
            </a:extLst>
          </p:cNvPr>
          <p:cNvCxnSpPr/>
          <p:nvPr/>
        </p:nvCxnSpPr>
        <p:spPr>
          <a:xfrm flipV="1">
            <a:off x="6954748" y="2430191"/>
            <a:ext cx="840513" cy="172659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9">
            <a:extLst>
              <a:ext uri="{FF2B5EF4-FFF2-40B4-BE49-F238E27FC236}">
                <a16:creationId xmlns:a16="http://schemas.microsoft.com/office/drawing/2014/main" id="{32721618-F002-4C73-860E-8CA862E3D5F7}"/>
              </a:ext>
            </a:extLst>
          </p:cNvPr>
          <p:cNvSpPr txBox="1"/>
          <p:nvPr/>
        </p:nvSpPr>
        <p:spPr>
          <a:xfrm>
            <a:off x="8606933" y="4847067"/>
            <a:ext cx="1106393"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FF00"/>
                </a:solidFill>
              </a:rPr>
              <a:t>NES</a:t>
            </a:r>
          </a:p>
          <a:p>
            <a:pPr algn="ctr"/>
            <a:r>
              <a:rPr lang="en-US" b="1" dirty="0">
                <a:solidFill>
                  <a:srgbClr val="FFFF00"/>
                </a:solidFill>
              </a:rPr>
              <a:t>Offices</a:t>
            </a:r>
          </a:p>
        </p:txBody>
      </p:sp>
      <p:cxnSp>
        <p:nvCxnSpPr>
          <p:cNvPr id="12" name="Straight Arrow Connector 11">
            <a:extLst>
              <a:ext uri="{FF2B5EF4-FFF2-40B4-BE49-F238E27FC236}">
                <a16:creationId xmlns:a16="http://schemas.microsoft.com/office/drawing/2014/main" id="{B1322FF8-2FA7-48B4-9A78-F0638BF93168}"/>
              </a:ext>
            </a:extLst>
          </p:cNvPr>
          <p:cNvCxnSpPr/>
          <p:nvPr/>
        </p:nvCxnSpPr>
        <p:spPr>
          <a:xfrm flipH="1" flipV="1">
            <a:off x="7643112" y="4973835"/>
            <a:ext cx="1025536" cy="9980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438B96D-722E-42FC-A72D-D9EA0E78445F}"/>
              </a:ext>
            </a:extLst>
          </p:cNvPr>
          <p:cNvCxnSpPr/>
          <p:nvPr/>
        </p:nvCxnSpPr>
        <p:spPr>
          <a:xfrm flipV="1">
            <a:off x="6954748" y="3613477"/>
            <a:ext cx="605287" cy="54331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a16="http://schemas.microsoft.com/office/drawing/2014/main" id="{694E74DF-0C00-4A12-AFFA-B5D3E7D70B67}"/>
              </a:ext>
            </a:extLst>
          </p:cNvPr>
          <p:cNvSpPr txBox="1"/>
          <p:nvPr/>
        </p:nvSpPr>
        <p:spPr>
          <a:xfrm>
            <a:off x="3912517" y="3299873"/>
            <a:ext cx="1569660"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FF00"/>
                </a:solidFill>
              </a:rPr>
              <a:t>RPI Main </a:t>
            </a:r>
            <a:br>
              <a:rPr lang="en-US" b="1" dirty="0">
                <a:solidFill>
                  <a:srgbClr val="FFFF00"/>
                </a:solidFill>
              </a:rPr>
            </a:br>
            <a:r>
              <a:rPr lang="en-US" b="1" dirty="0">
                <a:solidFill>
                  <a:srgbClr val="FFFF00"/>
                </a:solidFill>
              </a:rPr>
              <a:t>Campus</a:t>
            </a:r>
          </a:p>
        </p:txBody>
      </p:sp>
      <p:cxnSp>
        <p:nvCxnSpPr>
          <p:cNvPr id="15" name="Straight Arrow Connector 14">
            <a:extLst>
              <a:ext uri="{FF2B5EF4-FFF2-40B4-BE49-F238E27FC236}">
                <a16:creationId xmlns:a16="http://schemas.microsoft.com/office/drawing/2014/main" id="{EF91C8DC-DC92-4951-91B9-FE21EAD8DF29}"/>
              </a:ext>
            </a:extLst>
          </p:cNvPr>
          <p:cNvCxnSpPr/>
          <p:nvPr/>
        </p:nvCxnSpPr>
        <p:spPr>
          <a:xfrm flipH="1">
            <a:off x="2857121" y="3467283"/>
            <a:ext cx="1152485" cy="29238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895-502D-4ECA-9F4C-FBD008DA2993}"/>
              </a:ext>
            </a:extLst>
          </p:cNvPr>
          <p:cNvSpPr>
            <a:spLocks noGrp="1"/>
          </p:cNvSpPr>
          <p:nvPr>
            <p:ph type="title"/>
          </p:nvPr>
        </p:nvSpPr>
        <p:spPr/>
        <p:txBody>
          <a:bodyPr/>
          <a:lstStyle/>
          <a:p>
            <a:r>
              <a:rPr lang="en-US" dirty="0"/>
              <a:t>The RPI </a:t>
            </a:r>
            <a:r>
              <a:rPr lang="en-US" dirty="0" err="1"/>
              <a:t>Gaerttner</a:t>
            </a:r>
            <a:r>
              <a:rPr lang="en-US" dirty="0"/>
              <a:t> LINAC Center</a:t>
            </a:r>
          </a:p>
        </p:txBody>
      </p:sp>
      <p:sp>
        <p:nvSpPr>
          <p:cNvPr id="3" name="Slide Number Placeholder 2">
            <a:extLst>
              <a:ext uri="{FF2B5EF4-FFF2-40B4-BE49-F238E27FC236}">
                <a16:creationId xmlns:a16="http://schemas.microsoft.com/office/drawing/2014/main" id="{DE28FA5E-82F4-4974-B87D-3E0FB5548002}"/>
              </a:ext>
            </a:extLst>
          </p:cNvPr>
          <p:cNvSpPr>
            <a:spLocks noGrp="1"/>
          </p:cNvSpPr>
          <p:nvPr>
            <p:ph type="sldNum" sz="quarter" idx="11"/>
          </p:nvPr>
        </p:nvSpPr>
        <p:spPr/>
        <p:txBody>
          <a:bodyPr/>
          <a:lstStyle/>
          <a:p>
            <a:fld id="{7D7EAB14-C76B-47D9-8095-0A145B6C5E7B}" type="slidenum">
              <a:rPr lang="en-US" smtClean="0"/>
              <a:pPr/>
              <a:t>4</a:t>
            </a:fld>
            <a:endParaRPr lang="en-US" dirty="0"/>
          </a:p>
        </p:txBody>
      </p:sp>
      <p:pic>
        <p:nvPicPr>
          <p:cNvPr id="21" name="Picture 20">
            <a:extLst>
              <a:ext uri="{FF2B5EF4-FFF2-40B4-BE49-F238E27FC236}">
                <a16:creationId xmlns:a16="http://schemas.microsoft.com/office/drawing/2014/main" id="{8352BE23-9A0E-4E34-948D-16883B9F85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4054" y="1658264"/>
            <a:ext cx="6672246" cy="458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
            <a:extLst>
              <a:ext uri="{FF2B5EF4-FFF2-40B4-BE49-F238E27FC236}">
                <a16:creationId xmlns:a16="http://schemas.microsoft.com/office/drawing/2014/main" id="{26139079-B0FB-45BF-B19F-D452ACEB5A0F}"/>
              </a:ext>
            </a:extLst>
          </p:cNvPr>
          <p:cNvSpPr txBox="1"/>
          <p:nvPr/>
        </p:nvSpPr>
        <p:spPr>
          <a:xfrm>
            <a:off x="1654589" y="2732527"/>
            <a:ext cx="231291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t>Neutron Production Target</a:t>
            </a:r>
          </a:p>
        </p:txBody>
      </p:sp>
      <p:cxnSp>
        <p:nvCxnSpPr>
          <p:cNvPr id="23" name="Straight Arrow Connector 22">
            <a:extLst>
              <a:ext uri="{FF2B5EF4-FFF2-40B4-BE49-F238E27FC236}">
                <a16:creationId xmlns:a16="http://schemas.microsoft.com/office/drawing/2014/main" id="{01E30F27-920E-41DD-B47A-72AE8E1BB752}"/>
              </a:ext>
            </a:extLst>
          </p:cNvPr>
          <p:cNvCxnSpPr>
            <a:cxnSpLocks/>
            <a:stCxn id="22" idx="3"/>
          </p:cNvCxnSpPr>
          <p:nvPr/>
        </p:nvCxnSpPr>
        <p:spPr>
          <a:xfrm>
            <a:off x="3967508" y="2886416"/>
            <a:ext cx="1322958" cy="12281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15">
            <a:extLst>
              <a:ext uri="{FF2B5EF4-FFF2-40B4-BE49-F238E27FC236}">
                <a16:creationId xmlns:a16="http://schemas.microsoft.com/office/drawing/2014/main" id="{4D728BBF-C6C3-4408-8E42-C17068C4670C}"/>
              </a:ext>
            </a:extLst>
          </p:cNvPr>
          <p:cNvSpPr txBox="1"/>
          <p:nvPr/>
        </p:nvSpPr>
        <p:spPr>
          <a:xfrm>
            <a:off x="540600" y="4750728"/>
            <a:ext cx="205451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t>Detection Stations at:</a:t>
            </a:r>
          </a:p>
          <a:p>
            <a:pPr algn="ctr"/>
            <a:r>
              <a:rPr lang="en-US" sz="1400" dirty="0"/>
              <a:t>15 - 250 m</a:t>
            </a:r>
          </a:p>
        </p:txBody>
      </p:sp>
      <p:cxnSp>
        <p:nvCxnSpPr>
          <p:cNvPr id="25" name="Straight Arrow Connector 24">
            <a:extLst>
              <a:ext uri="{FF2B5EF4-FFF2-40B4-BE49-F238E27FC236}">
                <a16:creationId xmlns:a16="http://schemas.microsoft.com/office/drawing/2014/main" id="{FF07CCCC-7166-4DEC-B217-2B39AD42B3C4}"/>
              </a:ext>
            </a:extLst>
          </p:cNvPr>
          <p:cNvCxnSpPr>
            <a:cxnSpLocks/>
          </p:cNvCxnSpPr>
          <p:nvPr/>
        </p:nvCxnSpPr>
        <p:spPr>
          <a:xfrm flipV="1">
            <a:off x="1858923" y="4372363"/>
            <a:ext cx="1411230" cy="3461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3">
            <a:extLst>
              <a:ext uri="{FF2B5EF4-FFF2-40B4-BE49-F238E27FC236}">
                <a16:creationId xmlns:a16="http://schemas.microsoft.com/office/drawing/2014/main" id="{1CA9CAC2-7847-4954-A560-38412DA82974}"/>
              </a:ext>
            </a:extLst>
          </p:cNvPr>
          <p:cNvSpPr txBox="1"/>
          <p:nvPr/>
        </p:nvSpPr>
        <p:spPr>
          <a:xfrm>
            <a:off x="4368493" y="6006758"/>
            <a:ext cx="184394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t>Lead Slowing Down Spectrometer</a:t>
            </a:r>
          </a:p>
        </p:txBody>
      </p:sp>
      <p:cxnSp>
        <p:nvCxnSpPr>
          <p:cNvPr id="27" name="Straight Arrow Connector 26">
            <a:extLst>
              <a:ext uri="{FF2B5EF4-FFF2-40B4-BE49-F238E27FC236}">
                <a16:creationId xmlns:a16="http://schemas.microsoft.com/office/drawing/2014/main" id="{F4EFF56D-EDC9-4A03-97EC-F91BDCD19372}"/>
              </a:ext>
            </a:extLst>
          </p:cNvPr>
          <p:cNvCxnSpPr>
            <a:cxnSpLocks/>
            <a:stCxn id="26" idx="0"/>
          </p:cNvCxnSpPr>
          <p:nvPr/>
        </p:nvCxnSpPr>
        <p:spPr>
          <a:xfrm flipV="1">
            <a:off x="5290466" y="5362726"/>
            <a:ext cx="0" cy="6440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B3C759C-1746-4595-BFF8-8523657710CE}"/>
              </a:ext>
            </a:extLst>
          </p:cNvPr>
          <p:cNvCxnSpPr>
            <a:cxnSpLocks/>
          </p:cNvCxnSpPr>
          <p:nvPr/>
        </p:nvCxnSpPr>
        <p:spPr>
          <a:xfrm flipV="1">
            <a:off x="1832140" y="4305469"/>
            <a:ext cx="786760" cy="4285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TextBox 45">
            <a:extLst>
              <a:ext uri="{FF2B5EF4-FFF2-40B4-BE49-F238E27FC236}">
                <a16:creationId xmlns:a16="http://schemas.microsoft.com/office/drawing/2014/main" id="{EF8BCB8A-1465-489A-9E9C-7158A67A2AA0}"/>
              </a:ext>
            </a:extLst>
          </p:cNvPr>
          <p:cNvSpPr txBox="1"/>
          <p:nvPr/>
        </p:nvSpPr>
        <p:spPr>
          <a:xfrm>
            <a:off x="6170237" y="1357552"/>
            <a:ext cx="1165700" cy="58477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dirty="0"/>
              <a:t>Electron LINAC</a:t>
            </a:r>
          </a:p>
        </p:txBody>
      </p:sp>
      <p:cxnSp>
        <p:nvCxnSpPr>
          <p:cNvPr id="30" name="Straight Arrow Connector 29">
            <a:extLst>
              <a:ext uri="{FF2B5EF4-FFF2-40B4-BE49-F238E27FC236}">
                <a16:creationId xmlns:a16="http://schemas.microsoft.com/office/drawing/2014/main" id="{95672E05-670D-4508-967A-3DAFC619C524}"/>
              </a:ext>
            </a:extLst>
          </p:cNvPr>
          <p:cNvCxnSpPr>
            <a:cxnSpLocks/>
            <a:stCxn id="29" idx="2"/>
          </p:cNvCxnSpPr>
          <p:nvPr/>
        </p:nvCxnSpPr>
        <p:spPr>
          <a:xfrm flipH="1">
            <a:off x="5389775" y="1942327"/>
            <a:ext cx="1363312" cy="8422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1A6D682-8D42-4714-A1C0-6C8C3C55C7DB}"/>
              </a:ext>
            </a:extLst>
          </p:cNvPr>
          <p:cNvCxnSpPr>
            <a:cxnSpLocks/>
          </p:cNvCxnSpPr>
          <p:nvPr/>
        </p:nvCxnSpPr>
        <p:spPr>
          <a:xfrm flipV="1">
            <a:off x="1845199" y="4389073"/>
            <a:ext cx="87901" cy="35959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AF0C0FFE-69D0-4C50-B629-69D58E5340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46753" y="1723611"/>
            <a:ext cx="3192241" cy="239418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B6B1CF80-4EBB-4608-B53B-CCF4D7B074B6}"/>
              </a:ext>
            </a:extLst>
          </p:cNvPr>
          <p:cNvCxnSpPr>
            <a:cxnSpLocks/>
          </p:cNvCxnSpPr>
          <p:nvPr/>
        </p:nvCxnSpPr>
        <p:spPr>
          <a:xfrm flipH="1">
            <a:off x="5423607" y="3834518"/>
            <a:ext cx="3265812" cy="7690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6" name="TextBox 8">
            <a:extLst>
              <a:ext uri="{FF2B5EF4-FFF2-40B4-BE49-F238E27FC236}">
                <a16:creationId xmlns:a16="http://schemas.microsoft.com/office/drawing/2014/main" id="{784C029A-C69A-4716-A2D0-C9045C421D55}"/>
              </a:ext>
            </a:extLst>
          </p:cNvPr>
          <p:cNvSpPr txBox="1"/>
          <p:nvPr/>
        </p:nvSpPr>
        <p:spPr>
          <a:xfrm>
            <a:off x="8646843" y="3665241"/>
            <a:ext cx="1690832" cy="338554"/>
          </a:xfrm>
          <a:prstGeom prst="rect">
            <a:avLst/>
          </a:prstGeom>
          <a:solidFill>
            <a:schemeClr val="bg1"/>
          </a:solidFill>
          <a:ln w="1905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Target room</a:t>
            </a:r>
          </a:p>
        </p:txBody>
      </p:sp>
    </p:spTree>
    <p:extLst>
      <p:ext uri="{BB962C8B-B14F-4D97-AF65-F5344CB8AC3E}">
        <p14:creationId xmlns:p14="http://schemas.microsoft.com/office/powerpoint/2010/main" val="1554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9A7A-2300-4246-B723-A6765DA3A4B5}"/>
              </a:ext>
            </a:extLst>
          </p:cNvPr>
          <p:cNvSpPr>
            <a:spLocks noGrp="1"/>
          </p:cNvSpPr>
          <p:nvPr>
            <p:ph type="title"/>
          </p:nvPr>
        </p:nvSpPr>
        <p:spPr/>
        <p:txBody>
          <a:bodyPr/>
          <a:lstStyle/>
          <a:p>
            <a:r>
              <a:rPr lang="en-US" dirty="0"/>
              <a:t>High Energy Scattering System</a:t>
            </a:r>
          </a:p>
        </p:txBody>
      </p:sp>
      <p:sp>
        <p:nvSpPr>
          <p:cNvPr id="3" name="Slide Number Placeholder 2">
            <a:extLst>
              <a:ext uri="{FF2B5EF4-FFF2-40B4-BE49-F238E27FC236}">
                <a16:creationId xmlns:a16="http://schemas.microsoft.com/office/drawing/2014/main" id="{A16E9187-60BB-423F-94FB-6FF8377FC416}"/>
              </a:ext>
            </a:extLst>
          </p:cNvPr>
          <p:cNvSpPr>
            <a:spLocks noGrp="1"/>
          </p:cNvSpPr>
          <p:nvPr>
            <p:ph type="sldNum" sz="quarter" idx="11"/>
          </p:nvPr>
        </p:nvSpPr>
        <p:spPr/>
        <p:txBody>
          <a:bodyPr/>
          <a:lstStyle/>
          <a:p>
            <a:fld id="{7D7EAB14-C76B-47D9-8095-0A145B6C5E7B}" type="slidenum">
              <a:rPr lang="en-US" smtClean="0"/>
              <a:pPr/>
              <a:t>5</a:t>
            </a:fld>
            <a:endParaRPr lang="en-US" dirty="0"/>
          </a:p>
        </p:txBody>
      </p:sp>
      <p:sp>
        <p:nvSpPr>
          <p:cNvPr id="4" name="Content Placeholder 3">
            <a:extLst>
              <a:ext uri="{FF2B5EF4-FFF2-40B4-BE49-F238E27FC236}">
                <a16:creationId xmlns:a16="http://schemas.microsoft.com/office/drawing/2014/main" id="{DFE49C50-DCE2-4499-A61F-BF88A61C57A4}"/>
              </a:ext>
            </a:extLst>
          </p:cNvPr>
          <p:cNvSpPr>
            <a:spLocks noGrp="1"/>
          </p:cNvSpPr>
          <p:nvPr>
            <p:ph sz="quarter" idx="13"/>
          </p:nvPr>
        </p:nvSpPr>
        <p:spPr>
          <a:xfrm>
            <a:off x="453005" y="1776046"/>
            <a:ext cx="5214369" cy="3238081"/>
          </a:xfrm>
        </p:spPr>
        <p:txBody>
          <a:bodyPr>
            <a:normAutofit fontScale="55000" lnSpcReduction="20000"/>
          </a:bodyPr>
          <a:lstStyle/>
          <a:p>
            <a:r>
              <a:rPr lang="en-US" dirty="0"/>
              <a:t>Four sets of Be measurements collected three sets of data:</a:t>
            </a:r>
          </a:p>
          <a:p>
            <a:pPr lvl="1"/>
            <a:r>
              <a:rPr lang="en-US" dirty="0"/>
              <a:t>Beryllium, either 4cm or 8cm</a:t>
            </a:r>
          </a:p>
          <a:p>
            <a:pPr lvl="1"/>
            <a:r>
              <a:rPr lang="en-US" dirty="0"/>
              <a:t>Graphite Reference Sample</a:t>
            </a:r>
          </a:p>
          <a:p>
            <a:pPr lvl="1"/>
            <a:r>
              <a:rPr lang="en-US" dirty="0"/>
              <a:t>Open Beam</a:t>
            </a:r>
          </a:p>
          <a:p>
            <a:r>
              <a:rPr lang="en-US" dirty="0"/>
              <a:t>Fluctuations in neutron intensity recorded</a:t>
            </a:r>
            <a:br>
              <a:rPr lang="en-US" dirty="0"/>
            </a:br>
            <a:r>
              <a:rPr lang="en-US" dirty="0"/>
              <a:t>by beam monitors</a:t>
            </a:r>
          </a:p>
          <a:p>
            <a:r>
              <a:rPr lang="en-US" dirty="0"/>
              <a:t>Experiments were modeled in MCNP</a:t>
            </a:r>
          </a:p>
          <a:p>
            <a:pPr lvl="1"/>
            <a:r>
              <a:rPr lang="en-US" dirty="0"/>
              <a:t>Sample library was varied between ENDF/B-VIII.0 and ENDF/B-VIII.1</a:t>
            </a:r>
            <a:r>
              <a:rPr lang="en-US" dirty="0">
                <a:latin typeface="Symbol" panose="05050102010706020507" pitchFamily="18" charset="2"/>
              </a:rPr>
              <a:t>b</a:t>
            </a:r>
            <a:r>
              <a:rPr lang="en-US" dirty="0"/>
              <a:t>2</a:t>
            </a:r>
          </a:p>
        </p:txBody>
      </p:sp>
      <p:pic>
        <p:nvPicPr>
          <p:cNvPr id="5" name="Picture 4">
            <a:extLst>
              <a:ext uri="{FF2B5EF4-FFF2-40B4-BE49-F238E27FC236}">
                <a16:creationId xmlns:a16="http://schemas.microsoft.com/office/drawing/2014/main" id="{30D3E2D9-8291-4EDB-A3D2-591F5B2265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333"/>
          <a:stretch/>
        </p:blipFill>
        <p:spPr bwMode="auto">
          <a:xfrm>
            <a:off x="7588382" y="2234063"/>
            <a:ext cx="3657600" cy="299285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D192041-8429-4F7A-B518-ECA8C4BB6E5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7567" b="6713"/>
          <a:stretch/>
        </p:blipFill>
        <p:spPr bwMode="auto">
          <a:xfrm>
            <a:off x="684762" y="4436452"/>
            <a:ext cx="5973121" cy="2344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25C5A0-6CC0-4503-B03E-7053ED2FBBD0}"/>
              </a:ext>
            </a:extLst>
          </p:cNvPr>
          <p:cNvSpPr txBox="1"/>
          <p:nvPr/>
        </p:nvSpPr>
        <p:spPr>
          <a:xfrm>
            <a:off x="7300232" y="1681573"/>
            <a:ext cx="4049485" cy="461665"/>
          </a:xfrm>
          <a:prstGeom prst="rect">
            <a:avLst/>
          </a:prstGeom>
          <a:noFill/>
        </p:spPr>
        <p:txBody>
          <a:bodyPr wrap="square" rtlCol="0">
            <a:spAutoFit/>
          </a:bodyPr>
          <a:lstStyle/>
          <a:p>
            <a:pPr algn="ctr"/>
            <a:r>
              <a:rPr lang="en-US" sz="2400" dirty="0"/>
              <a:t>Upstream vacuum *</a:t>
            </a:r>
          </a:p>
        </p:txBody>
      </p:sp>
      <p:cxnSp>
        <p:nvCxnSpPr>
          <p:cNvPr id="9" name="Straight Arrow Connector 8">
            <a:extLst>
              <a:ext uri="{FF2B5EF4-FFF2-40B4-BE49-F238E27FC236}">
                <a16:creationId xmlns:a16="http://schemas.microsoft.com/office/drawing/2014/main" id="{AAA908A8-2CCE-4812-84C2-D4206B0E2324}"/>
              </a:ext>
            </a:extLst>
          </p:cNvPr>
          <p:cNvCxnSpPr>
            <a:cxnSpLocks/>
            <a:stCxn id="7" idx="2"/>
          </p:cNvCxnSpPr>
          <p:nvPr/>
        </p:nvCxnSpPr>
        <p:spPr>
          <a:xfrm flipH="1">
            <a:off x="9075236" y="2143238"/>
            <a:ext cx="249739" cy="981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F275F62-8F7E-447B-9630-826F63C0109D}"/>
              </a:ext>
            </a:extLst>
          </p:cNvPr>
          <p:cNvCxnSpPr>
            <a:cxnSpLocks/>
          </p:cNvCxnSpPr>
          <p:nvPr/>
        </p:nvCxnSpPr>
        <p:spPr>
          <a:xfrm flipH="1">
            <a:off x="5090160" y="1976846"/>
            <a:ext cx="2860766" cy="3435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A83CAF-03DF-4D51-81AD-14A55ED61CE0}"/>
              </a:ext>
            </a:extLst>
          </p:cNvPr>
          <p:cNvSpPr txBox="1"/>
          <p:nvPr/>
        </p:nvSpPr>
        <p:spPr>
          <a:xfrm>
            <a:off x="7392439" y="5740189"/>
            <a:ext cx="4049485" cy="307777"/>
          </a:xfrm>
          <a:prstGeom prst="rect">
            <a:avLst/>
          </a:prstGeom>
          <a:noFill/>
        </p:spPr>
        <p:txBody>
          <a:bodyPr wrap="square" rtlCol="0">
            <a:spAutoFit/>
          </a:bodyPr>
          <a:lstStyle/>
          <a:p>
            <a:pPr algn="ctr"/>
            <a:r>
              <a:rPr lang="en-US" sz="1400" dirty="0"/>
              <a:t>*Present after 2011</a:t>
            </a:r>
          </a:p>
        </p:txBody>
      </p:sp>
      <p:sp>
        <p:nvSpPr>
          <p:cNvPr id="15" name="TextBox 14">
            <a:extLst>
              <a:ext uri="{FF2B5EF4-FFF2-40B4-BE49-F238E27FC236}">
                <a16:creationId xmlns:a16="http://schemas.microsoft.com/office/drawing/2014/main" id="{85772D64-133B-4CD0-92A4-883C3A4C83E5}"/>
              </a:ext>
            </a:extLst>
          </p:cNvPr>
          <p:cNvSpPr txBox="1"/>
          <p:nvPr/>
        </p:nvSpPr>
        <p:spPr>
          <a:xfrm>
            <a:off x="7392438" y="5233493"/>
            <a:ext cx="4049485" cy="461665"/>
          </a:xfrm>
          <a:prstGeom prst="rect">
            <a:avLst/>
          </a:prstGeom>
          <a:noFill/>
        </p:spPr>
        <p:txBody>
          <a:bodyPr wrap="square" rtlCol="0">
            <a:spAutoFit/>
          </a:bodyPr>
          <a:lstStyle/>
          <a:p>
            <a:pPr algn="ctr"/>
            <a:r>
              <a:rPr lang="en-US" sz="2400" dirty="0"/>
              <a:t>Low mass sample holder</a:t>
            </a:r>
          </a:p>
        </p:txBody>
      </p:sp>
      <p:cxnSp>
        <p:nvCxnSpPr>
          <p:cNvPr id="16" name="Straight Arrow Connector 15">
            <a:extLst>
              <a:ext uri="{FF2B5EF4-FFF2-40B4-BE49-F238E27FC236}">
                <a16:creationId xmlns:a16="http://schemas.microsoft.com/office/drawing/2014/main" id="{AAA4C017-15E5-4B74-85BC-F3385C7DA60D}"/>
              </a:ext>
            </a:extLst>
          </p:cNvPr>
          <p:cNvCxnSpPr>
            <a:cxnSpLocks/>
            <a:stCxn id="15" idx="0"/>
          </p:cNvCxnSpPr>
          <p:nvPr/>
        </p:nvCxnSpPr>
        <p:spPr>
          <a:xfrm flipH="1" flipV="1">
            <a:off x="9365064" y="3295859"/>
            <a:ext cx="52117" cy="19376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62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80A594C-3A75-4557-9BF0-F326C3010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048" y="3840706"/>
            <a:ext cx="3752494" cy="2856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B2398-FC4E-4747-9520-2CEBE4F1AB86}"/>
              </a:ext>
            </a:extLst>
          </p:cNvPr>
          <p:cNvSpPr>
            <a:spLocks noGrp="1"/>
          </p:cNvSpPr>
          <p:nvPr>
            <p:ph type="title"/>
          </p:nvPr>
        </p:nvSpPr>
        <p:spPr/>
        <p:txBody>
          <a:bodyPr/>
          <a:lstStyle/>
          <a:p>
            <a:r>
              <a:rPr lang="en-US" dirty="0"/>
              <a:t>Data Processing</a:t>
            </a:r>
          </a:p>
        </p:txBody>
      </p:sp>
      <p:sp>
        <p:nvSpPr>
          <p:cNvPr id="3" name="Slide Number Placeholder 2">
            <a:extLst>
              <a:ext uri="{FF2B5EF4-FFF2-40B4-BE49-F238E27FC236}">
                <a16:creationId xmlns:a16="http://schemas.microsoft.com/office/drawing/2014/main" id="{53DC268A-42A6-4E0B-AF5B-2AB5CCAF1F1F}"/>
              </a:ext>
            </a:extLst>
          </p:cNvPr>
          <p:cNvSpPr>
            <a:spLocks noGrp="1"/>
          </p:cNvSpPr>
          <p:nvPr>
            <p:ph type="sldNum" sz="quarter" idx="11"/>
          </p:nvPr>
        </p:nvSpPr>
        <p:spPr/>
        <p:txBody>
          <a:bodyPr/>
          <a:lstStyle/>
          <a:p>
            <a:fld id="{7D7EAB14-C76B-47D9-8095-0A145B6C5E7B}" type="slidenum">
              <a:rPr lang="en-US" smtClean="0"/>
              <a:pPr/>
              <a:t>6</a:t>
            </a:fld>
            <a:endParaRPr lang="en-US" dirty="0"/>
          </a:p>
        </p:txBody>
      </p:sp>
      <p:sp>
        <p:nvSpPr>
          <p:cNvPr id="4" name="Content Placeholder 3">
            <a:extLst>
              <a:ext uri="{FF2B5EF4-FFF2-40B4-BE49-F238E27FC236}">
                <a16:creationId xmlns:a16="http://schemas.microsoft.com/office/drawing/2014/main" id="{CA3FB09E-9F43-499E-BF93-01AF37F4A2FD}"/>
              </a:ext>
            </a:extLst>
          </p:cNvPr>
          <p:cNvSpPr>
            <a:spLocks noGrp="1"/>
          </p:cNvSpPr>
          <p:nvPr>
            <p:ph sz="quarter" idx="13"/>
          </p:nvPr>
        </p:nvSpPr>
        <p:spPr>
          <a:xfrm>
            <a:off x="453006" y="1567041"/>
            <a:ext cx="5642994" cy="4596180"/>
          </a:xfrm>
        </p:spPr>
        <p:txBody>
          <a:bodyPr>
            <a:normAutofit fontScale="77500" lnSpcReduction="20000"/>
          </a:bodyPr>
          <a:lstStyle/>
          <a:p>
            <a:r>
              <a:rPr lang="en-US" dirty="0"/>
              <a:t>All events recorded by each detector were filtered then classified as neutrons or gammas</a:t>
            </a:r>
          </a:p>
          <a:p>
            <a:endParaRPr lang="en-US" dirty="0"/>
          </a:p>
          <a:p>
            <a:r>
              <a:rPr lang="en-US" dirty="0"/>
              <a:t>Open beam contribution removed from graphite and beryllium data</a:t>
            </a:r>
          </a:p>
          <a:p>
            <a:endParaRPr lang="en-US" dirty="0"/>
          </a:p>
          <a:p>
            <a:r>
              <a:rPr lang="en-US" dirty="0"/>
              <a:t>MCNP calculations normalized to measured data for each detector</a:t>
            </a:r>
          </a:p>
          <a:p>
            <a:pPr lvl="1"/>
            <a:r>
              <a:rPr lang="en-US" dirty="0"/>
              <a:t>Difference between normalizations used to quantify systematic uncertainty</a:t>
            </a:r>
          </a:p>
        </p:txBody>
      </p:sp>
      <p:cxnSp>
        <p:nvCxnSpPr>
          <p:cNvPr id="7" name="Straight Arrow Connector 6">
            <a:extLst>
              <a:ext uri="{FF2B5EF4-FFF2-40B4-BE49-F238E27FC236}">
                <a16:creationId xmlns:a16="http://schemas.microsoft.com/office/drawing/2014/main" id="{5BBDC5E6-04B5-4019-84B7-BB02329496DA}"/>
              </a:ext>
            </a:extLst>
          </p:cNvPr>
          <p:cNvCxnSpPr>
            <a:cxnSpLocks/>
          </p:cNvCxnSpPr>
          <p:nvPr/>
        </p:nvCxnSpPr>
        <p:spPr>
          <a:xfrm>
            <a:off x="9781411" y="5156475"/>
            <a:ext cx="0" cy="104703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C9A7A9-1F75-42C7-98DF-D30038EB6E11}"/>
              </a:ext>
            </a:extLst>
          </p:cNvPr>
          <p:cNvCxnSpPr>
            <a:cxnSpLocks/>
          </p:cNvCxnSpPr>
          <p:nvPr/>
        </p:nvCxnSpPr>
        <p:spPr>
          <a:xfrm>
            <a:off x="8107457" y="4804631"/>
            <a:ext cx="0" cy="35184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443FB77-FDBF-4A09-9360-C439395798C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017942" y="917591"/>
            <a:ext cx="3921549" cy="3008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827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51BD-0C2C-452B-9539-2AA76E2C32AD}"/>
              </a:ext>
            </a:extLst>
          </p:cNvPr>
          <p:cNvSpPr>
            <a:spLocks noGrp="1"/>
          </p:cNvSpPr>
          <p:nvPr>
            <p:ph type="title"/>
          </p:nvPr>
        </p:nvSpPr>
        <p:spPr/>
        <p:txBody>
          <a:bodyPr>
            <a:normAutofit/>
          </a:bodyPr>
          <a:lstStyle/>
          <a:p>
            <a:r>
              <a:rPr lang="en-US" dirty="0"/>
              <a:t>Results – Forward Detectors</a:t>
            </a:r>
          </a:p>
        </p:txBody>
      </p:sp>
      <p:sp>
        <p:nvSpPr>
          <p:cNvPr id="3" name="Slide Number Placeholder 2">
            <a:extLst>
              <a:ext uri="{FF2B5EF4-FFF2-40B4-BE49-F238E27FC236}">
                <a16:creationId xmlns:a16="http://schemas.microsoft.com/office/drawing/2014/main" id="{9E9D4253-674B-4B31-98B8-E7653B820C73}"/>
              </a:ext>
            </a:extLst>
          </p:cNvPr>
          <p:cNvSpPr>
            <a:spLocks noGrp="1"/>
          </p:cNvSpPr>
          <p:nvPr>
            <p:ph type="sldNum" sz="quarter" idx="11"/>
          </p:nvPr>
        </p:nvSpPr>
        <p:spPr/>
        <p:txBody>
          <a:bodyPr/>
          <a:lstStyle/>
          <a:p>
            <a:fld id="{7D7EAB14-C76B-47D9-8095-0A145B6C5E7B}" type="slidenum">
              <a:rPr lang="en-US" smtClean="0"/>
              <a:pPr/>
              <a:t>7</a:t>
            </a:fld>
            <a:endParaRPr lang="en-US" dirty="0"/>
          </a:p>
        </p:txBody>
      </p:sp>
      <p:sp>
        <p:nvSpPr>
          <p:cNvPr id="4" name="Content Placeholder 3">
            <a:extLst>
              <a:ext uri="{FF2B5EF4-FFF2-40B4-BE49-F238E27FC236}">
                <a16:creationId xmlns:a16="http://schemas.microsoft.com/office/drawing/2014/main" id="{2FD33091-8F3E-4933-819E-4501ACB87415}"/>
              </a:ext>
            </a:extLst>
          </p:cNvPr>
          <p:cNvSpPr>
            <a:spLocks noGrp="1"/>
          </p:cNvSpPr>
          <p:nvPr>
            <p:ph sz="quarter" idx="13"/>
          </p:nvPr>
        </p:nvSpPr>
        <p:spPr>
          <a:xfrm>
            <a:off x="4599878" y="1982348"/>
            <a:ext cx="3376591" cy="791582"/>
          </a:xfrm>
        </p:spPr>
        <p:txBody>
          <a:bodyPr/>
          <a:lstStyle/>
          <a:p>
            <a:pPr marL="0" indent="0" algn="ctr">
              <a:buNone/>
            </a:pPr>
            <a:r>
              <a:rPr lang="en-US" dirty="0"/>
              <a:t>4 cm beryllium </a:t>
            </a:r>
          </a:p>
        </p:txBody>
      </p:sp>
      <p:pic>
        <p:nvPicPr>
          <p:cNvPr id="2052" name="Picture 4">
            <a:extLst>
              <a:ext uri="{FF2B5EF4-FFF2-40B4-BE49-F238E27FC236}">
                <a16:creationId xmlns:a16="http://schemas.microsoft.com/office/drawing/2014/main" id="{EADC374F-847E-45E3-A73D-0A45FC6B4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86" y="2732629"/>
            <a:ext cx="5162748" cy="40236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67EEF49-D1E5-47E5-906F-489B8B45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313" y="2773930"/>
            <a:ext cx="5109755" cy="39823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3915A419-5CEC-43C9-AF03-D7DD429DC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4423"/>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8623DCCD-2A19-4E5B-B3BC-E7F22870C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1553" y="394424"/>
            <a:ext cx="2743200" cy="21866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DD30B1-66FE-C75C-43D8-C6D19526A366}"/>
              </a:ext>
            </a:extLst>
          </p:cNvPr>
          <p:cNvSpPr txBox="1"/>
          <p:nvPr/>
        </p:nvSpPr>
        <p:spPr>
          <a:xfrm flipH="1">
            <a:off x="986048" y="1886766"/>
            <a:ext cx="1633994" cy="369332"/>
          </a:xfrm>
          <a:prstGeom prst="rect">
            <a:avLst/>
          </a:prstGeom>
          <a:noFill/>
        </p:spPr>
        <p:txBody>
          <a:bodyPr wrap="square" rtlCol="0">
            <a:spAutoFit/>
          </a:bodyPr>
          <a:lstStyle/>
          <a:p>
            <a:pPr algn="ctr"/>
            <a:r>
              <a:rPr lang="en-US" dirty="0"/>
              <a:t>Graphite</a:t>
            </a:r>
          </a:p>
        </p:txBody>
      </p:sp>
      <p:sp>
        <p:nvSpPr>
          <p:cNvPr id="6" name="TextBox 5">
            <a:extLst>
              <a:ext uri="{FF2B5EF4-FFF2-40B4-BE49-F238E27FC236}">
                <a16:creationId xmlns:a16="http://schemas.microsoft.com/office/drawing/2014/main" id="{432C8BD8-C7CF-9655-8B8A-51CEE7F7AE17}"/>
              </a:ext>
            </a:extLst>
          </p:cNvPr>
          <p:cNvSpPr txBox="1"/>
          <p:nvPr/>
        </p:nvSpPr>
        <p:spPr>
          <a:xfrm flipH="1">
            <a:off x="10137089" y="1909977"/>
            <a:ext cx="1633994" cy="369332"/>
          </a:xfrm>
          <a:prstGeom prst="rect">
            <a:avLst/>
          </a:prstGeom>
          <a:noFill/>
        </p:spPr>
        <p:txBody>
          <a:bodyPr wrap="square" rtlCol="0">
            <a:spAutoFit/>
          </a:bodyPr>
          <a:lstStyle/>
          <a:p>
            <a:pPr algn="ctr"/>
            <a:r>
              <a:rPr lang="en-US" dirty="0"/>
              <a:t>Graphite</a:t>
            </a:r>
          </a:p>
        </p:txBody>
      </p:sp>
    </p:spTree>
    <p:extLst>
      <p:ext uri="{BB962C8B-B14F-4D97-AF65-F5344CB8AC3E}">
        <p14:creationId xmlns:p14="http://schemas.microsoft.com/office/powerpoint/2010/main" val="17365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a:extLst>
              <a:ext uri="{FF2B5EF4-FFF2-40B4-BE49-F238E27FC236}">
                <a16:creationId xmlns:a16="http://schemas.microsoft.com/office/drawing/2014/main" id="{9C52ECC6-0487-4D55-BB22-99D1C2383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313" y="2773926"/>
            <a:ext cx="5111496" cy="398370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B0F5ED8E-A64B-433D-87AA-177F4B7AD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553" y="394422"/>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1DCC118-1B94-46B6-8464-0A6055CF6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286" y="2729814"/>
            <a:ext cx="5166360" cy="4026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E551BD-0C2C-452B-9539-2AA76E2C32AD}"/>
              </a:ext>
            </a:extLst>
          </p:cNvPr>
          <p:cNvSpPr>
            <a:spLocks noGrp="1"/>
          </p:cNvSpPr>
          <p:nvPr>
            <p:ph type="title"/>
          </p:nvPr>
        </p:nvSpPr>
        <p:spPr/>
        <p:txBody>
          <a:bodyPr>
            <a:normAutofit/>
          </a:bodyPr>
          <a:lstStyle/>
          <a:p>
            <a:r>
              <a:rPr lang="en-US" dirty="0"/>
              <a:t>Results – Side Detectors</a:t>
            </a:r>
          </a:p>
        </p:txBody>
      </p:sp>
      <p:sp>
        <p:nvSpPr>
          <p:cNvPr id="3" name="Slide Number Placeholder 2">
            <a:extLst>
              <a:ext uri="{FF2B5EF4-FFF2-40B4-BE49-F238E27FC236}">
                <a16:creationId xmlns:a16="http://schemas.microsoft.com/office/drawing/2014/main" id="{9E9D4253-674B-4B31-98B8-E7653B820C73}"/>
              </a:ext>
            </a:extLst>
          </p:cNvPr>
          <p:cNvSpPr>
            <a:spLocks noGrp="1"/>
          </p:cNvSpPr>
          <p:nvPr>
            <p:ph type="sldNum" sz="quarter" idx="11"/>
          </p:nvPr>
        </p:nvSpPr>
        <p:spPr/>
        <p:txBody>
          <a:bodyPr/>
          <a:lstStyle/>
          <a:p>
            <a:fld id="{7D7EAB14-C76B-47D9-8095-0A145B6C5E7B}" type="slidenum">
              <a:rPr lang="en-US" smtClean="0"/>
              <a:pPr/>
              <a:t>8</a:t>
            </a:fld>
            <a:endParaRPr lang="en-US" dirty="0"/>
          </a:p>
        </p:txBody>
      </p:sp>
      <p:sp>
        <p:nvSpPr>
          <p:cNvPr id="4" name="Content Placeholder 3">
            <a:extLst>
              <a:ext uri="{FF2B5EF4-FFF2-40B4-BE49-F238E27FC236}">
                <a16:creationId xmlns:a16="http://schemas.microsoft.com/office/drawing/2014/main" id="{2FD33091-8F3E-4933-819E-4501ACB87415}"/>
              </a:ext>
            </a:extLst>
          </p:cNvPr>
          <p:cNvSpPr>
            <a:spLocks noGrp="1"/>
          </p:cNvSpPr>
          <p:nvPr>
            <p:ph sz="quarter" idx="13"/>
          </p:nvPr>
        </p:nvSpPr>
        <p:spPr>
          <a:xfrm>
            <a:off x="6360111" y="2198427"/>
            <a:ext cx="3196429" cy="791582"/>
          </a:xfrm>
        </p:spPr>
        <p:txBody>
          <a:bodyPr>
            <a:normAutofit/>
          </a:bodyPr>
          <a:lstStyle/>
          <a:p>
            <a:pPr marL="0" indent="0" algn="ctr">
              <a:buNone/>
            </a:pPr>
            <a:r>
              <a:rPr lang="en-US" sz="3200" dirty="0"/>
              <a:t>4 cm beryllium </a:t>
            </a:r>
          </a:p>
        </p:txBody>
      </p:sp>
      <p:pic>
        <p:nvPicPr>
          <p:cNvPr id="3082" name="Picture 10">
            <a:extLst>
              <a:ext uri="{FF2B5EF4-FFF2-40B4-BE49-F238E27FC236}">
                <a16:creationId xmlns:a16="http://schemas.microsoft.com/office/drawing/2014/main" id="{71E251FD-AA34-46FE-A57D-AFD7A52AE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4422"/>
            <a:ext cx="2743200" cy="218660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3">
            <a:extLst>
              <a:ext uri="{FF2B5EF4-FFF2-40B4-BE49-F238E27FC236}">
                <a16:creationId xmlns:a16="http://schemas.microsoft.com/office/drawing/2014/main" id="{CB74EA5C-50BC-4F32-A848-4503B4D4472F}"/>
              </a:ext>
            </a:extLst>
          </p:cNvPr>
          <p:cNvSpPr txBox="1">
            <a:spLocks/>
          </p:cNvSpPr>
          <p:nvPr/>
        </p:nvSpPr>
        <p:spPr>
          <a:xfrm>
            <a:off x="3067741" y="2185240"/>
            <a:ext cx="3196429" cy="791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8 cm beryllium </a:t>
            </a:r>
          </a:p>
        </p:txBody>
      </p:sp>
      <p:sp>
        <p:nvSpPr>
          <p:cNvPr id="5" name="TextBox 4">
            <a:extLst>
              <a:ext uri="{FF2B5EF4-FFF2-40B4-BE49-F238E27FC236}">
                <a16:creationId xmlns:a16="http://schemas.microsoft.com/office/drawing/2014/main" id="{C5F3B6D9-05A0-8A75-18D4-C6DC08AF1389}"/>
              </a:ext>
            </a:extLst>
          </p:cNvPr>
          <p:cNvSpPr txBox="1"/>
          <p:nvPr/>
        </p:nvSpPr>
        <p:spPr>
          <a:xfrm flipH="1">
            <a:off x="989080" y="1909977"/>
            <a:ext cx="1633994" cy="369332"/>
          </a:xfrm>
          <a:prstGeom prst="rect">
            <a:avLst/>
          </a:prstGeom>
          <a:noFill/>
        </p:spPr>
        <p:txBody>
          <a:bodyPr wrap="square" rtlCol="0">
            <a:spAutoFit/>
          </a:bodyPr>
          <a:lstStyle/>
          <a:p>
            <a:pPr algn="ctr"/>
            <a:r>
              <a:rPr lang="en-US" dirty="0"/>
              <a:t>Graphite</a:t>
            </a:r>
          </a:p>
        </p:txBody>
      </p:sp>
      <p:sp>
        <p:nvSpPr>
          <p:cNvPr id="6" name="TextBox 5">
            <a:extLst>
              <a:ext uri="{FF2B5EF4-FFF2-40B4-BE49-F238E27FC236}">
                <a16:creationId xmlns:a16="http://schemas.microsoft.com/office/drawing/2014/main" id="{032553FF-F4D2-CBAB-43C4-5E3ABED881B8}"/>
              </a:ext>
            </a:extLst>
          </p:cNvPr>
          <p:cNvSpPr txBox="1"/>
          <p:nvPr/>
        </p:nvSpPr>
        <p:spPr>
          <a:xfrm flipH="1">
            <a:off x="10137089" y="1909977"/>
            <a:ext cx="1633994" cy="369332"/>
          </a:xfrm>
          <a:prstGeom prst="rect">
            <a:avLst/>
          </a:prstGeom>
          <a:noFill/>
        </p:spPr>
        <p:txBody>
          <a:bodyPr wrap="square" rtlCol="0">
            <a:spAutoFit/>
          </a:bodyPr>
          <a:lstStyle/>
          <a:p>
            <a:pPr algn="ctr"/>
            <a:r>
              <a:rPr lang="en-US" dirty="0"/>
              <a:t>Graphite</a:t>
            </a:r>
          </a:p>
        </p:txBody>
      </p:sp>
    </p:spTree>
    <p:extLst>
      <p:ext uri="{BB962C8B-B14F-4D97-AF65-F5344CB8AC3E}">
        <p14:creationId xmlns:p14="http://schemas.microsoft.com/office/powerpoint/2010/main" val="397618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BC6E34BA-CF2D-41A8-B1DE-A334322E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804"/>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6C3709B-A833-4A4A-8ECF-39A551EEF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52" y="2729814"/>
            <a:ext cx="5166360" cy="40264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344A447-F39F-4710-931A-F5A732A3E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553" y="394421"/>
            <a:ext cx="2743200" cy="21866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7655032-089A-48EC-A3E8-04F5DD4B64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313" y="2773926"/>
            <a:ext cx="5111496" cy="3983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E551BD-0C2C-452B-9539-2AA76E2C32AD}"/>
              </a:ext>
            </a:extLst>
          </p:cNvPr>
          <p:cNvSpPr>
            <a:spLocks noGrp="1"/>
          </p:cNvSpPr>
          <p:nvPr>
            <p:ph type="title"/>
          </p:nvPr>
        </p:nvSpPr>
        <p:spPr/>
        <p:txBody>
          <a:bodyPr>
            <a:normAutofit/>
          </a:bodyPr>
          <a:lstStyle/>
          <a:p>
            <a:r>
              <a:rPr lang="en-US" dirty="0"/>
              <a:t>Results – Back Detectors</a:t>
            </a:r>
          </a:p>
        </p:txBody>
      </p:sp>
      <p:sp>
        <p:nvSpPr>
          <p:cNvPr id="3" name="Slide Number Placeholder 2">
            <a:extLst>
              <a:ext uri="{FF2B5EF4-FFF2-40B4-BE49-F238E27FC236}">
                <a16:creationId xmlns:a16="http://schemas.microsoft.com/office/drawing/2014/main" id="{9E9D4253-674B-4B31-98B8-E7653B820C73}"/>
              </a:ext>
            </a:extLst>
          </p:cNvPr>
          <p:cNvSpPr>
            <a:spLocks noGrp="1"/>
          </p:cNvSpPr>
          <p:nvPr>
            <p:ph type="sldNum" sz="quarter" idx="11"/>
          </p:nvPr>
        </p:nvSpPr>
        <p:spPr/>
        <p:txBody>
          <a:bodyPr/>
          <a:lstStyle/>
          <a:p>
            <a:fld id="{7D7EAB14-C76B-47D9-8095-0A145B6C5E7B}" type="slidenum">
              <a:rPr lang="en-US" smtClean="0"/>
              <a:pPr/>
              <a:t>9</a:t>
            </a:fld>
            <a:endParaRPr lang="en-US" dirty="0"/>
          </a:p>
        </p:txBody>
      </p:sp>
      <p:sp>
        <p:nvSpPr>
          <p:cNvPr id="4" name="Content Placeholder 3">
            <a:extLst>
              <a:ext uri="{FF2B5EF4-FFF2-40B4-BE49-F238E27FC236}">
                <a16:creationId xmlns:a16="http://schemas.microsoft.com/office/drawing/2014/main" id="{2FD33091-8F3E-4933-819E-4501ACB87415}"/>
              </a:ext>
            </a:extLst>
          </p:cNvPr>
          <p:cNvSpPr>
            <a:spLocks noGrp="1"/>
          </p:cNvSpPr>
          <p:nvPr>
            <p:ph sz="quarter" idx="13"/>
          </p:nvPr>
        </p:nvSpPr>
        <p:spPr>
          <a:xfrm>
            <a:off x="6407629" y="2185239"/>
            <a:ext cx="3196429" cy="791582"/>
          </a:xfrm>
        </p:spPr>
        <p:txBody>
          <a:bodyPr>
            <a:normAutofit/>
          </a:bodyPr>
          <a:lstStyle/>
          <a:p>
            <a:pPr marL="0" indent="0" algn="ctr">
              <a:buNone/>
            </a:pPr>
            <a:r>
              <a:rPr lang="en-US" sz="3200" dirty="0"/>
              <a:t>4 cm beryllium </a:t>
            </a:r>
          </a:p>
        </p:txBody>
      </p:sp>
      <p:sp>
        <p:nvSpPr>
          <p:cNvPr id="14" name="Content Placeholder 3">
            <a:extLst>
              <a:ext uri="{FF2B5EF4-FFF2-40B4-BE49-F238E27FC236}">
                <a16:creationId xmlns:a16="http://schemas.microsoft.com/office/drawing/2014/main" id="{CB74EA5C-50BC-4F32-A848-4503B4D4472F}"/>
              </a:ext>
            </a:extLst>
          </p:cNvPr>
          <p:cNvSpPr txBox="1">
            <a:spLocks/>
          </p:cNvSpPr>
          <p:nvPr/>
        </p:nvSpPr>
        <p:spPr>
          <a:xfrm>
            <a:off x="3030992" y="2185239"/>
            <a:ext cx="3196429" cy="791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8 cm beryllium </a:t>
            </a:r>
          </a:p>
        </p:txBody>
      </p:sp>
      <p:sp>
        <p:nvSpPr>
          <p:cNvPr id="5" name="TextBox 4">
            <a:extLst>
              <a:ext uri="{FF2B5EF4-FFF2-40B4-BE49-F238E27FC236}">
                <a16:creationId xmlns:a16="http://schemas.microsoft.com/office/drawing/2014/main" id="{17D2B539-550A-A079-B0ED-407C3C178D6A}"/>
              </a:ext>
            </a:extLst>
          </p:cNvPr>
          <p:cNvSpPr txBox="1"/>
          <p:nvPr/>
        </p:nvSpPr>
        <p:spPr>
          <a:xfrm flipH="1">
            <a:off x="866779" y="1914999"/>
            <a:ext cx="1633994" cy="369332"/>
          </a:xfrm>
          <a:prstGeom prst="rect">
            <a:avLst/>
          </a:prstGeom>
          <a:noFill/>
        </p:spPr>
        <p:txBody>
          <a:bodyPr wrap="square" rtlCol="0">
            <a:spAutoFit/>
          </a:bodyPr>
          <a:lstStyle/>
          <a:p>
            <a:pPr algn="ctr"/>
            <a:r>
              <a:rPr lang="en-US" dirty="0"/>
              <a:t>Graphite</a:t>
            </a:r>
          </a:p>
        </p:txBody>
      </p:sp>
      <p:sp>
        <p:nvSpPr>
          <p:cNvPr id="6" name="TextBox 5">
            <a:extLst>
              <a:ext uri="{FF2B5EF4-FFF2-40B4-BE49-F238E27FC236}">
                <a16:creationId xmlns:a16="http://schemas.microsoft.com/office/drawing/2014/main" id="{6E32B653-5B3C-8FF5-123B-7B27EC545719}"/>
              </a:ext>
            </a:extLst>
          </p:cNvPr>
          <p:cNvSpPr txBox="1"/>
          <p:nvPr/>
        </p:nvSpPr>
        <p:spPr>
          <a:xfrm flipH="1">
            <a:off x="10027760" y="1909977"/>
            <a:ext cx="1633994" cy="369332"/>
          </a:xfrm>
          <a:prstGeom prst="rect">
            <a:avLst/>
          </a:prstGeom>
          <a:noFill/>
        </p:spPr>
        <p:txBody>
          <a:bodyPr wrap="square" rtlCol="0">
            <a:spAutoFit/>
          </a:bodyPr>
          <a:lstStyle/>
          <a:p>
            <a:pPr algn="ctr"/>
            <a:r>
              <a:rPr lang="en-US" dirty="0"/>
              <a:t>Graphite</a:t>
            </a:r>
          </a:p>
        </p:txBody>
      </p:sp>
    </p:spTree>
    <p:extLst>
      <p:ext uri="{BB962C8B-B14F-4D97-AF65-F5344CB8AC3E}">
        <p14:creationId xmlns:p14="http://schemas.microsoft.com/office/powerpoint/2010/main" val="552793713"/>
      </p:ext>
    </p:extLst>
  </p:cSld>
  <p:clrMapOvr>
    <a:masterClrMapping/>
  </p:clrMapOvr>
</p:sld>
</file>

<file path=ppt/theme/theme1.xml><?xml version="1.0" encoding="utf-8"?>
<a:theme xmlns:a="http://schemas.openxmlformats.org/drawingml/2006/main" name="Title Slides">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 Minimal">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 Minimal">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k -- Swoosh">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ight -- Swoosh">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ark -- Border">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ight -- Border">
  <a:themeElements>
    <a:clrScheme name="NNL Color Set 2023">
      <a:dk1>
        <a:sysClr val="windowText" lastClr="000000"/>
      </a:dk1>
      <a:lt1>
        <a:sysClr val="window" lastClr="FFFFFF"/>
      </a:lt1>
      <a:dk2>
        <a:srgbClr val="44546A"/>
      </a:dk2>
      <a:lt2>
        <a:srgbClr val="E7E6E6"/>
      </a:lt2>
      <a:accent1>
        <a:srgbClr val="32396F"/>
      </a:accent1>
      <a:accent2>
        <a:srgbClr val="40AE49"/>
      </a:accent2>
      <a:accent3>
        <a:srgbClr val="B1A089"/>
      </a:accent3>
      <a:accent4>
        <a:srgbClr val="949598"/>
      </a:accent4>
      <a:accent5>
        <a:srgbClr val="859FAB"/>
      </a:accent5>
      <a:accent6>
        <a:srgbClr val="CFD3D5"/>
      </a:accent6>
      <a:hlink>
        <a:srgbClr val="228EFA"/>
      </a:hlink>
      <a:folHlink>
        <a:srgbClr val="A85C82"/>
      </a:folHlink>
    </a:clrScheme>
    <a:fontScheme name="Custom_2++_Vista_98_p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AD067B0480F84E858027C02030788A" ma:contentTypeVersion="5" ma:contentTypeDescription="Create a new document." ma:contentTypeScope="" ma:versionID="9f8e4d35c834824fea48930f5dbdce04">
  <xsd:schema xmlns:xsd="http://www.w3.org/2001/XMLSchema" xmlns:xs="http://www.w3.org/2001/XMLSchema" xmlns:p="http://schemas.microsoft.com/office/2006/metadata/properties" xmlns:ns2="c7530a0e-b38e-43e3-8203-52e184a03602" xmlns:ns3="c697a4e8-c60e-48dc-9f0b-5791da2e20ab" targetNamespace="http://schemas.microsoft.com/office/2006/metadata/properties" ma:root="true" ma:fieldsID="281c0e0475730b5bc39cadc4d24e846b" ns2:_="" ns3:_="">
    <xsd:import namespace="c7530a0e-b38e-43e3-8203-52e184a03602"/>
    <xsd:import namespace="c697a4e8-c60e-48dc-9f0b-5791da2e20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30a0e-b38e-43e3-8203-52e184a036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97a4e8-c60e-48dc-9f0b-5791da2e20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A7FCA-1C38-45DB-9F9A-9B599D95C634}">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 ds:uri="c697a4e8-c60e-48dc-9f0b-5791da2e20ab"/>
    <ds:schemaRef ds:uri="c7530a0e-b38e-43e3-8203-52e184a03602"/>
    <ds:schemaRef ds:uri="http://schemas.microsoft.com/office/2006/metadata/properties"/>
  </ds:schemaRefs>
</ds:datastoreItem>
</file>

<file path=customXml/itemProps2.xml><?xml version="1.0" encoding="utf-8"?>
<ds:datastoreItem xmlns:ds="http://schemas.openxmlformats.org/officeDocument/2006/customXml" ds:itemID="{AB3BC7FE-7CC3-44A8-A619-366881E534F0}">
  <ds:schemaRefs>
    <ds:schemaRef ds:uri="http://schemas.microsoft.com/sharepoint/v3/contenttype/forms"/>
  </ds:schemaRefs>
</ds:datastoreItem>
</file>

<file path=customXml/itemProps3.xml><?xml version="1.0" encoding="utf-8"?>
<ds:datastoreItem xmlns:ds="http://schemas.openxmlformats.org/officeDocument/2006/customXml" ds:itemID="{1C8112A3-910F-4DF7-98EE-212E4C358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30a0e-b38e-43e3-8203-52e184a03602"/>
    <ds:schemaRef ds:uri="c697a4e8-c60e-48dc-9f0b-5791da2e2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12124</TotalTime>
  <Words>1399</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Arial</vt:lpstr>
      <vt:lpstr>Calibri</vt:lpstr>
      <vt:lpstr>Segoe UI</vt:lpstr>
      <vt:lpstr>Symbol</vt:lpstr>
      <vt:lpstr>Title Slides</vt:lpstr>
      <vt:lpstr>Dark -- Minimal</vt:lpstr>
      <vt:lpstr>Light -- Minimal</vt:lpstr>
      <vt:lpstr>Dark -- Swoosh</vt:lpstr>
      <vt:lpstr>Light -- Swoosh</vt:lpstr>
      <vt:lpstr>Dark -- Border</vt:lpstr>
      <vt:lpstr>Light -- Border</vt:lpstr>
      <vt:lpstr>PowerPoint Presentation</vt:lpstr>
      <vt:lpstr>Outline</vt:lpstr>
      <vt:lpstr>Where is the Gaerttner LINAC Center</vt:lpstr>
      <vt:lpstr>The RPI Gaerttner LINAC Center</vt:lpstr>
      <vt:lpstr>High Energy Scattering System</vt:lpstr>
      <vt:lpstr>Data Processing</vt:lpstr>
      <vt:lpstr>Results – Forward Detectors</vt:lpstr>
      <vt:lpstr>Results – Side Detectors</vt:lpstr>
      <vt:lpstr>Results – Back Detectors</vt:lpstr>
      <vt:lpstr>Results – Back Detectors</vt:lpstr>
      <vt:lpstr>Total Cross Section - Source of Discrepancies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Chamberlain, Michelle T. (Contractor)</dc:creator>
  <cp:lastModifiedBy>Daskalakis, Adam M. (Contractor)</cp:lastModifiedBy>
  <cp:revision>385</cp:revision>
  <dcterms:created xsi:type="dcterms:W3CDTF">2022-10-05T12:46:04Z</dcterms:created>
  <dcterms:modified xsi:type="dcterms:W3CDTF">2023-11-15T14:09:52Z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d7c701-e957-4ed0-8a14-6c8631eefb31_Enabled">
    <vt:lpwstr>true</vt:lpwstr>
  </property>
  <property fmtid="{D5CDD505-2E9C-101B-9397-08002B2CF9AE}" pid="3" name="MSIP_Label_c8d7c701-e957-4ed0-8a14-6c8631eefb31_SetDate">
    <vt:lpwstr>2022-10-05T14:51:48Z</vt:lpwstr>
  </property>
  <property fmtid="{D5CDD505-2E9C-101B-9397-08002B2CF9AE}" pid="4" name="MSIP_Label_c8d7c701-e957-4ed0-8a14-6c8631eefb31_Method">
    <vt:lpwstr>Privileged</vt:lpwstr>
  </property>
  <property fmtid="{D5CDD505-2E9C-101B-9397-08002B2CF9AE}" pid="5" name="MSIP_Label_c8d7c701-e957-4ed0-8a14-6c8631eefb31_Name">
    <vt:lpwstr>Unclassified-Child</vt:lpwstr>
  </property>
  <property fmtid="{D5CDD505-2E9C-101B-9397-08002B2CF9AE}" pid="6" name="MSIP_Label_c8d7c701-e957-4ed0-8a14-6c8631eefb31_SiteId">
    <vt:lpwstr>ebb151f0-4882-4a81-94a2-1e2262f517ee</vt:lpwstr>
  </property>
  <property fmtid="{D5CDD505-2E9C-101B-9397-08002B2CF9AE}" pid="7" name="MSIP_Label_c8d7c701-e957-4ed0-8a14-6c8631eefb31_ActionId">
    <vt:lpwstr>a3f7a426-0194-420c-9126-fdaa673ff389</vt:lpwstr>
  </property>
  <property fmtid="{D5CDD505-2E9C-101B-9397-08002B2CF9AE}" pid="8" name="MSIP_Label_c8d7c701-e957-4ed0-8a14-6c8631eefb31_ContentBits">
    <vt:lpwstr>0</vt:lpwstr>
  </property>
  <property fmtid="{D5CDD505-2E9C-101B-9397-08002B2CF9AE}" pid="9" name="ContentTypeId">
    <vt:lpwstr>0x010100C5AD067B0480F84E858027C02030788A</vt:lpwstr>
  </property>
</Properties>
</file>