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63" r:id="rId5"/>
  </p:sldMasterIdLst>
  <p:notesMasterIdLst>
    <p:notesMasterId r:id="rId21"/>
  </p:notesMasterIdLst>
  <p:handoutMasterIdLst>
    <p:handoutMasterId r:id="rId22"/>
  </p:handoutMasterIdLst>
  <p:sldIdLst>
    <p:sldId id="256" r:id="rId6"/>
    <p:sldId id="278" r:id="rId7"/>
    <p:sldId id="287" r:id="rId8"/>
    <p:sldId id="279" r:id="rId9"/>
    <p:sldId id="281" r:id="rId10"/>
    <p:sldId id="288" r:id="rId11"/>
    <p:sldId id="282" r:id="rId12"/>
    <p:sldId id="280" r:id="rId13"/>
    <p:sldId id="283" r:id="rId14"/>
    <p:sldId id="285" r:id="rId15"/>
    <p:sldId id="284" r:id="rId16"/>
    <p:sldId id="274" r:id="rId17"/>
    <p:sldId id="289" r:id="rId18"/>
    <p:sldId id="262" r:id="rId19"/>
    <p:sldId id="286" r:id="rId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194BC4-7789-A5BC-7B4B-AC36C33C58BD}" name="McDonnell, Jordan" initials="MJ" userId="S::4d1@ornl.gov::3e05342f-68bc-4b25-af4e-b97be8e8b0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5" autoAdjust="0"/>
    <p:restoredTop sz="94706"/>
  </p:normalViewPr>
  <p:slideViewPr>
    <p:cSldViewPr snapToGrid="0">
      <p:cViewPr varScale="1">
        <p:scale>
          <a:sx n="141" d="100"/>
          <a:sy n="141" d="100"/>
        </p:scale>
        <p:origin x="1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11/15/23</a:t>
            </a:fld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2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2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646331"/>
          </a:xfrm>
        </p:spPr>
        <p:txBody>
          <a:bodyPr/>
          <a:lstStyle>
            <a:lvl1pPr algn="l">
              <a:defRPr sz="20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369332"/>
          </a:xfrm>
        </p:spPr>
        <p:txBody>
          <a:bodyPr/>
          <a:lstStyle>
            <a:lvl1pPr>
              <a:lnSpc>
                <a:spcPct val="90000"/>
              </a:lnSpc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5" name="Rectangle 256">
            <a:extLst>
              <a:ext uri="{FF2B5EF4-FFF2-40B4-BE49-F238E27FC236}">
                <a16:creationId xmlns:a16="http://schemas.microsoft.com/office/drawing/2014/main" id="{A0B82150-909B-A876-D6D8-8B4786C50EB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36933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20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369332"/>
          </a:xfrm>
        </p:spPr>
        <p:txBody>
          <a:bodyPr/>
          <a:lstStyle>
            <a:lvl1pPr>
              <a:lnSpc>
                <a:spcPct val="90000"/>
              </a:lnSpc>
              <a:defRPr sz="2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FFEDA038-56C5-5CE9-8C53-01534B4E576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369332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01F99F04-1B2B-1AA1-1EF2-D6C6C149CEA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369332"/>
          </a:xfrm>
        </p:spPr>
        <p:txBody>
          <a:bodyPr/>
          <a:lstStyle>
            <a:lvl1pPr>
              <a:lnSpc>
                <a:spcPct val="90000"/>
              </a:lnSpc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F766DFD6-D14D-3426-C9AA-0A94CD9AEEB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86671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B313661A-6810-67DC-158E-3FDFB07A537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91406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437098D8-7148-FCB7-A7AC-06EE0C3B6A2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91406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62643518-CDBA-A024-4E10-5EEEE8FF7F0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369332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01E9-04F6-7D44-9C56-8BF304B4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153990"/>
            <a:ext cx="11700933" cy="510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C04319E-25A9-8645-96A3-0CE2E0CC1C7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60867" y="1354138"/>
            <a:ext cx="10972801" cy="4533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703570" y="6583680"/>
            <a:ext cx="6167512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Validating TSLs for ENDF/B-VIII.1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74" r:id="rId15"/>
    <p:sldLayoutId id="2147483775" r:id="rId16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" name="Rectangle 256">
            <a:extLst>
              <a:ext uri="{FF2B5EF4-FFF2-40B4-BE49-F238E27FC236}">
                <a16:creationId xmlns:a16="http://schemas.microsoft.com/office/drawing/2014/main" id="{87AA2964-9797-B309-16A8-D14894E888C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50" r:id="rId7"/>
    <p:sldLayoutId id="2147483755" r:id="rId8"/>
    <p:sldLayoutId id="2147483754" r:id="rId9"/>
    <p:sldLayoutId id="2147483770" r:id="rId10"/>
    <p:sldLayoutId id="2147483771" r:id="rId11"/>
    <p:sldLayoutId id="2147483772" r:id="rId12"/>
    <p:sldLayoutId id="2147483773" r:id="rId13"/>
    <p:sldLayoutId id="2147483761" r:id="rId14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9293333" cy="535531"/>
          </a:xfrm>
        </p:spPr>
        <p:txBody>
          <a:bodyPr/>
          <a:lstStyle/>
          <a:p>
            <a:r>
              <a:rPr lang="en-US" b="1" dirty="0">
                <a:latin typeface="Century Gothic"/>
              </a:rPr>
              <a:t>Validating </a:t>
            </a:r>
            <a:r>
              <a:rPr lang="en-US" b="1">
                <a:latin typeface="Century Gothic"/>
              </a:rPr>
              <a:t>TSLs for </a:t>
            </a:r>
            <a:r>
              <a:rPr lang="en-US" b="1" dirty="0">
                <a:latin typeface="Century Gothic"/>
              </a:rPr>
              <a:t>ENDF/B-VIII.1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10822304" cy="2028101"/>
          </a:xfrm>
        </p:spPr>
        <p:txBody>
          <a:bodyPr/>
          <a:lstStyle/>
          <a:p>
            <a:r>
              <a:rPr lang="en-US" dirty="0"/>
              <a:t>Chris W. Chapman</a:t>
            </a:r>
          </a:p>
          <a:p>
            <a:r>
              <a:rPr lang="en-US" dirty="0"/>
              <a:t>Oak Ridge National Laboratory</a:t>
            </a:r>
          </a:p>
          <a:p>
            <a:r>
              <a:rPr lang="en-US" dirty="0"/>
              <a:t>Cross Section Evaluation Working Group meeting – 16 November 2023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850D-9509-A82B-E4EE-91A0A7EF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Impossible to Validate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6766-70A1-476C-3B06-0343837A0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cross section measurements or well-defined public benchmarks</a:t>
            </a:r>
          </a:p>
          <a:p>
            <a:pPr lvl="1"/>
            <a:r>
              <a:rPr lang="en-US" dirty="0" err="1"/>
              <a:t>FLiBe</a:t>
            </a:r>
            <a:endParaRPr lang="en-US" dirty="0"/>
          </a:p>
          <a:p>
            <a:pPr lvl="1"/>
            <a:r>
              <a:rPr lang="en-US" baseline="30000" dirty="0"/>
              <a:t>7</a:t>
            </a:r>
            <a:r>
              <a:rPr lang="en-US" dirty="0"/>
              <a:t>LiD, </a:t>
            </a:r>
            <a:r>
              <a:rPr lang="en-US" baseline="30000" dirty="0"/>
              <a:t>7</a:t>
            </a:r>
            <a:r>
              <a:rPr lang="en-US" dirty="0"/>
              <a:t>LiH</a:t>
            </a:r>
          </a:p>
          <a:p>
            <a:pPr lvl="1"/>
            <a:r>
              <a:rPr lang="en-US" dirty="0"/>
              <a:t>Be</a:t>
            </a:r>
            <a:r>
              <a:rPr lang="en-US" baseline="-25000" dirty="0"/>
              <a:t>2</a:t>
            </a:r>
            <a:r>
              <a:rPr lang="en-US" dirty="0"/>
              <a:t>C</a:t>
            </a:r>
          </a:p>
          <a:p>
            <a:pPr lvl="1"/>
            <a:r>
              <a:rPr lang="en-US" dirty="0" err="1"/>
              <a:t>SiC</a:t>
            </a:r>
            <a:endParaRPr lang="en-US" dirty="0"/>
          </a:p>
          <a:p>
            <a:pPr lvl="1"/>
            <a:r>
              <a:rPr lang="en-US" dirty="0" err="1"/>
              <a:t>ZrC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3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7871-859C-4FE2-AC51-385B8014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TSLs – A Quandary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227D-AEF7-5E79-49A5-B91A7CA0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Fuel TSLs pose a unique problem:</a:t>
            </a:r>
          </a:p>
          <a:p>
            <a:pPr lvl="1"/>
            <a:r>
              <a:rPr lang="en-US" dirty="0"/>
              <a:t>Which to use in the thermal energy range: TSL or resonances?</a:t>
            </a:r>
          </a:p>
          <a:p>
            <a:pPr lvl="1"/>
            <a:r>
              <a:rPr lang="en-US" dirty="0"/>
              <a:t>Does choosing one over the other have any unintended side effects (e.g., lack of resonance interference) that are not physical?</a:t>
            </a:r>
          </a:p>
          <a:p>
            <a:r>
              <a:rPr lang="en-US" dirty="0"/>
              <a:t>Additionally, uranium fuels have multiple enrichments</a:t>
            </a:r>
          </a:p>
          <a:p>
            <a:pPr lvl="1"/>
            <a:r>
              <a:rPr lang="en-US" dirty="0"/>
              <a:t>Natural (0.72%), 5%, 10%, HALEU (19.75%) HEU (93%), 100%</a:t>
            </a:r>
          </a:p>
          <a:p>
            <a:pPr lvl="1"/>
            <a:r>
              <a:rPr lang="en-US" dirty="0"/>
              <a:t>Magnitude of the cross section will be different, but will the inelastic spectra be noticeably different?</a:t>
            </a:r>
          </a:p>
          <a:p>
            <a:pPr lvl="2"/>
            <a:r>
              <a:rPr lang="en-US" dirty="0"/>
              <a:t>If not, is this the best way to represent this data?</a:t>
            </a:r>
          </a:p>
          <a:p>
            <a:r>
              <a:rPr lang="en-US" dirty="0"/>
              <a:t>Underlying theory needs to be carefully scrutinized </a:t>
            </a:r>
          </a:p>
        </p:txBody>
      </p:sp>
    </p:spTree>
    <p:extLst>
      <p:ext uri="{BB962C8B-B14F-4D97-AF65-F5344CB8AC3E}">
        <p14:creationId xmlns:p14="http://schemas.microsoft.com/office/powerpoint/2010/main" val="348326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491A-B757-387B-03EE-0FEF2987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ACE66-01C5-3948-8C2F-04306EEF1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87308"/>
            <a:ext cx="11430000" cy="4995038"/>
          </a:xfrm>
        </p:spPr>
        <p:txBody>
          <a:bodyPr/>
          <a:lstStyle/>
          <a:p>
            <a:r>
              <a:rPr lang="en-US" dirty="0"/>
              <a:t>Of the 57 new or updated TSL files:</a:t>
            </a:r>
          </a:p>
          <a:p>
            <a:pPr lvl="1"/>
            <a:r>
              <a:rPr lang="en-US" dirty="0"/>
              <a:t>14 are easy to validate</a:t>
            </a:r>
          </a:p>
          <a:p>
            <a:pPr lvl="1"/>
            <a:r>
              <a:rPr lang="en-US" dirty="0"/>
              <a:t>12 are either lacking cross section or benchmarks</a:t>
            </a:r>
          </a:p>
          <a:p>
            <a:pPr lvl="1"/>
            <a:r>
              <a:rPr lang="en-US" dirty="0"/>
              <a:t>6 have </a:t>
            </a:r>
            <a:r>
              <a:rPr lang="en-US" b="1" dirty="0"/>
              <a:t>neither</a:t>
            </a:r>
            <a:r>
              <a:rPr lang="en-US" dirty="0"/>
              <a:t> cross section nor benchmarks</a:t>
            </a:r>
          </a:p>
          <a:p>
            <a:pPr lvl="1"/>
            <a:r>
              <a:rPr lang="en-US" dirty="0"/>
              <a:t>25 are fuel materials that require thorough investigation</a:t>
            </a:r>
          </a:p>
          <a:p>
            <a:pPr marL="398463" lvl="1" indent="0">
              <a:buNone/>
            </a:pPr>
            <a:endParaRPr lang="en-US" dirty="0"/>
          </a:p>
          <a:p>
            <a:r>
              <a:rPr lang="en-US" dirty="0"/>
              <a:t>What can be done?</a:t>
            </a:r>
          </a:p>
          <a:p>
            <a:pPr lvl="1"/>
            <a:r>
              <a:rPr lang="en-US" dirty="0"/>
              <a:t>Provide DFT/MD input files for extra validation of material properties?</a:t>
            </a:r>
          </a:p>
          <a:p>
            <a:pPr lvl="1"/>
            <a:r>
              <a:rPr lang="en-US" dirty="0"/>
              <a:t>Require corresponding measurement (benchmark or cross section) for all materials?</a:t>
            </a:r>
          </a:p>
          <a:p>
            <a:pPr lvl="1"/>
            <a:r>
              <a:rPr lang="en-US" dirty="0"/>
              <a:t>Look towards other ENDF sub-library standards for validation?</a:t>
            </a:r>
          </a:p>
        </p:txBody>
      </p:sp>
    </p:spTree>
    <p:extLst>
      <p:ext uri="{BB962C8B-B14F-4D97-AF65-F5344CB8AC3E}">
        <p14:creationId xmlns:p14="http://schemas.microsoft.com/office/powerpoint/2010/main" val="293736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491A-B757-387B-03EE-0FEF2987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721389B-DB5F-D216-D7D2-48104C579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118898"/>
              </p:ext>
            </p:extLst>
          </p:nvPr>
        </p:nvGraphicFramePr>
        <p:xfrm>
          <a:off x="1526342" y="1109827"/>
          <a:ext cx="9236849" cy="4638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793">
                  <a:extLst>
                    <a:ext uri="{9D8B030D-6E8A-4147-A177-3AD203B41FA5}">
                      <a16:colId xmlns:a16="http://schemas.microsoft.com/office/drawing/2014/main" val="4248427603"/>
                    </a:ext>
                  </a:extLst>
                </a:gridCol>
                <a:gridCol w="3670528">
                  <a:extLst>
                    <a:ext uri="{9D8B030D-6E8A-4147-A177-3AD203B41FA5}">
                      <a16:colId xmlns:a16="http://schemas.microsoft.com/office/drawing/2014/main" val="633005316"/>
                    </a:ext>
                  </a:extLst>
                </a:gridCol>
                <a:gridCol w="3670528">
                  <a:extLst>
                    <a:ext uri="{9D8B030D-6E8A-4147-A177-3AD203B41FA5}">
                      <a16:colId xmlns:a16="http://schemas.microsoft.com/office/drawing/2014/main" val="3866981467"/>
                    </a:ext>
                  </a:extLst>
                </a:gridCol>
              </a:tblGrid>
              <a:tr h="6149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Cross Section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Cross Section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00755"/>
                  </a:ext>
                </a:extLst>
              </a:tr>
              <a:tr h="1567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Benchmark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UO2 &amp; U-metal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Light water, ZrH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ZrH</a:t>
                      </a:r>
                      <a:r>
                        <a:rPr lang="en-US" baseline="-25000" dirty="0" err="1"/>
                        <a:t>x</a:t>
                      </a:r>
                      <a:r>
                        <a:rPr lang="en-US" dirty="0"/>
                        <a:t>, graphite, </a:t>
                      </a:r>
                      <a:r>
                        <a:rPr lang="en-US" dirty="0" err="1"/>
                        <a:t>BeO</a:t>
                      </a:r>
                      <a:r>
                        <a:rPr lang="en-US" dirty="0"/>
                        <a:t>, polyethylene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Lucite, polystyrene, Be-metal, paraffinic oil, Teflon, SiO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HF, UH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09130"/>
                  </a:ext>
                </a:extLst>
              </a:tr>
              <a:tr h="1567897">
                <a:tc>
                  <a:txBody>
                    <a:bodyPr/>
                    <a:lstStyle/>
                    <a:p>
                      <a:r>
                        <a:rPr lang="en-US" dirty="0"/>
                        <a:t>No Benchmark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UC, UN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CaH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Mesitylene – Phase II, Toluene, Si, Mg, {</a:t>
                      </a:r>
                      <a:r>
                        <a:rPr lang="en-US" dirty="0" err="1"/>
                        <a:t>para,ortho</a:t>
                      </a:r>
                      <a:r>
                        <a:rPr lang="en-US" dirty="0"/>
                        <a:t>}-{H,D}, Al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FLiBe</a:t>
                      </a:r>
                      <a:r>
                        <a:rPr lang="en-US" dirty="0"/>
                        <a:t>, Be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C, </a:t>
                      </a:r>
                      <a:r>
                        <a:rPr lang="en-US" dirty="0" err="1"/>
                        <a:t>SiC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ZrC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baseline="30000" dirty="0"/>
                        <a:t>7</a:t>
                      </a:r>
                      <a:r>
                        <a:rPr lang="en-US" dirty="0"/>
                        <a:t>LiD, </a:t>
                      </a:r>
                      <a:r>
                        <a:rPr lang="en-US" baseline="30000" dirty="0"/>
                        <a:t>7</a:t>
                      </a:r>
                      <a:r>
                        <a:rPr lang="en-US" dirty="0"/>
                        <a:t>LiH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4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32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E258-6809-7036-2A5E-0871BAAD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E2F2D-04B1-4724-481D-48E9F9E04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+mn-lt"/>
              </a:rPr>
              <a:t>This work was supported by the Nuclear Criticality Safety</a:t>
            </a:r>
            <a:br>
              <a:rPr lang="en-US" dirty="0">
                <a:latin typeface="+mn-lt"/>
              </a:rPr>
            </a:br>
            <a:r>
              <a:rPr lang="en-US" dirty="0">
                <a:effectLst/>
                <a:latin typeface="+mn-lt"/>
              </a:rPr>
              <a:t>Program, funded and managed by the National Nuclear</a:t>
            </a:r>
            <a:br>
              <a:rPr lang="en-US" dirty="0">
                <a:latin typeface="+mn-lt"/>
              </a:rPr>
            </a:br>
            <a:r>
              <a:rPr lang="en-US" dirty="0">
                <a:effectLst/>
                <a:latin typeface="+mn-lt"/>
              </a:rPr>
              <a:t>Security Administration for the Department of Energy.</a:t>
            </a:r>
          </a:p>
          <a:p>
            <a:pPr marL="0" indent="0">
              <a:buNone/>
            </a:pPr>
            <a:endParaRPr lang="en-US" dirty="0">
              <a:effectLst/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The entire Nuclear Data team at ORNL (I. Al-Qasir, G. Arbanas, J. Brown, K. Guber, L. Leal, J. McDonnell, M. Pigni, K. </a:t>
            </a:r>
            <a:r>
              <a:rPr lang="en-US" dirty="0" err="1">
                <a:latin typeface="+mn-lt"/>
              </a:rPr>
              <a:t>Ramić</a:t>
            </a:r>
            <a:r>
              <a:rPr lang="en-US" dirty="0">
                <a:latin typeface="+mn-lt"/>
              </a:rPr>
              <a:t>, D. Wiarda)</a:t>
            </a:r>
            <a:endParaRPr lang="en-US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556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491A-B757-387B-03EE-0FEF2987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ACE66-01C5-3948-8C2F-04306EEF1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706F-F82F-B715-61B3-34EE8B40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C97C-05A0-CC59-06DE-58938BFD0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ENDF file, how do I determine whether it is a faithful representation of the real world?</a:t>
            </a:r>
          </a:p>
          <a:p>
            <a:pPr lvl="1"/>
            <a:r>
              <a:rPr lang="en-US" dirty="0"/>
              <a:t>Compare with and determine agreement with measured data</a:t>
            </a:r>
          </a:p>
          <a:p>
            <a:r>
              <a:rPr lang="en-US" dirty="0"/>
              <a:t>What is measured data?</a:t>
            </a:r>
          </a:p>
          <a:p>
            <a:pPr lvl="1"/>
            <a:r>
              <a:rPr lang="en-US" dirty="0"/>
              <a:t>Neutron-induced reactions and integral quantities based on those reactions</a:t>
            </a:r>
          </a:p>
          <a:p>
            <a:pPr lvl="1"/>
            <a:endParaRPr lang="en-US" dirty="0"/>
          </a:p>
          <a:p>
            <a:pPr marL="398463" lvl="1" indent="0" algn="ctr">
              <a:buNone/>
            </a:pPr>
            <a:r>
              <a:rPr lang="en-US" b="1" dirty="0"/>
              <a:t>Purpose of this talk is to determine whether there is </a:t>
            </a:r>
            <a:r>
              <a:rPr lang="en-US" b="1" i="1" dirty="0"/>
              <a:t>well-defined, publicly available</a:t>
            </a:r>
            <a:r>
              <a:rPr lang="en-US" b="1" dirty="0"/>
              <a:t> data to validate TSL files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9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E4E3-0041-68B1-1E75-5226A5ED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ACDE-205F-69AA-4117-496C7C961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TSLs are a bit different compared to other forms of nuclear data</a:t>
            </a:r>
          </a:p>
          <a:p>
            <a:r>
              <a:rPr lang="en-US" dirty="0"/>
              <a:t>Inputs for TSLs can also be used as inputs for calculation of other thermophysical properties:</a:t>
            </a:r>
          </a:p>
          <a:p>
            <a:pPr lvl="1"/>
            <a:r>
              <a:rPr lang="en-US" dirty="0"/>
              <a:t>Density, specific heat capacity, diffusion coefficient, mean square displacement, etc.</a:t>
            </a:r>
          </a:p>
          <a:p>
            <a:r>
              <a:rPr lang="en-US" dirty="0"/>
              <a:t>These properties can’t be directly computed from information provided in an ENDF file, so won’t be included here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0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841-9DF8-6F8A-99B6-43C8C9C1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194E-3C76-6536-4E64-B8225CC0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section measurements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Double differential scattering cross section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Total cross section</a:t>
            </a:r>
          </a:p>
          <a:p>
            <a:r>
              <a:rPr lang="en-US" dirty="0"/>
              <a:t>Benchmarks</a:t>
            </a:r>
          </a:p>
          <a:p>
            <a:pPr marL="855663" lvl="1" indent="-457200">
              <a:buFont typeface="+mj-lt"/>
              <a:buAutoNum type="arabicPeriod" startAt="3"/>
            </a:pPr>
            <a:r>
              <a:rPr lang="en-US" dirty="0"/>
              <a:t>Quasi-integral (e.g., pulsed neutron die away)</a:t>
            </a:r>
          </a:p>
          <a:p>
            <a:pPr marL="855663" lvl="1" indent="-457200">
              <a:buFont typeface="+mj-lt"/>
              <a:buAutoNum type="arabicPeriod" startAt="3"/>
            </a:pPr>
            <a:r>
              <a:rPr lang="en-US" dirty="0"/>
              <a:t>Integral (e.g., ICSBEP, </a:t>
            </a:r>
            <a:r>
              <a:rPr lang="en-US" dirty="0" err="1"/>
              <a:t>IRPhEP</a:t>
            </a:r>
            <a:r>
              <a:rPr lang="en-US" dirty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150220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BDDF-BD5D-9A9F-64BA-630FF95F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ENDF/B-VIII.1 TSL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35D0-AF7A-81E9-DFBE-31156D6C0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20" y="1327028"/>
            <a:ext cx="6233356" cy="4203944"/>
          </a:xfrm>
        </p:spPr>
        <p:txBody>
          <a:bodyPr/>
          <a:lstStyle/>
          <a:p>
            <a:r>
              <a:rPr lang="en-US" dirty="0"/>
              <a:t>Graphite</a:t>
            </a:r>
          </a:p>
          <a:p>
            <a:pPr lvl="1"/>
            <a:r>
              <a:rPr lang="en-US" dirty="0"/>
              <a:t>3 different porosities, 2 different crystalline</a:t>
            </a:r>
          </a:p>
          <a:p>
            <a:r>
              <a:rPr lang="en-US" dirty="0"/>
              <a:t>Fuels</a:t>
            </a:r>
          </a:p>
          <a:p>
            <a:pPr lvl="1"/>
            <a:r>
              <a:rPr lang="en-US" dirty="0"/>
              <a:t>UO</a:t>
            </a:r>
            <a:r>
              <a:rPr lang="en-US" baseline="-25000" dirty="0"/>
              <a:t>2</a:t>
            </a:r>
            <a:r>
              <a:rPr lang="en-US" dirty="0"/>
              <a:t>, UC, UN, &amp; U-metal </a:t>
            </a:r>
          </a:p>
          <a:p>
            <a:pPr lvl="2"/>
            <a:r>
              <a:rPr lang="en-US" dirty="0"/>
              <a:t>(6 enrichments each)</a:t>
            </a:r>
          </a:p>
          <a:p>
            <a:pPr lvl="1"/>
            <a:r>
              <a:rPr lang="en-US" dirty="0"/>
              <a:t>PuO</a:t>
            </a:r>
            <a:r>
              <a:rPr lang="en-US" baseline="-25000" dirty="0"/>
              <a:t>2</a:t>
            </a:r>
          </a:p>
          <a:p>
            <a:r>
              <a:rPr lang="en-US" dirty="0"/>
              <a:t>Liquids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O, D</a:t>
            </a:r>
            <a:r>
              <a:rPr lang="en-US" baseline="-25000" dirty="0"/>
              <a:t>2</a:t>
            </a:r>
            <a:r>
              <a:rPr lang="en-US" dirty="0"/>
              <a:t>O, HF</a:t>
            </a:r>
          </a:p>
          <a:p>
            <a:r>
              <a:rPr lang="en-US" dirty="0"/>
              <a:t>Advanced Moderators</a:t>
            </a:r>
          </a:p>
          <a:p>
            <a:pPr lvl="1"/>
            <a:r>
              <a:rPr lang="en-US" dirty="0" err="1"/>
              <a:t>SiC</a:t>
            </a:r>
            <a:r>
              <a:rPr lang="en-US" dirty="0"/>
              <a:t>, </a:t>
            </a:r>
            <a:r>
              <a:rPr lang="en-US" dirty="0" err="1"/>
              <a:t>FLiBe</a:t>
            </a:r>
            <a:r>
              <a:rPr lang="en-US" dirty="0"/>
              <a:t>, CaH</a:t>
            </a:r>
            <a:r>
              <a:rPr lang="en-US" baseline="-25000" dirty="0"/>
              <a:t>2</a:t>
            </a:r>
            <a:r>
              <a:rPr lang="en-US" dirty="0"/>
              <a:t>, Be</a:t>
            </a:r>
            <a:r>
              <a:rPr lang="en-US" baseline="-25000" dirty="0"/>
              <a:t>2</a:t>
            </a:r>
            <a:r>
              <a:rPr lang="en-US" dirty="0"/>
              <a:t>C, </a:t>
            </a:r>
            <a:r>
              <a:rPr lang="en-US" baseline="30000" dirty="0"/>
              <a:t>7</a:t>
            </a:r>
            <a:r>
              <a:rPr lang="en-US" dirty="0"/>
              <a:t>Li{H,D}, </a:t>
            </a:r>
            <a:br>
              <a:rPr lang="en-US" dirty="0"/>
            </a:br>
            <a:r>
              <a:rPr lang="en-US" dirty="0" err="1"/>
              <a:t>BeO</a:t>
            </a:r>
            <a:r>
              <a:rPr lang="en-US" dirty="0"/>
              <a:t>, </a:t>
            </a:r>
            <a:r>
              <a:rPr lang="en-US" dirty="0" err="1"/>
              <a:t>ZrC</a:t>
            </a:r>
            <a:r>
              <a:rPr lang="en-US" dirty="0"/>
              <a:t>, UH</a:t>
            </a:r>
            <a:r>
              <a:rPr lang="en-US" baseline="-25000" dirty="0"/>
              <a:t>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34C9-595E-5BA6-70C0-DD0AE4554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327028"/>
            <a:ext cx="5998596" cy="4203944"/>
          </a:xfrm>
        </p:spPr>
        <p:txBody>
          <a:bodyPr/>
          <a:lstStyle/>
          <a:p>
            <a:r>
              <a:rPr lang="en-US" dirty="0"/>
              <a:t>Metal Hydrides</a:t>
            </a:r>
          </a:p>
          <a:p>
            <a:pPr lvl="1"/>
            <a:r>
              <a:rPr lang="en-US" dirty="0"/>
              <a:t>YH</a:t>
            </a:r>
            <a:r>
              <a:rPr lang="en-US" baseline="-25000" dirty="0"/>
              <a:t>2</a:t>
            </a:r>
            <a:r>
              <a:rPr lang="en-US" dirty="0"/>
              <a:t>, ZrH</a:t>
            </a:r>
            <a:r>
              <a:rPr lang="en-US" baseline="-25000" dirty="0"/>
              <a:t>1,2,x</a:t>
            </a:r>
          </a:p>
          <a:p>
            <a:r>
              <a:rPr lang="en-US" dirty="0"/>
              <a:t>Accelerator/Cryogenic Applications</a:t>
            </a:r>
          </a:p>
          <a:p>
            <a:pPr lvl="1"/>
            <a:r>
              <a:rPr lang="en-US" dirty="0"/>
              <a:t>{</a:t>
            </a:r>
            <a:r>
              <a:rPr lang="en-US" dirty="0" err="1"/>
              <a:t>para,ortho</a:t>
            </a:r>
            <a:r>
              <a:rPr lang="en-US" dirty="0"/>
              <a:t>}-{H,D}, Mesitylene-Phase 2, Toluene,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Be-metal (2 types), Ice, Mg, Si, SiO</a:t>
            </a:r>
            <a:r>
              <a:rPr lang="en-US" baseline="-25000" dirty="0"/>
              <a:t>2</a:t>
            </a:r>
            <a:r>
              <a:rPr lang="en-US" dirty="0"/>
              <a:t> (2 types)</a:t>
            </a:r>
          </a:p>
          <a:p>
            <a:r>
              <a:rPr lang="en-US" dirty="0"/>
              <a:t>Polymers</a:t>
            </a:r>
          </a:p>
          <a:p>
            <a:pPr lvl="1"/>
            <a:r>
              <a:rPr lang="en-US" dirty="0"/>
              <a:t>Polyethylene, Lucite, Polystyrene, Teflon, Paraffinic Oil</a:t>
            </a:r>
          </a:p>
          <a:p>
            <a:r>
              <a:rPr lang="en-US" dirty="0"/>
              <a:t>Historic</a:t>
            </a:r>
          </a:p>
          <a:p>
            <a:pPr lvl="1"/>
            <a:r>
              <a:rPr lang="en-US" baseline="30000" dirty="0"/>
              <a:t>27</a:t>
            </a:r>
            <a:r>
              <a:rPr lang="en-US" dirty="0"/>
              <a:t>Al, </a:t>
            </a:r>
            <a:r>
              <a:rPr lang="en-US" baseline="30000" dirty="0"/>
              <a:t>56</a:t>
            </a:r>
            <a:r>
              <a:rPr lang="en-US" dirty="0"/>
              <a:t>Fe, {</a:t>
            </a:r>
            <a:r>
              <a:rPr lang="en-US" dirty="0" err="1"/>
              <a:t>l,s</a:t>
            </a:r>
            <a:r>
              <a:rPr lang="en-US" dirty="0"/>
              <a:t>}-CH</a:t>
            </a:r>
            <a:r>
              <a:rPr lang="en-US" baseline="-25000" dirty="0"/>
              <a:t>4</a:t>
            </a:r>
            <a:r>
              <a:rPr lang="en-US" dirty="0"/>
              <a:t>, Benzene</a:t>
            </a:r>
          </a:p>
        </p:txBody>
      </p:sp>
    </p:spTree>
    <p:extLst>
      <p:ext uri="{BB962C8B-B14F-4D97-AF65-F5344CB8AC3E}">
        <p14:creationId xmlns:p14="http://schemas.microsoft.com/office/powerpoint/2010/main" val="133648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BDDF-BD5D-9A9F-64BA-630FF95F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ENDF/B-VIII.1 </a:t>
            </a:r>
            <a:r>
              <a:rPr lang="en-US" b="1" dirty="0"/>
              <a:t>New</a:t>
            </a:r>
            <a:r>
              <a:rPr lang="en-US" dirty="0"/>
              <a:t> or </a:t>
            </a:r>
            <a:r>
              <a:rPr lang="en-US" i="1" dirty="0"/>
              <a:t>Updated</a:t>
            </a:r>
            <a:r>
              <a:rPr lang="en-US" dirty="0"/>
              <a:t>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35D0-AF7A-81E9-DFBE-31156D6C0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20" y="1327028"/>
            <a:ext cx="6233356" cy="4203944"/>
          </a:xfrm>
        </p:spPr>
        <p:txBody>
          <a:bodyPr/>
          <a:lstStyle/>
          <a:p>
            <a:r>
              <a:rPr lang="en-US" dirty="0"/>
              <a:t>Graphite</a:t>
            </a:r>
          </a:p>
          <a:p>
            <a:pPr lvl="1"/>
            <a:r>
              <a:rPr lang="en-US" b="1" dirty="0"/>
              <a:t>20% porous, </a:t>
            </a:r>
            <a:r>
              <a:rPr lang="en-US" b="1" dirty="0" err="1"/>
              <a:t>crystalline+SD</a:t>
            </a:r>
            <a:endParaRPr lang="en-US" b="1" dirty="0"/>
          </a:p>
          <a:p>
            <a:r>
              <a:rPr lang="en-US" dirty="0"/>
              <a:t>Fuels</a:t>
            </a:r>
          </a:p>
          <a:p>
            <a:pPr lvl="1"/>
            <a:r>
              <a:rPr lang="en-US" i="1" dirty="0"/>
              <a:t>UO</a:t>
            </a:r>
            <a:r>
              <a:rPr lang="en-US" i="1" baseline="-25000" dirty="0"/>
              <a:t>2</a:t>
            </a:r>
            <a:r>
              <a:rPr lang="en-US" i="1" dirty="0"/>
              <a:t> (natural), UN (natural)</a:t>
            </a:r>
          </a:p>
          <a:p>
            <a:pPr lvl="1"/>
            <a:r>
              <a:rPr lang="en-US" b="1" dirty="0"/>
              <a:t>UO</a:t>
            </a:r>
            <a:r>
              <a:rPr lang="en-US" b="1" baseline="-25000" dirty="0"/>
              <a:t>2</a:t>
            </a:r>
            <a:r>
              <a:rPr lang="en-US" b="1" dirty="0"/>
              <a:t>, UN (5 new enrichments)</a:t>
            </a:r>
          </a:p>
          <a:p>
            <a:pPr lvl="1"/>
            <a:r>
              <a:rPr lang="en-US" b="1" dirty="0"/>
              <a:t>UC, &amp; U-metal (6 enrichments)</a:t>
            </a:r>
          </a:p>
          <a:p>
            <a:pPr lvl="1"/>
            <a:r>
              <a:rPr lang="en-US" b="1" dirty="0"/>
              <a:t>PuO</a:t>
            </a:r>
            <a:r>
              <a:rPr lang="en-US" b="1" baseline="-25000" dirty="0"/>
              <a:t>2</a:t>
            </a:r>
          </a:p>
          <a:p>
            <a:r>
              <a:rPr lang="en-US" dirty="0"/>
              <a:t>Liquids</a:t>
            </a:r>
          </a:p>
          <a:p>
            <a:pPr lvl="1"/>
            <a:r>
              <a:rPr lang="en-US" i="1" dirty="0"/>
              <a:t>H</a:t>
            </a:r>
            <a:r>
              <a:rPr lang="en-US" i="1" baseline="-25000" dirty="0"/>
              <a:t>2</a:t>
            </a:r>
            <a:r>
              <a:rPr lang="en-US" i="1" dirty="0"/>
              <a:t>O</a:t>
            </a:r>
            <a:r>
              <a:rPr lang="en-US" b="1" dirty="0"/>
              <a:t>, HF</a:t>
            </a:r>
          </a:p>
          <a:p>
            <a:r>
              <a:rPr lang="en-US" dirty="0"/>
              <a:t>Advanced Moderators</a:t>
            </a:r>
          </a:p>
          <a:p>
            <a:pPr lvl="1"/>
            <a:r>
              <a:rPr lang="en-US" b="1" dirty="0" err="1"/>
              <a:t>SiC</a:t>
            </a:r>
            <a:r>
              <a:rPr lang="en-US" b="1" dirty="0"/>
              <a:t>, </a:t>
            </a:r>
            <a:r>
              <a:rPr lang="en-US" b="1" dirty="0" err="1"/>
              <a:t>FLiBe</a:t>
            </a:r>
            <a:r>
              <a:rPr lang="en-US" b="1" dirty="0"/>
              <a:t>, CaH</a:t>
            </a:r>
            <a:r>
              <a:rPr lang="en-US" b="1" baseline="-25000" dirty="0"/>
              <a:t>2</a:t>
            </a:r>
            <a:r>
              <a:rPr lang="en-US" b="1" dirty="0"/>
              <a:t>, Be</a:t>
            </a:r>
            <a:r>
              <a:rPr lang="en-US" b="1" baseline="-25000" dirty="0"/>
              <a:t>2</a:t>
            </a:r>
            <a:r>
              <a:rPr lang="en-US" b="1" dirty="0"/>
              <a:t>C, </a:t>
            </a:r>
            <a:r>
              <a:rPr lang="en-US" b="1" baseline="30000" dirty="0"/>
              <a:t>7</a:t>
            </a:r>
            <a:r>
              <a:rPr lang="en-US" b="1" dirty="0"/>
              <a:t>Li{H,D}, </a:t>
            </a:r>
            <a:r>
              <a:rPr lang="en-US" b="1" dirty="0" err="1"/>
              <a:t>BeO</a:t>
            </a:r>
            <a:r>
              <a:rPr lang="en-US" b="1" dirty="0"/>
              <a:t>, </a:t>
            </a:r>
            <a:r>
              <a:rPr lang="en-US" b="1" dirty="0" err="1"/>
              <a:t>ZrC</a:t>
            </a:r>
            <a:r>
              <a:rPr lang="en-US" b="1" dirty="0"/>
              <a:t>, UH</a:t>
            </a:r>
            <a:r>
              <a:rPr lang="en-US" b="1" baseline="-25000" dirty="0"/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34C9-595E-5BA6-70C0-DD0AE4554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327028"/>
            <a:ext cx="5998596" cy="4203944"/>
          </a:xfrm>
        </p:spPr>
        <p:txBody>
          <a:bodyPr/>
          <a:lstStyle/>
          <a:p>
            <a:r>
              <a:rPr lang="en-US" dirty="0"/>
              <a:t>Metal Hydrides</a:t>
            </a:r>
          </a:p>
          <a:p>
            <a:pPr lvl="1"/>
            <a:r>
              <a:rPr lang="en-US" b="1" dirty="0"/>
              <a:t>ZrH</a:t>
            </a:r>
            <a:r>
              <a:rPr lang="en-US" b="1" baseline="-25000" dirty="0"/>
              <a:t>2</a:t>
            </a:r>
            <a:r>
              <a:rPr lang="en-US" b="1" dirty="0"/>
              <a:t>, </a:t>
            </a:r>
            <a:r>
              <a:rPr lang="en-US" b="1" dirty="0" err="1"/>
              <a:t>ZrH</a:t>
            </a:r>
            <a:r>
              <a:rPr lang="en-US" b="1" baseline="-25000" dirty="0" err="1"/>
              <a:t>x</a:t>
            </a:r>
            <a:endParaRPr lang="en-US" b="1" baseline="-25000" dirty="0"/>
          </a:p>
          <a:p>
            <a:r>
              <a:rPr lang="en-US" dirty="0"/>
              <a:t>Accelerator/Cryogenic Applications</a:t>
            </a:r>
          </a:p>
          <a:p>
            <a:pPr lvl="1"/>
            <a:r>
              <a:rPr lang="en-US" i="1" dirty="0"/>
              <a:t>{</a:t>
            </a:r>
            <a:r>
              <a:rPr lang="en-US" i="1" dirty="0" err="1"/>
              <a:t>para,ortho</a:t>
            </a:r>
            <a:r>
              <a:rPr lang="en-US" i="1" dirty="0"/>
              <a:t>}-{H,D}</a:t>
            </a:r>
            <a:r>
              <a:rPr lang="en-US" dirty="0"/>
              <a:t>, </a:t>
            </a:r>
            <a:r>
              <a:rPr lang="en-US" b="1" dirty="0"/>
              <a:t>Mesitylene-Phase 2, Toluene, Al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dirty="0"/>
              <a:t>, </a:t>
            </a:r>
            <a:r>
              <a:rPr lang="en-US" i="1" dirty="0"/>
              <a:t>Be-metal</a:t>
            </a:r>
            <a:r>
              <a:rPr lang="en-US" dirty="0"/>
              <a:t>, </a:t>
            </a:r>
            <a:r>
              <a:rPr lang="en-US" b="1" dirty="0" err="1"/>
              <a:t>Be-metal+SD</a:t>
            </a:r>
            <a:r>
              <a:rPr lang="en-US" dirty="0"/>
              <a:t>,</a:t>
            </a:r>
            <a:r>
              <a:rPr lang="en-US" b="1" dirty="0"/>
              <a:t> Mg, Si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/>
              <a:t>SiO</a:t>
            </a:r>
            <a:r>
              <a:rPr lang="en-US" i="1" baseline="-25000" dirty="0"/>
              <a:t>2</a:t>
            </a:r>
            <a:r>
              <a:rPr lang="en-US" i="1" dirty="0"/>
              <a:t> alpha</a:t>
            </a:r>
            <a:endParaRPr lang="en-US" b="1" dirty="0"/>
          </a:p>
          <a:p>
            <a:r>
              <a:rPr lang="en-US" dirty="0"/>
              <a:t>Polymers</a:t>
            </a:r>
          </a:p>
          <a:p>
            <a:pPr lvl="1"/>
            <a:r>
              <a:rPr lang="en-US" i="1" dirty="0"/>
              <a:t>Polyethylene, Lucite</a:t>
            </a:r>
            <a:r>
              <a:rPr lang="en-US" dirty="0"/>
              <a:t>, </a:t>
            </a:r>
            <a:r>
              <a:rPr lang="en-US" b="1" dirty="0"/>
              <a:t>Polystyrene, Teflon, Paraffinic Oil</a:t>
            </a:r>
          </a:p>
          <a:p>
            <a:r>
              <a:rPr lang="en-US" dirty="0"/>
              <a:t>Historic</a:t>
            </a:r>
          </a:p>
          <a:p>
            <a:pPr lvl="1"/>
            <a:r>
              <a:rPr lang="en-US" dirty="0"/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273029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433F-E2BF-29B9-634A-00E3975B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4F93A-7B0E-B1B5-10A9-B718B3D71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total of </a:t>
            </a:r>
            <a:r>
              <a:rPr lang="en-US" sz="3200" b="1" dirty="0"/>
              <a:t>70</a:t>
            </a:r>
            <a:r>
              <a:rPr lang="en-US" sz="3200" dirty="0"/>
              <a:t> materials* across 112 different ENDF files</a:t>
            </a:r>
          </a:p>
          <a:p>
            <a:pPr lvl="1"/>
            <a:r>
              <a:rPr lang="en-US" sz="2800" dirty="0"/>
              <a:t>Including </a:t>
            </a:r>
            <a:r>
              <a:rPr lang="en-US" sz="2800" b="1" dirty="0"/>
              <a:t>57</a:t>
            </a:r>
            <a:r>
              <a:rPr lang="en-US" sz="2800" dirty="0"/>
              <a:t> new or updated materials across 97 different ENDF files for ENDF/B-VIII.1</a:t>
            </a:r>
          </a:p>
          <a:p>
            <a:pPr lvl="1"/>
            <a:endParaRPr lang="en-US" sz="3200" dirty="0"/>
          </a:p>
          <a:p>
            <a:r>
              <a:rPr lang="en-US" sz="3200" dirty="0"/>
              <a:t>How many of these 57 new or updated materials can we validate?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718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864C-1897-8D8A-4251-377A6194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challenging to validate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EC50-B609-8044-8C93-C1BA5B19B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benchmarks and cross section measurements</a:t>
            </a:r>
          </a:p>
          <a:p>
            <a:pPr lvl="1"/>
            <a:r>
              <a:rPr lang="en-US" dirty="0"/>
              <a:t>Light water, polyethylene, Lucite, polystyrene, graphite</a:t>
            </a:r>
          </a:p>
          <a:p>
            <a:pPr lvl="1"/>
            <a:r>
              <a:rPr lang="en-US" dirty="0"/>
              <a:t>Be-metal, </a:t>
            </a:r>
            <a:r>
              <a:rPr lang="en-US" dirty="0" err="1"/>
              <a:t>BeO</a:t>
            </a:r>
            <a:r>
              <a:rPr lang="en-US" dirty="0"/>
              <a:t>, paraffinic oil, Teflon, SiO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ZrH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err="1"/>
              <a:t>ZrH</a:t>
            </a:r>
            <a:r>
              <a:rPr lang="en-US" baseline="-25000" dirty="0" err="1"/>
              <a:t>x</a:t>
            </a:r>
            <a:endParaRPr lang="en-US" baseline="-25000" dirty="0"/>
          </a:p>
          <a:p>
            <a:pPr lvl="1"/>
            <a:r>
              <a:rPr lang="en-US" dirty="0"/>
              <a:t>UO</a:t>
            </a:r>
            <a:r>
              <a:rPr lang="en-US" baseline="-25000" dirty="0"/>
              <a:t>2</a:t>
            </a:r>
            <a:r>
              <a:rPr lang="en-US" dirty="0"/>
              <a:t> &amp; U-metal (kind of)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4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2383-A3B7-DA92-C28C-4146759F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Slightly challenging to validate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9205-4F9C-3824-D02E-4EC6CA90C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section measurements, but no integral benchmarks (or benchmarks are poorly defined)</a:t>
            </a:r>
          </a:p>
          <a:p>
            <a:pPr lvl="1"/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CaH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UC, UN (kind of)</a:t>
            </a:r>
          </a:p>
          <a:p>
            <a:pPr lvl="1"/>
            <a:r>
              <a:rPr lang="en-US" dirty="0"/>
              <a:t>Mesitylene – Phase II, Toluene, Si, Mg, {</a:t>
            </a:r>
            <a:r>
              <a:rPr lang="en-US" dirty="0" err="1"/>
              <a:t>para,ortho</a:t>
            </a:r>
            <a:r>
              <a:rPr lang="en-US" dirty="0"/>
              <a:t>}-{H,D}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Integral benchmarks, but no cross section measurements</a:t>
            </a:r>
          </a:p>
          <a:p>
            <a:pPr lvl="1"/>
            <a:r>
              <a:rPr lang="en-US" dirty="0"/>
              <a:t>HF, UH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PuO</a:t>
            </a:r>
            <a:r>
              <a:rPr lang="en-US" baseline="-25000" dirty="0"/>
              <a:t>2</a:t>
            </a:r>
            <a:r>
              <a:rPr lang="en-US" baseline="30000" dirty="0"/>
              <a:t>  </a:t>
            </a:r>
            <a:r>
              <a:rPr lang="en-US" dirty="0"/>
              <a:t>(kind of)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7677984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B52C8D84CEDB459345D265B90218D7" ma:contentTypeVersion="2" ma:contentTypeDescription="Create a new document." ma:contentTypeScope="" ma:versionID="95485918d7b21889768ccc9e22c9cf6f">
  <xsd:schema xmlns:xsd="http://www.w3.org/2001/XMLSchema" xmlns:xs="http://www.w3.org/2001/XMLSchema" xmlns:p="http://schemas.microsoft.com/office/2006/metadata/properties" xmlns:ns2="19a242cb-3216-419c-839e-892d82122160" targetNamespace="http://schemas.microsoft.com/office/2006/metadata/properties" ma:root="true" ma:fieldsID="1500a0f395cd162cd1af01326a2bf3f0" ns2:_="">
    <xsd:import namespace="19a242cb-3216-419c-839e-892d82122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242cb-3216-419c-839e-892d82122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38e4deb0-de08-4adb-aafc-d8ff0254417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5F894A7-C9C6-4C7C-9610-622316445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242cb-3216-419c-839e-892d82122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16957</TotalTime>
  <Words>955</Words>
  <Application>Microsoft Macintosh PowerPoint</Application>
  <PresentationFormat>Widescreen</PresentationFormat>
  <Paragraphs>143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Century Gothic</vt:lpstr>
      <vt:lpstr>ORNL</vt:lpstr>
      <vt:lpstr>ORNL</vt:lpstr>
      <vt:lpstr>Validating TSLs for ENDF/B-VIII.1</vt:lpstr>
      <vt:lpstr>Validation Goal</vt:lpstr>
      <vt:lpstr>Validation Goal</vt:lpstr>
      <vt:lpstr>Validation Hierarchy</vt:lpstr>
      <vt:lpstr>List of ENDF/B-VIII.1 TSL Materials</vt:lpstr>
      <vt:lpstr>List of ENDF/B-VIII.1 New or Updated Materials</vt:lpstr>
      <vt:lpstr>List of Materials</vt:lpstr>
      <vt:lpstr>Least challenging to validate</vt:lpstr>
      <vt:lpstr>Slightly challenging to validate</vt:lpstr>
      <vt:lpstr>Impossible to Validate</vt:lpstr>
      <vt:lpstr>Fuel TSLs – A Quandary</vt:lpstr>
      <vt:lpstr>Path Forward</vt:lpstr>
      <vt:lpstr>Conclusions</vt:lpstr>
      <vt:lpstr>Acknowledgements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Wieselquist, William</dc:creator>
  <cp:keywords/>
  <dc:description/>
  <cp:lastModifiedBy>Chapman, Chris</cp:lastModifiedBy>
  <cp:revision>198</cp:revision>
  <dcterms:created xsi:type="dcterms:W3CDTF">2022-07-28T16:37:11Z</dcterms:created>
  <dcterms:modified xsi:type="dcterms:W3CDTF">2023-11-16T10:57:30Z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