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1" r:id="rId1"/>
  </p:sldMasterIdLst>
  <p:sldIdLst>
    <p:sldId id="256" r:id="rId2"/>
    <p:sldId id="272" r:id="rId3"/>
    <p:sldId id="271" r:id="rId4"/>
    <p:sldId id="261" r:id="rId5"/>
    <p:sldId id="267" r:id="rId6"/>
    <p:sldId id="270" r:id="rId7"/>
    <p:sldId id="268" r:id="rId8"/>
    <p:sldId id="269" r:id="rId9"/>
    <p:sldId id="257" r:id="rId10"/>
    <p:sldId id="259" r:id="rId11"/>
    <p:sldId id="263" r:id="rId12"/>
    <p:sldId id="258" r:id="rId13"/>
    <p:sldId id="260" r:id="rId14"/>
    <p:sldId id="26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456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995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326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97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407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307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0320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415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519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396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494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545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57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264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199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916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035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ADAD3D0-4BA3-44D2-AF08-E32B94FF19D9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9C88378-B770-4817-B27E-A26BF030D6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6590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  <p:sldLayoutId id="2147484295" r:id="rId14"/>
    <p:sldLayoutId id="2147484296" r:id="rId15"/>
    <p:sldLayoutId id="2147484297" r:id="rId16"/>
    <p:sldLayoutId id="214748429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CA26-D891-496B-8245-65FD4CDF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401287"/>
            <a:ext cx="8676222" cy="1575459"/>
          </a:xfrm>
        </p:spPr>
        <p:txBody>
          <a:bodyPr>
            <a:normAutofit fontScale="90000"/>
          </a:bodyPr>
          <a:lstStyle/>
          <a:p>
            <a:r>
              <a:rPr lang="en-US" b="1" cap="none" dirty="0">
                <a:effectLst/>
              </a:rPr>
              <a:t>Thermal Scattering Law Data </a:t>
            </a:r>
            <a:r>
              <a:rPr lang="sl-SI" b="1" cap="none" dirty="0">
                <a:effectLst/>
              </a:rPr>
              <a:t>o</a:t>
            </a:r>
            <a:r>
              <a:rPr lang="en-US" b="1" cap="none" dirty="0">
                <a:effectLst/>
              </a:rPr>
              <a:t>f Zirconium Hydride</a:t>
            </a:r>
            <a:endParaRPr lang="sl-SI" b="1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0F0AC-B11C-417E-B75B-B2F5CD30E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554676"/>
            <a:ext cx="8676222" cy="273925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Ingrid </a:t>
            </a:r>
            <a:r>
              <a:rPr lang="sl-SI" dirty="0">
                <a:effectLst/>
              </a:rPr>
              <a:t>Švajger </a:t>
            </a:r>
            <a:r>
              <a:rPr lang="sl-SI" dirty="0" err="1">
                <a:effectLst/>
              </a:rPr>
              <a:t>and</a:t>
            </a:r>
            <a:r>
              <a:rPr lang="sl-SI" dirty="0">
                <a:effectLst/>
              </a:rPr>
              <a:t> Andrej Trkov</a:t>
            </a:r>
          </a:p>
          <a:p>
            <a:endParaRPr lang="sl-SI" dirty="0">
              <a:effectLst/>
            </a:endParaRPr>
          </a:p>
          <a:p>
            <a:r>
              <a:rPr lang="sl-SI" dirty="0">
                <a:effectLst/>
              </a:rPr>
              <a:t>J</a:t>
            </a:r>
            <a:r>
              <a:rPr lang="sl-SI" sz="2000" dirty="0">
                <a:effectLst/>
              </a:rPr>
              <a:t>ožef </a:t>
            </a:r>
            <a:r>
              <a:rPr lang="sl-SI" dirty="0">
                <a:effectLst/>
              </a:rPr>
              <a:t>S</a:t>
            </a:r>
            <a:r>
              <a:rPr lang="sl-SI" sz="2000" dirty="0">
                <a:effectLst/>
              </a:rPr>
              <a:t>tefan </a:t>
            </a:r>
            <a:r>
              <a:rPr lang="sl-SI" dirty="0">
                <a:effectLst/>
              </a:rPr>
              <a:t>I</a:t>
            </a:r>
            <a:r>
              <a:rPr lang="sl-SI" sz="2000" dirty="0">
                <a:effectLst/>
              </a:rPr>
              <a:t>nstitute, </a:t>
            </a:r>
            <a:r>
              <a:rPr lang="sl-SI" dirty="0">
                <a:effectLst/>
              </a:rPr>
              <a:t>J</a:t>
            </a:r>
            <a:r>
              <a:rPr lang="sl-SI" sz="2000" dirty="0">
                <a:effectLst/>
              </a:rPr>
              <a:t>amova cesta 39, 1000 </a:t>
            </a:r>
            <a:r>
              <a:rPr lang="sl-SI" dirty="0">
                <a:effectLst/>
              </a:rPr>
              <a:t>L</a:t>
            </a:r>
            <a:r>
              <a:rPr lang="sl-SI" sz="2000" dirty="0">
                <a:effectLst/>
              </a:rPr>
              <a:t>jubljana, </a:t>
            </a:r>
            <a:r>
              <a:rPr lang="sl-SI" dirty="0" err="1">
                <a:effectLst/>
              </a:rPr>
              <a:t>S</a:t>
            </a:r>
            <a:r>
              <a:rPr lang="sl-SI" sz="2000" dirty="0" err="1">
                <a:effectLst/>
              </a:rPr>
              <a:t>lovenia</a:t>
            </a:r>
            <a:endParaRPr lang="sl-SI" sz="2000" dirty="0">
              <a:effectLst/>
            </a:endParaRPr>
          </a:p>
          <a:p>
            <a:endParaRPr lang="sl-SI" dirty="0"/>
          </a:p>
          <a:p>
            <a:endParaRPr lang="sl-SI" dirty="0"/>
          </a:p>
          <a:p>
            <a:r>
              <a:rPr lang="sl-SI" sz="1800" dirty="0">
                <a:effectLst/>
              </a:rPr>
              <a:t>CSEWG Meeting, November 2023</a:t>
            </a:r>
          </a:p>
          <a:p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96F68-EB4E-4A04-B23B-10CD98A07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0" y="204197"/>
            <a:ext cx="1800000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C29D3A-D4D9-4F71-82E2-09E8FAB29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389" y1="22660" x2="23389" y2="22660"/>
                        <a14:foregroundMark x1="33893" y1="16370" x2="38482" y2="14778"/>
                        <a14:foregroundMark x1="22860" y1="20197" x2="26928" y2="18786"/>
                        <a14:foregroundMark x1="41063" y1="20912" x2="47396" y2="35961"/>
                        <a14:foregroundMark x1="38482" y1="14778" x2="39122" y2="16300"/>
                        <a14:foregroundMark x1="47396" y1="35961" x2="38041" y2="51232"/>
                        <a14:foregroundMark x1="32957" y1="46553" x2="26132" y2="40271"/>
                        <a14:foregroundMark x1="38041" y1="51232" x2="33401" y2="46962"/>
                        <a14:foregroundMark x1="24941" y1="25360" x2="24713" y2="20320"/>
                        <a14:foregroundMark x1="25424" y1="35990" x2="25329" y2="33901"/>
                        <a14:foregroundMark x1="24713" y1="20320" x2="26920" y2="18800"/>
                        <a14:foregroundMark x1="60635" y1="21921" x2="76964" y2="20567"/>
                        <a14:foregroundMark x1="81290" y1="26026" x2="86235" y2="32266"/>
                        <a14:foregroundMark x1="76964" y1="20567" x2="79597" y2="23889"/>
                        <a14:foregroundMark x1="75763" y1="45690" x2="72992" y2="47783"/>
                        <a14:foregroundMark x1="84294" y1="39244" x2="81846" y2="41094"/>
                        <a14:foregroundMark x1="58801" y1="44070" x2="57458" y2="43719"/>
                        <a14:foregroundMark x1="72992" y1="47783" x2="71892" y2="47495"/>
                        <a14:foregroundMark x1="57458" y1="43719" x2="55693" y2="22906"/>
                        <a14:foregroundMark x1="55693" y1="22906" x2="57811" y2="20567"/>
                        <a14:foregroundMark x1="21691" y1="69838" x2="25365" y2="75031"/>
                        <a14:foregroundMark x1="18994" y1="66026" x2="19766" y2="67117"/>
                        <a14:foregroundMark x1="56914" y1="80601" x2="66019" y2="81897"/>
                        <a14:foregroundMark x1="53497" y1="80115" x2="55278" y2="80368"/>
                        <a14:foregroundMark x1="48629" y1="79422" x2="50065" y2="79626"/>
                        <a14:foregroundMark x1="44869" y1="78887" x2="45396" y2="78962"/>
                        <a14:foregroundMark x1="40846" y1="78314" x2="41471" y2="78403"/>
                        <a14:foregroundMark x1="26982" y1="76341" x2="34231" y2="77373"/>
                        <a14:foregroundMark x1="73695" y1="81642" x2="76067" y2="81563"/>
                        <a14:foregroundMark x1="66019" y1="81897" x2="73475" y2="81649"/>
                        <a14:foregroundMark x1="73598" y1="69228" x2="71756" y2="66133"/>
                        <a14:foregroundMark x1="78293" y1="77114" x2="77181" y2="75246"/>
                        <a14:foregroundMark x1="41132" y1="79148" x2="40305" y2="79499"/>
                        <a14:foregroundMark x1="46317" y1="76944" x2="45621" y2="77240"/>
                        <a14:foregroundMark x1="56444" y1="72641" x2="53777" y2="73774"/>
                        <a14:foregroundMark x1="63730" y1="69544" x2="57487" y2="72197"/>
                        <a14:foregroundMark x1="71756" y1="66133" x2="64340" y2="69284"/>
                        <a14:foregroundMark x1="15269" y1="71552" x2="18270" y2="72044"/>
                        <a14:foregroundMark x1="15711" y1="71552" x2="40424" y2="70567"/>
                        <a14:foregroundMark x1="64213" y1="72712" x2="69109" y2="73153"/>
                        <a14:foregroundMark x1="57516" y1="72108" x2="63020" y2="72604"/>
                        <a14:foregroundMark x1="53740" y1="71767" x2="56639" y2="72028"/>
                        <a14:foregroundMark x1="40424" y1="70567" x2="48475" y2="71293"/>
                        <a14:foregroundMark x1="81356" y1="71509" x2="82877" y2="71305"/>
                        <a14:foregroundMark x1="69109" y1="73153" x2="70413" y2="72978"/>
                        <a14:backgroundMark x1="8826" y1="16256" x2="8826" y2="16256"/>
                        <a14:backgroundMark x1="3266" y1="6404" x2="8297" y2="25369"/>
                        <a14:backgroundMark x1="8297" y1="25369" x2="5031" y2="73522"/>
                        <a14:backgroundMark x1="45455" y1="2833" x2="77670" y2="6404"/>
                        <a14:backgroundMark x1="77670" y1="6404" x2="92586" y2="15148"/>
                        <a14:backgroundMark x1="92586" y1="15148" x2="98588" y2="34729"/>
                        <a14:backgroundMark x1="98588" y1="34729" x2="99735" y2="59483"/>
                        <a14:backgroundMark x1="99735" y1="59483" x2="91615" y2="86207"/>
                        <a14:backgroundMark x1="9091" y1="5049" x2="7855" y2="5172"/>
                        <a14:backgroundMark x1="14916" y1="61453" x2="14916" y2="61453"/>
                        <a14:backgroundMark x1="14916" y1="61453" x2="14916" y2="61453"/>
                        <a14:backgroundMark x1="14916" y1="61453" x2="35658" y2="61453"/>
                        <a14:backgroundMark x1="35658" y1="61453" x2="54281" y2="60961"/>
                        <a14:backgroundMark x1="52427" y1="56158" x2="83230" y2="60714"/>
                        <a14:backgroundMark x1="83230" y1="60714" x2="88173" y2="60345"/>
                        <a14:backgroundMark x1="65225" y1="57143" x2="66990" y2="41379"/>
                        <a14:backgroundMark x1="44131" y1="59729" x2="51368" y2="42365"/>
                        <a14:backgroundMark x1="51368" y1="42365" x2="50927" y2="23030"/>
                        <a14:backgroundMark x1="50927" y1="23030" x2="50838" y2="22906"/>
                        <a14:backgroundMark x1="18623" y1="58621" x2="9797" y2="42734"/>
                        <a14:backgroundMark x1="9797" y1="42734" x2="13151" y2="81527"/>
                        <a14:backgroundMark x1="13151" y1="81527" x2="20653" y2="86207"/>
                        <a14:backgroundMark x1="30538" y1="20813" x2="30538" y2="20813"/>
                        <a14:backgroundMark x1="30538" y1="20320" x2="30538" y2="20320"/>
                        <a14:backgroundMark x1="30538" y1="20320" x2="30538" y2="20320"/>
                        <a14:backgroundMark x1="39011" y1="20320" x2="39011" y2="20320"/>
                        <a14:backgroundMark x1="39011" y1="20320" x2="39011" y2="20320"/>
                        <a14:backgroundMark x1="37952" y1="18227" x2="37952" y2="21798"/>
                        <a14:backgroundMark x1="38041" y1="21798" x2="38041" y2="21798"/>
                        <a14:backgroundMark x1="30980" y1="27709" x2="29214" y2="31404"/>
                        <a14:backgroundMark x1="24801" y1="28818" x2="21889" y2="31281"/>
                        <a14:backgroundMark x1="24801" y1="38916" x2="21712" y2="40148"/>
                        <a14:backgroundMark x1="30097" y1="49754" x2="32215" y2="49631"/>
                        <a14:backgroundMark x1="29126" y1="21305" x2="30274" y2="22291"/>
                        <a14:backgroundMark x1="28773" y1="18103" x2="31421" y2="17611"/>
                        <a14:backgroundMark x1="31421" y1="17611" x2="32392" y2="21059"/>
                        <a14:backgroundMark x1="28597" y1="16872" x2="28597" y2="16872"/>
                        <a14:backgroundMark x1="27979" y1="16872" x2="28950" y2="17241"/>
                        <a14:backgroundMark x1="31598" y1="16872" x2="31951" y2="17611"/>
                        <a14:backgroundMark x1="38658" y1="17241" x2="40159" y2="17488"/>
                        <a14:backgroundMark x1="40159" y1="17488" x2="40159" y2="18842"/>
                        <a14:backgroundMark x1="40159" y1="18842" x2="40424" y2="21059"/>
                        <a14:backgroundMark x1="38923" y1="38547" x2="39276" y2="39286"/>
                        <a14:backgroundMark x1="39894" y1="37315" x2="36099" y2="42611"/>
                        <a14:backgroundMark x1="25419" y1="27463" x2="24625" y2="28079"/>
                        <a14:backgroundMark x1="25331" y1="33128" x2="25331" y2="33128"/>
                        <a14:backgroundMark x1="25331" y1="33128" x2="25331" y2="31281"/>
                        <a14:backgroundMark x1="24272" y1="37808" x2="25772" y2="38793"/>
                        <a14:backgroundMark x1="15269" y1="57143" x2="14475" y2="61576"/>
                        <a14:backgroundMark x1="51015" y1="66502" x2="51192" y2="76108"/>
                        <a14:backgroundMark x1="50927" y1="77709" x2="54634" y2="77586"/>
                        <a14:backgroundMark x1="56046" y1="75246" x2="58076" y2="79680"/>
                        <a14:backgroundMark x1="58870" y1="79064" x2="63107" y2="78079"/>
                        <a14:backgroundMark x1="63548" y1="77956" x2="68667" y2="78202"/>
                        <a14:backgroundMark x1="69726" y1="78448" x2="75110" y2="78571"/>
                        <a14:backgroundMark x1="76964" y1="78325" x2="83230" y2="78448"/>
                        <a14:backgroundMark x1="78641" y1="79064" x2="78729" y2="83128"/>
                        <a14:backgroundMark x1="77935" y1="77709" x2="79700" y2="78695"/>
                        <a14:backgroundMark x1="78729" y1="70074" x2="78729" y2="72414"/>
                        <a14:backgroundMark x1="75728" y1="68842" x2="75993" y2="71675"/>
                        <a14:backgroundMark x1="75905" y1="73030" x2="75905" y2="75246"/>
                        <a14:backgroundMark x1="72992" y1="69951" x2="73080" y2="75493"/>
                        <a14:backgroundMark x1="76081" y1="71305" x2="76081" y2="73399"/>
                        <a14:backgroundMark x1="60724" y1="27586" x2="67696" y2="27217"/>
                        <a14:backgroundMark x1="69815" y1="31527" x2="69815" y2="31527"/>
                        <a14:backgroundMark x1="69815" y1="31527" x2="69815" y2="31527"/>
                        <a14:backgroundMark x1="69373" y1="31650" x2="68844" y2="41379"/>
                        <a14:backgroundMark x1="68844" y1="41379" x2="67785" y2="44458"/>
                        <a14:backgroundMark x1="60900" y1="41872" x2="63372" y2="46921"/>
                        <a14:backgroundMark x1="68314" y1="44581" x2="68932" y2="48153"/>
                        <a14:backgroundMark x1="65049" y1="44335" x2="66196" y2="46675"/>
                        <a14:backgroundMark x1="66726" y1="44704" x2="67873" y2="47783"/>
                        <a14:backgroundMark x1="69373" y1="46059" x2="69197" y2="48030"/>
                        <a14:backgroundMark x1="76258" y1="45813" x2="80583" y2="40148"/>
                        <a14:backgroundMark x1="76169" y1="30419" x2="80406" y2="25369"/>
                        <a14:backgroundMark x1="87732" y1="32882" x2="87908" y2="37438"/>
                        <a14:backgroundMark x1="86584" y1="32882" x2="86584" y2="32882"/>
                        <a14:backgroundMark x1="86937" y1="32266" x2="86937" y2="34483"/>
                        <a14:backgroundMark x1="86408" y1="36823" x2="86937" y2="38547"/>
                        <a14:backgroundMark x1="79259" y1="24631" x2="80494" y2="24631"/>
                        <a14:backgroundMark x1="80494" y1="24631" x2="80583" y2="26108"/>
                        <a14:backgroundMark x1="79965" y1="40887" x2="80141" y2="43842"/>
                        <a14:backgroundMark x1="80583" y1="41010" x2="80494" y2="43596"/>
                        <a14:backgroundMark x1="76169" y1="44335" x2="76169" y2="45690"/>
                        <a14:backgroundMark x1="29126" y1="17118" x2="28685" y2="18719"/>
                        <a14:backgroundMark x1="24978" y1="28448" x2="24978" y2="32882"/>
                        <a14:backgroundMark x1="25066" y1="27217" x2="25066" y2="28325"/>
                        <a14:backgroundMark x1="24095" y1="27463" x2="25331" y2="27094"/>
                        <a14:backgroundMark x1="24095" y1="33621" x2="25596" y2="33251"/>
                        <a14:backgroundMark x1="25331" y1="38547" x2="25331" y2="40271"/>
                        <a14:backgroundMark x1="16770" y1="65148" x2="18888" y2="64901"/>
                        <a14:backgroundMark x1="55693" y1="75000" x2="57105" y2="73399"/>
                        <a14:backgroundMark x1="63372" y1="77094" x2="63636" y2="69951"/>
                        <a14:backgroundMark x1="67432" y1="76601" x2="68226" y2="70936"/>
                        <a14:backgroundMark x1="72992" y1="90887" x2="73169" y2="82759"/>
                        <a14:backgroundMark x1="18976" y1="65271" x2="19064" y2="66010"/>
                        <a14:backgroundMark x1="19417" y1="66010" x2="19417" y2="67118"/>
                        <a14:backgroundMark x1="19771" y1="67118" x2="19506" y2="69335"/>
                        <a14:backgroundMark x1="37688" y1="79187" x2="39365" y2="78571"/>
                        <a14:backgroundMark x1="41395" y1="78571" x2="45013" y2="78571"/>
                        <a14:backgroundMark x1="45631" y1="78448" x2="49073" y2="78448"/>
                        <a14:backgroundMark x1="37070" y1="78079" x2="40953" y2="78079"/>
                        <a14:backgroundMark x1="33804" y1="78325" x2="36893" y2="78202"/>
                        <a14:backgroundMark x1="31244" y1="79064" x2="31244" y2="79064"/>
                        <a14:backgroundMark x1="23477" y1="78202" x2="24890" y2="78079"/>
                        <a14:backgroundMark x1="24713" y1="77833" x2="26302" y2="7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34" y="99183"/>
            <a:ext cx="1800000" cy="129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6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7F5F-52BB-48D9-BF88-9A7D55DB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51" y="969823"/>
            <a:ext cx="5231677" cy="8193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/>
              </a:rPr>
              <a:t>Thermal Scattering</a:t>
            </a:r>
            <a:br>
              <a:rPr lang="sl-SI" b="1" dirty="0">
                <a:effectLst/>
              </a:rPr>
            </a:br>
            <a:r>
              <a:rPr lang="en-US" b="1" dirty="0">
                <a:effectLst/>
              </a:rPr>
              <a:t> Cross Section</a:t>
            </a:r>
            <a:r>
              <a:rPr lang="sl-SI" b="1" dirty="0">
                <a:effectLst/>
              </a:rPr>
              <a:t>s</a:t>
            </a:r>
            <a:endParaRPr lang="sl-SI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518E1-F973-4552-ABD8-52C18A07E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0" y="2537185"/>
            <a:ext cx="5040000" cy="37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D3B3D1-ED06-4FBA-AE65-3E6816081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43" y="3494284"/>
            <a:ext cx="4140000" cy="31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11FC57-9CF0-4E3F-AAD5-9ACF1C9CB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43" y="221496"/>
            <a:ext cx="4140000" cy="31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21C2-439E-464C-BCA0-A617D82E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58360"/>
            <a:ext cx="9905998" cy="6254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/>
              </a:rPr>
              <a:t>Benchmark Results for </a:t>
            </a:r>
            <a:r>
              <a:rPr lang="en-US" b="1" cap="none" dirty="0">
                <a:effectLst/>
              </a:rPr>
              <a:t>ε</a:t>
            </a:r>
            <a:r>
              <a:rPr lang="en-US" b="1" dirty="0">
                <a:effectLst/>
              </a:rPr>
              <a:t>-phase</a:t>
            </a:r>
            <a:endParaRPr lang="sl-SI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5B347-4E5B-4EFC-A42B-0286B80C3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12" y="900697"/>
            <a:ext cx="7200000" cy="56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5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9391-FB52-4FD7-99B2-F16223ED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92698"/>
            <a:ext cx="9905998" cy="843148"/>
          </a:xfrm>
        </p:spPr>
        <p:txBody>
          <a:bodyPr/>
          <a:lstStyle/>
          <a:p>
            <a:r>
              <a:rPr lang="en-US" b="1" dirty="0">
                <a:effectLst/>
              </a:rPr>
              <a:t>Details of H in </a:t>
            </a:r>
            <a:r>
              <a:rPr lang="en-US" b="1" dirty="0" err="1">
                <a:effectLst/>
              </a:rPr>
              <a:t>ZrH</a:t>
            </a:r>
            <a:r>
              <a:rPr lang="en-US" b="1" dirty="0">
                <a:effectLst/>
              </a:rPr>
              <a:t> Evaluation: </a:t>
            </a:r>
            <a:r>
              <a:rPr lang="en-US" sz="4000" b="1" cap="none" dirty="0">
                <a:effectLst/>
              </a:rPr>
              <a:t>δ</a:t>
            </a:r>
            <a:r>
              <a:rPr lang="sl-SI" sz="4000" b="1" cap="none" dirty="0">
                <a:effectLst/>
              </a:rPr>
              <a:t>-</a:t>
            </a:r>
            <a:r>
              <a:rPr lang="en-US" sz="4000" b="1" cap="none" dirty="0">
                <a:effectLst/>
              </a:rPr>
              <a:t>phase</a:t>
            </a:r>
            <a:r>
              <a:rPr lang="en-US" cap="none" dirty="0">
                <a:effectLst/>
              </a:rPr>
              <a:t> </a:t>
            </a:r>
            <a:endParaRPr lang="sl-SI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F27E-7C10-4231-9050-87F45AEC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971"/>
            <a:ext cx="9905998" cy="384760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The following δ-phase comparisons include:</a:t>
            </a:r>
            <a:endParaRPr lang="sl-SI" dirty="0">
              <a:effectLst/>
            </a:endParaRPr>
          </a:p>
          <a:p>
            <a:pPr lvl="0"/>
            <a:r>
              <a:rPr lang="en-US" dirty="0">
                <a:effectLst/>
              </a:rPr>
              <a:t>Original SAB2 from LANL (independent of the H content in the lattice)</a:t>
            </a:r>
            <a:endParaRPr lang="sl-SI" dirty="0">
              <a:effectLst/>
            </a:endParaRPr>
          </a:p>
          <a:p>
            <a:pPr lvl="0"/>
            <a:r>
              <a:rPr lang="en-US" dirty="0">
                <a:effectLst/>
              </a:rPr>
              <a:t>JEFF-3.3 evaluation (independent of the H content in the lattice)</a:t>
            </a:r>
            <a:endParaRPr lang="sl-SI" dirty="0">
              <a:effectLst/>
            </a:endParaRPr>
          </a:p>
          <a:p>
            <a:pPr lvl="0"/>
            <a:r>
              <a:rPr lang="en-US" dirty="0">
                <a:effectLst/>
              </a:rPr>
              <a:t>JSI evaluation for </a:t>
            </a:r>
            <a:r>
              <a:rPr lang="en-US" dirty="0" err="1">
                <a:effectLst/>
              </a:rPr>
              <a:t>ZrHx</a:t>
            </a:r>
            <a:r>
              <a:rPr lang="en-US" dirty="0">
                <a:effectLst/>
              </a:rPr>
              <a:t> </a:t>
            </a:r>
            <a:endParaRPr lang="sl-SI" dirty="0">
              <a:effectLst/>
            </a:endParaRPr>
          </a:p>
          <a:p>
            <a:pPr lvl="0"/>
            <a:r>
              <a:rPr lang="en-US" dirty="0">
                <a:effectLst/>
              </a:rPr>
              <a:t>XJTU evaluation for </a:t>
            </a:r>
            <a:r>
              <a:rPr lang="en-US" dirty="0" err="1">
                <a:effectLst/>
              </a:rPr>
              <a:t>ZrHx</a:t>
            </a:r>
            <a:endParaRPr lang="sl-SI" dirty="0">
              <a:effectLst/>
            </a:endParaRPr>
          </a:p>
          <a:p>
            <a:pPr lvl="0"/>
            <a:r>
              <a:rPr lang="en-US" dirty="0">
                <a:effectLst/>
              </a:rPr>
              <a:t>NNL evaluation for </a:t>
            </a:r>
            <a:r>
              <a:rPr lang="en-US" dirty="0" err="1">
                <a:effectLst/>
              </a:rPr>
              <a:t>ZrHx</a:t>
            </a:r>
            <a:endParaRPr lang="sl-SI" dirty="0">
              <a:effectLst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760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7F5F-52BB-48D9-BF88-9A7D55DB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51" y="969823"/>
            <a:ext cx="5231677" cy="8193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/>
              </a:rPr>
              <a:t>Thermal Scattering</a:t>
            </a:r>
            <a:br>
              <a:rPr lang="sl-SI" b="1" dirty="0">
                <a:effectLst/>
              </a:rPr>
            </a:br>
            <a:r>
              <a:rPr lang="en-US" b="1" dirty="0">
                <a:effectLst/>
              </a:rPr>
              <a:t> Cross Section</a:t>
            </a:r>
            <a:r>
              <a:rPr lang="sl-SI" b="1" dirty="0">
                <a:effectLst/>
              </a:rPr>
              <a:t>s</a:t>
            </a:r>
            <a:endParaRPr lang="sl-SI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518E1-F973-4552-ABD8-52C18A07E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0" y="2537185"/>
            <a:ext cx="5040000" cy="37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D3B3D1-ED06-4FBA-AE65-3E6816081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43" y="3494284"/>
            <a:ext cx="4140000" cy="31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11FC57-9CF0-4E3F-AAD5-9ACF1C9CB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43" y="221496"/>
            <a:ext cx="4140000" cy="31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21C2-439E-464C-BCA0-A617D82E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58360"/>
            <a:ext cx="9905998" cy="6254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/>
              </a:rPr>
              <a:t>Benchmark Results for </a:t>
            </a:r>
            <a:r>
              <a:rPr lang="en-US" b="1" cap="none" dirty="0">
                <a:effectLst/>
              </a:rPr>
              <a:t>δ</a:t>
            </a:r>
            <a:r>
              <a:rPr lang="en-US" b="1" dirty="0">
                <a:effectLst/>
              </a:rPr>
              <a:t>-phase</a:t>
            </a:r>
            <a:endParaRPr lang="sl-SI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5B347-4E5B-4EFC-A42B-0286B80C3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12" y="933245"/>
            <a:ext cx="7200000" cy="556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2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1843-4B0B-4D53-AD4D-5EAA7406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87740"/>
            <a:ext cx="9905998" cy="617517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CE32D-0EC6-40FE-96D6-32117A1B1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89213"/>
            <a:ext cx="9905998" cy="4037611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JSI and NNL evaluations predict small dependence on the crystal structure of </a:t>
            </a:r>
            <a:r>
              <a:rPr lang="en-US" dirty="0" err="1">
                <a:effectLst/>
              </a:rPr>
              <a:t>ZrH</a:t>
            </a:r>
            <a:r>
              <a:rPr lang="en-US" dirty="0">
                <a:effectLst/>
              </a:rPr>
              <a:t>, but the results for reactivity prediction differ.</a:t>
            </a:r>
            <a:endParaRPr lang="sl-SI" dirty="0">
              <a:effectLst/>
            </a:endParaRPr>
          </a:p>
          <a:p>
            <a:pPr marL="0" lvl="0" indent="0">
              <a:buNone/>
            </a:pPr>
            <a:endParaRPr lang="sl-SI" sz="1000" dirty="0">
              <a:effectLst/>
            </a:endParaRPr>
          </a:p>
          <a:p>
            <a:pPr lvl="0"/>
            <a:r>
              <a:rPr lang="en-US" dirty="0">
                <a:effectLst/>
              </a:rPr>
              <a:t>XJTU evaluations for the two phases produce different results: those for the </a:t>
            </a:r>
            <a:r>
              <a:rPr lang="el-GR" dirty="0">
                <a:effectLst/>
                <a:latin typeface="Century Gothic" panose="020B0502020202020204" pitchFamily="34" charset="0"/>
              </a:rPr>
              <a:t>δ</a:t>
            </a:r>
            <a:r>
              <a:rPr lang="sl-SI" dirty="0">
                <a:effectLst/>
                <a:latin typeface="Century Gothic" panose="020B0502020202020204" pitchFamily="34" charset="0"/>
              </a:rPr>
              <a:t>-</a:t>
            </a:r>
            <a:r>
              <a:rPr lang="en-US" dirty="0">
                <a:effectLst/>
              </a:rPr>
              <a:t>phase agree with JSI, while those for the </a:t>
            </a:r>
            <a:r>
              <a:rPr lang="el-GR" dirty="0">
                <a:effectLst/>
                <a:latin typeface="Century Gothic" panose="020B0502020202020204" pitchFamily="34" charset="0"/>
              </a:rPr>
              <a:t>ε</a:t>
            </a:r>
            <a:r>
              <a:rPr lang="sl-SI" dirty="0">
                <a:effectLst/>
                <a:latin typeface="Century Gothic" panose="020B0502020202020204" pitchFamily="34" charset="0"/>
              </a:rPr>
              <a:t>-</a:t>
            </a:r>
            <a:r>
              <a:rPr lang="en-US" dirty="0">
                <a:effectLst/>
              </a:rPr>
              <a:t>phase agree with NNL.</a:t>
            </a:r>
            <a:endParaRPr lang="sl-SI" dirty="0">
              <a:effectLst/>
            </a:endParaRPr>
          </a:p>
          <a:p>
            <a:pPr marL="0" lvl="0" indent="0">
              <a:buNone/>
            </a:pPr>
            <a:endParaRPr lang="sl-SI" sz="1000" dirty="0">
              <a:effectLst/>
            </a:endParaRPr>
          </a:p>
          <a:p>
            <a:pPr lvl="0"/>
            <a:r>
              <a:rPr lang="en-US" dirty="0">
                <a:effectLst/>
              </a:rPr>
              <a:t>NNL evaluations and the XJTU evaluation for the </a:t>
            </a:r>
            <a:r>
              <a:rPr lang="el-GR" dirty="0">
                <a:effectLst/>
                <a:latin typeface="Century Gothic" panose="020B0502020202020204" pitchFamily="34" charset="0"/>
              </a:rPr>
              <a:t>ε</a:t>
            </a:r>
            <a:r>
              <a:rPr lang="sl-SI" dirty="0">
                <a:effectLst/>
                <a:latin typeface="Century Gothic" panose="020B0502020202020204" pitchFamily="34" charset="0"/>
              </a:rPr>
              <a:t>-</a:t>
            </a:r>
            <a:r>
              <a:rPr lang="en-US" dirty="0">
                <a:effectLst/>
              </a:rPr>
              <a:t>phase produce results very similar to the older TSL evaluations from ENDF/B-VIII.0</a:t>
            </a:r>
            <a:r>
              <a:rPr lang="sl-SI" dirty="0">
                <a:effectLst/>
              </a:rPr>
              <a:t>.</a:t>
            </a:r>
          </a:p>
          <a:p>
            <a:pPr marL="0" lvl="0" indent="0">
              <a:buNone/>
            </a:pPr>
            <a:endParaRPr lang="sl-SI" sz="1000" dirty="0">
              <a:effectLst/>
            </a:endParaRPr>
          </a:p>
          <a:p>
            <a:pPr lvl="0"/>
            <a:r>
              <a:rPr lang="en-US" dirty="0">
                <a:effectLst/>
              </a:rPr>
              <a:t>Overall, the JSI evaluations tend to decrease the spread in the results, but the discrepancies are still rather large and require a more detailed investigation</a:t>
            </a:r>
            <a:r>
              <a:rPr lang="sl-SI" dirty="0">
                <a:effectLst/>
              </a:rPr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637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D922-17FF-4354-83A4-8B816BBB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14375"/>
            <a:ext cx="10353762" cy="970450"/>
          </a:xfrm>
        </p:spPr>
        <p:txBody>
          <a:bodyPr>
            <a:normAutofit/>
          </a:bodyPr>
          <a:lstStyle/>
          <a:p>
            <a:r>
              <a:rPr lang="en-US" sz="3600" b="1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BDCA0-1FFA-4B36-AD13-FA1B86557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65825"/>
            <a:ext cx="10353762" cy="2601426"/>
          </a:xfrm>
        </p:spPr>
        <p:txBody>
          <a:bodyPr/>
          <a:lstStyle/>
          <a:p>
            <a:r>
              <a:rPr lang="en-US" dirty="0" err="1"/>
              <a:t>ZrH</a:t>
            </a:r>
            <a:r>
              <a:rPr lang="en-US" dirty="0"/>
              <a:t> is of significant interest for thermal reactor applications. Admixed with fuel it results in prompt negative temperature coefficient</a:t>
            </a:r>
          </a:p>
          <a:p>
            <a:r>
              <a:rPr lang="en-US" dirty="0"/>
              <a:t>TRIGA type research reactors have been using such fuel for decades</a:t>
            </a:r>
          </a:p>
          <a:p>
            <a:r>
              <a:rPr lang="en-US" dirty="0" err="1"/>
              <a:t>ZrH</a:t>
            </a:r>
            <a:r>
              <a:rPr lang="en-US" dirty="0"/>
              <a:t> is also of interest for innovative fuel design in new generation reactors</a:t>
            </a:r>
          </a:p>
          <a:p>
            <a:r>
              <a:rPr lang="en-US" dirty="0"/>
              <a:t>The thermal scattering law data in legacy libraries are fairly old</a:t>
            </a:r>
          </a:p>
          <a:p>
            <a:r>
              <a:rPr lang="en-US" dirty="0"/>
              <a:t>Benchmark results for assemblies containing </a:t>
            </a:r>
            <a:r>
              <a:rPr lang="en-US" dirty="0" err="1"/>
              <a:t>ZrH</a:t>
            </a:r>
            <a:r>
              <a:rPr lang="en-US" dirty="0"/>
              <a:t> are discrepant</a:t>
            </a:r>
          </a:p>
        </p:txBody>
      </p:sp>
    </p:spTree>
    <p:extLst>
      <p:ext uri="{BB962C8B-B14F-4D97-AF65-F5344CB8AC3E}">
        <p14:creationId xmlns:p14="http://schemas.microsoft.com/office/powerpoint/2010/main" val="135614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72B8-D03E-4457-BC83-B064C56A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66750"/>
            <a:ext cx="10353762" cy="970450"/>
          </a:xfrm>
        </p:spPr>
        <p:txBody>
          <a:bodyPr>
            <a:normAutofit/>
          </a:bodyPr>
          <a:lstStyle/>
          <a:p>
            <a:r>
              <a:rPr lang="en-US" sz="3600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A7F69-A5AA-4DA1-9BE6-8AA27460E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41999"/>
            <a:ext cx="10353762" cy="4058751"/>
          </a:xfrm>
        </p:spPr>
        <p:txBody>
          <a:bodyPr/>
          <a:lstStyle/>
          <a:p>
            <a:r>
              <a:rPr lang="en-US" dirty="0"/>
              <a:t>Several TSL evaluations for H in </a:t>
            </a:r>
            <a:r>
              <a:rPr lang="en-US" dirty="0" err="1"/>
              <a:t>ZrH</a:t>
            </a:r>
            <a:r>
              <a:rPr lang="en-US" dirty="0"/>
              <a:t> are available:</a:t>
            </a:r>
          </a:p>
          <a:p>
            <a:pPr lvl="1"/>
            <a:r>
              <a:rPr lang="en-US" dirty="0"/>
              <a:t>Legacy evaluations from ENDF/B-VII.1, ENDF/B-VIII.0 (JEFF-3.3 similar to ENDF/B-VII.1)</a:t>
            </a:r>
          </a:p>
          <a:p>
            <a:pPr lvl="1"/>
            <a:r>
              <a:rPr lang="en-US" dirty="0"/>
              <a:t>NNL evaluation (USA)</a:t>
            </a:r>
          </a:p>
          <a:p>
            <a:pPr lvl="1"/>
            <a:r>
              <a:rPr lang="en-US" dirty="0"/>
              <a:t>JSI evaluation (Slovenia)</a:t>
            </a:r>
          </a:p>
          <a:p>
            <a:pPr lvl="1"/>
            <a:r>
              <a:rPr lang="en-US" dirty="0"/>
              <a:t>XJTU evaluation (China)</a:t>
            </a:r>
          </a:p>
          <a:p>
            <a:r>
              <a:rPr lang="en-US" dirty="0"/>
              <a:t>Test the performance of available TSL evaluations for H in </a:t>
            </a:r>
            <a:r>
              <a:rPr lang="en-US" dirty="0" err="1"/>
              <a:t>ZrH</a:t>
            </a:r>
            <a:r>
              <a:rPr lang="en-US" dirty="0"/>
              <a:t> on criticality benchmarks</a:t>
            </a:r>
          </a:p>
          <a:p>
            <a:pPr lvl="1"/>
            <a:r>
              <a:rPr lang="en-US" dirty="0"/>
              <a:t>15 cases from the ICSBEP Handbook were identified</a:t>
            </a:r>
          </a:p>
          <a:p>
            <a:r>
              <a:rPr lang="en-US" dirty="0"/>
              <a:t>Compare cross sections in different TSL evaluations</a:t>
            </a:r>
          </a:p>
        </p:txBody>
      </p:sp>
    </p:spTree>
    <p:extLst>
      <p:ext uri="{BB962C8B-B14F-4D97-AF65-F5344CB8AC3E}">
        <p14:creationId xmlns:p14="http://schemas.microsoft.com/office/powerpoint/2010/main" val="279539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A701-127E-49DC-9E6D-286C3CCD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19" y="292929"/>
            <a:ext cx="11071759" cy="84314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/>
              </a:rPr>
              <a:t>List of Benchmarks from the ICSBEP Handbook</a:t>
            </a:r>
            <a:endParaRPr lang="sl-SI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FDFEC-CB53-42BE-99BC-E012A1B2F6E9}"/>
              </a:ext>
            </a:extLst>
          </p:cNvPr>
          <p:cNvSpPr txBox="1"/>
          <p:nvPr/>
        </p:nvSpPr>
        <p:spPr>
          <a:xfrm>
            <a:off x="892628" y="1345871"/>
            <a:ext cx="104067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sl-SI" dirty="0"/>
              <a:t>  </a:t>
            </a:r>
            <a:r>
              <a:rPr lang="en-US" dirty="0"/>
              <a:t>No.  </a:t>
            </a:r>
            <a:r>
              <a:rPr lang="sl-SI" dirty="0"/>
              <a:t>     </a:t>
            </a:r>
            <a:r>
              <a:rPr lang="en-US" dirty="0"/>
              <a:t>ICSBEP Label     </a:t>
            </a:r>
            <a:r>
              <a:rPr lang="sl-SI" dirty="0"/>
              <a:t>         </a:t>
            </a:r>
            <a:r>
              <a:rPr lang="en-US" dirty="0"/>
              <a:t>Short name  Common name         </a:t>
            </a:r>
            <a:r>
              <a:rPr lang="sl-SI" dirty="0"/>
              <a:t>  </a:t>
            </a:r>
            <a:r>
              <a:rPr lang="en-US" dirty="0"/>
              <a:t>Comment              </a:t>
            </a:r>
            <a:endParaRPr lang="sl-SI" dirty="0"/>
          </a:p>
          <a:p>
            <a:r>
              <a:rPr lang="en-US" dirty="0"/>
              <a:t>  ----------------------------------------------------------------------------- </a:t>
            </a:r>
            <a:endParaRPr lang="sl-SI" dirty="0"/>
          </a:p>
          <a:p>
            <a:r>
              <a:rPr lang="en-US" dirty="0"/>
              <a:t>    1  HEU-COMP-MIXED-003  hcm003-001  Narcis-M-1          </a:t>
            </a:r>
            <a:r>
              <a:rPr lang="sl-SI" dirty="0"/>
              <a:t>       </a:t>
            </a:r>
            <a:r>
              <a:rPr lang="en-US" dirty="0" err="1"/>
              <a:t>ZrH</a:t>
            </a:r>
            <a:r>
              <a:rPr lang="en-US" dirty="0"/>
              <a:t> moderator</a:t>
            </a:r>
            <a:endParaRPr lang="sl-SI" dirty="0"/>
          </a:p>
          <a:p>
            <a:r>
              <a:rPr lang="en-US" dirty="0"/>
              <a:t>    2  HEU-COMP-MIXED-003  hcm003-002  Narcis-M-2          </a:t>
            </a:r>
            <a:r>
              <a:rPr lang="sl-SI" dirty="0"/>
              <a:t>       </a:t>
            </a:r>
            <a:r>
              <a:rPr lang="en-US" dirty="0" err="1"/>
              <a:t>ZrH</a:t>
            </a:r>
            <a:r>
              <a:rPr lang="en-US" dirty="0"/>
              <a:t> moderator</a:t>
            </a:r>
            <a:endParaRPr lang="sl-SI" dirty="0"/>
          </a:p>
          <a:p>
            <a:r>
              <a:rPr lang="en-US" dirty="0"/>
              <a:t>    3  HEU-COMP-MIXED-003  hcm003-003  Narcis-M-3         </a:t>
            </a:r>
            <a:r>
              <a:rPr lang="sl-SI" dirty="0"/>
              <a:t>   </a:t>
            </a:r>
            <a:r>
              <a:rPr lang="en-US" dirty="0"/>
              <a:t> </a:t>
            </a:r>
            <a:r>
              <a:rPr lang="sl-SI" dirty="0"/>
              <a:t>    </a:t>
            </a:r>
            <a:r>
              <a:rPr lang="en-US" dirty="0" err="1"/>
              <a:t>ZrH</a:t>
            </a:r>
            <a:r>
              <a:rPr lang="en-US" dirty="0"/>
              <a:t> moderator</a:t>
            </a:r>
            <a:endParaRPr lang="sl-SI" dirty="0"/>
          </a:p>
          <a:p>
            <a:r>
              <a:rPr lang="en-US" dirty="0"/>
              <a:t>    4  HEU-COMP-MIXED-003  hcm003-004  Narcis-M-4      </a:t>
            </a:r>
            <a:r>
              <a:rPr lang="sl-SI" dirty="0"/>
              <a:t>   </a:t>
            </a:r>
            <a:r>
              <a:rPr lang="en-US" dirty="0"/>
              <a:t>    </a:t>
            </a:r>
            <a:r>
              <a:rPr lang="sl-SI" dirty="0"/>
              <a:t>    </a:t>
            </a:r>
            <a:r>
              <a:rPr lang="en-US" dirty="0" err="1"/>
              <a:t>ZrHmoderator</a:t>
            </a:r>
            <a:endParaRPr lang="sl-SI" dirty="0"/>
          </a:p>
          <a:p>
            <a:r>
              <a:rPr lang="en-US" dirty="0"/>
              <a:t>    5  HEU-COMP-MIXED-003  hcm003-005  Narcis-M-5          </a:t>
            </a:r>
            <a:r>
              <a:rPr lang="sl-SI" dirty="0"/>
              <a:t>       </a:t>
            </a:r>
            <a:r>
              <a:rPr lang="en-US" dirty="0" err="1"/>
              <a:t>ZrH</a:t>
            </a:r>
            <a:r>
              <a:rPr lang="en-US" dirty="0"/>
              <a:t> moderator</a:t>
            </a:r>
            <a:endParaRPr lang="sl-SI" dirty="0"/>
          </a:p>
          <a:p>
            <a:r>
              <a:rPr lang="en-US" dirty="0"/>
              <a:t>    6  HEU-COMP-MIXED-003  hcm003-006  Narcis-M-6          </a:t>
            </a:r>
            <a:r>
              <a:rPr lang="sl-SI" dirty="0"/>
              <a:t>       </a:t>
            </a:r>
            <a:r>
              <a:rPr lang="en-US" dirty="0" err="1"/>
              <a:t>ZrH</a:t>
            </a:r>
            <a:r>
              <a:rPr lang="en-US" dirty="0"/>
              <a:t> moderator</a:t>
            </a:r>
            <a:endParaRPr lang="sl-SI" dirty="0"/>
          </a:p>
          <a:p>
            <a:r>
              <a:rPr lang="en-US" dirty="0"/>
              <a:t>    7  HEU-COMP-THERM-007  hct007-001  </a:t>
            </a:r>
            <a:r>
              <a:rPr lang="sl-SI" dirty="0"/>
              <a:t> </a:t>
            </a:r>
            <a:r>
              <a:rPr lang="en-US" dirty="0"/>
              <a:t>RRCt-1              </a:t>
            </a:r>
            <a:r>
              <a:rPr lang="sl-SI" dirty="0"/>
              <a:t>          </a:t>
            </a:r>
            <a:r>
              <a:rPr lang="en-US" dirty="0"/>
              <a:t>U-Cu/</a:t>
            </a:r>
            <a:r>
              <a:rPr lang="en-US" dirty="0" err="1"/>
              <a:t>ZrH</a:t>
            </a:r>
            <a:r>
              <a:rPr lang="en-US" dirty="0"/>
              <a:t> fuel, </a:t>
            </a:r>
            <a:r>
              <a:rPr lang="en-US" dirty="0" err="1"/>
              <a:t>SS_clad</a:t>
            </a:r>
            <a:endParaRPr lang="sl-SI" dirty="0"/>
          </a:p>
          <a:p>
            <a:r>
              <a:rPr lang="en-US" dirty="0"/>
              <a:t>    8  HEU-COMP-THERM-007  hct007-002  </a:t>
            </a:r>
            <a:r>
              <a:rPr lang="sl-SI" dirty="0"/>
              <a:t> </a:t>
            </a:r>
            <a:r>
              <a:rPr lang="en-US" dirty="0"/>
              <a:t>RRCt-2              </a:t>
            </a:r>
            <a:r>
              <a:rPr lang="sl-SI" dirty="0"/>
              <a:t>          </a:t>
            </a:r>
            <a:r>
              <a:rPr lang="en-US" dirty="0"/>
              <a:t>U-Cu/</a:t>
            </a:r>
            <a:r>
              <a:rPr lang="en-US" dirty="0" err="1"/>
              <a:t>ZrH</a:t>
            </a:r>
            <a:r>
              <a:rPr lang="en-US" dirty="0"/>
              <a:t> fuel, </a:t>
            </a:r>
            <a:r>
              <a:rPr lang="en-US" dirty="0" err="1"/>
              <a:t>SS_clad</a:t>
            </a:r>
            <a:endParaRPr lang="sl-SI" dirty="0"/>
          </a:p>
          <a:p>
            <a:r>
              <a:rPr lang="en-US" dirty="0"/>
              <a:t>    9  HEU-COMP-THERM-007  hct007-003 </a:t>
            </a:r>
            <a:r>
              <a:rPr lang="sl-SI" dirty="0"/>
              <a:t>  </a:t>
            </a:r>
            <a:r>
              <a:rPr lang="en-US" dirty="0"/>
              <a:t>RRCt-3              </a:t>
            </a:r>
            <a:r>
              <a:rPr lang="sl-SI" dirty="0"/>
              <a:t>          </a:t>
            </a:r>
            <a:r>
              <a:rPr lang="en-US" dirty="0"/>
              <a:t>U-Cu/</a:t>
            </a:r>
            <a:r>
              <a:rPr lang="en-US" dirty="0" err="1"/>
              <a:t>ZrH</a:t>
            </a:r>
            <a:r>
              <a:rPr lang="en-US" dirty="0"/>
              <a:t> fuel, </a:t>
            </a:r>
            <a:r>
              <a:rPr lang="en-US" dirty="0" err="1"/>
              <a:t>SS_clad</a:t>
            </a:r>
            <a:endParaRPr lang="sl-SI" dirty="0"/>
          </a:p>
          <a:p>
            <a:r>
              <a:rPr lang="en-US" dirty="0"/>
              <a:t>   10  IEU-COMP-THERM-003  ict003-001  </a:t>
            </a:r>
            <a:r>
              <a:rPr lang="sl-SI" dirty="0"/>
              <a:t>   </a:t>
            </a:r>
            <a:r>
              <a:rPr lang="en-US" dirty="0"/>
              <a:t>TRIGA - JSI      </a:t>
            </a:r>
            <a:r>
              <a:rPr lang="sl-SI" dirty="0"/>
              <a:t>         </a:t>
            </a:r>
            <a:r>
              <a:rPr lang="en-US" dirty="0"/>
              <a:t>H(</a:t>
            </a:r>
            <a:r>
              <a:rPr lang="en-US" dirty="0" err="1"/>
              <a:t>ZrH</a:t>
            </a:r>
            <a:r>
              <a:rPr lang="en-US" dirty="0"/>
              <a:t>), </a:t>
            </a:r>
            <a:r>
              <a:rPr lang="en-US" dirty="0" err="1"/>
              <a:t>SS_clad</a:t>
            </a:r>
            <a:endParaRPr lang="sl-SI" dirty="0"/>
          </a:p>
          <a:p>
            <a:r>
              <a:rPr lang="en-US" dirty="0"/>
              <a:t>   11  IEU-COMP-THERM-003  ict003-002 </a:t>
            </a:r>
            <a:r>
              <a:rPr lang="sl-SI" dirty="0"/>
              <a:t>    </a:t>
            </a:r>
            <a:r>
              <a:rPr lang="en-US" dirty="0"/>
              <a:t>TRIGA - JSI      </a:t>
            </a:r>
            <a:r>
              <a:rPr lang="sl-SI" dirty="0"/>
              <a:t>         </a:t>
            </a:r>
            <a:r>
              <a:rPr lang="en-US" dirty="0"/>
              <a:t>H(</a:t>
            </a:r>
            <a:r>
              <a:rPr lang="en-US" dirty="0" err="1"/>
              <a:t>ZrH</a:t>
            </a:r>
            <a:r>
              <a:rPr lang="en-US" dirty="0"/>
              <a:t>), </a:t>
            </a:r>
            <a:r>
              <a:rPr lang="en-US" dirty="0" err="1"/>
              <a:t>SS_clad</a:t>
            </a:r>
            <a:endParaRPr lang="sl-SI" dirty="0"/>
          </a:p>
          <a:p>
            <a:r>
              <a:rPr lang="en-US" dirty="0"/>
              <a:t>   12  IEU-COMP-THERM-013  ict013-001 </a:t>
            </a:r>
            <a:r>
              <a:rPr lang="sl-SI" dirty="0"/>
              <a:t>    </a:t>
            </a:r>
            <a:r>
              <a:rPr lang="en-US" dirty="0"/>
              <a:t>NRAD_TRIGA_56    </a:t>
            </a:r>
            <a:r>
              <a:rPr lang="en-US" dirty="0" err="1"/>
              <a:t>ZrH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U(20 %)</a:t>
            </a:r>
            <a:endParaRPr lang="sl-SI" dirty="0"/>
          </a:p>
          <a:p>
            <a:r>
              <a:rPr lang="en-US" dirty="0"/>
              <a:t>   13  IEU-COMP-THERM-013  ict013-002  </a:t>
            </a:r>
            <a:r>
              <a:rPr lang="sl-SI" dirty="0"/>
              <a:t>   </a:t>
            </a:r>
            <a:r>
              <a:rPr lang="en-US" dirty="0"/>
              <a:t>NRAD_TRIGA_60    </a:t>
            </a:r>
            <a:r>
              <a:rPr lang="en-US" dirty="0" err="1"/>
              <a:t>ZrH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U(20 %)</a:t>
            </a:r>
            <a:endParaRPr lang="sl-SI" dirty="0"/>
          </a:p>
          <a:p>
            <a:r>
              <a:rPr lang="en-US" dirty="0"/>
              <a:t>   14  IEU-COMP-THERM-013  ict013-003  </a:t>
            </a:r>
            <a:r>
              <a:rPr lang="sl-SI" dirty="0"/>
              <a:t>   </a:t>
            </a:r>
            <a:r>
              <a:rPr lang="en-US" dirty="0"/>
              <a:t>NRAD_TRIGA_62    </a:t>
            </a:r>
            <a:r>
              <a:rPr lang="en-US" dirty="0" err="1"/>
              <a:t>ZrH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U(20 %)</a:t>
            </a:r>
            <a:endParaRPr lang="sl-SI" dirty="0"/>
          </a:p>
          <a:p>
            <a:r>
              <a:rPr lang="en-US" dirty="0"/>
              <a:t>   15  IEU-COMP-THERM-013  ict013-004  </a:t>
            </a:r>
            <a:r>
              <a:rPr lang="sl-SI" dirty="0"/>
              <a:t>   </a:t>
            </a:r>
            <a:r>
              <a:rPr lang="en-US" dirty="0"/>
              <a:t>NRAD_TRIGA_64    </a:t>
            </a:r>
            <a:r>
              <a:rPr lang="en-US" dirty="0" err="1"/>
              <a:t>ZrH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U(20 %)</a:t>
            </a:r>
            <a:endParaRPr lang="sl-SI" dirty="0"/>
          </a:p>
          <a:p>
            <a:r>
              <a:rPr lang="en-US" dirty="0"/>
              <a:t>  -----------------------------------------------------------------------------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701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21C2-439E-464C-BCA0-A617D82E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301" y="162318"/>
            <a:ext cx="10208221" cy="6254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/>
              </a:rPr>
              <a:t>Benchmark Results for Different Major Libraries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7C48B-90E9-4955-AE91-AEBA40DCCAC9}"/>
              </a:ext>
            </a:extLst>
          </p:cNvPr>
          <p:cNvPicPr/>
          <p:nvPr/>
        </p:nvPicPr>
        <p:blipFill rotWithShape="1">
          <a:blip r:embed="rId2"/>
          <a:srcRect l="7484" t="5602" r="12470" b="4967"/>
          <a:stretch/>
        </p:blipFill>
        <p:spPr>
          <a:xfrm>
            <a:off x="2494412" y="886691"/>
            <a:ext cx="7200000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5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9DCD-4310-4633-ADEB-37D94EB9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42925"/>
            <a:ext cx="10353762" cy="970450"/>
          </a:xfrm>
        </p:spPr>
        <p:txBody>
          <a:bodyPr/>
          <a:lstStyle/>
          <a:p>
            <a:r>
              <a:rPr lang="en-US" b="1" dirty="0"/>
              <a:t>Benchmark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3472-6CDD-420D-BD32-083180D30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99124"/>
            <a:ext cx="10353762" cy="4058751"/>
          </a:xfrm>
        </p:spPr>
        <p:txBody>
          <a:bodyPr/>
          <a:lstStyle/>
          <a:p>
            <a:r>
              <a:rPr lang="en-US" dirty="0"/>
              <a:t>NARCIS  (HCM003) </a:t>
            </a:r>
          </a:p>
          <a:p>
            <a:pPr lvl="1"/>
            <a:r>
              <a:rPr lang="en-US" dirty="0"/>
              <a:t>No experimental uncertainties are given</a:t>
            </a:r>
          </a:p>
          <a:p>
            <a:pPr lvl="1"/>
            <a:r>
              <a:rPr lang="en-US" dirty="0"/>
              <a:t>Differences in results are most likely not only due to TSL</a:t>
            </a:r>
          </a:p>
          <a:p>
            <a:r>
              <a:rPr lang="en-US" dirty="0"/>
              <a:t>NRAD TRIGA (ICT013)</a:t>
            </a:r>
          </a:p>
          <a:p>
            <a:pPr lvl="1"/>
            <a:r>
              <a:rPr lang="en-US" dirty="0"/>
              <a:t>All libraries give similar results</a:t>
            </a:r>
          </a:p>
          <a:p>
            <a:pPr lvl="1"/>
            <a:r>
              <a:rPr lang="en-US" dirty="0"/>
              <a:t>Fuel contains erbium</a:t>
            </a:r>
          </a:p>
          <a:p>
            <a:pPr lvl="1"/>
            <a:r>
              <a:rPr lang="en-US" dirty="0"/>
              <a:t>The bias is large – probably too large to explain by TSL data</a:t>
            </a:r>
          </a:p>
          <a:p>
            <a:r>
              <a:rPr lang="en-US" dirty="0"/>
              <a:t>RCT cases (HCT007) seem to be insensitive to TSL</a:t>
            </a:r>
          </a:p>
          <a:p>
            <a:r>
              <a:rPr lang="en-US" dirty="0"/>
              <a:t>TRIGA-JSI (ICT003) are within (or close to) experimental uncertainties</a:t>
            </a:r>
          </a:p>
        </p:txBody>
      </p:sp>
    </p:spTree>
    <p:extLst>
      <p:ext uri="{BB962C8B-B14F-4D97-AF65-F5344CB8AC3E}">
        <p14:creationId xmlns:p14="http://schemas.microsoft.com/office/powerpoint/2010/main" val="294818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21C2-439E-464C-BCA0-A617D82E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58360"/>
            <a:ext cx="11851574" cy="989588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effectLst/>
              </a:rPr>
              <a:t>Comparison of the Capture Cross Sections for Natural Erbium Between </a:t>
            </a:r>
            <a:br>
              <a:rPr lang="sl-SI" sz="2500" b="1" dirty="0">
                <a:effectLst/>
              </a:rPr>
            </a:br>
            <a:r>
              <a:rPr lang="en-US" sz="2500" b="1" dirty="0">
                <a:effectLst/>
              </a:rPr>
              <a:t>ENDF/B-VII.1, ENDF/B-VIII.0 and the Data in EXFOR</a:t>
            </a:r>
            <a:endParaRPr lang="en-US" sz="2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DAAAF-A01C-4643-BE48-7E358B1EE9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42" y="1222072"/>
            <a:ext cx="7200000" cy="52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71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21C2-439E-464C-BCA0-A617D82E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8" y="205856"/>
            <a:ext cx="11428021" cy="1116258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effectLst/>
              </a:rPr>
              <a:t>Comparison of the Capture Cross Sections for Natural Erbium Between </a:t>
            </a:r>
            <a:br>
              <a:rPr lang="sl-SI" sz="2500" b="1" dirty="0">
                <a:effectLst/>
              </a:rPr>
            </a:br>
            <a:r>
              <a:rPr lang="en-US" sz="2500" b="1" dirty="0">
                <a:effectLst/>
              </a:rPr>
              <a:t>ENDF/B-VII.1, ENDF/B-VIII.0 and the Data in EXFOR in the Narrow Energy Interval 170-320 eV</a:t>
            </a:r>
            <a:endParaRPr lang="en-US" sz="25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A9F74-4C24-425B-AFB9-81DEA92C4E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1504144"/>
            <a:ext cx="7200000" cy="51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42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9391-FB52-4FD7-99B2-F16223ED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99782"/>
            <a:ext cx="9905998" cy="843148"/>
          </a:xfrm>
        </p:spPr>
        <p:txBody>
          <a:bodyPr/>
          <a:lstStyle/>
          <a:p>
            <a:r>
              <a:rPr lang="en-US" sz="4000" b="1" cap="none" dirty="0">
                <a:effectLst/>
              </a:rPr>
              <a:t>Details of H in </a:t>
            </a:r>
            <a:r>
              <a:rPr lang="en-US" sz="4000" b="1" cap="none" dirty="0" err="1">
                <a:effectLst/>
              </a:rPr>
              <a:t>ZrH</a:t>
            </a:r>
            <a:r>
              <a:rPr lang="en-US" sz="4000" b="1" cap="none" dirty="0">
                <a:effectLst/>
              </a:rPr>
              <a:t> </a:t>
            </a:r>
            <a:r>
              <a:rPr lang="en-US" b="1" dirty="0">
                <a:effectLst/>
              </a:rPr>
              <a:t>Evaluation: </a:t>
            </a:r>
            <a:r>
              <a:rPr lang="en-US" sz="4000" b="1" cap="none" dirty="0">
                <a:effectLst/>
              </a:rPr>
              <a:t>ε-phase</a:t>
            </a:r>
            <a:r>
              <a:rPr lang="en-US" cap="none" dirty="0">
                <a:effectLst/>
              </a:rPr>
              <a:t> </a:t>
            </a:r>
            <a:endParaRPr lang="sl-SI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F27E-7C10-4231-9050-87F45AEC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67345"/>
            <a:ext cx="9905998" cy="3823855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effectLst/>
              </a:rPr>
              <a:t>T</a:t>
            </a:r>
            <a:r>
              <a:rPr lang="en-US" dirty="0">
                <a:effectLst/>
              </a:rPr>
              <a:t>he following ε-phase comparisons include:</a:t>
            </a:r>
            <a:endParaRPr lang="sl-SI" dirty="0">
              <a:effectLst/>
            </a:endParaRPr>
          </a:p>
          <a:p>
            <a:pPr lvl="0"/>
            <a:r>
              <a:rPr lang="en-US" dirty="0">
                <a:effectLst/>
              </a:rPr>
              <a:t>original SAB2 from LANL (independent of the </a:t>
            </a:r>
            <a:r>
              <a:rPr lang="sl-SI" dirty="0">
                <a:effectLst/>
              </a:rPr>
              <a:t>H</a:t>
            </a:r>
            <a:r>
              <a:rPr lang="en-US" dirty="0">
                <a:effectLst/>
              </a:rPr>
              <a:t> content in the crystal lattice)</a:t>
            </a:r>
            <a:endParaRPr lang="sl-SI" dirty="0">
              <a:effectLst/>
            </a:endParaRPr>
          </a:p>
          <a:p>
            <a:pPr lvl="0"/>
            <a:r>
              <a:rPr lang="en-US" dirty="0">
                <a:effectLst/>
              </a:rPr>
              <a:t>JEFF-3.3 evaluation (independent of the </a:t>
            </a:r>
            <a:r>
              <a:rPr lang="sl-SI" dirty="0">
                <a:effectLst/>
              </a:rPr>
              <a:t>H</a:t>
            </a:r>
            <a:r>
              <a:rPr lang="en-US" dirty="0">
                <a:effectLst/>
              </a:rPr>
              <a:t> content in the crystal lattice)</a:t>
            </a:r>
            <a:endParaRPr lang="sl-SI" dirty="0">
              <a:effectLst/>
            </a:endParaRPr>
          </a:p>
          <a:p>
            <a:pPr lvl="0"/>
            <a:r>
              <a:rPr lang="en-US" dirty="0">
                <a:effectLst/>
              </a:rPr>
              <a:t>JSI evaluation for </a:t>
            </a:r>
            <a:r>
              <a:rPr lang="sl-SI" dirty="0">
                <a:effectLst/>
              </a:rPr>
              <a:t>Z</a:t>
            </a:r>
            <a:r>
              <a:rPr lang="en-US" dirty="0">
                <a:effectLst/>
              </a:rPr>
              <a:t>r</a:t>
            </a:r>
            <a:r>
              <a:rPr lang="sl-SI" dirty="0">
                <a:effectLst/>
              </a:rPr>
              <a:t>H</a:t>
            </a:r>
            <a:r>
              <a:rPr lang="en-US" dirty="0">
                <a:effectLst/>
              </a:rPr>
              <a:t>2</a:t>
            </a:r>
            <a:endParaRPr lang="sl-SI" dirty="0">
              <a:effectLst/>
            </a:endParaRPr>
          </a:p>
          <a:p>
            <a:pPr lvl="0"/>
            <a:r>
              <a:rPr lang="en-US" dirty="0">
                <a:effectLst/>
              </a:rPr>
              <a:t>XJTU evaluation for </a:t>
            </a:r>
            <a:r>
              <a:rPr lang="sl-SI" dirty="0">
                <a:effectLst/>
              </a:rPr>
              <a:t>Z</a:t>
            </a:r>
            <a:r>
              <a:rPr lang="en-US" dirty="0">
                <a:effectLst/>
              </a:rPr>
              <a:t>r</a:t>
            </a:r>
            <a:r>
              <a:rPr lang="sl-SI" dirty="0">
                <a:effectLst/>
              </a:rPr>
              <a:t>H</a:t>
            </a:r>
            <a:r>
              <a:rPr lang="en-US" dirty="0">
                <a:effectLst/>
              </a:rPr>
              <a:t>2</a:t>
            </a:r>
            <a:endParaRPr lang="sl-SI" dirty="0">
              <a:effectLst/>
            </a:endParaRPr>
          </a:p>
          <a:p>
            <a:pPr lvl="0"/>
            <a:r>
              <a:rPr lang="en-US" dirty="0">
                <a:effectLst/>
              </a:rPr>
              <a:t>NNL evaluation for </a:t>
            </a:r>
            <a:r>
              <a:rPr lang="sl-SI" dirty="0">
                <a:effectLst/>
              </a:rPr>
              <a:t>Z</a:t>
            </a:r>
            <a:r>
              <a:rPr lang="en-US" dirty="0">
                <a:effectLst/>
              </a:rPr>
              <a:t>r</a:t>
            </a:r>
            <a:r>
              <a:rPr lang="sl-SI" dirty="0">
                <a:effectLst/>
              </a:rPr>
              <a:t>H</a:t>
            </a:r>
            <a:r>
              <a:rPr lang="en-US" dirty="0">
                <a:effectLst/>
              </a:rPr>
              <a:t>2</a:t>
            </a:r>
            <a:endParaRPr lang="sl-SI" dirty="0">
              <a:effectLst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718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1932</TotalTime>
  <Words>750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Calisto MT</vt:lpstr>
      <vt:lpstr>Century Gothic</vt:lpstr>
      <vt:lpstr>Trebuchet MS</vt:lpstr>
      <vt:lpstr>Wingdings 2</vt:lpstr>
      <vt:lpstr>Slate</vt:lpstr>
      <vt:lpstr>Thermal Scattering Law Data of Zirconium Hydride</vt:lpstr>
      <vt:lpstr>Motivation</vt:lpstr>
      <vt:lpstr>Objectives</vt:lpstr>
      <vt:lpstr>List of Benchmarks from the ICSBEP Handbook</vt:lpstr>
      <vt:lpstr>Benchmark Results for Different Major Libraries</vt:lpstr>
      <vt:lpstr>Benchmark Characteristics</vt:lpstr>
      <vt:lpstr>Comparison of the Capture Cross Sections for Natural Erbium Between  ENDF/B-VII.1, ENDF/B-VIII.0 and the Data in EXFOR</vt:lpstr>
      <vt:lpstr>Comparison of the Capture Cross Sections for Natural Erbium Between  ENDF/B-VII.1, ENDF/B-VIII.0 and the Data in EXFOR in the Narrow Energy Interval 170-320 eV</vt:lpstr>
      <vt:lpstr>Details of H in ZrH Evaluation: ε-phase </vt:lpstr>
      <vt:lpstr>Thermal Scattering  Cross Sections</vt:lpstr>
      <vt:lpstr>Benchmark Results for ε-phase</vt:lpstr>
      <vt:lpstr>Details of H in ZrH Evaluation: δ-phase </vt:lpstr>
      <vt:lpstr>Thermal Scattering  Cross Sections</vt:lpstr>
      <vt:lpstr>Benchmark Results for δ-phase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Švajger</dc:creator>
  <cp:lastModifiedBy>Ingrid Švajger</cp:lastModifiedBy>
  <cp:revision>68</cp:revision>
  <dcterms:created xsi:type="dcterms:W3CDTF">2023-11-07T12:19:30Z</dcterms:created>
  <dcterms:modified xsi:type="dcterms:W3CDTF">2023-11-15T10:05:49Z</dcterms:modified>
</cp:coreProperties>
</file>