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2" r:id="rId5"/>
  </p:sldMasterIdLst>
  <p:notesMasterIdLst>
    <p:notesMasterId r:id="rId35"/>
  </p:notesMasterIdLst>
  <p:handoutMasterIdLst>
    <p:handoutMasterId r:id="rId36"/>
  </p:handoutMasterIdLst>
  <p:sldIdLst>
    <p:sldId id="256" r:id="rId6"/>
    <p:sldId id="534" r:id="rId7"/>
    <p:sldId id="585" r:id="rId8"/>
    <p:sldId id="582" r:id="rId9"/>
    <p:sldId id="598" r:id="rId10"/>
    <p:sldId id="599" r:id="rId11"/>
    <p:sldId id="593" r:id="rId12"/>
    <p:sldId id="600" r:id="rId13"/>
    <p:sldId id="601" r:id="rId14"/>
    <p:sldId id="602" r:id="rId15"/>
    <p:sldId id="596" r:id="rId16"/>
    <p:sldId id="608" r:id="rId17"/>
    <p:sldId id="298" r:id="rId18"/>
    <p:sldId id="591" r:id="rId19"/>
    <p:sldId id="604" r:id="rId20"/>
    <p:sldId id="605" r:id="rId21"/>
    <p:sldId id="592" r:id="rId22"/>
    <p:sldId id="607" r:id="rId23"/>
    <p:sldId id="594" r:id="rId24"/>
    <p:sldId id="497" r:id="rId25"/>
    <p:sldId id="560" r:id="rId26"/>
    <p:sldId id="609" r:id="rId27"/>
    <p:sldId id="610" r:id="rId28"/>
    <p:sldId id="551" r:id="rId29"/>
    <p:sldId id="550" r:id="rId30"/>
    <p:sldId id="553" r:id="rId31"/>
    <p:sldId id="548" r:id="rId32"/>
    <p:sldId id="549" r:id="rId33"/>
    <p:sldId id="552" r:id="rId34"/>
  </p:sldIdLst>
  <p:sldSz cx="9144000" cy="6858000" type="screen4x3"/>
  <p:notesSz cx="6858000" cy="9144000"/>
  <p:defaultTextStyle>
    <a:defPPr>
      <a:defRPr lang="es-ES"/>
    </a:defPPr>
    <a:lvl1pPr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1pPr>
    <a:lvl2pPr marL="4572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2pPr>
    <a:lvl3pPr marL="9144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3pPr>
    <a:lvl4pPr marL="13716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4pPr>
    <a:lvl5pPr marL="18288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.cabellos@upm.es" initials="o" lastIdx="1" clrIdx="0">
    <p:extLst>
      <p:ext uri="{19B8F6BF-5375-455C-9EA6-DF929625EA0E}">
        <p15:presenceInfo xmlns:p15="http://schemas.microsoft.com/office/powerpoint/2012/main" userId="oscar.cabellos@upm.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8000"/>
    <a:srgbClr val="FFFF99"/>
    <a:srgbClr val="FFFFFF"/>
    <a:srgbClr val="FFCC00"/>
    <a:srgbClr val="0066FF"/>
    <a:srgbClr val="FF0000"/>
    <a:srgbClr val="F1A949"/>
    <a:srgbClr val="2D2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7336" autoAdjust="0"/>
  </p:normalViewPr>
  <p:slideViewPr>
    <p:cSldViewPr showGuides="1">
      <p:cViewPr varScale="1">
        <p:scale>
          <a:sx n="110" d="100"/>
          <a:sy n="110" d="100"/>
        </p:scale>
        <p:origin x="1164" y="108"/>
      </p:cViewPr>
      <p:guideLst>
        <p:guide orient="horz" pos="2659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20"/>
    </p:cViewPr>
  </p:sorterViewPr>
  <p:notesViewPr>
    <p:cSldViewPr showGuides="1">
      <p:cViewPr varScale="1">
        <p:scale>
          <a:sx n="84" d="100"/>
          <a:sy n="84" d="100"/>
        </p:scale>
        <p:origin x="9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949D-120D-49EB-96E6-22CC0F9D9F22}" type="datetimeFigureOut">
              <a:rPr lang="es-ES" smtClean="0"/>
              <a:pPr/>
              <a:t>08/11/2023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E184-1011-42CF-AC2F-DC4362D9B36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7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18A9-E8EE-4994-B6E6-A01FB2A7C6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7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40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96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86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22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3F6CC-DEA9-42BA-8330-DFD6D8FC0F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58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20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548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53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613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22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76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96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240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730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276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678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436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957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371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974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588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5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42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29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00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48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3F6CC-DEA9-42BA-8330-DFD6D8FC0F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Mincho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9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60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80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5 Rectángulo"/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200" b="1" i="1" noProof="0" dirty="0">
                <a:solidFill>
                  <a:schemeClr val="tx1"/>
                </a:solidFill>
                <a:cs typeface="Times New Roman" pitchFamily="18" charset="0"/>
              </a:rPr>
              <a:t>CSEWG Meeting – Nov 2023. </a:t>
            </a:r>
            <a:r>
              <a:rPr lang="en-US" sz="1200" b="1" i="1" noProof="0" dirty="0">
                <a:solidFill>
                  <a:schemeClr val="tx1"/>
                </a:solidFill>
                <a:cs typeface="Times New Roman" pitchFamily="18" charset="0"/>
              </a:rPr>
              <a:t> O. Cabellos (UPM)</a:t>
            </a:r>
          </a:p>
        </p:txBody>
      </p:sp>
    </p:spTree>
    <p:extLst>
      <p:ext uri="{BB962C8B-B14F-4D97-AF65-F5344CB8AC3E}">
        <p14:creationId xmlns:p14="http://schemas.microsoft.com/office/powerpoint/2010/main" val="159772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2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1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63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38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74EFCF-1EDD-4A14-8F62-8D09EA062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2169"/>
            <a:ext cx="6858000" cy="1229746"/>
          </a:xfrm>
        </p:spPr>
        <p:txBody>
          <a:bodyPr>
            <a:normAutofit/>
          </a:bodyPr>
          <a:lstStyle>
            <a:lvl1pPr algn="ctr">
              <a:defRPr lang="en-GB" sz="3300" b="1" kern="1200" dirty="0">
                <a:solidFill>
                  <a:srgbClr val="E95A27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Handbook title:</a:t>
            </a:r>
            <a:br>
              <a:rPr lang="en-GB" dirty="0"/>
            </a:br>
            <a:r>
              <a:rPr lang="en-GB" dirty="0"/>
              <a:t>chapter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E594E41-63C3-4D06-989B-DBD8F82D9A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838467"/>
            <a:ext cx="6858000" cy="2677116"/>
          </a:xfrm>
        </p:spPr>
        <p:txBody>
          <a:bodyPr>
            <a:normAutofit/>
          </a:bodyPr>
          <a:lstStyle>
            <a:lvl1pPr marL="0" indent="0" algn="ctr">
              <a:buNone/>
              <a:defRPr lang="en-GB" sz="2100" b="0" kern="1200" dirty="0">
                <a:solidFill>
                  <a:srgbClr val="575756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Chapter section title</a:t>
            </a:r>
          </a:p>
          <a:p>
            <a:r>
              <a:rPr lang="en-GB" dirty="0"/>
              <a:t>(if needed/relevant, also add the subsections covered by this presentation)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1BFB42-95FD-4FA0-86E2-FE9ABB3CE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5710687"/>
            <a:ext cx="6858000" cy="922742"/>
          </a:xfrm>
          <a:solidFill>
            <a:srgbClr val="F7AD42"/>
          </a:solidFill>
        </p:spPr>
        <p:txBody>
          <a:bodyPr>
            <a:normAutofit/>
          </a:bodyPr>
          <a:lstStyle>
            <a:lvl1pPr marL="0" indent="0" algn="ctr">
              <a:buNone/>
              <a:defRPr lang="LID4096" sz="1500" b="0" kern="1200" dirty="0">
                <a:solidFill>
                  <a:srgbClr val="575756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Lecturer’s name</a:t>
            </a: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Lecturer’s affiliation</a:t>
            </a:r>
            <a:endParaRPr lang="LID4096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0D1A2F7-4DA5-4C84-AE59-D4809810E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503042" cy="1322169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95658ECD-7066-4F23-B48A-D9FA5F1D6092}"/>
              </a:ext>
            </a:extLst>
          </p:cNvPr>
          <p:cNvSpPr/>
          <p:nvPr userDrawn="1"/>
        </p:nvSpPr>
        <p:spPr>
          <a:xfrm rot="16200000">
            <a:off x="8675453" y="431766"/>
            <a:ext cx="1139739" cy="777858"/>
          </a:xfrm>
          <a:prstGeom prst="hexagon">
            <a:avLst/>
          </a:prstGeom>
          <a:solidFill>
            <a:srgbClr val="E95A26"/>
          </a:solidFill>
          <a:ln w="19050">
            <a:solidFill>
              <a:srgbClr val="5756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9C4A623-5487-441F-8DEE-C7563977D834}"/>
              </a:ext>
            </a:extLst>
          </p:cNvPr>
          <p:cNvSpPr/>
          <p:nvPr userDrawn="1"/>
        </p:nvSpPr>
        <p:spPr>
          <a:xfrm rot="16200000">
            <a:off x="8510640" y="-234078"/>
            <a:ext cx="784645" cy="535511"/>
          </a:xfrm>
          <a:prstGeom prst="hexagon">
            <a:avLst/>
          </a:prstGeom>
          <a:solidFill>
            <a:srgbClr val="FCB040"/>
          </a:solidFill>
          <a:ln w="19050">
            <a:solidFill>
              <a:srgbClr val="5756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A2435499-7504-4C0A-9A7D-5DD3683ADF6C}"/>
              </a:ext>
            </a:extLst>
          </p:cNvPr>
          <p:cNvSpPr/>
          <p:nvPr userDrawn="1"/>
        </p:nvSpPr>
        <p:spPr>
          <a:xfrm rot="16200000">
            <a:off x="7637641" y="-707974"/>
            <a:ext cx="1139739" cy="777858"/>
          </a:xfrm>
          <a:prstGeom prst="hexagon">
            <a:avLst/>
          </a:prstGeom>
          <a:solidFill>
            <a:srgbClr val="E95A26"/>
          </a:solidFill>
          <a:ln w="19050">
            <a:solidFill>
              <a:srgbClr val="5756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B58311-3E3F-4B03-BCD5-F3D457E96031}"/>
              </a:ext>
            </a:extLst>
          </p:cNvPr>
          <p:cNvGrpSpPr/>
          <p:nvPr userDrawn="1"/>
        </p:nvGrpSpPr>
        <p:grpSpPr>
          <a:xfrm rot="11262663">
            <a:off x="-620211" y="5404450"/>
            <a:ext cx="1815671" cy="2279479"/>
            <a:chOff x="354872" y="3429000"/>
            <a:chExt cx="2420894" cy="2279479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A450DDD-E608-466A-9615-AD7D293CBAFC}"/>
                </a:ext>
              </a:extLst>
            </p:cNvPr>
            <p:cNvSpPr/>
            <p:nvPr userDrawn="1"/>
          </p:nvSpPr>
          <p:spPr>
            <a:xfrm rot="16200000">
              <a:off x="1687324" y="4620038"/>
              <a:ext cx="1139739" cy="1037144"/>
            </a:xfrm>
            <a:prstGeom prst="hexagon">
              <a:avLst/>
            </a:prstGeom>
            <a:solidFill>
              <a:srgbClr val="E95A26"/>
            </a:solidFill>
            <a:ln w="19050">
              <a:solidFill>
                <a:srgbClr val="57565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47395128-CA4E-4B99-BDEA-4C65DF5F5915}"/>
                </a:ext>
              </a:extLst>
            </p:cNvPr>
            <p:cNvSpPr/>
            <p:nvPr userDrawn="1"/>
          </p:nvSpPr>
          <p:spPr>
            <a:xfrm rot="16200000">
              <a:off x="1408391" y="3994586"/>
              <a:ext cx="784645" cy="714014"/>
            </a:xfrm>
            <a:prstGeom prst="hexagon">
              <a:avLst/>
            </a:prstGeom>
            <a:solidFill>
              <a:srgbClr val="FCB040"/>
            </a:solidFill>
            <a:ln w="19050">
              <a:solidFill>
                <a:srgbClr val="57565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2ABCA502-541E-4151-906C-8D45836BF146}"/>
                </a:ext>
              </a:extLst>
            </p:cNvPr>
            <p:cNvSpPr/>
            <p:nvPr userDrawn="1"/>
          </p:nvSpPr>
          <p:spPr>
            <a:xfrm rot="16200000">
              <a:off x="303574" y="3480298"/>
              <a:ext cx="1139739" cy="1037144"/>
            </a:xfrm>
            <a:prstGeom prst="hexagon">
              <a:avLst/>
            </a:prstGeom>
            <a:solidFill>
              <a:srgbClr val="E95A26"/>
            </a:solidFill>
            <a:ln w="19050">
              <a:solidFill>
                <a:srgbClr val="57565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A10F962-979C-474F-800C-287B3FA504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7584" y="5719029"/>
            <a:ext cx="685901" cy="9144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1C6E876F-DFC4-6D63-23B9-AC7AE326CA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200" b="1" i="1" noProof="0" dirty="0">
                <a:solidFill>
                  <a:schemeClr val="tx1"/>
                </a:solidFill>
                <a:cs typeface="Times New Roman" pitchFamily="18" charset="0"/>
              </a:rPr>
              <a:t>CSEWG Meeting – Nov 2023. </a:t>
            </a:r>
            <a:r>
              <a:rPr lang="en-US" sz="1200" b="1" i="1" noProof="0" dirty="0">
                <a:solidFill>
                  <a:schemeClr val="tx1"/>
                </a:solidFill>
                <a:cs typeface="Times New Roman" pitchFamily="18" charset="0"/>
              </a:rPr>
              <a:t> O. Cabellos (UPM)</a:t>
            </a:r>
          </a:p>
        </p:txBody>
      </p:sp>
    </p:spTree>
    <p:extLst>
      <p:ext uri="{BB962C8B-B14F-4D97-AF65-F5344CB8AC3E}">
        <p14:creationId xmlns:p14="http://schemas.microsoft.com/office/powerpoint/2010/main" val="112375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60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9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3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4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93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81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369124-A69B-4C0F-A931-0E372B6715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228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6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7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8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car.cabellos@upm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upm.es/s/E4KBmhbtrI5yWQ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ecd-nea.org/ndas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8983" y="3429000"/>
            <a:ext cx="7776864" cy="25202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accent2"/>
                </a:solidFill>
              </a:rPr>
              <a:t>Oscar Cabellos (UPM)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Universidad </a:t>
            </a:r>
            <a:r>
              <a:rPr lang="en-US" sz="1600" dirty="0" err="1">
                <a:solidFill>
                  <a:schemeClr val="accent2"/>
                </a:solidFill>
                <a:cs typeface="Times New Roman" pitchFamily="18" charset="0"/>
              </a:rPr>
              <a:t>Politécnica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 de Madrid (UPM), Madrid, Spain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</a:rPr>
              <a:t>E-mail: </a:t>
            </a:r>
            <a:r>
              <a:rPr lang="en-US" sz="16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oscar.cabellos@upm.es</a:t>
            </a:r>
            <a:endParaRPr lang="en-US" sz="1600" u="sng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7727" y="1629451"/>
            <a:ext cx="8928546" cy="13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b="1" dirty="0">
                <a:solidFill>
                  <a:schemeClr val="accent2"/>
                </a:solidFill>
              </a:rPr>
              <a:t>ENDF/B-VIII.1b2 </a:t>
            </a:r>
          </a:p>
          <a:p>
            <a:pPr algn="ctr">
              <a:buNone/>
            </a:pPr>
            <a:r>
              <a:rPr lang="en-GB" sz="3200" b="1" dirty="0">
                <a:solidFill>
                  <a:schemeClr val="accent2"/>
                </a:solidFill>
              </a:rPr>
              <a:t>Covariance Testing 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9036496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HEU cases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1600" dirty="0"/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03A53B98-5C7A-6716-86E3-2C9872B0ECA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ICSBEP/HEU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E8256131-BAD0-2C4C-FEA0-26891CFEA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83380"/>
              </p:ext>
            </p:extLst>
          </p:nvPr>
        </p:nvGraphicFramePr>
        <p:xfrm>
          <a:off x="107950" y="1711195"/>
          <a:ext cx="4803592" cy="474980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HEU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798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225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415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883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649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911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758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649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1350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1920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1266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978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816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155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1207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1748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1062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233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  <a:endParaRPr lang="en-GB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457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550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658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210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334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346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622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5541C1-4DBC-7410-F32B-AF4929FF6B30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U235 covariances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9010A-D1ED-527C-BD89-31D27A5A5641}"/>
              </a:ext>
            </a:extLst>
          </p:cNvPr>
          <p:cNvSpPr txBox="1"/>
          <p:nvPr/>
        </p:nvSpPr>
        <p:spPr>
          <a:xfrm>
            <a:off x="4885787" y="2616489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3450A-A54D-E0D6-EF9B-0BEDDCB13352}"/>
              </a:ext>
            </a:extLst>
          </p:cNvPr>
          <p:cNvSpPr txBox="1"/>
          <p:nvPr/>
        </p:nvSpPr>
        <p:spPr>
          <a:xfrm>
            <a:off x="2830160" y="263691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0BDB3-0A37-91DD-1ABE-EBA66772D1D3}"/>
              </a:ext>
            </a:extLst>
          </p:cNvPr>
          <p:cNvSpPr txBox="1"/>
          <p:nvPr/>
        </p:nvSpPr>
        <p:spPr>
          <a:xfrm>
            <a:off x="4917398" y="4954514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836C9-626D-7F8C-9F4F-A4AB18DFFC21}"/>
              </a:ext>
            </a:extLst>
          </p:cNvPr>
          <p:cNvSpPr txBox="1"/>
          <p:nvPr/>
        </p:nvSpPr>
        <p:spPr>
          <a:xfrm>
            <a:off x="3427882" y="2653250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D2A0E-C7DD-8ED2-A264-E684133D4187}"/>
              </a:ext>
            </a:extLst>
          </p:cNvPr>
          <p:cNvSpPr txBox="1"/>
          <p:nvPr/>
        </p:nvSpPr>
        <p:spPr>
          <a:xfrm>
            <a:off x="4035010" y="263691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DEEC6-B2D8-6570-BC52-A34262815FD1}"/>
              </a:ext>
            </a:extLst>
          </p:cNvPr>
          <p:cNvSpPr txBox="1"/>
          <p:nvPr/>
        </p:nvSpPr>
        <p:spPr>
          <a:xfrm>
            <a:off x="2826392" y="4966501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1C959-D921-AE2C-B7AA-A8B36B3FC22A}"/>
              </a:ext>
            </a:extLst>
          </p:cNvPr>
          <p:cNvSpPr txBox="1"/>
          <p:nvPr/>
        </p:nvSpPr>
        <p:spPr>
          <a:xfrm>
            <a:off x="3419872" y="4966501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6D765F-F9C5-E3E3-459F-5501A9B5E05E}"/>
              </a:ext>
            </a:extLst>
          </p:cNvPr>
          <p:cNvSpPr txBox="1"/>
          <p:nvPr/>
        </p:nvSpPr>
        <p:spPr>
          <a:xfrm>
            <a:off x="4027000" y="4950163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E021F-F9D5-A4A4-BC5F-814B422A1891}"/>
              </a:ext>
            </a:extLst>
          </p:cNvPr>
          <p:cNvSpPr txBox="1"/>
          <p:nvPr/>
        </p:nvSpPr>
        <p:spPr>
          <a:xfrm>
            <a:off x="5076056" y="3582859"/>
            <a:ext cx="314291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Differences in XS-correlations</a:t>
            </a:r>
            <a:endParaRPr lang="en-GB" b="1" u="sng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7B2DF4D-AF96-B089-C8E8-D749AA531CE5}"/>
              </a:ext>
            </a:extLst>
          </p:cNvPr>
          <p:cNvSpPr/>
          <p:nvPr/>
        </p:nvSpPr>
        <p:spPr bwMode="auto">
          <a:xfrm>
            <a:off x="4983550" y="3535212"/>
            <a:ext cx="92506" cy="49079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68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6EEB456B-6CAD-9A98-9248-2877AD4FF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38" y="3926963"/>
            <a:ext cx="3031532" cy="2520000"/>
          </a:xfrm>
          <a:prstGeom prst="rect">
            <a:avLst/>
          </a:prstGeom>
        </p:spPr>
      </p:pic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65BE7716-2AF0-EB62-F021-BBDE52064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1" y="1179334"/>
            <a:ext cx="3015841" cy="2520000"/>
          </a:xfrm>
          <a:prstGeom prst="rect">
            <a:avLst/>
          </a:prstGeom>
        </p:spPr>
      </p:pic>
      <p:pic>
        <p:nvPicPr>
          <p:cNvPr id="8" name="Picture 7" descr="A graph of a graph showing a number of covarians&#10;&#10;Description automatically generated">
            <a:extLst>
              <a:ext uri="{FF2B5EF4-FFF2-40B4-BE49-F238E27FC236}">
                <a16:creationId xmlns:a16="http://schemas.microsoft.com/office/drawing/2014/main" id="{8363B58D-3A6F-FF47-B462-C2FEE94926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3" y="1179334"/>
            <a:ext cx="3047223" cy="2520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pic>
        <p:nvPicPr>
          <p:cNvPr id="13" name="Picture 12" descr="A graph of a number of data&#10;&#10;Description automatically generated">
            <a:extLst>
              <a:ext uri="{FF2B5EF4-FFF2-40B4-BE49-F238E27FC236}">
                <a16:creationId xmlns:a16="http://schemas.microsoft.com/office/drawing/2014/main" id="{361A0F48-12D5-D434-1557-EC7F9A7B8D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77" y="1179614"/>
            <a:ext cx="2924484" cy="2520000"/>
          </a:xfrm>
          <a:prstGeom prst="rect">
            <a:avLst/>
          </a:prstGeom>
        </p:spPr>
      </p:pic>
      <p:pic>
        <p:nvPicPr>
          <p:cNvPr id="2" name="Picture 1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63D6D0D8-603D-8294-62DB-FB5185791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42" y="3918254"/>
            <a:ext cx="2924484" cy="2520000"/>
          </a:xfrm>
          <a:prstGeom prst="rect">
            <a:avLst/>
          </a:prstGeom>
        </p:spPr>
      </p:pic>
      <p:pic>
        <p:nvPicPr>
          <p:cNvPr id="12" name="Picture 11" descr="A graph of a graph showing the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1A1DBFA0-8DE1-0DF9-87F7-75E2E88161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" y="3933336"/>
            <a:ext cx="2868344" cy="25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BF6A79-6CCF-D146-BEDB-36F17CE9F80D}"/>
              </a:ext>
            </a:extLst>
          </p:cNvPr>
          <p:cNvSpPr txBox="1"/>
          <p:nvPr/>
        </p:nvSpPr>
        <p:spPr>
          <a:xfrm>
            <a:off x="6443664" y="153312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n,fission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687EC-8091-474F-E024-4598B31C868C}"/>
              </a:ext>
            </a:extLst>
          </p:cNvPr>
          <p:cNvSpPr txBox="1"/>
          <p:nvPr/>
        </p:nvSpPr>
        <p:spPr>
          <a:xfrm>
            <a:off x="395287" y="4221088"/>
            <a:ext cx="22324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n,gamma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69A412-2942-5976-D394-C201DF0146D5}"/>
              </a:ext>
            </a:extLst>
          </p:cNvPr>
          <p:cNvSpPr txBox="1"/>
          <p:nvPr/>
        </p:nvSpPr>
        <p:spPr>
          <a:xfrm>
            <a:off x="3491880" y="4235756"/>
            <a:ext cx="25078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nubar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7A92A-F26A-6626-8169-789BD4F7D735}"/>
              </a:ext>
            </a:extLst>
          </p:cNvPr>
          <p:cNvSpPr txBox="1"/>
          <p:nvPr/>
        </p:nvSpPr>
        <p:spPr>
          <a:xfrm>
            <a:off x="6415746" y="4224372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U235(PFNS)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726BF6-A976-CCF5-F6B9-37953DDF319F}"/>
              </a:ext>
            </a:extLst>
          </p:cNvPr>
          <p:cNvSpPr txBox="1"/>
          <p:nvPr/>
        </p:nvSpPr>
        <p:spPr>
          <a:xfrm>
            <a:off x="395289" y="1529836"/>
            <a:ext cx="256379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n,elastic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A7737-7958-A4E6-76BA-C8C2AFD77C8B}"/>
              </a:ext>
            </a:extLst>
          </p:cNvPr>
          <p:cNvSpPr txBox="1"/>
          <p:nvPr/>
        </p:nvSpPr>
        <p:spPr>
          <a:xfrm>
            <a:off x="3563888" y="1544504"/>
            <a:ext cx="24023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n,inelastic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7EFF9B63-F6E3-138C-9A15-3E8ED7F16F24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U235 covariances</a:t>
            </a:r>
            <a:endParaRPr lang="en-GB" sz="28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CF1E15-5EF0-ACC3-621A-4EA722A0B149}"/>
              </a:ext>
            </a:extLst>
          </p:cNvPr>
          <p:cNvSpPr/>
          <p:nvPr/>
        </p:nvSpPr>
        <p:spPr bwMode="auto">
          <a:xfrm>
            <a:off x="4860032" y="5733256"/>
            <a:ext cx="1106247" cy="414463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8D8682-37C0-1DB5-247C-FA8B9911E5B3}"/>
              </a:ext>
            </a:extLst>
          </p:cNvPr>
          <p:cNvSpPr txBox="1"/>
          <p:nvPr/>
        </p:nvSpPr>
        <p:spPr>
          <a:xfrm>
            <a:off x="4994421" y="5824890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1</a:t>
            </a:r>
            <a:endParaRPr lang="en-GB" sz="7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ECE9A8-23FF-6AC4-4943-7DBB28656B12}"/>
              </a:ext>
            </a:extLst>
          </p:cNvPr>
          <p:cNvSpPr/>
          <p:nvPr/>
        </p:nvSpPr>
        <p:spPr bwMode="auto">
          <a:xfrm>
            <a:off x="3419592" y="5462809"/>
            <a:ext cx="1106247" cy="270447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8623D-D52E-1250-BF7B-B05ADCC42315}"/>
              </a:ext>
            </a:extLst>
          </p:cNvPr>
          <p:cNvSpPr txBox="1"/>
          <p:nvPr/>
        </p:nvSpPr>
        <p:spPr>
          <a:xfrm>
            <a:off x="3855535" y="5249033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2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52756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pic>
        <p:nvPicPr>
          <p:cNvPr id="7" name="Picture 6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556CB519-0B27-76D9-6C00-D73E9FC52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" y="1196752"/>
            <a:ext cx="3022117" cy="2520000"/>
          </a:xfrm>
          <a:prstGeom prst="rect">
            <a:avLst/>
          </a:prstGeom>
        </p:spPr>
      </p:pic>
      <p:pic>
        <p:nvPicPr>
          <p:cNvPr id="11" name="Picture 10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CF1B3222-B51C-5263-9F56-6CD461604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86" y="1196752"/>
            <a:ext cx="3044085" cy="2520000"/>
          </a:xfrm>
          <a:prstGeom prst="rect">
            <a:avLst/>
          </a:prstGeom>
        </p:spPr>
      </p:pic>
      <p:pic>
        <p:nvPicPr>
          <p:cNvPr id="15" name="Picture 14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43285817-C44D-E229-B8DD-8C676C340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49" y="1196752"/>
            <a:ext cx="3025255" cy="2520000"/>
          </a:xfrm>
          <a:prstGeom prst="rect">
            <a:avLst/>
          </a:prstGeom>
        </p:spPr>
      </p:pic>
      <p:pic>
        <p:nvPicPr>
          <p:cNvPr id="17" name="Picture 16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03994C25-2D2A-F576-D680-830F67FC3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627"/>
            <a:ext cx="3066052" cy="2520000"/>
          </a:xfrm>
          <a:prstGeom prst="rect">
            <a:avLst/>
          </a:prstGeom>
        </p:spPr>
      </p:pic>
      <p:pic>
        <p:nvPicPr>
          <p:cNvPr id="19" name="Picture 18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0B9D3F61-BEC4-C285-4FE9-EBE2FC6B20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24627"/>
            <a:ext cx="3047223" cy="2520000"/>
          </a:xfrm>
          <a:prstGeom prst="rect">
            <a:avLst/>
          </a:prstGeom>
        </p:spPr>
      </p:pic>
      <p:pic>
        <p:nvPicPr>
          <p:cNvPr id="21" name="Picture 20" descr="A graph of a graph&#10;&#10;Description automatically generated">
            <a:extLst>
              <a:ext uri="{FF2B5EF4-FFF2-40B4-BE49-F238E27FC236}">
                <a16:creationId xmlns:a16="http://schemas.microsoft.com/office/drawing/2014/main" id="{355E5957-ED40-ACEF-E601-87C094B988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83506"/>
            <a:ext cx="3044085" cy="25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4BC8E6-970F-2AB8-94FD-B087B0B46646}"/>
              </a:ext>
            </a:extLst>
          </p:cNvPr>
          <p:cNvSpPr txBox="1"/>
          <p:nvPr/>
        </p:nvSpPr>
        <p:spPr>
          <a:xfrm>
            <a:off x="6443664" y="153312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n,fission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4C88E-F6FF-5E66-70EC-2F19B57B9FE0}"/>
              </a:ext>
            </a:extLst>
          </p:cNvPr>
          <p:cNvSpPr txBox="1"/>
          <p:nvPr/>
        </p:nvSpPr>
        <p:spPr>
          <a:xfrm>
            <a:off x="395287" y="4221088"/>
            <a:ext cx="22324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n,gamma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63D73-B0A6-5AE6-B7FB-316507E4D917}"/>
              </a:ext>
            </a:extLst>
          </p:cNvPr>
          <p:cNvSpPr txBox="1"/>
          <p:nvPr/>
        </p:nvSpPr>
        <p:spPr>
          <a:xfrm>
            <a:off x="3491880" y="4235756"/>
            <a:ext cx="25078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nubar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3604A-090D-4571-F3D0-1C80DFD939EA}"/>
              </a:ext>
            </a:extLst>
          </p:cNvPr>
          <p:cNvSpPr txBox="1"/>
          <p:nvPr/>
        </p:nvSpPr>
        <p:spPr>
          <a:xfrm>
            <a:off x="6415746" y="4224372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U238(PFNS)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B3FC8B-41E1-5039-CE43-917936427395}"/>
              </a:ext>
            </a:extLst>
          </p:cNvPr>
          <p:cNvSpPr txBox="1"/>
          <p:nvPr/>
        </p:nvSpPr>
        <p:spPr>
          <a:xfrm>
            <a:off x="395289" y="1529836"/>
            <a:ext cx="256379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n,elastic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093C3B-8A10-B0FB-ECF1-CBABEAB76D77}"/>
              </a:ext>
            </a:extLst>
          </p:cNvPr>
          <p:cNvSpPr txBox="1"/>
          <p:nvPr/>
        </p:nvSpPr>
        <p:spPr>
          <a:xfrm>
            <a:off x="3563888" y="1544504"/>
            <a:ext cx="24023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n,inelastic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8" name="CuadroTexto 8">
            <a:extLst>
              <a:ext uri="{FF2B5EF4-FFF2-40B4-BE49-F238E27FC236}">
                <a16:creationId xmlns:a16="http://schemas.microsoft.com/office/drawing/2014/main" id="{7C846BAC-B6F2-F6AA-4B64-856B57661D09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U238 covariances</a:t>
            </a:r>
            <a:endParaRPr lang="en-GB" sz="28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8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C42C5-6F0C-5349-3ECA-D7A978DD2302}"/>
              </a:ext>
            </a:extLst>
          </p:cNvPr>
          <p:cNvSpPr txBox="1"/>
          <p:nvPr/>
        </p:nvSpPr>
        <p:spPr>
          <a:xfrm>
            <a:off x="0" y="606084"/>
            <a:ext cx="855578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Bias and nuclear data uncertainties in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HEU-MET-FAST-001 (Godiva)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5C6979-F548-BA42-0505-0FCF377DD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4723"/>
              </p:ext>
            </p:extLst>
          </p:nvPr>
        </p:nvGraphicFramePr>
        <p:xfrm>
          <a:off x="31728" y="988678"/>
          <a:ext cx="9070778" cy="4915962"/>
        </p:xfrm>
        <a:graphic>
          <a:graphicData uri="http://schemas.openxmlformats.org/drawingml/2006/table">
            <a:tbl>
              <a:tblPr firstRow="1" firstCol="1" bandRow="1"/>
              <a:tblGrid>
                <a:gridCol w="1613531">
                  <a:extLst>
                    <a:ext uri="{9D8B030D-6E8A-4147-A177-3AD203B41FA5}">
                      <a16:colId xmlns:a16="http://schemas.microsoft.com/office/drawing/2014/main" val="178654405"/>
                    </a:ext>
                  </a:extLst>
                </a:gridCol>
                <a:gridCol w="961825">
                  <a:extLst>
                    <a:ext uri="{9D8B030D-6E8A-4147-A177-3AD203B41FA5}">
                      <a16:colId xmlns:a16="http://schemas.microsoft.com/office/drawing/2014/main" val="4041862260"/>
                    </a:ext>
                  </a:extLst>
                </a:gridCol>
                <a:gridCol w="820102">
                  <a:extLst>
                    <a:ext uri="{9D8B030D-6E8A-4147-A177-3AD203B41FA5}">
                      <a16:colId xmlns:a16="http://schemas.microsoft.com/office/drawing/2014/main" val="704504796"/>
                    </a:ext>
                  </a:extLst>
                </a:gridCol>
                <a:gridCol w="1483550">
                  <a:extLst>
                    <a:ext uri="{9D8B030D-6E8A-4147-A177-3AD203B41FA5}">
                      <a16:colId xmlns:a16="http://schemas.microsoft.com/office/drawing/2014/main" val="2599214228"/>
                    </a:ext>
                  </a:extLst>
                </a:gridCol>
                <a:gridCol w="1680908">
                  <a:extLst>
                    <a:ext uri="{9D8B030D-6E8A-4147-A177-3AD203B41FA5}">
                      <a16:colId xmlns:a16="http://schemas.microsoft.com/office/drawing/2014/main" val="2371291787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1152036153"/>
                    </a:ext>
                  </a:extLst>
                </a:gridCol>
                <a:gridCol w="1141802">
                  <a:extLst>
                    <a:ext uri="{9D8B030D-6E8A-4147-A177-3AD203B41FA5}">
                      <a16:colId xmlns:a16="http://schemas.microsoft.com/office/drawing/2014/main" val="2015496278"/>
                    </a:ext>
                  </a:extLst>
                </a:gridCol>
              </a:tblGrid>
              <a:tr h="47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JEFF-3.3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ENDF/B-VIII.0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ENDF/B-VIII.1b2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JENDL-4.0u1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JENDL-5.0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99466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Exp. Uncertainty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±100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±100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62080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|C-E|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effectLst/>
                          <a:latin typeface="+mj-lt"/>
                        </a:rPr>
                        <a:t>167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45522"/>
                  </a:ext>
                </a:extLst>
              </a:tr>
              <a:tr h="99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effectLst/>
                          <a:latin typeface="+mj-lt"/>
                        </a:rPr>
                        <a:t> 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UNCERTAINTIES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7553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effectLst/>
                          <a:latin typeface="+mj-lt"/>
                        </a:rPr>
                        <a:t>NDAST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SANDY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NDAST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NDAST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effectLst/>
                          <a:latin typeface="+mj-lt"/>
                        </a:rPr>
                        <a:t>NDAST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NDAST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86161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</a:rPr>
                        <a:t>Nubar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510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503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400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383.5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274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44447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PFNS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364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216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124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176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43630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Fission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648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643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788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788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320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09388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Elastic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109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 -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276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426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82502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Inelastic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698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 -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244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681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32634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Capture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375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 -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281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269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31658"/>
                  </a:ext>
                </a:extLst>
              </a:tr>
              <a:tr h="298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elasticP1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95735"/>
                  </a:ext>
                </a:extLst>
              </a:tr>
              <a:tr h="141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10172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Correlated Sum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1342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1262</a:t>
                      </a:r>
                      <a:endParaRPr lang="en-GB" sz="18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1036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1013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962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641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978FDE-296E-2411-9F4E-F3FEF1E64AD3}"/>
              </a:ext>
            </a:extLst>
          </p:cNvPr>
          <p:cNvSpPr txBox="1"/>
          <p:nvPr/>
        </p:nvSpPr>
        <p:spPr>
          <a:xfrm>
            <a:off x="0" y="5943165"/>
            <a:ext cx="7591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(values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pcm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NDAST – Uncertainty Quantification using 1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-order approximation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“Sandwich formula”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Monte Carlo sampling using SANDY with 300 random samples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F8DD53-B900-2861-3189-B94A1C76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538" y="638944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F3B80-F3B3-40B8-6FCD-E24A7684DB5E}"/>
              </a:ext>
            </a:extLst>
          </p:cNvPr>
          <p:cNvSpPr txBox="1"/>
          <p:nvPr/>
        </p:nvSpPr>
        <p:spPr>
          <a:xfrm>
            <a:off x="5868144" y="3645024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82FA9-3F76-3A72-8F34-E946C93D72E4}"/>
              </a:ext>
            </a:extLst>
          </p:cNvPr>
          <p:cNvSpPr txBox="1"/>
          <p:nvPr/>
        </p:nvSpPr>
        <p:spPr>
          <a:xfrm>
            <a:off x="6014979" y="3356198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4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32A5C9E-E404-2327-85E5-61EF18644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7797"/>
              </p:ext>
            </p:extLst>
          </p:nvPr>
        </p:nvGraphicFramePr>
        <p:xfrm>
          <a:off x="1132433" y="2448763"/>
          <a:ext cx="4733742" cy="341376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0521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IEU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175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166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514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U235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753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589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564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657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9833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KJE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714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528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220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36139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3752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233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234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7872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U238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409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292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130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336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246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119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73722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89893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206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647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6393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BCBFB39-D411-5E75-BBB4-5380AC8790C8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ICSBEP/IEU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0E5D5-956E-A096-E1A3-6128F4B06B94}"/>
              </a:ext>
            </a:extLst>
          </p:cNvPr>
          <p:cNvSpPr txBox="1"/>
          <p:nvPr/>
        </p:nvSpPr>
        <p:spPr>
          <a:xfrm>
            <a:off x="6071667" y="3800276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U235 covariances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085FAC4-C61F-6BC1-2580-9A207D33E113}"/>
              </a:ext>
            </a:extLst>
          </p:cNvPr>
          <p:cNvSpPr/>
          <p:nvPr/>
        </p:nvSpPr>
        <p:spPr bwMode="auto">
          <a:xfrm>
            <a:off x="5868144" y="3415352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C4D22-1AE5-34B3-3A41-E0BD02436B47}"/>
              </a:ext>
            </a:extLst>
          </p:cNvPr>
          <p:cNvSpPr txBox="1"/>
          <p:nvPr/>
        </p:nvSpPr>
        <p:spPr>
          <a:xfrm>
            <a:off x="6075253" y="5029651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U238 covariances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0E79AA05-4059-5802-D145-D18F3392C65D}"/>
              </a:ext>
            </a:extLst>
          </p:cNvPr>
          <p:cNvSpPr/>
          <p:nvPr/>
        </p:nvSpPr>
        <p:spPr bwMode="auto">
          <a:xfrm>
            <a:off x="5871730" y="4644727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74933D86-246E-7168-E41F-A8041A1EF0EB}"/>
              </a:ext>
            </a:extLst>
          </p:cNvPr>
          <p:cNvSpPr/>
          <p:nvPr/>
        </p:nvSpPr>
        <p:spPr>
          <a:xfrm>
            <a:off x="107504" y="1306597"/>
            <a:ext cx="9036496" cy="102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IEU cases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/>
              <a:t>HENDF/ENDF/B-VIII.1b2: Uncertainty Quantification in ICSBEP using </a:t>
            </a:r>
            <a:r>
              <a:rPr lang="en-GB" sz="1600" dirty="0" err="1"/>
              <a:t>NDaST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F971A6-6D07-3BDF-E02C-130DF3C3980B}"/>
              </a:ext>
            </a:extLst>
          </p:cNvPr>
          <p:cNvSpPr txBox="1"/>
          <p:nvPr/>
        </p:nvSpPr>
        <p:spPr>
          <a:xfrm>
            <a:off x="1111607" y="5848875"/>
            <a:ext cx="46845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Calculations with </a:t>
            </a:r>
            <a:r>
              <a:rPr lang="en-GB" sz="1400" dirty="0" err="1"/>
              <a:t>NDaST</a:t>
            </a:r>
            <a:r>
              <a:rPr lang="en-GB" sz="1400" dirty="0"/>
              <a:t>: </a:t>
            </a:r>
            <a:r>
              <a:rPr lang="en-GB" sz="1400" u="sng" dirty="0"/>
              <a:t>only U235/238 covariances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/>
              <a:t>NOTE: *</a:t>
            </a:r>
            <a:r>
              <a:rPr lang="es-ES" sz="1050" dirty="0">
                <a:solidFill>
                  <a:schemeClr val="bg1"/>
                </a:solidFill>
              </a:rPr>
              <a:t>Cross-</a:t>
            </a:r>
            <a:r>
              <a:rPr lang="es-ES" sz="1050" dirty="0" err="1">
                <a:solidFill>
                  <a:schemeClr val="bg1"/>
                </a:solidFill>
              </a:rPr>
              <a:t>sections</a:t>
            </a:r>
            <a:r>
              <a:rPr lang="es-ES" sz="1050" dirty="0">
                <a:solidFill>
                  <a:schemeClr val="bg1"/>
                </a:solidFill>
              </a:rPr>
              <a:t> (with </a:t>
            </a:r>
            <a:r>
              <a:rPr lang="es-ES" sz="1050" dirty="0" err="1">
                <a:solidFill>
                  <a:schemeClr val="bg1"/>
                </a:solidFill>
              </a:rPr>
              <a:t>correlations</a:t>
            </a:r>
            <a:r>
              <a:rPr lang="es-ES" sz="1050" dirty="0">
                <a:solidFill>
                  <a:schemeClr val="bg1"/>
                </a:solidFill>
              </a:rPr>
              <a:t>)</a:t>
            </a:r>
            <a:endParaRPr lang="en-GB" sz="1050" b="1" u="sng" dirty="0"/>
          </a:p>
        </p:txBody>
      </p:sp>
    </p:spTree>
    <p:extLst>
      <p:ext uri="{BB962C8B-B14F-4D97-AF65-F5344CB8AC3E}">
        <p14:creationId xmlns:p14="http://schemas.microsoft.com/office/powerpoint/2010/main" val="110764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CBFB39-D411-5E75-BBB4-5380AC8790C8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ICSBEP/IEU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74933D86-246E-7168-E41F-A8041A1EF0EB}"/>
              </a:ext>
            </a:extLst>
          </p:cNvPr>
          <p:cNvSpPr/>
          <p:nvPr/>
        </p:nvSpPr>
        <p:spPr>
          <a:xfrm>
            <a:off x="107504" y="1306597"/>
            <a:ext cx="9036496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IEU cases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1600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51E7E374-3D11-AD7F-08B5-FD4F0EC0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87372"/>
              </p:ext>
            </p:extLst>
          </p:nvPr>
        </p:nvGraphicFramePr>
        <p:xfrm>
          <a:off x="107950" y="1711195"/>
          <a:ext cx="4803592" cy="474980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IEU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175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166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514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753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589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564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657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800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726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1688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1853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938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1045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714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528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716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561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254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1539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1740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598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264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631</a:t>
                      </a:r>
                      <a:endParaRPr lang="en-GB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348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454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554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650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65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121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288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413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768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59C4B1-426A-986F-8456-28010ED50DD3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U235 covariances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6B836-3DCD-F5CE-0AD1-D844CEE7066F}"/>
              </a:ext>
            </a:extLst>
          </p:cNvPr>
          <p:cNvSpPr txBox="1"/>
          <p:nvPr/>
        </p:nvSpPr>
        <p:spPr>
          <a:xfrm>
            <a:off x="4897894" y="262613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850E8-A5F6-04BB-85E9-2712AE17FEE6}"/>
              </a:ext>
            </a:extLst>
          </p:cNvPr>
          <p:cNvSpPr txBox="1"/>
          <p:nvPr/>
        </p:nvSpPr>
        <p:spPr>
          <a:xfrm>
            <a:off x="3409992" y="263691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307C2-46CB-544D-AB3A-3624EEBC5B5D}"/>
              </a:ext>
            </a:extLst>
          </p:cNvPr>
          <p:cNvSpPr txBox="1"/>
          <p:nvPr/>
        </p:nvSpPr>
        <p:spPr>
          <a:xfrm>
            <a:off x="3419872" y="4949085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B7F5F-D92E-BBC2-DF31-0E0F88D0F0A1}"/>
              </a:ext>
            </a:extLst>
          </p:cNvPr>
          <p:cNvSpPr txBox="1"/>
          <p:nvPr/>
        </p:nvSpPr>
        <p:spPr>
          <a:xfrm>
            <a:off x="4859914" y="4972074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46D14-4EAF-0D06-730C-F9C91454C7A9}"/>
              </a:ext>
            </a:extLst>
          </p:cNvPr>
          <p:cNvSpPr txBox="1"/>
          <p:nvPr/>
        </p:nvSpPr>
        <p:spPr>
          <a:xfrm>
            <a:off x="2814642" y="263691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85D3F-6FBF-1D14-2476-17B2B24D2CD9}"/>
              </a:ext>
            </a:extLst>
          </p:cNvPr>
          <p:cNvSpPr txBox="1"/>
          <p:nvPr/>
        </p:nvSpPr>
        <p:spPr>
          <a:xfrm>
            <a:off x="2824522" y="4949085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6F573-E03A-E561-14C2-A10E232FCC2B}"/>
              </a:ext>
            </a:extLst>
          </p:cNvPr>
          <p:cNvSpPr txBox="1"/>
          <p:nvPr/>
        </p:nvSpPr>
        <p:spPr>
          <a:xfrm>
            <a:off x="5076056" y="3582859"/>
            <a:ext cx="314291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Differences in XS-correlations</a:t>
            </a:r>
            <a:endParaRPr lang="en-GB" b="1" u="sng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693BEBB-9235-1884-049A-3AD9DC84C44B}"/>
              </a:ext>
            </a:extLst>
          </p:cNvPr>
          <p:cNvSpPr/>
          <p:nvPr/>
        </p:nvSpPr>
        <p:spPr bwMode="auto">
          <a:xfrm>
            <a:off x="4983550" y="3535212"/>
            <a:ext cx="92506" cy="49079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26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CBFB39-D411-5E75-BBB4-5380AC8790C8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ICSBEP/IEU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74933D86-246E-7168-E41F-A8041A1EF0EB}"/>
              </a:ext>
            </a:extLst>
          </p:cNvPr>
          <p:cNvSpPr/>
          <p:nvPr/>
        </p:nvSpPr>
        <p:spPr>
          <a:xfrm>
            <a:off x="107504" y="1306597"/>
            <a:ext cx="9036496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IEU cases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1600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51E7E374-3D11-AD7F-08B5-FD4F0EC0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21737"/>
              </p:ext>
            </p:extLst>
          </p:nvPr>
        </p:nvGraphicFramePr>
        <p:xfrm>
          <a:off x="107950" y="1711195"/>
          <a:ext cx="4803592" cy="474980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IEU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175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166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514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409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292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130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466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309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795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267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689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206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199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101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320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D83A3C-E7EA-919E-6B55-B8422AC78BBD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U238 covariances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4BF8F-21C8-9AD8-06D4-7457D6FD2F1A}"/>
              </a:ext>
            </a:extLst>
          </p:cNvPr>
          <p:cNvSpPr txBox="1"/>
          <p:nvPr/>
        </p:nvSpPr>
        <p:spPr>
          <a:xfrm>
            <a:off x="2826392" y="263691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490FE-F05D-E047-ADA7-CC958909D640}"/>
              </a:ext>
            </a:extLst>
          </p:cNvPr>
          <p:cNvSpPr txBox="1"/>
          <p:nvPr/>
        </p:nvSpPr>
        <p:spPr>
          <a:xfrm>
            <a:off x="2826392" y="3485397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5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16" name="5 Rectángulo">
            <a:extLst>
              <a:ext uri="{FF2B5EF4-FFF2-40B4-BE49-F238E27FC236}">
                <a16:creationId xmlns:a16="http://schemas.microsoft.com/office/drawing/2014/main" id="{EDC58BE0-0BCE-D445-8586-35DE9CC1FF49}"/>
              </a:ext>
            </a:extLst>
          </p:cNvPr>
          <p:cNvSpPr/>
          <p:nvPr/>
        </p:nvSpPr>
        <p:spPr>
          <a:xfrm>
            <a:off x="107504" y="1306597"/>
            <a:ext cx="9036496" cy="109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LEU cases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dirty="0"/>
              <a:t>HENDF/ENDF/B-VIII.1b2: Uncertainty Quantification in ICSBEP using </a:t>
            </a:r>
            <a:r>
              <a:rPr lang="en-GB" sz="1800" dirty="0" err="1"/>
              <a:t>NDaST</a:t>
            </a:r>
            <a:endParaRPr lang="en-GB" sz="1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2BF326-1EA3-18A1-A222-BFC63885B9F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ICSBEP/LEU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7242317-B3B2-7205-9A86-C7325467A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21818"/>
              </p:ext>
            </p:extLst>
          </p:nvPr>
        </p:nvGraphicFramePr>
        <p:xfrm>
          <a:off x="1115616" y="2448184"/>
          <a:ext cx="4733742" cy="341376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0521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LEU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1565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274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353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U235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788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624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638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9833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KJE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536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156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36139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175715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317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312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616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23418"/>
                  </a:ext>
                </a:extLst>
              </a:tr>
              <a:tr h="24250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7872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U238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73722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9114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647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63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75E6E93-D9CF-D98C-9320-E63D390F0DB4}"/>
              </a:ext>
            </a:extLst>
          </p:cNvPr>
          <p:cNvSpPr txBox="1"/>
          <p:nvPr/>
        </p:nvSpPr>
        <p:spPr>
          <a:xfrm>
            <a:off x="1111607" y="5848875"/>
            <a:ext cx="46845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Calculations with </a:t>
            </a:r>
            <a:r>
              <a:rPr lang="en-GB" sz="1400" dirty="0" err="1"/>
              <a:t>NDaST</a:t>
            </a:r>
            <a:r>
              <a:rPr lang="en-GB" sz="1400" dirty="0"/>
              <a:t>: </a:t>
            </a:r>
            <a:r>
              <a:rPr lang="en-GB" sz="1400" u="sng" dirty="0"/>
              <a:t>only U235/238 covariances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/>
              <a:t>NOTE: *</a:t>
            </a:r>
            <a:r>
              <a:rPr lang="es-ES" sz="1050" dirty="0">
                <a:solidFill>
                  <a:schemeClr val="bg1"/>
                </a:solidFill>
              </a:rPr>
              <a:t>Cross-</a:t>
            </a:r>
            <a:r>
              <a:rPr lang="es-ES" sz="1050" dirty="0" err="1">
                <a:solidFill>
                  <a:schemeClr val="bg1"/>
                </a:solidFill>
              </a:rPr>
              <a:t>sections</a:t>
            </a:r>
            <a:r>
              <a:rPr lang="es-ES" sz="1050" dirty="0">
                <a:solidFill>
                  <a:schemeClr val="bg1"/>
                </a:solidFill>
              </a:rPr>
              <a:t> (with </a:t>
            </a:r>
            <a:r>
              <a:rPr lang="es-ES" sz="1050" dirty="0" err="1">
                <a:solidFill>
                  <a:schemeClr val="bg1"/>
                </a:solidFill>
              </a:rPr>
              <a:t>correlations</a:t>
            </a:r>
            <a:r>
              <a:rPr lang="es-ES" sz="1050" dirty="0">
                <a:solidFill>
                  <a:schemeClr val="bg1"/>
                </a:solidFill>
              </a:rPr>
              <a:t>)</a:t>
            </a:r>
            <a:endParaRPr lang="en-GB" sz="1050" b="1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EEC0B-DA42-E1EF-7432-4DB34AC8A3B3}"/>
              </a:ext>
            </a:extLst>
          </p:cNvPr>
          <p:cNvSpPr txBox="1"/>
          <p:nvPr/>
        </p:nvSpPr>
        <p:spPr>
          <a:xfrm>
            <a:off x="6071667" y="3800276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U235 covariances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FA50CE7-C442-A38B-D642-18BBA34D631D}"/>
              </a:ext>
            </a:extLst>
          </p:cNvPr>
          <p:cNvSpPr/>
          <p:nvPr/>
        </p:nvSpPr>
        <p:spPr bwMode="auto">
          <a:xfrm>
            <a:off x="5868144" y="3415352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2917F3-38DF-65DA-8BA7-9011DF0F7484}"/>
              </a:ext>
            </a:extLst>
          </p:cNvPr>
          <p:cNvSpPr txBox="1"/>
          <p:nvPr/>
        </p:nvSpPr>
        <p:spPr>
          <a:xfrm>
            <a:off x="6075253" y="5029651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U238 covariances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C3C6BAD-E21F-9BAA-66BF-D5492D83F133}"/>
              </a:ext>
            </a:extLst>
          </p:cNvPr>
          <p:cNvSpPr/>
          <p:nvPr/>
        </p:nvSpPr>
        <p:spPr bwMode="auto">
          <a:xfrm>
            <a:off x="5871730" y="4644727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91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16" name="5 Rectángulo">
            <a:extLst>
              <a:ext uri="{FF2B5EF4-FFF2-40B4-BE49-F238E27FC236}">
                <a16:creationId xmlns:a16="http://schemas.microsoft.com/office/drawing/2014/main" id="{EDC58BE0-0BCE-D445-8586-35DE9CC1FF49}"/>
              </a:ext>
            </a:extLst>
          </p:cNvPr>
          <p:cNvSpPr/>
          <p:nvPr/>
        </p:nvSpPr>
        <p:spPr>
          <a:xfrm>
            <a:off x="107504" y="1306597"/>
            <a:ext cx="9036496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LEU cases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2BF326-1EA3-18A1-A222-BFC63885B9F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ICSBEP/LEU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D768D64-04FA-AF11-8E40-9B38B5C02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88419"/>
              </p:ext>
            </p:extLst>
          </p:nvPr>
        </p:nvGraphicFramePr>
        <p:xfrm>
          <a:off x="107950" y="1711195"/>
          <a:ext cx="4803592" cy="474980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LEU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1565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274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353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788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624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638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832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685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1253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1019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752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721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536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734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562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1110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857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237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616</a:t>
                      </a:r>
                      <a:endParaRPr lang="en-GB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392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388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532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203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6BEBE7-73E8-E910-B63E-0CC5A8CFBF6C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U235 covariances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0F6C0-EA42-315E-7C58-591D9C9DC87F}"/>
              </a:ext>
            </a:extLst>
          </p:cNvPr>
          <p:cNvSpPr txBox="1"/>
          <p:nvPr/>
        </p:nvSpPr>
        <p:spPr>
          <a:xfrm>
            <a:off x="4897894" y="262613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8398E-9C2D-0781-2665-E666140D8470}"/>
              </a:ext>
            </a:extLst>
          </p:cNvPr>
          <p:cNvSpPr txBox="1"/>
          <p:nvPr/>
        </p:nvSpPr>
        <p:spPr>
          <a:xfrm>
            <a:off x="4035010" y="263691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3EE02-C7F8-CB98-A961-8AB34556D6CA}"/>
              </a:ext>
            </a:extLst>
          </p:cNvPr>
          <p:cNvSpPr txBox="1"/>
          <p:nvPr/>
        </p:nvSpPr>
        <p:spPr>
          <a:xfrm>
            <a:off x="4854394" y="4966501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773FF-4569-C334-AA76-DA2EB930DE4C}"/>
              </a:ext>
            </a:extLst>
          </p:cNvPr>
          <p:cNvSpPr txBox="1"/>
          <p:nvPr/>
        </p:nvSpPr>
        <p:spPr>
          <a:xfrm>
            <a:off x="4035010" y="4966501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14C4D-3B81-DA80-5111-1D68D66A3EEA}"/>
              </a:ext>
            </a:extLst>
          </p:cNvPr>
          <p:cNvSpPr txBox="1"/>
          <p:nvPr/>
        </p:nvSpPr>
        <p:spPr>
          <a:xfrm>
            <a:off x="5076056" y="3582859"/>
            <a:ext cx="314291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Differences in XS-correlations</a:t>
            </a:r>
            <a:endParaRPr lang="en-GB" b="1" u="sng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07D4B1-BDD4-2000-EF52-996480C53512}"/>
              </a:ext>
            </a:extLst>
          </p:cNvPr>
          <p:cNvSpPr/>
          <p:nvPr/>
        </p:nvSpPr>
        <p:spPr bwMode="auto">
          <a:xfrm>
            <a:off x="4983550" y="3535212"/>
            <a:ext cx="92506" cy="49079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82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4D28-A1BA-1CD6-1CF7-29720A08AADF}"/>
              </a:ext>
            </a:extLst>
          </p:cNvPr>
          <p:cNvSpPr txBox="1"/>
          <p:nvPr/>
        </p:nvSpPr>
        <p:spPr>
          <a:xfrm>
            <a:off x="116211" y="1281849"/>
            <a:ext cx="9018419" cy="993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200" b="1" i="0" dirty="0">
                <a:effectLst/>
                <a:latin typeface="+mn-lt"/>
              </a:rPr>
              <a:t>Processing in JANIS format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ENDF/B-VIII.1b2 into JANIS Database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GB" sz="1200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200" b="1" i="0" dirty="0">
                <a:effectLst/>
                <a:latin typeface="+mn-lt"/>
              </a:rPr>
              <a:t>Testing Covariances using </a:t>
            </a:r>
            <a:r>
              <a:rPr lang="en-GB" sz="1200" b="1" i="0" dirty="0" err="1">
                <a:effectLst/>
                <a:latin typeface="+mn-lt"/>
              </a:rPr>
              <a:t>NDaST</a:t>
            </a:r>
            <a:r>
              <a:rPr lang="en-GB" sz="1200" b="1" i="0" dirty="0">
                <a:effectLst/>
                <a:latin typeface="+mn-lt"/>
              </a:rPr>
              <a:t> in ICSBEP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609E0E-04DA-F048-E342-8631576D5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116271"/>
              </p:ext>
            </p:extLst>
          </p:nvPr>
        </p:nvGraphicFramePr>
        <p:xfrm>
          <a:off x="507337" y="3501008"/>
          <a:ext cx="8019261" cy="14630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33268">
                  <a:extLst>
                    <a:ext uri="{9D8B030D-6E8A-4147-A177-3AD203B41FA5}">
                      <a16:colId xmlns:a16="http://schemas.microsoft.com/office/drawing/2014/main" val="1928608229"/>
                    </a:ext>
                  </a:extLst>
                </a:gridCol>
                <a:gridCol w="1435588">
                  <a:extLst>
                    <a:ext uri="{9D8B030D-6E8A-4147-A177-3AD203B41FA5}">
                      <a16:colId xmlns:a16="http://schemas.microsoft.com/office/drawing/2014/main" val="3702829020"/>
                    </a:ext>
                  </a:extLst>
                </a:gridCol>
                <a:gridCol w="5750405">
                  <a:extLst>
                    <a:ext uri="{9D8B030D-6E8A-4147-A177-3AD203B41FA5}">
                      <a16:colId xmlns:a16="http://schemas.microsoft.com/office/drawing/2014/main" val="238474353"/>
                    </a:ext>
                  </a:extLst>
                </a:gridCol>
              </a:tblGrid>
              <a:tr h="209072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Comments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PU cases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34627"/>
                  </a:ext>
                </a:extLst>
              </a:tr>
              <a:tr h="209072">
                <a:tc rowSpan="3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Pu239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Lower values than ENDF/B-VIII.0 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25-60 </a:t>
                      </a:r>
                      <a:r>
                        <a:rPr lang="en-GB" sz="1200" b="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26825"/>
                  </a:ext>
                </a:extLst>
              </a:tr>
              <a:tr h="257761">
                <a:tc vMerge="1">
                  <a:txBody>
                    <a:bodyPr/>
                    <a:lstStyle/>
                    <a:p>
                      <a:r>
                        <a:rPr lang="es-ES" dirty="0"/>
                        <a:t>Pu239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Higher values than ENDF/B-VIII.0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THERM: Significant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change…. 308 </a:t>
                      </a:r>
                      <a:r>
                        <a:rPr lang="en-GB" sz="12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→ 631 </a:t>
                      </a:r>
                      <a:r>
                        <a:rPr lang="en-GB" sz="12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endParaRPr lang="en-GB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9168"/>
                  </a:ext>
                </a:extLst>
              </a:tr>
              <a:tr h="25776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Ver low values in INTER, MIXED and THERM cases !!</a:t>
                      </a:r>
                    </a:p>
                    <a:p>
                      <a:pPr marL="171450" lvl="0" indent="-1714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Similar values in FAST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3540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6062CB-7A0D-2E65-3A04-B109F65C6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01628"/>
              </p:ext>
            </p:extLst>
          </p:nvPr>
        </p:nvGraphicFramePr>
        <p:xfrm>
          <a:off x="521888" y="5080850"/>
          <a:ext cx="8019261" cy="12801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33268">
                  <a:extLst>
                    <a:ext uri="{9D8B030D-6E8A-4147-A177-3AD203B41FA5}">
                      <a16:colId xmlns:a16="http://schemas.microsoft.com/office/drawing/2014/main" val="1928608229"/>
                    </a:ext>
                  </a:extLst>
                </a:gridCol>
                <a:gridCol w="1435588">
                  <a:extLst>
                    <a:ext uri="{9D8B030D-6E8A-4147-A177-3AD203B41FA5}">
                      <a16:colId xmlns:a16="http://schemas.microsoft.com/office/drawing/2014/main" val="3702829020"/>
                    </a:ext>
                  </a:extLst>
                </a:gridCol>
                <a:gridCol w="5750405">
                  <a:extLst>
                    <a:ext uri="{9D8B030D-6E8A-4147-A177-3AD203B41FA5}">
                      <a16:colId xmlns:a16="http://schemas.microsoft.com/office/drawing/2014/main" val="238474353"/>
                    </a:ext>
                  </a:extLst>
                </a:gridCol>
              </a:tblGrid>
              <a:tr h="148305"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Isotope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ND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Comments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HEU, IEU and LEU cases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34627"/>
                  </a:ext>
                </a:extLst>
              </a:tr>
              <a:tr h="148305">
                <a:tc rowSpan="3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U235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No changes with ENDF/B-VIII.0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26825"/>
                  </a:ext>
                </a:extLst>
              </a:tr>
              <a:tr h="182841">
                <a:tc vMerge="1">
                  <a:txBody>
                    <a:bodyPr/>
                    <a:lstStyle/>
                    <a:p>
                      <a:r>
                        <a:rPr lang="es-ES" dirty="0"/>
                        <a:t>Pu239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FAST/MIXED/INTER: 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lower values than ENDF/B-VIII.0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THERM: higher values than ENDF/B-VIII.0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9168"/>
                  </a:ext>
                </a:extLst>
              </a:tr>
              <a:tr h="14830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Similar values to ENDF/-VIII.0 … small differences due to cross-correlations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354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E1B9E3-4A7F-23DF-5420-5333D9A7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90803"/>
              </p:ext>
            </p:extLst>
          </p:nvPr>
        </p:nvGraphicFramePr>
        <p:xfrm>
          <a:off x="490177" y="2274878"/>
          <a:ext cx="8019261" cy="109728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33268">
                  <a:extLst>
                    <a:ext uri="{9D8B030D-6E8A-4147-A177-3AD203B41FA5}">
                      <a16:colId xmlns:a16="http://schemas.microsoft.com/office/drawing/2014/main" val="1928608229"/>
                    </a:ext>
                  </a:extLst>
                </a:gridCol>
                <a:gridCol w="1435588">
                  <a:extLst>
                    <a:ext uri="{9D8B030D-6E8A-4147-A177-3AD203B41FA5}">
                      <a16:colId xmlns:a16="http://schemas.microsoft.com/office/drawing/2014/main" val="3702829020"/>
                    </a:ext>
                  </a:extLst>
                </a:gridCol>
                <a:gridCol w="5750405">
                  <a:extLst>
                    <a:ext uri="{9D8B030D-6E8A-4147-A177-3AD203B41FA5}">
                      <a16:colId xmlns:a16="http://schemas.microsoft.com/office/drawing/2014/main" val="238474353"/>
                    </a:ext>
                  </a:extLst>
                </a:gridCol>
              </a:tblGrid>
              <a:tr h="130257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Comments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U233 cases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34627"/>
                  </a:ext>
                </a:extLst>
              </a:tr>
              <a:tr h="130257">
                <a:tc rowSpan="3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U233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covariances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26825"/>
                  </a:ext>
                </a:extLst>
              </a:tr>
              <a:tr h="130257">
                <a:tc vMerge="1">
                  <a:txBody>
                    <a:bodyPr/>
                    <a:lstStyle/>
                    <a:p>
                      <a:r>
                        <a:rPr lang="es-ES" dirty="0"/>
                        <a:t>Pu239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covariances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9168"/>
                  </a:ext>
                </a:extLst>
              </a:tr>
              <a:tr h="13025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covariances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35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21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7504" y="1306597"/>
            <a:ext cx="9027127" cy="86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600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ENDF/B-VIII.1b2 into JANIS format: 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b="1" dirty="0"/>
              <a:t>HENDF + INTER + BOXER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1. Processing in JANIS format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4EB98A-C729-636F-955F-4C362B0E5824}"/>
              </a:ext>
            </a:extLst>
          </p:cNvPr>
          <p:cNvGrpSpPr/>
          <p:nvPr/>
        </p:nvGrpSpPr>
        <p:grpSpPr>
          <a:xfrm>
            <a:off x="251520" y="2824851"/>
            <a:ext cx="5258113" cy="3521422"/>
            <a:chOff x="239945" y="2499866"/>
            <a:chExt cx="5258113" cy="35214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BB8D0-CE95-49B7-B031-B3CF948F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64" y="2540000"/>
              <a:ext cx="5057037" cy="321945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09D7033-5BAB-3479-8224-A7DB43A62B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03648" y="2852936"/>
              <a:ext cx="101270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12CCAB-33B9-9766-DE17-AF6DF10A4B41}"/>
                </a:ext>
              </a:extLst>
            </p:cNvPr>
            <p:cNvSpPr txBox="1"/>
            <p:nvPr/>
          </p:nvSpPr>
          <p:spPr>
            <a:xfrm>
              <a:off x="1547664" y="2510636"/>
              <a:ext cx="725282" cy="335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" dirty="0"/>
                <a:t> NJOY</a:t>
              </a:r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62066-4CED-107C-7C80-F0F65D6BB908}"/>
                </a:ext>
              </a:extLst>
            </p:cNvPr>
            <p:cNvSpPr txBox="1"/>
            <p:nvPr/>
          </p:nvSpPr>
          <p:spPr>
            <a:xfrm>
              <a:off x="2397121" y="2713320"/>
              <a:ext cx="1132041" cy="335156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b="1" dirty="0"/>
                <a:t>BOXER file</a:t>
              </a:r>
              <a:endParaRPr lang="en-GB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F0FF2C-8EEA-7F44-7DB9-73461F36F461}"/>
                </a:ext>
              </a:extLst>
            </p:cNvPr>
            <p:cNvSpPr/>
            <p:nvPr/>
          </p:nvSpPr>
          <p:spPr bwMode="auto">
            <a:xfrm>
              <a:off x="637687" y="5416761"/>
              <a:ext cx="864096" cy="312937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403E47-D07B-4BF5-60D8-C5004184DAB4}"/>
                </a:ext>
              </a:extLst>
            </p:cNvPr>
            <p:cNvSpPr/>
            <p:nvPr/>
          </p:nvSpPr>
          <p:spPr bwMode="auto">
            <a:xfrm>
              <a:off x="4373393" y="3897751"/>
              <a:ext cx="1063307" cy="404054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93D49D-7689-0EF7-2393-D512BD97B0E1}"/>
                </a:ext>
              </a:extLst>
            </p:cNvPr>
            <p:cNvSpPr txBox="1"/>
            <p:nvPr/>
          </p:nvSpPr>
          <p:spPr>
            <a:xfrm>
              <a:off x="1480213" y="5517591"/>
              <a:ext cx="936144" cy="231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800" dirty="0"/>
                <a:t>VERSION 7.01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C4D8AC-857B-7015-4361-A09BDEC9C5CA}"/>
                </a:ext>
              </a:extLst>
            </p:cNvPr>
            <p:cNvSpPr txBox="1"/>
            <p:nvPr/>
          </p:nvSpPr>
          <p:spPr>
            <a:xfrm>
              <a:off x="3522389" y="2709228"/>
              <a:ext cx="1975669" cy="283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" sz="1100" dirty="0"/>
                <a:t>MF31/32/33/34 and MF35</a:t>
              </a:r>
              <a:endParaRPr lang="en-GB" sz="11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769A5-E1F4-75A8-81F7-9DD86760A153}"/>
                </a:ext>
              </a:extLst>
            </p:cNvPr>
            <p:cNvSpPr/>
            <p:nvPr/>
          </p:nvSpPr>
          <p:spPr bwMode="auto">
            <a:xfrm>
              <a:off x="239945" y="2499866"/>
              <a:ext cx="5256584" cy="3521422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8163D2-65AB-2ADC-B019-E6BD9A5773E5}"/>
              </a:ext>
            </a:extLst>
          </p:cNvPr>
          <p:cNvSpPr txBox="1"/>
          <p:nvPr/>
        </p:nvSpPr>
        <p:spPr>
          <a:xfrm>
            <a:off x="206291" y="2425148"/>
            <a:ext cx="575933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+mn-lt"/>
              </a:rPr>
              <a:t>Figure. </a:t>
            </a:r>
            <a:r>
              <a:rPr lang="en-GB" dirty="0">
                <a:latin typeface="+mn-lt"/>
              </a:rPr>
              <a:t>Flowchart of processing JANIS database from ENDF tapes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9CBD1-566F-05D2-D9C3-DFF2D24D5E7A}"/>
              </a:ext>
            </a:extLst>
          </p:cNvPr>
          <p:cNvSpPr txBox="1"/>
          <p:nvPr/>
        </p:nvSpPr>
        <p:spPr>
          <a:xfrm>
            <a:off x="5588294" y="1909013"/>
            <a:ext cx="3455707" cy="4401205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/tape20 from MERGER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20 -31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/Reconstruct XS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PENDF tape  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MAT=pu239  ENDF Library:JENDL-5.0upd'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Processed NJOY2016-UPM,2023             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/Doppler broaden XS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-31 -32 -33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thermr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 Add thermal scattering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0 -33 -34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0 9437 12 1 1 0 0 1 221 0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0.005 10.0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unresr</a:t>
            </a:r>
            <a:endParaRPr lang="en-GB" sz="7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-31 -34 -35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1 1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1.0e+10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heatr</a:t>
            </a: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 Add heating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kerma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and damage energy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-31 -35 -36 40/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9437 7 0 0 0 2/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302 303 304 318 401 403 407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heatr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 Add heating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kerma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and damage energy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-31 -36 -37 41/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9437 6 0 0 0 2 0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442 443 444 445 446 447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gaspr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/Gas production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-31 -37 -38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-38 26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C59A2-6C64-0AAD-2CBE-D19ABDA0C84D}"/>
              </a:ext>
            </a:extLst>
          </p:cNvPr>
          <p:cNvSpPr txBox="1"/>
          <p:nvPr/>
        </p:nvSpPr>
        <p:spPr>
          <a:xfrm>
            <a:off x="6444209" y="1382161"/>
            <a:ext cx="2591610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</a:t>
            </a:r>
            <a:r>
              <a:rPr lang="en-US" dirty="0"/>
              <a:t>. Example of </a:t>
            </a:r>
            <a:r>
              <a:rPr lang="en-GB" dirty="0"/>
              <a:t>input deck to process in PENDF format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87436-803D-F939-64EE-EE528AB686D5}"/>
              </a:ext>
            </a:extLst>
          </p:cNvPr>
          <p:cNvSpPr txBox="1"/>
          <p:nvPr/>
        </p:nvSpPr>
        <p:spPr>
          <a:xfrm>
            <a:off x="7623030" y="1950511"/>
            <a:ext cx="1466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tape20 = ENDF file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929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F33C0-E148-41D4-A15D-A7C3D2E3B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FC6727BA-ED82-4E2D-B053-8EA09E02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96" y="1289848"/>
            <a:ext cx="663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/>
              <a:t>Acknowledgments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BD3031-74BF-4FF3-B967-806B29BD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943902"/>
            <a:ext cx="2857500" cy="704850"/>
          </a:xfrm>
          <a:prstGeom prst="rect">
            <a:avLst/>
          </a:prstGeom>
        </p:spPr>
      </p:pic>
      <p:sp>
        <p:nvSpPr>
          <p:cNvPr id="2" name="Rectángulo 5">
            <a:extLst>
              <a:ext uri="{FF2B5EF4-FFF2-40B4-BE49-F238E27FC236}">
                <a16:creationId xmlns:a16="http://schemas.microsoft.com/office/drawing/2014/main" id="{153493A4-F0F1-7B07-02AA-9E40D63EEFF6}"/>
              </a:ext>
            </a:extLst>
          </p:cNvPr>
          <p:cNvSpPr/>
          <p:nvPr/>
        </p:nvSpPr>
        <p:spPr>
          <a:xfrm>
            <a:off x="232546" y="2573288"/>
            <a:ext cx="9001125" cy="189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>
                <a:latin typeface="+mn-lt"/>
              </a:rPr>
              <a:t>This work is part of the </a:t>
            </a:r>
            <a:r>
              <a:rPr lang="en-US" sz="2400" i="1" dirty="0"/>
              <a:t>SANDA project (Supplying Accurate Nuclear Data for energy and non-energy Applications) </a:t>
            </a:r>
            <a:r>
              <a:rPr lang="en-US" sz="2400" i="1" dirty="0">
                <a:latin typeface="+mn-lt"/>
              </a:rPr>
              <a:t>that has received funding from the European Union’s H2020/Euratom under grant agreement No. 847552</a:t>
            </a:r>
          </a:p>
        </p:txBody>
      </p:sp>
    </p:spTree>
    <p:extLst>
      <p:ext uri="{BB962C8B-B14F-4D97-AF65-F5344CB8AC3E}">
        <p14:creationId xmlns:p14="http://schemas.microsoft.com/office/powerpoint/2010/main" val="65956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F33C0-E148-41D4-A15D-A7C3D2E3B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FC6727BA-ED82-4E2D-B053-8EA09E02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96" y="1289848"/>
            <a:ext cx="663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47630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9036496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HEU cases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1600" dirty="0"/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03A53B98-5C7A-6716-86E3-2C9872B0ECA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ICSBEP/HEU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E8256131-BAD0-2C4C-FEA0-26891CFEA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36896"/>
              </p:ext>
            </p:extLst>
          </p:nvPr>
        </p:nvGraphicFramePr>
        <p:xfrm>
          <a:off x="107950" y="1711195"/>
          <a:ext cx="5776306" cy="3444240"/>
        </p:xfrm>
        <a:graphic>
          <a:graphicData uri="http://schemas.openxmlformats.org/drawingml/2006/table">
            <a:tbl>
              <a:tblPr firstRow="1" bandRow="1"/>
              <a:tblGrid>
                <a:gridCol w="1303308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52431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65123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1277953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101949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HEU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All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n,elastic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n,inelastic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(n,2n)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00345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n,fission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94572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n,gamma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328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328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60095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n,fission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)+(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n,gamma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496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528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41435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n,elastic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 +(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n,inelastic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89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7454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690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5541C1-4DBC-7410-F32B-AF4929FF6B30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U235 covariances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40E7D-C0AE-72F8-1741-83CFCD6168BD}"/>
              </a:ext>
            </a:extLst>
          </p:cNvPr>
          <p:cNvSpPr txBox="1"/>
          <p:nvPr/>
        </p:nvSpPr>
        <p:spPr>
          <a:xfrm>
            <a:off x="6084168" y="4449364"/>
            <a:ext cx="295188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Differences in XS-correlations</a:t>
            </a:r>
            <a:endParaRPr lang="en-GB" b="1" u="sng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5F24435-53AC-818F-74BA-ED5F61CD94F6}"/>
              </a:ext>
            </a:extLst>
          </p:cNvPr>
          <p:cNvSpPr/>
          <p:nvPr/>
        </p:nvSpPr>
        <p:spPr bwMode="auto">
          <a:xfrm>
            <a:off x="5991662" y="4401717"/>
            <a:ext cx="92506" cy="49079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05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pic>
        <p:nvPicPr>
          <p:cNvPr id="8" name="Picture 7" descr="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C5AEA285-2D57-8D04-EBB6-B5867C5BD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2" y="3472954"/>
            <a:ext cx="3944919" cy="3240000"/>
          </a:xfrm>
          <a:prstGeom prst="rect">
            <a:avLst/>
          </a:prstGeom>
        </p:spPr>
      </p:pic>
      <p:pic>
        <p:nvPicPr>
          <p:cNvPr id="10" name="Picture 9" descr="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BFBFC66B-1442-96AA-0E38-321AA67A3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486369"/>
            <a:ext cx="3944919" cy="3240000"/>
          </a:xfrm>
          <a:prstGeom prst="rect">
            <a:avLst/>
          </a:prstGeom>
        </p:spPr>
      </p:pic>
      <p:pic>
        <p:nvPicPr>
          <p:cNvPr id="14" name="Picture 13" descr="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560F7DCA-B564-89DD-D6A2-E8B9A7983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8" y="145046"/>
            <a:ext cx="3944919" cy="3240000"/>
          </a:xfrm>
          <a:prstGeom prst="rect">
            <a:avLst/>
          </a:prstGeom>
        </p:spPr>
      </p:pic>
      <p:pic>
        <p:nvPicPr>
          <p:cNvPr id="16" name="Picture 15" descr="A chart of a number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35CBC799-69C1-B208-7B08-FD191264C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5046"/>
            <a:ext cx="394491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1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E7323C-8682-74D7-CB58-EB8059315EB3}"/>
              </a:ext>
            </a:extLst>
          </p:cNvPr>
          <p:cNvSpPr txBox="1"/>
          <p:nvPr/>
        </p:nvSpPr>
        <p:spPr>
          <a:xfrm>
            <a:off x="251520" y="1988840"/>
            <a:ext cx="1872208" cy="4431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'094-Pu-239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20     9437 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'094-Pu-239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'Reconstructed'/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'Processed'/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21 22 23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0 0./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21 23 24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1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1.0E+10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31/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 2 0 1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'GENDF- 238g'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238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5.00000E-04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1.73300E+07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2.0000E+07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18/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3 251/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3 452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nubar_t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3 455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nubar_d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3 456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nubar_p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5 455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BD23C16-A997-0F2A-F02D-3663CB8C4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59" y="1196752"/>
            <a:ext cx="3353386" cy="252000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36AD70B5-F5F6-78E5-22BD-9AC8EC74C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13" y="3869332"/>
            <a:ext cx="3353386" cy="25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32F1F5-E511-2BC1-EFEA-3C2AEAF7BD3E}"/>
              </a:ext>
            </a:extLst>
          </p:cNvPr>
          <p:cNvSpPr txBox="1"/>
          <p:nvPr/>
        </p:nvSpPr>
        <p:spPr>
          <a:xfrm>
            <a:off x="2231740" y="1988840"/>
            <a:ext cx="1872208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77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only one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6.06531E+06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77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77 78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format'/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57E4A-835E-BD8B-E214-6F9B6EDB00B8}"/>
              </a:ext>
            </a:extLst>
          </p:cNvPr>
          <p:cNvSpPr txBox="1"/>
          <p:nvPr/>
        </p:nvSpPr>
        <p:spPr>
          <a:xfrm>
            <a:off x="2187695" y="4658366"/>
            <a:ext cx="267233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5</a:t>
            </a:r>
            <a:r>
              <a:rPr lang="en-US" dirty="0"/>
              <a:t>. </a:t>
            </a:r>
            <a:r>
              <a:rPr lang="en-GB" dirty="0"/>
              <a:t>Input deck to process MF32/33 covariances</a:t>
            </a: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A0EB6E67-1F1B-3AA1-1FFD-E364566EF203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ND/MF32+MF33 in BOXER format</a:t>
            </a: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E2101548-21A3-41E2-8125-CCA500C1962C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2141C-3221-9244-E10C-DB02FA0EB0F6}"/>
              </a:ext>
            </a:extLst>
          </p:cNvPr>
          <p:cNvSpPr txBox="1"/>
          <p:nvPr/>
        </p:nvSpPr>
        <p:spPr>
          <a:xfrm>
            <a:off x="2207047" y="5153026"/>
            <a:ext cx="1548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tape20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88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B378D-C1C6-006F-8BEA-8C439FFB80E9}"/>
              </a:ext>
            </a:extLst>
          </p:cNvPr>
          <p:cNvSpPr txBox="1"/>
          <p:nvPr/>
        </p:nvSpPr>
        <p:spPr>
          <a:xfrm>
            <a:off x="107504" y="2458809"/>
            <a:ext cx="2031914" cy="2400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'017-Cl-35 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20     1725 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'017-Cl-35 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Reconstructed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Processed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21 22 23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1 0 0 0./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unresr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21 23 24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1 1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1.0E+10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/</a:t>
            </a:r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A5ECB723-2075-71C5-4FC5-DDC53A8FE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7" y="1196752"/>
            <a:ext cx="2664359" cy="252000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7E495DB-5CDF-9334-AC8A-B13D086B3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13" y="3789040"/>
            <a:ext cx="2664359" cy="25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61C944-D667-8777-527E-E32C196C4F86}"/>
              </a:ext>
            </a:extLst>
          </p:cNvPr>
          <p:cNvSpPr txBox="1"/>
          <p:nvPr/>
        </p:nvSpPr>
        <p:spPr>
          <a:xfrm>
            <a:off x="2206159" y="2455916"/>
            <a:ext cx="1872208" cy="3323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999/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 88/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/ MT1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/ MT2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 / MT102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600 / MT600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88 24 0 77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5.40000E-01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77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77 78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BA5E1-871F-7752-1E4F-54A602DA404F}"/>
              </a:ext>
            </a:extLst>
          </p:cNvPr>
          <p:cNvSpPr txBox="1"/>
          <p:nvPr/>
        </p:nvSpPr>
        <p:spPr>
          <a:xfrm>
            <a:off x="163920" y="1869465"/>
            <a:ext cx="3142457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6</a:t>
            </a:r>
            <a:r>
              <a:rPr lang="en-US" dirty="0"/>
              <a:t>. </a:t>
            </a:r>
            <a:r>
              <a:rPr lang="en-GB" dirty="0"/>
              <a:t>Input deck to process covariances in files with MF32-only</a:t>
            </a: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AE6AEBF6-73DD-2BEB-15C4-5DD760C5D10C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ND/MF32 “only” in BOXER format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id="{1ED0B8CB-124A-19D1-5CBF-E8D8ECE06DB8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6F73B-1F73-4442-0F72-B8F19CCDF440}"/>
              </a:ext>
            </a:extLst>
          </p:cNvPr>
          <p:cNvSpPr txBox="1"/>
          <p:nvPr/>
        </p:nvSpPr>
        <p:spPr>
          <a:xfrm>
            <a:off x="4219758" y="2392685"/>
            <a:ext cx="1865130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/>
              <a:t>Materials only MF32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JENDL-5.0: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Cl35, Cr50, Cr54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JEFF-4T2.2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Cl35, Cl37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Cu63, Cu65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Pa231, Pa233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Pu240, Am241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EB150C-4B7F-83D8-C934-45B75E361AAF}"/>
              </a:ext>
            </a:extLst>
          </p:cNvPr>
          <p:cNvSpPr txBox="1"/>
          <p:nvPr/>
        </p:nvSpPr>
        <p:spPr>
          <a:xfrm>
            <a:off x="896918" y="2464433"/>
            <a:ext cx="1305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tape20 = ENDF Cl35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68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69165-DA3B-6BE0-33C1-8547DA6495A8}"/>
              </a:ext>
            </a:extLst>
          </p:cNvPr>
          <p:cNvSpPr txBox="1"/>
          <p:nvPr/>
        </p:nvSpPr>
        <p:spPr>
          <a:xfrm>
            <a:off x="323528" y="1893048"/>
            <a:ext cx="1872208" cy="3231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r>
              <a:rPr lang="es-ES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2 99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  9437 and   9228'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91     9437 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92     9228 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0 99 26 61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2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 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9228    18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26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 18  9228    18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26 27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 18  9228    18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1EB9D69-7C14-CD16-3A83-20D48C262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27" y="3165992"/>
            <a:ext cx="3895389" cy="2927304"/>
          </a:xfrm>
          <a:prstGeom prst="rect">
            <a:avLst/>
          </a:prstGeom>
        </p:spPr>
      </p:pic>
      <p:sp>
        <p:nvSpPr>
          <p:cNvPr id="13" name="5 Rectángulo">
            <a:extLst>
              <a:ext uri="{FF2B5EF4-FFF2-40B4-BE49-F238E27FC236}">
                <a16:creationId xmlns:a16="http://schemas.microsoft.com/office/drawing/2014/main" id="{643F5682-403F-F26F-A9D0-9756F63A400A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ND/MF33 –cc in MATs in BOXER format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F5506-1C43-3E1A-F100-89B11AFAFD86}"/>
              </a:ext>
            </a:extLst>
          </p:cNvPr>
          <p:cNvSpPr txBox="1"/>
          <p:nvPr/>
        </p:nvSpPr>
        <p:spPr>
          <a:xfrm>
            <a:off x="2483768" y="1893048"/>
            <a:ext cx="3601120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7</a:t>
            </a:r>
            <a:r>
              <a:rPr lang="en-US" dirty="0"/>
              <a:t>. </a:t>
            </a:r>
            <a:r>
              <a:rPr lang="en-GB" dirty="0"/>
              <a:t>Input deck to process MF33 covariances between different materials</a:t>
            </a:r>
          </a:p>
        </p:txBody>
      </p:sp>
      <p:sp>
        <p:nvSpPr>
          <p:cNvPr id="15" name="CuadroTexto 8">
            <a:extLst>
              <a:ext uri="{FF2B5EF4-FFF2-40B4-BE49-F238E27FC236}">
                <a16:creationId xmlns:a16="http://schemas.microsoft.com/office/drawing/2014/main" id="{33E22497-66DA-15C1-7C0F-0AF5D0985121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BC24B-4102-EAEA-5C82-B924C4B8042A}"/>
              </a:ext>
            </a:extLst>
          </p:cNvPr>
          <p:cNvSpPr txBox="1"/>
          <p:nvPr/>
        </p:nvSpPr>
        <p:spPr>
          <a:xfrm>
            <a:off x="2483768" y="2395430"/>
            <a:ext cx="4680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tape21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tape91 = GENDF-238g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tape92 = GENDF-238g U235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tape61 = input </a:t>
            </a:r>
            <a:r>
              <a:rPr lang="en-GB" sz="800" dirty="0" err="1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cov</a:t>
            </a: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. tape77(ERRORR output) for U235 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=====================================================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03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BB7D191C-6FB5-5333-955F-D57B64294191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ND/MF31 in BOXER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5E70-DFB6-ADA7-A24F-860BF0D322D2}"/>
              </a:ext>
            </a:extLst>
          </p:cNvPr>
          <p:cNvSpPr txBox="1"/>
          <p:nvPr/>
        </p:nvSpPr>
        <p:spPr>
          <a:xfrm>
            <a:off x="206368" y="1764680"/>
            <a:ext cx="1872208" cy="4616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31/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 2 0 1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'GENDF-  33g'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3.67879E+06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6.06531E+06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3 452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nubar_t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3 455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nubar_d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3 456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nubar_p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5 455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0 31 41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only one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6.06531E+06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41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41 71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format'/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pic>
        <p:nvPicPr>
          <p:cNvPr id="15" name="Picture 14" descr="Chart, waterfall chart&#10;&#10;Description automatically generated">
            <a:extLst>
              <a:ext uri="{FF2B5EF4-FFF2-40B4-BE49-F238E27FC236}">
                <a16:creationId xmlns:a16="http://schemas.microsoft.com/office/drawing/2014/main" id="{3DCC0110-BFE8-D3FD-0218-F663FC3E3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11" y="3869957"/>
            <a:ext cx="3353493" cy="2520080"/>
          </a:xfrm>
          <a:prstGeom prst="rect">
            <a:avLst/>
          </a:prstGeom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20F41C05-0E82-F127-FF6B-B0B0C6360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03" y="1196952"/>
            <a:ext cx="3353493" cy="2520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C3DB53-2EBB-A061-7D0F-9E2C4C5A7ABE}"/>
              </a:ext>
            </a:extLst>
          </p:cNvPr>
          <p:cNvSpPr txBox="1"/>
          <p:nvPr/>
        </p:nvSpPr>
        <p:spPr>
          <a:xfrm>
            <a:off x="2154019" y="1753652"/>
            <a:ext cx="256199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</a:t>
            </a:r>
            <a:r>
              <a:rPr lang="en-US" dirty="0"/>
              <a:t>. </a:t>
            </a:r>
            <a:r>
              <a:rPr lang="en-GB" dirty="0"/>
              <a:t>Input deck to process MF31 covariances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id="{0A1F4EA8-1F09-D1C6-D86F-E852256CD8DE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62AB0-B230-741B-A7EC-5E8E55A2D63E}"/>
              </a:ext>
            </a:extLst>
          </p:cNvPr>
          <p:cNvSpPr txBox="1"/>
          <p:nvPr/>
        </p:nvSpPr>
        <p:spPr>
          <a:xfrm>
            <a:off x="2231572" y="2381702"/>
            <a:ext cx="154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tape21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tape24 = PENDF Pu239 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5E70-DFB6-ADA7-A24F-860BF0D322D2}"/>
              </a:ext>
            </a:extLst>
          </p:cNvPr>
          <p:cNvSpPr txBox="1"/>
          <p:nvPr/>
        </p:nvSpPr>
        <p:spPr>
          <a:xfrm>
            <a:off x="395536" y="2151869"/>
            <a:ext cx="1872208" cy="40626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endParaRPr lang="en-GB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31/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 2 5 1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'GENDF-  33g'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3 251/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0 31 42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only one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34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6.06531E+06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42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42 72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format'/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8BB9CAC-57CF-54D7-373C-048DE8BBB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19" y="1196393"/>
            <a:ext cx="3353386" cy="2520000"/>
          </a:xfrm>
          <a:prstGeom prst="rect">
            <a:avLst/>
          </a:prstGeom>
        </p:spPr>
      </p:pic>
      <p:pic>
        <p:nvPicPr>
          <p:cNvPr id="16" name="Picture 15" descr="Chart, waterfall chart&#10;&#10;Description automatically generated">
            <a:extLst>
              <a:ext uri="{FF2B5EF4-FFF2-40B4-BE49-F238E27FC236}">
                <a16:creationId xmlns:a16="http://schemas.microsoft.com/office/drawing/2014/main" id="{187D803B-1B5C-9E69-2C5C-7AE565A6D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70" y="3869757"/>
            <a:ext cx="3353386" cy="25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6F0495-F8AA-BB66-70E9-099918553A1C}"/>
              </a:ext>
            </a:extLst>
          </p:cNvPr>
          <p:cNvSpPr txBox="1"/>
          <p:nvPr/>
        </p:nvSpPr>
        <p:spPr>
          <a:xfrm>
            <a:off x="2271909" y="2151869"/>
            <a:ext cx="267233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</a:t>
            </a:r>
            <a:r>
              <a:rPr lang="en-US" dirty="0"/>
              <a:t>. </a:t>
            </a:r>
            <a:r>
              <a:rPr lang="en-GB" dirty="0"/>
              <a:t>Input deck to process MF34 covariances</a:t>
            </a:r>
          </a:p>
        </p:txBody>
      </p:sp>
      <p:sp>
        <p:nvSpPr>
          <p:cNvPr id="18" name="5 Rectángulo">
            <a:extLst>
              <a:ext uri="{FF2B5EF4-FFF2-40B4-BE49-F238E27FC236}">
                <a16:creationId xmlns:a16="http://schemas.microsoft.com/office/drawing/2014/main" id="{5BDE071B-F742-0F4B-9CC6-063644E4FBF7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ND/MF34 in BOXER format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id="{0F859968-DC99-BAC2-9AAC-FF298EE840A0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1EFB0-9344-EBA3-6359-80CC94FD0C6B}"/>
              </a:ext>
            </a:extLst>
          </p:cNvPr>
          <p:cNvSpPr txBox="1"/>
          <p:nvPr/>
        </p:nvSpPr>
        <p:spPr>
          <a:xfrm>
            <a:off x="2375588" y="2679303"/>
            <a:ext cx="154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tape21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tape24 = PENDF Pu239 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56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B378D-C1C6-006F-8BEA-8C439FFB80E9}"/>
              </a:ext>
            </a:extLst>
          </p:cNvPr>
          <p:cNvSpPr txBox="1"/>
          <p:nvPr/>
        </p:nvSpPr>
        <p:spPr>
          <a:xfrm>
            <a:off x="160159" y="2347327"/>
            <a:ext cx="1872208" cy="2492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31/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 2 0 1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'GENDF-  33g'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18/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3 452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3 455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nubar_d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3 456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nubar_p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5 455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5 18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3 452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3 455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nubar_d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3 456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nubar_p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5 455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5 18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5718228B-8256-20D8-23D7-C970AD386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56" y="3873793"/>
            <a:ext cx="3353386" cy="25200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2EB82734-959A-1747-FED8-3529A944F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19" y="1199088"/>
            <a:ext cx="3353386" cy="25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36A75D-5F1F-FAC7-37E6-7C205A5DB181}"/>
              </a:ext>
            </a:extLst>
          </p:cNvPr>
          <p:cNvSpPr txBox="1"/>
          <p:nvPr/>
        </p:nvSpPr>
        <p:spPr>
          <a:xfrm>
            <a:off x="107504" y="1789383"/>
            <a:ext cx="267233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</a:t>
            </a:r>
            <a:r>
              <a:rPr lang="en-US" dirty="0"/>
              <a:t>. </a:t>
            </a:r>
            <a:r>
              <a:rPr lang="en-GB" dirty="0"/>
              <a:t>Input deck to process MF35 covariances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17635-D9A9-51E4-C93A-38A1BB1B24AD}"/>
              </a:ext>
            </a:extLst>
          </p:cNvPr>
          <p:cNvSpPr txBox="1"/>
          <p:nvPr/>
        </p:nvSpPr>
        <p:spPr>
          <a:xfrm>
            <a:off x="2195736" y="2347327"/>
            <a:ext cx="1872208" cy="2492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0 31 40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35  1 1 -1    </a:t>
            </a: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1.0000E+05 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1.96400E+07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40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40 70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3975B43C-D5E5-15E6-4ED0-1AA83EE7B480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ND/MF35 in BOXER</a:t>
            </a: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6E6D2B40-8C6B-04C8-A893-D0BF04E63E42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380CB-7D90-2F0B-3185-57F78B8E02AE}"/>
              </a:ext>
            </a:extLst>
          </p:cNvPr>
          <p:cNvSpPr txBox="1"/>
          <p:nvPr/>
        </p:nvSpPr>
        <p:spPr>
          <a:xfrm>
            <a:off x="107504" y="4941168"/>
            <a:ext cx="154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tape21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tape24 = PENDF Pu239 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8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EA790-363A-E05F-5270-D2A86C18FA75}"/>
              </a:ext>
            </a:extLst>
          </p:cNvPr>
          <p:cNvSpPr txBox="1"/>
          <p:nvPr/>
        </p:nvSpPr>
        <p:spPr>
          <a:xfrm>
            <a:off x="236340" y="1268760"/>
            <a:ext cx="86409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 libraries into JANIS format:</a:t>
            </a:r>
          </a:p>
          <a:p>
            <a:pPr marL="450850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b="1" dirty="0"/>
              <a:t>JEFF-4T2.2</a:t>
            </a:r>
          </a:p>
          <a:p>
            <a:pPr marL="450850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b="1" dirty="0"/>
              <a:t>JENDL-5.0-upd </a:t>
            </a:r>
          </a:p>
          <a:p>
            <a:pPr marL="450850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b="1" dirty="0"/>
              <a:t>ENDF/B-VIII.1b2</a:t>
            </a:r>
          </a:p>
          <a:p>
            <a:pPr marL="908050" lvl="1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“In115” failed in HEATR module</a:t>
            </a:r>
          </a:p>
          <a:p>
            <a:pPr marL="908050" lvl="1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Logs reported when importing JANIS database (Sep. 15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, 2023)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HENDF: Hybrid format ENDF+PENDF including KERMA and DAMAGE cross-sections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INTER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BOXER: covariances MF31, MF32/MF33, MF34 and MF35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Download at the following link:</a:t>
            </a:r>
            <a:endParaRPr lang="en-GB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https://drive.upm.es/s/E4KBmhbtrI5yWQI</a:t>
            </a:r>
            <a:endParaRPr lang="en-GB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password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janis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See the “Readme.txt” file, it explains how to download and import the database in JANIS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2549-7850-549F-75E4-CB790110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07" y="5229199"/>
            <a:ext cx="15594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5DBBD0-37CC-B132-C3C5-61622CA23495}"/>
              </a:ext>
            </a:extLst>
          </p:cNvPr>
          <p:cNvSpPr/>
          <p:nvPr/>
        </p:nvSpPr>
        <p:spPr>
          <a:xfrm>
            <a:off x="236340" y="4816266"/>
            <a:ext cx="6434413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Import WIZARD tool: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Use the “Database &gt; Import Wizard”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37C020-6175-A9D2-F9B0-F27AA95ADA6D}"/>
              </a:ext>
            </a:extLst>
          </p:cNvPr>
          <p:cNvSpPr/>
          <p:nvPr/>
        </p:nvSpPr>
        <p:spPr>
          <a:xfrm>
            <a:off x="330791" y="5229200"/>
            <a:ext cx="4745265" cy="1169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Steps: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Use “JANIS toolbar -&gt; Database –&gt; Load” function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Set “.h2.db file” to select the downloaded “h2.db” file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Set “Root Folder” to the folder where the “h2.fb” is located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(Leave the other default options are they are)</a:t>
            </a: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EC445A2D-6D2C-AE6F-8E2E-FDEED0ADB46B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1. Processing in JANIS format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9A2E549-26AF-650D-77AE-54E106B17B0C}"/>
              </a:ext>
            </a:extLst>
          </p:cNvPr>
          <p:cNvSpPr/>
          <p:nvPr/>
        </p:nvSpPr>
        <p:spPr bwMode="auto">
          <a:xfrm>
            <a:off x="395288" y="1700808"/>
            <a:ext cx="144264" cy="1224136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7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4CA3FC-E40B-9BFB-AEE8-0F148BFF0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704" y="3140968"/>
            <a:ext cx="5575674" cy="295482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3CDCA5CE-16D8-04C9-8C43-35DB4D6D7A76}"/>
              </a:ext>
            </a:extLst>
          </p:cNvPr>
          <p:cNvSpPr/>
          <p:nvPr/>
        </p:nvSpPr>
        <p:spPr>
          <a:xfrm>
            <a:off x="107504" y="1306597"/>
            <a:ext cx="9036496" cy="348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 in ICSBEP Benchmarks using NDAST Tool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b="1" dirty="0"/>
              <a:t>HENDF - ENDF/B-VIII.1b2</a:t>
            </a:r>
            <a:r>
              <a:rPr lang="en-GB" sz="1600" dirty="0"/>
              <a:t>: Uncertainty Quantification in ICSBEP using </a:t>
            </a:r>
            <a:r>
              <a:rPr lang="en-GB" sz="1600" dirty="0" err="1"/>
              <a:t>NDaST</a:t>
            </a: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/>
              <a:t>U233 – U235 - U238 – Pu239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altLang="en-US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altLang="en-US" sz="1600" dirty="0"/>
              <a:t>The impact of uncertain in:</a:t>
            </a:r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/>
              <a:t>XSs</a:t>
            </a:r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 err="1"/>
              <a:t>nubar</a:t>
            </a:r>
            <a:endParaRPr lang="en-GB" altLang="en-US" sz="1600" dirty="0"/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/>
              <a:t>PFNS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5053133-3330-C0AA-494D-172D32C8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9331" y="6021288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http://www.oecd-nea.org/ndast/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90015A3F-F1F0-DDBA-E18F-9E7478274B3F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Verification ND Uncertainties</a:t>
            </a:r>
          </a:p>
        </p:txBody>
      </p:sp>
    </p:spTree>
    <p:extLst>
      <p:ext uri="{BB962C8B-B14F-4D97-AF65-F5344CB8AC3E}">
        <p14:creationId xmlns:p14="http://schemas.microsoft.com/office/powerpoint/2010/main" val="38745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7776864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PU cases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32A5C9E-E404-2327-85E5-61EF18644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31932"/>
              </p:ext>
            </p:extLst>
          </p:nvPr>
        </p:nvGraphicFramePr>
        <p:xfrm>
          <a:off x="107950" y="1711195"/>
          <a:ext cx="4803592" cy="474980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152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624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334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587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426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931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551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536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643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921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1403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1055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1099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459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625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841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360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224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105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857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1368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983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998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356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390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389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479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631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271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275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308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168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25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53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8000"/>
                          </a:solidFill>
                        </a:rPr>
                        <a:t>58</a:t>
                      </a:r>
                      <a:endParaRPr lang="en-GB" sz="1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10" name="CuadroTexto 8">
            <a:extLst>
              <a:ext uri="{FF2B5EF4-FFF2-40B4-BE49-F238E27FC236}">
                <a16:creationId xmlns:a16="http://schemas.microsoft.com/office/drawing/2014/main" id="{FCE3A529-03BA-58EC-99CB-B32F15972E8E}"/>
              </a:ext>
            </a:extLst>
          </p:cNvPr>
          <p:cNvSpPr txBox="1"/>
          <p:nvPr/>
        </p:nvSpPr>
        <p:spPr>
          <a:xfrm>
            <a:off x="2339752" y="8092"/>
            <a:ext cx="679487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ICSBEP/Pu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C930D-2A83-043B-B780-9A1BBABE4407}"/>
              </a:ext>
            </a:extLst>
          </p:cNvPr>
          <p:cNvSpPr txBox="1"/>
          <p:nvPr/>
        </p:nvSpPr>
        <p:spPr>
          <a:xfrm>
            <a:off x="5580112" y="1853533"/>
            <a:ext cx="345593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r>
              <a:rPr lang="en-GB" dirty="0"/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Pu239 covariances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10FF7-3BE2-C1E2-375E-EA81C5B38BBB}"/>
              </a:ext>
            </a:extLst>
          </p:cNvPr>
          <p:cNvSpPr txBox="1"/>
          <p:nvPr/>
        </p:nvSpPr>
        <p:spPr>
          <a:xfrm>
            <a:off x="4883983" y="4953324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6E8C2-346F-6D74-652F-054347148153}"/>
              </a:ext>
            </a:extLst>
          </p:cNvPr>
          <p:cNvSpPr txBox="1"/>
          <p:nvPr/>
        </p:nvSpPr>
        <p:spPr>
          <a:xfrm>
            <a:off x="4860032" y="3498686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1F8C1-403E-E13D-0A58-5D02F3DF7314}"/>
              </a:ext>
            </a:extLst>
          </p:cNvPr>
          <p:cNvSpPr txBox="1"/>
          <p:nvPr/>
        </p:nvSpPr>
        <p:spPr>
          <a:xfrm>
            <a:off x="4896199" y="5681002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250023-D1D5-273B-245B-67AF712455D3}"/>
              </a:ext>
            </a:extLst>
          </p:cNvPr>
          <p:cNvSpPr txBox="1"/>
          <p:nvPr/>
        </p:nvSpPr>
        <p:spPr>
          <a:xfrm>
            <a:off x="4876268" y="2662245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0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10" name="Picture 9" descr="A graph of a graph&#10;&#10;Description automatically generated">
            <a:extLst>
              <a:ext uri="{FF2B5EF4-FFF2-40B4-BE49-F238E27FC236}">
                <a16:creationId xmlns:a16="http://schemas.microsoft.com/office/drawing/2014/main" id="{D432E64A-78B7-8159-DAA4-F2582081D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92" y="1220543"/>
            <a:ext cx="2924485" cy="2520000"/>
          </a:xfrm>
          <a:prstGeom prst="rect">
            <a:avLst/>
          </a:prstGeom>
        </p:spPr>
      </p:pic>
      <p:pic>
        <p:nvPicPr>
          <p:cNvPr id="2" name="Picture 1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24A559BA-E11C-B9FB-F5D7-597ED5D0A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66" y="3929546"/>
            <a:ext cx="2865206" cy="2520000"/>
          </a:xfrm>
          <a:prstGeom prst="rect">
            <a:avLst/>
          </a:prstGeom>
        </p:spPr>
      </p:pic>
      <p:pic>
        <p:nvPicPr>
          <p:cNvPr id="3" name="Picture 2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8E6459CF-A221-3B91-9DF3-9A18FD63E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83" y="3922291"/>
            <a:ext cx="2924485" cy="2520000"/>
          </a:xfrm>
          <a:prstGeom prst="rect">
            <a:avLst/>
          </a:prstGeom>
        </p:spPr>
      </p:pic>
      <p:pic>
        <p:nvPicPr>
          <p:cNvPr id="6" name="Picture 5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EB3101D-F17A-E76A-7E5A-C47A32611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" y="1229252"/>
            <a:ext cx="3053499" cy="2520000"/>
          </a:xfrm>
          <a:prstGeom prst="rect">
            <a:avLst/>
          </a:prstGeom>
        </p:spPr>
      </p:pic>
      <p:pic>
        <p:nvPicPr>
          <p:cNvPr id="8" name="Picture 7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F3FE2E8C-C675-AC5A-010E-A4AE119846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31117"/>
            <a:ext cx="2767920" cy="2520000"/>
          </a:xfrm>
          <a:prstGeom prst="rect">
            <a:avLst/>
          </a:prstGeom>
        </p:spPr>
      </p:pic>
      <p:pic>
        <p:nvPicPr>
          <p:cNvPr id="12" name="Picture 11" descr="A graph of a number of data&#10;&#10;Description automatically generated">
            <a:extLst>
              <a:ext uri="{FF2B5EF4-FFF2-40B4-BE49-F238E27FC236}">
                <a16:creationId xmlns:a16="http://schemas.microsoft.com/office/drawing/2014/main" id="{81E72D7F-41A1-5009-0306-40CC6F4355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" y="3828673"/>
            <a:ext cx="2818132" cy="2520000"/>
          </a:xfrm>
          <a:prstGeom prst="rect">
            <a:avLst/>
          </a:prstGeom>
        </p:spPr>
      </p:pic>
      <p:sp>
        <p:nvSpPr>
          <p:cNvPr id="4" name="CuadroTexto 8">
            <a:extLst>
              <a:ext uri="{FF2B5EF4-FFF2-40B4-BE49-F238E27FC236}">
                <a16:creationId xmlns:a16="http://schemas.microsoft.com/office/drawing/2014/main" id="{9242BAA5-C0DB-642F-45E0-210F229B8020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PU239 covariances</a:t>
            </a:r>
            <a:endParaRPr lang="en-GB" sz="28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228F6-CD91-2BFB-C153-9B5A1430A109}"/>
              </a:ext>
            </a:extLst>
          </p:cNvPr>
          <p:cNvSpPr txBox="1"/>
          <p:nvPr/>
        </p:nvSpPr>
        <p:spPr>
          <a:xfrm>
            <a:off x="395288" y="1529836"/>
            <a:ext cx="266403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n,elastic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EA987-1BEC-3104-68ED-1741C534D66F}"/>
              </a:ext>
            </a:extLst>
          </p:cNvPr>
          <p:cNvSpPr txBox="1"/>
          <p:nvPr/>
        </p:nvSpPr>
        <p:spPr>
          <a:xfrm>
            <a:off x="3563888" y="1544504"/>
            <a:ext cx="24023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n,inelastic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EAA8B-930C-85A1-0D05-35409F0DAE4D}"/>
              </a:ext>
            </a:extLst>
          </p:cNvPr>
          <p:cNvSpPr txBox="1"/>
          <p:nvPr/>
        </p:nvSpPr>
        <p:spPr>
          <a:xfrm>
            <a:off x="6443664" y="153312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n,fission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29685C-DEF5-5CAC-01DA-C2741E72467C}"/>
              </a:ext>
            </a:extLst>
          </p:cNvPr>
          <p:cNvSpPr txBox="1"/>
          <p:nvPr/>
        </p:nvSpPr>
        <p:spPr>
          <a:xfrm>
            <a:off x="395287" y="4221088"/>
            <a:ext cx="22324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n,gamma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5FEA6-CC65-C294-1382-D37BD7EDFC2C}"/>
              </a:ext>
            </a:extLst>
          </p:cNvPr>
          <p:cNvSpPr txBox="1"/>
          <p:nvPr/>
        </p:nvSpPr>
        <p:spPr>
          <a:xfrm>
            <a:off x="3491880" y="4235756"/>
            <a:ext cx="25078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nubar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F2859-6D33-FEB1-4448-88EE3AF7915F}"/>
              </a:ext>
            </a:extLst>
          </p:cNvPr>
          <p:cNvSpPr txBox="1"/>
          <p:nvPr/>
        </p:nvSpPr>
        <p:spPr>
          <a:xfrm>
            <a:off x="6415746" y="4224372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Pu239(PFNS)</a:t>
            </a:r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519DB5-1ED2-A542-0FD9-A4C6E43FF993}"/>
              </a:ext>
            </a:extLst>
          </p:cNvPr>
          <p:cNvSpPr/>
          <p:nvPr/>
        </p:nvSpPr>
        <p:spPr bwMode="auto">
          <a:xfrm>
            <a:off x="8028384" y="2658076"/>
            <a:ext cx="1106247" cy="414463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E971D5-A5FB-99A9-8EE4-CD3425594337}"/>
              </a:ext>
            </a:extLst>
          </p:cNvPr>
          <p:cNvSpPr/>
          <p:nvPr/>
        </p:nvSpPr>
        <p:spPr bwMode="auto">
          <a:xfrm>
            <a:off x="6300192" y="3123332"/>
            <a:ext cx="1944216" cy="335156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251533-23B7-E729-3387-B7FBFF9F613D}"/>
              </a:ext>
            </a:extLst>
          </p:cNvPr>
          <p:cNvSpPr/>
          <p:nvPr/>
        </p:nvSpPr>
        <p:spPr bwMode="auto">
          <a:xfrm>
            <a:off x="8057476" y="5276817"/>
            <a:ext cx="1106247" cy="826097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433ADC-1621-87B8-9179-173D600861A7}"/>
              </a:ext>
            </a:extLst>
          </p:cNvPr>
          <p:cNvSpPr/>
          <p:nvPr/>
        </p:nvSpPr>
        <p:spPr bwMode="auto">
          <a:xfrm>
            <a:off x="3465753" y="4556244"/>
            <a:ext cx="1970343" cy="698890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31DEE4-5A7E-C0B3-6094-18CA8DD33F47}"/>
              </a:ext>
            </a:extLst>
          </p:cNvPr>
          <p:cNvSpPr txBox="1"/>
          <p:nvPr/>
        </p:nvSpPr>
        <p:spPr>
          <a:xfrm>
            <a:off x="8581507" y="2705849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1</a:t>
            </a:r>
            <a:endParaRPr lang="en-GB" sz="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966F37-740C-EA15-C5D5-69582AF90F63}"/>
              </a:ext>
            </a:extLst>
          </p:cNvPr>
          <p:cNvSpPr txBox="1"/>
          <p:nvPr/>
        </p:nvSpPr>
        <p:spPr>
          <a:xfrm>
            <a:off x="6804248" y="3143216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2</a:t>
            </a:r>
            <a:endParaRPr lang="en-GB" sz="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C3D4C1-7A79-6DD6-336F-48C093CE337F}"/>
              </a:ext>
            </a:extLst>
          </p:cNvPr>
          <p:cNvSpPr txBox="1"/>
          <p:nvPr/>
        </p:nvSpPr>
        <p:spPr>
          <a:xfrm>
            <a:off x="8581507" y="5324880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4</a:t>
            </a:r>
            <a:endParaRPr lang="en-GB" sz="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CC55ED-9172-117A-1C57-A861914B2821}"/>
              </a:ext>
            </a:extLst>
          </p:cNvPr>
          <p:cNvSpPr txBox="1"/>
          <p:nvPr/>
        </p:nvSpPr>
        <p:spPr>
          <a:xfrm>
            <a:off x="3977600" y="4655384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3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8155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C42C5-6F0C-5349-3ECA-D7A978DD2302}"/>
              </a:ext>
            </a:extLst>
          </p:cNvPr>
          <p:cNvSpPr txBox="1"/>
          <p:nvPr/>
        </p:nvSpPr>
        <p:spPr>
          <a:xfrm>
            <a:off x="52011" y="635291"/>
            <a:ext cx="855578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Bias and nuclear data uncertainties in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PU-MET-FAST-001 (Jezebel)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5C6979-F548-BA42-0505-0FCF377DD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19281"/>
              </p:ext>
            </p:extLst>
          </p:nvPr>
        </p:nvGraphicFramePr>
        <p:xfrm>
          <a:off x="31728" y="988678"/>
          <a:ext cx="9070778" cy="4617093"/>
        </p:xfrm>
        <a:graphic>
          <a:graphicData uri="http://schemas.openxmlformats.org/drawingml/2006/table">
            <a:tbl>
              <a:tblPr firstRow="1" firstCol="1" bandRow="1"/>
              <a:tblGrid>
                <a:gridCol w="1613531">
                  <a:extLst>
                    <a:ext uri="{9D8B030D-6E8A-4147-A177-3AD203B41FA5}">
                      <a16:colId xmlns:a16="http://schemas.microsoft.com/office/drawing/2014/main" val="178654405"/>
                    </a:ext>
                  </a:extLst>
                </a:gridCol>
                <a:gridCol w="1781927">
                  <a:extLst>
                    <a:ext uri="{9D8B030D-6E8A-4147-A177-3AD203B41FA5}">
                      <a16:colId xmlns:a16="http://schemas.microsoft.com/office/drawing/2014/main" val="4041862260"/>
                    </a:ext>
                  </a:extLst>
                </a:gridCol>
                <a:gridCol w="1483550">
                  <a:extLst>
                    <a:ext uri="{9D8B030D-6E8A-4147-A177-3AD203B41FA5}">
                      <a16:colId xmlns:a16="http://schemas.microsoft.com/office/drawing/2014/main" val="2599214228"/>
                    </a:ext>
                  </a:extLst>
                </a:gridCol>
                <a:gridCol w="1680908">
                  <a:extLst>
                    <a:ext uri="{9D8B030D-6E8A-4147-A177-3AD203B41FA5}">
                      <a16:colId xmlns:a16="http://schemas.microsoft.com/office/drawing/2014/main" val="2371291787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1152036153"/>
                    </a:ext>
                  </a:extLst>
                </a:gridCol>
                <a:gridCol w="1141802">
                  <a:extLst>
                    <a:ext uri="{9D8B030D-6E8A-4147-A177-3AD203B41FA5}">
                      <a16:colId xmlns:a16="http://schemas.microsoft.com/office/drawing/2014/main" val="2015496278"/>
                    </a:ext>
                  </a:extLst>
                </a:gridCol>
              </a:tblGrid>
              <a:tr h="47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JEFF-3.3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ENDF/B-VIII.0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ENDF/B-VIII.1b2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JENDL-4.0u1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JENDL-5.0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99466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Exp. Uncertainty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±110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±110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62080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|C-E|*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68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185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45522"/>
                  </a:ext>
                </a:extLst>
              </a:tr>
              <a:tr h="99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UNCERTAINTIES in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keff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7553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</a:rPr>
                        <a:t>Nubar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44447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PFNS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43630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Fission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917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09388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Elastic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82502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Inelastic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651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32634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Capture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31658"/>
                  </a:ext>
                </a:extLst>
              </a:tr>
              <a:tr h="298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elasticP1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95735"/>
                  </a:ext>
                </a:extLst>
              </a:tr>
              <a:tr h="141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10172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Correlated Sum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641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978FDE-296E-2411-9F4E-F3FEF1E64AD3}"/>
              </a:ext>
            </a:extLst>
          </p:cNvPr>
          <p:cNvSpPr txBox="1"/>
          <p:nvPr/>
        </p:nvSpPr>
        <p:spPr>
          <a:xfrm>
            <a:off x="0" y="5943165"/>
            <a:ext cx="75914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(values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pcm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NDAST – Uncertainty Quantification using 1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-order approximation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“Sandwich formula”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* Calculations (C) performed with MCNP6-1.0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F8DD53-B900-2861-3189-B94A1C76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538" y="638944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Mincho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Mincho" pitchFamily="49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B80E7-E8D3-FD27-FE8E-AB7490A85008}"/>
              </a:ext>
            </a:extLst>
          </p:cNvPr>
          <p:cNvSpPr txBox="1"/>
          <p:nvPr/>
        </p:nvSpPr>
        <p:spPr>
          <a:xfrm flipH="1">
            <a:off x="6012160" y="3356992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174E8-4DDD-CE95-72D6-DB12BD38D3B0}"/>
              </a:ext>
            </a:extLst>
          </p:cNvPr>
          <p:cNvSpPr txBox="1"/>
          <p:nvPr/>
        </p:nvSpPr>
        <p:spPr>
          <a:xfrm flipH="1">
            <a:off x="6012160" y="4528874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456F2-570B-BD93-1DDD-F9CC02DFE52F}"/>
              </a:ext>
            </a:extLst>
          </p:cNvPr>
          <p:cNvSpPr txBox="1"/>
          <p:nvPr/>
        </p:nvSpPr>
        <p:spPr>
          <a:xfrm flipH="1">
            <a:off x="6012160" y="4225133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67139-04CD-CE2D-3BAC-D1C0292F9E6F}"/>
              </a:ext>
            </a:extLst>
          </p:cNvPr>
          <p:cNvSpPr txBox="1"/>
          <p:nvPr/>
        </p:nvSpPr>
        <p:spPr>
          <a:xfrm flipH="1">
            <a:off x="6012160" y="3916181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20111-B5A4-5A2F-9F94-B83CF2F269AA}"/>
              </a:ext>
            </a:extLst>
          </p:cNvPr>
          <p:cNvSpPr txBox="1"/>
          <p:nvPr/>
        </p:nvSpPr>
        <p:spPr>
          <a:xfrm>
            <a:off x="6003703" y="3069376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0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9036496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U233 cases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4A56CF0-8A14-7E3D-5A6C-53F45D252A59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ICSBEP/U233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07F03C0E-5BB2-CA88-B572-59C4BBA4D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05625"/>
              </p:ext>
            </p:extLst>
          </p:nvPr>
        </p:nvGraphicFramePr>
        <p:xfrm>
          <a:off x="107950" y="1711195"/>
          <a:ext cx="4803592" cy="474980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U233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194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174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670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601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810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1132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1155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754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315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514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724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206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211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319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447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967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987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837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87E85C-9DAB-EF4C-813F-4CE36474474A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U233 covariances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9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9036496" cy="102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HEU cases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/>
              <a:t>HENDF/ENDF/B-VIII.1b2: Uncertainty Quantification in ICSBEP using </a:t>
            </a:r>
            <a:r>
              <a:rPr lang="en-GB" sz="1600" dirty="0" err="1"/>
              <a:t>NDaST</a:t>
            </a:r>
            <a:endParaRPr lang="en-GB" sz="16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32A5C9E-E404-2327-85E5-61EF18644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20452"/>
              </p:ext>
            </p:extLst>
          </p:nvPr>
        </p:nvGraphicFramePr>
        <p:xfrm>
          <a:off x="755576" y="2420888"/>
          <a:ext cx="5031105" cy="3413760"/>
        </p:xfrm>
        <a:graphic>
          <a:graphicData uri="http://schemas.openxmlformats.org/drawingml/2006/table">
            <a:tbl>
              <a:tblPr firstRow="1" bandRow="1"/>
              <a:tblGrid>
                <a:gridCol w="1495743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0521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HEU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798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225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415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U235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883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649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983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KJE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36139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24434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346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333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234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7872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ENDF/B-VIII.1b2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U238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73722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03737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647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63939"/>
                  </a:ext>
                </a:extLst>
              </a:tr>
            </a:tbl>
          </a:graphicData>
        </a:graphic>
      </p:graphicFrame>
      <p:sp>
        <p:nvSpPr>
          <p:cNvPr id="4" name="CuadroTexto 8">
            <a:extLst>
              <a:ext uri="{FF2B5EF4-FFF2-40B4-BE49-F238E27FC236}">
                <a16:creationId xmlns:a16="http://schemas.microsoft.com/office/drawing/2014/main" id="{03A53B98-5C7A-6716-86E3-2C9872B0ECA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ENDF/B-VIII.1b2: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ICSBEP/HEU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35974-40B8-797A-D12F-79CE0CC638C7}"/>
              </a:ext>
            </a:extLst>
          </p:cNvPr>
          <p:cNvSpPr txBox="1"/>
          <p:nvPr/>
        </p:nvSpPr>
        <p:spPr>
          <a:xfrm>
            <a:off x="6071667" y="3800276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U235 covariances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EE7D1B1-65F3-B5A9-BB43-AB72D776C61F}"/>
              </a:ext>
            </a:extLst>
          </p:cNvPr>
          <p:cNvSpPr/>
          <p:nvPr/>
        </p:nvSpPr>
        <p:spPr bwMode="auto">
          <a:xfrm>
            <a:off x="5868144" y="3415352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E0544-64E9-28FF-584C-70DEF40ADD6F}"/>
              </a:ext>
            </a:extLst>
          </p:cNvPr>
          <p:cNvSpPr txBox="1"/>
          <p:nvPr/>
        </p:nvSpPr>
        <p:spPr>
          <a:xfrm>
            <a:off x="6075253" y="5029651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U238 covariances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085F7A5A-90F9-1912-4306-AA6E50A18A23}"/>
              </a:ext>
            </a:extLst>
          </p:cNvPr>
          <p:cNvSpPr/>
          <p:nvPr/>
        </p:nvSpPr>
        <p:spPr bwMode="auto">
          <a:xfrm>
            <a:off x="5871730" y="4644727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2DC0F8-D6FA-7F33-1C72-6CC323EE79CE}"/>
              </a:ext>
            </a:extLst>
          </p:cNvPr>
          <p:cNvSpPr txBox="1"/>
          <p:nvPr/>
        </p:nvSpPr>
        <p:spPr>
          <a:xfrm>
            <a:off x="755576" y="5848875"/>
            <a:ext cx="46845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Calculations with </a:t>
            </a:r>
            <a:r>
              <a:rPr lang="en-GB" sz="1400" dirty="0" err="1"/>
              <a:t>NDaST</a:t>
            </a:r>
            <a:r>
              <a:rPr lang="en-GB" sz="1400" dirty="0"/>
              <a:t>: </a:t>
            </a:r>
            <a:r>
              <a:rPr lang="en-GB" sz="1400" u="sng" dirty="0"/>
              <a:t>only U235/238 covariances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/>
              <a:t>NOTE: *</a:t>
            </a:r>
            <a:r>
              <a:rPr lang="es-ES" sz="1050" dirty="0">
                <a:solidFill>
                  <a:schemeClr val="bg1"/>
                </a:solidFill>
              </a:rPr>
              <a:t>Cross-</a:t>
            </a:r>
            <a:r>
              <a:rPr lang="es-ES" sz="1050" dirty="0" err="1">
                <a:solidFill>
                  <a:schemeClr val="bg1"/>
                </a:solidFill>
              </a:rPr>
              <a:t>sections</a:t>
            </a:r>
            <a:r>
              <a:rPr lang="es-ES" sz="1050" dirty="0">
                <a:solidFill>
                  <a:schemeClr val="bg1"/>
                </a:solidFill>
              </a:rPr>
              <a:t> (with </a:t>
            </a:r>
            <a:r>
              <a:rPr lang="es-ES" sz="1050" dirty="0" err="1">
                <a:solidFill>
                  <a:schemeClr val="bg1"/>
                </a:solidFill>
              </a:rPr>
              <a:t>correlations</a:t>
            </a:r>
            <a:r>
              <a:rPr lang="es-ES" sz="1050" dirty="0">
                <a:solidFill>
                  <a:schemeClr val="bg1"/>
                </a:solidFill>
              </a:rPr>
              <a:t>)</a:t>
            </a:r>
            <a:endParaRPr lang="en-GB" sz="1050" b="1" u="sng" dirty="0"/>
          </a:p>
        </p:txBody>
      </p:sp>
    </p:spTree>
    <p:extLst>
      <p:ext uri="{BB962C8B-B14F-4D97-AF65-F5344CB8AC3E}">
        <p14:creationId xmlns:p14="http://schemas.microsoft.com/office/powerpoint/2010/main" val="3869701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TSII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TSII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lnDef>
  </a:objectDefaults>
  <a:extraClrSchemeLst>
    <a:extraClrScheme>
      <a:clrScheme name="ETSI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SI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2E5EE32BFE84299624509C8AF26C7" ma:contentTypeVersion="12" ma:contentTypeDescription="Create a new document." ma:contentTypeScope="" ma:versionID="71ac328dcf5f58715d094ffee5170f22">
  <xsd:schema xmlns:xsd="http://www.w3.org/2001/XMLSchema" xmlns:xs="http://www.w3.org/2001/XMLSchema" xmlns:p="http://schemas.microsoft.com/office/2006/metadata/properties" xmlns:ns2="664def41-b5cd-42f6-9870-681e8601cc86" xmlns:ns3="def2923b-5154-4bfa-b94b-3c8564f2c06f" targetNamespace="http://schemas.microsoft.com/office/2006/metadata/properties" ma:root="true" ma:fieldsID="a0783ba5de5acabcbb60c508af859a2e" ns2:_="" ns3:_="">
    <xsd:import namespace="664def41-b5cd-42f6-9870-681e8601cc86"/>
    <xsd:import namespace="def2923b-5154-4bfa-b94b-3c8564f2c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def41-b5cd-42f6-9870-681e8601c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b79bab5-423c-41bb-b2a6-fa644551e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2923b-5154-4bfa-b94b-3c8564f2c06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fccbb96-97f7-4485-a659-cfd3d5d1c00d}" ma:internalName="TaxCatchAll" ma:showField="CatchAllData" ma:web="def2923b-5154-4bfa-b94b-3c8564f2c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4def41-b5cd-42f6-9870-681e8601cc86">
      <Terms xmlns="http://schemas.microsoft.com/office/infopath/2007/PartnerControls"/>
    </lcf76f155ced4ddcb4097134ff3c332f>
    <TaxCatchAll xmlns="def2923b-5154-4bfa-b94b-3c8564f2c06f" xsi:nil="true"/>
  </documentManagement>
</p:properties>
</file>

<file path=customXml/itemProps1.xml><?xml version="1.0" encoding="utf-8"?>
<ds:datastoreItem xmlns:ds="http://schemas.openxmlformats.org/officeDocument/2006/customXml" ds:itemID="{5663DBC5-FC13-460E-89BC-0BFF332FC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722F4-E132-4281-8A85-C8CDBAADD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def41-b5cd-42f6-9870-681e8601cc86"/>
    <ds:schemaRef ds:uri="def2923b-5154-4bfa-b94b-3c8564f2c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15900F-1F25-428D-8468-16EB5CC922B4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664def41-b5cd-42f6-9870-681e8601cc86"/>
    <ds:schemaRef ds:uri="def2923b-5154-4bfa-b94b-3c8564f2c06f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15683</TotalTime>
  <Words>4181</Words>
  <Application>Microsoft Office PowerPoint</Application>
  <PresentationFormat>On-screen Show (4:3)</PresentationFormat>
  <Paragraphs>1674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Courier New</vt:lpstr>
      <vt:lpstr>Gill Sans MT</vt:lpstr>
      <vt:lpstr>Times New Roman</vt:lpstr>
      <vt:lpstr>Verdana</vt:lpstr>
      <vt:lpstr>Wingdings</vt:lpstr>
      <vt:lpstr>ETSII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</dc:creator>
  <cp:lastModifiedBy>OSCAR LUIS CABELLOS DE FRANCISCO</cp:lastModifiedBy>
  <cp:revision>1491</cp:revision>
  <dcterms:created xsi:type="dcterms:W3CDTF">2011-04-05T11:14:12Z</dcterms:created>
  <dcterms:modified xsi:type="dcterms:W3CDTF">2023-11-08T13:10:05Z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0x010100F522E5EE32BFE84299624509C8AF26C7</vt:lpwstr>
  </property>
</Properties>
</file>