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0"/>
  </p:notesMasterIdLst>
  <p:handoutMasterIdLst>
    <p:handoutMasterId r:id="rId21"/>
  </p:handoutMasterIdLst>
  <p:sldIdLst>
    <p:sldId id="256" r:id="rId5"/>
    <p:sldId id="258" r:id="rId6"/>
    <p:sldId id="259" r:id="rId7"/>
    <p:sldId id="260" r:id="rId8"/>
    <p:sldId id="262" r:id="rId9"/>
    <p:sldId id="263" r:id="rId10"/>
    <p:sldId id="264" r:id="rId11"/>
    <p:sldId id="265" r:id="rId12"/>
    <p:sldId id="266" r:id="rId13"/>
    <p:sldId id="261" r:id="rId14"/>
    <p:sldId id="276" r:id="rId15"/>
    <p:sldId id="277" r:id="rId16"/>
    <p:sldId id="273" r:id="rId17"/>
    <p:sldId id="274" r:id="rId18"/>
    <p:sldId id="275" r:id="rId19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33"/>
    <a:srgbClr val="9A9B9D"/>
    <a:srgbClr val="AEB0AF"/>
    <a:srgbClr val="CEC7C1"/>
    <a:srgbClr val="8C8D90"/>
    <a:srgbClr val="D25350"/>
    <a:srgbClr val="808184"/>
    <a:srgbClr val="75767A"/>
    <a:srgbClr val="4E4F54"/>
    <a:srgbClr val="8488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5161" autoAdjust="0"/>
  </p:normalViewPr>
  <p:slideViewPr>
    <p:cSldViewPr snapToGrid="0" showGuides="1">
      <p:cViewPr varScale="1">
        <p:scale>
          <a:sx n="159" d="100"/>
          <a:sy n="159" d="100"/>
        </p:scale>
        <p:origin x="228" y="13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>
        <p:scale>
          <a:sx n="50" d="100"/>
          <a:sy n="50" d="100"/>
        </p:scale>
        <p:origin x="5664" y="167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533024-10F1-4BC3-BAA5-CB28D8F9B61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8810624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74A39D-78C5-4FF5-94A2-BCBFAF602A34}" type="datetimeFigureOut">
              <a:rPr lang="en-US" smtClean="0">
                <a:latin typeface="+mn-lt"/>
              </a:rPr>
              <a:t>11/9/2023</a:t>
            </a:fld>
            <a:endParaRPr lang="en-US" dirty="0">
              <a:latin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D2005F-34EB-4228-A469-9DA7EF685E3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0" y="881062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l"/>
            <a:fld id="{C75DCF9F-B5D2-4E17-BF72-5579017E6EA3}" type="slidenum">
              <a:rPr lang="en-US" smtClean="0">
                <a:latin typeface="+mn-lt"/>
              </a:rPr>
              <a:pPr algn="l"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35757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+mn-lt"/>
              </a:defRPr>
            </a:lvl1pPr>
          </a:lstStyle>
          <a:p>
            <a:fld id="{D7992059-949A-4D84-A84D-82EB5F97947B}" type="datetimeFigureOut">
              <a:rPr lang="en-US" smtClean="0"/>
              <a:pPr/>
              <a:t>11/9/2023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7"/>
            <a:ext cx="5607050" cy="36607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+mn-lt"/>
              </a:defRPr>
            </a:lvl1pPr>
          </a:lstStyle>
          <a:p>
            <a:fld id="{DBFF095A-F86B-4B29-8A9F-DF3D3D1F3E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089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7A5D040-4FD6-4BA1-AC81-B5CFF26CC6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4321" y="1074420"/>
            <a:ext cx="11334582" cy="4233245"/>
          </a:xfrm>
          <a:prstGeom prst="rect">
            <a:avLst/>
          </a:prstGeom>
        </p:spPr>
      </p:pic>
      <p:sp>
        <p:nvSpPr>
          <p:cNvPr id="15" name="Freeform 7">
            <a:extLst>
              <a:ext uri="{FF2B5EF4-FFF2-40B4-BE49-F238E27FC236}">
                <a16:creationId xmlns:a16="http://schemas.microsoft.com/office/drawing/2014/main" id="{454A96CC-B6D3-471D-892D-1DBFEFBD0D12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latin typeface="+mn-lt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0494F7A-66DD-4829-9AF4-30A3A0F2418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76" y="5392850"/>
            <a:ext cx="1644776" cy="40263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337BA4A-B024-42C0-AEE3-721B228F8259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9E6EA7-E7F1-42F0-95B8-1B1A5A465AF6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67160" y="5343835"/>
            <a:ext cx="5384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>
                <a:solidFill>
                  <a:schemeClr val="tx1"/>
                </a:solidFill>
                <a:latin typeface="Century Gothic" panose="020B0502020202020204" pitchFamily="34" charset="0"/>
              </a:rPr>
              <a:t>ORNL is managed by UT-Battelle LLC for the US Department of Energy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28736" y="1388962"/>
            <a:ext cx="8678194" cy="978729"/>
          </a:xfrm>
        </p:spPr>
        <p:txBody>
          <a:bodyPr/>
          <a:lstStyle>
            <a:lvl1pPr algn="l">
              <a:defRPr sz="3200" b="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447481" y="3013455"/>
            <a:ext cx="5440514" cy="2028101"/>
          </a:xfrm>
        </p:spPr>
        <p:txBody>
          <a:bodyPr/>
          <a:lstStyle>
            <a:lvl1pPr marL="0" indent="0" algn="l">
              <a:buNone/>
              <a:defRPr sz="2000" baseline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5E99884-2636-4794-A093-0F9256951E0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0824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7" y="1083755"/>
            <a:ext cx="5486764" cy="421929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4221671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3439C5-4231-ED43-91B8-86779195C116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C7DBBE-95AC-E843-979A-A1A45836011E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29C1BABE-6AB9-4F04-A1D6-C28E4287362E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D325F85-B4F1-4C5D-855D-1BE9D9C179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0" name="Line 5">
            <a:extLst>
              <a:ext uri="{FF2B5EF4-FFF2-40B4-BE49-F238E27FC236}">
                <a16:creationId xmlns:a16="http://schemas.microsoft.com/office/drawing/2014/main" id="{1F888CF4-3F65-4925-A47B-614AFCDC055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Line 6">
            <a:extLst>
              <a:ext uri="{FF2B5EF4-FFF2-40B4-BE49-F238E27FC236}">
                <a16:creationId xmlns:a16="http://schemas.microsoft.com/office/drawing/2014/main" id="{4CFFE01C-81C8-4437-B6F5-7BAAEE5FC29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id="{1B955FFA-B6F5-4CDD-940A-DB05FD68B7CA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CA5F7EA9-E5C6-4376-AC5D-CA0B1DA0A2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8079" y="2453317"/>
            <a:ext cx="5512904" cy="2690184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41499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6" y="1078992"/>
            <a:ext cx="5487073" cy="4224052"/>
          </a:xfrm>
          <a:noFill/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5779008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453316"/>
            <a:ext cx="5512904" cy="4163291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6" name="Freeform 7">
            <a:extLst>
              <a:ext uri="{FF2B5EF4-FFF2-40B4-BE49-F238E27FC236}">
                <a16:creationId xmlns:a16="http://schemas.microsoft.com/office/drawing/2014/main" id="{2A500EEB-73EC-4C16-8273-4ED5425DD64C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302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k green picture layout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20595" y="1078989"/>
            <a:ext cx="7464186" cy="422600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1" y="1078991"/>
            <a:ext cx="3846274" cy="5779007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079" y="1275788"/>
            <a:ext cx="3576228" cy="97969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800350"/>
            <a:ext cx="3541945" cy="3816258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8" name="Freeform 5">
            <a:extLst>
              <a:ext uri="{FF2B5EF4-FFF2-40B4-BE49-F238E27FC236}">
                <a16:creationId xmlns:a16="http://schemas.microsoft.com/office/drawing/2014/main" id="{E0FFF716-AFC7-4054-A1F8-2C39C30731D0}"/>
              </a:ext>
            </a:extLst>
          </p:cNvPr>
          <p:cNvSpPr>
            <a:spLocks/>
          </p:cNvSpPr>
          <p:nvPr userDrawn="1"/>
        </p:nvSpPr>
        <p:spPr bwMode="auto">
          <a:xfrm>
            <a:off x="4120595" y="1"/>
            <a:ext cx="8071405" cy="6857998"/>
          </a:xfrm>
          <a:custGeom>
            <a:avLst/>
            <a:gdLst>
              <a:gd name="T0" fmla="*/ 4151 w 4490"/>
              <a:gd name="T1" fmla="*/ 0 h 3815"/>
              <a:gd name="T2" fmla="*/ 4151 w 4490"/>
              <a:gd name="T3" fmla="*/ 2951 h 3815"/>
              <a:gd name="T4" fmla="*/ 0 w 4490"/>
              <a:gd name="T5" fmla="*/ 2951 h 3815"/>
              <a:gd name="T6" fmla="*/ 0 w 4490"/>
              <a:gd name="T7" fmla="*/ 3815 h 3815"/>
              <a:gd name="T8" fmla="*/ 4490 w 4490"/>
              <a:gd name="T9" fmla="*/ 3815 h 3815"/>
              <a:gd name="T10" fmla="*/ 4490 w 4490"/>
              <a:gd name="T11" fmla="*/ 2969 h 3815"/>
              <a:gd name="T12" fmla="*/ 4490 w 4490"/>
              <a:gd name="T13" fmla="*/ 2951 h 3815"/>
              <a:gd name="T14" fmla="*/ 4490 w 4490"/>
              <a:gd name="T15" fmla="*/ 0 h 3815"/>
              <a:gd name="T16" fmla="*/ 4151 w 4490"/>
              <a:gd name="T17" fmla="*/ 0 h 3815"/>
              <a:gd name="T18" fmla="*/ 4151 w 4490"/>
              <a:gd name="T19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90" h="3815">
                <a:moveTo>
                  <a:pt x="4151" y="0"/>
                </a:moveTo>
                <a:lnTo>
                  <a:pt x="4151" y="2951"/>
                </a:lnTo>
                <a:lnTo>
                  <a:pt x="0" y="2951"/>
                </a:lnTo>
                <a:lnTo>
                  <a:pt x="0" y="3815"/>
                </a:lnTo>
                <a:lnTo>
                  <a:pt x="4490" y="3815"/>
                </a:lnTo>
                <a:lnTo>
                  <a:pt x="4490" y="2969"/>
                </a:lnTo>
                <a:lnTo>
                  <a:pt x="4490" y="2951"/>
                </a:lnTo>
                <a:lnTo>
                  <a:pt x="4490" y="0"/>
                </a:lnTo>
                <a:lnTo>
                  <a:pt x="4151" y="0"/>
                </a:lnTo>
                <a:lnTo>
                  <a:pt x="4151" y="0"/>
                </a:lnTo>
                <a:close/>
              </a:path>
            </a:pathLst>
          </a:custGeom>
          <a:solidFill>
            <a:srgbClr val="4C88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220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icture layo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4320" y="2381"/>
            <a:ext cx="11312843" cy="6342021"/>
          </a:xfrm>
          <a:noFill/>
          <a:ln>
            <a:noFill/>
          </a:ln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9" y="274320"/>
            <a:ext cx="11000232" cy="53553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effectLst/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Rectangle 256">
            <a:extLst>
              <a:ext uri="{FF2B5EF4-FFF2-40B4-BE49-F238E27FC236}">
                <a16:creationId xmlns:a16="http://schemas.microsoft.com/office/drawing/2014/main" id="{50787286-CD5D-43D9-B8DA-70C3358DC82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3" y="647700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</a:p>
        </p:txBody>
      </p:sp>
      <p:sp>
        <p:nvSpPr>
          <p:cNvPr id="16" name="Freeform 9">
            <a:extLst>
              <a:ext uri="{FF2B5EF4-FFF2-40B4-BE49-F238E27FC236}">
                <a16:creationId xmlns:a16="http://schemas.microsoft.com/office/drawing/2014/main" id="{D938724D-E109-43B4-9560-1552E26DB04A}"/>
              </a:ext>
            </a:extLst>
          </p:cNvPr>
          <p:cNvSpPr>
            <a:spLocks/>
          </p:cNvSpPr>
          <p:nvPr userDrawn="1"/>
        </p:nvSpPr>
        <p:spPr bwMode="auto">
          <a:xfrm>
            <a:off x="6026150" y="0"/>
            <a:ext cx="6165850" cy="6858000"/>
          </a:xfrm>
          <a:custGeom>
            <a:avLst/>
            <a:gdLst>
              <a:gd name="T0" fmla="*/ 3502 w 3884"/>
              <a:gd name="T1" fmla="*/ 0 h 4320"/>
              <a:gd name="T2" fmla="*/ 3502 w 3884"/>
              <a:gd name="T3" fmla="*/ 3998 h 4320"/>
              <a:gd name="T4" fmla="*/ 0 w 3884"/>
              <a:gd name="T5" fmla="*/ 3998 h 4320"/>
              <a:gd name="T6" fmla="*/ 0 w 3884"/>
              <a:gd name="T7" fmla="*/ 4320 h 4320"/>
              <a:gd name="T8" fmla="*/ 3502 w 3884"/>
              <a:gd name="T9" fmla="*/ 4320 h 4320"/>
              <a:gd name="T10" fmla="*/ 3884 w 3884"/>
              <a:gd name="T11" fmla="*/ 4320 h 4320"/>
              <a:gd name="T12" fmla="*/ 3884 w 3884"/>
              <a:gd name="T13" fmla="*/ 3998 h 4320"/>
              <a:gd name="T14" fmla="*/ 3884 w 3884"/>
              <a:gd name="T15" fmla="*/ 0 h 4320"/>
              <a:gd name="T16" fmla="*/ 3502 w 3884"/>
              <a:gd name="T17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884" h="4320">
                <a:moveTo>
                  <a:pt x="3502" y="0"/>
                </a:moveTo>
                <a:lnTo>
                  <a:pt x="3502" y="3998"/>
                </a:lnTo>
                <a:lnTo>
                  <a:pt x="0" y="3998"/>
                </a:lnTo>
                <a:lnTo>
                  <a:pt x="0" y="4320"/>
                </a:lnTo>
                <a:lnTo>
                  <a:pt x="3502" y="4320"/>
                </a:lnTo>
                <a:lnTo>
                  <a:pt x="3884" y="4320"/>
                </a:lnTo>
                <a:lnTo>
                  <a:pt x="3884" y="3998"/>
                </a:lnTo>
                <a:lnTo>
                  <a:pt x="3884" y="0"/>
                </a:lnTo>
                <a:lnTo>
                  <a:pt x="3502" y="0"/>
                </a:lnTo>
                <a:close/>
              </a:path>
            </a:pathLst>
          </a:custGeom>
          <a:solidFill>
            <a:srgbClr val="4087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900E375-D0D6-466C-A383-E914B5C8AE5A}"/>
              </a:ext>
            </a:extLst>
          </p:cNvPr>
          <p:cNvSpPr/>
          <p:nvPr userDrawn="1"/>
        </p:nvSpPr>
        <p:spPr>
          <a:xfrm>
            <a:off x="0" y="6344402"/>
            <a:ext cx="274320" cy="510909"/>
          </a:xfrm>
          <a:prstGeom prst="rect">
            <a:avLst/>
          </a:prstGeom>
          <a:solidFill>
            <a:srgbClr val="397D5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D090841D-81E2-4E83-8067-E18C5C3AF8FF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D3AC615-0875-4C80-B019-11A28EDCB6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6477000"/>
            <a:ext cx="1088136" cy="26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6074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2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12106"/>
            <a:ext cx="5840589" cy="52934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6351411" y="1412106"/>
            <a:ext cx="5840589" cy="52934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19" y="948037"/>
            <a:ext cx="5840589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6351411" y="948037"/>
            <a:ext cx="5840589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4318" y="1005840"/>
            <a:ext cx="5821682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312234" y="1527048"/>
            <a:ext cx="5783766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6351410" y="1005840"/>
            <a:ext cx="5840589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6351411" y="1527048"/>
            <a:ext cx="5785575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8" y="365857"/>
            <a:ext cx="10363317" cy="406265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8649F31-1D58-F243-85FD-74506880A336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7038521-D276-4049-A4BA-98C27C6D8256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6">
            <a:extLst>
              <a:ext uri="{FF2B5EF4-FFF2-40B4-BE49-F238E27FC236}">
                <a16:creationId xmlns:a16="http://schemas.microsoft.com/office/drawing/2014/main" id="{3F2F0951-0E05-43D4-AB3F-73E5681F4301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7EC139F-C616-4896-A830-8F9FC5B2C2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3" name="Rectangle 256">
            <a:extLst>
              <a:ext uri="{FF2B5EF4-FFF2-40B4-BE49-F238E27FC236}">
                <a16:creationId xmlns:a16="http://schemas.microsoft.com/office/drawing/2014/main" id="{D8ACAAE2-A531-47BE-8F4F-FFC18507ED0B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137479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12106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4299090" y="1412106"/>
            <a:ext cx="3867912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8323860" y="1412106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3866758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4299089" y="948037"/>
            <a:ext cx="386791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8323860" y="948037"/>
            <a:ext cx="3885931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0178" y="1005840"/>
            <a:ext cx="3870672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312234" y="1527048"/>
            <a:ext cx="3791415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4297709" y="1005840"/>
            <a:ext cx="3866758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4295175" y="1527048"/>
            <a:ext cx="3860800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8319718" y="1005840"/>
            <a:ext cx="3885931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8319719" y="1527048"/>
            <a:ext cx="3768204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8" y="365857"/>
            <a:ext cx="10418329" cy="406265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028812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19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328861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3288610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630290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6302901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25F09E4-91A6-437A-BED4-ED7995D473E7}"/>
              </a:ext>
            </a:extLst>
          </p:cNvPr>
          <p:cNvSpPr/>
          <p:nvPr userDrawn="1"/>
        </p:nvSpPr>
        <p:spPr>
          <a:xfrm>
            <a:off x="9317192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192D3D3-2A2D-4482-B3F5-B0CBCD39D93A}"/>
              </a:ext>
            </a:extLst>
          </p:cNvPr>
          <p:cNvSpPr/>
          <p:nvPr userDrawn="1"/>
        </p:nvSpPr>
        <p:spPr>
          <a:xfrm>
            <a:off x="9317193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4319" y="1005840"/>
            <a:ext cx="2861458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74318" y="1527048"/>
            <a:ext cx="2861459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3288609" y="1005840"/>
            <a:ext cx="2874807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3288609" y="1527048"/>
            <a:ext cx="2874807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6312952" y="1005840"/>
            <a:ext cx="2864755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6312952" y="1527048"/>
            <a:ext cx="2864755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9" y="365857"/>
            <a:ext cx="10418330" cy="406265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757D323C-D2DD-42C4-81D6-6224EE035EE4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9317190" y="1005840"/>
            <a:ext cx="2864755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Content Placeholder 5">
            <a:extLst>
              <a:ext uri="{FF2B5EF4-FFF2-40B4-BE49-F238E27FC236}">
                <a16:creationId xmlns:a16="http://schemas.microsoft.com/office/drawing/2014/main" id="{6D6262AB-5413-4C3B-B769-39B07A6E5626}"/>
              </a:ext>
            </a:extLst>
          </p:cNvPr>
          <p:cNvSpPr>
            <a:spLocks noGrp="1"/>
          </p:cNvSpPr>
          <p:nvPr userDrawn="1">
            <p:ph sz="quarter" idx="13"/>
          </p:nvPr>
        </p:nvSpPr>
        <p:spPr>
          <a:xfrm>
            <a:off x="9317190" y="1527048"/>
            <a:ext cx="2864755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F5E4A85E-2D34-4FC1-90CE-1459D5681F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04" y="441571"/>
            <a:ext cx="1093661" cy="26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560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9496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5" y="1653735"/>
            <a:ext cx="11430000" cy="4047778"/>
          </a:xfrm>
        </p:spPr>
        <p:txBody>
          <a:bodyPr/>
          <a:lstStyle>
            <a:lvl1pPr marL="288925" indent="-288925">
              <a:spcBef>
                <a:spcPts val="1800"/>
              </a:spcBef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>
                <a:latin typeface="+mn-lt"/>
                <a:cs typeface="Arial" panose="020B0604020202020204" pitchFamily="34" charset="0"/>
              </a:defRPr>
            </a:lvl2pPr>
            <a:lvl3pPr marL="1031875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3pPr>
            <a:lvl4pPr>
              <a:buClr>
                <a:schemeClr val="tx1"/>
              </a:buClr>
              <a:defRPr>
                <a:latin typeface="+mn-lt"/>
                <a:cs typeface="Arial" panose="020B0604020202020204" pitchFamily="34" charset="0"/>
              </a:defRPr>
            </a:lvl4pPr>
            <a:lvl5pPr marL="1482725" indent="-22225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27458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7DAB3A-4154-42CC-B73A-07DD412DD1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01" b="-1"/>
          <a:stretch/>
        </p:blipFill>
        <p:spPr>
          <a:xfrm>
            <a:off x="6095998" y="1078992"/>
            <a:ext cx="5535025" cy="422867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679D6E9-7CB6-4816-BA71-A98C108727C8}"/>
              </a:ext>
            </a:extLst>
          </p:cNvPr>
          <p:cNvSpPr/>
          <p:nvPr userDrawn="1"/>
        </p:nvSpPr>
        <p:spPr>
          <a:xfrm>
            <a:off x="274320" y="1078992"/>
            <a:ext cx="5821680" cy="4228673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F2F47A-E421-4CE0-A746-76A8C436B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352479"/>
            <a:ext cx="5413469" cy="110078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6068FB31-3CF5-496E-BC0D-61D682234A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12217" y="2891883"/>
            <a:ext cx="5431021" cy="2252546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buClr>
                <a:schemeClr val="tx1"/>
              </a:buClr>
              <a:buFont typeface="Century Gothic" panose="020B0502020202020204" pitchFamily="34" charset="0"/>
              <a:buChar char="–"/>
              <a:defRPr sz="1800">
                <a:latin typeface="Century Gothic" panose="020B0502020202020204" pitchFamily="34" charset="0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8ACC93F-6123-3F49-8C15-4A811AF8B7BB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7756F41-5AD0-C346-AE90-A0206E07D1B9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E79036-1F33-40EB-AB47-F9529E5C3C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2" name="Freeform 7">
            <a:extLst>
              <a:ext uri="{FF2B5EF4-FFF2-40B4-BE49-F238E27FC236}">
                <a16:creationId xmlns:a16="http://schemas.microsoft.com/office/drawing/2014/main" id="{3E861E90-11A2-4A0B-85EB-1A2865C9A48F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CBCBC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671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5" y="1444753"/>
            <a:ext cx="5507832" cy="4203944"/>
          </a:xfrm>
        </p:spPr>
        <p:txBody>
          <a:bodyPr/>
          <a:lstStyle>
            <a:lvl1pPr marL="230188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>
                <a:latin typeface="+mn-lt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 baseline="0">
                <a:latin typeface="Century Gothic" panose="020B0502020202020204" pitchFamily="34" charset="0"/>
              </a:defRPr>
            </a:lvl3pPr>
            <a:lvl4pPr marL="971550" indent="0">
              <a:buClr>
                <a:schemeClr val="tx1"/>
              </a:buClr>
              <a:buFont typeface="Century Gothic" panose="020B0502020202020204" pitchFamily="34" charset="0"/>
              <a:buNone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1493" y="1444753"/>
            <a:ext cx="5504688" cy="4203944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 baseline="0">
                <a:latin typeface="Century Gothic" panose="020B0502020202020204" pitchFamily="34" charset="0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3pPr>
            <a:lvl4pPr marL="1144588" indent="-173038">
              <a:buClr>
                <a:schemeClr val="tx1"/>
              </a:buClr>
              <a:buFont typeface="Century Gothic" panose="020B0502020202020204" pitchFamily="34" charset="0"/>
              <a:buChar char="•"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Rectangle 256">
            <a:extLst>
              <a:ext uri="{FF2B5EF4-FFF2-40B4-BE49-F238E27FC236}">
                <a16:creationId xmlns:a16="http://schemas.microsoft.com/office/drawing/2014/main" id="{0ED8B866-A29F-4437-842E-6B7908B2FB7D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60578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5135" y="1444752"/>
            <a:ext cx="5507832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5" y="2275467"/>
            <a:ext cx="5507832" cy="3373229"/>
          </a:xfrm>
        </p:spPr>
        <p:txBody>
          <a:bodyPr/>
          <a:lstStyle>
            <a:lvl1pPr marL="230188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>
                <a:latin typeface="+mn-lt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 baseline="0">
                <a:latin typeface="Century Gothic" panose="020B0502020202020204" pitchFamily="34" charset="0"/>
              </a:defRPr>
            </a:lvl3pPr>
            <a:lvl4pPr marL="971550" indent="0">
              <a:buClr>
                <a:schemeClr val="tx1"/>
              </a:buClr>
              <a:buFont typeface="Century Gothic" panose="020B0502020202020204" pitchFamily="34" charset="0"/>
              <a:buNone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1493" y="1444752"/>
            <a:ext cx="5504688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1493" y="2275467"/>
            <a:ext cx="5504688" cy="3373229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 baseline="0">
                <a:latin typeface="Century Gothic" panose="020B0502020202020204" pitchFamily="34" charset="0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3pPr>
            <a:lvl4pPr marL="1144588" indent="-173038">
              <a:buClr>
                <a:schemeClr val="tx1"/>
              </a:buClr>
              <a:buFont typeface="Century Gothic" panose="020B0502020202020204" pitchFamily="34" charset="0"/>
              <a:buChar char="•"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Rectangle 256">
            <a:extLst>
              <a:ext uri="{FF2B5EF4-FFF2-40B4-BE49-F238E27FC236}">
                <a16:creationId xmlns:a16="http://schemas.microsoft.com/office/drawing/2014/main" id="{0ED8B866-A29F-4437-842E-6B7908B2FB7D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8993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425236" cy="535531"/>
          </a:xfrm>
        </p:spPr>
        <p:txBody>
          <a:bodyPr/>
          <a:lstStyle>
            <a:lvl1pPr>
              <a:lnSpc>
                <a:spcPct val="90000"/>
              </a:lnSpc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582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idebar a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9577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boxes with revers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696" y="1387602"/>
            <a:ext cx="5486400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696" y="2208792"/>
            <a:ext cx="5486400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 baseline="0"/>
            </a:lvl1pPr>
            <a:lvl2pPr marL="514350" indent="-225425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600" baseline="0"/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84682" y="1387602"/>
            <a:ext cx="5486400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84682" y="2213184"/>
            <a:ext cx="5486400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Rectangle 256">
            <a:extLst>
              <a:ext uri="{FF2B5EF4-FFF2-40B4-BE49-F238E27FC236}">
                <a16:creationId xmlns:a16="http://schemas.microsoft.com/office/drawing/2014/main" id="{B764CAE0-734A-4D16-BDA1-3E43A810370F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61005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3 content boxes with revers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696" y="1387602"/>
            <a:ext cx="361047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696" y="2208792"/>
            <a:ext cx="361047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 baseline="0"/>
            </a:lvl1pPr>
            <a:lvl2pPr marL="514350" indent="-225425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600" baseline="0"/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3659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3659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9D91D4C-0C90-4594-94C2-E939B6EF57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48562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E1A87D9D-30BD-4BC1-AB79-1F900F87185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248562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Rectangle 256">
            <a:extLst>
              <a:ext uri="{FF2B5EF4-FFF2-40B4-BE49-F238E27FC236}">
                <a16:creationId xmlns:a16="http://schemas.microsoft.com/office/drawing/2014/main" id="{B764CAE0-734A-4D16-BDA1-3E43A810370F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90490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29768" y="274320"/>
            <a:ext cx="114300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1614" y="1650029"/>
            <a:ext cx="11419468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3B0D07-6BED-A646-84B4-4749F06D657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5832D77F-AA48-5846-ACCE-C0EB6A92350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16607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9AC3F58-DA01-43AC-9BFD-B0FCF242EE72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413129" y="6477000"/>
            <a:ext cx="1088136" cy="261860"/>
          </a:xfrm>
          <a:prstGeom prst="rect">
            <a:avLst/>
          </a:prstGeom>
        </p:spPr>
      </p:pic>
      <p:sp>
        <p:nvSpPr>
          <p:cNvPr id="10" name="Rectangle 256">
            <a:extLst>
              <a:ext uri="{FF2B5EF4-FFF2-40B4-BE49-F238E27FC236}">
                <a16:creationId xmlns:a16="http://schemas.microsoft.com/office/drawing/2014/main" id="{323F2AC7-81B7-4181-8965-07F2D3F8B684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Covariance Data Testing at ORNL</a:t>
            </a:r>
          </a:p>
        </p:txBody>
      </p:sp>
    </p:spTree>
    <p:extLst>
      <p:ext uri="{BB962C8B-B14F-4D97-AF65-F5344CB8AC3E}">
        <p14:creationId xmlns:p14="http://schemas.microsoft.com/office/powerpoint/2010/main" val="2725756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732" r:id="rId2"/>
    <p:sldLayoutId id="2147483716" r:id="rId3"/>
    <p:sldLayoutId id="2147483663" r:id="rId4"/>
    <p:sldLayoutId id="2147483758" r:id="rId5"/>
    <p:sldLayoutId id="2147483736" r:id="rId6"/>
    <p:sldLayoutId id="2147483759" r:id="rId7"/>
    <p:sldLayoutId id="2147483685" r:id="rId8"/>
    <p:sldLayoutId id="2147483757" r:id="rId9"/>
    <p:sldLayoutId id="2147483667" r:id="rId10"/>
    <p:sldLayoutId id="2147483725" r:id="rId11"/>
    <p:sldLayoutId id="2147483756" r:id="rId12"/>
    <p:sldLayoutId id="2147483678" r:id="rId13"/>
    <p:sldLayoutId id="2147483760" r:id="rId14"/>
    <p:sldLayoutId id="2147483761" r:id="rId15"/>
    <p:sldLayoutId id="2147483762" r:id="rId16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87338" indent="-28733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8975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–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030288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charset="0"/>
        <a:buChar char="–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Font typeface="Arial" charset="0"/>
        <a:buChar char="»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CEF93-DE48-5442-870D-943F375717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8736" y="1388962"/>
            <a:ext cx="8678194" cy="978729"/>
          </a:xfrm>
        </p:spPr>
        <p:txBody>
          <a:bodyPr/>
          <a:lstStyle/>
          <a:p>
            <a:r>
              <a:rPr lang="en-US" dirty="0"/>
              <a:t>Covariance Testing Progress for</a:t>
            </a:r>
            <a:br>
              <a:rPr lang="en-US" dirty="0"/>
            </a:br>
            <a:r>
              <a:rPr lang="en-US" dirty="0"/>
              <a:t>ENDF/B-VIII.1</a:t>
            </a:r>
            <a:r>
              <a:rPr lang="el-GR" dirty="0"/>
              <a:t>β</a:t>
            </a:r>
            <a:r>
              <a:rPr lang="en-US" dirty="0"/>
              <a:t>1 at ORNL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273FE8-692F-1E45-8F88-6FBEEB088B3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B.J. Marshall</a:t>
            </a:r>
          </a:p>
          <a:p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CSEWG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Brookhaven National Laboratory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November 15, 2023</a:t>
            </a:r>
          </a:p>
        </p:txBody>
      </p:sp>
    </p:spTree>
    <p:extLst>
      <p:ext uri="{BB962C8B-B14F-4D97-AF65-F5344CB8AC3E}">
        <p14:creationId xmlns:p14="http://schemas.microsoft.com/office/powerpoint/2010/main" val="41726436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AD5A2A-A332-5DF8-0998-49816A613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352479"/>
            <a:ext cx="5413469" cy="978729"/>
          </a:xfrm>
        </p:spPr>
        <p:txBody>
          <a:bodyPr/>
          <a:lstStyle/>
          <a:p>
            <a:r>
              <a:rPr lang="en-US" dirty="0"/>
              <a:t>Questions on VALID results?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5013470-9C54-173C-3A2F-7A4936672CCD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5810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FBF1ABA-5EB6-AE69-3477-5E3069524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Detailed results for HMF-001 (“Godiva” simple sphere)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719FB3C7-E02D-27EC-6F40-29E4D47D0B1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9902512"/>
              </p:ext>
            </p:extLst>
          </p:nvPr>
        </p:nvGraphicFramePr>
        <p:xfrm>
          <a:off x="2860040" y="1440180"/>
          <a:ext cx="6471920" cy="434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8660">
                  <a:extLst>
                    <a:ext uri="{9D8B030D-6E8A-4147-A177-3AD203B41FA5}">
                      <a16:colId xmlns:a16="http://schemas.microsoft.com/office/drawing/2014/main" val="1156751796"/>
                    </a:ext>
                  </a:extLst>
                </a:gridCol>
                <a:gridCol w="2246630">
                  <a:extLst>
                    <a:ext uri="{9D8B030D-6E8A-4147-A177-3AD203B41FA5}">
                      <a16:colId xmlns:a16="http://schemas.microsoft.com/office/drawing/2014/main" val="1759482386"/>
                    </a:ext>
                  </a:extLst>
                </a:gridCol>
                <a:gridCol w="2246630">
                  <a:extLst>
                    <a:ext uri="{9D8B030D-6E8A-4147-A177-3AD203B41FA5}">
                      <a16:colId xmlns:a16="http://schemas.microsoft.com/office/drawing/2014/main" val="29085710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ENDF/B-VIII.0 </a:t>
                      </a:r>
                    </a:p>
                    <a:p>
                      <a:pPr algn="ctr"/>
                      <a:r>
                        <a:rPr lang="en-US" dirty="0"/>
                        <a:t>uncertainty (</a:t>
                      </a:r>
                      <a:r>
                        <a:rPr lang="en-US" dirty="0" err="1"/>
                        <a:t>pcm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ENDF/B-VIII.1</a:t>
                      </a:r>
                      <a:r>
                        <a:rPr lang="el-GR" dirty="0">
                          <a:latin typeface="Century Gothic" panose="020B0502020202020204" pitchFamily="34" charset="0"/>
                        </a:rPr>
                        <a:t>β</a:t>
                      </a:r>
                      <a:r>
                        <a:rPr lang="en-US" dirty="0">
                          <a:latin typeface="Century Gothic" panose="020B0502020202020204" pitchFamily="34" charset="0"/>
                        </a:rPr>
                        <a:t>1</a:t>
                      </a:r>
                    </a:p>
                    <a:p>
                      <a:pPr algn="ctr"/>
                      <a:r>
                        <a:rPr lang="en-US" dirty="0"/>
                        <a:t>uncertainty (</a:t>
                      </a:r>
                      <a:r>
                        <a:rPr lang="en-US" dirty="0" err="1"/>
                        <a:t>pcm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03987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baseline="30000" dirty="0"/>
                        <a:t>235</a:t>
                      </a:r>
                      <a:r>
                        <a:rPr lang="en-US" baseline="0" dirty="0"/>
                        <a:t>U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Fission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787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787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704131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baseline="30000" dirty="0"/>
                        <a:t>235</a:t>
                      </a:r>
                      <a:r>
                        <a:rPr lang="en-US" baseline="0" dirty="0"/>
                        <a:t>U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Nubar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399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Calibri" panose="020F0502020204030204" pitchFamily="34" charset="0"/>
                        </a:rPr>
                        <a:t>382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573883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baseline="30000" dirty="0"/>
                        <a:t>235</a:t>
                      </a:r>
                      <a:r>
                        <a:rPr lang="en-US" baseline="0" dirty="0"/>
                        <a:t>U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Chi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33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Calibri" panose="020F0502020204030204" pitchFamily="34" charset="0"/>
                        </a:rPr>
                        <a:t>33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105866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baseline="30000" dirty="0"/>
                        <a:t>235</a:t>
                      </a:r>
                      <a:r>
                        <a:rPr lang="en-US" baseline="0" dirty="0"/>
                        <a:t>U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Elastic</a:t>
                      </a:r>
                      <a:r>
                        <a:rPr lang="en-US" sz="1800" kern="1200" baseline="30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224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Calibri" panose="020F0502020204030204" pitchFamily="34" charset="0"/>
                        </a:rPr>
                        <a:t>224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512071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baseline="30000" dirty="0"/>
                        <a:t>235</a:t>
                      </a:r>
                      <a:r>
                        <a:rPr lang="en-US" baseline="0" dirty="0"/>
                        <a:t>U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Inelastic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239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Calibri" panose="020F0502020204030204" pitchFamily="34" charset="0"/>
                        </a:rPr>
                        <a:t>239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677411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baseline="30000" dirty="0"/>
                        <a:t>235</a:t>
                      </a:r>
                      <a:r>
                        <a:rPr lang="en-US" baseline="0" dirty="0"/>
                        <a:t>U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Capture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277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Calibri" panose="020F0502020204030204" pitchFamily="34" charset="0"/>
                        </a:rPr>
                        <a:t>277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453560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baseline="30000" dirty="0"/>
                        <a:t>235</a:t>
                      </a:r>
                      <a:r>
                        <a:rPr lang="en-US" baseline="0" dirty="0"/>
                        <a:t>U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Sum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982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Calibri" panose="020F0502020204030204" pitchFamily="34" charset="0"/>
                        </a:rPr>
                        <a:t>975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838827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Exp. Uncertainty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100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Calibri" panose="020F0502020204030204" pitchFamily="34" charset="0"/>
                        </a:rPr>
                        <a:t>100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835509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C-E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14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74223115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r>
                        <a:rPr lang="en-US" baseline="30000" dirty="0"/>
                        <a:t>†</a:t>
                      </a:r>
                      <a:r>
                        <a:rPr lang="en-US" baseline="0" dirty="0"/>
                        <a:t>Accounting for cross correlation with fission</a:t>
                      </a:r>
                      <a:endParaRPr lang="en-US" baseline="30000" dirty="0"/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695215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72800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62152-74F9-BBAE-5777-4DB6B4834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Detailed results for PMF-001S (Jezebel simple sphere)</a:t>
            </a:r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4CB2144F-C5E1-2010-6584-6C3751C17F2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2590801"/>
              </p:ext>
            </p:extLst>
          </p:nvPr>
        </p:nvGraphicFramePr>
        <p:xfrm>
          <a:off x="2860040" y="1126671"/>
          <a:ext cx="6471920" cy="3977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8660">
                  <a:extLst>
                    <a:ext uri="{9D8B030D-6E8A-4147-A177-3AD203B41FA5}">
                      <a16:colId xmlns:a16="http://schemas.microsoft.com/office/drawing/2014/main" val="1156751796"/>
                    </a:ext>
                  </a:extLst>
                </a:gridCol>
                <a:gridCol w="2246630">
                  <a:extLst>
                    <a:ext uri="{9D8B030D-6E8A-4147-A177-3AD203B41FA5}">
                      <a16:colId xmlns:a16="http://schemas.microsoft.com/office/drawing/2014/main" val="1759482386"/>
                    </a:ext>
                  </a:extLst>
                </a:gridCol>
                <a:gridCol w="2246630">
                  <a:extLst>
                    <a:ext uri="{9D8B030D-6E8A-4147-A177-3AD203B41FA5}">
                      <a16:colId xmlns:a16="http://schemas.microsoft.com/office/drawing/2014/main" val="29085710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ENDF/B-VIII.0 </a:t>
                      </a:r>
                    </a:p>
                    <a:p>
                      <a:pPr algn="ctr"/>
                      <a:r>
                        <a:rPr lang="en-US" dirty="0"/>
                        <a:t>uncertainty (</a:t>
                      </a:r>
                      <a:r>
                        <a:rPr lang="en-US" dirty="0" err="1"/>
                        <a:t>pcm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ENDF/B-VIII.1</a:t>
                      </a:r>
                      <a:r>
                        <a:rPr lang="el-GR" dirty="0">
                          <a:latin typeface="Century Gothic" panose="020B0502020202020204" pitchFamily="34" charset="0"/>
                        </a:rPr>
                        <a:t>β</a:t>
                      </a:r>
                      <a:r>
                        <a:rPr lang="en-US" dirty="0">
                          <a:latin typeface="Century Gothic" panose="020B0502020202020204" pitchFamily="34" charset="0"/>
                        </a:rPr>
                        <a:t>1</a:t>
                      </a:r>
                    </a:p>
                    <a:p>
                      <a:pPr algn="ctr"/>
                      <a:r>
                        <a:rPr lang="en-US" dirty="0"/>
                        <a:t>uncertainty (</a:t>
                      </a:r>
                      <a:r>
                        <a:rPr lang="en-US" dirty="0" err="1"/>
                        <a:t>pcm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03987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baseline="30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239</a:t>
                      </a: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Pu Fission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877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920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704131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baseline="30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239</a:t>
                      </a: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Pu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Nubar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317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416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573883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baseline="30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239</a:t>
                      </a: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Pu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Chi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179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37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105866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baseline="30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239</a:t>
                      </a: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Pu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Elastic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484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360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512071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baseline="30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239</a:t>
                      </a: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Pu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Inelastic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-119*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165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677411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baseline="30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239</a:t>
                      </a: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Pu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Capture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64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19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453560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Sum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1061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1085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838827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Exp. uncertainty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130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130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835509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C-E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-28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-116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7422311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A5A0F2E4-BCE7-E5DA-C19F-C9B26CAA4190}"/>
              </a:ext>
            </a:extLst>
          </p:cNvPr>
          <p:cNvSpPr txBox="1"/>
          <p:nvPr/>
        </p:nvSpPr>
        <p:spPr>
          <a:xfrm>
            <a:off x="1463040" y="5185910"/>
            <a:ext cx="9265920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* Cross correlation between elastic and inelastic is larger than inelastic with itself</a:t>
            </a:r>
          </a:p>
          <a:p>
            <a:pPr algn="l">
              <a:lnSpc>
                <a:spcPct val="90000"/>
              </a:lnSpc>
            </a:pPr>
            <a:endParaRPr lang="en-US" dirty="0">
              <a:latin typeface="+mn-lt"/>
            </a:endParaRPr>
          </a:p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Resulting total scattering uncertainty is 469 </a:t>
            </a:r>
            <a:r>
              <a:rPr lang="en-US" dirty="0" err="1">
                <a:latin typeface="+mn-lt"/>
              </a:rPr>
              <a:t>pcm</a:t>
            </a:r>
            <a:r>
              <a:rPr lang="en-US" dirty="0">
                <a:latin typeface="+mn-lt"/>
              </a:rPr>
              <a:t> in ENDF/B-VIII.0 and 396 </a:t>
            </a:r>
            <a:r>
              <a:rPr lang="en-US" dirty="0" err="1">
                <a:latin typeface="+mn-lt"/>
              </a:rPr>
              <a:t>pcm</a:t>
            </a:r>
            <a:r>
              <a:rPr lang="en-US" dirty="0">
                <a:latin typeface="+mn-lt"/>
              </a:rPr>
              <a:t> with ENDF/B-VIII.1β1</a:t>
            </a:r>
          </a:p>
        </p:txBody>
      </p:sp>
    </p:spTree>
    <p:extLst>
      <p:ext uri="{BB962C8B-B14F-4D97-AF65-F5344CB8AC3E}">
        <p14:creationId xmlns:p14="http://schemas.microsoft.com/office/powerpoint/2010/main" val="31145730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4E50B-7BF1-3D8D-3610-3D1F19DFB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28FFD6-3ADF-ADB1-37AD-3508A94576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Data-induced uncertainty significantly increased for thermal </a:t>
            </a:r>
            <a:r>
              <a:rPr lang="en-US" baseline="30000" dirty="0"/>
              <a:t>235</a:t>
            </a:r>
            <a:r>
              <a:rPr lang="en-US" dirty="0"/>
              <a:t>U-fueled systems</a:t>
            </a:r>
          </a:p>
          <a:p>
            <a:r>
              <a:rPr lang="en-US" dirty="0"/>
              <a:t>Dramatic changes in </a:t>
            </a:r>
            <a:r>
              <a:rPr lang="en-US" baseline="30000" dirty="0"/>
              <a:t>239</a:t>
            </a:r>
            <a:r>
              <a:rPr lang="en-US" dirty="0"/>
              <a:t>Pu covariance changes for thermal systems are worrying</a:t>
            </a:r>
          </a:p>
          <a:p>
            <a:pPr lvl="1"/>
            <a:r>
              <a:rPr lang="en-US" dirty="0"/>
              <a:t>Were these the changes that were intended?</a:t>
            </a:r>
          </a:p>
          <a:p>
            <a:r>
              <a:rPr lang="en-US" dirty="0"/>
              <a:t>Impact of changes on HMF-001 and PMF-001 is small</a:t>
            </a:r>
          </a:p>
        </p:txBody>
      </p:sp>
    </p:spTree>
    <p:extLst>
      <p:ext uri="{BB962C8B-B14F-4D97-AF65-F5344CB8AC3E}">
        <p14:creationId xmlns:p14="http://schemas.microsoft.com/office/powerpoint/2010/main" val="31422171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1F6B9-3AA7-42F0-BD8C-DBAEC94F7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2B8F22-FA6B-44F3-AFC6-DD684A6B3B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8950" y="2777175"/>
            <a:ext cx="10854100" cy="1303649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effectLst/>
                <a:latin typeface="+mj-lt"/>
              </a:rPr>
              <a:t>This presentation was supported by the Nuclear Criticality Safety Program, funded and managed by the National Nuclear Security Administration for the Department of Energy.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988684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D1D39B6-5107-4FA6-A24B-995429DAE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957" y="2893469"/>
            <a:ext cx="5413469" cy="535531"/>
          </a:xfrm>
        </p:spPr>
        <p:txBody>
          <a:bodyPr/>
          <a:lstStyle/>
          <a:p>
            <a:pPr algn="ctr"/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79276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11534-FFBD-AF26-4091-B54BE12BE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F546BF-D960-10FE-9D22-35EA4A3319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Summary of results presented for </a:t>
            </a:r>
            <a:r>
              <a:rPr lang="el-GR" dirty="0"/>
              <a:t>β</a:t>
            </a:r>
            <a:r>
              <a:rPr lang="en-US" dirty="0"/>
              <a:t>1 at mini-CSEWG</a:t>
            </a:r>
          </a:p>
          <a:p>
            <a:r>
              <a:rPr lang="en-US" dirty="0"/>
              <a:t>Detailed results for HMF-001 and PMF-001</a:t>
            </a:r>
          </a:p>
        </p:txBody>
      </p:sp>
    </p:spTree>
    <p:extLst>
      <p:ext uri="{BB962C8B-B14F-4D97-AF65-F5344CB8AC3E}">
        <p14:creationId xmlns:p14="http://schemas.microsoft.com/office/powerpoint/2010/main" val="4054716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DA0EE-27D2-0E60-1073-AF9D9A879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Data-induced uncertainty in VALID benchmarks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26030E-2FA1-3D4B-C321-65D2404801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Historically a check ORNL has used to compare predicted variability with observed variability from benchmarks</a:t>
            </a:r>
          </a:p>
          <a:p>
            <a:r>
              <a:rPr lang="en-US" dirty="0"/>
              <a:t>TSUNAMI-IP propagates covariance data with sensitivities from benchmarks</a:t>
            </a:r>
          </a:p>
          <a:p>
            <a:r>
              <a:rPr lang="en-US" dirty="0"/>
              <a:t>The uncertainty is determined by reaction-nuclide pair and summed to determine the total data-induced uncertainty in </a:t>
            </a:r>
            <a:r>
              <a:rPr lang="en-US" i="1" dirty="0" err="1"/>
              <a:t>k</a:t>
            </a:r>
            <a:r>
              <a:rPr lang="en-US" baseline="-25000" dirty="0" err="1"/>
              <a:t>eff</a:t>
            </a:r>
            <a:endParaRPr lang="en-US" dirty="0"/>
          </a:p>
          <a:p>
            <a:r>
              <a:rPr lang="en-US" dirty="0"/>
              <a:t>Examination of results highlights potential concerns with covariance data</a:t>
            </a:r>
          </a:p>
        </p:txBody>
      </p:sp>
    </p:spTree>
    <p:extLst>
      <p:ext uri="{BB962C8B-B14F-4D97-AF65-F5344CB8AC3E}">
        <p14:creationId xmlns:p14="http://schemas.microsoft.com/office/powerpoint/2010/main" val="33674033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88632-5817-3B40-DCB6-F9E5EC9C6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by benchmark category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0772CAD-7A57-83D3-0E4C-D027F01AD33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0380660"/>
              </p:ext>
            </p:extLst>
          </p:nvPr>
        </p:nvGraphicFramePr>
        <p:xfrm>
          <a:off x="344288" y="1240787"/>
          <a:ext cx="11586455" cy="43275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3297">
                  <a:extLst>
                    <a:ext uri="{9D8B030D-6E8A-4147-A177-3AD203B41FA5}">
                      <a16:colId xmlns:a16="http://schemas.microsoft.com/office/drawing/2014/main" val="1064442264"/>
                    </a:ext>
                  </a:extLst>
                </a:gridCol>
                <a:gridCol w="1263297">
                  <a:extLst>
                    <a:ext uri="{9D8B030D-6E8A-4147-A177-3AD203B41FA5}">
                      <a16:colId xmlns:a16="http://schemas.microsoft.com/office/drawing/2014/main" val="3257318339"/>
                    </a:ext>
                  </a:extLst>
                </a:gridCol>
                <a:gridCol w="1263297">
                  <a:extLst>
                    <a:ext uri="{9D8B030D-6E8A-4147-A177-3AD203B41FA5}">
                      <a16:colId xmlns:a16="http://schemas.microsoft.com/office/drawing/2014/main" val="211617008"/>
                    </a:ext>
                  </a:extLst>
                </a:gridCol>
                <a:gridCol w="1263297">
                  <a:extLst>
                    <a:ext uri="{9D8B030D-6E8A-4147-A177-3AD203B41FA5}">
                      <a16:colId xmlns:a16="http://schemas.microsoft.com/office/drawing/2014/main" val="704939028"/>
                    </a:ext>
                  </a:extLst>
                </a:gridCol>
                <a:gridCol w="1263297">
                  <a:extLst>
                    <a:ext uri="{9D8B030D-6E8A-4147-A177-3AD203B41FA5}">
                      <a16:colId xmlns:a16="http://schemas.microsoft.com/office/drawing/2014/main" val="2885425038"/>
                    </a:ext>
                  </a:extLst>
                </a:gridCol>
                <a:gridCol w="1263297">
                  <a:extLst>
                    <a:ext uri="{9D8B030D-6E8A-4147-A177-3AD203B41FA5}">
                      <a16:colId xmlns:a16="http://schemas.microsoft.com/office/drawing/2014/main" val="1714030545"/>
                    </a:ext>
                  </a:extLst>
                </a:gridCol>
                <a:gridCol w="1365567">
                  <a:extLst>
                    <a:ext uri="{9D8B030D-6E8A-4147-A177-3AD203B41FA5}">
                      <a16:colId xmlns:a16="http://schemas.microsoft.com/office/drawing/2014/main" val="3158703168"/>
                    </a:ext>
                  </a:extLst>
                </a:gridCol>
                <a:gridCol w="1263297">
                  <a:extLst>
                    <a:ext uri="{9D8B030D-6E8A-4147-A177-3AD203B41FA5}">
                      <a16:colId xmlns:a16="http://schemas.microsoft.com/office/drawing/2014/main" val="739233013"/>
                    </a:ext>
                  </a:extLst>
                </a:gridCol>
                <a:gridCol w="1377809">
                  <a:extLst>
                    <a:ext uri="{9D8B030D-6E8A-4147-A177-3AD203B41FA5}">
                      <a16:colId xmlns:a16="http://schemas.microsoft.com/office/drawing/2014/main" val="2129646175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</a:rPr>
                        <a:t>Category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</a:rPr>
                        <a:t>Number of Cases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tx1"/>
                          </a:solidFill>
                          <a:latin typeface="+mn-lt"/>
                        </a:rPr>
                        <a:t>Avg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</a:rPr>
                        <a:t> C/E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</a:rPr>
                        <a:t>(CE_V8.1)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tx1"/>
                          </a:solidFill>
                          <a:latin typeface="+mn-lt"/>
                        </a:rPr>
                        <a:t>Avg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</a:rPr>
                        <a:t> Exp.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+mn-lt"/>
                        </a:rPr>
                        <a:t>Unc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</a:rPr>
                        <a:t>.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</a:rPr>
                        <a:t>(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+mn-lt"/>
                        </a:rPr>
                        <a:t>pcm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</a:rPr>
                        <a:t>St. Dev. Of C/Es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</a:rPr>
                        <a:t>(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+mn-lt"/>
                        </a:rPr>
                        <a:t>pcm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tx1"/>
                          </a:solidFill>
                          <a:latin typeface="+mn-lt"/>
                        </a:rPr>
                        <a:t>Avg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</a:rPr>
                        <a:t> 1</a:t>
                      </a:r>
                      <a:r>
                        <a:rPr lang="el-GR" dirty="0">
                          <a:solidFill>
                            <a:schemeClr val="tx1"/>
                          </a:solidFill>
                          <a:latin typeface="+mn-lt"/>
                        </a:rPr>
                        <a:t>σ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</a:rPr>
                        <a:t> XS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+mn-lt"/>
                        </a:rPr>
                        <a:t>Unc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</a:rPr>
                        <a:t> (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+mn-lt"/>
                        </a:rPr>
                        <a:t>pcm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+mn-lt"/>
                        </a:rPr>
                        <a:t>% of Cases Within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470722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baseline="0" dirty="0">
                          <a:solidFill>
                            <a:schemeClr val="tx1"/>
                          </a:solidFill>
                          <a:latin typeface="+mn-lt"/>
                        </a:rPr>
                        <a:t>E8+SCALE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baseline="0" dirty="0">
                          <a:solidFill>
                            <a:schemeClr val="tx1"/>
                          </a:solidFill>
                          <a:latin typeface="+mn-lt"/>
                        </a:rPr>
                        <a:t>E8.1+SCALE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+mn-lt"/>
                        </a:rPr>
                        <a:t>Exp.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latin typeface="+mn-lt"/>
                        </a:rPr>
                        <a:t>Unc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+mn-lt"/>
                        </a:rPr>
                        <a:t>. Band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+mn-lt"/>
                        </a:rPr>
                        <a:t>E8.1+SCALE XS Band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82005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HM</a:t>
                      </a:r>
                      <a:r>
                        <a:rPr lang="en-US" sz="2400" b="0" i="0" u="none" strike="noStrike" dirty="0">
                          <a:solidFill>
                            <a:srgbClr val="339933"/>
                          </a:solidFill>
                          <a:effectLst/>
                          <a:latin typeface="+mn-lt"/>
                        </a:rPr>
                        <a:t>F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1.00002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34.0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96.0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4709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HS</a:t>
                      </a:r>
                      <a:r>
                        <a:rPr lang="en-US" sz="2400" b="0" i="0" u="none" strike="noStrike" dirty="0">
                          <a:solidFill>
                            <a:schemeClr val="accent4"/>
                          </a:solidFill>
                          <a:effectLst/>
                          <a:latin typeface="+mn-lt"/>
                        </a:rPr>
                        <a:t>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0.99900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615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792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75.0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96.2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40047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IM</a:t>
                      </a:r>
                      <a:r>
                        <a:rPr lang="en-US" sz="2400" b="0" i="0" u="none" strike="noStrike" dirty="0">
                          <a:solidFill>
                            <a:srgbClr val="339933"/>
                          </a:solidFill>
                          <a:effectLst/>
                          <a:latin typeface="+mn-lt"/>
                        </a:rPr>
                        <a:t>F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1.00132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46.2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45011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LC</a:t>
                      </a:r>
                      <a:r>
                        <a:rPr lang="en-US" sz="2400" b="0" i="0" u="none" strike="noStrike" dirty="0">
                          <a:solidFill>
                            <a:schemeClr val="accent4"/>
                          </a:solidFill>
                          <a:effectLst/>
                          <a:latin typeface="+mn-lt"/>
                        </a:rPr>
                        <a:t>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0.99874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737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56.4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12974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LS</a:t>
                      </a:r>
                      <a:r>
                        <a:rPr lang="en-US" sz="2400" b="0" i="0" u="none" strike="noStrike" dirty="0">
                          <a:solidFill>
                            <a:schemeClr val="accent4"/>
                          </a:solidFill>
                          <a:effectLst/>
                          <a:latin typeface="+mn-lt"/>
                        </a:rPr>
                        <a:t>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0.99920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944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57.9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77659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MC</a:t>
                      </a:r>
                      <a:r>
                        <a:rPr lang="en-US" sz="2400" b="0" i="0" u="none" strike="noStrike" dirty="0">
                          <a:solidFill>
                            <a:schemeClr val="accent4"/>
                          </a:solidFill>
                          <a:effectLst/>
                          <a:latin typeface="+mn-lt"/>
                        </a:rPr>
                        <a:t>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0.99244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758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18.4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51.0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7746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MS</a:t>
                      </a:r>
                      <a:r>
                        <a:rPr lang="en-US" sz="2400" b="0" i="0" u="none" strike="noStrike" dirty="0">
                          <a:solidFill>
                            <a:schemeClr val="accent4"/>
                          </a:solidFill>
                          <a:effectLst/>
                          <a:latin typeface="+mn-lt"/>
                        </a:rPr>
                        <a:t>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0.99177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1019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50.0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96420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PM</a:t>
                      </a:r>
                      <a:r>
                        <a:rPr lang="en-US" sz="2400" b="0" i="0" u="none" strike="noStrike" dirty="0">
                          <a:solidFill>
                            <a:srgbClr val="339933"/>
                          </a:solidFill>
                          <a:effectLst/>
                          <a:latin typeface="+mn-lt"/>
                        </a:rPr>
                        <a:t>F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0.99902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66.7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98353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PS</a:t>
                      </a:r>
                      <a:r>
                        <a:rPr lang="en-US" sz="2400" b="0" i="0" u="none" strike="noStrike" dirty="0">
                          <a:solidFill>
                            <a:schemeClr val="accent4"/>
                          </a:solidFill>
                          <a:effectLst/>
                          <a:latin typeface="+mn-lt"/>
                        </a:rPr>
                        <a:t>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0.99927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937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76.5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92.6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0162153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D79A003-E520-FF50-21BC-99F960CE06D0}"/>
              </a:ext>
            </a:extLst>
          </p:cNvPr>
          <p:cNvSpPr txBox="1"/>
          <p:nvPr/>
        </p:nvSpPr>
        <p:spPr>
          <a:xfrm>
            <a:off x="2558716" y="5811252"/>
            <a:ext cx="7074568" cy="5909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>
                <a:latin typeface="+mn-lt"/>
              </a:rPr>
              <a:t>It appears that the covariance changes are generally having much larger impacts on thermal systems than on fast systems.</a:t>
            </a:r>
          </a:p>
        </p:txBody>
      </p:sp>
    </p:spTree>
    <p:extLst>
      <p:ext uri="{BB962C8B-B14F-4D97-AF65-F5344CB8AC3E}">
        <p14:creationId xmlns:p14="http://schemas.microsoft.com/office/powerpoint/2010/main" val="25488658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0E0F9-6619-489B-0D83-D2E02DAA8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changes…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3B2A39-E348-B2C1-22F8-21F0DD2BB5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HMF systems show small differences in general: ~3%</a:t>
            </a:r>
          </a:p>
          <a:p>
            <a:pPr lvl="1"/>
            <a:r>
              <a:rPr lang="en-US" dirty="0"/>
              <a:t>HMF systems reflected with DU appear to have significant reductions in </a:t>
            </a:r>
            <a:r>
              <a:rPr lang="en-US" baseline="30000" dirty="0"/>
              <a:t>235</a:t>
            </a:r>
            <a:r>
              <a:rPr lang="en-US" dirty="0"/>
              <a:t>U </a:t>
            </a:r>
            <a:r>
              <a:rPr lang="en-US" dirty="0" err="1"/>
              <a:t>nubar</a:t>
            </a:r>
            <a:r>
              <a:rPr lang="en-US" dirty="0"/>
              <a:t> uncertainty (~400 </a:t>
            </a:r>
            <a:r>
              <a:rPr lang="en-US" dirty="0" err="1"/>
              <a:t>pcm</a:t>
            </a:r>
            <a:r>
              <a:rPr lang="en-US" dirty="0"/>
              <a:t> in E8.0 → ~225 </a:t>
            </a:r>
            <a:r>
              <a:rPr lang="en-US" dirty="0" err="1"/>
              <a:t>pcm</a:t>
            </a:r>
            <a:r>
              <a:rPr lang="en-US" dirty="0"/>
              <a:t> in E8.1)</a:t>
            </a:r>
          </a:p>
          <a:p>
            <a:r>
              <a:rPr lang="en-US" dirty="0"/>
              <a:t>IMF system uncertainties ~2% lower with ENDF/B-VIII.1</a:t>
            </a:r>
            <a:r>
              <a:rPr lang="el-GR" dirty="0"/>
              <a:t>β</a:t>
            </a:r>
            <a:r>
              <a:rPr lang="en-US" dirty="0"/>
              <a:t>1</a:t>
            </a:r>
          </a:p>
          <a:p>
            <a:r>
              <a:rPr lang="en-US" dirty="0"/>
              <a:t>PMF systems a little less than 2% higher on average</a:t>
            </a:r>
          </a:p>
        </p:txBody>
      </p:sp>
    </p:spTree>
    <p:extLst>
      <p:ext uri="{BB962C8B-B14F-4D97-AF65-F5344CB8AC3E}">
        <p14:creationId xmlns:p14="http://schemas.microsoft.com/office/powerpoint/2010/main" val="40367696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98F19-FDD0-C24D-BB4F-CB6CA59F7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 uranium changes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BBA75D-B1EA-CF5F-CCF7-03B1C84397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HST, LCT and LST systems see ~15-20% increases in uncertainty</a:t>
            </a:r>
          </a:p>
          <a:p>
            <a:r>
              <a:rPr lang="en-US" dirty="0"/>
              <a:t>Directly attributable to ~40% increase in </a:t>
            </a:r>
            <a:r>
              <a:rPr lang="en-US" dirty="0" err="1"/>
              <a:t>nubar</a:t>
            </a:r>
            <a:r>
              <a:rPr lang="en-US" dirty="0"/>
              <a:t> contribution to uncertainty in </a:t>
            </a:r>
            <a:r>
              <a:rPr lang="en-US" b="1" dirty="0"/>
              <a:t>thermal</a:t>
            </a:r>
            <a:r>
              <a:rPr lang="en-US" dirty="0"/>
              <a:t> uranium systems</a:t>
            </a:r>
          </a:p>
          <a:p>
            <a:pPr lvl="1"/>
            <a:r>
              <a:rPr lang="en-US" dirty="0"/>
              <a:t>ORNL still disagrees with the </a:t>
            </a:r>
            <a:r>
              <a:rPr lang="en-US" baseline="30000" dirty="0"/>
              <a:t>1</a:t>
            </a:r>
            <a:r>
              <a:rPr lang="en-US" dirty="0"/>
              <a:t>H covariance introduced in ENDF/B-VIII.0 and its associated significant increase in data-induced uncertainty</a:t>
            </a:r>
          </a:p>
          <a:p>
            <a:pPr lvl="2"/>
            <a:r>
              <a:rPr lang="en-US" dirty="0"/>
              <a:t>Neutron scatter off a proton has measured uncertainty more similar to the older data, references provided by Goran in the past</a:t>
            </a:r>
          </a:p>
          <a:p>
            <a:r>
              <a:rPr lang="en-US" dirty="0"/>
              <a:t>Plot on next slide shows comparison of ENDF/B-VIII.0 and ENDF/B-VIII.1β1 </a:t>
            </a:r>
            <a:r>
              <a:rPr lang="en-US" dirty="0" err="1"/>
              <a:t>nubar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9684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A032A-014C-6EF2-349E-D83461C33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5531"/>
          </a:xfrm>
        </p:spPr>
        <p:txBody>
          <a:bodyPr/>
          <a:lstStyle/>
          <a:p>
            <a:r>
              <a:rPr lang="en-US" dirty="0"/>
              <a:t>Comparison of </a:t>
            </a:r>
            <a:r>
              <a:rPr lang="en-US" baseline="30000" dirty="0"/>
              <a:t>235</a:t>
            </a:r>
            <a:r>
              <a:rPr lang="en-US" dirty="0"/>
              <a:t>U </a:t>
            </a:r>
            <a:r>
              <a:rPr lang="en-US" dirty="0" err="1"/>
              <a:t>nubar</a:t>
            </a:r>
            <a:r>
              <a:rPr lang="en-US" dirty="0"/>
              <a:t> uncertainty data</a:t>
            </a:r>
            <a:endParaRPr lang="en-US" baseline="30000" dirty="0"/>
          </a:p>
        </p:txBody>
      </p:sp>
      <p:pic>
        <p:nvPicPr>
          <p:cNvPr id="5" name="Picture 4" descr="A picture containing text, diagram, line, plot&#10;&#10;Description automatically generated">
            <a:extLst>
              <a:ext uri="{FF2B5EF4-FFF2-40B4-BE49-F238E27FC236}">
                <a16:creationId xmlns:a16="http://schemas.microsoft.com/office/drawing/2014/main" id="{E2A439AF-0257-8270-1E7E-3A38A72285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6765" y="1053738"/>
            <a:ext cx="9518470" cy="532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6559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41C2D-203F-4698-FE5A-7D74FB83E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 Pu changes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4904DC-0CCA-10AD-B8D7-5BF2A0B2C6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MST, MCT, and PST systems see ~20-30% decreases in uncertainty</a:t>
            </a:r>
          </a:p>
          <a:p>
            <a:r>
              <a:rPr lang="en-US" dirty="0"/>
              <a:t>All the </a:t>
            </a:r>
            <a:r>
              <a:rPr lang="en-US" baseline="30000" dirty="0"/>
              <a:t>239</a:t>
            </a:r>
            <a:r>
              <a:rPr lang="en-US" dirty="0"/>
              <a:t>Pu covariance data is totally different</a:t>
            </a:r>
          </a:p>
          <a:p>
            <a:pPr lvl="1"/>
            <a:r>
              <a:rPr lang="en-US" dirty="0" err="1"/>
              <a:t>n,gamma</a:t>
            </a:r>
            <a:r>
              <a:rPr lang="en-US" dirty="0"/>
              <a:t> (leading contributor in E8.0) down by </a:t>
            </a:r>
            <a:r>
              <a:rPr lang="en-US" b="1" u="sng" dirty="0"/>
              <a:t>95%</a:t>
            </a:r>
          </a:p>
          <a:p>
            <a:pPr lvl="1"/>
            <a:r>
              <a:rPr lang="en-US" dirty="0" err="1"/>
              <a:t>Nubar</a:t>
            </a:r>
            <a:r>
              <a:rPr lang="en-US" dirty="0"/>
              <a:t> uncertainty up by 167%</a:t>
            </a:r>
          </a:p>
          <a:p>
            <a:pPr lvl="1"/>
            <a:r>
              <a:rPr lang="en-US" dirty="0"/>
              <a:t>Chi down by 80%</a:t>
            </a:r>
          </a:p>
          <a:p>
            <a:pPr lvl="1"/>
            <a:r>
              <a:rPr lang="en-US" dirty="0"/>
              <a:t>Fission down by &gt;85%</a:t>
            </a:r>
          </a:p>
        </p:txBody>
      </p:sp>
    </p:spTree>
    <p:extLst>
      <p:ext uri="{BB962C8B-B14F-4D97-AF65-F5344CB8AC3E}">
        <p14:creationId xmlns:p14="http://schemas.microsoft.com/office/powerpoint/2010/main" val="3032163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B42BA-F4E2-0B27-65E9-A3FF0FDB7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5531"/>
          </a:xfrm>
        </p:spPr>
        <p:txBody>
          <a:bodyPr/>
          <a:lstStyle/>
          <a:p>
            <a:r>
              <a:rPr lang="en-US" baseline="30000" dirty="0"/>
              <a:t>239</a:t>
            </a:r>
            <a:r>
              <a:rPr lang="en-US" dirty="0"/>
              <a:t>Pu fission, </a:t>
            </a:r>
            <a:r>
              <a:rPr lang="en-US" dirty="0" err="1"/>
              <a:t>nubar</a:t>
            </a:r>
            <a:r>
              <a:rPr lang="en-US" dirty="0"/>
              <a:t>, and </a:t>
            </a:r>
            <a:r>
              <a:rPr lang="en-US" dirty="0" err="1"/>
              <a:t>n,gamma</a:t>
            </a:r>
            <a:r>
              <a:rPr lang="en-US" dirty="0"/>
              <a:t> uncertainties</a:t>
            </a:r>
            <a:endParaRPr lang="en-US" baseline="30000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6DE5662-D539-5FD7-4506-D9D1C4AC49A4}"/>
              </a:ext>
            </a:extLst>
          </p:cNvPr>
          <p:cNvGrpSpPr/>
          <p:nvPr/>
        </p:nvGrpSpPr>
        <p:grpSpPr>
          <a:xfrm>
            <a:off x="6636547" y="1027606"/>
            <a:ext cx="4658797" cy="2605817"/>
            <a:chOff x="6636547" y="1027606"/>
            <a:chExt cx="4658797" cy="2605817"/>
          </a:xfrm>
        </p:grpSpPr>
        <p:pic>
          <p:nvPicPr>
            <p:cNvPr id="11" name="Picture 10" descr="A picture containing text, diagram, line, plot&#10;&#10;Description automatically generated">
              <a:extLst>
                <a:ext uri="{FF2B5EF4-FFF2-40B4-BE49-F238E27FC236}">
                  <a16:creationId xmlns:a16="http://schemas.microsoft.com/office/drawing/2014/main" id="{CA37D27B-E21D-2F3C-18FE-C6D54F7857F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636547" y="1027606"/>
              <a:ext cx="4658797" cy="2605817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5168496-660C-783B-ED31-251CF4F6CAE8}"/>
                </a:ext>
              </a:extLst>
            </p:cNvPr>
            <p:cNvSpPr txBox="1"/>
            <p:nvPr/>
          </p:nvSpPr>
          <p:spPr>
            <a:xfrm>
              <a:off x="7388759" y="2386291"/>
              <a:ext cx="1577186" cy="5909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dirty="0">
                  <a:latin typeface="+mn-lt"/>
                </a:rPr>
                <a:t>More than a factor of 30!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E66A66E1-5F2D-1B40-8DCD-0AD4768BD55B}"/>
                </a:ext>
              </a:extLst>
            </p:cNvPr>
            <p:cNvCxnSpPr>
              <a:cxnSpLocks/>
            </p:cNvCxnSpPr>
            <p:nvPr/>
          </p:nvCxnSpPr>
          <p:spPr>
            <a:xfrm>
              <a:off x="8544610" y="3086100"/>
              <a:ext cx="0" cy="240107"/>
            </a:xfrm>
            <a:prstGeom prst="straightConnector1">
              <a:avLst/>
            </a:prstGeom>
            <a:ln w="28575">
              <a:solidFill>
                <a:schemeClr val="bg1">
                  <a:lumMod val="50000"/>
                </a:schemeClr>
              </a:solidFill>
              <a:miter lim="800000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54FAC8A-293C-2CEB-46C5-297860A1B986}"/>
              </a:ext>
            </a:extLst>
          </p:cNvPr>
          <p:cNvGrpSpPr/>
          <p:nvPr/>
        </p:nvGrpSpPr>
        <p:grpSpPr>
          <a:xfrm>
            <a:off x="896658" y="1027607"/>
            <a:ext cx="4658797" cy="2605817"/>
            <a:chOff x="896658" y="1027607"/>
            <a:chExt cx="4658797" cy="2605817"/>
          </a:xfrm>
        </p:grpSpPr>
        <p:pic>
          <p:nvPicPr>
            <p:cNvPr id="10" name="Picture 9" descr="A picture containing text, diagram, line, plot&#10;&#10;Description automatically generated">
              <a:extLst>
                <a:ext uri="{FF2B5EF4-FFF2-40B4-BE49-F238E27FC236}">
                  <a16:creationId xmlns:a16="http://schemas.microsoft.com/office/drawing/2014/main" id="{51DA9830-0D00-81DE-E967-43D6F0D8A9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96658" y="1027607"/>
              <a:ext cx="4658797" cy="2605817"/>
            </a:xfrm>
            <a:prstGeom prst="rect">
              <a:avLst/>
            </a:prstGeom>
          </p:spPr>
        </p:pic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B663ABB6-4D2D-7E09-0E96-0F58DCBE45FB}"/>
                </a:ext>
              </a:extLst>
            </p:cNvPr>
            <p:cNvCxnSpPr>
              <a:cxnSpLocks/>
            </p:cNvCxnSpPr>
            <p:nvPr/>
          </p:nvCxnSpPr>
          <p:spPr>
            <a:xfrm>
              <a:off x="2592045" y="3024290"/>
              <a:ext cx="0" cy="240107"/>
            </a:xfrm>
            <a:prstGeom prst="straightConnector1">
              <a:avLst/>
            </a:prstGeom>
            <a:ln w="28575">
              <a:solidFill>
                <a:schemeClr val="bg1">
                  <a:lumMod val="50000"/>
                </a:schemeClr>
              </a:solidFill>
              <a:miter lim="800000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CD14338-6EB0-CCB6-E3C0-6C4A46D93EE5}"/>
                </a:ext>
              </a:extLst>
            </p:cNvPr>
            <p:cNvSpPr txBox="1"/>
            <p:nvPr/>
          </p:nvSpPr>
          <p:spPr>
            <a:xfrm>
              <a:off x="1147082" y="2343692"/>
              <a:ext cx="1577186" cy="5909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dirty="0">
                  <a:latin typeface="+mn-lt"/>
                </a:rPr>
                <a:t>More than a factor of 10!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1AED43A-121C-7F42-3DF8-B76370B5F96A}"/>
              </a:ext>
            </a:extLst>
          </p:cNvPr>
          <p:cNvGrpSpPr/>
          <p:nvPr/>
        </p:nvGrpSpPr>
        <p:grpSpPr>
          <a:xfrm>
            <a:off x="3766601" y="3851178"/>
            <a:ext cx="4658797" cy="2605817"/>
            <a:chOff x="3766601" y="3851178"/>
            <a:chExt cx="4658797" cy="2605817"/>
          </a:xfrm>
        </p:grpSpPr>
        <p:pic>
          <p:nvPicPr>
            <p:cNvPr id="12" name="Picture 11" descr="A picture containing text, diagram, line, plot&#10;&#10;Description automatically generated">
              <a:extLst>
                <a:ext uri="{FF2B5EF4-FFF2-40B4-BE49-F238E27FC236}">
                  <a16:creationId xmlns:a16="http://schemas.microsoft.com/office/drawing/2014/main" id="{A4C51E17-39D8-F940-7139-10A7FDB4D02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66601" y="3851178"/>
              <a:ext cx="4658797" cy="2605817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7DD6501-A5B8-402F-B410-CFF8A1373F3C}"/>
                </a:ext>
              </a:extLst>
            </p:cNvPr>
            <p:cNvSpPr txBox="1"/>
            <p:nvPr/>
          </p:nvSpPr>
          <p:spPr>
            <a:xfrm>
              <a:off x="4128849" y="4990820"/>
              <a:ext cx="1781134" cy="5909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dirty="0">
                  <a:latin typeface="+mn-lt"/>
                </a:rPr>
                <a:t>Only a factor of about 2.5.</a:t>
              </a:r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DB78F5D4-4C4D-879D-C40E-54F50A4531E4}"/>
                </a:ext>
              </a:extLst>
            </p:cNvPr>
            <p:cNvCxnSpPr>
              <a:cxnSpLocks/>
            </p:cNvCxnSpPr>
            <p:nvPr/>
          </p:nvCxnSpPr>
          <p:spPr>
            <a:xfrm>
              <a:off x="5743140" y="4581908"/>
              <a:ext cx="0" cy="1408757"/>
            </a:xfrm>
            <a:prstGeom prst="straightConnector1">
              <a:avLst/>
            </a:prstGeom>
            <a:ln w="28575">
              <a:solidFill>
                <a:schemeClr val="bg1">
                  <a:lumMod val="50000"/>
                </a:schemeClr>
              </a:solidFill>
              <a:miter lim="800000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50837413"/>
      </p:ext>
    </p:extLst>
  </p:cSld>
  <p:clrMapOvr>
    <a:masterClrMapping/>
  </p:clrMapOvr>
</p:sld>
</file>

<file path=ppt/theme/theme1.xml><?xml version="1.0" encoding="utf-8"?>
<a:theme xmlns:a="http://schemas.openxmlformats.org/drawingml/2006/main" name="ORNL">
  <a:themeElements>
    <a:clrScheme name="ORNL theme colors 180717 final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3BA2AD"/>
      </a:accent1>
      <a:accent2>
        <a:srgbClr val="8FBB55"/>
      </a:accent2>
      <a:accent3>
        <a:srgbClr val="5785B7"/>
      </a:accent3>
      <a:accent4>
        <a:srgbClr val="E5A940"/>
      </a:accent4>
      <a:accent5>
        <a:srgbClr val="919785"/>
      </a:accent5>
      <a:accent6>
        <a:srgbClr val="CB4D3D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19050">
          <a:solidFill>
            <a:schemeClr val="accent1">
              <a:lumMod val="50000"/>
            </a:schemeClr>
          </a:solidFill>
          <a:miter lim="800000"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>
              <a:lumMod val="50000"/>
            </a:schemeClr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9" id="{6EB95C59-BDD5-5C40-971B-727A997B01D4}" vid="{7DE78278-7085-5245-A271-A8AB5B4057CD}"/>
    </a:ext>
  </a:extLst>
</a:theme>
</file>

<file path=ppt/theme/theme2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36BFB3AB80EA044897B163D651BE7CF" ma:contentTypeVersion="12" ma:contentTypeDescription="Create a new document." ma:contentTypeScope="" ma:versionID="5ccae34aae965e24db62e9729d4dd5e4">
  <xsd:schema xmlns:xsd="http://www.w3.org/2001/XMLSchema" xmlns:xs="http://www.w3.org/2001/XMLSchema" xmlns:p="http://schemas.microsoft.com/office/2006/metadata/properties" xmlns:ns2="38e4deb0-de08-4adb-aafc-d8ff02544178" targetNamespace="http://schemas.microsoft.com/office/2006/metadata/properties" ma:root="true" ma:fieldsID="73e7bd080f35e63ea4fc24c5765ee755" ns2:_="">
    <xsd:import namespace="38e4deb0-de08-4adb-aafc-d8ff0254417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e4deb0-de08-4adb-aafc-d8ff025441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8EF5AA9-B8DF-4DC7-90A1-A91BA595B6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8e4deb0-de08-4adb-aafc-d8ff0254417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14FB6BD-000C-41AF-9DE8-4264F777F37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BA20C22-D077-412B-81BA-8B2541026FAD}">
  <ds:schemaRefs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elements/1.1/"/>
    <ds:schemaRef ds:uri="http://schemas.microsoft.com/office/2006/metadata/properties"/>
    <ds:schemaRef ds:uri="http://purl.org/dc/terms/"/>
    <ds:schemaRef ds:uri="http://schemas.microsoft.com/office/infopath/2007/PartnerControl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ORNL-Presentation-16x9-Template</Template>
  <TotalTime>3118</TotalTime>
  <Words>763</Words>
  <Application>Microsoft Office PowerPoint</Application>
  <PresentationFormat>Widescreen</PresentationFormat>
  <Paragraphs>211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Arial Black</vt:lpstr>
      <vt:lpstr>Century Gothic</vt:lpstr>
      <vt:lpstr>ORNL</vt:lpstr>
      <vt:lpstr>Covariance Testing Progress for ENDF/B-VIII.1β1 at ORNL</vt:lpstr>
      <vt:lpstr>Outline</vt:lpstr>
      <vt:lpstr>Data-induced uncertainty in VALID benchmarks</vt:lpstr>
      <vt:lpstr>Results by benchmark category</vt:lpstr>
      <vt:lpstr>Small changes…</vt:lpstr>
      <vt:lpstr>Big uranium changes</vt:lpstr>
      <vt:lpstr>Comparison of 235U nubar uncertainty data</vt:lpstr>
      <vt:lpstr>Big Pu changes</vt:lpstr>
      <vt:lpstr>239Pu fission, nubar, and n,gamma uncertainties</vt:lpstr>
      <vt:lpstr>Questions on VALID results?</vt:lpstr>
      <vt:lpstr>Detailed results for HMF-001 (“Godiva” simple sphere)</vt:lpstr>
      <vt:lpstr>Detailed results for PMF-001S (Jezebel simple sphere)</vt:lpstr>
      <vt:lpstr>Conclusions</vt:lpstr>
      <vt:lpstr>Acknowledgment</vt:lpstr>
      <vt:lpstr>Questions?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Covariance Testing Progress for ENDF/B-VIII.1β1 at ORNL</dc:title>
  <dc:subject/>
  <dc:creator>Marshall, William B.J.</dc:creator>
  <cp:keywords/>
  <dc:description/>
  <cp:lastModifiedBy>Marshall, William (B.J.)</cp:lastModifiedBy>
  <cp:revision>29</cp:revision>
  <dcterms:created xsi:type="dcterms:W3CDTF">2023-04-12T14:03:57Z</dcterms:created>
  <dcterms:modified xsi:type="dcterms:W3CDTF">2023-11-10T13:01:12Z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0x010100436BFB3AB80EA044897B163D651BE7CF</vt:lpwstr>
  </property>
  <property fmtid="{D5CDD505-2E9C-101B-9397-08002B2CF9AE}" pid="3" name="Order">
    <vt:r8>18100</vt:r8>
  </property>
  <property fmtid="{D5CDD505-2E9C-101B-9397-08002B2CF9AE}" pid="4" name="GUID">
    <vt:lpwstr>42b6f0ba-36c8-4301-8891-17ebf0c53400</vt:lpwstr>
  </property>
</Properties>
</file>