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7" r:id="rId2"/>
    <p:sldMasterId id="2147483683" r:id="rId3"/>
    <p:sldMasterId id="2147483702" r:id="rId4"/>
  </p:sldMasterIdLst>
  <p:notesMasterIdLst>
    <p:notesMasterId r:id="rId21"/>
  </p:notesMasterIdLst>
  <p:sldIdLst>
    <p:sldId id="264" r:id="rId5"/>
    <p:sldId id="256" r:id="rId6"/>
    <p:sldId id="269" r:id="rId7"/>
    <p:sldId id="272" r:id="rId8"/>
    <p:sldId id="259" r:id="rId9"/>
    <p:sldId id="270" r:id="rId10"/>
    <p:sldId id="273" r:id="rId11"/>
    <p:sldId id="262" r:id="rId12"/>
    <p:sldId id="263" r:id="rId13"/>
    <p:sldId id="258" r:id="rId14"/>
    <p:sldId id="268" r:id="rId15"/>
    <p:sldId id="271" r:id="rId16"/>
    <p:sldId id="266" r:id="rId17"/>
    <p:sldId id="261" r:id="rId18"/>
    <p:sldId id="265" r:id="rId19"/>
    <p:sldId id="26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64"/>
    <p:restoredTop sz="95687"/>
  </p:normalViewPr>
  <p:slideViewPr>
    <p:cSldViewPr snapToGrid="0">
      <p:cViewPr varScale="1">
        <p:scale>
          <a:sx n="101" d="100"/>
          <a:sy n="101" d="100"/>
        </p:scale>
        <p:origin x="22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39256-C2CF-B04A-98AD-3FDD7063AF9E}" type="datetimeFigureOut">
              <a:rPr lang="en-US" smtClean="0"/>
              <a:t>11/8/23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6F993-3D4B-9F44-8686-76FD02165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43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234U fission fit was not included, but it could be included (see the slide on Fission 236U)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6F993-3D4B-9F44-8686-76FD021652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88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Clear outliers not included in the new fit. Fit using Kalman on model parameters. The chi2 values are for B8, B8.1beta1, New 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6F993-3D4B-9F44-8686-76FD021652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55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X’s are with the new capture (Kalman fit)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6F993-3D4B-9F44-8686-76FD021652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7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A78D693-BA62-1E4A-A3D2-53CDC72AA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14" y="253920"/>
            <a:ext cx="11740585" cy="660408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832" y="1981872"/>
            <a:ext cx="5107093" cy="1559401"/>
          </a:xfrm>
        </p:spPr>
        <p:txBody>
          <a:bodyPr lIns="0" tIns="0" rIns="0" bIns="0" anchor="t" anchorCtr="0">
            <a:normAutofit/>
          </a:bodyPr>
          <a:lstStyle>
            <a:lvl1pPr algn="l" fontAlgn="t">
              <a:lnSpc>
                <a:spcPct val="100000"/>
              </a:lnSpc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561746"/>
            <a:ext cx="5107093" cy="646853"/>
          </a:xfrm>
        </p:spPr>
        <p:txBody>
          <a:bodyPr lIns="0" tIns="0" rIns="0" bIns="0"/>
          <a:lstStyle>
            <a:lvl1pPr marL="0" indent="0" algn="l">
              <a:buNone/>
              <a:defRPr sz="2133" b="0" i="0">
                <a:solidFill>
                  <a:schemeClr val="bg1"/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add presenter or presenting org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D57AE5-8F4A-FA4E-90E4-E2EE525E9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7831"/>
            <a:ext cx="4441952" cy="203967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000446-DC24-2642-A21F-0BEA007314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4396170"/>
            <a:ext cx="3618807" cy="324812"/>
          </a:xfrm>
        </p:spPr>
        <p:txBody>
          <a:bodyPr lIns="0" tIns="0" rIns="0" bIns="0"/>
          <a:lstStyle>
            <a:lvl1pPr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the date of the presentation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5AE9854-7A76-C34E-9D7F-DE749A698C73}"/>
              </a:ext>
            </a:extLst>
          </p:cNvPr>
          <p:cNvSpPr txBox="1">
            <a:spLocks/>
          </p:cNvSpPr>
          <p:nvPr/>
        </p:nvSpPr>
        <p:spPr>
          <a:xfrm>
            <a:off x="11606785" y="6465497"/>
            <a:ext cx="293980" cy="2704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z="933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933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DD9D28ED-2D06-3A46-9727-8A9B2D7E7F63}"/>
              </a:ext>
            </a:extLst>
          </p:cNvPr>
          <p:cNvSpPr txBox="1">
            <a:spLocks/>
          </p:cNvSpPr>
          <p:nvPr/>
        </p:nvSpPr>
        <p:spPr>
          <a:xfrm>
            <a:off x="10765536" y="6461336"/>
            <a:ext cx="813219" cy="1980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z="933" smtClean="0"/>
              <a:pPr/>
              <a:t>11/8/23</a:t>
            </a:fld>
            <a:endParaRPr lang="en-US" sz="933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15BFA-90C1-0F46-AAA7-8C67D48F46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5520163"/>
            <a:ext cx="3462867" cy="505883"/>
          </a:xfrm>
        </p:spPr>
        <p:txBody>
          <a:bodyPr lIns="0" tIns="0" rIns="0" bIns="0" anchor="t" anchorCtr="0"/>
          <a:lstStyle>
            <a:lvl1pPr>
              <a:buFontTx/>
              <a:buNone/>
              <a:defRPr sz="1333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FontTx/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LA-UR number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14CA33-8F7C-674C-8C40-9D83B5A1C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36" y="6335201"/>
            <a:ext cx="797465" cy="3661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45E8F88-2F04-A24D-B64D-D31A64C16106}"/>
              </a:ext>
            </a:extLst>
          </p:cNvPr>
          <p:cNvSpPr txBox="1"/>
          <p:nvPr/>
        </p:nvSpPr>
        <p:spPr>
          <a:xfrm>
            <a:off x="1224910" y="6479877"/>
            <a:ext cx="5184345" cy="102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by Triad National Security, LLC, for the U.S. Department of Energy’s NNSA.</a:t>
            </a:r>
          </a:p>
        </p:txBody>
      </p:sp>
    </p:spTree>
    <p:extLst>
      <p:ext uri="{BB962C8B-B14F-4D97-AF65-F5344CB8AC3E}">
        <p14:creationId xmlns:p14="http://schemas.microsoft.com/office/powerpoint/2010/main" val="6773276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ext Area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46214E2-32D4-424B-9DE1-4EDE442968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524001"/>
            <a:ext cx="5120640" cy="36317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40E4E95-1B27-5348-9471-7BB69800ED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609600"/>
            <a:ext cx="10972800" cy="89001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B65E676-959E-0E41-8EAD-45D6F7E076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61760" y="1524001"/>
            <a:ext cx="5120640" cy="36317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1900B1-3D44-764E-9A42-70386E05E5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011680"/>
            <a:ext cx="5120640" cy="4046357"/>
          </a:xfrm>
        </p:spPr>
        <p:txBody>
          <a:bodyPr lIns="0" tIns="0" rIns="0" bIns="0">
            <a:noAutofit/>
          </a:bodyPr>
          <a:lstStyle>
            <a:lvl1pPr marL="243834" indent="-243834">
              <a:lnSpc>
                <a:spcPct val="100000"/>
              </a:lnSpc>
              <a:spcBef>
                <a:spcPts val="8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8685422-C0F4-174C-BFA6-015246A3D4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61760" y="2011680"/>
            <a:ext cx="5120640" cy="4046357"/>
          </a:xfrm>
        </p:spPr>
        <p:txBody>
          <a:bodyPr lIns="0" tIns="0" rIns="0" bIns="0">
            <a:noAutofit/>
          </a:bodyPr>
          <a:lstStyle>
            <a:lvl1pPr marL="243834" indent="-243834">
              <a:lnSpc>
                <a:spcPct val="100000"/>
              </a:lnSpc>
              <a:spcBef>
                <a:spcPts val="8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578843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hotos and Tex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84D7D689-7F2D-0348-816C-97C77A8DA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972800" cy="89001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DB2A39F7-5A62-2B4C-A657-BD57B5768EF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09600" y="1524000"/>
            <a:ext cx="4913376" cy="2706624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6CCEB416-B433-8F46-8DFF-FFAC7ACCA5F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600" y="4693920"/>
            <a:ext cx="4913376" cy="24144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67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66B16311-DD9F-7D43-964B-E92B217DC39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9600" y="5120640"/>
            <a:ext cx="4913376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023AA45D-8199-F644-847B-E64A5EC3F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4328160"/>
            <a:ext cx="4913376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33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2652C890-3579-2E47-9AB6-1D78A5E4764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669024" y="1524000"/>
            <a:ext cx="4913376" cy="2706624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DD1D0C09-D811-144F-BEBD-275B6A12072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669024" y="4693920"/>
            <a:ext cx="4913376" cy="24144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67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2213ED2D-D77F-7D49-9E2D-96B09A5A751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669024" y="5120640"/>
            <a:ext cx="4913376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5AA83665-F240-0345-B903-C8950DEFAF0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69024" y="4328160"/>
            <a:ext cx="4913376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33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1549225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13F276B-7B5E-4A45-AB9F-2B475F2AEA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524000"/>
            <a:ext cx="3324376" cy="2706624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5D86E-8C5D-1841-9FAC-7F27816076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4693920"/>
            <a:ext cx="3328416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67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3F0E9DEE-404F-3B49-8159-94FE1CD3739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600" y="5120640"/>
            <a:ext cx="3328416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A3DBA4-BE0E-254D-B5C0-8A64DDD66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972800" cy="89001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41D2BBC2-2746-3640-A719-673E2A8446C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600" y="4328160"/>
            <a:ext cx="3328416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33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89502A4B-C79D-094E-AB5C-63DF6E12EF8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436533" y="1524000"/>
            <a:ext cx="3328416" cy="2706624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5EAC29D9-3DBA-0242-8290-359D5CA84B6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47989" y="4693920"/>
            <a:ext cx="3328416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67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3F9A309D-AA80-C54C-9A92-012D53D91C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47989" y="5120640"/>
            <a:ext cx="3328416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03EA5BB2-66F6-4F44-964B-E9F9D73F21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47988" y="4328160"/>
            <a:ext cx="3328416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33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898309A4-718B-084E-8229-17E4D40AEA4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251489" y="1524000"/>
            <a:ext cx="3328416" cy="2706624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36A0BC0D-8996-364B-A361-13CBBB9B478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65036" y="4693920"/>
            <a:ext cx="3328416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67" b="1" i="0"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8D60D97D-2394-F140-9FBA-975ED64074F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66176" y="5120640"/>
            <a:ext cx="3328416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5AA90BFA-AE15-3049-88D8-EA2FDB94E71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264089" y="4328160"/>
            <a:ext cx="3328416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33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139827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">
          <p15:clr>
            <a:srgbClr val="FBAE40"/>
          </p15:clr>
        </p15:guide>
        <p15:guide id="2" pos="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61FE822B-AC64-EF4D-8FBA-F5A67DA6075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609600" y="1524000"/>
            <a:ext cx="2438400" cy="2706624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55F05C8A-25A6-8743-93FA-19E18F32CEE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9600" y="4693920"/>
            <a:ext cx="2438400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67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5FCE87CD-A10E-D049-9E39-8C800BEF41A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600" y="5120640"/>
            <a:ext cx="2438400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50" name="Text Placeholder 13">
            <a:extLst>
              <a:ext uri="{FF2B5EF4-FFF2-40B4-BE49-F238E27FC236}">
                <a16:creationId xmlns:a16="http://schemas.microsoft.com/office/drawing/2014/main" id="{7B382B21-A741-2447-9794-C4BAAA2A34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600" y="4328160"/>
            <a:ext cx="2438400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33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819E2C4F-8306-5F45-9827-3921D5E3E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972800" cy="89001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4247F89-81E5-374A-93B4-95F0EBEEB19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467947" y="1524000"/>
            <a:ext cx="2438400" cy="2706624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F7F65FAA-0013-D547-8E1C-08509B0C975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67947" y="4693920"/>
            <a:ext cx="2438400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67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0CC8275-50BB-9D46-8CBD-03E17397C17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467947" y="5120640"/>
            <a:ext cx="2438400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657B4D06-BD92-7545-B5A7-8502A75042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467947" y="4328160"/>
            <a:ext cx="2438400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33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CF4ED884-6C25-824B-BDBF-AF0431A6640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6312747" y="1524000"/>
            <a:ext cx="2438400" cy="2706624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AA0BC496-BA6C-7C4D-AC5E-A59885AE42A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12747" y="4693920"/>
            <a:ext cx="2438400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67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07D1AADA-118E-BE41-B80B-51BBD18F656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12747" y="5120640"/>
            <a:ext cx="2438400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E24E11C2-3904-B24A-8E60-8EA03D6D30B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12747" y="4328160"/>
            <a:ext cx="2438400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33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17E6B775-F183-E24D-B8C8-C5A9D75E35BE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9144000" y="1524000"/>
            <a:ext cx="2438400" cy="2706624"/>
          </a:xfr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7BA052C5-1320-4341-BC7F-17F881F3CCB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144000" y="4693920"/>
            <a:ext cx="2438400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67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BD7FEF4-B67E-064E-B1C5-49DA8EA6851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144000" y="5120640"/>
            <a:ext cx="2438400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7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EF1030E4-D0AC-614F-A18A-38721222865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144000" y="4328160"/>
            <a:ext cx="2438400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33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4284541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 White_Visual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0C70A86-A745-E949-B1D0-41B5D2173B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972800" cy="89001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374AFBB-4A85-9144-9EB0-15F9294B61F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" y="1524000"/>
            <a:ext cx="10972800" cy="4141621"/>
          </a:xfrm>
        </p:spPr>
        <p:txBody>
          <a:bodyPr/>
          <a:lstStyle>
            <a:lvl1pPr>
              <a:buNone/>
              <a:defRPr sz="2133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graph, photo, or data visualization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F0B3C679-22DF-8940-B381-273549871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5862323"/>
            <a:ext cx="10972800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33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71237F-D7E9-904A-BC33-1E69BDE7303D}"/>
              </a:ext>
            </a:extLst>
          </p:cNvPr>
          <p:cNvSpPr/>
          <p:nvPr/>
        </p:nvSpPr>
        <p:spPr>
          <a:xfrm>
            <a:off x="-1109514" y="1"/>
            <a:ext cx="754145" cy="754145"/>
          </a:xfrm>
          <a:prstGeom prst="rect">
            <a:avLst/>
          </a:prstGeom>
          <a:solidFill>
            <a:srgbClr val="0A19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7B0030-82A1-3149-AAC5-8B912D85AC60}"/>
              </a:ext>
            </a:extLst>
          </p:cNvPr>
          <p:cNvSpPr/>
          <p:nvPr/>
        </p:nvSpPr>
        <p:spPr>
          <a:xfrm>
            <a:off x="-1109514" y="1332324"/>
            <a:ext cx="754145" cy="754145"/>
          </a:xfrm>
          <a:prstGeom prst="rect">
            <a:avLst/>
          </a:prstGeom>
          <a:solidFill>
            <a:srgbClr val="1A70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678108-D8E6-6F48-9E71-79B4060AB9EF}"/>
              </a:ext>
            </a:extLst>
          </p:cNvPr>
          <p:cNvSpPr/>
          <p:nvPr/>
        </p:nvSpPr>
        <p:spPr>
          <a:xfrm>
            <a:off x="-1109514" y="2714922"/>
            <a:ext cx="754145" cy="754145"/>
          </a:xfrm>
          <a:prstGeom prst="rect">
            <a:avLst/>
          </a:prstGeom>
          <a:solidFill>
            <a:srgbClr val="00AA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500438-DFE5-1541-A57C-CCDAE308867C}"/>
              </a:ext>
            </a:extLst>
          </p:cNvPr>
          <p:cNvSpPr/>
          <p:nvPr/>
        </p:nvSpPr>
        <p:spPr>
          <a:xfrm>
            <a:off x="-1109514" y="4097521"/>
            <a:ext cx="754145" cy="754145"/>
          </a:xfrm>
          <a:prstGeom prst="rect">
            <a:avLst/>
          </a:prstGeom>
          <a:solidFill>
            <a:srgbClr val="FF91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A0A870-4CCE-B041-ADAA-FFD498F6B5DE}"/>
              </a:ext>
            </a:extLst>
          </p:cNvPr>
          <p:cNvSpPr txBox="1"/>
          <p:nvPr/>
        </p:nvSpPr>
        <p:spPr>
          <a:xfrm>
            <a:off x="-2379527" y="-953888"/>
            <a:ext cx="2024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LANL-APPROVED </a:t>
            </a:r>
          </a:p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PALETTE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BAD157-F0FF-E841-B877-5FF726EE6DB4}"/>
              </a:ext>
            </a:extLst>
          </p:cNvPr>
          <p:cNvSpPr txBox="1"/>
          <p:nvPr/>
        </p:nvSpPr>
        <p:spPr>
          <a:xfrm>
            <a:off x="-2812573" y="-3329"/>
            <a:ext cx="174393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COLOR: ULTRAMARINE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EF9DA1-1206-D94F-936A-8C56D3FA0437}"/>
              </a:ext>
            </a:extLst>
          </p:cNvPr>
          <p:cNvSpPr txBox="1"/>
          <p:nvPr/>
        </p:nvSpPr>
        <p:spPr>
          <a:xfrm>
            <a:off x="-2812573" y="1316423"/>
            <a:ext cx="174393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COLOR: BLUE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18CEFD-1271-3F43-A3DB-664C3A2A6F61}"/>
              </a:ext>
            </a:extLst>
          </p:cNvPr>
          <p:cNvSpPr txBox="1"/>
          <p:nvPr/>
        </p:nvSpPr>
        <p:spPr>
          <a:xfrm>
            <a:off x="-2812573" y="2711591"/>
            <a:ext cx="174393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PALETTE: GREEN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2C2957-98B7-7447-A979-8F5F9439F931}"/>
              </a:ext>
            </a:extLst>
          </p:cNvPr>
          <p:cNvSpPr txBox="1"/>
          <p:nvPr/>
        </p:nvSpPr>
        <p:spPr>
          <a:xfrm>
            <a:off x="-2812573" y="4106758"/>
            <a:ext cx="174393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PALETTE: ORANGE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7D5F0D-5C60-5143-BF1E-4A0546C4287F}"/>
              </a:ext>
            </a:extLst>
          </p:cNvPr>
          <p:cNvSpPr/>
          <p:nvPr/>
        </p:nvSpPr>
        <p:spPr>
          <a:xfrm>
            <a:off x="-1109514" y="5541578"/>
            <a:ext cx="754145" cy="75414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A6A2F-D5F2-CB4B-A618-B3021CB6FE30}"/>
              </a:ext>
            </a:extLst>
          </p:cNvPr>
          <p:cNvSpPr txBox="1"/>
          <p:nvPr/>
        </p:nvSpPr>
        <p:spPr>
          <a:xfrm>
            <a:off x="-2812573" y="5550815"/>
            <a:ext cx="174393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MONOCHROMATIC: GREY</a:t>
            </a:r>
          </a:p>
        </p:txBody>
      </p:sp>
    </p:spTree>
    <p:extLst>
      <p:ext uri="{BB962C8B-B14F-4D97-AF65-F5344CB8AC3E}">
        <p14:creationId xmlns:p14="http://schemas.microsoft.com/office/powerpoint/2010/main" val="18010959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ue Background 2_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609600"/>
            <a:ext cx="10972800" cy="914400"/>
          </a:xfrm>
        </p:spPr>
        <p:txBody>
          <a:bodyPr anchor="t" anchorCtr="0"/>
          <a:lstStyle>
            <a:lvl1pPr algn="l">
              <a:defRPr sz="32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524000"/>
            <a:ext cx="10972800" cy="4267200"/>
          </a:xfrm>
        </p:spPr>
        <p:txBody>
          <a:bodyPr/>
          <a:lstStyle>
            <a:lvl1pPr marL="304792" indent="-289977">
              <a:buClr>
                <a:srgbClr val="3296DC"/>
              </a:buClr>
              <a:buFont typeface="+mj-lt"/>
              <a:buAutoNum type="arabicPeriod"/>
              <a:tabLst/>
              <a:defRPr/>
            </a:lvl1pPr>
            <a:lvl2pPr marL="611702" indent="-306910">
              <a:buClr>
                <a:srgbClr val="3296DC"/>
              </a:buClr>
              <a:buFont typeface="+mj-lt"/>
              <a:buAutoNum type="arabicPeriod"/>
              <a:tabLst/>
              <a:defRPr/>
            </a:lvl2pPr>
            <a:lvl3pPr marL="916494" indent="-304792">
              <a:buClr>
                <a:srgbClr val="3296DC"/>
              </a:buClr>
              <a:buFont typeface="+mj-lt"/>
              <a:buAutoNum type="arabicPeriod"/>
              <a:tabLst/>
              <a:defRPr/>
            </a:lvl3pPr>
            <a:lvl4pPr marL="2061582" indent="-232828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36310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51B86-6225-B1CC-BCD9-89195C41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3D9C80-22F2-338A-0677-862840C76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544C-3CA0-2B41-91A2-907EE559CF71}" type="datetimeFigureOut">
              <a:rPr lang="en-US" smtClean="0"/>
              <a:t>11/8/23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12E2B0-ACA2-86F5-4C90-93C06B654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B3F5B9-86AB-A5BB-3696-480832B34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11D2-F875-C84C-A9EB-D08BDF103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46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_Blue BG_Title and text only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2C70FB-7F53-074A-B6BE-83A5226B14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77"/>
          <a:stretch/>
        </p:blipFill>
        <p:spPr>
          <a:xfrm>
            <a:off x="6096001" y="253920"/>
            <a:ext cx="6095999" cy="6604080"/>
          </a:xfrm>
          <a:prstGeom prst="rect">
            <a:avLst/>
          </a:prstGeom>
          <a:ln>
            <a:noFill/>
          </a:ln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D7EDC4A-BEF6-BF42-9D9A-F47ED202C474}"/>
              </a:ext>
            </a:extLst>
          </p:cNvPr>
          <p:cNvSpPr txBox="1">
            <a:spLocks/>
          </p:cNvSpPr>
          <p:nvPr/>
        </p:nvSpPr>
        <p:spPr>
          <a:xfrm>
            <a:off x="11606785" y="6461336"/>
            <a:ext cx="293980" cy="2704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z="933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933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0837E2F-4F21-1044-BFBE-A09264C747AB}"/>
              </a:ext>
            </a:extLst>
          </p:cNvPr>
          <p:cNvSpPr txBox="1">
            <a:spLocks/>
          </p:cNvSpPr>
          <p:nvPr/>
        </p:nvSpPr>
        <p:spPr>
          <a:xfrm>
            <a:off x="10765536" y="6461336"/>
            <a:ext cx="813219" cy="1980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z="933" smtClean="0"/>
              <a:pPr/>
              <a:t>11/8/23</a:t>
            </a:fld>
            <a:endParaRPr lang="en-US" sz="933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296882-4466-CA4B-838A-C94D33F4B2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609600"/>
            <a:ext cx="10972800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79DEE7-37EE-CA4D-8507-ABBFE1A5E8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1524000"/>
            <a:ext cx="10972800" cy="4260851"/>
          </a:xfrm>
        </p:spPr>
        <p:txBody>
          <a:bodyPr wrap="square" lIns="0" tIns="0" rIns="0" bIns="0">
            <a:noAutofit/>
          </a:bodyPr>
          <a:lstStyle>
            <a:lvl1pPr marL="306910" indent="-306910">
              <a:lnSpc>
                <a:spcPct val="100000"/>
              </a:lnSpc>
              <a:spcBef>
                <a:spcPts val="800"/>
              </a:spcBef>
              <a:tabLst/>
              <a:defRPr>
                <a:solidFill>
                  <a:schemeClr val="bg1"/>
                </a:solidFill>
              </a:defRPr>
            </a:lvl1pPr>
            <a:lvl2pPr marL="613818" indent="-306910">
              <a:tabLst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1219170" indent="-302676">
              <a:tabLst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15976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C25BDFE-288F-694A-8F3E-5EA7C70FB2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972800" cy="89001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543AE689-5E80-EF4B-BEB2-12EB7E2E75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561" y="2713840"/>
            <a:ext cx="1465072" cy="112506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F08DEE9-E8E9-294E-AFDB-272348017E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30421" y="2713840"/>
            <a:ext cx="1465072" cy="112506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515D795-953A-8047-83C7-D0752DBDB0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14751" y="2713840"/>
            <a:ext cx="1465072" cy="112506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C01086B-B4A6-8A48-849F-4A810C93B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35225" y="2713840"/>
            <a:ext cx="1465072" cy="112506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2E775BD-5F42-B44F-98CB-85BE7A979F1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35452" y="2713840"/>
            <a:ext cx="1465072" cy="112506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266F9AF-0547-674E-8536-FB560908A4E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38191" y="2713840"/>
            <a:ext cx="1465072" cy="112506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1F14FC34-4139-5E42-8B4C-3D14628AB1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1562" y="2119665"/>
            <a:ext cx="331500" cy="28464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67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9C51006D-405B-1540-844A-A08EDAFBA83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56957" y="2119665"/>
            <a:ext cx="331500" cy="28464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67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B91A61BE-01BD-F145-9B92-D20E78E3DAB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28258" y="2119665"/>
            <a:ext cx="331500" cy="28464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67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D5F2828C-B1EF-364B-8D48-33FAC26A31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27217" y="2119665"/>
            <a:ext cx="331500" cy="28464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67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2" name="Text Placeholder 37">
            <a:extLst>
              <a:ext uri="{FF2B5EF4-FFF2-40B4-BE49-F238E27FC236}">
                <a16:creationId xmlns:a16="http://schemas.microsoft.com/office/drawing/2014/main" id="{0D5B74BE-11D4-3E4C-AA8A-16543EABA18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67845" y="2119665"/>
            <a:ext cx="331500" cy="28464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67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3" name="Text Placeholder 37">
            <a:extLst>
              <a:ext uri="{FF2B5EF4-FFF2-40B4-BE49-F238E27FC236}">
                <a16:creationId xmlns:a16="http://schemas.microsoft.com/office/drawing/2014/main" id="{A61A0372-A989-7542-8743-212304AD19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133647" y="2119665"/>
            <a:ext cx="331500" cy="28464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67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F70A5-083D-2649-B16E-E603A2ACAC1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0025" y="4056096"/>
            <a:ext cx="1463040" cy="1718733"/>
          </a:xfrm>
        </p:spPr>
        <p:txBody>
          <a:bodyPr/>
          <a:lstStyle>
            <a:lvl1pPr marL="152396" indent="-152396">
              <a:tabLst/>
              <a:defRPr sz="1600"/>
            </a:lvl1pPr>
            <a:lvl2pPr marL="306910" indent="-154513">
              <a:tabLst/>
              <a:defRPr sz="1333"/>
            </a:lvl2pPr>
            <a:lvl3pPr>
              <a:defRPr sz="1067"/>
            </a:lvl3pPr>
            <a:lvl4pPr>
              <a:defRPr sz="1067"/>
            </a:lvl4pPr>
            <a:lvl5pPr>
              <a:defRPr sz="1067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60BD62F-9DEA-AD47-9777-0410E222A0E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491475" y="4059936"/>
            <a:ext cx="1507501" cy="1718733"/>
          </a:xfrm>
        </p:spPr>
        <p:txBody>
          <a:bodyPr/>
          <a:lstStyle>
            <a:lvl1pPr marL="152396" indent="-152396">
              <a:tabLst/>
              <a:defRPr sz="1600"/>
            </a:lvl1pPr>
            <a:lvl2pPr marL="306910" indent="-154513">
              <a:tabLst/>
              <a:defRPr sz="1333"/>
            </a:lvl2pPr>
            <a:lvl3pPr>
              <a:defRPr sz="1067"/>
            </a:lvl3pPr>
            <a:lvl4pPr>
              <a:defRPr sz="1067"/>
            </a:lvl4pPr>
            <a:lvl5pPr>
              <a:defRPr sz="1067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520748F-3B1C-7D44-9F74-07C77A95BDF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98071" y="4059936"/>
            <a:ext cx="1507501" cy="1718733"/>
          </a:xfrm>
        </p:spPr>
        <p:txBody>
          <a:bodyPr/>
          <a:lstStyle>
            <a:lvl1pPr marL="152396" indent="-152396">
              <a:tabLst/>
              <a:defRPr sz="1600"/>
            </a:lvl1pPr>
            <a:lvl2pPr marL="306910" indent="-154513">
              <a:tabLst/>
              <a:defRPr sz="1333"/>
            </a:lvl2pPr>
            <a:lvl3pPr>
              <a:defRPr sz="1067"/>
            </a:lvl3pPr>
            <a:lvl4pPr>
              <a:defRPr sz="1067"/>
            </a:lvl4pPr>
            <a:lvl5pPr>
              <a:defRPr sz="1067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1F05B3B-46BF-E34A-B6EB-3B5C40F9DF4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24407" y="4059936"/>
            <a:ext cx="1507501" cy="1718733"/>
          </a:xfrm>
        </p:spPr>
        <p:txBody>
          <a:bodyPr/>
          <a:lstStyle>
            <a:lvl1pPr marL="152396" indent="-152396">
              <a:tabLst/>
              <a:defRPr sz="1600"/>
            </a:lvl1pPr>
            <a:lvl2pPr marL="306910" indent="-154513">
              <a:tabLst/>
              <a:defRPr sz="1333"/>
            </a:lvl2pPr>
            <a:lvl3pPr>
              <a:defRPr sz="1067"/>
            </a:lvl3pPr>
            <a:lvl4pPr>
              <a:defRPr sz="1067"/>
            </a:lvl4pPr>
            <a:lvl5pPr>
              <a:defRPr sz="1067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0A64131-E697-7142-892C-FECA1AF2C56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229600" y="4059936"/>
            <a:ext cx="1507501" cy="1718733"/>
          </a:xfrm>
        </p:spPr>
        <p:txBody>
          <a:bodyPr/>
          <a:lstStyle>
            <a:lvl1pPr marL="152396" indent="-152396">
              <a:tabLst/>
              <a:defRPr sz="1600"/>
            </a:lvl1pPr>
            <a:lvl2pPr marL="306910" indent="-154513">
              <a:tabLst/>
              <a:defRPr sz="1333"/>
            </a:lvl2pPr>
            <a:lvl3pPr>
              <a:defRPr sz="1067"/>
            </a:lvl3pPr>
            <a:lvl4pPr>
              <a:defRPr sz="1067"/>
            </a:lvl4pPr>
            <a:lvl5pPr>
              <a:defRPr sz="1067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EF72F97E-E60E-FB4D-82AA-CB9ACA474A8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28311" y="4059936"/>
            <a:ext cx="1507501" cy="1718733"/>
          </a:xfrm>
        </p:spPr>
        <p:txBody>
          <a:bodyPr/>
          <a:lstStyle>
            <a:lvl1pPr marL="152396" indent="-152396">
              <a:tabLst/>
              <a:defRPr sz="1600"/>
            </a:lvl1pPr>
            <a:lvl2pPr marL="306910" indent="-154513">
              <a:tabLst/>
              <a:defRPr sz="1333"/>
            </a:lvl2pPr>
            <a:lvl3pPr>
              <a:defRPr sz="1067"/>
            </a:lvl3pPr>
            <a:lvl4pPr>
              <a:defRPr sz="1067"/>
            </a:lvl4pPr>
            <a:lvl5pPr>
              <a:defRPr sz="1067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419247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Only-No Subhead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609600"/>
            <a:ext cx="10972800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24F4C0B-8E0E-D247-8998-89B0F977E9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1524000"/>
            <a:ext cx="16617696" cy="4260851"/>
          </a:xfrm>
        </p:spPr>
        <p:txBody>
          <a:bodyPr wrap="square" lIns="0" tIns="0" rIns="0" bIns="0">
            <a:noAutofit/>
          </a:bodyPr>
          <a:lstStyle>
            <a:lvl1pPr marL="306910" indent="-306910">
              <a:lnSpc>
                <a:spcPct val="100000"/>
              </a:lnSpc>
              <a:spcBef>
                <a:spcPts val="800"/>
              </a:spcBef>
              <a:tabLst/>
              <a:defRPr>
                <a:solidFill>
                  <a:schemeClr val="bg1"/>
                </a:solidFill>
              </a:defRPr>
            </a:lvl1pPr>
            <a:lvl2pPr marL="613818" indent="-306910">
              <a:tabLst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1219170" indent="-302676">
              <a:tabLst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506875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hoto Statemen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68897" y="0"/>
            <a:ext cx="5023103" cy="6858000"/>
          </a:xfrm>
          <a:noFill/>
          <a:ln>
            <a:noFill/>
          </a:ln>
        </p:spPr>
        <p:txBody>
          <a:bodyPr/>
          <a:lstStyle>
            <a:lvl1pPr>
              <a:buFontTx/>
              <a:buNone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3296A8-807F-5647-9E27-81056A8089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609600"/>
            <a:ext cx="6035040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66E7E14-724D-564D-8C8A-AA19AF322B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62146" y="5894428"/>
            <a:ext cx="2006751" cy="56690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33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950A1-C470-5C48-B92A-282D2269A9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1" y="1524000"/>
            <a:ext cx="6034617" cy="4260851"/>
          </a:xfrm>
        </p:spPr>
        <p:txBody>
          <a:bodyPr lIns="0" tIns="0" rIns="0" bIns="0">
            <a:noAutofit/>
          </a:bodyPr>
          <a:lstStyle>
            <a:lvl1pPr marL="306910" indent="-306910">
              <a:lnSpc>
                <a:spcPct val="100000"/>
              </a:lnSpc>
              <a:spcBef>
                <a:spcPts val="800"/>
              </a:spcBef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272753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Background_TOC or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609600"/>
            <a:ext cx="10972800" cy="914400"/>
          </a:xfrm>
        </p:spPr>
        <p:txBody>
          <a:bodyPr anchor="t" anchorCtr="0"/>
          <a:lstStyle>
            <a:lvl1pPr algn="l">
              <a:defRPr sz="32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524000"/>
            <a:ext cx="10972800" cy="4267200"/>
          </a:xfrm>
        </p:spPr>
        <p:txBody>
          <a:bodyPr/>
          <a:lstStyle>
            <a:lvl1pPr marL="304792" indent="-304792">
              <a:buClr>
                <a:schemeClr val="bg1"/>
              </a:buClr>
              <a:tabLst/>
              <a:defRPr/>
            </a:lvl1pPr>
            <a:lvl2pPr marL="611702" indent="-306910">
              <a:buClr>
                <a:schemeClr val="bg1"/>
              </a:buClr>
              <a:buFont typeface="System Font Regular"/>
              <a:buChar char="⁃"/>
              <a:tabLst/>
              <a:defRPr/>
            </a:lvl2pPr>
            <a:lvl3pPr marL="916494" indent="-304792">
              <a:buClr>
                <a:schemeClr val="bg1"/>
              </a:buClr>
              <a:tabLst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9415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Background 2_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609600"/>
            <a:ext cx="10972800" cy="914400"/>
          </a:xfrm>
        </p:spPr>
        <p:txBody>
          <a:bodyPr anchor="t" anchorCtr="0"/>
          <a:lstStyle>
            <a:lvl1pPr algn="l">
              <a:defRPr sz="32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524000"/>
            <a:ext cx="10972800" cy="4267200"/>
          </a:xfrm>
        </p:spPr>
        <p:txBody>
          <a:bodyPr/>
          <a:lstStyle>
            <a:lvl1pPr marL="304792" indent="-289977">
              <a:buClr>
                <a:srgbClr val="3296DC"/>
              </a:buClr>
              <a:buFont typeface="+mj-lt"/>
              <a:buAutoNum type="arabicPeriod"/>
              <a:tabLst/>
              <a:defRPr/>
            </a:lvl1pPr>
            <a:lvl2pPr marL="611702" indent="-306910">
              <a:buClr>
                <a:srgbClr val="3296DC"/>
              </a:buClr>
              <a:buFont typeface="+mj-lt"/>
              <a:buAutoNum type="arabicPeriod"/>
              <a:tabLst/>
              <a:defRPr/>
            </a:lvl2pPr>
            <a:lvl3pPr marL="916494" indent="-304792">
              <a:buClr>
                <a:srgbClr val="3296DC"/>
              </a:buClr>
              <a:buFont typeface="+mj-lt"/>
              <a:buAutoNum type="arabicPeriod"/>
              <a:tabLst/>
              <a:defRPr/>
            </a:lvl3pPr>
            <a:lvl4pPr marL="2061582" indent="-232828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68155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3449DA5-AC04-504D-AB35-228ACC4218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55" t="-1" b="-5861"/>
          <a:stretch/>
        </p:blipFill>
        <p:spPr>
          <a:xfrm>
            <a:off x="3734124" y="298702"/>
            <a:ext cx="8457877" cy="69250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105050"/>
            <a:ext cx="5107093" cy="1559401"/>
          </a:xfrm>
        </p:spPr>
        <p:txBody>
          <a:bodyPr lIns="0" tIns="0" rIns="0" bIns="0" anchor="t" anchorCtr="0">
            <a:normAutofit/>
          </a:bodyPr>
          <a:lstStyle>
            <a:lvl1pPr algn="l" fontAlgn="t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3684923"/>
            <a:ext cx="5107093" cy="646853"/>
          </a:xfrm>
        </p:spPr>
        <p:txBody>
          <a:bodyPr lIns="0" tIns="0" rIns="0" bIns="0"/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add presenter or presenting org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000446-DC24-2642-A21F-0BEA007314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4352250"/>
            <a:ext cx="3618807" cy="324812"/>
          </a:xfrm>
        </p:spPr>
        <p:txBody>
          <a:bodyPr lIns="0" tIns="0" rIns="0" bIns="0"/>
          <a:lstStyle>
            <a:lvl1pPr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the date of the presentation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5AE9854-7A76-C34E-9D7F-DE749A698C73}"/>
              </a:ext>
            </a:extLst>
          </p:cNvPr>
          <p:cNvSpPr txBox="1">
            <a:spLocks/>
          </p:cNvSpPr>
          <p:nvPr/>
        </p:nvSpPr>
        <p:spPr>
          <a:xfrm>
            <a:off x="11654850" y="6537961"/>
            <a:ext cx="293980" cy="2704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z="7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DD9D28ED-2D06-3A46-9727-8A9B2D7E7F63}"/>
              </a:ext>
            </a:extLst>
          </p:cNvPr>
          <p:cNvSpPr txBox="1">
            <a:spLocks/>
          </p:cNvSpPr>
          <p:nvPr/>
        </p:nvSpPr>
        <p:spPr>
          <a:xfrm>
            <a:off x="10838688" y="6537961"/>
            <a:ext cx="813219" cy="1980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z="700" smtClean="0"/>
              <a:pPr/>
              <a:t>11/8/23</a:t>
            </a:fld>
            <a:endParaRPr lang="en-US" sz="7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3D30B68-8D2B-554F-9FC1-7A1E62403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54" y="466724"/>
            <a:ext cx="3943159" cy="8658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BEBDBD-8D9E-8346-9A25-F58480E72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69" y="6391277"/>
            <a:ext cx="797465" cy="2746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A48010-B6CB-324A-9F6D-759B7914D5BF}"/>
              </a:ext>
            </a:extLst>
          </p:cNvPr>
          <p:cNvSpPr txBox="1"/>
          <p:nvPr/>
        </p:nvSpPr>
        <p:spPr>
          <a:xfrm>
            <a:off x="1276244" y="6499783"/>
            <a:ext cx="518434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by Triad National Security, LLC, for the U.S. Department of Energy’s NNSA.</a:t>
            </a:r>
          </a:p>
        </p:txBody>
      </p:sp>
    </p:spTree>
    <p:extLst>
      <p:ext uri="{BB962C8B-B14F-4D97-AF65-F5344CB8AC3E}">
        <p14:creationId xmlns:p14="http://schemas.microsoft.com/office/powerpoint/2010/main" val="13317181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hoto Statemen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4222" y="0"/>
            <a:ext cx="5547783" cy="6858000"/>
          </a:xfrm>
          <a:noFill/>
          <a:ln>
            <a:noFill/>
          </a:ln>
        </p:spPr>
        <p:txBody>
          <a:bodyPr/>
          <a:lstStyle>
            <a:lvl1pPr>
              <a:buFontTx/>
              <a:buNone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3296A8-807F-5647-9E27-81056A8089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609600"/>
            <a:ext cx="5677752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66E7E14-724D-564D-8C8A-AA19AF322B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37471" y="6431280"/>
            <a:ext cx="2006751" cy="42672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950A1-C470-5C48-B92A-282D2269A9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5" y="1524000"/>
            <a:ext cx="5677355" cy="4260851"/>
          </a:xfrm>
        </p:spPr>
        <p:txBody>
          <a:bodyPr lIns="0" tIns="0" rIns="0" bIns="0">
            <a:noAutofit/>
          </a:bodyPr>
          <a:lstStyle>
            <a:lvl1pPr marL="230183" indent="-230183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82384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-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609600"/>
            <a:ext cx="10972800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24F4C0B-8E0E-D247-8998-89B0F977E9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1524000"/>
            <a:ext cx="10972800" cy="4260851"/>
          </a:xfrm>
        </p:spPr>
        <p:txBody>
          <a:bodyPr wrap="square" lIns="0" tIns="0" rIns="0" bIns="0">
            <a:noAutofit/>
          </a:bodyPr>
          <a:lstStyle>
            <a:lvl1pPr marL="230183" indent="-230183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 marL="460364" indent="-230183">
              <a:tabLst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 marL="914378" indent="-227007">
              <a:tabLst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20889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_w logo wtrm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634F09-C54B-0549-937F-03AE61B9A8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85" t="8400" r="31052" b="20205"/>
          <a:stretch/>
        </p:blipFill>
        <p:spPr>
          <a:xfrm>
            <a:off x="4112963" y="345776"/>
            <a:ext cx="8079036" cy="651222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609600"/>
            <a:ext cx="10968072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0429E5-795A-8A43-A273-2BC100111C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1523999"/>
            <a:ext cx="10968072" cy="4267200"/>
          </a:xfrm>
        </p:spPr>
        <p:txBody>
          <a:bodyPr lIns="0" tIns="0" rIns="0" bIns="0">
            <a:noAutofit/>
          </a:bodyPr>
          <a:lstStyle>
            <a:lvl1pPr marL="230183" indent="-230183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51EB0E6-A70D-CE45-BB73-DE0110A910ED}"/>
              </a:ext>
            </a:extLst>
          </p:cNvPr>
          <p:cNvSpPr txBox="1">
            <a:spLocks/>
          </p:cNvSpPr>
          <p:nvPr/>
        </p:nvSpPr>
        <p:spPr>
          <a:xfrm>
            <a:off x="11654850" y="6537961"/>
            <a:ext cx="293980" cy="2704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z="7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7AA508B-E60F-E649-B511-759C564E884D}"/>
              </a:ext>
            </a:extLst>
          </p:cNvPr>
          <p:cNvSpPr txBox="1">
            <a:spLocks/>
          </p:cNvSpPr>
          <p:nvPr/>
        </p:nvSpPr>
        <p:spPr>
          <a:xfrm>
            <a:off x="10838688" y="6537961"/>
            <a:ext cx="813219" cy="1980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z="700" smtClean="0"/>
              <a:pPr/>
              <a:t>11/8/23</a:t>
            </a:fld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576196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5D86E-8C5D-1841-9FAC-7F27816076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5" y="1524003"/>
            <a:ext cx="10968073" cy="36317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609600"/>
            <a:ext cx="10968072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0429E5-795A-8A43-A273-2BC100111C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2011682"/>
            <a:ext cx="10968072" cy="3875484"/>
          </a:xfrm>
        </p:spPr>
        <p:txBody>
          <a:bodyPr lIns="0" tIns="0" rIns="0" bIns="0">
            <a:noAutofit/>
          </a:bodyPr>
          <a:lstStyle>
            <a:lvl1pPr marL="182876" indent="-182876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60369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 Whit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001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0">
          <p15:clr>
            <a:srgbClr val="FBAE40"/>
          </p15:clr>
        </p15:guide>
        <p15:guide id="2" pos="28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ent with Text and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0755" y="0"/>
            <a:ext cx="5551245" cy="6858000"/>
          </a:xfrm>
          <a:noFill/>
          <a:ln>
            <a:noFill/>
          </a:ln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DBF6C-0676-5247-8404-7764B27D9124}"/>
              </a:ext>
            </a:extLst>
          </p:cNvPr>
          <p:cNvSpPr/>
          <p:nvPr/>
        </p:nvSpPr>
        <p:spPr>
          <a:xfrm>
            <a:off x="0" y="0"/>
            <a:ext cx="6640757" cy="6858000"/>
          </a:xfrm>
          <a:prstGeom prst="rect">
            <a:avLst/>
          </a:prstGeom>
          <a:solidFill>
            <a:srgbClr val="000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DF54824-3A03-A745-AD49-C744B2A21D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609600"/>
            <a:ext cx="5703461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709C09F-8C0C-7248-AEB2-1C7859F51F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06056" y="5920334"/>
            <a:ext cx="2007005" cy="423473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E94CDEA-D510-9F45-84BD-82CAA8464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6" y="1524000"/>
            <a:ext cx="5706733" cy="4260851"/>
          </a:xfrm>
        </p:spPr>
        <p:txBody>
          <a:bodyPr lIns="0" tIns="0" rIns="0" bIns="0">
            <a:noAutofit/>
          </a:bodyPr>
          <a:lstStyle>
            <a:lvl1pPr marL="182876" indent="-182876"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5C1693-6B2B-7A43-ACD5-E64B6D2B2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52" y="6419089"/>
            <a:ext cx="1743456" cy="25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86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2 Photo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56035B-8130-D844-B0F2-44CBE0D286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44640" y="3429000"/>
            <a:ext cx="5547360" cy="3429000"/>
          </a:xfrm>
          <a:noFill/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4640" y="0"/>
            <a:ext cx="5547360" cy="3429000"/>
          </a:xfrm>
          <a:noFill/>
          <a:ln>
            <a:noFill/>
          </a:ln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B4117486-5C49-E242-8CBE-03C8F8711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609600"/>
            <a:ext cx="5791545" cy="89001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FE409C5D-AFD1-7745-A713-F12280BE81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94140" y="5894429"/>
            <a:ext cx="2007005" cy="431421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E46F9CE-9C02-284E-A17F-0C31F82B2F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5" y="1524000"/>
            <a:ext cx="5794868" cy="4260851"/>
          </a:xfrm>
        </p:spPr>
        <p:txBody>
          <a:bodyPr lIns="0" tIns="0" rIns="0" bIns="0">
            <a:noAutofit/>
          </a:bodyPr>
          <a:lstStyle>
            <a:lvl1pPr marL="182876" indent="-182876">
              <a:lnSpc>
                <a:spcPct val="100000"/>
              </a:lnSpc>
              <a:spcBef>
                <a:spcPts val="600"/>
              </a:spcBef>
              <a:defRPr/>
            </a:lvl1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62666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-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609600"/>
            <a:ext cx="10972800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24F4C0B-8E0E-D247-8998-89B0F977E9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1524000"/>
            <a:ext cx="10972800" cy="4260851"/>
          </a:xfrm>
        </p:spPr>
        <p:txBody>
          <a:bodyPr wrap="square" lIns="0" tIns="0" rIns="0" bIns="0">
            <a:noAutofit/>
          </a:bodyPr>
          <a:lstStyle>
            <a:lvl1pPr marL="306910" indent="-306910">
              <a:lnSpc>
                <a:spcPct val="100000"/>
              </a:lnSpc>
              <a:spcBef>
                <a:spcPts val="800"/>
              </a:spcBef>
              <a:tabLst/>
              <a:defRPr>
                <a:solidFill>
                  <a:schemeClr val="tx1"/>
                </a:solidFill>
              </a:defRPr>
            </a:lvl1pPr>
            <a:lvl2pPr marL="613818" indent="-306910">
              <a:tabLst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 marL="1219170" indent="-302676">
              <a:tabLst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555851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ent with 2 Photos and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56035B-8130-D844-B0F2-44CBE0D286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40759" y="3429000"/>
            <a:ext cx="5551243" cy="3429000"/>
          </a:xfrm>
          <a:noFill/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DBF6C-0676-5247-8404-7764B27D9124}"/>
              </a:ext>
            </a:extLst>
          </p:cNvPr>
          <p:cNvSpPr/>
          <p:nvPr/>
        </p:nvSpPr>
        <p:spPr>
          <a:xfrm>
            <a:off x="0" y="0"/>
            <a:ext cx="6640757" cy="6858000"/>
          </a:xfrm>
          <a:prstGeom prst="rect">
            <a:avLst/>
          </a:prstGeom>
          <a:solidFill>
            <a:srgbClr val="000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0757" y="0"/>
            <a:ext cx="5551243" cy="3429000"/>
          </a:xfrm>
          <a:noFill/>
          <a:ln>
            <a:noFill/>
          </a:ln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25C079B-5F34-5149-9937-5E0A7D1910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1" y="609600"/>
            <a:ext cx="5791545" cy="89001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2C113B2A-25B6-4D4F-BE66-8FD128DADF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94140" y="5894431"/>
            <a:ext cx="2007005" cy="423473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4511911-ADCF-3F4A-9C7A-1469A5E074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5" y="1524000"/>
            <a:ext cx="5794868" cy="4260851"/>
          </a:xfrm>
        </p:spPr>
        <p:txBody>
          <a:bodyPr lIns="0" tIns="0" rIns="0" bIns="0">
            <a:noAutofit/>
          </a:bodyPr>
          <a:lstStyle>
            <a:lvl1pPr marL="182876" indent="-182876"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FB53F9-6B9E-CA40-A06E-A230BAE51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" y="6412314"/>
            <a:ext cx="1383109" cy="27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359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ext Area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46214E2-32D4-424B-9DE1-4EDE442968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524003"/>
            <a:ext cx="5120640" cy="36317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40E4E95-1B27-5348-9471-7BB69800ED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609600"/>
            <a:ext cx="10972800" cy="89001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B65E676-959E-0E41-8EAD-45D6F7E076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61760" y="1524003"/>
            <a:ext cx="5120640" cy="36317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1900B1-3D44-764E-9A42-70386E05E5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011681"/>
            <a:ext cx="5120640" cy="4046357"/>
          </a:xfrm>
        </p:spPr>
        <p:txBody>
          <a:bodyPr lIns="0" tIns="0" rIns="0" bIns="0">
            <a:noAutofit/>
          </a:bodyPr>
          <a:lstStyle>
            <a:lvl1pPr marL="182876" indent="-182876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8685422-C0F4-174C-BFA6-015246A3D4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61760" y="2011681"/>
            <a:ext cx="5120640" cy="4046357"/>
          </a:xfrm>
        </p:spPr>
        <p:txBody>
          <a:bodyPr lIns="0" tIns="0" rIns="0" bIns="0">
            <a:noAutofit/>
          </a:bodyPr>
          <a:lstStyle>
            <a:lvl1pPr marL="182876" indent="-182876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74621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hotos and Tex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84D7D689-7F2D-0348-816C-97C77A8DA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972800" cy="89001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DB2A39F7-5A62-2B4C-A657-BD57B5768EF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09600" y="1524000"/>
            <a:ext cx="4913376" cy="2706624"/>
          </a:xfrm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6CCEB416-B433-8F46-8DFF-FFAC7ACCA5F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600" y="4693921"/>
            <a:ext cx="4913376" cy="24144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66B16311-DD9F-7D43-964B-E92B217DC39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9600" y="5120640"/>
            <a:ext cx="4913376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023AA45D-8199-F644-847B-E64A5EC3F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4328160"/>
            <a:ext cx="4913376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2652C890-3579-2E47-9AB6-1D78A5E4764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669024" y="1524000"/>
            <a:ext cx="4913376" cy="2706624"/>
          </a:xfrm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DD1D0C09-D811-144F-BEBD-275B6A12072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669024" y="4693921"/>
            <a:ext cx="4913376" cy="24144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2213ED2D-D77F-7D49-9E2D-96B09A5A751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669024" y="5120640"/>
            <a:ext cx="4913376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5AA83665-F240-0345-B903-C8950DEFAF0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669024" y="4328160"/>
            <a:ext cx="4913376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20131591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13F276B-7B5E-4A45-AB9F-2B475F2AEA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524000"/>
            <a:ext cx="3324376" cy="2706624"/>
          </a:xfrm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5D86E-8C5D-1841-9FAC-7F27816076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4693920"/>
            <a:ext cx="3328416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3F0E9DEE-404F-3B49-8159-94FE1CD3739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600" y="5120640"/>
            <a:ext cx="3328416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A3DBA4-BE0E-254D-B5C0-8A64DDD66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972800" cy="89001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41D2BBC2-2746-3640-A719-673E2A8446C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600" y="4328160"/>
            <a:ext cx="3328416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89502A4B-C79D-094E-AB5C-63DF6E12EF8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436533" y="1524000"/>
            <a:ext cx="3328416" cy="2706624"/>
          </a:xfrm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5EAC29D9-3DBA-0242-8290-359D5CA84B6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47989" y="4693920"/>
            <a:ext cx="3328416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3F9A309D-AA80-C54C-9A92-012D53D91C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47989" y="5120640"/>
            <a:ext cx="3328416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03EA5BB2-66F6-4F44-964B-E9F9D73F21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47988" y="4328160"/>
            <a:ext cx="3328416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898309A4-718B-084E-8229-17E4D40AEA4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251489" y="1524000"/>
            <a:ext cx="3328416" cy="2706624"/>
          </a:xfrm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36A0BC0D-8996-364B-A361-13CBBB9B478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65036" y="4693920"/>
            <a:ext cx="3328416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8D60D97D-2394-F140-9FBA-975ED64074F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66176" y="5120640"/>
            <a:ext cx="3328416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5AA90BFA-AE15-3049-88D8-EA2FDB94E71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264089" y="4328160"/>
            <a:ext cx="3328416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2916904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">
          <p15:clr>
            <a:srgbClr val="FBAE40"/>
          </p15:clr>
        </p15:guide>
        <p15:guide id="2" pos="4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61FE822B-AC64-EF4D-8FBA-F5A67DA6075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609600" y="1524000"/>
            <a:ext cx="2438400" cy="2706624"/>
          </a:xfrm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55F05C8A-25A6-8743-93FA-19E18F32CEE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9600" y="4693920"/>
            <a:ext cx="2438400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5FCE87CD-A10E-D049-9E39-8C800BEF41A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09600" y="5120640"/>
            <a:ext cx="2438400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50" name="Text Placeholder 13">
            <a:extLst>
              <a:ext uri="{FF2B5EF4-FFF2-40B4-BE49-F238E27FC236}">
                <a16:creationId xmlns:a16="http://schemas.microsoft.com/office/drawing/2014/main" id="{7B382B21-A741-2447-9794-C4BAAA2A34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9600" y="4328160"/>
            <a:ext cx="2438400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819E2C4F-8306-5F45-9827-3921D5E3E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972800" cy="89001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4247F89-81E5-374A-93B4-95F0EBEEB19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467947" y="1524000"/>
            <a:ext cx="2438400" cy="2706624"/>
          </a:xfrm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F7F65FAA-0013-D547-8E1C-08509B0C975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467947" y="4693920"/>
            <a:ext cx="2438400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0CC8275-50BB-9D46-8CBD-03E17397C17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467947" y="5120640"/>
            <a:ext cx="2438400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657B4D06-BD92-7545-B5A7-8502A75042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467947" y="4328160"/>
            <a:ext cx="2438400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CF4ED884-6C25-824B-BDBF-AF0431A6640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6312747" y="1524000"/>
            <a:ext cx="2438400" cy="2706624"/>
          </a:xfrm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AA0BC496-BA6C-7C4D-AC5E-A59885AE42A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12747" y="4693920"/>
            <a:ext cx="2438400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07D1AADA-118E-BE41-B80B-51BBD18F656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12747" y="5120640"/>
            <a:ext cx="2438400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E24E11C2-3904-B24A-8E60-8EA03D6D30B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12747" y="4328160"/>
            <a:ext cx="2438400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17E6B775-F183-E24D-B8C8-C5A9D75E35BE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9144000" y="1524000"/>
            <a:ext cx="2438400" cy="2706624"/>
          </a:xfrm>
        </p:spPr>
        <p:txBody>
          <a:bodyPr/>
          <a:lstStyle>
            <a:lvl1pPr marL="171446" marR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7BA052C5-1320-4341-BC7F-17F881F3CCB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144000" y="4693920"/>
            <a:ext cx="2438400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BD7FEF4-B67E-064E-B1C5-49DA8EA6851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144000" y="5120640"/>
            <a:ext cx="2438400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EF1030E4-D0AC-614F-A18A-38721222865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144000" y="4328160"/>
            <a:ext cx="2438400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15697269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 White_Visual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0C70A86-A745-E949-B1D0-41B5D2173B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972800" cy="89001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374AFBB-4A85-9144-9EB0-15F9294B61F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" y="1524001"/>
            <a:ext cx="10972800" cy="4141621"/>
          </a:xfrm>
        </p:spPr>
        <p:txBody>
          <a:bodyPr/>
          <a:lstStyle>
            <a:lvl1pPr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graph, photo, or data visualization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F0B3C679-22DF-8940-B381-273549871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5862323"/>
            <a:ext cx="10972800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71237F-D7E9-904A-BC33-1E69BDE7303D}"/>
              </a:ext>
            </a:extLst>
          </p:cNvPr>
          <p:cNvSpPr/>
          <p:nvPr/>
        </p:nvSpPr>
        <p:spPr>
          <a:xfrm>
            <a:off x="-1109514" y="3"/>
            <a:ext cx="754145" cy="754145"/>
          </a:xfrm>
          <a:prstGeom prst="rect">
            <a:avLst/>
          </a:prstGeom>
          <a:solidFill>
            <a:srgbClr val="0A19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7B0030-82A1-3149-AAC5-8B912D85AC60}"/>
              </a:ext>
            </a:extLst>
          </p:cNvPr>
          <p:cNvSpPr/>
          <p:nvPr/>
        </p:nvSpPr>
        <p:spPr>
          <a:xfrm>
            <a:off x="-1109514" y="1332326"/>
            <a:ext cx="754145" cy="754145"/>
          </a:xfrm>
          <a:prstGeom prst="rect">
            <a:avLst/>
          </a:prstGeom>
          <a:solidFill>
            <a:srgbClr val="1A70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678108-D8E6-6F48-9E71-79B4060AB9EF}"/>
              </a:ext>
            </a:extLst>
          </p:cNvPr>
          <p:cNvSpPr/>
          <p:nvPr/>
        </p:nvSpPr>
        <p:spPr>
          <a:xfrm>
            <a:off x="-1109514" y="2714925"/>
            <a:ext cx="754145" cy="754145"/>
          </a:xfrm>
          <a:prstGeom prst="rect">
            <a:avLst/>
          </a:prstGeom>
          <a:solidFill>
            <a:srgbClr val="00AA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500438-DFE5-1541-A57C-CCDAE308867C}"/>
              </a:ext>
            </a:extLst>
          </p:cNvPr>
          <p:cNvSpPr/>
          <p:nvPr/>
        </p:nvSpPr>
        <p:spPr>
          <a:xfrm>
            <a:off x="-1109514" y="4097523"/>
            <a:ext cx="754145" cy="754145"/>
          </a:xfrm>
          <a:prstGeom prst="rect">
            <a:avLst/>
          </a:prstGeom>
          <a:solidFill>
            <a:srgbClr val="FF91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A0A870-4CCE-B041-ADAA-FFD498F6B5DE}"/>
              </a:ext>
            </a:extLst>
          </p:cNvPr>
          <p:cNvSpPr txBox="1"/>
          <p:nvPr/>
        </p:nvSpPr>
        <p:spPr>
          <a:xfrm>
            <a:off x="-2379527" y="-953887"/>
            <a:ext cx="2024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LANL-APPROVED </a:t>
            </a: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PALETTE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BAD157-F0FF-E841-B877-5FF726EE6DB4}"/>
              </a:ext>
            </a:extLst>
          </p:cNvPr>
          <p:cNvSpPr txBox="1"/>
          <p:nvPr/>
        </p:nvSpPr>
        <p:spPr>
          <a:xfrm>
            <a:off x="-2812573" y="-3329"/>
            <a:ext cx="1743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COLOR: ULTRAMARINE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EF9DA1-1206-D94F-936A-8C56D3FA0437}"/>
              </a:ext>
            </a:extLst>
          </p:cNvPr>
          <p:cNvSpPr txBox="1"/>
          <p:nvPr/>
        </p:nvSpPr>
        <p:spPr>
          <a:xfrm>
            <a:off x="-2812573" y="1316423"/>
            <a:ext cx="1743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COLOR: BLUE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18CEFD-1271-3F43-A3DB-664C3A2A6F61}"/>
              </a:ext>
            </a:extLst>
          </p:cNvPr>
          <p:cNvSpPr txBox="1"/>
          <p:nvPr/>
        </p:nvSpPr>
        <p:spPr>
          <a:xfrm>
            <a:off x="-2812573" y="2711591"/>
            <a:ext cx="1743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PALETTE: GREEN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2C2957-98B7-7447-A979-8F5F9439F931}"/>
              </a:ext>
            </a:extLst>
          </p:cNvPr>
          <p:cNvSpPr txBox="1"/>
          <p:nvPr/>
        </p:nvSpPr>
        <p:spPr>
          <a:xfrm>
            <a:off x="-2812573" y="4106758"/>
            <a:ext cx="1743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PALETTE: ORANGE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7D5F0D-5C60-5143-BF1E-4A0546C4287F}"/>
              </a:ext>
            </a:extLst>
          </p:cNvPr>
          <p:cNvSpPr/>
          <p:nvPr/>
        </p:nvSpPr>
        <p:spPr>
          <a:xfrm>
            <a:off x="-1109514" y="5541581"/>
            <a:ext cx="754145" cy="75414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A6A2F-D5F2-CB4B-A618-B3021CB6FE30}"/>
              </a:ext>
            </a:extLst>
          </p:cNvPr>
          <p:cNvSpPr txBox="1"/>
          <p:nvPr/>
        </p:nvSpPr>
        <p:spPr>
          <a:xfrm>
            <a:off x="-2812573" y="5550815"/>
            <a:ext cx="1743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MONOCHROMATIC: GREY</a:t>
            </a:r>
          </a:p>
        </p:txBody>
      </p:sp>
    </p:spTree>
    <p:extLst>
      <p:ext uri="{BB962C8B-B14F-4D97-AF65-F5344CB8AC3E}">
        <p14:creationId xmlns:p14="http://schemas.microsoft.com/office/powerpoint/2010/main" val="812653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ue Background 2_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609600"/>
            <a:ext cx="10972800" cy="9144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524000"/>
            <a:ext cx="10972800" cy="4267200"/>
          </a:xfrm>
        </p:spPr>
        <p:txBody>
          <a:bodyPr/>
          <a:lstStyle>
            <a:lvl1pPr marL="228594" indent="-217483">
              <a:buClr>
                <a:srgbClr val="0070C1"/>
              </a:buClr>
              <a:buFont typeface="+mj-lt"/>
              <a:buAutoNum type="arabicPeriod"/>
              <a:tabLst/>
              <a:defRPr/>
            </a:lvl1pPr>
            <a:lvl2pPr marL="458777" indent="-230183">
              <a:buClr>
                <a:srgbClr val="0070C1"/>
              </a:buClr>
              <a:buFont typeface="+mj-lt"/>
              <a:buAutoNum type="arabicPeriod"/>
              <a:tabLst/>
              <a:defRPr/>
            </a:lvl2pPr>
            <a:lvl3pPr marL="687371" indent="-228594">
              <a:buClr>
                <a:srgbClr val="0070C1"/>
              </a:buClr>
              <a:buFont typeface="+mj-lt"/>
              <a:buAutoNum type="arabicPeriod"/>
              <a:tabLst/>
              <a:defRPr/>
            </a:lvl3pPr>
            <a:lvl4pPr marL="1546187" indent="-174621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833680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5D86E-8C5D-1841-9FAC-7F27816076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5" y="1524003"/>
            <a:ext cx="10968073" cy="36317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609600"/>
            <a:ext cx="10968072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0429E5-795A-8A43-A273-2BC100111C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2011682"/>
            <a:ext cx="10968072" cy="3875484"/>
          </a:xfrm>
        </p:spPr>
        <p:txBody>
          <a:bodyPr lIns="0" tIns="0" rIns="0" bIns="0">
            <a:noAutofit/>
          </a:bodyPr>
          <a:lstStyle>
            <a:lvl1pPr marL="182876" indent="-182876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40372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ue Background 2_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609600"/>
            <a:ext cx="10972800" cy="9144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524000"/>
            <a:ext cx="10972800" cy="4267200"/>
          </a:xfrm>
        </p:spPr>
        <p:txBody>
          <a:bodyPr/>
          <a:lstStyle>
            <a:lvl1pPr marL="228594" indent="-217483">
              <a:buClr>
                <a:srgbClr val="0070C1"/>
              </a:buClr>
              <a:buFont typeface="+mj-lt"/>
              <a:buAutoNum type="arabicPeriod"/>
              <a:tabLst/>
              <a:defRPr/>
            </a:lvl1pPr>
            <a:lvl2pPr marL="458777" indent="-230183">
              <a:buClr>
                <a:srgbClr val="0070C1"/>
              </a:buClr>
              <a:buFont typeface="+mj-lt"/>
              <a:buAutoNum type="arabicPeriod"/>
              <a:tabLst/>
              <a:defRPr/>
            </a:lvl2pPr>
            <a:lvl3pPr marL="687371" indent="-228594">
              <a:buClr>
                <a:srgbClr val="0070C1"/>
              </a:buClr>
              <a:buFont typeface="+mj-lt"/>
              <a:buAutoNum type="arabicPeriod"/>
              <a:tabLst/>
              <a:defRPr/>
            </a:lvl3pPr>
            <a:lvl4pPr marL="1546187" indent="-174621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077742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51B86-6225-B1CC-BCD9-89195C41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3D9C80-22F2-338A-0677-862840C76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8544C-3CA0-2B41-91A2-907EE559CF71}" type="datetimeFigureOut">
              <a:rPr lang="en-US" smtClean="0"/>
              <a:t>11/8/23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12E2B0-ACA2-86F5-4C90-93C06B654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B3F5B9-86AB-A5BB-3696-480832B34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C11D2-F875-C84C-A9EB-D08BDF103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4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_w logo wtrm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1CB73A-3EB2-0F4B-A749-FE602CE5F2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67" t="3208" r="30052" b="19629"/>
          <a:stretch/>
        </p:blipFill>
        <p:spPr>
          <a:xfrm>
            <a:off x="4086577" y="-188728"/>
            <a:ext cx="8105424" cy="7046728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609600"/>
            <a:ext cx="10968072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0429E5-795A-8A43-A273-2BC100111C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1523999"/>
            <a:ext cx="10968072" cy="4267200"/>
          </a:xfrm>
        </p:spPr>
        <p:txBody>
          <a:bodyPr lIns="0" tIns="0" rIns="0" bIns="0">
            <a:noAutofit/>
          </a:bodyPr>
          <a:lstStyle>
            <a:lvl1pPr marL="306910" indent="-306910">
              <a:lnSpc>
                <a:spcPct val="100000"/>
              </a:lnSpc>
              <a:spcBef>
                <a:spcPts val="800"/>
              </a:spcBef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51EB0E6-A70D-CE45-BB73-DE0110A910ED}"/>
              </a:ext>
            </a:extLst>
          </p:cNvPr>
          <p:cNvSpPr txBox="1">
            <a:spLocks/>
          </p:cNvSpPr>
          <p:nvPr/>
        </p:nvSpPr>
        <p:spPr>
          <a:xfrm>
            <a:off x="11606785" y="6461336"/>
            <a:ext cx="293980" cy="2704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z="933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933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7AA508B-E60F-E649-B511-759C564E884D}"/>
              </a:ext>
            </a:extLst>
          </p:cNvPr>
          <p:cNvSpPr txBox="1">
            <a:spLocks/>
          </p:cNvSpPr>
          <p:nvPr/>
        </p:nvSpPr>
        <p:spPr>
          <a:xfrm>
            <a:off x="10765536" y="6461760"/>
            <a:ext cx="813219" cy="1980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z="933" smtClean="0"/>
              <a:pPr/>
              <a:t>11/8/23</a:t>
            </a:fld>
            <a:endParaRPr lang="en-US" sz="933" dirty="0"/>
          </a:p>
        </p:txBody>
      </p:sp>
    </p:spTree>
    <p:extLst>
      <p:ext uri="{BB962C8B-B14F-4D97-AF65-F5344CB8AC3E}">
        <p14:creationId xmlns:p14="http://schemas.microsoft.com/office/powerpoint/2010/main" val="1123718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_Blue BG_Title and text only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2C70FB-7F53-074A-B6BE-83A5226B14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77"/>
          <a:stretch/>
        </p:blipFill>
        <p:spPr>
          <a:xfrm>
            <a:off x="6096001" y="253920"/>
            <a:ext cx="6095999" cy="6604080"/>
          </a:xfrm>
          <a:prstGeom prst="rect">
            <a:avLst/>
          </a:prstGeom>
          <a:ln>
            <a:noFill/>
          </a:ln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D7EDC4A-BEF6-BF42-9D9A-F47ED202C474}"/>
              </a:ext>
            </a:extLst>
          </p:cNvPr>
          <p:cNvSpPr txBox="1">
            <a:spLocks/>
          </p:cNvSpPr>
          <p:nvPr/>
        </p:nvSpPr>
        <p:spPr>
          <a:xfrm>
            <a:off x="11606785" y="6461336"/>
            <a:ext cx="293980" cy="2704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z="933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933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0837E2F-4F21-1044-BFBE-A09264C747AB}"/>
              </a:ext>
            </a:extLst>
          </p:cNvPr>
          <p:cNvSpPr txBox="1">
            <a:spLocks/>
          </p:cNvSpPr>
          <p:nvPr/>
        </p:nvSpPr>
        <p:spPr>
          <a:xfrm>
            <a:off x="10765536" y="6461336"/>
            <a:ext cx="813219" cy="1980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z="933" smtClean="0"/>
              <a:pPr/>
              <a:t>11/8/23</a:t>
            </a:fld>
            <a:endParaRPr lang="en-US" sz="933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296882-4466-CA4B-838A-C94D33F4B2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609600"/>
            <a:ext cx="10972800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79DEE7-37EE-CA4D-8507-ABBFE1A5E8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1524000"/>
            <a:ext cx="10972800" cy="4260851"/>
          </a:xfrm>
        </p:spPr>
        <p:txBody>
          <a:bodyPr wrap="square" lIns="0" tIns="0" rIns="0" bIns="0">
            <a:noAutofit/>
          </a:bodyPr>
          <a:lstStyle>
            <a:lvl1pPr marL="306910" indent="-306910">
              <a:lnSpc>
                <a:spcPct val="100000"/>
              </a:lnSpc>
              <a:spcBef>
                <a:spcPts val="800"/>
              </a:spcBef>
              <a:tabLst/>
              <a:defRPr>
                <a:solidFill>
                  <a:schemeClr val="bg1"/>
                </a:solidFill>
              </a:defRPr>
            </a:lvl1pPr>
            <a:lvl2pPr marL="613818" indent="-306910">
              <a:tabLst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1219170" indent="-302676">
              <a:tabLst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882594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_Blue BG_Title and text only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C4DB4FC-38BB-254B-A759-D4B30AB6C1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55" t="-1" b="-5861"/>
          <a:stretch/>
        </p:blipFill>
        <p:spPr>
          <a:xfrm>
            <a:off x="3734124" y="298702"/>
            <a:ext cx="8457877" cy="6925058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D7EDC4A-BEF6-BF42-9D9A-F47ED202C474}"/>
              </a:ext>
            </a:extLst>
          </p:cNvPr>
          <p:cNvSpPr txBox="1">
            <a:spLocks/>
          </p:cNvSpPr>
          <p:nvPr/>
        </p:nvSpPr>
        <p:spPr>
          <a:xfrm>
            <a:off x="11654850" y="6537961"/>
            <a:ext cx="293980" cy="2704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z="7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0837E2F-4F21-1044-BFBE-A09264C747AB}"/>
              </a:ext>
            </a:extLst>
          </p:cNvPr>
          <p:cNvSpPr txBox="1">
            <a:spLocks/>
          </p:cNvSpPr>
          <p:nvPr/>
        </p:nvSpPr>
        <p:spPr>
          <a:xfrm>
            <a:off x="10838688" y="6537961"/>
            <a:ext cx="813219" cy="1980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z="700" smtClean="0"/>
              <a:pPr/>
              <a:t>11/8/23</a:t>
            </a:fld>
            <a:endParaRPr lang="en-US" sz="7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296882-4466-CA4B-838A-C94D33F4B2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609600"/>
            <a:ext cx="10972800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79DEE7-37EE-CA4D-8507-ABBFE1A5E8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1524000"/>
            <a:ext cx="10972800" cy="4260851"/>
          </a:xfrm>
        </p:spPr>
        <p:txBody>
          <a:bodyPr wrap="square" lIns="0" tIns="0" rIns="0" bIns="0">
            <a:noAutofit/>
          </a:bodyPr>
          <a:lstStyle>
            <a:lvl1pPr marL="230183" indent="-230183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</a:defRPr>
            </a:lvl1pPr>
            <a:lvl2pPr marL="460364" indent="-230183">
              <a:tabLst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914378" indent="-227007">
              <a:tabLst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499792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C25BDFE-288F-694A-8F3E-5EA7C70FB2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972800" cy="89001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543AE689-5E80-EF4B-BEB2-12EB7E2E75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1561" y="2713841"/>
            <a:ext cx="1465072" cy="112506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F08DEE9-E8E9-294E-AFDB-272348017E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30421" y="2713841"/>
            <a:ext cx="1465072" cy="112506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515D795-953A-8047-83C7-D0752DBDB0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14751" y="2713841"/>
            <a:ext cx="1465072" cy="112506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C01086B-B4A6-8A48-849F-4A810C93B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35225" y="2713841"/>
            <a:ext cx="1465072" cy="112506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2E775BD-5F42-B44F-98CB-85BE7A979F1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35452" y="2713841"/>
            <a:ext cx="1465072" cy="112506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266F9AF-0547-674E-8536-FB560908A4E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38191" y="2713841"/>
            <a:ext cx="1465072" cy="112506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1F14FC34-4139-5E42-8B4C-3D14628AB1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1566" y="2119667"/>
            <a:ext cx="331500" cy="28464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9C51006D-405B-1540-844A-A08EDAFBA83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56961" y="2119667"/>
            <a:ext cx="331500" cy="28464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B91A61BE-01BD-F145-9B92-D20E78E3DAB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28262" y="2119667"/>
            <a:ext cx="331500" cy="28464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D5F2828C-B1EF-364B-8D48-33FAC26A31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27221" y="2119667"/>
            <a:ext cx="331500" cy="28464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2" name="Text Placeholder 37">
            <a:extLst>
              <a:ext uri="{FF2B5EF4-FFF2-40B4-BE49-F238E27FC236}">
                <a16:creationId xmlns:a16="http://schemas.microsoft.com/office/drawing/2014/main" id="{0D5B74BE-11D4-3E4C-AA8A-16543EABA18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67849" y="2119667"/>
            <a:ext cx="331500" cy="28464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3" name="Text Placeholder 37">
            <a:extLst>
              <a:ext uri="{FF2B5EF4-FFF2-40B4-BE49-F238E27FC236}">
                <a16:creationId xmlns:a16="http://schemas.microsoft.com/office/drawing/2014/main" id="{A61A0372-A989-7542-8743-212304AD19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133651" y="2119667"/>
            <a:ext cx="331500" cy="28464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F70A5-083D-2649-B16E-E603A2ACAC1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0025" y="4056097"/>
            <a:ext cx="1463040" cy="1718733"/>
          </a:xfrm>
        </p:spPr>
        <p:txBody>
          <a:bodyPr/>
          <a:lstStyle>
            <a:lvl1pPr marL="114297" indent="-114297">
              <a:tabLst/>
              <a:defRPr sz="1200"/>
            </a:lvl1pPr>
            <a:lvl2pPr marL="230183" indent="-115885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60BD62F-9DEA-AD47-9777-0410E222A0E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491475" y="4059937"/>
            <a:ext cx="1507501" cy="1718733"/>
          </a:xfrm>
        </p:spPr>
        <p:txBody>
          <a:bodyPr/>
          <a:lstStyle>
            <a:lvl1pPr marL="114297" indent="-114297">
              <a:tabLst/>
              <a:defRPr sz="1200"/>
            </a:lvl1pPr>
            <a:lvl2pPr marL="230183" indent="-115885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520748F-3B1C-7D44-9F74-07C77A95BDF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98071" y="4059937"/>
            <a:ext cx="1507501" cy="1718733"/>
          </a:xfrm>
        </p:spPr>
        <p:txBody>
          <a:bodyPr/>
          <a:lstStyle>
            <a:lvl1pPr marL="114297" indent="-114297">
              <a:tabLst/>
              <a:defRPr sz="1200"/>
            </a:lvl1pPr>
            <a:lvl2pPr marL="230183" indent="-115885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1F05B3B-46BF-E34A-B6EB-3B5C40F9DF4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24407" y="4059937"/>
            <a:ext cx="1507501" cy="1718733"/>
          </a:xfrm>
        </p:spPr>
        <p:txBody>
          <a:bodyPr/>
          <a:lstStyle>
            <a:lvl1pPr marL="114297" indent="-114297">
              <a:tabLst/>
              <a:defRPr sz="1200"/>
            </a:lvl1pPr>
            <a:lvl2pPr marL="230183" indent="-115885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0A64131-E697-7142-892C-FECA1AF2C56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229600" y="4059937"/>
            <a:ext cx="1507501" cy="1718733"/>
          </a:xfrm>
        </p:spPr>
        <p:txBody>
          <a:bodyPr/>
          <a:lstStyle>
            <a:lvl1pPr marL="114297" indent="-114297">
              <a:tabLst/>
              <a:defRPr sz="1200"/>
            </a:lvl1pPr>
            <a:lvl2pPr marL="230183" indent="-115885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EF72F97E-E60E-FB4D-82AA-CB9ACA474A8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128311" y="4059937"/>
            <a:ext cx="1507501" cy="1718733"/>
          </a:xfrm>
        </p:spPr>
        <p:txBody>
          <a:bodyPr/>
          <a:lstStyle>
            <a:lvl1pPr marL="114297" indent="-114297">
              <a:tabLst/>
              <a:defRPr sz="1200"/>
            </a:lvl1pPr>
            <a:lvl2pPr marL="230183" indent="-115885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50742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Only-No Subhead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609600"/>
            <a:ext cx="10972800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24F4C0B-8E0E-D247-8998-89B0F977E9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1524000"/>
            <a:ext cx="10972800" cy="4260851"/>
          </a:xfrm>
        </p:spPr>
        <p:txBody>
          <a:bodyPr wrap="square" lIns="0" tIns="0" rIns="0" bIns="0">
            <a:noAutofit/>
          </a:bodyPr>
          <a:lstStyle>
            <a:lvl1pPr marL="230183" indent="-230183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</a:defRPr>
            </a:lvl1pPr>
            <a:lvl2pPr marL="460364" indent="-230183">
              <a:tabLst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914378" indent="-227007">
              <a:tabLst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814079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Background_TOC or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609600"/>
            <a:ext cx="10972800" cy="9144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524000"/>
            <a:ext cx="10972800" cy="4267200"/>
          </a:xfrm>
        </p:spPr>
        <p:txBody>
          <a:bodyPr/>
          <a:lstStyle>
            <a:lvl1pPr marL="228594" indent="-228594">
              <a:buClr>
                <a:schemeClr val="bg1"/>
              </a:buClr>
              <a:tabLst/>
              <a:defRPr/>
            </a:lvl1pPr>
            <a:lvl2pPr marL="458777" indent="-230183">
              <a:buClr>
                <a:schemeClr val="bg1"/>
              </a:buClr>
              <a:buFont typeface="System Font Regular"/>
              <a:buChar char="⁃"/>
              <a:tabLst/>
              <a:defRPr/>
            </a:lvl2pPr>
            <a:lvl3pPr marL="687371" indent="-228594">
              <a:buClr>
                <a:schemeClr val="bg1"/>
              </a:buClr>
              <a:tabLst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851806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Background 2_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609600"/>
            <a:ext cx="10972800" cy="9144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524000"/>
            <a:ext cx="10972800" cy="4267200"/>
          </a:xfrm>
        </p:spPr>
        <p:txBody>
          <a:bodyPr/>
          <a:lstStyle>
            <a:lvl1pPr marL="228594" indent="-217483">
              <a:buClr>
                <a:srgbClr val="3296DC"/>
              </a:buClr>
              <a:buFont typeface="+mj-lt"/>
              <a:buAutoNum type="arabicPeriod"/>
              <a:tabLst/>
              <a:defRPr/>
            </a:lvl1pPr>
            <a:lvl2pPr marL="458777" indent="-230183">
              <a:buClr>
                <a:srgbClr val="3296DC"/>
              </a:buClr>
              <a:buFont typeface="+mj-lt"/>
              <a:buAutoNum type="arabicPeriod"/>
              <a:tabLst/>
              <a:defRPr/>
            </a:lvl2pPr>
            <a:lvl3pPr marL="687371" indent="-228594">
              <a:buClr>
                <a:srgbClr val="3296DC"/>
              </a:buClr>
              <a:buFont typeface="+mj-lt"/>
              <a:buAutoNum type="arabicPeriod"/>
              <a:tabLst/>
              <a:defRPr/>
            </a:lvl3pPr>
            <a:lvl4pPr marL="1546187" indent="-174621"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27817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5D86E-8C5D-1841-9FAC-7F27816076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1" y="1524001"/>
            <a:ext cx="10968073" cy="36317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609600"/>
            <a:ext cx="10968072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0429E5-795A-8A43-A273-2BC100111C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2011681"/>
            <a:ext cx="10968072" cy="3875484"/>
          </a:xfrm>
        </p:spPr>
        <p:txBody>
          <a:bodyPr lIns="0" tIns="0" rIns="0" bIns="0">
            <a:noAutofit/>
          </a:bodyPr>
          <a:lstStyle>
            <a:lvl1pPr marL="243834" indent="-243834">
              <a:lnSpc>
                <a:spcPct val="100000"/>
              </a:lnSpc>
              <a:spcBef>
                <a:spcPts val="8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91981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 Whit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857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pos="2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ent with Text and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68897" y="0"/>
            <a:ext cx="5023103" cy="6858000"/>
          </a:xfrm>
          <a:noFill/>
          <a:ln>
            <a:noFill/>
          </a:ln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DBF6C-0676-5247-8404-7764B27D9124}"/>
              </a:ext>
            </a:extLst>
          </p:cNvPr>
          <p:cNvSpPr/>
          <p:nvPr/>
        </p:nvSpPr>
        <p:spPr>
          <a:xfrm>
            <a:off x="0" y="0"/>
            <a:ext cx="7168896" cy="6858000"/>
          </a:xfrm>
          <a:prstGeom prst="rect">
            <a:avLst/>
          </a:prstGeom>
          <a:solidFill>
            <a:srgbClr val="000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DF54824-3A03-A745-AD49-C744B2A21D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609600"/>
            <a:ext cx="6031157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709C09F-8C0C-7248-AEB2-1C7859F51F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62146" y="5894428"/>
            <a:ext cx="2007005" cy="56690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33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E94CDEA-D510-9F45-84BD-82CAA8464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1" y="1524000"/>
            <a:ext cx="6034617" cy="4260851"/>
          </a:xfrm>
        </p:spPr>
        <p:txBody>
          <a:bodyPr lIns="0" tIns="0" rIns="0" bIns="0">
            <a:noAutofit/>
          </a:bodyPr>
          <a:lstStyle>
            <a:lvl1pPr marL="243834" indent="-243834">
              <a:lnSpc>
                <a:spcPct val="100000"/>
              </a:lnSpc>
              <a:spcBef>
                <a:spcPts val="8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44A7A8-335B-174E-9471-7B8989F42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" y="6412312"/>
            <a:ext cx="1383109" cy="27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078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2 Photo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56035B-8130-D844-B0F2-44CBE0D286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68898" y="3429000"/>
            <a:ext cx="5023103" cy="3429000"/>
          </a:xfrm>
          <a:noFill/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68896" y="0"/>
            <a:ext cx="5023104" cy="3429000"/>
          </a:xfrm>
          <a:noFill/>
          <a:ln>
            <a:noFill/>
          </a:ln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B4117486-5C49-E242-8CBE-03C8F8711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609600"/>
            <a:ext cx="6031157" cy="89001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FE409C5D-AFD1-7745-A713-F12280BE810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146" y="5894428"/>
            <a:ext cx="2007005" cy="56690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33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E46F9CE-9C02-284E-A17F-0C31F82B2F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1" y="1524000"/>
            <a:ext cx="6034617" cy="4260851"/>
          </a:xfrm>
        </p:spPr>
        <p:txBody>
          <a:bodyPr lIns="0" tIns="0" rIns="0" bIns="0">
            <a:noAutofit/>
          </a:bodyPr>
          <a:lstStyle>
            <a:lvl1pPr marL="243834" indent="-243834">
              <a:lnSpc>
                <a:spcPct val="100000"/>
              </a:lnSpc>
              <a:spcBef>
                <a:spcPts val="800"/>
              </a:spcBef>
              <a:defRPr/>
            </a:lvl1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46293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ent with 2 Photos and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56035B-8130-D844-B0F2-44CBE0D286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68897" y="3429000"/>
            <a:ext cx="5023104" cy="3429000"/>
          </a:xfrm>
          <a:noFill/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DBF6C-0676-5247-8404-7764B27D9124}"/>
              </a:ext>
            </a:extLst>
          </p:cNvPr>
          <p:cNvSpPr/>
          <p:nvPr/>
        </p:nvSpPr>
        <p:spPr>
          <a:xfrm>
            <a:off x="0" y="0"/>
            <a:ext cx="7168896" cy="6858000"/>
          </a:xfrm>
          <a:prstGeom prst="rect">
            <a:avLst/>
          </a:prstGeom>
          <a:solidFill>
            <a:srgbClr val="000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68896" y="0"/>
            <a:ext cx="5023104" cy="3429000"/>
          </a:xfrm>
          <a:noFill/>
          <a:ln>
            <a:noFill/>
          </a:ln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25C079B-5F34-5149-9937-5E0A7D1910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609600"/>
            <a:ext cx="6031157" cy="89001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2C113B2A-25B6-4D4F-BE66-8FD128DADF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146" y="5894428"/>
            <a:ext cx="2007005" cy="56690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33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4511911-ADCF-3F4A-9C7A-1469A5E074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1" y="1524000"/>
            <a:ext cx="6034617" cy="4260851"/>
          </a:xfrm>
        </p:spPr>
        <p:txBody>
          <a:bodyPr lIns="0" tIns="0" rIns="0" bIns="0">
            <a:noAutofit/>
          </a:bodyPr>
          <a:lstStyle>
            <a:lvl1pPr marL="243834" indent="-243834">
              <a:lnSpc>
                <a:spcPct val="100000"/>
              </a:lnSpc>
              <a:spcBef>
                <a:spcPts val="8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BC7184-67F4-D44E-A683-638A4BD08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" y="6412312"/>
            <a:ext cx="1383109" cy="27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114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88836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4378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3C9D7-E9D0-FF4B-A8C0-A88200BA90FB}"/>
              </a:ext>
            </a:extLst>
          </p:cNvPr>
          <p:cNvSpPr txBox="1">
            <a:spLocks/>
          </p:cNvSpPr>
          <p:nvPr/>
        </p:nvSpPr>
        <p:spPr>
          <a:xfrm>
            <a:off x="11610910" y="6461336"/>
            <a:ext cx="293980" cy="2704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z="933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933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9D28ED-2D06-3A46-9727-8A9B2D7E7F63}"/>
              </a:ext>
            </a:extLst>
          </p:cNvPr>
          <p:cNvSpPr txBox="1">
            <a:spLocks/>
          </p:cNvSpPr>
          <p:nvPr/>
        </p:nvSpPr>
        <p:spPr>
          <a:xfrm>
            <a:off x="10769181" y="6461336"/>
            <a:ext cx="813219" cy="1980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z="933" smtClean="0"/>
              <a:pPr/>
              <a:t>11/8/23</a:t>
            </a:fld>
            <a:endParaRPr lang="en-US" sz="933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DDB747-6C5D-1648-A189-AC12B7E1788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8913" y="6415196"/>
            <a:ext cx="1377695" cy="26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8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rgbClr val="000F7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6910" indent="-296326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13818" indent="-30691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tabLst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8610" indent="-309026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19170" indent="-302676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08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9A08365-AEEB-3D48-A287-0A6C23C5D3D6}"/>
              </a:ext>
            </a:extLst>
          </p:cNvPr>
          <p:cNvSpPr txBox="1">
            <a:spLocks/>
          </p:cNvSpPr>
          <p:nvPr/>
        </p:nvSpPr>
        <p:spPr>
          <a:xfrm>
            <a:off x="11606785" y="6465497"/>
            <a:ext cx="293980" cy="2704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33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z="933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933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198D408-451C-7649-B63F-9BB20EE7A64E}"/>
              </a:ext>
            </a:extLst>
          </p:cNvPr>
          <p:cNvSpPr txBox="1">
            <a:spLocks/>
          </p:cNvSpPr>
          <p:nvPr/>
        </p:nvSpPr>
        <p:spPr>
          <a:xfrm>
            <a:off x="10765536" y="6461336"/>
            <a:ext cx="813219" cy="1980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z="933" smtClean="0"/>
              <a:pPr/>
              <a:t>11/8/23</a:t>
            </a:fld>
            <a:endParaRPr lang="en-US" sz="933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99391D-1BCF-B249-A015-254233AE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10515600" cy="8900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2BBD0-F847-394A-96EA-C2F6C3D00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515600" cy="43497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0E74A-F632-C648-A3E6-DE91F97087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912" y="6412312"/>
            <a:ext cx="1383109" cy="27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3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32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294210" algn="l" defTabSz="1219170" rtl="0" eaLnBrk="1" latinLnBrk="0" hangingPunct="1">
        <a:lnSpc>
          <a:spcPct val="100000"/>
        </a:lnSpc>
        <a:spcBef>
          <a:spcPts val="800"/>
        </a:spcBef>
        <a:buClr>
          <a:schemeClr val="bg1"/>
        </a:buClr>
        <a:buFont typeface="Arial" panose="020B0604020202020204" pitchFamily="34" charset="0"/>
        <a:buChar char="•"/>
        <a:tabLst/>
        <a:defRPr sz="24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11702" indent="-306910" algn="l" defTabSz="121917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SzPct val="100000"/>
        <a:buFont typeface="System Font Regular"/>
        <a:buChar char="–"/>
        <a:tabLst/>
        <a:defRPr sz="2133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6494" indent="-304792" algn="l" defTabSz="1219170" rtl="0" eaLnBrk="1" latinLnBrk="0" hangingPunct="1">
        <a:lnSpc>
          <a:spcPct val="90000"/>
        </a:lnSpc>
        <a:spcBef>
          <a:spcPts val="667"/>
        </a:spcBef>
        <a:buClr>
          <a:schemeClr val="bg1"/>
        </a:buClr>
        <a:buFont typeface="Wingdings" pitchFamily="2" charset="2"/>
        <a:buChar char="§"/>
        <a:tabLst/>
        <a:defRPr sz="1867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23403" indent="-306910" algn="l" defTabSz="1219170" rtl="0" eaLnBrk="1" latinLnBrk="0" hangingPunct="1">
        <a:lnSpc>
          <a:spcPct val="90000"/>
        </a:lnSpc>
        <a:spcBef>
          <a:spcPts val="667"/>
        </a:spcBef>
        <a:buClr>
          <a:schemeClr val="bg1"/>
        </a:buClr>
        <a:buSzPct val="100000"/>
        <a:buFont typeface="System Font Regular"/>
        <a:buChar char="–"/>
        <a:tabLst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Wingdings" pitchFamily="2" charset="2"/>
        <a:buChar char="q"/>
        <a:defRPr sz="2133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08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88836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72800" cy="44378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3C9D7-E9D0-FF4B-A8C0-A88200BA90FB}"/>
              </a:ext>
            </a:extLst>
          </p:cNvPr>
          <p:cNvSpPr txBox="1">
            <a:spLocks/>
          </p:cNvSpPr>
          <p:nvPr/>
        </p:nvSpPr>
        <p:spPr>
          <a:xfrm>
            <a:off x="11654850" y="6538457"/>
            <a:ext cx="293980" cy="2704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z="7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9D28ED-2D06-3A46-9727-8A9B2D7E7F63}"/>
              </a:ext>
            </a:extLst>
          </p:cNvPr>
          <p:cNvSpPr txBox="1">
            <a:spLocks/>
          </p:cNvSpPr>
          <p:nvPr/>
        </p:nvSpPr>
        <p:spPr>
          <a:xfrm>
            <a:off x="10838688" y="6538456"/>
            <a:ext cx="813219" cy="1980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z="700" smtClean="0"/>
              <a:pPr/>
              <a:t>11/8/23</a:t>
            </a:fld>
            <a:endParaRPr lang="en-US" sz="7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2C6A60-08D5-4948-9A3E-96D735B06AC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0651" y="6421535"/>
            <a:ext cx="1743456" cy="25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7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8" r:id="rId19"/>
  </p:sldLayoutIdLst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rgbClr val="000F7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0183" indent="-222245" algn="l" defTabSz="68578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0364" indent="-230183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−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8958" indent="-231770" algn="l" defTabSz="685783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378" indent="-227007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−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8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9A08365-AEEB-3D48-A287-0A6C23C5D3D6}"/>
              </a:ext>
            </a:extLst>
          </p:cNvPr>
          <p:cNvSpPr txBox="1">
            <a:spLocks/>
          </p:cNvSpPr>
          <p:nvPr/>
        </p:nvSpPr>
        <p:spPr>
          <a:xfrm>
            <a:off x="11654850" y="6537961"/>
            <a:ext cx="293980" cy="2704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z="7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198D408-451C-7649-B63F-9BB20EE7A64E}"/>
              </a:ext>
            </a:extLst>
          </p:cNvPr>
          <p:cNvSpPr txBox="1">
            <a:spLocks/>
          </p:cNvSpPr>
          <p:nvPr/>
        </p:nvSpPr>
        <p:spPr>
          <a:xfrm>
            <a:off x="10838688" y="6537961"/>
            <a:ext cx="813219" cy="1980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39BF0A-C635-544F-850F-946AD8E7975B}" type="datetime1">
              <a:rPr lang="en-US" sz="700" smtClean="0"/>
              <a:pPr/>
              <a:t>11/8/23</a:t>
            </a:fld>
            <a:endParaRPr lang="en-US" sz="7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99391D-1BCF-B249-A015-254233AE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10515600" cy="8900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2BBD0-F847-394A-96EA-C2F6C3D00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24001"/>
            <a:ext cx="10515600" cy="43497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4217F3-519E-3C45-898F-48507D2432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952" y="6419089"/>
            <a:ext cx="1743456" cy="25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9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hf sldNum="0" hdr="0" ftr="0" dt="0"/>
  <p:txStyles>
    <p:titleStyle>
      <a:lvl1pPr algn="l" defTabSz="914378" rtl="0" eaLnBrk="1" latinLnBrk="0" hangingPunct="1">
        <a:lnSpc>
          <a:spcPct val="100000"/>
        </a:lnSpc>
        <a:spcBef>
          <a:spcPct val="0"/>
        </a:spcBef>
        <a:buNone/>
        <a:defRPr sz="2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0658" algn="l" defTabSz="914378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tabLst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8777" indent="-230183" algn="l" defTabSz="914378" rtl="0" eaLnBrk="1" latinLnBrk="0" hangingPunct="1">
        <a:lnSpc>
          <a:spcPct val="90000"/>
        </a:lnSpc>
        <a:spcBef>
          <a:spcPts val="375"/>
        </a:spcBef>
        <a:buClr>
          <a:schemeClr val="bg1"/>
        </a:buClr>
        <a:buSzPct val="100000"/>
        <a:buFont typeface="System Font Regular"/>
        <a:buChar char="–"/>
        <a:tabLst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7371" indent="-228594" algn="l" defTabSz="914378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itchFamily="2" charset="2"/>
        <a:buChar char="§"/>
        <a:tabLst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7552" indent="-230183" algn="l" defTabSz="914378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SzPct val="100000"/>
        <a:buFont typeface="System Font Regular"/>
        <a:buChar char="–"/>
        <a:tabLst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q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4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63F46-AC5C-5B72-1474-220CD43A62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aseline="30000" dirty="0"/>
              <a:t>234,236</a:t>
            </a:r>
            <a:r>
              <a:rPr lang="en-US" dirty="0"/>
              <a:t>U Covariance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908521-3931-537A-FCBA-20DE23F0AF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Ionel Stetcu, A. Lovell, T. Kawano, M. Herman</a:t>
            </a:r>
          </a:p>
          <a:p>
            <a:r>
              <a:rPr lang="en-US" dirty="0"/>
              <a:t>T-2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686D52-4C51-7EA1-9291-48FF57A97C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November 15,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260F7B-62A9-062D-49CA-BDA893B5A91F}"/>
              </a:ext>
            </a:extLst>
          </p:cNvPr>
          <p:cNvSpPr txBox="1"/>
          <p:nvPr/>
        </p:nvSpPr>
        <p:spPr>
          <a:xfrm>
            <a:off x="406000" y="5882790"/>
            <a:ext cx="462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CSEWG / Brookhaven National Laboratory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D08D07-25E9-A7A3-9CDD-E560258A6D49}"/>
              </a:ext>
            </a:extLst>
          </p:cNvPr>
          <p:cNvSpPr txBox="1"/>
          <p:nvPr/>
        </p:nvSpPr>
        <p:spPr>
          <a:xfrm>
            <a:off x="9862457" y="470263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LA-UR-23-32705</a:t>
            </a:r>
          </a:p>
        </p:txBody>
      </p:sp>
    </p:spTree>
    <p:extLst>
      <p:ext uri="{BB962C8B-B14F-4D97-AF65-F5344CB8AC3E}">
        <p14:creationId xmlns:p14="http://schemas.microsoft.com/office/powerpoint/2010/main" val="2707944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0CCAC-4EA9-39EF-8C97-84C0C6F7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Reaction Rates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6E9E51-DB13-F4B4-B0A0-BFF6604A1326}"/>
              </a:ext>
            </a:extLst>
          </p:cNvPr>
          <p:cNvSpPr txBox="1"/>
          <p:nvPr/>
        </p:nvSpPr>
        <p:spPr>
          <a:xfrm>
            <a:off x="444500" y="2413337"/>
            <a:ext cx="5372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A. Lee (LANL) did a reanalysis of the uncertainties for RR shown here (blue, 2𝜎)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RR values for capture decreased by ~8% but are within the 2𝜎 uncertainties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RR values for fission did not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criticality benchmarks do not change significantly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5531A2-B51A-C115-FD0B-DA10C90DE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51171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93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80677-7D90-C34C-6C3E-954310F74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271E99-35AE-BC72-85DB-08B999D17368}"/>
              </a:ext>
            </a:extLst>
          </p:cNvPr>
          <p:cNvSpPr txBox="1"/>
          <p:nvPr/>
        </p:nvSpPr>
        <p:spPr>
          <a:xfrm>
            <a:off x="1135117" y="2049518"/>
            <a:ext cx="87130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Inelastic and capture uncertainties have been updated based on feedback from mini-CSEWG and drafts of the Big Paper; covariances still from Kalman but magnitude increased based on recommendations from templates of expected experimental uncertainty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(Mostly) model-based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Special treatment of the fission channel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Capture data in good agreement with preliminary data by DANCE for </a:t>
            </a:r>
            <a:r>
              <a:rPr lang="en-US" baseline="30000" dirty="0"/>
              <a:t>234</a:t>
            </a:r>
            <a:r>
              <a:rPr lang="en-US" dirty="0"/>
              <a:t>U, and </a:t>
            </a:r>
            <a:r>
              <a:rPr lang="en-US" baseline="30000" dirty="0"/>
              <a:t>236</a:t>
            </a:r>
            <a:r>
              <a:rPr lang="en-US" dirty="0"/>
              <a:t>U; however, other data less well described for 236U, in particular above 100 keV. RR in flattop within about 8% from the experimental data.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LSSF changed from 0 to 1 for ; background cross section replaced by the full cross section in the URR</a:t>
            </a:r>
          </a:p>
        </p:txBody>
      </p:sp>
    </p:spTree>
    <p:extLst>
      <p:ext uri="{BB962C8B-B14F-4D97-AF65-F5344CB8AC3E}">
        <p14:creationId xmlns:p14="http://schemas.microsoft.com/office/powerpoint/2010/main" val="1345677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FFD1B5-E83D-E9D5-95A5-CE9F50E5ABC7}"/>
              </a:ext>
            </a:extLst>
          </p:cNvPr>
          <p:cNvSpPr txBox="1"/>
          <p:nvPr/>
        </p:nvSpPr>
        <p:spPr>
          <a:xfrm>
            <a:off x="3348111" y="2686882"/>
            <a:ext cx="4455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779031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B6B76-C7A8-D5A8-5F3C-A624FB9E3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234</a:t>
            </a:r>
            <a:r>
              <a:rPr lang="en-US" dirty="0"/>
              <a:t>U(</a:t>
            </a:r>
            <a:r>
              <a:rPr lang="en-US" dirty="0" err="1"/>
              <a:t>n,tot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6C4FB7-C2C0-64E4-3600-659FDA687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529" y="1497968"/>
            <a:ext cx="5588321" cy="43020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9BF167-6A3D-AC77-1CC8-88102FA7B609}"/>
              </a:ext>
            </a:extLst>
          </p:cNvPr>
          <p:cNvSpPr txBox="1"/>
          <p:nvPr/>
        </p:nvSpPr>
        <p:spPr>
          <a:xfrm>
            <a:off x="409302" y="2380708"/>
            <a:ext cx="56866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data available in the fast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Our OM calculation is larger by 50% than previous evaluation (and JENDL-5) – still investigating, but one could use the earlier </a:t>
            </a:r>
            <a:r>
              <a:rPr lang="en-US" sz="1800" dirty="0" err="1"/>
              <a:t>Souhkoviskii</a:t>
            </a:r>
            <a:r>
              <a:rPr lang="en-US" dirty="0"/>
              <a:t> OM parameters.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same OM reproduces well the </a:t>
            </a:r>
            <a:r>
              <a:rPr lang="en-US" baseline="30000" dirty="0"/>
              <a:t>236(238)</a:t>
            </a:r>
            <a:r>
              <a:rPr lang="en-US" dirty="0"/>
              <a:t>U total cross section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129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C6E4F-429F-CB04-57B1-C3B762A8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234</a:t>
            </a:r>
            <a:r>
              <a:rPr lang="en-US" dirty="0"/>
              <a:t>U other channels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746B3C-1C86-1D0B-088C-1DB5AA2648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33143" b="32953"/>
          <a:stretch/>
        </p:blipFill>
        <p:spPr>
          <a:xfrm>
            <a:off x="378823" y="1587926"/>
            <a:ext cx="3973748" cy="35521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3CFFDD-A7D1-7A1D-FF53-ABF23C476E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476"/>
          <a:stretch/>
        </p:blipFill>
        <p:spPr>
          <a:xfrm>
            <a:off x="4464228" y="1587926"/>
            <a:ext cx="7727772" cy="34151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4CA787-42E5-E3A4-D861-3DE6181D42C6}"/>
              </a:ext>
            </a:extLst>
          </p:cNvPr>
          <p:cNvSpPr txBox="1"/>
          <p:nvPr/>
        </p:nvSpPr>
        <p:spPr>
          <a:xfrm>
            <a:off x="4180825" y="5734594"/>
            <a:ext cx="4147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(n,2n), (n,3n) significantly higher</a:t>
            </a:r>
          </a:p>
          <a:p>
            <a:r>
              <a:rPr lang="en-US" dirty="0"/>
              <a:t>Some better agreement with JENDL-4 </a:t>
            </a:r>
          </a:p>
        </p:txBody>
      </p:sp>
    </p:spTree>
    <p:extLst>
      <p:ext uri="{BB962C8B-B14F-4D97-AF65-F5344CB8AC3E}">
        <p14:creationId xmlns:p14="http://schemas.microsoft.com/office/powerpoint/2010/main" val="2903051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D3D5C-43BC-D54C-6FAA-008E750C8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236</a:t>
            </a:r>
            <a:r>
              <a:rPr lang="en-US" dirty="0"/>
              <a:t>U(</a:t>
            </a:r>
            <a:r>
              <a:rPr lang="en-US" dirty="0" err="1"/>
              <a:t>n,tot</a:t>
            </a:r>
            <a:r>
              <a:rPr lang="en-US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82862C-04C7-82D8-3D7F-730149A6A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85" y="1658606"/>
            <a:ext cx="5321300" cy="4305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78820B-2BFF-5D44-828A-B547AF942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792" y="1569706"/>
            <a:ext cx="53213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28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32803-8469-0B90-5CFD-D4AC1DA28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236</a:t>
            </a:r>
            <a:r>
              <a:rPr lang="en-US" dirty="0"/>
              <a:t>U other channels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F30131-B61C-1E54-0023-36D0B6F15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33524" b="33714"/>
          <a:stretch/>
        </p:blipFill>
        <p:spPr>
          <a:xfrm>
            <a:off x="8474187" y="3605590"/>
            <a:ext cx="3387545" cy="2926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D26F6A-9988-DB59-2B52-AA6F22C607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095"/>
          <a:stretch/>
        </p:blipFill>
        <p:spPr>
          <a:xfrm>
            <a:off x="4859294" y="478283"/>
            <a:ext cx="6832621" cy="2995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961E0-772F-A8A9-8543-1B05B4FF1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6988" y="3474273"/>
            <a:ext cx="4138023" cy="33182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19A1CA-513C-0CC9-9BC1-571CAF16E46E}"/>
              </a:ext>
            </a:extLst>
          </p:cNvPr>
          <p:cNvSpPr txBox="1"/>
          <p:nvPr/>
        </p:nvSpPr>
        <p:spPr>
          <a:xfrm>
            <a:off x="104504" y="1606946"/>
            <a:ext cx="47547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cross sections in these channels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Significantly higher but seem to follow a pattern (see n,2n comparison between different isotopes)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Same increase observed for </a:t>
            </a:r>
            <a:r>
              <a:rPr lang="en-US" baseline="30000" dirty="0"/>
              <a:t>234</a:t>
            </a:r>
            <a:r>
              <a:rPr lang="en-US" dirty="0"/>
              <a:t>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507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6DF907-86E4-57A5-22C8-1DCEC8B39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General evaluation procedure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EB78F8-7CB4-D3BD-5735-51634FF4DF6C}"/>
              </a:ext>
            </a:extLst>
          </p:cNvPr>
          <p:cNvSpPr txBox="1"/>
          <p:nvPr/>
        </p:nvSpPr>
        <p:spPr>
          <a:xfrm>
            <a:off x="969423" y="1426479"/>
            <a:ext cx="1025315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dirty="0"/>
              <a:t>Model calculation using CoH</a:t>
            </a:r>
            <a:r>
              <a:rPr lang="en-US" sz="2000" baseline="-25000" dirty="0"/>
              <a:t>3</a:t>
            </a:r>
            <a:r>
              <a:rPr lang="en-US" sz="2000" dirty="0"/>
              <a:t> with </a:t>
            </a:r>
            <a:r>
              <a:rPr lang="en-US" sz="2000" dirty="0" err="1"/>
              <a:t>Souhkoviskii</a:t>
            </a:r>
            <a:r>
              <a:rPr lang="en-US" sz="2000" dirty="0"/>
              <a:t> 2005 potential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/>
              <a:t>Fission: below 500 keV (</a:t>
            </a:r>
            <a:r>
              <a:rPr lang="en-US" sz="2000" baseline="30000" dirty="0"/>
              <a:t>234</a:t>
            </a:r>
            <a:r>
              <a:rPr lang="en-US" sz="2000" dirty="0"/>
              <a:t>U) keep ENDF/B-VIII.0; above that: new fit to include </a:t>
            </a:r>
            <a:r>
              <a:rPr lang="en-US" sz="2000" dirty="0" err="1"/>
              <a:t>Tovesson</a:t>
            </a:r>
            <a:r>
              <a:rPr lang="en-US" sz="2000" dirty="0"/>
              <a:t> 2014 data for </a:t>
            </a:r>
            <a:r>
              <a:rPr lang="en-US" sz="2000" baseline="30000" dirty="0"/>
              <a:t>234</a:t>
            </a:r>
            <a:r>
              <a:rPr lang="en-US" sz="2000" dirty="0"/>
              <a:t>U. New fit for </a:t>
            </a:r>
            <a:r>
              <a:rPr lang="en-US" sz="2000" baseline="30000" dirty="0"/>
              <a:t>236</a:t>
            </a:r>
            <a:r>
              <a:rPr lang="en-US" sz="2000" dirty="0"/>
              <a:t>U was also made but it was not included in the evaluation (see </a:t>
            </a:r>
            <a:r>
              <a:rPr lang="en-US" sz="2000" baseline="30000" dirty="0"/>
              <a:t>236</a:t>
            </a:r>
            <a:r>
              <a:rPr lang="en-US" sz="2000" dirty="0"/>
              <a:t>U fission slide)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/>
              <a:t>Calculation: fission transmission adjusted so that the calculation reproduces the fission data. Point-by-point fit to determine an energy-dependent adjustment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/>
              <a:t>Capture: calculation-based evaluation that reproduces very well the latest measurement by DANCE below 100 keV (</a:t>
            </a:r>
            <a:r>
              <a:rPr lang="en-US" sz="2000" baseline="30000" dirty="0"/>
              <a:t>234</a:t>
            </a:r>
            <a:r>
              <a:rPr lang="en-US" sz="2000" dirty="0"/>
              <a:t>U)  and other existing data (</a:t>
            </a:r>
            <a:r>
              <a:rPr lang="en-US" sz="2000" baseline="30000" dirty="0"/>
              <a:t>236</a:t>
            </a:r>
            <a:r>
              <a:rPr lang="en-US" sz="2000" dirty="0"/>
              <a:t>U) . The gamma-gamma width is consistent with the resonance analysis.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/>
              <a:t>All the other channels have been taken from CoH</a:t>
            </a:r>
            <a:r>
              <a:rPr lang="en-US" sz="2000" baseline="-25000" dirty="0"/>
              <a:t>3</a:t>
            </a:r>
            <a:r>
              <a:rPr lang="en-US" sz="2000" dirty="0"/>
              <a:t> calculations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/>
              <a:t>LSSF flag set to 1 for MT=1,18,102. Background cross section in the replaced by full cross section in the URR.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/>
              <a:t>PFNS taken from JENDL-4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/>
              <a:t>PFG properties taken from </a:t>
            </a:r>
            <a:r>
              <a:rPr lang="en-US" sz="2000" dirty="0" err="1"/>
              <a:t>BeOH</a:t>
            </a:r>
            <a:r>
              <a:rPr lang="en-US" sz="2000" dirty="0"/>
              <a:t> calculations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>
                <a:solidFill>
                  <a:srgbClr val="FF0000"/>
                </a:solidFill>
              </a:rPr>
              <a:t>Covariances have been updated based on feedback from Robert Casperson</a:t>
            </a:r>
          </a:p>
        </p:txBody>
      </p:sp>
    </p:spTree>
    <p:extLst>
      <p:ext uri="{BB962C8B-B14F-4D97-AF65-F5344CB8AC3E}">
        <p14:creationId xmlns:p14="http://schemas.microsoft.com/office/powerpoint/2010/main" val="1786304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FFD1B5-E83D-E9D5-95A5-CE9F50E5ABC7}"/>
              </a:ext>
            </a:extLst>
          </p:cNvPr>
          <p:cNvSpPr txBox="1"/>
          <p:nvPr/>
        </p:nvSpPr>
        <p:spPr>
          <a:xfrm>
            <a:off x="4797083" y="2278919"/>
            <a:ext cx="13308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aseline="30000" dirty="0">
                <a:solidFill>
                  <a:schemeClr val="bg1"/>
                </a:solidFill>
              </a:rPr>
              <a:t>234</a:t>
            </a:r>
            <a:r>
              <a:rPr lang="en-US" sz="5400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FF920F-6419-FB62-8579-C9735E327C60}"/>
              </a:ext>
            </a:extLst>
          </p:cNvPr>
          <p:cNvSpPr txBox="1"/>
          <p:nvPr/>
        </p:nvSpPr>
        <p:spPr>
          <a:xfrm>
            <a:off x="717452" y="5148775"/>
            <a:ext cx="11113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HEU: 1% </a:t>
            </a:r>
            <a:r>
              <a:rPr lang="en-US" baseline="30000" dirty="0">
                <a:solidFill>
                  <a:schemeClr val="bg1"/>
                </a:solidFill>
              </a:rPr>
              <a:t>234</a:t>
            </a:r>
            <a:r>
              <a:rPr lang="en-US" dirty="0">
                <a:solidFill>
                  <a:schemeClr val="bg1"/>
                </a:solidFill>
              </a:rPr>
              <a:t>U</a:t>
            </a:r>
          </a:p>
          <a:p>
            <a:r>
              <a:rPr lang="en-US" dirty="0">
                <a:solidFill>
                  <a:schemeClr val="bg1"/>
                </a:solidFill>
              </a:rPr>
              <a:t>The crits are minimally impacted with fine tuning for </a:t>
            </a:r>
            <a:r>
              <a:rPr lang="en-US" baseline="30000" dirty="0">
                <a:solidFill>
                  <a:schemeClr val="bg1"/>
                </a:solidFill>
              </a:rPr>
              <a:t>238</a:t>
            </a:r>
            <a:r>
              <a:rPr lang="en-US" dirty="0">
                <a:solidFill>
                  <a:schemeClr val="bg1"/>
                </a:solidFill>
              </a:rPr>
              <a:t>U </a:t>
            </a:r>
            <a:r>
              <a:rPr lang="en-US" dirty="0" err="1">
                <a:solidFill>
                  <a:schemeClr val="bg1"/>
                </a:solidFill>
              </a:rPr>
              <a:t>nubar</a:t>
            </a:r>
            <a:r>
              <a:rPr lang="en-US" dirty="0">
                <a:solidFill>
                  <a:schemeClr val="bg1"/>
                </a:solidFill>
              </a:rPr>
              <a:t> to compensate for </a:t>
            </a:r>
            <a:r>
              <a:rPr lang="en-US" baseline="30000" dirty="0">
                <a:solidFill>
                  <a:schemeClr val="bg1"/>
                </a:solidFill>
              </a:rPr>
              <a:t>234</a:t>
            </a:r>
            <a:r>
              <a:rPr lang="en-US" dirty="0">
                <a:solidFill>
                  <a:schemeClr val="bg1"/>
                </a:solidFill>
              </a:rPr>
              <a:t>U changes included already in the beta2 files </a:t>
            </a:r>
          </a:p>
        </p:txBody>
      </p:sp>
    </p:spTree>
    <p:extLst>
      <p:ext uri="{BB962C8B-B14F-4D97-AF65-F5344CB8AC3E}">
        <p14:creationId xmlns:p14="http://schemas.microsoft.com/office/powerpoint/2010/main" val="192482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26818-9A69-AA14-59B2-0871490D1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Uncertainties for inelastic and capture were updated based on feedback and templates of expected uncertainties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D4BB5B-A997-8636-F96C-20EEE7021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757" y="1465902"/>
            <a:ext cx="6655643" cy="49917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3DE64F-6680-13F6-F2C1-2E2803788BE6}"/>
              </a:ext>
            </a:extLst>
          </p:cNvPr>
          <p:cNvSpPr txBox="1"/>
          <p:nvPr/>
        </p:nvSpPr>
        <p:spPr>
          <a:xfrm>
            <a:off x="88900" y="4149310"/>
            <a:ext cx="515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DANCE data (</a:t>
            </a:r>
            <a:r>
              <a:rPr lang="en-US" dirty="0" err="1"/>
              <a:t>Jandel</a:t>
            </a:r>
            <a:r>
              <a:rPr lang="en-US" dirty="0"/>
              <a:t>) are still preliminary and the normalization is not fixed.  Uncertainties were updated so the magnitude is consistent with ENDF/B-VIII.0 values; covariances from Kalman.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Inelastic uncertainties are set to a minimum of 20%, based off of (</a:t>
            </a:r>
            <a:r>
              <a:rPr lang="en-US" dirty="0" err="1"/>
              <a:t>n,xn</a:t>
            </a:r>
            <a:r>
              <a:rPr lang="en-US" dirty="0"/>
              <a:t>) templates (</a:t>
            </a:r>
            <a:r>
              <a:rPr lang="en-US" dirty="0" err="1"/>
              <a:t>Vanhoy</a:t>
            </a:r>
            <a:r>
              <a:rPr lang="en-US" dirty="0"/>
              <a:t>, et al., EPJ N submitted).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C54538-5F40-EE9A-8ADC-8EFE6B6B4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988" y="1434468"/>
            <a:ext cx="3724381" cy="271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44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2E563-4444-BE72-CE03-BEC3C42C5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234</a:t>
            </a:r>
            <a:r>
              <a:rPr lang="en-US" dirty="0"/>
              <a:t>U(</a:t>
            </a:r>
            <a:r>
              <a:rPr lang="en-US" dirty="0" err="1"/>
              <a:t>n,f</a:t>
            </a:r>
            <a:r>
              <a:rPr lang="en-US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73A0B-E990-72B6-D342-6292986BE29B}"/>
              </a:ext>
            </a:extLst>
          </p:cNvPr>
          <p:cNvSpPr txBox="1"/>
          <p:nvPr/>
        </p:nvSpPr>
        <p:spPr>
          <a:xfrm>
            <a:off x="3023335" y="5494066"/>
            <a:ext cx="6701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Small reduction with respect to B-VIII.0 due to </a:t>
            </a:r>
            <a:r>
              <a:rPr lang="en-US" dirty="0" err="1"/>
              <a:t>Tovesson</a:t>
            </a:r>
            <a:r>
              <a:rPr lang="en-US" dirty="0"/>
              <a:t> data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Larger changes (7.5%-8%) around 10 and 15 MeV.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D6A8B4-0456-F1D6-444A-9C45D5FCE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68300"/>
            <a:ext cx="67818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10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FFD1B5-E83D-E9D5-95A5-CE9F50E5ABC7}"/>
              </a:ext>
            </a:extLst>
          </p:cNvPr>
          <p:cNvSpPr txBox="1"/>
          <p:nvPr/>
        </p:nvSpPr>
        <p:spPr>
          <a:xfrm>
            <a:off x="4797083" y="2278919"/>
            <a:ext cx="1454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aseline="30000" dirty="0">
                <a:solidFill>
                  <a:schemeClr val="bg1"/>
                </a:solidFill>
              </a:rPr>
              <a:t>236</a:t>
            </a:r>
            <a:r>
              <a:rPr lang="en-US" sz="5400" dirty="0">
                <a:solidFill>
                  <a:schemeClr val="bg1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832091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22E11-BDE7-12C6-853C-3CADADFA7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Uncertainties for inelastic were updated based on feedback and the templates of expected uncertainties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23B902-05F9-4549-A470-4B68EA018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568" y="1497968"/>
            <a:ext cx="6656832" cy="49926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00E763-B027-4757-C2CC-41AFAC5D40D5}"/>
              </a:ext>
            </a:extLst>
          </p:cNvPr>
          <p:cNvSpPr txBox="1"/>
          <p:nvPr/>
        </p:nvSpPr>
        <p:spPr>
          <a:xfrm>
            <a:off x="609600" y="2563119"/>
            <a:ext cx="429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Inelastic uncertainties are set to a minimum of 20%, based off of (</a:t>
            </a:r>
            <a:r>
              <a:rPr lang="en-US" dirty="0" err="1"/>
              <a:t>n,xn</a:t>
            </a:r>
            <a:r>
              <a:rPr lang="en-US" dirty="0"/>
              <a:t>) templates (</a:t>
            </a:r>
            <a:r>
              <a:rPr lang="en-US" dirty="0" err="1"/>
              <a:t>Vanhoy</a:t>
            </a:r>
            <a:r>
              <a:rPr lang="en-US" dirty="0"/>
              <a:t>, et al., EPJ N submitted).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Fission uncertainties lowered based on data from </a:t>
            </a:r>
            <a:r>
              <a:rPr lang="en-US" dirty="0" err="1"/>
              <a:t>Tovesson</a:t>
            </a:r>
            <a:r>
              <a:rPr lang="en-US" dirty="0"/>
              <a:t>, et 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Capture uncertainties kept at the same shape and magnitude from ENDF/B-VIII.0 (but updates made to the cross section)</a:t>
            </a:r>
          </a:p>
        </p:txBody>
      </p:sp>
    </p:spTree>
    <p:extLst>
      <p:ext uri="{BB962C8B-B14F-4D97-AF65-F5344CB8AC3E}">
        <p14:creationId xmlns:p14="http://schemas.microsoft.com/office/powerpoint/2010/main" val="179567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E3265-0977-E630-7E3C-9FBA3854A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236</a:t>
            </a:r>
            <a:r>
              <a:rPr lang="en-US" dirty="0"/>
              <a:t>U(</a:t>
            </a:r>
            <a:r>
              <a:rPr lang="en-US" dirty="0" err="1"/>
              <a:t>n,f</a:t>
            </a:r>
            <a:r>
              <a:rPr lang="en-US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6D243B-CE60-3B66-F7E9-9D08331DB758}"/>
              </a:ext>
            </a:extLst>
          </p:cNvPr>
          <p:cNvSpPr txBox="1"/>
          <p:nvPr/>
        </p:nvSpPr>
        <p:spPr>
          <a:xfrm>
            <a:off x="1371279" y="5048071"/>
            <a:ext cx="9735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new fit performed (adjustment of the transmission coefficients for fission channel has been performed using the old evaluation)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Tovesson</a:t>
            </a:r>
            <a:r>
              <a:rPr lang="en-US" dirty="0"/>
              <a:t> data changes a bit the evaluation in the fast region (like for </a:t>
            </a:r>
            <a:r>
              <a:rPr lang="en-US" baseline="30000" dirty="0"/>
              <a:t>234</a:t>
            </a:r>
            <a:r>
              <a:rPr lang="en-US" dirty="0"/>
              <a:t>U) and lead to lower uncertainties in the fast region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5A70E5-24CA-89D1-346F-794BDA26C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12" y="1975746"/>
            <a:ext cx="3570006" cy="28927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749622-BA45-4CA2-3F08-6119D3165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418" y="2044010"/>
            <a:ext cx="3766192" cy="27562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54AB0B-55D6-61D6-D60B-F26C01C8F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7610" y="1979263"/>
            <a:ext cx="4185448" cy="306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30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E287A-6F43-9CB0-12F7-98CE7F584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236</a:t>
            </a:r>
            <a:r>
              <a:rPr lang="en-US" dirty="0"/>
              <a:t>U(</a:t>
            </a:r>
            <a:r>
              <a:rPr lang="en-US" dirty="0" err="1"/>
              <a:t>n,g</a:t>
            </a:r>
            <a:r>
              <a:rPr lang="en-US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028552-3A27-6205-8CC2-AE2791E08DEB}"/>
              </a:ext>
            </a:extLst>
          </p:cNvPr>
          <p:cNvSpPr txBox="1"/>
          <p:nvPr/>
        </p:nvSpPr>
        <p:spPr>
          <a:xfrm>
            <a:off x="2423674" y="5676900"/>
            <a:ext cx="8130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New DANCE data included in the Kalman fit (</a:t>
            </a:r>
            <a:r>
              <a:rPr lang="en-US" dirty="0" err="1"/>
              <a:t>Baramsai</a:t>
            </a:r>
            <a:r>
              <a:rPr lang="en-US" dirty="0"/>
              <a:t>) but weighted less to not pull evaluation as strongly from 0.5-1 MeV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B607AA-B0FE-ED9D-3803-8938C60AE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261" y="469900"/>
            <a:ext cx="7049477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94995"/>
      </p:ext>
    </p:extLst>
  </p:cSld>
  <p:clrMapOvr>
    <a:masterClrMapping/>
  </p:clrMapOvr>
</p:sld>
</file>

<file path=ppt/theme/theme1.xml><?xml version="1.0" encoding="utf-8"?>
<a:theme xmlns:a="http://schemas.openxmlformats.org/drawingml/2006/main" name="LANL-wide-blu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NL-wide-blue" id="{1BB3E792-CA85-C247-ACFA-C6D2C45B1DC1}" vid="{E28DACFA-6ED7-0F47-B9F8-0D1C525F73A6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FFFF"/>
      </a:lt1>
      <a:dk2>
        <a:srgbClr val="000E7E"/>
      </a:dk2>
      <a:lt2>
        <a:srgbClr val="E7E6E6"/>
      </a:lt2>
      <a:accent1>
        <a:srgbClr val="0070C1"/>
      </a:accent1>
      <a:accent2>
        <a:srgbClr val="FF9128"/>
      </a:accent2>
      <a:accent3>
        <a:srgbClr val="CCD0E1"/>
      </a:accent3>
      <a:accent4>
        <a:srgbClr val="00A963"/>
      </a:accent4>
      <a:accent5>
        <a:srgbClr val="69C3FF"/>
      </a:accent5>
      <a:accent6>
        <a:srgbClr val="EB0E1D"/>
      </a:accent6>
      <a:hlink>
        <a:srgbClr val="69C3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NL-standard-blue">
  <a:themeElements>
    <a:clrScheme name="LANL_new logo branding">
      <a:dk1>
        <a:srgbClr val="000000"/>
      </a:dk1>
      <a:lt1>
        <a:srgbClr val="FFFFFF"/>
      </a:lt1>
      <a:dk2>
        <a:srgbClr val="000E7E"/>
      </a:dk2>
      <a:lt2>
        <a:srgbClr val="E7E6E6"/>
      </a:lt2>
      <a:accent1>
        <a:srgbClr val="0070B8"/>
      </a:accent1>
      <a:accent2>
        <a:srgbClr val="FF9128"/>
      </a:accent2>
      <a:accent3>
        <a:srgbClr val="CCD0E1"/>
      </a:accent3>
      <a:accent4>
        <a:srgbClr val="00A963"/>
      </a:accent4>
      <a:accent5>
        <a:srgbClr val="3295DB"/>
      </a:accent5>
      <a:accent6>
        <a:srgbClr val="EB0E1D"/>
      </a:accent6>
      <a:hlink>
        <a:srgbClr val="3295DB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NL-standard-blue" id="{62574A2F-53E0-B048-BD1C-FCA82FB6D7AB}" vid="{9AE4E74C-ABF7-DF46-8ADA-52383926C73B}"/>
    </a:ext>
  </a:extLst>
</a:theme>
</file>

<file path=ppt/theme/theme4.xml><?xml version="1.0" encoding="utf-8"?>
<a:theme xmlns:a="http://schemas.openxmlformats.org/drawingml/2006/main" name="1_Custom Design">
  <a:themeElements>
    <a:clrScheme name="Custom 1">
      <a:dk1>
        <a:srgbClr val="000000"/>
      </a:dk1>
      <a:lt1>
        <a:srgbClr val="FFFFFF"/>
      </a:lt1>
      <a:dk2>
        <a:srgbClr val="000E7E"/>
      </a:dk2>
      <a:lt2>
        <a:srgbClr val="E7E6E6"/>
      </a:lt2>
      <a:accent1>
        <a:srgbClr val="0070C1"/>
      </a:accent1>
      <a:accent2>
        <a:srgbClr val="FF9128"/>
      </a:accent2>
      <a:accent3>
        <a:srgbClr val="CCD0E1"/>
      </a:accent3>
      <a:accent4>
        <a:srgbClr val="00A963"/>
      </a:accent4>
      <a:accent5>
        <a:srgbClr val="69C3FF"/>
      </a:accent5>
      <a:accent6>
        <a:srgbClr val="EB0E1D"/>
      </a:accent6>
      <a:hlink>
        <a:srgbClr val="69C3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LANL-wide-blue</Template>
  <TotalTime>3323</TotalTime>
  <Words>841</Words>
  <Application>Microsoft Macintosh PowerPoint</Application>
  <PresentationFormat>Widescreen</PresentationFormat>
  <Paragraphs>65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Acumin Pro</vt:lpstr>
      <vt:lpstr>Arial</vt:lpstr>
      <vt:lpstr>Calibri</vt:lpstr>
      <vt:lpstr>System Font Regular</vt:lpstr>
      <vt:lpstr>Wingdings</vt:lpstr>
      <vt:lpstr>LANL-wide-blue</vt:lpstr>
      <vt:lpstr>Custom Design</vt:lpstr>
      <vt:lpstr>LANL-standard-blue</vt:lpstr>
      <vt:lpstr>1_Custom Design</vt:lpstr>
      <vt:lpstr>234,236U Covariance Updates</vt:lpstr>
      <vt:lpstr>General evaluation procedure</vt:lpstr>
      <vt:lpstr>PowerPoint Presentation</vt:lpstr>
      <vt:lpstr>Uncertainties for inelastic and capture were updated based on feedback and templates of expected uncertainties</vt:lpstr>
      <vt:lpstr>234U(n,f)</vt:lpstr>
      <vt:lpstr>PowerPoint Presentation</vt:lpstr>
      <vt:lpstr>Uncertainties for inelastic were updated based on feedback and the templates of expected uncertainties</vt:lpstr>
      <vt:lpstr>236U(n,f)</vt:lpstr>
      <vt:lpstr>236U(n,g)</vt:lpstr>
      <vt:lpstr>Reaction Rates</vt:lpstr>
      <vt:lpstr>Summary</vt:lpstr>
      <vt:lpstr>PowerPoint Presentation</vt:lpstr>
      <vt:lpstr>234U(n,tot)</vt:lpstr>
      <vt:lpstr>234U other channels</vt:lpstr>
      <vt:lpstr>236U(n,tot)</vt:lpstr>
      <vt:lpstr>236U other channels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Details 236U evaluation</dc:title>
  <dc:creator>Stetcu, Ionel</dc:creator>
  <cp:lastModifiedBy>Lovell, Amy Elizabeth</cp:lastModifiedBy>
  <cp:revision>40</cp:revision>
  <cp:lastPrinted>2023-04-20T00:05:08Z</cp:lastPrinted>
  <dcterms:created xsi:type="dcterms:W3CDTF">2023-04-17T19:26:46Z</dcterms:created>
  <dcterms:modified xsi:type="dcterms:W3CDTF">2023-11-08T17:18:14Z</dcterms:modified>
</cp:coreProperties>
</file>