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6" r:id="rId2"/>
    <p:sldId id="478" r:id="rId3"/>
    <p:sldId id="474" r:id="rId4"/>
    <p:sldId id="480" r:id="rId5"/>
    <p:sldId id="481" r:id="rId6"/>
    <p:sldId id="484" r:id="rId7"/>
    <p:sldId id="483" r:id="rId8"/>
    <p:sldId id="455" r:id="rId9"/>
    <p:sldId id="457" r:id="rId10"/>
    <p:sldId id="458" r:id="rId11"/>
    <p:sldId id="459" r:id="rId12"/>
    <p:sldId id="460" r:id="rId13"/>
    <p:sldId id="465" r:id="rId14"/>
    <p:sldId id="475" r:id="rId15"/>
    <p:sldId id="489" r:id="rId16"/>
    <p:sldId id="486" r:id="rId17"/>
    <p:sldId id="490" r:id="rId18"/>
    <p:sldId id="476" r:id="rId19"/>
    <p:sldId id="305" r:id="rId20"/>
    <p:sldId id="307" r:id="rId21"/>
    <p:sldId id="308" r:id="rId22"/>
    <p:sldId id="463" r:id="rId23"/>
    <p:sldId id="472" r:id="rId24"/>
    <p:sldId id="4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D8D"/>
    <a:srgbClr val="FF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1"/>
    <p:restoredTop sz="70612"/>
  </p:normalViewPr>
  <p:slideViewPr>
    <p:cSldViewPr snapToGrid="0">
      <p:cViewPr varScale="1">
        <p:scale>
          <a:sx n="103" d="100"/>
          <a:sy n="103" d="100"/>
        </p:scale>
        <p:origin x="1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E336C0-BA91-AF4C-A066-0CB9E596CA7C}" type="doc">
      <dgm:prSet loTypeId="urn:microsoft.com/office/officeart/2005/8/layout/process1" loCatId="" qsTypeId="urn:microsoft.com/office/officeart/2005/8/quickstyle/simple1" qsCatId="simple" csTypeId="urn:microsoft.com/office/officeart/2005/8/colors/accent3_2" csCatId="accent3" phldr="1"/>
      <dgm:spPr/>
    </dgm:pt>
    <dgm:pt modelId="{4E34D176-89AF-8A46-B32B-E16381588984}">
      <dgm:prSet phldrT="[Text]"/>
      <dgm:spPr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en-US" b="0">
              <a:ln w="6350">
                <a:noFill/>
              </a:ln>
            </a:rPr>
            <a:t>Experiment</a:t>
          </a:r>
          <a:endParaRPr lang="en-US" b="0" dirty="0">
            <a:ln w="6350">
              <a:noFill/>
            </a:ln>
          </a:endParaRPr>
        </a:p>
      </dgm:t>
    </dgm:pt>
    <dgm:pt modelId="{500995F2-1A08-E349-8A97-03B021B7E7DC}" type="parTrans" cxnId="{F7AD9D64-ADC6-594F-BBDD-E85C91839322}">
      <dgm:prSet/>
      <dgm:spPr/>
      <dgm:t>
        <a:bodyPr/>
        <a:lstStyle/>
        <a:p>
          <a:endParaRPr lang="en-US"/>
        </a:p>
      </dgm:t>
    </dgm:pt>
    <dgm:pt modelId="{41795FE6-263F-624A-A197-0A061A37EA75}" type="sibTrans" cxnId="{F7AD9D64-ADC6-594F-BBDD-E85C91839322}">
      <dgm:prSet/>
      <dgm:spPr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</dgm:spPr>
      <dgm:t>
        <a:bodyPr/>
        <a:lstStyle/>
        <a:p>
          <a:endParaRPr lang="en-US" b="0">
            <a:ln w="6350">
              <a:noFill/>
            </a:ln>
          </a:endParaRPr>
        </a:p>
      </dgm:t>
    </dgm:pt>
    <dgm:pt modelId="{2B0A30D4-E4DA-3F4A-A43E-41E117B103F0}">
      <dgm:prSet phldrT="[Text]"/>
      <dgm:spPr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en-US" b="0">
              <a:ln w="6350">
                <a:noFill/>
              </a:ln>
            </a:rPr>
            <a:t>Processing</a:t>
          </a:r>
          <a:endParaRPr lang="en-US" b="0" dirty="0">
            <a:ln w="6350">
              <a:noFill/>
            </a:ln>
          </a:endParaRPr>
        </a:p>
      </dgm:t>
    </dgm:pt>
    <dgm:pt modelId="{233D980E-2EF0-6643-94E4-7D3D446EC3F7}" type="parTrans" cxnId="{9C536A15-15DE-9748-BBFB-CDA57EA48210}">
      <dgm:prSet/>
      <dgm:spPr/>
      <dgm:t>
        <a:bodyPr/>
        <a:lstStyle/>
        <a:p>
          <a:endParaRPr lang="en-US"/>
        </a:p>
      </dgm:t>
    </dgm:pt>
    <dgm:pt modelId="{62B5DF4B-DFD0-B142-B5BB-40F87B8FAD89}" type="sibTrans" cxnId="{9C536A15-15DE-9748-BBFB-CDA57EA48210}">
      <dgm:prSet/>
      <dgm:spPr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</dgm:spPr>
      <dgm:t>
        <a:bodyPr/>
        <a:lstStyle/>
        <a:p>
          <a:endParaRPr lang="en-US" b="0">
            <a:ln w="6350">
              <a:noFill/>
            </a:ln>
          </a:endParaRPr>
        </a:p>
      </dgm:t>
    </dgm:pt>
    <dgm:pt modelId="{90E38165-6FA9-8643-9763-D56527D92235}">
      <dgm:prSet phldrT="[Text]"/>
      <dgm:spPr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  <a:effectLst/>
      </dgm:spPr>
      <dgm:t>
        <a:bodyPr/>
        <a:lstStyle/>
        <a:p>
          <a:r>
            <a:rPr lang="en-US" b="0" dirty="0">
              <a:ln w="6350">
                <a:noFill/>
              </a:ln>
            </a:rPr>
            <a:t>Validation</a:t>
          </a:r>
        </a:p>
      </dgm:t>
    </dgm:pt>
    <dgm:pt modelId="{FECA4C5C-2D76-2843-9EA1-04D43E159F56}" type="parTrans" cxnId="{438B1249-5760-7C4C-A838-F808F1FE4AD2}">
      <dgm:prSet/>
      <dgm:spPr/>
      <dgm:t>
        <a:bodyPr/>
        <a:lstStyle/>
        <a:p>
          <a:endParaRPr lang="en-US"/>
        </a:p>
      </dgm:t>
    </dgm:pt>
    <dgm:pt modelId="{A01F9049-9421-BD44-8417-7301A5A0A7C9}" type="sibTrans" cxnId="{438B1249-5760-7C4C-A838-F808F1FE4AD2}">
      <dgm:prSet/>
      <dgm:spPr/>
      <dgm:t>
        <a:bodyPr/>
        <a:lstStyle/>
        <a:p>
          <a:endParaRPr lang="en-US"/>
        </a:p>
      </dgm:t>
    </dgm:pt>
    <dgm:pt modelId="{C417D46A-6CBB-554B-9B49-E4B5C9B58E38}">
      <dgm:prSet phldrT="[Text]"/>
      <dgm:spPr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</dgm:spPr>
      <dgm:t>
        <a:bodyPr/>
        <a:lstStyle/>
        <a:p>
          <a:r>
            <a:rPr lang="en-US" b="0" dirty="0">
              <a:ln w="6350">
                <a:noFill/>
              </a:ln>
            </a:rPr>
            <a:t>Evaluation</a:t>
          </a:r>
        </a:p>
      </dgm:t>
    </dgm:pt>
    <dgm:pt modelId="{0402150B-6390-D24D-ABDB-544B9B4783CB}" type="parTrans" cxnId="{B60FB811-AA39-9E47-BEB8-68641E340EB8}">
      <dgm:prSet/>
      <dgm:spPr/>
      <dgm:t>
        <a:bodyPr/>
        <a:lstStyle/>
        <a:p>
          <a:endParaRPr lang="en-US"/>
        </a:p>
      </dgm:t>
    </dgm:pt>
    <dgm:pt modelId="{CDCB177D-CACD-2E4D-A0DB-F997C92BDAF8}" type="sibTrans" cxnId="{B60FB811-AA39-9E47-BEB8-68641E340EB8}">
      <dgm:prSet/>
      <dgm:spPr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</dgm:spPr>
      <dgm:t>
        <a:bodyPr/>
        <a:lstStyle/>
        <a:p>
          <a:endParaRPr lang="en-US" b="0">
            <a:ln w="6350">
              <a:noFill/>
            </a:ln>
          </a:endParaRPr>
        </a:p>
      </dgm:t>
    </dgm:pt>
    <dgm:pt modelId="{C20F11DD-BD6D-D74F-9394-CFDB90F0D552}" type="pres">
      <dgm:prSet presAssocID="{A7E336C0-BA91-AF4C-A066-0CB9E596CA7C}" presName="Name0" presStyleCnt="0">
        <dgm:presLayoutVars>
          <dgm:dir/>
          <dgm:resizeHandles val="exact"/>
        </dgm:presLayoutVars>
      </dgm:prSet>
      <dgm:spPr/>
    </dgm:pt>
    <dgm:pt modelId="{535658B6-73B5-2E44-8FFB-777CB7DFA277}" type="pres">
      <dgm:prSet presAssocID="{4E34D176-89AF-8A46-B32B-E16381588984}" presName="node" presStyleLbl="node1" presStyleIdx="0" presStyleCnt="4">
        <dgm:presLayoutVars>
          <dgm:bulletEnabled val="1"/>
        </dgm:presLayoutVars>
      </dgm:prSet>
      <dgm:spPr/>
    </dgm:pt>
    <dgm:pt modelId="{73D1CB2F-5DED-6A4C-985C-CB96B52243BB}" type="pres">
      <dgm:prSet presAssocID="{41795FE6-263F-624A-A197-0A061A37EA75}" presName="sibTrans" presStyleLbl="sibTrans2D1" presStyleIdx="0" presStyleCnt="3"/>
      <dgm:spPr/>
    </dgm:pt>
    <dgm:pt modelId="{F61C0AE4-034A-9C4E-904C-1C19E095EDB5}" type="pres">
      <dgm:prSet presAssocID="{41795FE6-263F-624A-A197-0A061A37EA75}" presName="connectorText" presStyleLbl="sibTrans2D1" presStyleIdx="0" presStyleCnt="3"/>
      <dgm:spPr/>
    </dgm:pt>
    <dgm:pt modelId="{76E76654-7358-3342-B7FA-ADEC985E84A8}" type="pres">
      <dgm:prSet presAssocID="{C417D46A-6CBB-554B-9B49-E4B5C9B58E38}" presName="node" presStyleLbl="node1" presStyleIdx="1" presStyleCnt="4">
        <dgm:presLayoutVars>
          <dgm:bulletEnabled val="1"/>
        </dgm:presLayoutVars>
      </dgm:prSet>
      <dgm:spPr/>
    </dgm:pt>
    <dgm:pt modelId="{8575A185-4C00-B343-9010-DEB54EA23CD6}" type="pres">
      <dgm:prSet presAssocID="{CDCB177D-CACD-2E4D-A0DB-F997C92BDAF8}" presName="sibTrans" presStyleLbl="sibTrans2D1" presStyleIdx="1" presStyleCnt="3"/>
      <dgm:spPr/>
    </dgm:pt>
    <dgm:pt modelId="{DB0CA290-7D8D-124F-B5B8-0BD12C389F4E}" type="pres">
      <dgm:prSet presAssocID="{CDCB177D-CACD-2E4D-A0DB-F997C92BDAF8}" presName="connectorText" presStyleLbl="sibTrans2D1" presStyleIdx="1" presStyleCnt="3"/>
      <dgm:spPr/>
    </dgm:pt>
    <dgm:pt modelId="{66D597DF-89FB-034F-B8DE-EF9E4DE44F4B}" type="pres">
      <dgm:prSet presAssocID="{2B0A30D4-E4DA-3F4A-A43E-41E117B103F0}" presName="node" presStyleLbl="node1" presStyleIdx="2" presStyleCnt="4">
        <dgm:presLayoutVars>
          <dgm:bulletEnabled val="1"/>
        </dgm:presLayoutVars>
      </dgm:prSet>
      <dgm:spPr/>
    </dgm:pt>
    <dgm:pt modelId="{920C3FD9-5F82-9247-A608-943442229B64}" type="pres">
      <dgm:prSet presAssocID="{62B5DF4B-DFD0-B142-B5BB-40F87B8FAD89}" presName="sibTrans" presStyleLbl="sibTrans2D1" presStyleIdx="2" presStyleCnt="3"/>
      <dgm:spPr/>
    </dgm:pt>
    <dgm:pt modelId="{89938671-2A1A-8948-87A6-83360F8550EC}" type="pres">
      <dgm:prSet presAssocID="{62B5DF4B-DFD0-B142-B5BB-40F87B8FAD89}" presName="connectorText" presStyleLbl="sibTrans2D1" presStyleIdx="2" presStyleCnt="3"/>
      <dgm:spPr/>
    </dgm:pt>
    <dgm:pt modelId="{DA852E06-E6E6-624B-BC09-1928ABC96C45}" type="pres">
      <dgm:prSet presAssocID="{90E38165-6FA9-8643-9763-D56527D92235}" presName="node" presStyleLbl="node1" presStyleIdx="3" presStyleCnt="4" custLinFactNeighborX="-1538" custLinFactNeighborY="10675">
        <dgm:presLayoutVars>
          <dgm:bulletEnabled val="1"/>
        </dgm:presLayoutVars>
      </dgm:prSet>
      <dgm:spPr/>
    </dgm:pt>
  </dgm:ptLst>
  <dgm:cxnLst>
    <dgm:cxn modelId="{B60FB811-AA39-9E47-BEB8-68641E340EB8}" srcId="{A7E336C0-BA91-AF4C-A066-0CB9E596CA7C}" destId="{C417D46A-6CBB-554B-9B49-E4B5C9B58E38}" srcOrd="1" destOrd="0" parTransId="{0402150B-6390-D24D-ABDB-544B9B4783CB}" sibTransId="{CDCB177D-CACD-2E4D-A0DB-F997C92BDAF8}"/>
    <dgm:cxn modelId="{9C536A15-15DE-9748-BBFB-CDA57EA48210}" srcId="{A7E336C0-BA91-AF4C-A066-0CB9E596CA7C}" destId="{2B0A30D4-E4DA-3F4A-A43E-41E117B103F0}" srcOrd="2" destOrd="0" parTransId="{233D980E-2EF0-6643-94E4-7D3D446EC3F7}" sibTransId="{62B5DF4B-DFD0-B142-B5BB-40F87B8FAD89}"/>
    <dgm:cxn modelId="{F9E6AB3E-5726-0D4C-8EEC-D831DC4E764A}" type="presOf" srcId="{A7E336C0-BA91-AF4C-A066-0CB9E596CA7C}" destId="{C20F11DD-BD6D-D74F-9394-CFDB90F0D552}" srcOrd="0" destOrd="0" presId="urn:microsoft.com/office/officeart/2005/8/layout/process1"/>
    <dgm:cxn modelId="{438B1249-5760-7C4C-A838-F808F1FE4AD2}" srcId="{A7E336C0-BA91-AF4C-A066-0CB9E596CA7C}" destId="{90E38165-6FA9-8643-9763-D56527D92235}" srcOrd="3" destOrd="0" parTransId="{FECA4C5C-2D76-2843-9EA1-04D43E159F56}" sibTransId="{A01F9049-9421-BD44-8417-7301A5A0A7C9}"/>
    <dgm:cxn modelId="{F7AD9D64-ADC6-594F-BBDD-E85C91839322}" srcId="{A7E336C0-BA91-AF4C-A066-0CB9E596CA7C}" destId="{4E34D176-89AF-8A46-B32B-E16381588984}" srcOrd="0" destOrd="0" parTransId="{500995F2-1A08-E349-8A97-03B021B7E7DC}" sibTransId="{41795FE6-263F-624A-A197-0A061A37EA75}"/>
    <dgm:cxn modelId="{BB5B8C71-56AD-3B4E-A2FE-7F5B92532C67}" type="presOf" srcId="{CDCB177D-CACD-2E4D-A0DB-F997C92BDAF8}" destId="{DB0CA290-7D8D-124F-B5B8-0BD12C389F4E}" srcOrd="1" destOrd="0" presId="urn:microsoft.com/office/officeart/2005/8/layout/process1"/>
    <dgm:cxn modelId="{14A62F83-4203-304D-9524-D43C7F350EBD}" type="presOf" srcId="{41795FE6-263F-624A-A197-0A061A37EA75}" destId="{73D1CB2F-5DED-6A4C-985C-CB96B52243BB}" srcOrd="0" destOrd="0" presId="urn:microsoft.com/office/officeart/2005/8/layout/process1"/>
    <dgm:cxn modelId="{C48CBB95-1D40-9041-8353-8AA38931D68E}" type="presOf" srcId="{41795FE6-263F-624A-A197-0A061A37EA75}" destId="{F61C0AE4-034A-9C4E-904C-1C19E095EDB5}" srcOrd="1" destOrd="0" presId="urn:microsoft.com/office/officeart/2005/8/layout/process1"/>
    <dgm:cxn modelId="{630767A2-63D6-C245-B858-006C10FD71B7}" type="presOf" srcId="{CDCB177D-CACD-2E4D-A0DB-F997C92BDAF8}" destId="{8575A185-4C00-B343-9010-DEB54EA23CD6}" srcOrd="0" destOrd="0" presId="urn:microsoft.com/office/officeart/2005/8/layout/process1"/>
    <dgm:cxn modelId="{B0BA33A3-4A78-3E41-9685-BA4DE1B7A56C}" type="presOf" srcId="{2B0A30D4-E4DA-3F4A-A43E-41E117B103F0}" destId="{66D597DF-89FB-034F-B8DE-EF9E4DE44F4B}" srcOrd="0" destOrd="0" presId="urn:microsoft.com/office/officeart/2005/8/layout/process1"/>
    <dgm:cxn modelId="{56F32CA5-4CB6-B341-801B-22AA3028ACE0}" type="presOf" srcId="{62B5DF4B-DFD0-B142-B5BB-40F87B8FAD89}" destId="{920C3FD9-5F82-9247-A608-943442229B64}" srcOrd="0" destOrd="0" presId="urn:microsoft.com/office/officeart/2005/8/layout/process1"/>
    <dgm:cxn modelId="{3792B5C0-81F7-BE44-9E15-F8B39C417EF8}" type="presOf" srcId="{4E34D176-89AF-8A46-B32B-E16381588984}" destId="{535658B6-73B5-2E44-8FFB-777CB7DFA277}" srcOrd="0" destOrd="0" presId="urn:microsoft.com/office/officeart/2005/8/layout/process1"/>
    <dgm:cxn modelId="{5C783EC8-0B1E-1748-8248-FA92D8D62AD5}" type="presOf" srcId="{62B5DF4B-DFD0-B142-B5BB-40F87B8FAD89}" destId="{89938671-2A1A-8948-87A6-83360F8550EC}" srcOrd="1" destOrd="0" presId="urn:microsoft.com/office/officeart/2005/8/layout/process1"/>
    <dgm:cxn modelId="{D9B87DD3-7B46-1643-808D-92B94809FFBD}" type="presOf" srcId="{90E38165-6FA9-8643-9763-D56527D92235}" destId="{DA852E06-E6E6-624B-BC09-1928ABC96C45}" srcOrd="0" destOrd="0" presId="urn:microsoft.com/office/officeart/2005/8/layout/process1"/>
    <dgm:cxn modelId="{16FFEEFE-0E32-9A47-B065-46E0B8498CC9}" type="presOf" srcId="{C417D46A-6CBB-554B-9B49-E4B5C9B58E38}" destId="{76E76654-7358-3342-B7FA-ADEC985E84A8}" srcOrd="0" destOrd="0" presId="urn:microsoft.com/office/officeart/2005/8/layout/process1"/>
    <dgm:cxn modelId="{B48AC3AA-0922-EE49-804D-0F2BAD0146BC}" type="presParOf" srcId="{C20F11DD-BD6D-D74F-9394-CFDB90F0D552}" destId="{535658B6-73B5-2E44-8FFB-777CB7DFA277}" srcOrd="0" destOrd="0" presId="urn:microsoft.com/office/officeart/2005/8/layout/process1"/>
    <dgm:cxn modelId="{EADEC950-0592-014A-B4CB-A92E1A4862DF}" type="presParOf" srcId="{C20F11DD-BD6D-D74F-9394-CFDB90F0D552}" destId="{73D1CB2F-5DED-6A4C-985C-CB96B52243BB}" srcOrd="1" destOrd="0" presId="urn:microsoft.com/office/officeart/2005/8/layout/process1"/>
    <dgm:cxn modelId="{0BBB3F26-1355-1843-AA19-DF32B13F7A01}" type="presParOf" srcId="{73D1CB2F-5DED-6A4C-985C-CB96B52243BB}" destId="{F61C0AE4-034A-9C4E-904C-1C19E095EDB5}" srcOrd="0" destOrd="0" presId="urn:microsoft.com/office/officeart/2005/8/layout/process1"/>
    <dgm:cxn modelId="{32893780-95A7-F94F-98ED-B9FA976C0C90}" type="presParOf" srcId="{C20F11DD-BD6D-D74F-9394-CFDB90F0D552}" destId="{76E76654-7358-3342-B7FA-ADEC985E84A8}" srcOrd="2" destOrd="0" presId="urn:microsoft.com/office/officeart/2005/8/layout/process1"/>
    <dgm:cxn modelId="{CEC938D4-F12A-FC4D-9A85-2364352828C8}" type="presParOf" srcId="{C20F11DD-BD6D-D74F-9394-CFDB90F0D552}" destId="{8575A185-4C00-B343-9010-DEB54EA23CD6}" srcOrd="3" destOrd="0" presId="urn:microsoft.com/office/officeart/2005/8/layout/process1"/>
    <dgm:cxn modelId="{169DC81D-3892-004C-9022-19AD763E898E}" type="presParOf" srcId="{8575A185-4C00-B343-9010-DEB54EA23CD6}" destId="{DB0CA290-7D8D-124F-B5B8-0BD12C389F4E}" srcOrd="0" destOrd="0" presId="urn:microsoft.com/office/officeart/2005/8/layout/process1"/>
    <dgm:cxn modelId="{BF96EA17-4D75-2F47-9BB3-76890491B3DB}" type="presParOf" srcId="{C20F11DD-BD6D-D74F-9394-CFDB90F0D552}" destId="{66D597DF-89FB-034F-B8DE-EF9E4DE44F4B}" srcOrd="4" destOrd="0" presId="urn:microsoft.com/office/officeart/2005/8/layout/process1"/>
    <dgm:cxn modelId="{F11615D0-A878-5B4D-B9AC-EE218B4BEB6F}" type="presParOf" srcId="{C20F11DD-BD6D-D74F-9394-CFDB90F0D552}" destId="{920C3FD9-5F82-9247-A608-943442229B64}" srcOrd="5" destOrd="0" presId="urn:microsoft.com/office/officeart/2005/8/layout/process1"/>
    <dgm:cxn modelId="{DDC6E7E3-F865-5647-8D2D-31FAB82A2270}" type="presParOf" srcId="{920C3FD9-5F82-9247-A608-943442229B64}" destId="{89938671-2A1A-8948-87A6-83360F8550EC}" srcOrd="0" destOrd="0" presId="urn:microsoft.com/office/officeart/2005/8/layout/process1"/>
    <dgm:cxn modelId="{152B096E-36E4-BF42-A176-A1374FCB08A1}" type="presParOf" srcId="{C20F11DD-BD6D-D74F-9394-CFDB90F0D552}" destId="{DA852E06-E6E6-624B-BC09-1928ABC96C45}" srcOrd="6" destOrd="0" presId="urn:microsoft.com/office/officeart/2005/8/layout/process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658B6-73B5-2E44-8FFB-777CB7DFA277}">
      <dsp:nvSpPr>
        <dsp:cNvPr id="0" name=""/>
        <dsp:cNvSpPr/>
      </dsp:nvSpPr>
      <dsp:spPr>
        <a:xfrm>
          <a:off x="4414" y="0"/>
          <a:ext cx="1930325" cy="56767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n w="6350">
                <a:noFill/>
              </a:ln>
            </a:rPr>
            <a:t>Experiment</a:t>
          </a:r>
          <a:endParaRPr lang="en-US" sz="2400" b="0" kern="1200" dirty="0">
            <a:ln w="6350">
              <a:noFill/>
            </a:ln>
          </a:endParaRPr>
        </a:p>
      </dsp:txBody>
      <dsp:txXfrm>
        <a:off x="21041" y="16627"/>
        <a:ext cx="1897071" cy="534423"/>
      </dsp:txXfrm>
    </dsp:sp>
    <dsp:sp modelId="{73D1CB2F-5DED-6A4C-985C-CB96B52243BB}">
      <dsp:nvSpPr>
        <dsp:cNvPr id="0" name=""/>
        <dsp:cNvSpPr/>
      </dsp:nvSpPr>
      <dsp:spPr>
        <a:xfrm>
          <a:off x="2127773" y="44478"/>
          <a:ext cx="409229" cy="47872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0" kern="1200">
            <a:ln w="6350">
              <a:noFill/>
            </a:ln>
          </a:endParaRPr>
        </a:p>
      </dsp:txBody>
      <dsp:txXfrm>
        <a:off x="2127773" y="140222"/>
        <a:ext cx="286460" cy="287232"/>
      </dsp:txXfrm>
    </dsp:sp>
    <dsp:sp modelId="{76E76654-7358-3342-B7FA-ADEC985E84A8}">
      <dsp:nvSpPr>
        <dsp:cNvPr id="0" name=""/>
        <dsp:cNvSpPr/>
      </dsp:nvSpPr>
      <dsp:spPr>
        <a:xfrm>
          <a:off x="2706870" y="0"/>
          <a:ext cx="1930325" cy="56767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n w="6350">
                <a:noFill/>
              </a:ln>
            </a:rPr>
            <a:t>Evaluation</a:t>
          </a:r>
        </a:p>
      </dsp:txBody>
      <dsp:txXfrm>
        <a:off x="2723497" y="16627"/>
        <a:ext cx="1897071" cy="534423"/>
      </dsp:txXfrm>
    </dsp:sp>
    <dsp:sp modelId="{8575A185-4C00-B343-9010-DEB54EA23CD6}">
      <dsp:nvSpPr>
        <dsp:cNvPr id="0" name=""/>
        <dsp:cNvSpPr/>
      </dsp:nvSpPr>
      <dsp:spPr>
        <a:xfrm>
          <a:off x="4830228" y="44478"/>
          <a:ext cx="409229" cy="47872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0" kern="1200">
            <a:ln w="6350">
              <a:noFill/>
            </a:ln>
          </a:endParaRPr>
        </a:p>
      </dsp:txBody>
      <dsp:txXfrm>
        <a:off x="4830228" y="140222"/>
        <a:ext cx="286460" cy="287232"/>
      </dsp:txXfrm>
    </dsp:sp>
    <dsp:sp modelId="{66D597DF-89FB-034F-B8DE-EF9E4DE44F4B}">
      <dsp:nvSpPr>
        <dsp:cNvPr id="0" name=""/>
        <dsp:cNvSpPr/>
      </dsp:nvSpPr>
      <dsp:spPr>
        <a:xfrm>
          <a:off x="5409326" y="0"/>
          <a:ext cx="1930325" cy="56767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>
              <a:ln w="6350">
                <a:noFill/>
              </a:ln>
            </a:rPr>
            <a:t>Processing</a:t>
          </a:r>
          <a:endParaRPr lang="en-US" sz="2400" b="0" kern="1200" dirty="0">
            <a:ln w="6350">
              <a:noFill/>
            </a:ln>
          </a:endParaRPr>
        </a:p>
      </dsp:txBody>
      <dsp:txXfrm>
        <a:off x="5425953" y="16627"/>
        <a:ext cx="1897071" cy="534423"/>
      </dsp:txXfrm>
    </dsp:sp>
    <dsp:sp modelId="{920C3FD9-5F82-9247-A608-943442229B64}">
      <dsp:nvSpPr>
        <dsp:cNvPr id="0" name=""/>
        <dsp:cNvSpPr/>
      </dsp:nvSpPr>
      <dsp:spPr>
        <a:xfrm>
          <a:off x="7529715" y="44478"/>
          <a:ext cx="402935" cy="478720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 w="158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0" kern="1200">
            <a:ln w="6350">
              <a:noFill/>
            </a:ln>
          </a:endParaRPr>
        </a:p>
      </dsp:txBody>
      <dsp:txXfrm>
        <a:off x="7529715" y="140222"/>
        <a:ext cx="282055" cy="287232"/>
      </dsp:txXfrm>
    </dsp:sp>
    <dsp:sp modelId="{DA852E06-E6E6-624B-BC09-1928ABC96C45}">
      <dsp:nvSpPr>
        <dsp:cNvPr id="0" name=""/>
        <dsp:cNvSpPr/>
      </dsp:nvSpPr>
      <dsp:spPr>
        <a:xfrm>
          <a:off x="8099907" y="0"/>
          <a:ext cx="1930325" cy="56767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158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n w="6350">
                <a:noFill/>
              </a:ln>
            </a:rPr>
            <a:t>Validation</a:t>
          </a:r>
        </a:p>
      </dsp:txBody>
      <dsp:txXfrm>
        <a:off x="8116534" y="16627"/>
        <a:ext cx="1897071" cy="534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C7606-A0C7-8D4C-B349-6A124099AD08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77D6-CCB2-F847-BA3C-0C82DE67D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8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myself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Working on resonance eval &amp; UQ for ~3 </a:t>
            </a:r>
            <a:r>
              <a:rPr lang="en-US" dirty="0" err="1"/>
              <a:t>yrs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Great colleagues and mentors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ND evaluation has a lot of choices...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2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Result: experimental data + corresponding parameters/solution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ML perspective: labelled data, training,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Journal article for transmission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Statistical tests support utility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Allows extrapolation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Implemented for capture yield data - need both for eval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are we using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Hide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Get automated estimate/uncertainty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3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Estimates can be compared to the solution (red)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Give us ability to quantitatively benchmark tool at the differential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Beyond benchmarking…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82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Tool can be improved/developed by repeating and learning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Repeat w/different parameters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Note that synthetic data never see’s real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Unlimited data for training/validation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Extrapolate to real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Test sensitivity to assumptions by explicitly including them in the generative model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Give examples for theoretical and experimental models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USU: underestimated correlation - *specific example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Theo: resonance distributions - *specific example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Metric for training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Different for mean and UQ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selected SE – transition to next slide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r>
              <a:rPr lang="en-US" dirty="0"/>
              <a:t>The second way in which we plan to benchmark this tool’s performance is by testing sensitivity to assumptions in our models. </a:t>
            </a:r>
          </a:p>
          <a:p>
            <a:endParaRPr lang="en-US" dirty="0"/>
          </a:p>
          <a:p>
            <a:r>
              <a:rPr lang="en-US" dirty="0"/>
              <a:t>Perhaps the most relevant example I can give is the assumption that uncertainties are properly reported in the experimental model. </a:t>
            </a:r>
          </a:p>
          <a:p>
            <a:r>
              <a:rPr lang="en-US" dirty="0"/>
              <a:t>What this workflow allows is the following:</a:t>
            </a:r>
          </a:p>
          <a:p>
            <a:r>
              <a:rPr lang="en-US" dirty="0"/>
              <a:t>	- We can hypothesize one or several potentially unknown sources of uncertainty</a:t>
            </a:r>
          </a:p>
          <a:p>
            <a:r>
              <a:rPr lang="en-US" dirty="0"/>
              <a:t>	- These can be embedded in the synthetic data we are generating and intentionally left out of the evaluation.</a:t>
            </a:r>
          </a:p>
          <a:p>
            <a:r>
              <a:rPr lang="en-US" dirty="0"/>
              <a:t>	- The impact of these unreported uncertainties can then be quantitatively described by having access to the red line.</a:t>
            </a:r>
          </a:p>
          <a:p>
            <a:endParaRPr lang="en-US" dirty="0"/>
          </a:p>
          <a:p>
            <a:r>
              <a:rPr lang="en-US" dirty="0"/>
              <a:t>A similar set of investigations will be done for assumptions in the theoretical model.</a:t>
            </a:r>
          </a:p>
          <a:p>
            <a:r>
              <a:rPr lang="en-US" dirty="0"/>
              <a:t>The immediate example is to test our sensitivity to the resonance parameters distributions.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 chose this case as a leading example: The current assumption is that there are around 10-20% of resonances that are too small to detect experimentally</a:t>
            </a:r>
          </a:p>
          <a:p>
            <a:r>
              <a:rPr lang="en-US" dirty="0"/>
              <a:t>	- Again, we can generate data from a range of different transformations on these distributions</a:t>
            </a:r>
          </a:p>
          <a:p>
            <a:r>
              <a:rPr lang="en-US" dirty="0"/>
              <a:t>	- Then, we can benchmark our ability to resolve these changes and give a quantitative justification for when we are overfitting this data</a:t>
            </a:r>
          </a:p>
          <a:p>
            <a:endParaRPr lang="en-US" dirty="0"/>
          </a:p>
          <a:p>
            <a:r>
              <a:rPr lang="en-US" dirty="0"/>
              <a:t>We have already begun some of these analyses and hope to report more on this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2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Pose question for mean and uncertainty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2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Uncertainty performance 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36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not found a way to say we ‘found’ a resonance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Chose to measure performance in integral SE of theoretical cross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Want feedback, deciding on an objective function at differential level is uniquely enabled by our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Haven’t gotten to UQ objective yet but would love to discuss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16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conclusion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a synthetic data framework that allows quantitative performance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get estimated and solution parameters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decided on how to compare the two, but is there something else that the community can agree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21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7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Its basically an inversion of the data reduction process and I’ve also introduced random sampling to emulate uncertainty in the experiment.</a:t>
            </a:r>
          </a:p>
          <a:p>
            <a:endParaRPr lang="en-US" dirty="0"/>
          </a:p>
          <a:p>
            <a:r>
              <a:rPr lang="en-US" dirty="0"/>
              <a:t>This result is true, or expected observables that correspond to an exact cross section.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8445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For example: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which dataset do you favor if there is disagreement beyond uncertainty?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how should you incorporate prior knowledge and does that bias your result?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or because assumptions in Bayes are violated, how do you reconcile?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Difficult to do this in justifiable/reproducible way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 believe that computational solutions exist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Goal of this project and my thesis to explore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Limited to resonance evaluations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7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point, we know what the noise model is. </a:t>
            </a:r>
          </a:p>
          <a:p>
            <a:r>
              <a:rPr lang="en-US" dirty="0"/>
              <a:t>Detector counts are independent from one another and follow the Poisson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2243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can use the established data reduction process to convert to cross section data that corresponds an exact set of resonance parameters.</a:t>
            </a:r>
          </a:p>
          <a:p>
            <a:r>
              <a:rPr lang="en-US" dirty="0"/>
              <a:t>And the idea is that you can repeat this process, generating essentially unlimited, labelled training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464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Firstly, I want to be clear that the term benchmarking here is not referring to integral benchmark experiments, rather, I am using it more generally to describe a characterization of the performance our automated algorithm.</a:t>
            </a:r>
          </a:p>
          <a:p>
            <a:endParaRPr lang="en-US" dirty="0"/>
          </a:p>
          <a:p>
            <a:r>
              <a:rPr lang="en-US" dirty="0"/>
              <a:t>This benchmarking can be split into two major efforts.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97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want to clearly define a set of reportable inputs, curated by the expert judgement of an evaluator, that yield a set of parameters that are reproducible by anyone on any machine.</a:t>
            </a:r>
          </a:p>
          <a:p>
            <a:endParaRPr lang="en-US" dirty="0"/>
          </a:p>
          <a:p>
            <a:r>
              <a:rPr lang="en-US" dirty="0"/>
              <a:t>We are doing this by clearly defining a section of the evaluation process that can be automated.</a:t>
            </a:r>
          </a:p>
          <a:p>
            <a:r>
              <a:rPr lang="en-US" dirty="0"/>
              <a:t>Secondly, as we develop a tool to do this, we want to completely and properly benchmark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5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 of experimental nuclear data provides suggested values and uncertainties that are a vital input to many applications. </a:t>
            </a:r>
          </a:p>
          <a:p>
            <a:r>
              <a:rPr lang="en-US" dirty="0"/>
              <a:t>One of the most important pieces of which is the neutron cross section in the resolved resonance range.</a:t>
            </a:r>
          </a:p>
          <a:p>
            <a:r>
              <a:rPr lang="en-US" dirty="0"/>
              <a:t>For evaluation of these RRR cross section, the default method for UQ is known to underpredict uncertainties.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solution to this is non-systematic, requires expert judgement to inflate uncertainties in order to be more appropriate.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54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Big idea: automate section of Eval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Some can't be automated &gt; need expert evaluator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If curated inputs &gt; we can do neat things &gt; Contributing to reproducibility efforts is just one part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36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Two primary efforts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 an automated tool and potentially augment evaluators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this tool in larger computational framework to do computational experiments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have some specific investigations, but I believe the methodology has the potential to contribute to a wide range of scientific &amp; engineering efforts surrounding nuclear data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Second effort is the focus, briefly talk about 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4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Sammy for </a:t>
            </a:r>
            <a:r>
              <a:rPr lang="en-US" dirty="0" err="1"/>
              <a:t>theo</a:t>
            </a:r>
            <a:r>
              <a:rPr lang="en-US" dirty="0"/>
              <a:t>/exp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Around Sammy: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robust non-linear least squares algorithm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feature selection routine to identify resonances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Great results, working on spin groups now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Demonstrated on Jesse’s Ta-181 measurements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Fit w/ automated approach (no prior)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Fit from evaluated Jeff 3.0 prior and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Point is accurate ID at push of button without dependency on prior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Note spin groups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So, how are we using this?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84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Goal – clarify benchmarking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ML approach leveraging synthetic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 last year, added capture 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High level overview and more on how were using it in computational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4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True cross section in nature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Raw experimental observables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Reduced based on experimental model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Cross section measurement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Generative statistical model for this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3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generative models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First leverages resonance parameter distributions known a-priori to get statistical realizations of true cross sections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Second leverages physics and random sampling to generatively model experimental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877D6-CCB2-F847-BA3C-0C82DE67D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36270-D895-CCE3-3A25-763DAFF79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F6E08-83C8-7E9D-3514-A15B641B8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6201-9F06-F421-97B4-C3E612003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877F-E3B4-1446-B9D7-68E117A223F1}" type="datetime1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BB97B-37D5-96FB-0336-FCE54F88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D3355-5E71-D0BE-BA03-B7CF5335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1F29-B363-EEC6-070E-E5EE5F64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9113BE-B082-3A0A-5D2B-4513A308D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30E07-59A9-37B6-E1EC-7ADD5577C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0046-5527-6043-A1D5-EF0590C3AA7E}" type="datetime1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EC78-CF5E-930D-32CF-7E0BB6FE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08EED-D7A4-FC97-2FB6-3FE6F341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2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B02E6-F4C1-43B4-00FD-713774E1A0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17E211-9957-CB89-3E14-F9EFFD553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CD5E6-FCF1-3027-F371-E5AB1253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4772-2BBE-214F-9831-A9BF164ED6C0}" type="datetime1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9AE5-505C-5377-7A22-582CDA62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5CFB1-0609-959C-676D-4F450C64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C7307B-043D-4B98-899E-9133B9F1219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11689"/>
            <a:ext cx="12192000" cy="746312"/>
          </a:xfrm>
          <a:prstGeom prst="rect">
            <a:avLst/>
          </a:prstGeom>
          <a:solidFill>
            <a:srgbClr val="5859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CC106-579D-4E1D-BB51-B1482A571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5106390" cy="638300"/>
          </a:xfrm>
          <a:solidFill>
            <a:srgbClr val="FF9600">
              <a:alpha val="50000"/>
            </a:srgbClr>
          </a:solidFill>
          <a:effectLst/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    Click to edit Master title style</a:t>
            </a:r>
          </a:p>
        </p:txBody>
      </p:sp>
      <p:grpSp>
        <p:nvGrpSpPr>
          <p:cNvPr id="21" name="UTK Horiz_R">
            <a:extLst>
              <a:ext uri="{FF2B5EF4-FFF2-40B4-BE49-F238E27FC236}">
                <a16:creationId xmlns:a16="http://schemas.microsoft.com/office/drawing/2014/main" id="{2991031E-C7AE-4493-8C96-C3151DB3E1A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57955" y="6320597"/>
            <a:ext cx="1404165" cy="315023"/>
            <a:chOff x="0" y="1299"/>
            <a:chExt cx="7680" cy="1723"/>
          </a:xfrm>
        </p:grpSpPr>
        <p:sp>
          <p:nvSpPr>
            <p:cNvPr id="23" name="T fill">
              <a:extLst>
                <a:ext uri="{FF2B5EF4-FFF2-40B4-BE49-F238E27FC236}">
                  <a16:creationId xmlns:a16="http://schemas.microsoft.com/office/drawing/2014/main" id="{5E766D9E-C355-4F23-9497-1EE06D978A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10" y="1391"/>
              <a:ext cx="1429" cy="15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ype">
              <a:extLst>
                <a:ext uri="{FF2B5EF4-FFF2-40B4-BE49-F238E27FC236}">
                  <a16:creationId xmlns:a16="http://schemas.microsoft.com/office/drawing/2014/main" id="{C5877A75-DC2C-43D1-9483-770B0C260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302"/>
              <a:ext cx="5707" cy="1720"/>
            </a:xfrm>
            <a:custGeom>
              <a:avLst/>
              <a:gdLst>
                <a:gd name="T0" fmla="*/ 540 w 12347"/>
                <a:gd name="T1" fmla="*/ 2590 h 3689"/>
                <a:gd name="T2" fmla="*/ 2613 w 12347"/>
                <a:gd name="T3" fmla="*/ 1052 h 3689"/>
                <a:gd name="T4" fmla="*/ 1942 w 12347"/>
                <a:gd name="T5" fmla="*/ 2472 h 3689"/>
                <a:gd name="T6" fmla="*/ 4225 w 12347"/>
                <a:gd name="T7" fmla="*/ 1272 h 3689"/>
                <a:gd name="T8" fmla="*/ 2977 w 12347"/>
                <a:gd name="T9" fmla="*/ 1197 h 3689"/>
                <a:gd name="T10" fmla="*/ 4223 w 12347"/>
                <a:gd name="T11" fmla="*/ 2417 h 3689"/>
                <a:gd name="T12" fmla="*/ 4452 w 12347"/>
                <a:gd name="T13" fmla="*/ 1023 h 3689"/>
                <a:gd name="T14" fmla="*/ 5776 w 12347"/>
                <a:gd name="T15" fmla="*/ 2560 h 3689"/>
                <a:gd name="T16" fmla="*/ 6086 w 12347"/>
                <a:gd name="T17" fmla="*/ 1048 h 3689"/>
                <a:gd name="T18" fmla="*/ 6999 w 12347"/>
                <a:gd name="T19" fmla="*/ 1970 h 3689"/>
                <a:gd name="T20" fmla="*/ 7538 w 12347"/>
                <a:gd name="T21" fmla="*/ 2195 h 3689"/>
                <a:gd name="T22" fmla="*/ 8303 w 12347"/>
                <a:gd name="T23" fmla="*/ 1077 h 3689"/>
                <a:gd name="T24" fmla="*/ 8907 w 12347"/>
                <a:gd name="T25" fmla="*/ 1495 h 3689"/>
                <a:gd name="T26" fmla="*/ 10900 w 12347"/>
                <a:gd name="T27" fmla="*/ 1317 h 3689"/>
                <a:gd name="T28" fmla="*/ 11049 w 12347"/>
                <a:gd name="T29" fmla="*/ 2304 h 3689"/>
                <a:gd name="T30" fmla="*/ 10223 w 12347"/>
                <a:gd name="T31" fmla="*/ 1669 h 3689"/>
                <a:gd name="T32" fmla="*/ 11348 w 12347"/>
                <a:gd name="T33" fmla="*/ 2302 h 3689"/>
                <a:gd name="T34" fmla="*/ 12110 w 12347"/>
                <a:gd name="T35" fmla="*/ 1966 h 3689"/>
                <a:gd name="T36" fmla="*/ 146 w 12347"/>
                <a:gd name="T37" fmla="*/ 18 h 3689"/>
                <a:gd name="T38" fmla="*/ 527 w 12347"/>
                <a:gd name="T39" fmla="*/ 705 h 3689"/>
                <a:gd name="T40" fmla="*/ 1590 w 12347"/>
                <a:gd name="T41" fmla="*/ 8 h 3689"/>
                <a:gd name="T42" fmla="*/ 965 w 12347"/>
                <a:gd name="T43" fmla="*/ 541 h 3689"/>
                <a:gd name="T44" fmla="*/ 2329 w 12347"/>
                <a:gd name="T45" fmla="*/ 69 h 3689"/>
                <a:gd name="T46" fmla="*/ 2377 w 12347"/>
                <a:gd name="T47" fmla="*/ 533 h 3689"/>
                <a:gd name="T48" fmla="*/ 2104 w 12347"/>
                <a:gd name="T49" fmla="*/ 310 h 3689"/>
                <a:gd name="T50" fmla="*/ 3042 w 12347"/>
                <a:gd name="T51" fmla="*/ 16 h 3689"/>
                <a:gd name="T52" fmla="*/ 3460 w 12347"/>
                <a:gd name="T53" fmla="*/ 20 h 3689"/>
                <a:gd name="T54" fmla="*/ 4030 w 12347"/>
                <a:gd name="T55" fmla="*/ 210 h 3689"/>
                <a:gd name="T56" fmla="*/ 4433 w 12347"/>
                <a:gd name="T57" fmla="*/ 428 h 3689"/>
                <a:gd name="T58" fmla="*/ 4898 w 12347"/>
                <a:gd name="T59" fmla="*/ 703 h 3689"/>
                <a:gd name="T60" fmla="*/ 5651 w 12347"/>
                <a:gd name="T61" fmla="*/ 717 h 3689"/>
                <a:gd name="T62" fmla="*/ 6407 w 12347"/>
                <a:gd name="T63" fmla="*/ 58 h 3689"/>
                <a:gd name="T64" fmla="*/ 6347 w 12347"/>
                <a:gd name="T65" fmla="*/ 701 h 3689"/>
                <a:gd name="T66" fmla="*/ 6613 w 12347"/>
                <a:gd name="T67" fmla="*/ 279 h 3689"/>
                <a:gd name="T68" fmla="*/ 7507 w 12347"/>
                <a:gd name="T69" fmla="*/ 628 h 3689"/>
                <a:gd name="T70" fmla="*/ 6994 w 12347"/>
                <a:gd name="T71" fmla="*/ 707 h 3689"/>
                <a:gd name="T72" fmla="*/ 8117 w 12347"/>
                <a:gd name="T73" fmla="*/ 551 h 3689"/>
                <a:gd name="T74" fmla="*/ 8161 w 12347"/>
                <a:gd name="T75" fmla="*/ 103 h 3689"/>
                <a:gd name="T76" fmla="*/ 8472 w 12347"/>
                <a:gd name="T77" fmla="*/ 541 h 3689"/>
                <a:gd name="T78" fmla="*/ 9427 w 12347"/>
                <a:gd name="T79" fmla="*/ 13 h 3689"/>
                <a:gd name="T80" fmla="*/ 9210 w 12347"/>
                <a:gd name="T81" fmla="*/ 699 h 3689"/>
                <a:gd name="T82" fmla="*/ 10154 w 12347"/>
                <a:gd name="T83" fmla="*/ 98 h 3689"/>
                <a:gd name="T84" fmla="*/ 9981 w 12347"/>
                <a:gd name="T85" fmla="*/ 698 h 3689"/>
                <a:gd name="T86" fmla="*/ 10966 w 12347"/>
                <a:gd name="T87" fmla="*/ 322 h 3689"/>
                <a:gd name="T88" fmla="*/ 11806 w 12347"/>
                <a:gd name="T89" fmla="*/ 66 h 3689"/>
                <a:gd name="T90" fmla="*/ 12174 w 12347"/>
                <a:gd name="T91" fmla="*/ 248 h 3689"/>
                <a:gd name="T92" fmla="*/ 5639 w 12347"/>
                <a:gd name="T93" fmla="*/ 3528 h 3689"/>
                <a:gd name="T94" fmla="*/ 6285 w 12347"/>
                <a:gd name="T95" fmla="*/ 3678 h 3689"/>
                <a:gd name="T96" fmla="*/ 5755 w 12347"/>
                <a:gd name="T97" fmla="*/ 3133 h 3689"/>
                <a:gd name="T98" fmla="*/ 6551 w 12347"/>
                <a:gd name="T99" fmla="*/ 3182 h 3689"/>
                <a:gd name="T100" fmla="*/ 6954 w 12347"/>
                <a:gd name="T101" fmla="*/ 3400 h 3689"/>
                <a:gd name="T102" fmla="*/ 8555 w 12347"/>
                <a:gd name="T103" fmla="*/ 3013 h 3689"/>
                <a:gd name="T104" fmla="*/ 8345 w 12347"/>
                <a:gd name="T105" fmla="*/ 3402 h 3689"/>
                <a:gd name="T106" fmla="*/ 8661 w 12347"/>
                <a:gd name="T107" fmla="*/ 3671 h 3689"/>
                <a:gd name="T108" fmla="*/ 9170 w 12347"/>
                <a:gd name="T109" fmla="*/ 2983 h 3689"/>
                <a:gd name="T110" fmla="*/ 9443 w 12347"/>
                <a:gd name="T111" fmla="*/ 2980 h 3689"/>
                <a:gd name="T112" fmla="*/ 9914 w 12347"/>
                <a:gd name="T113" fmla="*/ 3111 h 3689"/>
                <a:gd name="T114" fmla="*/ 10306 w 12347"/>
                <a:gd name="T115" fmla="*/ 2984 h 3689"/>
                <a:gd name="T116" fmla="*/ 11261 w 12347"/>
                <a:gd name="T117" fmla="*/ 2982 h 3689"/>
                <a:gd name="T118" fmla="*/ 11241 w 12347"/>
                <a:gd name="T119" fmla="*/ 3624 h 3689"/>
                <a:gd name="T120" fmla="*/ 11735 w 12347"/>
                <a:gd name="T121" fmla="*/ 3654 h 3689"/>
                <a:gd name="T122" fmla="*/ 12152 w 12347"/>
                <a:gd name="T123" fmla="*/ 3430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47" h="3689">
                  <a:moveTo>
                    <a:pt x="1314" y="1177"/>
                  </a:moveTo>
                  <a:cubicBezTo>
                    <a:pt x="1336" y="1194"/>
                    <a:pt x="1352" y="1228"/>
                    <a:pt x="1362" y="1282"/>
                  </a:cubicBezTo>
                  <a:cubicBezTo>
                    <a:pt x="1366" y="1306"/>
                    <a:pt x="1375" y="1318"/>
                    <a:pt x="1389" y="1317"/>
                  </a:cubicBezTo>
                  <a:cubicBezTo>
                    <a:pt x="1406" y="1316"/>
                    <a:pt x="1414" y="1304"/>
                    <a:pt x="1413" y="1281"/>
                  </a:cubicBezTo>
                  <a:cubicBezTo>
                    <a:pt x="1412" y="1270"/>
                    <a:pt x="1410" y="1251"/>
                    <a:pt x="1406" y="1226"/>
                  </a:cubicBezTo>
                  <a:cubicBezTo>
                    <a:pt x="1402" y="1206"/>
                    <a:pt x="1400" y="1173"/>
                    <a:pt x="1400" y="1129"/>
                  </a:cubicBezTo>
                  <a:cubicBezTo>
                    <a:pt x="1400" y="1085"/>
                    <a:pt x="1396" y="1058"/>
                    <a:pt x="1387" y="1049"/>
                  </a:cubicBezTo>
                  <a:cubicBezTo>
                    <a:pt x="1379" y="1040"/>
                    <a:pt x="1354" y="1035"/>
                    <a:pt x="1312" y="1035"/>
                  </a:cubicBezTo>
                  <a:cubicBezTo>
                    <a:pt x="93" y="1035"/>
                    <a:pt x="93" y="1035"/>
                    <a:pt x="93" y="1035"/>
                  </a:cubicBezTo>
                  <a:cubicBezTo>
                    <a:pt x="67" y="1035"/>
                    <a:pt x="50" y="1041"/>
                    <a:pt x="42" y="1052"/>
                  </a:cubicBezTo>
                  <a:cubicBezTo>
                    <a:pt x="35" y="1063"/>
                    <a:pt x="31" y="1085"/>
                    <a:pt x="31" y="1120"/>
                  </a:cubicBezTo>
                  <a:cubicBezTo>
                    <a:pt x="31" y="1155"/>
                    <a:pt x="25" y="1200"/>
                    <a:pt x="14" y="1254"/>
                  </a:cubicBezTo>
                  <a:cubicBezTo>
                    <a:pt x="5" y="1296"/>
                    <a:pt x="0" y="1325"/>
                    <a:pt x="0" y="1341"/>
                  </a:cubicBezTo>
                  <a:cubicBezTo>
                    <a:pt x="0" y="1361"/>
                    <a:pt x="7" y="1371"/>
                    <a:pt x="20" y="1371"/>
                  </a:cubicBezTo>
                  <a:cubicBezTo>
                    <a:pt x="34" y="1372"/>
                    <a:pt x="44" y="1358"/>
                    <a:pt x="51" y="1328"/>
                  </a:cubicBezTo>
                  <a:cubicBezTo>
                    <a:pt x="66" y="1261"/>
                    <a:pt x="87" y="1214"/>
                    <a:pt x="115" y="1190"/>
                  </a:cubicBezTo>
                  <a:cubicBezTo>
                    <a:pt x="142" y="1165"/>
                    <a:pt x="187" y="1153"/>
                    <a:pt x="248" y="1153"/>
                  </a:cubicBezTo>
                  <a:cubicBezTo>
                    <a:pt x="548" y="1153"/>
                    <a:pt x="548" y="1153"/>
                    <a:pt x="548" y="1153"/>
                  </a:cubicBezTo>
                  <a:cubicBezTo>
                    <a:pt x="577" y="1153"/>
                    <a:pt x="595" y="1157"/>
                    <a:pt x="603" y="1164"/>
                  </a:cubicBezTo>
                  <a:cubicBezTo>
                    <a:pt x="611" y="1172"/>
                    <a:pt x="615" y="1189"/>
                    <a:pt x="615" y="1217"/>
                  </a:cubicBezTo>
                  <a:cubicBezTo>
                    <a:pt x="616" y="1246"/>
                    <a:pt x="616" y="1246"/>
                    <a:pt x="616" y="1246"/>
                  </a:cubicBezTo>
                  <a:cubicBezTo>
                    <a:pt x="616" y="2370"/>
                    <a:pt x="616" y="2370"/>
                    <a:pt x="616" y="2370"/>
                  </a:cubicBezTo>
                  <a:cubicBezTo>
                    <a:pt x="616" y="2433"/>
                    <a:pt x="606" y="2477"/>
                    <a:pt x="585" y="2502"/>
                  </a:cubicBezTo>
                  <a:cubicBezTo>
                    <a:pt x="565" y="2526"/>
                    <a:pt x="526" y="2542"/>
                    <a:pt x="468" y="2550"/>
                  </a:cubicBezTo>
                  <a:cubicBezTo>
                    <a:pt x="443" y="2553"/>
                    <a:pt x="430" y="2560"/>
                    <a:pt x="430" y="2572"/>
                  </a:cubicBezTo>
                  <a:cubicBezTo>
                    <a:pt x="430" y="2588"/>
                    <a:pt x="442" y="2596"/>
                    <a:pt x="464" y="2596"/>
                  </a:cubicBezTo>
                  <a:cubicBezTo>
                    <a:pt x="472" y="2596"/>
                    <a:pt x="497" y="2594"/>
                    <a:pt x="540" y="2590"/>
                  </a:cubicBezTo>
                  <a:cubicBezTo>
                    <a:pt x="562" y="2587"/>
                    <a:pt x="589" y="2586"/>
                    <a:pt x="621" y="2586"/>
                  </a:cubicBezTo>
                  <a:cubicBezTo>
                    <a:pt x="709" y="2585"/>
                    <a:pt x="709" y="2585"/>
                    <a:pt x="709" y="2585"/>
                  </a:cubicBezTo>
                  <a:cubicBezTo>
                    <a:pt x="792" y="2586"/>
                    <a:pt x="792" y="2586"/>
                    <a:pt x="792" y="2586"/>
                  </a:cubicBezTo>
                  <a:cubicBezTo>
                    <a:pt x="846" y="2586"/>
                    <a:pt x="880" y="2587"/>
                    <a:pt x="894" y="2590"/>
                  </a:cubicBezTo>
                  <a:cubicBezTo>
                    <a:pt x="922" y="2594"/>
                    <a:pt x="941" y="2596"/>
                    <a:pt x="950" y="2596"/>
                  </a:cubicBezTo>
                  <a:cubicBezTo>
                    <a:pt x="971" y="2596"/>
                    <a:pt x="981" y="2588"/>
                    <a:pt x="981" y="2572"/>
                  </a:cubicBezTo>
                  <a:cubicBezTo>
                    <a:pt x="981" y="2559"/>
                    <a:pt x="968" y="2551"/>
                    <a:pt x="942" y="2547"/>
                  </a:cubicBezTo>
                  <a:cubicBezTo>
                    <a:pt x="847" y="2530"/>
                    <a:pt x="797" y="2477"/>
                    <a:pt x="794" y="2389"/>
                  </a:cubicBezTo>
                  <a:cubicBezTo>
                    <a:pt x="792" y="2345"/>
                    <a:pt x="792" y="2345"/>
                    <a:pt x="792" y="2345"/>
                  </a:cubicBezTo>
                  <a:cubicBezTo>
                    <a:pt x="792" y="1233"/>
                    <a:pt x="792" y="1233"/>
                    <a:pt x="792" y="1233"/>
                  </a:cubicBezTo>
                  <a:cubicBezTo>
                    <a:pt x="792" y="1198"/>
                    <a:pt x="797" y="1176"/>
                    <a:pt x="805" y="1167"/>
                  </a:cubicBezTo>
                  <a:cubicBezTo>
                    <a:pt x="814" y="1158"/>
                    <a:pt x="835" y="1153"/>
                    <a:pt x="868" y="1153"/>
                  </a:cubicBezTo>
                  <a:cubicBezTo>
                    <a:pt x="1186" y="1153"/>
                    <a:pt x="1186" y="1153"/>
                    <a:pt x="1186" y="1153"/>
                  </a:cubicBezTo>
                  <a:cubicBezTo>
                    <a:pt x="1250" y="1153"/>
                    <a:pt x="1292" y="1161"/>
                    <a:pt x="1314" y="1177"/>
                  </a:cubicBezTo>
                  <a:close/>
                  <a:moveTo>
                    <a:pt x="1928" y="1134"/>
                  </a:moveTo>
                  <a:cubicBezTo>
                    <a:pt x="1942" y="1123"/>
                    <a:pt x="1972" y="1117"/>
                    <a:pt x="2019" y="1117"/>
                  </a:cubicBezTo>
                  <a:cubicBezTo>
                    <a:pt x="2196" y="1117"/>
                    <a:pt x="2196" y="1117"/>
                    <a:pt x="2196" y="1117"/>
                  </a:cubicBezTo>
                  <a:cubicBezTo>
                    <a:pt x="2313" y="1117"/>
                    <a:pt x="2393" y="1122"/>
                    <a:pt x="2437" y="1134"/>
                  </a:cubicBezTo>
                  <a:cubicBezTo>
                    <a:pt x="2480" y="1145"/>
                    <a:pt x="2509" y="1168"/>
                    <a:pt x="2524" y="1202"/>
                  </a:cubicBezTo>
                  <a:cubicBezTo>
                    <a:pt x="2533" y="1224"/>
                    <a:pt x="2537" y="1247"/>
                    <a:pt x="2537" y="1271"/>
                  </a:cubicBezTo>
                  <a:cubicBezTo>
                    <a:pt x="2537" y="1300"/>
                    <a:pt x="2537" y="1300"/>
                    <a:pt x="2537" y="1300"/>
                  </a:cubicBezTo>
                  <a:cubicBezTo>
                    <a:pt x="2537" y="1324"/>
                    <a:pt x="2545" y="1335"/>
                    <a:pt x="2559" y="1334"/>
                  </a:cubicBezTo>
                  <a:cubicBezTo>
                    <a:pt x="2572" y="1333"/>
                    <a:pt x="2581" y="1328"/>
                    <a:pt x="2585" y="1317"/>
                  </a:cubicBezTo>
                  <a:cubicBezTo>
                    <a:pt x="2588" y="1306"/>
                    <a:pt x="2592" y="1278"/>
                    <a:pt x="2596" y="1235"/>
                  </a:cubicBezTo>
                  <a:cubicBezTo>
                    <a:pt x="2601" y="1168"/>
                    <a:pt x="2601" y="1168"/>
                    <a:pt x="2601" y="1168"/>
                  </a:cubicBezTo>
                  <a:cubicBezTo>
                    <a:pt x="2604" y="1119"/>
                    <a:pt x="2607" y="1089"/>
                    <a:pt x="2610" y="1078"/>
                  </a:cubicBezTo>
                  <a:cubicBezTo>
                    <a:pt x="2612" y="1068"/>
                    <a:pt x="2613" y="1059"/>
                    <a:pt x="2613" y="1052"/>
                  </a:cubicBezTo>
                  <a:cubicBezTo>
                    <a:pt x="2613" y="1030"/>
                    <a:pt x="2601" y="1019"/>
                    <a:pt x="2576" y="1019"/>
                  </a:cubicBezTo>
                  <a:cubicBezTo>
                    <a:pt x="2566" y="1019"/>
                    <a:pt x="2551" y="1021"/>
                    <a:pt x="2530" y="1024"/>
                  </a:cubicBezTo>
                  <a:cubicBezTo>
                    <a:pt x="2521" y="1025"/>
                    <a:pt x="2493" y="1027"/>
                    <a:pt x="2449" y="1028"/>
                  </a:cubicBezTo>
                  <a:cubicBezTo>
                    <a:pt x="2288" y="1036"/>
                    <a:pt x="2288" y="1036"/>
                    <a:pt x="2288" y="1036"/>
                  </a:cubicBezTo>
                  <a:cubicBezTo>
                    <a:pt x="2217" y="1039"/>
                    <a:pt x="2136" y="1041"/>
                    <a:pt x="2044" y="1041"/>
                  </a:cubicBezTo>
                  <a:cubicBezTo>
                    <a:pt x="1892" y="1041"/>
                    <a:pt x="1762" y="1035"/>
                    <a:pt x="1654" y="1023"/>
                  </a:cubicBezTo>
                  <a:cubicBezTo>
                    <a:pt x="1623" y="1019"/>
                    <a:pt x="1597" y="1017"/>
                    <a:pt x="1578" y="1017"/>
                  </a:cubicBezTo>
                  <a:cubicBezTo>
                    <a:pt x="1544" y="1017"/>
                    <a:pt x="1527" y="1028"/>
                    <a:pt x="1527" y="1048"/>
                  </a:cubicBezTo>
                  <a:cubicBezTo>
                    <a:pt x="1527" y="1062"/>
                    <a:pt x="1538" y="1069"/>
                    <a:pt x="1560" y="1069"/>
                  </a:cubicBezTo>
                  <a:cubicBezTo>
                    <a:pt x="1629" y="1069"/>
                    <a:pt x="1675" y="1088"/>
                    <a:pt x="1699" y="1125"/>
                  </a:cubicBezTo>
                  <a:cubicBezTo>
                    <a:pt x="1723" y="1163"/>
                    <a:pt x="1735" y="1236"/>
                    <a:pt x="1735" y="1344"/>
                  </a:cubicBezTo>
                  <a:cubicBezTo>
                    <a:pt x="1735" y="2302"/>
                    <a:pt x="1735" y="2302"/>
                    <a:pt x="1735" y="2302"/>
                  </a:cubicBezTo>
                  <a:cubicBezTo>
                    <a:pt x="1733" y="2375"/>
                    <a:pt x="1733" y="2375"/>
                    <a:pt x="1733" y="2375"/>
                  </a:cubicBezTo>
                  <a:cubicBezTo>
                    <a:pt x="1733" y="2466"/>
                    <a:pt x="1706" y="2519"/>
                    <a:pt x="1652" y="2534"/>
                  </a:cubicBezTo>
                  <a:cubicBezTo>
                    <a:pt x="1609" y="2547"/>
                    <a:pt x="1609" y="2547"/>
                    <a:pt x="1609" y="2547"/>
                  </a:cubicBezTo>
                  <a:cubicBezTo>
                    <a:pt x="1589" y="2552"/>
                    <a:pt x="1580" y="2561"/>
                    <a:pt x="1580" y="2573"/>
                  </a:cubicBezTo>
                  <a:cubicBezTo>
                    <a:pt x="1580" y="2589"/>
                    <a:pt x="1592" y="2598"/>
                    <a:pt x="1616" y="2598"/>
                  </a:cubicBezTo>
                  <a:cubicBezTo>
                    <a:pt x="1626" y="2598"/>
                    <a:pt x="1646" y="2595"/>
                    <a:pt x="1675" y="2590"/>
                  </a:cubicBezTo>
                  <a:cubicBezTo>
                    <a:pt x="1729" y="2580"/>
                    <a:pt x="1822" y="2576"/>
                    <a:pt x="1954" y="2576"/>
                  </a:cubicBezTo>
                  <a:cubicBezTo>
                    <a:pt x="2049" y="2576"/>
                    <a:pt x="2168" y="2583"/>
                    <a:pt x="2312" y="2596"/>
                  </a:cubicBezTo>
                  <a:cubicBezTo>
                    <a:pt x="2349" y="2599"/>
                    <a:pt x="2378" y="2601"/>
                    <a:pt x="2400" y="2601"/>
                  </a:cubicBezTo>
                  <a:cubicBezTo>
                    <a:pt x="2501" y="2601"/>
                    <a:pt x="2585" y="2560"/>
                    <a:pt x="2652" y="2479"/>
                  </a:cubicBezTo>
                  <a:cubicBezTo>
                    <a:pt x="2707" y="2411"/>
                    <a:pt x="2734" y="2353"/>
                    <a:pt x="2734" y="2304"/>
                  </a:cubicBezTo>
                  <a:cubicBezTo>
                    <a:pt x="2734" y="2284"/>
                    <a:pt x="2727" y="2274"/>
                    <a:pt x="2713" y="2275"/>
                  </a:cubicBezTo>
                  <a:cubicBezTo>
                    <a:pt x="2705" y="2276"/>
                    <a:pt x="2696" y="2282"/>
                    <a:pt x="2688" y="2295"/>
                  </a:cubicBezTo>
                  <a:cubicBezTo>
                    <a:pt x="2603" y="2429"/>
                    <a:pt x="2413" y="2496"/>
                    <a:pt x="2117" y="2496"/>
                  </a:cubicBezTo>
                  <a:cubicBezTo>
                    <a:pt x="2023" y="2496"/>
                    <a:pt x="1965" y="2488"/>
                    <a:pt x="1942" y="2472"/>
                  </a:cubicBezTo>
                  <a:cubicBezTo>
                    <a:pt x="1919" y="2456"/>
                    <a:pt x="1908" y="2416"/>
                    <a:pt x="1908" y="2352"/>
                  </a:cubicBezTo>
                  <a:cubicBezTo>
                    <a:pt x="1908" y="1934"/>
                    <a:pt x="1908" y="1934"/>
                    <a:pt x="1908" y="1934"/>
                  </a:cubicBezTo>
                  <a:cubicBezTo>
                    <a:pt x="1907" y="1897"/>
                    <a:pt x="1907" y="1897"/>
                    <a:pt x="1907" y="1897"/>
                  </a:cubicBezTo>
                  <a:cubicBezTo>
                    <a:pt x="1907" y="1874"/>
                    <a:pt x="1913" y="1859"/>
                    <a:pt x="1925" y="1851"/>
                  </a:cubicBezTo>
                  <a:cubicBezTo>
                    <a:pt x="1938" y="1844"/>
                    <a:pt x="1962" y="1840"/>
                    <a:pt x="1999" y="1840"/>
                  </a:cubicBezTo>
                  <a:cubicBezTo>
                    <a:pt x="2249" y="1840"/>
                    <a:pt x="2249" y="1840"/>
                    <a:pt x="2249" y="1840"/>
                  </a:cubicBezTo>
                  <a:cubicBezTo>
                    <a:pt x="2314" y="1840"/>
                    <a:pt x="2360" y="1849"/>
                    <a:pt x="2387" y="1867"/>
                  </a:cubicBezTo>
                  <a:cubicBezTo>
                    <a:pt x="2414" y="1885"/>
                    <a:pt x="2432" y="1920"/>
                    <a:pt x="2441" y="1970"/>
                  </a:cubicBezTo>
                  <a:cubicBezTo>
                    <a:pt x="2448" y="2002"/>
                    <a:pt x="2448" y="2002"/>
                    <a:pt x="2448" y="2002"/>
                  </a:cubicBezTo>
                  <a:cubicBezTo>
                    <a:pt x="2451" y="2019"/>
                    <a:pt x="2461" y="2027"/>
                    <a:pt x="2477" y="2027"/>
                  </a:cubicBezTo>
                  <a:cubicBezTo>
                    <a:pt x="2491" y="2027"/>
                    <a:pt x="2499" y="2018"/>
                    <a:pt x="2499" y="1999"/>
                  </a:cubicBezTo>
                  <a:cubicBezTo>
                    <a:pt x="2499" y="1992"/>
                    <a:pt x="2498" y="1981"/>
                    <a:pt x="2496" y="1966"/>
                  </a:cubicBezTo>
                  <a:cubicBezTo>
                    <a:pt x="2492" y="1921"/>
                    <a:pt x="2490" y="1875"/>
                    <a:pt x="2490" y="1829"/>
                  </a:cubicBezTo>
                  <a:cubicBezTo>
                    <a:pt x="2490" y="1769"/>
                    <a:pt x="2493" y="1702"/>
                    <a:pt x="2500" y="1629"/>
                  </a:cubicBezTo>
                  <a:cubicBezTo>
                    <a:pt x="2501" y="1618"/>
                    <a:pt x="2501" y="1610"/>
                    <a:pt x="2501" y="1605"/>
                  </a:cubicBezTo>
                  <a:cubicBezTo>
                    <a:pt x="2501" y="1585"/>
                    <a:pt x="2494" y="1575"/>
                    <a:pt x="2479" y="1574"/>
                  </a:cubicBezTo>
                  <a:cubicBezTo>
                    <a:pt x="2464" y="1573"/>
                    <a:pt x="2454" y="1582"/>
                    <a:pt x="2450" y="1601"/>
                  </a:cubicBezTo>
                  <a:cubicBezTo>
                    <a:pt x="2440" y="1651"/>
                    <a:pt x="2429" y="1683"/>
                    <a:pt x="2417" y="1696"/>
                  </a:cubicBezTo>
                  <a:cubicBezTo>
                    <a:pt x="2405" y="1710"/>
                    <a:pt x="2379" y="1721"/>
                    <a:pt x="2338" y="1729"/>
                  </a:cubicBezTo>
                  <a:cubicBezTo>
                    <a:pt x="2292" y="1738"/>
                    <a:pt x="2229" y="1743"/>
                    <a:pt x="2150" y="1743"/>
                  </a:cubicBezTo>
                  <a:cubicBezTo>
                    <a:pt x="1976" y="1743"/>
                    <a:pt x="1976" y="1743"/>
                    <a:pt x="1976" y="1743"/>
                  </a:cubicBezTo>
                  <a:cubicBezTo>
                    <a:pt x="1943" y="1743"/>
                    <a:pt x="1924" y="1739"/>
                    <a:pt x="1917" y="1732"/>
                  </a:cubicBezTo>
                  <a:cubicBezTo>
                    <a:pt x="1911" y="1725"/>
                    <a:pt x="1908" y="1704"/>
                    <a:pt x="1908" y="1669"/>
                  </a:cubicBezTo>
                  <a:cubicBezTo>
                    <a:pt x="1908" y="1212"/>
                    <a:pt x="1908" y="1212"/>
                    <a:pt x="1908" y="1212"/>
                  </a:cubicBezTo>
                  <a:cubicBezTo>
                    <a:pt x="1908" y="1172"/>
                    <a:pt x="1915" y="1146"/>
                    <a:pt x="1928" y="1134"/>
                  </a:cubicBezTo>
                  <a:close/>
                  <a:moveTo>
                    <a:pt x="4225" y="1394"/>
                  </a:moveTo>
                  <a:cubicBezTo>
                    <a:pt x="4225" y="1272"/>
                    <a:pt x="4225" y="1272"/>
                    <a:pt x="4225" y="1272"/>
                  </a:cubicBezTo>
                  <a:cubicBezTo>
                    <a:pt x="4225" y="1199"/>
                    <a:pt x="4232" y="1150"/>
                    <a:pt x="4247" y="1124"/>
                  </a:cubicBezTo>
                  <a:cubicBezTo>
                    <a:pt x="4262" y="1097"/>
                    <a:pt x="4292" y="1078"/>
                    <a:pt x="4338" y="1067"/>
                  </a:cubicBezTo>
                  <a:cubicBezTo>
                    <a:pt x="4354" y="1062"/>
                    <a:pt x="4361" y="1055"/>
                    <a:pt x="4361" y="1045"/>
                  </a:cubicBezTo>
                  <a:cubicBezTo>
                    <a:pt x="4359" y="1030"/>
                    <a:pt x="4349" y="1022"/>
                    <a:pt x="4329" y="1022"/>
                  </a:cubicBezTo>
                  <a:cubicBezTo>
                    <a:pt x="4316" y="1022"/>
                    <a:pt x="4298" y="1024"/>
                    <a:pt x="4273" y="1028"/>
                  </a:cubicBezTo>
                  <a:cubicBezTo>
                    <a:pt x="4246" y="1033"/>
                    <a:pt x="4208" y="1035"/>
                    <a:pt x="4161" y="1035"/>
                  </a:cubicBezTo>
                  <a:cubicBezTo>
                    <a:pt x="4074" y="1035"/>
                    <a:pt x="4004" y="1033"/>
                    <a:pt x="3952" y="1027"/>
                  </a:cubicBezTo>
                  <a:cubicBezTo>
                    <a:pt x="3930" y="1025"/>
                    <a:pt x="3914" y="1024"/>
                    <a:pt x="3904" y="1024"/>
                  </a:cubicBezTo>
                  <a:cubicBezTo>
                    <a:pt x="3883" y="1024"/>
                    <a:pt x="3872" y="1031"/>
                    <a:pt x="3872" y="1045"/>
                  </a:cubicBezTo>
                  <a:cubicBezTo>
                    <a:pt x="3872" y="1060"/>
                    <a:pt x="3883" y="1069"/>
                    <a:pt x="3904" y="1073"/>
                  </a:cubicBezTo>
                  <a:cubicBezTo>
                    <a:pt x="3982" y="1085"/>
                    <a:pt x="4036" y="1105"/>
                    <a:pt x="4066" y="1132"/>
                  </a:cubicBezTo>
                  <a:cubicBezTo>
                    <a:pt x="4096" y="1159"/>
                    <a:pt x="4114" y="1204"/>
                    <a:pt x="4122" y="1268"/>
                  </a:cubicBezTo>
                  <a:cubicBezTo>
                    <a:pt x="4135" y="1529"/>
                    <a:pt x="4135" y="1529"/>
                    <a:pt x="4135" y="1529"/>
                  </a:cubicBezTo>
                  <a:cubicBezTo>
                    <a:pt x="4134" y="1682"/>
                    <a:pt x="4134" y="1682"/>
                    <a:pt x="4134" y="1682"/>
                  </a:cubicBezTo>
                  <a:cubicBezTo>
                    <a:pt x="4134" y="2242"/>
                    <a:pt x="4134" y="2242"/>
                    <a:pt x="4134" y="2242"/>
                  </a:cubicBezTo>
                  <a:cubicBezTo>
                    <a:pt x="4134" y="2256"/>
                    <a:pt x="4129" y="2263"/>
                    <a:pt x="4122" y="2264"/>
                  </a:cubicBezTo>
                  <a:cubicBezTo>
                    <a:pt x="4117" y="2264"/>
                    <a:pt x="4107" y="2255"/>
                    <a:pt x="4090" y="2236"/>
                  </a:cubicBezTo>
                  <a:cubicBezTo>
                    <a:pt x="3049" y="1057"/>
                    <a:pt x="3049" y="1057"/>
                    <a:pt x="3049" y="1057"/>
                  </a:cubicBezTo>
                  <a:cubicBezTo>
                    <a:pt x="3030" y="1035"/>
                    <a:pt x="3011" y="1024"/>
                    <a:pt x="2992" y="1024"/>
                  </a:cubicBezTo>
                  <a:cubicBezTo>
                    <a:pt x="2982" y="1024"/>
                    <a:pt x="2968" y="1024"/>
                    <a:pt x="2950" y="1025"/>
                  </a:cubicBezTo>
                  <a:cubicBezTo>
                    <a:pt x="2932" y="1026"/>
                    <a:pt x="2932" y="1026"/>
                    <a:pt x="2932" y="1026"/>
                  </a:cubicBezTo>
                  <a:cubicBezTo>
                    <a:pt x="2856" y="1024"/>
                    <a:pt x="2856" y="1024"/>
                    <a:pt x="2856" y="1024"/>
                  </a:cubicBezTo>
                  <a:cubicBezTo>
                    <a:pt x="2810" y="1023"/>
                    <a:pt x="2810" y="1023"/>
                    <a:pt x="2810" y="1023"/>
                  </a:cubicBezTo>
                  <a:cubicBezTo>
                    <a:pt x="2801" y="1022"/>
                    <a:pt x="2795" y="1022"/>
                    <a:pt x="2792" y="1022"/>
                  </a:cubicBezTo>
                  <a:cubicBezTo>
                    <a:pt x="2775" y="1022"/>
                    <a:pt x="2767" y="1029"/>
                    <a:pt x="2767" y="1043"/>
                  </a:cubicBezTo>
                  <a:cubicBezTo>
                    <a:pt x="2767" y="1057"/>
                    <a:pt x="2777" y="1065"/>
                    <a:pt x="2797" y="1068"/>
                  </a:cubicBezTo>
                  <a:cubicBezTo>
                    <a:pt x="2876" y="1079"/>
                    <a:pt x="2936" y="1122"/>
                    <a:pt x="2977" y="1197"/>
                  </a:cubicBezTo>
                  <a:cubicBezTo>
                    <a:pt x="3019" y="1272"/>
                    <a:pt x="3040" y="1375"/>
                    <a:pt x="3040" y="1505"/>
                  </a:cubicBezTo>
                  <a:cubicBezTo>
                    <a:pt x="3040" y="2276"/>
                    <a:pt x="3040" y="2276"/>
                    <a:pt x="3040" y="2276"/>
                  </a:cubicBezTo>
                  <a:cubicBezTo>
                    <a:pt x="3040" y="2357"/>
                    <a:pt x="3028" y="2416"/>
                    <a:pt x="3006" y="2453"/>
                  </a:cubicBezTo>
                  <a:cubicBezTo>
                    <a:pt x="2984" y="2490"/>
                    <a:pt x="2941" y="2519"/>
                    <a:pt x="2878" y="2541"/>
                  </a:cubicBezTo>
                  <a:cubicBezTo>
                    <a:pt x="2856" y="2548"/>
                    <a:pt x="2845" y="2558"/>
                    <a:pt x="2846" y="2569"/>
                  </a:cubicBezTo>
                  <a:cubicBezTo>
                    <a:pt x="2847" y="2583"/>
                    <a:pt x="2858" y="2590"/>
                    <a:pt x="2878" y="2590"/>
                  </a:cubicBezTo>
                  <a:cubicBezTo>
                    <a:pt x="2886" y="2590"/>
                    <a:pt x="2900" y="2588"/>
                    <a:pt x="2920" y="2585"/>
                  </a:cubicBezTo>
                  <a:cubicBezTo>
                    <a:pt x="2946" y="2582"/>
                    <a:pt x="2974" y="2580"/>
                    <a:pt x="3003" y="2580"/>
                  </a:cubicBezTo>
                  <a:cubicBezTo>
                    <a:pt x="3058" y="2578"/>
                    <a:pt x="3058" y="2578"/>
                    <a:pt x="3058" y="2578"/>
                  </a:cubicBezTo>
                  <a:cubicBezTo>
                    <a:pt x="3173" y="2584"/>
                    <a:pt x="3173" y="2584"/>
                    <a:pt x="3173" y="2584"/>
                  </a:cubicBezTo>
                  <a:cubicBezTo>
                    <a:pt x="3230" y="2587"/>
                    <a:pt x="3263" y="2589"/>
                    <a:pt x="3272" y="2591"/>
                  </a:cubicBezTo>
                  <a:cubicBezTo>
                    <a:pt x="3284" y="2592"/>
                    <a:pt x="3295" y="2593"/>
                    <a:pt x="3306" y="2593"/>
                  </a:cubicBezTo>
                  <a:cubicBezTo>
                    <a:pt x="3321" y="2593"/>
                    <a:pt x="3329" y="2586"/>
                    <a:pt x="3329" y="2571"/>
                  </a:cubicBezTo>
                  <a:cubicBezTo>
                    <a:pt x="3329" y="2555"/>
                    <a:pt x="3317" y="2545"/>
                    <a:pt x="3292" y="2542"/>
                  </a:cubicBezTo>
                  <a:cubicBezTo>
                    <a:pt x="3232" y="2533"/>
                    <a:pt x="3192" y="2519"/>
                    <a:pt x="3172" y="2500"/>
                  </a:cubicBezTo>
                  <a:cubicBezTo>
                    <a:pt x="3152" y="2481"/>
                    <a:pt x="3139" y="2447"/>
                    <a:pt x="3134" y="2397"/>
                  </a:cubicBezTo>
                  <a:cubicBezTo>
                    <a:pt x="3130" y="2317"/>
                    <a:pt x="3130" y="2317"/>
                    <a:pt x="3130" y="2317"/>
                  </a:cubicBezTo>
                  <a:cubicBezTo>
                    <a:pt x="3131" y="2269"/>
                    <a:pt x="3131" y="2269"/>
                    <a:pt x="3131" y="2269"/>
                  </a:cubicBezTo>
                  <a:cubicBezTo>
                    <a:pt x="3131" y="1501"/>
                    <a:pt x="3131" y="1501"/>
                    <a:pt x="3131" y="1501"/>
                  </a:cubicBezTo>
                  <a:cubicBezTo>
                    <a:pt x="3131" y="1467"/>
                    <a:pt x="3138" y="1450"/>
                    <a:pt x="3153" y="1450"/>
                  </a:cubicBezTo>
                  <a:cubicBezTo>
                    <a:pt x="3159" y="1450"/>
                    <a:pt x="3164" y="1452"/>
                    <a:pt x="3169" y="1456"/>
                  </a:cubicBezTo>
                  <a:cubicBezTo>
                    <a:pt x="3180" y="1469"/>
                    <a:pt x="3180" y="1469"/>
                    <a:pt x="3180" y="1469"/>
                  </a:cubicBezTo>
                  <a:cubicBezTo>
                    <a:pt x="4134" y="2560"/>
                    <a:pt x="4134" y="2560"/>
                    <a:pt x="4134" y="2560"/>
                  </a:cubicBezTo>
                  <a:cubicBezTo>
                    <a:pt x="4159" y="2590"/>
                    <a:pt x="4159" y="2590"/>
                    <a:pt x="4159" y="2590"/>
                  </a:cubicBezTo>
                  <a:cubicBezTo>
                    <a:pt x="4165" y="2596"/>
                    <a:pt x="4174" y="2599"/>
                    <a:pt x="4185" y="2600"/>
                  </a:cubicBezTo>
                  <a:cubicBezTo>
                    <a:pt x="4203" y="2600"/>
                    <a:pt x="4213" y="2592"/>
                    <a:pt x="4217" y="2573"/>
                  </a:cubicBezTo>
                  <a:cubicBezTo>
                    <a:pt x="4221" y="2555"/>
                    <a:pt x="4223" y="2503"/>
                    <a:pt x="4223" y="2417"/>
                  </a:cubicBezTo>
                  <a:cubicBezTo>
                    <a:pt x="4223" y="1469"/>
                    <a:pt x="4223" y="1469"/>
                    <a:pt x="4223" y="1469"/>
                  </a:cubicBezTo>
                  <a:cubicBezTo>
                    <a:pt x="4225" y="1394"/>
                    <a:pt x="4225" y="1394"/>
                    <a:pt x="4225" y="1394"/>
                  </a:cubicBezTo>
                  <a:close/>
                  <a:moveTo>
                    <a:pt x="5867" y="1394"/>
                  </a:moveTo>
                  <a:cubicBezTo>
                    <a:pt x="5867" y="1272"/>
                    <a:pt x="5867" y="1272"/>
                    <a:pt x="5867" y="1272"/>
                  </a:cubicBezTo>
                  <a:cubicBezTo>
                    <a:pt x="5867" y="1199"/>
                    <a:pt x="5874" y="1150"/>
                    <a:pt x="5889" y="1124"/>
                  </a:cubicBezTo>
                  <a:cubicBezTo>
                    <a:pt x="5904" y="1097"/>
                    <a:pt x="5934" y="1078"/>
                    <a:pt x="5980" y="1067"/>
                  </a:cubicBezTo>
                  <a:cubicBezTo>
                    <a:pt x="5996" y="1062"/>
                    <a:pt x="6003" y="1055"/>
                    <a:pt x="6003" y="1045"/>
                  </a:cubicBezTo>
                  <a:cubicBezTo>
                    <a:pt x="6001" y="1030"/>
                    <a:pt x="5991" y="1022"/>
                    <a:pt x="5971" y="1022"/>
                  </a:cubicBezTo>
                  <a:cubicBezTo>
                    <a:pt x="5958" y="1022"/>
                    <a:pt x="5940" y="1024"/>
                    <a:pt x="5915" y="1028"/>
                  </a:cubicBezTo>
                  <a:cubicBezTo>
                    <a:pt x="5888" y="1033"/>
                    <a:pt x="5850" y="1035"/>
                    <a:pt x="5803" y="1035"/>
                  </a:cubicBezTo>
                  <a:cubicBezTo>
                    <a:pt x="5716" y="1035"/>
                    <a:pt x="5646" y="1033"/>
                    <a:pt x="5594" y="1027"/>
                  </a:cubicBezTo>
                  <a:cubicBezTo>
                    <a:pt x="5572" y="1025"/>
                    <a:pt x="5556" y="1024"/>
                    <a:pt x="5546" y="1024"/>
                  </a:cubicBezTo>
                  <a:cubicBezTo>
                    <a:pt x="5525" y="1024"/>
                    <a:pt x="5514" y="1031"/>
                    <a:pt x="5514" y="1045"/>
                  </a:cubicBezTo>
                  <a:cubicBezTo>
                    <a:pt x="5514" y="1060"/>
                    <a:pt x="5525" y="1069"/>
                    <a:pt x="5546" y="1073"/>
                  </a:cubicBezTo>
                  <a:cubicBezTo>
                    <a:pt x="5624" y="1085"/>
                    <a:pt x="5678" y="1105"/>
                    <a:pt x="5708" y="1132"/>
                  </a:cubicBezTo>
                  <a:cubicBezTo>
                    <a:pt x="5738" y="1159"/>
                    <a:pt x="5756" y="1204"/>
                    <a:pt x="5764" y="1268"/>
                  </a:cubicBezTo>
                  <a:cubicBezTo>
                    <a:pt x="5777" y="1529"/>
                    <a:pt x="5777" y="1529"/>
                    <a:pt x="5777" y="1529"/>
                  </a:cubicBezTo>
                  <a:cubicBezTo>
                    <a:pt x="5776" y="1682"/>
                    <a:pt x="5776" y="1682"/>
                    <a:pt x="5776" y="1682"/>
                  </a:cubicBezTo>
                  <a:cubicBezTo>
                    <a:pt x="5776" y="2242"/>
                    <a:pt x="5776" y="2242"/>
                    <a:pt x="5776" y="2242"/>
                  </a:cubicBezTo>
                  <a:cubicBezTo>
                    <a:pt x="5775" y="2256"/>
                    <a:pt x="5771" y="2263"/>
                    <a:pt x="5764" y="2264"/>
                  </a:cubicBezTo>
                  <a:cubicBezTo>
                    <a:pt x="5759" y="2264"/>
                    <a:pt x="5749" y="2255"/>
                    <a:pt x="5732" y="2236"/>
                  </a:cubicBezTo>
                  <a:cubicBezTo>
                    <a:pt x="4691" y="1057"/>
                    <a:pt x="4691" y="1057"/>
                    <a:pt x="4691" y="1057"/>
                  </a:cubicBezTo>
                  <a:cubicBezTo>
                    <a:pt x="4672" y="1035"/>
                    <a:pt x="4653" y="1024"/>
                    <a:pt x="4634" y="1024"/>
                  </a:cubicBezTo>
                  <a:cubicBezTo>
                    <a:pt x="4624" y="1024"/>
                    <a:pt x="4610" y="1024"/>
                    <a:pt x="4592" y="1025"/>
                  </a:cubicBezTo>
                  <a:cubicBezTo>
                    <a:pt x="4574" y="1026"/>
                    <a:pt x="4574" y="1026"/>
                    <a:pt x="4574" y="1026"/>
                  </a:cubicBezTo>
                  <a:cubicBezTo>
                    <a:pt x="4498" y="1024"/>
                    <a:pt x="4498" y="1024"/>
                    <a:pt x="4498" y="1024"/>
                  </a:cubicBezTo>
                  <a:cubicBezTo>
                    <a:pt x="4452" y="1023"/>
                    <a:pt x="4452" y="1023"/>
                    <a:pt x="4452" y="1023"/>
                  </a:cubicBezTo>
                  <a:cubicBezTo>
                    <a:pt x="4443" y="1022"/>
                    <a:pt x="4437" y="1022"/>
                    <a:pt x="4434" y="1022"/>
                  </a:cubicBezTo>
                  <a:cubicBezTo>
                    <a:pt x="4417" y="1022"/>
                    <a:pt x="4409" y="1029"/>
                    <a:pt x="4409" y="1043"/>
                  </a:cubicBezTo>
                  <a:cubicBezTo>
                    <a:pt x="4409" y="1057"/>
                    <a:pt x="4419" y="1065"/>
                    <a:pt x="4439" y="1068"/>
                  </a:cubicBezTo>
                  <a:cubicBezTo>
                    <a:pt x="4518" y="1079"/>
                    <a:pt x="4578" y="1122"/>
                    <a:pt x="4619" y="1197"/>
                  </a:cubicBezTo>
                  <a:cubicBezTo>
                    <a:pt x="4661" y="1272"/>
                    <a:pt x="4682" y="1375"/>
                    <a:pt x="4682" y="1505"/>
                  </a:cubicBezTo>
                  <a:cubicBezTo>
                    <a:pt x="4682" y="2276"/>
                    <a:pt x="4682" y="2276"/>
                    <a:pt x="4682" y="2276"/>
                  </a:cubicBezTo>
                  <a:cubicBezTo>
                    <a:pt x="4682" y="2357"/>
                    <a:pt x="4670" y="2416"/>
                    <a:pt x="4648" y="2453"/>
                  </a:cubicBezTo>
                  <a:cubicBezTo>
                    <a:pt x="4626" y="2490"/>
                    <a:pt x="4583" y="2519"/>
                    <a:pt x="4520" y="2541"/>
                  </a:cubicBezTo>
                  <a:cubicBezTo>
                    <a:pt x="4498" y="2548"/>
                    <a:pt x="4487" y="2558"/>
                    <a:pt x="4488" y="2569"/>
                  </a:cubicBezTo>
                  <a:cubicBezTo>
                    <a:pt x="4489" y="2583"/>
                    <a:pt x="4500" y="2590"/>
                    <a:pt x="4520" y="2590"/>
                  </a:cubicBezTo>
                  <a:cubicBezTo>
                    <a:pt x="4528" y="2590"/>
                    <a:pt x="4542" y="2588"/>
                    <a:pt x="4562" y="2585"/>
                  </a:cubicBezTo>
                  <a:cubicBezTo>
                    <a:pt x="4588" y="2582"/>
                    <a:pt x="4616" y="2580"/>
                    <a:pt x="4645" y="2580"/>
                  </a:cubicBezTo>
                  <a:cubicBezTo>
                    <a:pt x="4700" y="2578"/>
                    <a:pt x="4700" y="2578"/>
                    <a:pt x="4700" y="2578"/>
                  </a:cubicBezTo>
                  <a:cubicBezTo>
                    <a:pt x="4815" y="2584"/>
                    <a:pt x="4815" y="2584"/>
                    <a:pt x="4815" y="2584"/>
                  </a:cubicBezTo>
                  <a:cubicBezTo>
                    <a:pt x="4872" y="2587"/>
                    <a:pt x="4905" y="2589"/>
                    <a:pt x="4914" y="2591"/>
                  </a:cubicBezTo>
                  <a:cubicBezTo>
                    <a:pt x="4926" y="2592"/>
                    <a:pt x="4937" y="2593"/>
                    <a:pt x="4948" y="2593"/>
                  </a:cubicBezTo>
                  <a:cubicBezTo>
                    <a:pt x="4963" y="2593"/>
                    <a:pt x="4971" y="2586"/>
                    <a:pt x="4971" y="2571"/>
                  </a:cubicBezTo>
                  <a:cubicBezTo>
                    <a:pt x="4971" y="2555"/>
                    <a:pt x="4959" y="2545"/>
                    <a:pt x="4934" y="2542"/>
                  </a:cubicBezTo>
                  <a:cubicBezTo>
                    <a:pt x="4874" y="2533"/>
                    <a:pt x="4834" y="2519"/>
                    <a:pt x="4814" y="2500"/>
                  </a:cubicBezTo>
                  <a:cubicBezTo>
                    <a:pt x="4794" y="2481"/>
                    <a:pt x="4781" y="2447"/>
                    <a:pt x="4775" y="2397"/>
                  </a:cubicBezTo>
                  <a:cubicBezTo>
                    <a:pt x="4772" y="2317"/>
                    <a:pt x="4772" y="2317"/>
                    <a:pt x="4772" y="2317"/>
                  </a:cubicBezTo>
                  <a:cubicBezTo>
                    <a:pt x="4773" y="2269"/>
                    <a:pt x="4773" y="2269"/>
                    <a:pt x="4773" y="2269"/>
                  </a:cubicBezTo>
                  <a:cubicBezTo>
                    <a:pt x="4773" y="1501"/>
                    <a:pt x="4773" y="1501"/>
                    <a:pt x="4773" y="1501"/>
                  </a:cubicBezTo>
                  <a:cubicBezTo>
                    <a:pt x="4773" y="1467"/>
                    <a:pt x="4780" y="1450"/>
                    <a:pt x="4795" y="1450"/>
                  </a:cubicBezTo>
                  <a:cubicBezTo>
                    <a:pt x="4801" y="1450"/>
                    <a:pt x="4806" y="1452"/>
                    <a:pt x="4811" y="1456"/>
                  </a:cubicBezTo>
                  <a:cubicBezTo>
                    <a:pt x="4822" y="1469"/>
                    <a:pt x="4822" y="1469"/>
                    <a:pt x="4822" y="1469"/>
                  </a:cubicBezTo>
                  <a:cubicBezTo>
                    <a:pt x="5776" y="2560"/>
                    <a:pt x="5776" y="2560"/>
                    <a:pt x="5776" y="2560"/>
                  </a:cubicBezTo>
                  <a:cubicBezTo>
                    <a:pt x="5801" y="2590"/>
                    <a:pt x="5801" y="2590"/>
                    <a:pt x="5801" y="2590"/>
                  </a:cubicBezTo>
                  <a:cubicBezTo>
                    <a:pt x="5807" y="2596"/>
                    <a:pt x="5816" y="2599"/>
                    <a:pt x="5827" y="2600"/>
                  </a:cubicBezTo>
                  <a:cubicBezTo>
                    <a:pt x="5845" y="2600"/>
                    <a:pt x="5855" y="2592"/>
                    <a:pt x="5859" y="2573"/>
                  </a:cubicBezTo>
                  <a:cubicBezTo>
                    <a:pt x="5863" y="2555"/>
                    <a:pt x="5865" y="2503"/>
                    <a:pt x="5865" y="2417"/>
                  </a:cubicBezTo>
                  <a:cubicBezTo>
                    <a:pt x="5865" y="1469"/>
                    <a:pt x="5865" y="1469"/>
                    <a:pt x="5865" y="1469"/>
                  </a:cubicBezTo>
                  <a:cubicBezTo>
                    <a:pt x="5867" y="1394"/>
                    <a:pt x="5867" y="1394"/>
                    <a:pt x="5867" y="1394"/>
                  </a:cubicBezTo>
                  <a:close/>
                  <a:moveTo>
                    <a:pt x="6487" y="1134"/>
                  </a:moveTo>
                  <a:cubicBezTo>
                    <a:pt x="6500" y="1123"/>
                    <a:pt x="6530" y="1117"/>
                    <a:pt x="6577" y="1117"/>
                  </a:cubicBezTo>
                  <a:cubicBezTo>
                    <a:pt x="6754" y="1117"/>
                    <a:pt x="6754" y="1117"/>
                    <a:pt x="6754" y="1117"/>
                  </a:cubicBezTo>
                  <a:cubicBezTo>
                    <a:pt x="6871" y="1117"/>
                    <a:pt x="6951" y="1122"/>
                    <a:pt x="6995" y="1134"/>
                  </a:cubicBezTo>
                  <a:cubicBezTo>
                    <a:pt x="7039" y="1145"/>
                    <a:pt x="7068" y="1168"/>
                    <a:pt x="7082" y="1202"/>
                  </a:cubicBezTo>
                  <a:cubicBezTo>
                    <a:pt x="7091" y="1224"/>
                    <a:pt x="7096" y="1247"/>
                    <a:pt x="7096" y="1271"/>
                  </a:cubicBezTo>
                  <a:cubicBezTo>
                    <a:pt x="7096" y="1300"/>
                    <a:pt x="7096" y="1300"/>
                    <a:pt x="7096" y="1300"/>
                  </a:cubicBezTo>
                  <a:cubicBezTo>
                    <a:pt x="7096" y="1324"/>
                    <a:pt x="7103" y="1335"/>
                    <a:pt x="7118" y="1334"/>
                  </a:cubicBezTo>
                  <a:cubicBezTo>
                    <a:pt x="7131" y="1333"/>
                    <a:pt x="7139" y="1328"/>
                    <a:pt x="7143" y="1317"/>
                  </a:cubicBezTo>
                  <a:cubicBezTo>
                    <a:pt x="7147" y="1306"/>
                    <a:pt x="7151" y="1278"/>
                    <a:pt x="7154" y="1235"/>
                  </a:cubicBezTo>
                  <a:cubicBezTo>
                    <a:pt x="7159" y="1168"/>
                    <a:pt x="7159" y="1168"/>
                    <a:pt x="7159" y="1168"/>
                  </a:cubicBezTo>
                  <a:cubicBezTo>
                    <a:pt x="7163" y="1119"/>
                    <a:pt x="7166" y="1089"/>
                    <a:pt x="7168" y="1078"/>
                  </a:cubicBezTo>
                  <a:cubicBezTo>
                    <a:pt x="7170" y="1068"/>
                    <a:pt x="7171" y="1059"/>
                    <a:pt x="7171" y="1052"/>
                  </a:cubicBezTo>
                  <a:cubicBezTo>
                    <a:pt x="7171" y="1030"/>
                    <a:pt x="7159" y="1019"/>
                    <a:pt x="7134" y="1019"/>
                  </a:cubicBezTo>
                  <a:cubicBezTo>
                    <a:pt x="7124" y="1019"/>
                    <a:pt x="7109" y="1021"/>
                    <a:pt x="7089" y="1024"/>
                  </a:cubicBezTo>
                  <a:cubicBezTo>
                    <a:pt x="7079" y="1025"/>
                    <a:pt x="7052" y="1027"/>
                    <a:pt x="7007" y="1028"/>
                  </a:cubicBezTo>
                  <a:cubicBezTo>
                    <a:pt x="6847" y="1036"/>
                    <a:pt x="6847" y="1036"/>
                    <a:pt x="6847" y="1036"/>
                  </a:cubicBezTo>
                  <a:cubicBezTo>
                    <a:pt x="6776" y="1039"/>
                    <a:pt x="6694" y="1041"/>
                    <a:pt x="6602" y="1041"/>
                  </a:cubicBezTo>
                  <a:cubicBezTo>
                    <a:pt x="6450" y="1041"/>
                    <a:pt x="6321" y="1035"/>
                    <a:pt x="6213" y="1023"/>
                  </a:cubicBezTo>
                  <a:cubicBezTo>
                    <a:pt x="6181" y="1019"/>
                    <a:pt x="6156" y="1017"/>
                    <a:pt x="6137" y="1017"/>
                  </a:cubicBezTo>
                  <a:cubicBezTo>
                    <a:pt x="6103" y="1017"/>
                    <a:pt x="6086" y="1028"/>
                    <a:pt x="6086" y="1048"/>
                  </a:cubicBezTo>
                  <a:cubicBezTo>
                    <a:pt x="6086" y="1062"/>
                    <a:pt x="6097" y="1069"/>
                    <a:pt x="6119" y="1069"/>
                  </a:cubicBezTo>
                  <a:cubicBezTo>
                    <a:pt x="6187" y="1069"/>
                    <a:pt x="6234" y="1088"/>
                    <a:pt x="6257" y="1125"/>
                  </a:cubicBezTo>
                  <a:cubicBezTo>
                    <a:pt x="6281" y="1163"/>
                    <a:pt x="6293" y="1236"/>
                    <a:pt x="6293" y="1344"/>
                  </a:cubicBezTo>
                  <a:cubicBezTo>
                    <a:pt x="6293" y="2302"/>
                    <a:pt x="6293" y="2302"/>
                    <a:pt x="6293" y="2302"/>
                  </a:cubicBezTo>
                  <a:cubicBezTo>
                    <a:pt x="6292" y="2375"/>
                    <a:pt x="6292" y="2375"/>
                    <a:pt x="6292" y="2375"/>
                  </a:cubicBezTo>
                  <a:cubicBezTo>
                    <a:pt x="6292" y="2466"/>
                    <a:pt x="6265" y="2519"/>
                    <a:pt x="6210" y="2534"/>
                  </a:cubicBezTo>
                  <a:cubicBezTo>
                    <a:pt x="6167" y="2547"/>
                    <a:pt x="6167" y="2547"/>
                    <a:pt x="6167" y="2547"/>
                  </a:cubicBezTo>
                  <a:cubicBezTo>
                    <a:pt x="6148" y="2552"/>
                    <a:pt x="6138" y="2561"/>
                    <a:pt x="6138" y="2573"/>
                  </a:cubicBezTo>
                  <a:cubicBezTo>
                    <a:pt x="6138" y="2589"/>
                    <a:pt x="6150" y="2598"/>
                    <a:pt x="6174" y="2598"/>
                  </a:cubicBezTo>
                  <a:cubicBezTo>
                    <a:pt x="6185" y="2598"/>
                    <a:pt x="6204" y="2595"/>
                    <a:pt x="6233" y="2590"/>
                  </a:cubicBezTo>
                  <a:cubicBezTo>
                    <a:pt x="6287" y="2580"/>
                    <a:pt x="6381" y="2576"/>
                    <a:pt x="6513" y="2576"/>
                  </a:cubicBezTo>
                  <a:cubicBezTo>
                    <a:pt x="6607" y="2576"/>
                    <a:pt x="6726" y="2583"/>
                    <a:pt x="6870" y="2596"/>
                  </a:cubicBezTo>
                  <a:cubicBezTo>
                    <a:pt x="6907" y="2599"/>
                    <a:pt x="6937" y="2601"/>
                    <a:pt x="6959" y="2601"/>
                  </a:cubicBezTo>
                  <a:cubicBezTo>
                    <a:pt x="7060" y="2601"/>
                    <a:pt x="7144" y="2560"/>
                    <a:pt x="7210" y="2479"/>
                  </a:cubicBezTo>
                  <a:cubicBezTo>
                    <a:pt x="7265" y="2411"/>
                    <a:pt x="7293" y="2353"/>
                    <a:pt x="7293" y="2304"/>
                  </a:cubicBezTo>
                  <a:cubicBezTo>
                    <a:pt x="7293" y="2284"/>
                    <a:pt x="7286" y="2274"/>
                    <a:pt x="7272" y="2275"/>
                  </a:cubicBezTo>
                  <a:cubicBezTo>
                    <a:pt x="7263" y="2276"/>
                    <a:pt x="7255" y="2282"/>
                    <a:pt x="7246" y="2295"/>
                  </a:cubicBezTo>
                  <a:cubicBezTo>
                    <a:pt x="7162" y="2429"/>
                    <a:pt x="6971" y="2496"/>
                    <a:pt x="6675" y="2496"/>
                  </a:cubicBezTo>
                  <a:cubicBezTo>
                    <a:pt x="6582" y="2496"/>
                    <a:pt x="6524" y="2488"/>
                    <a:pt x="6501" y="2472"/>
                  </a:cubicBezTo>
                  <a:cubicBezTo>
                    <a:pt x="6478" y="2456"/>
                    <a:pt x="6466" y="2416"/>
                    <a:pt x="6466" y="2352"/>
                  </a:cubicBezTo>
                  <a:cubicBezTo>
                    <a:pt x="6466" y="1934"/>
                    <a:pt x="6466" y="1934"/>
                    <a:pt x="6466" y="1934"/>
                  </a:cubicBezTo>
                  <a:cubicBezTo>
                    <a:pt x="6465" y="1897"/>
                    <a:pt x="6465" y="1897"/>
                    <a:pt x="6465" y="1897"/>
                  </a:cubicBezTo>
                  <a:cubicBezTo>
                    <a:pt x="6465" y="1874"/>
                    <a:pt x="6471" y="1859"/>
                    <a:pt x="6484" y="1851"/>
                  </a:cubicBezTo>
                  <a:cubicBezTo>
                    <a:pt x="6496" y="1844"/>
                    <a:pt x="6521" y="1840"/>
                    <a:pt x="6558" y="1840"/>
                  </a:cubicBezTo>
                  <a:cubicBezTo>
                    <a:pt x="6807" y="1840"/>
                    <a:pt x="6807" y="1840"/>
                    <a:pt x="6807" y="1840"/>
                  </a:cubicBezTo>
                  <a:cubicBezTo>
                    <a:pt x="6872" y="1840"/>
                    <a:pt x="6918" y="1849"/>
                    <a:pt x="6945" y="1867"/>
                  </a:cubicBezTo>
                  <a:cubicBezTo>
                    <a:pt x="6972" y="1885"/>
                    <a:pt x="6990" y="1920"/>
                    <a:pt x="6999" y="1970"/>
                  </a:cubicBezTo>
                  <a:cubicBezTo>
                    <a:pt x="7006" y="2002"/>
                    <a:pt x="7006" y="2002"/>
                    <a:pt x="7006" y="2002"/>
                  </a:cubicBezTo>
                  <a:cubicBezTo>
                    <a:pt x="7009" y="2019"/>
                    <a:pt x="7019" y="2027"/>
                    <a:pt x="7035" y="2027"/>
                  </a:cubicBezTo>
                  <a:cubicBezTo>
                    <a:pt x="7050" y="2027"/>
                    <a:pt x="7057" y="2018"/>
                    <a:pt x="7057" y="1999"/>
                  </a:cubicBezTo>
                  <a:cubicBezTo>
                    <a:pt x="7057" y="1992"/>
                    <a:pt x="7056" y="1981"/>
                    <a:pt x="7055" y="1966"/>
                  </a:cubicBezTo>
                  <a:cubicBezTo>
                    <a:pt x="7050" y="1921"/>
                    <a:pt x="7048" y="1875"/>
                    <a:pt x="7048" y="1829"/>
                  </a:cubicBezTo>
                  <a:cubicBezTo>
                    <a:pt x="7048" y="1769"/>
                    <a:pt x="7051" y="1702"/>
                    <a:pt x="7058" y="1629"/>
                  </a:cubicBezTo>
                  <a:cubicBezTo>
                    <a:pt x="7059" y="1618"/>
                    <a:pt x="7059" y="1610"/>
                    <a:pt x="7059" y="1605"/>
                  </a:cubicBezTo>
                  <a:cubicBezTo>
                    <a:pt x="7059" y="1585"/>
                    <a:pt x="7052" y="1575"/>
                    <a:pt x="7037" y="1574"/>
                  </a:cubicBezTo>
                  <a:cubicBezTo>
                    <a:pt x="7022" y="1573"/>
                    <a:pt x="7012" y="1582"/>
                    <a:pt x="7008" y="1601"/>
                  </a:cubicBezTo>
                  <a:cubicBezTo>
                    <a:pt x="6999" y="1651"/>
                    <a:pt x="6988" y="1683"/>
                    <a:pt x="6976" y="1696"/>
                  </a:cubicBezTo>
                  <a:cubicBezTo>
                    <a:pt x="6964" y="1710"/>
                    <a:pt x="6937" y="1721"/>
                    <a:pt x="6896" y="1729"/>
                  </a:cubicBezTo>
                  <a:cubicBezTo>
                    <a:pt x="6850" y="1738"/>
                    <a:pt x="6788" y="1743"/>
                    <a:pt x="6708" y="1743"/>
                  </a:cubicBezTo>
                  <a:cubicBezTo>
                    <a:pt x="6534" y="1743"/>
                    <a:pt x="6534" y="1743"/>
                    <a:pt x="6534" y="1743"/>
                  </a:cubicBezTo>
                  <a:cubicBezTo>
                    <a:pt x="6502" y="1743"/>
                    <a:pt x="6482" y="1739"/>
                    <a:pt x="6476" y="1732"/>
                  </a:cubicBezTo>
                  <a:cubicBezTo>
                    <a:pt x="6469" y="1725"/>
                    <a:pt x="6466" y="1704"/>
                    <a:pt x="6466" y="1669"/>
                  </a:cubicBezTo>
                  <a:cubicBezTo>
                    <a:pt x="6466" y="1212"/>
                    <a:pt x="6466" y="1212"/>
                    <a:pt x="6466" y="1212"/>
                  </a:cubicBezTo>
                  <a:cubicBezTo>
                    <a:pt x="6466" y="1172"/>
                    <a:pt x="6473" y="1146"/>
                    <a:pt x="6487" y="1134"/>
                  </a:cubicBezTo>
                  <a:close/>
                  <a:moveTo>
                    <a:pt x="7648" y="1120"/>
                  </a:moveTo>
                  <a:cubicBezTo>
                    <a:pt x="7557" y="1197"/>
                    <a:pt x="7512" y="1297"/>
                    <a:pt x="7512" y="1419"/>
                  </a:cubicBezTo>
                  <a:cubicBezTo>
                    <a:pt x="7512" y="1528"/>
                    <a:pt x="7547" y="1617"/>
                    <a:pt x="7616" y="1686"/>
                  </a:cubicBezTo>
                  <a:cubicBezTo>
                    <a:pt x="7686" y="1754"/>
                    <a:pt x="7804" y="1817"/>
                    <a:pt x="7972" y="1873"/>
                  </a:cubicBezTo>
                  <a:cubicBezTo>
                    <a:pt x="8134" y="1928"/>
                    <a:pt x="8232" y="1970"/>
                    <a:pt x="8266" y="1999"/>
                  </a:cubicBezTo>
                  <a:cubicBezTo>
                    <a:pt x="8332" y="2057"/>
                    <a:pt x="8365" y="2127"/>
                    <a:pt x="8365" y="2211"/>
                  </a:cubicBezTo>
                  <a:cubicBezTo>
                    <a:pt x="8365" y="2299"/>
                    <a:pt x="8329" y="2373"/>
                    <a:pt x="8257" y="2434"/>
                  </a:cubicBezTo>
                  <a:cubicBezTo>
                    <a:pt x="8186" y="2496"/>
                    <a:pt x="8098" y="2526"/>
                    <a:pt x="7994" y="2526"/>
                  </a:cubicBezTo>
                  <a:cubicBezTo>
                    <a:pt x="7891" y="2526"/>
                    <a:pt x="7797" y="2494"/>
                    <a:pt x="7709" y="2431"/>
                  </a:cubicBezTo>
                  <a:cubicBezTo>
                    <a:pt x="7622" y="2367"/>
                    <a:pt x="7565" y="2289"/>
                    <a:pt x="7538" y="2195"/>
                  </a:cubicBezTo>
                  <a:cubicBezTo>
                    <a:pt x="7527" y="2158"/>
                    <a:pt x="7515" y="2140"/>
                    <a:pt x="7501" y="2139"/>
                  </a:cubicBezTo>
                  <a:cubicBezTo>
                    <a:pt x="7485" y="2138"/>
                    <a:pt x="7478" y="2149"/>
                    <a:pt x="7478" y="2172"/>
                  </a:cubicBezTo>
                  <a:cubicBezTo>
                    <a:pt x="7478" y="2201"/>
                    <a:pt x="7487" y="2249"/>
                    <a:pt x="7507" y="2317"/>
                  </a:cubicBezTo>
                  <a:cubicBezTo>
                    <a:pt x="7524" y="2379"/>
                    <a:pt x="7534" y="2414"/>
                    <a:pt x="7535" y="2420"/>
                  </a:cubicBezTo>
                  <a:cubicBezTo>
                    <a:pt x="7544" y="2462"/>
                    <a:pt x="7551" y="2488"/>
                    <a:pt x="7556" y="2498"/>
                  </a:cubicBezTo>
                  <a:cubicBezTo>
                    <a:pt x="7560" y="2509"/>
                    <a:pt x="7569" y="2518"/>
                    <a:pt x="7583" y="2527"/>
                  </a:cubicBezTo>
                  <a:cubicBezTo>
                    <a:pt x="7615" y="2549"/>
                    <a:pt x="7667" y="2568"/>
                    <a:pt x="7736" y="2585"/>
                  </a:cubicBezTo>
                  <a:cubicBezTo>
                    <a:pt x="7806" y="2602"/>
                    <a:pt x="7870" y="2610"/>
                    <a:pt x="7928" y="2610"/>
                  </a:cubicBezTo>
                  <a:cubicBezTo>
                    <a:pt x="8089" y="2610"/>
                    <a:pt x="8221" y="2565"/>
                    <a:pt x="8323" y="2475"/>
                  </a:cubicBezTo>
                  <a:cubicBezTo>
                    <a:pt x="8426" y="2386"/>
                    <a:pt x="8477" y="2270"/>
                    <a:pt x="8477" y="2129"/>
                  </a:cubicBezTo>
                  <a:cubicBezTo>
                    <a:pt x="8477" y="1921"/>
                    <a:pt x="8338" y="1771"/>
                    <a:pt x="8059" y="1680"/>
                  </a:cubicBezTo>
                  <a:cubicBezTo>
                    <a:pt x="7916" y="1632"/>
                    <a:pt x="7826" y="1600"/>
                    <a:pt x="7789" y="1581"/>
                  </a:cubicBezTo>
                  <a:cubicBezTo>
                    <a:pt x="7753" y="1563"/>
                    <a:pt x="7719" y="1535"/>
                    <a:pt x="7688" y="1495"/>
                  </a:cubicBezTo>
                  <a:cubicBezTo>
                    <a:pt x="7653" y="1449"/>
                    <a:pt x="7635" y="1394"/>
                    <a:pt x="7635" y="1331"/>
                  </a:cubicBezTo>
                  <a:cubicBezTo>
                    <a:pt x="7635" y="1259"/>
                    <a:pt x="7662" y="1199"/>
                    <a:pt x="7717" y="1151"/>
                  </a:cubicBezTo>
                  <a:cubicBezTo>
                    <a:pt x="7771" y="1103"/>
                    <a:pt x="7839" y="1079"/>
                    <a:pt x="7921" y="1079"/>
                  </a:cubicBezTo>
                  <a:cubicBezTo>
                    <a:pt x="8023" y="1079"/>
                    <a:pt x="8116" y="1106"/>
                    <a:pt x="8199" y="1159"/>
                  </a:cubicBezTo>
                  <a:cubicBezTo>
                    <a:pt x="8282" y="1212"/>
                    <a:pt x="8337" y="1279"/>
                    <a:pt x="8364" y="1361"/>
                  </a:cubicBezTo>
                  <a:cubicBezTo>
                    <a:pt x="8376" y="1397"/>
                    <a:pt x="8389" y="1416"/>
                    <a:pt x="8401" y="1416"/>
                  </a:cubicBezTo>
                  <a:cubicBezTo>
                    <a:pt x="8417" y="1416"/>
                    <a:pt x="8425" y="1404"/>
                    <a:pt x="8425" y="1381"/>
                  </a:cubicBezTo>
                  <a:cubicBezTo>
                    <a:pt x="8425" y="1375"/>
                    <a:pt x="8423" y="1359"/>
                    <a:pt x="8420" y="1334"/>
                  </a:cubicBezTo>
                  <a:cubicBezTo>
                    <a:pt x="8401" y="1218"/>
                    <a:pt x="8401" y="1218"/>
                    <a:pt x="8401" y="1218"/>
                  </a:cubicBezTo>
                  <a:cubicBezTo>
                    <a:pt x="8392" y="1154"/>
                    <a:pt x="8387" y="1116"/>
                    <a:pt x="8387" y="1103"/>
                  </a:cubicBezTo>
                  <a:cubicBezTo>
                    <a:pt x="8387" y="1065"/>
                    <a:pt x="8377" y="1047"/>
                    <a:pt x="8358" y="1048"/>
                  </a:cubicBezTo>
                  <a:cubicBezTo>
                    <a:pt x="8352" y="1048"/>
                    <a:pt x="8348" y="1049"/>
                    <a:pt x="8346" y="1052"/>
                  </a:cubicBezTo>
                  <a:cubicBezTo>
                    <a:pt x="8330" y="1066"/>
                    <a:pt x="8330" y="1066"/>
                    <a:pt x="8330" y="1066"/>
                  </a:cubicBezTo>
                  <a:cubicBezTo>
                    <a:pt x="8321" y="1073"/>
                    <a:pt x="8312" y="1077"/>
                    <a:pt x="8303" y="1077"/>
                  </a:cubicBezTo>
                  <a:cubicBezTo>
                    <a:pt x="8296" y="1077"/>
                    <a:pt x="8289" y="1076"/>
                    <a:pt x="8283" y="1073"/>
                  </a:cubicBezTo>
                  <a:cubicBezTo>
                    <a:pt x="8204" y="1040"/>
                    <a:pt x="8204" y="1040"/>
                    <a:pt x="8204" y="1040"/>
                  </a:cubicBezTo>
                  <a:cubicBezTo>
                    <a:pt x="8149" y="1016"/>
                    <a:pt x="8080" y="1005"/>
                    <a:pt x="8000" y="1005"/>
                  </a:cubicBezTo>
                  <a:cubicBezTo>
                    <a:pt x="7856" y="1005"/>
                    <a:pt x="7739" y="1043"/>
                    <a:pt x="7648" y="1120"/>
                  </a:cubicBezTo>
                  <a:close/>
                  <a:moveTo>
                    <a:pt x="8867" y="1120"/>
                  </a:moveTo>
                  <a:cubicBezTo>
                    <a:pt x="8776" y="1197"/>
                    <a:pt x="8731" y="1297"/>
                    <a:pt x="8731" y="1419"/>
                  </a:cubicBezTo>
                  <a:cubicBezTo>
                    <a:pt x="8731" y="1528"/>
                    <a:pt x="8766" y="1617"/>
                    <a:pt x="8835" y="1686"/>
                  </a:cubicBezTo>
                  <a:cubicBezTo>
                    <a:pt x="8905" y="1754"/>
                    <a:pt x="9024" y="1817"/>
                    <a:pt x="9191" y="1873"/>
                  </a:cubicBezTo>
                  <a:cubicBezTo>
                    <a:pt x="9353" y="1928"/>
                    <a:pt x="9451" y="1970"/>
                    <a:pt x="9485" y="1999"/>
                  </a:cubicBezTo>
                  <a:cubicBezTo>
                    <a:pt x="9551" y="2057"/>
                    <a:pt x="9584" y="2127"/>
                    <a:pt x="9584" y="2211"/>
                  </a:cubicBezTo>
                  <a:cubicBezTo>
                    <a:pt x="9584" y="2299"/>
                    <a:pt x="9548" y="2373"/>
                    <a:pt x="9477" y="2434"/>
                  </a:cubicBezTo>
                  <a:cubicBezTo>
                    <a:pt x="9405" y="2496"/>
                    <a:pt x="9317" y="2526"/>
                    <a:pt x="9213" y="2526"/>
                  </a:cubicBezTo>
                  <a:cubicBezTo>
                    <a:pt x="9111" y="2526"/>
                    <a:pt x="9016" y="2494"/>
                    <a:pt x="8928" y="2431"/>
                  </a:cubicBezTo>
                  <a:cubicBezTo>
                    <a:pt x="8841" y="2367"/>
                    <a:pt x="8784" y="2289"/>
                    <a:pt x="8757" y="2195"/>
                  </a:cubicBezTo>
                  <a:cubicBezTo>
                    <a:pt x="8746" y="2158"/>
                    <a:pt x="8734" y="2140"/>
                    <a:pt x="8720" y="2139"/>
                  </a:cubicBezTo>
                  <a:cubicBezTo>
                    <a:pt x="8705" y="2138"/>
                    <a:pt x="8697" y="2149"/>
                    <a:pt x="8697" y="2172"/>
                  </a:cubicBezTo>
                  <a:cubicBezTo>
                    <a:pt x="8697" y="2201"/>
                    <a:pt x="8707" y="2249"/>
                    <a:pt x="8726" y="2317"/>
                  </a:cubicBezTo>
                  <a:cubicBezTo>
                    <a:pt x="8744" y="2379"/>
                    <a:pt x="8753" y="2414"/>
                    <a:pt x="8755" y="2420"/>
                  </a:cubicBezTo>
                  <a:cubicBezTo>
                    <a:pt x="8764" y="2462"/>
                    <a:pt x="8770" y="2488"/>
                    <a:pt x="8775" y="2498"/>
                  </a:cubicBezTo>
                  <a:cubicBezTo>
                    <a:pt x="8780" y="2509"/>
                    <a:pt x="8789" y="2518"/>
                    <a:pt x="8802" y="2527"/>
                  </a:cubicBezTo>
                  <a:cubicBezTo>
                    <a:pt x="8835" y="2549"/>
                    <a:pt x="8886" y="2568"/>
                    <a:pt x="8956" y="2585"/>
                  </a:cubicBezTo>
                  <a:cubicBezTo>
                    <a:pt x="9025" y="2602"/>
                    <a:pt x="9089" y="2610"/>
                    <a:pt x="9147" y="2610"/>
                  </a:cubicBezTo>
                  <a:cubicBezTo>
                    <a:pt x="9308" y="2610"/>
                    <a:pt x="9440" y="2565"/>
                    <a:pt x="9543" y="2475"/>
                  </a:cubicBezTo>
                  <a:cubicBezTo>
                    <a:pt x="9645" y="2386"/>
                    <a:pt x="9697" y="2270"/>
                    <a:pt x="9697" y="2129"/>
                  </a:cubicBezTo>
                  <a:cubicBezTo>
                    <a:pt x="9697" y="1921"/>
                    <a:pt x="9557" y="1771"/>
                    <a:pt x="9278" y="1680"/>
                  </a:cubicBezTo>
                  <a:cubicBezTo>
                    <a:pt x="9135" y="1632"/>
                    <a:pt x="9045" y="1600"/>
                    <a:pt x="9009" y="1581"/>
                  </a:cubicBezTo>
                  <a:cubicBezTo>
                    <a:pt x="8972" y="1563"/>
                    <a:pt x="8938" y="1535"/>
                    <a:pt x="8907" y="1495"/>
                  </a:cubicBezTo>
                  <a:cubicBezTo>
                    <a:pt x="8872" y="1449"/>
                    <a:pt x="8854" y="1394"/>
                    <a:pt x="8854" y="1331"/>
                  </a:cubicBezTo>
                  <a:cubicBezTo>
                    <a:pt x="8854" y="1259"/>
                    <a:pt x="8882" y="1199"/>
                    <a:pt x="8936" y="1151"/>
                  </a:cubicBezTo>
                  <a:cubicBezTo>
                    <a:pt x="8991" y="1103"/>
                    <a:pt x="9059" y="1079"/>
                    <a:pt x="9140" y="1079"/>
                  </a:cubicBezTo>
                  <a:cubicBezTo>
                    <a:pt x="9242" y="1079"/>
                    <a:pt x="9335" y="1106"/>
                    <a:pt x="9418" y="1159"/>
                  </a:cubicBezTo>
                  <a:cubicBezTo>
                    <a:pt x="9501" y="1212"/>
                    <a:pt x="9556" y="1279"/>
                    <a:pt x="9583" y="1361"/>
                  </a:cubicBezTo>
                  <a:cubicBezTo>
                    <a:pt x="9596" y="1397"/>
                    <a:pt x="9608" y="1416"/>
                    <a:pt x="9620" y="1416"/>
                  </a:cubicBezTo>
                  <a:cubicBezTo>
                    <a:pt x="9636" y="1416"/>
                    <a:pt x="9644" y="1404"/>
                    <a:pt x="9644" y="1381"/>
                  </a:cubicBezTo>
                  <a:cubicBezTo>
                    <a:pt x="9644" y="1375"/>
                    <a:pt x="9643" y="1359"/>
                    <a:pt x="9639" y="1334"/>
                  </a:cubicBezTo>
                  <a:cubicBezTo>
                    <a:pt x="9621" y="1218"/>
                    <a:pt x="9621" y="1218"/>
                    <a:pt x="9621" y="1218"/>
                  </a:cubicBezTo>
                  <a:cubicBezTo>
                    <a:pt x="9611" y="1154"/>
                    <a:pt x="9606" y="1116"/>
                    <a:pt x="9606" y="1103"/>
                  </a:cubicBezTo>
                  <a:cubicBezTo>
                    <a:pt x="9606" y="1065"/>
                    <a:pt x="9596" y="1047"/>
                    <a:pt x="9578" y="1048"/>
                  </a:cubicBezTo>
                  <a:cubicBezTo>
                    <a:pt x="9572" y="1048"/>
                    <a:pt x="9567" y="1049"/>
                    <a:pt x="9565" y="1052"/>
                  </a:cubicBezTo>
                  <a:cubicBezTo>
                    <a:pt x="9549" y="1066"/>
                    <a:pt x="9549" y="1066"/>
                    <a:pt x="9549" y="1066"/>
                  </a:cubicBezTo>
                  <a:cubicBezTo>
                    <a:pt x="9540" y="1073"/>
                    <a:pt x="9531" y="1077"/>
                    <a:pt x="9522" y="1077"/>
                  </a:cubicBezTo>
                  <a:cubicBezTo>
                    <a:pt x="9515" y="1077"/>
                    <a:pt x="9509" y="1076"/>
                    <a:pt x="9502" y="1073"/>
                  </a:cubicBezTo>
                  <a:cubicBezTo>
                    <a:pt x="9424" y="1040"/>
                    <a:pt x="9424" y="1040"/>
                    <a:pt x="9424" y="1040"/>
                  </a:cubicBezTo>
                  <a:cubicBezTo>
                    <a:pt x="9368" y="1016"/>
                    <a:pt x="9300" y="1005"/>
                    <a:pt x="9219" y="1005"/>
                  </a:cubicBezTo>
                  <a:cubicBezTo>
                    <a:pt x="9075" y="1005"/>
                    <a:pt x="8958" y="1043"/>
                    <a:pt x="8867" y="1120"/>
                  </a:cubicBezTo>
                  <a:close/>
                  <a:moveTo>
                    <a:pt x="10243" y="1134"/>
                  </a:moveTo>
                  <a:cubicBezTo>
                    <a:pt x="10257" y="1123"/>
                    <a:pt x="10287" y="1117"/>
                    <a:pt x="10334" y="1117"/>
                  </a:cubicBezTo>
                  <a:cubicBezTo>
                    <a:pt x="10511" y="1117"/>
                    <a:pt x="10511" y="1117"/>
                    <a:pt x="10511" y="1117"/>
                  </a:cubicBezTo>
                  <a:cubicBezTo>
                    <a:pt x="10628" y="1117"/>
                    <a:pt x="10708" y="1122"/>
                    <a:pt x="10752" y="1134"/>
                  </a:cubicBezTo>
                  <a:cubicBezTo>
                    <a:pt x="10796" y="1145"/>
                    <a:pt x="10825" y="1168"/>
                    <a:pt x="10839" y="1202"/>
                  </a:cubicBezTo>
                  <a:cubicBezTo>
                    <a:pt x="10848" y="1224"/>
                    <a:pt x="10852" y="1247"/>
                    <a:pt x="10852" y="1271"/>
                  </a:cubicBezTo>
                  <a:cubicBezTo>
                    <a:pt x="10852" y="1300"/>
                    <a:pt x="10852" y="1300"/>
                    <a:pt x="10852" y="1300"/>
                  </a:cubicBezTo>
                  <a:cubicBezTo>
                    <a:pt x="10852" y="1324"/>
                    <a:pt x="10860" y="1335"/>
                    <a:pt x="10874" y="1334"/>
                  </a:cubicBezTo>
                  <a:cubicBezTo>
                    <a:pt x="10887" y="1333"/>
                    <a:pt x="10896" y="1328"/>
                    <a:pt x="10900" y="1317"/>
                  </a:cubicBezTo>
                  <a:cubicBezTo>
                    <a:pt x="10904" y="1306"/>
                    <a:pt x="10907" y="1278"/>
                    <a:pt x="10911" y="1235"/>
                  </a:cubicBezTo>
                  <a:cubicBezTo>
                    <a:pt x="10916" y="1168"/>
                    <a:pt x="10916" y="1168"/>
                    <a:pt x="10916" y="1168"/>
                  </a:cubicBezTo>
                  <a:cubicBezTo>
                    <a:pt x="10920" y="1119"/>
                    <a:pt x="10923" y="1089"/>
                    <a:pt x="10925" y="1078"/>
                  </a:cubicBezTo>
                  <a:cubicBezTo>
                    <a:pt x="10927" y="1068"/>
                    <a:pt x="10928" y="1059"/>
                    <a:pt x="10928" y="1052"/>
                  </a:cubicBezTo>
                  <a:cubicBezTo>
                    <a:pt x="10928" y="1030"/>
                    <a:pt x="10916" y="1019"/>
                    <a:pt x="10891" y="1019"/>
                  </a:cubicBezTo>
                  <a:cubicBezTo>
                    <a:pt x="10881" y="1019"/>
                    <a:pt x="10866" y="1021"/>
                    <a:pt x="10846" y="1024"/>
                  </a:cubicBezTo>
                  <a:cubicBezTo>
                    <a:pt x="10836" y="1025"/>
                    <a:pt x="10809" y="1027"/>
                    <a:pt x="10764" y="1028"/>
                  </a:cubicBezTo>
                  <a:cubicBezTo>
                    <a:pt x="10603" y="1036"/>
                    <a:pt x="10603" y="1036"/>
                    <a:pt x="10603" y="1036"/>
                  </a:cubicBezTo>
                  <a:cubicBezTo>
                    <a:pt x="10532" y="1039"/>
                    <a:pt x="10451" y="1041"/>
                    <a:pt x="10359" y="1041"/>
                  </a:cubicBezTo>
                  <a:cubicBezTo>
                    <a:pt x="10207" y="1041"/>
                    <a:pt x="10077" y="1035"/>
                    <a:pt x="9969" y="1023"/>
                  </a:cubicBezTo>
                  <a:cubicBezTo>
                    <a:pt x="9938" y="1019"/>
                    <a:pt x="9912" y="1017"/>
                    <a:pt x="9894" y="1017"/>
                  </a:cubicBezTo>
                  <a:cubicBezTo>
                    <a:pt x="9860" y="1017"/>
                    <a:pt x="9843" y="1028"/>
                    <a:pt x="9843" y="1048"/>
                  </a:cubicBezTo>
                  <a:cubicBezTo>
                    <a:pt x="9843" y="1062"/>
                    <a:pt x="9854" y="1069"/>
                    <a:pt x="9875" y="1069"/>
                  </a:cubicBezTo>
                  <a:cubicBezTo>
                    <a:pt x="9944" y="1069"/>
                    <a:pt x="9990" y="1088"/>
                    <a:pt x="10014" y="1125"/>
                  </a:cubicBezTo>
                  <a:cubicBezTo>
                    <a:pt x="10038" y="1163"/>
                    <a:pt x="10050" y="1236"/>
                    <a:pt x="10050" y="1344"/>
                  </a:cubicBezTo>
                  <a:cubicBezTo>
                    <a:pt x="10050" y="2302"/>
                    <a:pt x="10050" y="2302"/>
                    <a:pt x="10050" y="2302"/>
                  </a:cubicBezTo>
                  <a:cubicBezTo>
                    <a:pt x="10049" y="2375"/>
                    <a:pt x="10049" y="2375"/>
                    <a:pt x="10049" y="2375"/>
                  </a:cubicBezTo>
                  <a:cubicBezTo>
                    <a:pt x="10049" y="2466"/>
                    <a:pt x="10022" y="2519"/>
                    <a:pt x="9967" y="2534"/>
                  </a:cubicBezTo>
                  <a:cubicBezTo>
                    <a:pt x="9924" y="2547"/>
                    <a:pt x="9924" y="2547"/>
                    <a:pt x="9924" y="2547"/>
                  </a:cubicBezTo>
                  <a:cubicBezTo>
                    <a:pt x="9905" y="2552"/>
                    <a:pt x="9895" y="2561"/>
                    <a:pt x="9895" y="2573"/>
                  </a:cubicBezTo>
                  <a:cubicBezTo>
                    <a:pt x="9895" y="2589"/>
                    <a:pt x="9907" y="2598"/>
                    <a:pt x="9931" y="2598"/>
                  </a:cubicBezTo>
                  <a:cubicBezTo>
                    <a:pt x="9942" y="2598"/>
                    <a:pt x="9961" y="2595"/>
                    <a:pt x="9990" y="2590"/>
                  </a:cubicBezTo>
                  <a:cubicBezTo>
                    <a:pt x="10044" y="2580"/>
                    <a:pt x="10137" y="2576"/>
                    <a:pt x="10269" y="2576"/>
                  </a:cubicBezTo>
                  <a:cubicBezTo>
                    <a:pt x="10364" y="2576"/>
                    <a:pt x="10483" y="2583"/>
                    <a:pt x="10627" y="2596"/>
                  </a:cubicBezTo>
                  <a:cubicBezTo>
                    <a:pt x="10664" y="2599"/>
                    <a:pt x="10694" y="2601"/>
                    <a:pt x="10715" y="2601"/>
                  </a:cubicBezTo>
                  <a:cubicBezTo>
                    <a:pt x="10817" y="2601"/>
                    <a:pt x="10900" y="2560"/>
                    <a:pt x="10967" y="2479"/>
                  </a:cubicBezTo>
                  <a:cubicBezTo>
                    <a:pt x="11022" y="2411"/>
                    <a:pt x="11049" y="2353"/>
                    <a:pt x="11049" y="2304"/>
                  </a:cubicBezTo>
                  <a:cubicBezTo>
                    <a:pt x="11049" y="2284"/>
                    <a:pt x="11042" y="2274"/>
                    <a:pt x="11029" y="2275"/>
                  </a:cubicBezTo>
                  <a:cubicBezTo>
                    <a:pt x="11020" y="2276"/>
                    <a:pt x="11012" y="2282"/>
                    <a:pt x="11003" y="2295"/>
                  </a:cubicBezTo>
                  <a:cubicBezTo>
                    <a:pt x="10919" y="2429"/>
                    <a:pt x="10728" y="2496"/>
                    <a:pt x="10432" y="2496"/>
                  </a:cubicBezTo>
                  <a:cubicBezTo>
                    <a:pt x="10339" y="2496"/>
                    <a:pt x="10281" y="2488"/>
                    <a:pt x="10258" y="2472"/>
                  </a:cubicBezTo>
                  <a:cubicBezTo>
                    <a:pt x="10235" y="2456"/>
                    <a:pt x="10223" y="2416"/>
                    <a:pt x="10223" y="2352"/>
                  </a:cubicBezTo>
                  <a:cubicBezTo>
                    <a:pt x="10223" y="1934"/>
                    <a:pt x="10223" y="1934"/>
                    <a:pt x="10223" y="1934"/>
                  </a:cubicBezTo>
                  <a:cubicBezTo>
                    <a:pt x="10222" y="1897"/>
                    <a:pt x="10222" y="1897"/>
                    <a:pt x="10222" y="1897"/>
                  </a:cubicBezTo>
                  <a:cubicBezTo>
                    <a:pt x="10222" y="1874"/>
                    <a:pt x="10228" y="1859"/>
                    <a:pt x="10241" y="1851"/>
                  </a:cubicBezTo>
                  <a:cubicBezTo>
                    <a:pt x="10253" y="1844"/>
                    <a:pt x="10278" y="1840"/>
                    <a:pt x="10315" y="1840"/>
                  </a:cubicBezTo>
                  <a:cubicBezTo>
                    <a:pt x="10564" y="1840"/>
                    <a:pt x="10564" y="1840"/>
                    <a:pt x="10564" y="1840"/>
                  </a:cubicBezTo>
                  <a:cubicBezTo>
                    <a:pt x="10629" y="1840"/>
                    <a:pt x="10675" y="1849"/>
                    <a:pt x="10702" y="1867"/>
                  </a:cubicBezTo>
                  <a:cubicBezTo>
                    <a:pt x="10729" y="1885"/>
                    <a:pt x="10747" y="1920"/>
                    <a:pt x="10756" y="1970"/>
                  </a:cubicBezTo>
                  <a:cubicBezTo>
                    <a:pt x="10763" y="2002"/>
                    <a:pt x="10763" y="2002"/>
                    <a:pt x="10763" y="2002"/>
                  </a:cubicBezTo>
                  <a:cubicBezTo>
                    <a:pt x="10766" y="2019"/>
                    <a:pt x="10776" y="2027"/>
                    <a:pt x="10792" y="2027"/>
                  </a:cubicBezTo>
                  <a:cubicBezTo>
                    <a:pt x="10807" y="2027"/>
                    <a:pt x="10814" y="2018"/>
                    <a:pt x="10814" y="1999"/>
                  </a:cubicBezTo>
                  <a:cubicBezTo>
                    <a:pt x="10814" y="1992"/>
                    <a:pt x="10813" y="1981"/>
                    <a:pt x="10812" y="1966"/>
                  </a:cubicBezTo>
                  <a:cubicBezTo>
                    <a:pt x="10807" y="1921"/>
                    <a:pt x="10805" y="1875"/>
                    <a:pt x="10805" y="1829"/>
                  </a:cubicBezTo>
                  <a:cubicBezTo>
                    <a:pt x="10805" y="1769"/>
                    <a:pt x="10808" y="1702"/>
                    <a:pt x="10815" y="1629"/>
                  </a:cubicBezTo>
                  <a:cubicBezTo>
                    <a:pt x="10816" y="1618"/>
                    <a:pt x="10816" y="1610"/>
                    <a:pt x="10816" y="1605"/>
                  </a:cubicBezTo>
                  <a:cubicBezTo>
                    <a:pt x="10816" y="1585"/>
                    <a:pt x="10809" y="1575"/>
                    <a:pt x="10794" y="1574"/>
                  </a:cubicBezTo>
                  <a:cubicBezTo>
                    <a:pt x="10779" y="1573"/>
                    <a:pt x="10769" y="1582"/>
                    <a:pt x="10765" y="1601"/>
                  </a:cubicBezTo>
                  <a:cubicBezTo>
                    <a:pt x="10755" y="1651"/>
                    <a:pt x="10745" y="1683"/>
                    <a:pt x="10732" y="1696"/>
                  </a:cubicBezTo>
                  <a:cubicBezTo>
                    <a:pt x="10720" y="1710"/>
                    <a:pt x="10694" y="1721"/>
                    <a:pt x="10653" y="1729"/>
                  </a:cubicBezTo>
                  <a:cubicBezTo>
                    <a:pt x="10607" y="1738"/>
                    <a:pt x="10545" y="1743"/>
                    <a:pt x="10465" y="1743"/>
                  </a:cubicBezTo>
                  <a:cubicBezTo>
                    <a:pt x="10291" y="1743"/>
                    <a:pt x="10291" y="1743"/>
                    <a:pt x="10291" y="1743"/>
                  </a:cubicBezTo>
                  <a:cubicBezTo>
                    <a:pt x="10258" y="1743"/>
                    <a:pt x="10239" y="1739"/>
                    <a:pt x="10233" y="1732"/>
                  </a:cubicBezTo>
                  <a:cubicBezTo>
                    <a:pt x="10226" y="1725"/>
                    <a:pt x="10223" y="1704"/>
                    <a:pt x="10223" y="1669"/>
                  </a:cubicBezTo>
                  <a:cubicBezTo>
                    <a:pt x="10223" y="1212"/>
                    <a:pt x="10223" y="1212"/>
                    <a:pt x="10223" y="1212"/>
                  </a:cubicBezTo>
                  <a:cubicBezTo>
                    <a:pt x="10223" y="1172"/>
                    <a:pt x="10230" y="1146"/>
                    <a:pt x="10243" y="1134"/>
                  </a:cubicBezTo>
                  <a:close/>
                  <a:moveTo>
                    <a:pt x="11541" y="1134"/>
                  </a:moveTo>
                  <a:cubicBezTo>
                    <a:pt x="11555" y="1123"/>
                    <a:pt x="11585" y="1117"/>
                    <a:pt x="11632" y="1117"/>
                  </a:cubicBezTo>
                  <a:cubicBezTo>
                    <a:pt x="11809" y="1117"/>
                    <a:pt x="11809" y="1117"/>
                    <a:pt x="11809" y="1117"/>
                  </a:cubicBezTo>
                  <a:cubicBezTo>
                    <a:pt x="11926" y="1117"/>
                    <a:pt x="12006" y="1122"/>
                    <a:pt x="12050" y="1134"/>
                  </a:cubicBezTo>
                  <a:cubicBezTo>
                    <a:pt x="12093" y="1145"/>
                    <a:pt x="12122" y="1168"/>
                    <a:pt x="12137" y="1202"/>
                  </a:cubicBezTo>
                  <a:cubicBezTo>
                    <a:pt x="12146" y="1224"/>
                    <a:pt x="12150" y="1247"/>
                    <a:pt x="12150" y="1271"/>
                  </a:cubicBezTo>
                  <a:cubicBezTo>
                    <a:pt x="12150" y="1300"/>
                    <a:pt x="12150" y="1300"/>
                    <a:pt x="12150" y="1300"/>
                  </a:cubicBezTo>
                  <a:cubicBezTo>
                    <a:pt x="12150" y="1324"/>
                    <a:pt x="12158" y="1335"/>
                    <a:pt x="12172" y="1334"/>
                  </a:cubicBezTo>
                  <a:cubicBezTo>
                    <a:pt x="12185" y="1333"/>
                    <a:pt x="12194" y="1328"/>
                    <a:pt x="12198" y="1317"/>
                  </a:cubicBezTo>
                  <a:cubicBezTo>
                    <a:pt x="12201" y="1306"/>
                    <a:pt x="12205" y="1278"/>
                    <a:pt x="12209" y="1235"/>
                  </a:cubicBezTo>
                  <a:cubicBezTo>
                    <a:pt x="12214" y="1168"/>
                    <a:pt x="12214" y="1168"/>
                    <a:pt x="12214" y="1168"/>
                  </a:cubicBezTo>
                  <a:cubicBezTo>
                    <a:pt x="12217" y="1119"/>
                    <a:pt x="12220" y="1089"/>
                    <a:pt x="12223" y="1078"/>
                  </a:cubicBezTo>
                  <a:cubicBezTo>
                    <a:pt x="12225" y="1068"/>
                    <a:pt x="12226" y="1059"/>
                    <a:pt x="12226" y="1052"/>
                  </a:cubicBezTo>
                  <a:cubicBezTo>
                    <a:pt x="12226" y="1030"/>
                    <a:pt x="12214" y="1019"/>
                    <a:pt x="12189" y="1019"/>
                  </a:cubicBezTo>
                  <a:cubicBezTo>
                    <a:pt x="12179" y="1019"/>
                    <a:pt x="12164" y="1021"/>
                    <a:pt x="12143" y="1024"/>
                  </a:cubicBezTo>
                  <a:cubicBezTo>
                    <a:pt x="12134" y="1025"/>
                    <a:pt x="12106" y="1027"/>
                    <a:pt x="12062" y="1028"/>
                  </a:cubicBezTo>
                  <a:cubicBezTo>
                    <a:pt x="11901" y="1036"/>
                    <a:pt x="11901" y="1036"/>
                    <a:pt x="11901" y="1036"/>
                  </a:cubicBezTo>
                  <a:cubicBezTo>
                    <a:pt x="11830" y="1039"/>
                    <a:pt x="11749" y="1041"/>
                    <a:pt x="11657" y="1041"/>
                  </a:cubicBezTo>
                  <a:cubicBezTo>
                    <a:pt x="11505" y="1041"/>
                    <a:pt x="11375" y="1035"/>
                    <a:pt x="11267" y="1023"/>
                  </a:cubicBezTo>
                  <a:cubicBezTo>
                    <a:pt x="11236" y="1019"/>
                    <a:pt x="11210" y="1017"/>
                    <a:pt x="11191" y="1017"/>
                  </a:cubicBezTo>
                  <a:cubicBezTo>
                    <a:pt x="11157" y="1017"/>
                    <a:pt x="11140" y="1028"/>
                    <a:pt x="11140" y="1048"/>
                  </a:cubicBezTo>
                  <a:cubicBezTo>
                    <a:pt x="11140" y="1062"/>
                    <a:pt x="11151" y="1069"/>
                    <a:pt x="11173" y="1069"/>
                  </a:cubicBezTo>
                  <a:cubicBezTo>
                    <a:pt x="11242" y="1069"/>
                    <a:pt x="11288" y="1088"/>
                    <a:pt x="11312" y="1125"/>
                  </a:cubicBezTo>
                  <a:cubicBezTo>
                    <a:pt x="11336" y="1163"/>
                    <a:pt x="11348" y="1236"/>
                    <a:pt x="11348" y="1344"/>
                  </a:cubicBezTo>
                  <a:cubicBezTo>
                    <a:pt x="11348" y="2302"/>
                    <a:pt x="11348" y="2302"/>
                    <a:pt x="11348" y="2302"/>
                  </a:cubicBezTo>
                  <a:cubicBezTo>
                    <a:pt x="11347" y="2375"/>
                    <a:pt x="11347" y="2375"/>
                    <a:pt x="11347" y="2375"/>
                  </a:cubicBezTo>
                  <a:cubicBezTo>
                    <a:pt x="11347" y="2466"/>
                    <a:pt x="11319" y="2519"/>
                    <a:pt x="11265" y="2534"/>
                  </a:cubicBezTo>
                  <a:cubicBezTo>
                    <a:pt x="11222" y="2547"/>
                    <a:pt x="11222" y="2547"/>
                    <a:pt x="11222" y="2547"/>
                  </a:cubicBezTo>
                  <a:cubicBezTo>
                    <a:pt x="11202" y="2552"/>
                    <a:pt x="11193" y="2561"/>
                    <a:pt x="11193" y="2573"/>
                  </a:cubicBezTo>
                  <a:cubicBezTo>
                    <a:pt x="11193" y="2589"/>
                    <a:pt x="11205" y="2598"/>
                    <a:pt x="11229" y="2598"/>
                  </a:cubicBezTo>
                  <a:cubicBezTo>
                    <a:pt x="11239" y="2598"/>
                    <a:pt x="11259" y="2595"/>
                    <a:pt x="11288" y="2590"/>
                  </a:cubicBezTo>
                  <a:cubicBezTo>
                    <a:pt x="11342" y="2580"/>
                    <a:pt x="11435" y="2576"/>
                    <a:pt x="11567" y="2576"/>
                  </a:cubicBezTo>
                  <a:cubicBezTo>
                    <a:pt x="11662" y="2576"/>
                    <a:pt x="11781" y="2583"/>
                    <a:pt x="11925" y="2596"/>
                  </a:cubicBezTo>
                  <a:cubicBezTo>
                    <a:pt x="11962" y="2599"/>
                    <a:pt x="11991" y="2601"/>
                    <a:pt x="12013" y="2601"/>
                  </a:cubicBezTo>
                  <a:cubicBezTo>
                    <a:pt x="12114" y="2601"/>
                    <a:pt x="12198" y="2560"/>
                    <a:pt x="12265" y="2479"/>
                  </a:cubicBezTo>
                  <a:cubicBezTo>
                    <a:pt x="12320" y="2411"/>
                    <a:pt x="12347" y="2353"/>
                    <a:pt x="12347" y="2304"/>
                  </a:cubicBezTo>
                  <a:cubicBezTo>
                    <a:pt x="12347" y="2284"/>
                    <a:pt x="12340" y="2274"/>
                    <a:pt x="12326" y="2275"/>
                  </a:cubicBezTo>
                  <a:cubicBezTo>
                    <a:pt x="12318" y="2276"/>
                    <a:pt x="12309" y="2282"/>
                    <a:pt x="12301" y="2295"/>
                  </a:cubicBezTo>
                  <a:cubicBezTo>
                    <a:pt x="12216" y="2429"/>
                    <a:pt x="12026" y="2496"/>
                    <a:pt x="11730" y="2496"/>
                  </a:cubicBezTo>
                  <a:cubicBezTo>
                    <a:pt x="11637" y="2496"/>
                    <a:pt x="11578" y="2488"/>
                    <a:pt x="11555" y="2472"/>
                  </a:cubicBezTo>
                  <a:cubicBezTo>
                    <a:pt x="11532" y="2456"/>
                    <a:pt x="11521" y="2416"/>
                    <a:pt x="11521" y="2352"/>
                  </a:cubicBezTo>
                  <a:cubicBezTo>
                    <a:pt x="11521" y="1934"/>
                    <a:pt x="11521" y="1934"/>
                    <a:pt x="11521" y="1934"/>
                  </a:cubicBezTo>
                  <a:cubicBezTo>
                    <a:pt x="11520" y="1897"/>
                    <a:pt x="11520" y="1897"/>
                    <a:pt x="11520" y="1897"/>
                  </a:cubicBezTo>
                  <a:cubicBezTo>
                    <a:pt x="11520" y="1874"/>
                    <a:pt x="11526" y="1859"/>
                    <a:pt x="11538" y="1851"/>
                  </a:cubicBezTo>
                  <a:cubicBezTo>
                    <a:pt x="11551" y="1844"/>
                    <a:pt x="11575" y="1840"/>
                    <a:pt x="11612" y="1840"/>
                  </a:cubicBezTo>
                  <a:cubicBezTo>
                    <a:pt x="11862" y="1840"/>
                    <a:pt x="11862" y="1840"/>
                    <a:pt x="11862" y="1840"/>
                  </a:cubicBezTo>
                  <a:cubicBezTo>
                    <a:pt x="11927" y="1840"/>
                    <a:pt x="11973" y="1849"/>
                    <a:pt x="12000" y="1867"/>
                  </a:cubicBezTo>
                  <a:cubicBezTo>
                    <a:pt x="12027" y="1885"/>
                    <a:pt x="12045" y="1920"/>
                    <a:pt x="12054" y="1970"/>
                  </a:cubicBezTo>
                  <a:cubicBezTo>
                    <a:pt x="12061" y="2002"/>
                    <a:pt x="12061" y="2002"/>
                    <a:pt x="12061" y="2002"/>
                  </a:cubicBezTo>
                  <a:cubicBezTo>
                    <a:pt x="12064" y="2019"/>
                    <a:pt x="12074" y="2027"/>
                    <a:pt x="12090" y="2027"/>
                  </a:cubicBezTo>
                  <a:cubicBezTo>
                    <a:pt x="12104" y="2027"/>
                    <a:pt x="12112" y="2018"/>
                    <a:pt x="12112" y="1999"/>
                  </a:cubicBezTo>
                  <a:cubicBezTo>
                    <a:pt x="12112" y="1992"/>
                    <a:pt x="12111" y="1981"/>
                    <a:pt x="12110" y="1966"/>
                  </a:cubicBezTo>
                  <a:cubicBezTo>
                    <a:pt x="12105" y="1921"/>
                    <a:pt x="12103" y="1875"/>
                    <a:pt x="12103" y="1829"/>
                  </a:cubicBezTo>
                  <a:cubicBezTo>
                    <a:pt x="12103" y="1769"/>
                    <a:pt x="12106" y="1702"/>
                    <a:pt x="12113" y="1629"/>
                  </a:cubicBezTo>
                  <a:cubicBezTo>
                    <a:pt x="12114" y="1618"/>
                    <a:pt x="12114" y="1610"/>
                    <a:pt x="12114" y="1605"/>
                  </a:cubicBezTo>
                  <a:cubicBezTo>
                    <a:pt x="12114" y="1585"/>
                    <a:pt x="12107" y="1575"/>
                    <a:pt x="12092" y="1574"/>
                  </a:cubicBezTo>
                  <a:cubicBezTo>
                    <a:pt x="12077" y="1573"/>
                    <a:pt x="12067" y="1582"/>
                    <a:pt x="12063" y="1601"/>
                  </a:cubicBezTo>
                  <a:cubicBezTo>
                    <a:pt x="12053" y="1651"/>
                    <a:pt x="12042" y="1683"/>
                    <a:pt x="12030" y="1696"/>
                  </a:cubicBezTo>
                  <a:cubicBezTo>
                    <a:pt x="12018" y="1710"/>
                    <a:pt x="11992" y="1721"/>
                    <a:pt x="11951" y="1729"/>
                  </a:cubicBezTo>
                  <a:cubicBezTo>
                    <a:pt x="11905" y="1738"/>
                    <a:pt x="11842" y="1743"/>
                    <a:pt x="11763" y="1743"/>
                  </a:cubicBezTo>
                  <a:cubicBezTo>
                    <a:pt x="11589" y="1743"/>
                    <a:pt x="11589" y="1743"/>
                    <a:pt x="11589" y="1743"/>
                  </a:cubicBezTo>
                  <a:cubicBezTo>
                    <a:pt x="11556" y="1743"/>
                    <a:pt x="11537" y="1739"/>
                    <a:pt x="11530" y="1732"/>
                  </a:cubicBezTo>
                  <a:cubicBezTo>
                    <a:pt x="11524" y="1725"/>
                    <a:pt x="11521" y="1704"/>
                    <a:pt x="11521" y="1669"/>
                  </a:cubicBezTo>
                  <a:cubicBezTo>
                    <a:pt x="11521" y="1212"/>
                    <a:pt x="11521" y="1212"/>
                    <a:pt x="11521" y="1212"/>
                  </a:cubicBezTo>
                  <a:cubicBezTo>
                    <a:pt x="11521" y="1172"/>
                    <a:pt x="11528" y="1146"/>
                    <a:pt x="11541" y="1134"/>
                  </a:cubicBezTo>
                  <a:close/>
                  <a:moveTo>
                    <a:pt x="444" y="76"/>
                  </a:moveTo>
                  <a:cubicBezTo>
                    <a:pt x="456" y="68"/>
                    <a:pt x="488" y="64"/>
                    <a:pt x="539" y="64"/>
                  </a:cubicBezTo>
                  <a:cubicBezTo>
                    <a:pt x="578" y="64"/>
                    <a:pt x="607" y="71"/>
                    <a:pt x="627" y="85"/>
                  </a:cubicBezTo>
                  <a:cubicBezTo>
                    <a:pt x="647" y="99"/>
                    <a:pt x="660" y="122"/>
                    <a:pt x="667" y="153"/>
                  </a:cubicBezTo>
                  <a:cubicBezTo>
                    <a:pt x="670" y="166"/>
                    <a:pt x="676" y="173"/>
                    <a:pt x="683" y="173"/>
                  </a:cubicBezTo>
                  <a:cubicBezTo>
                    <a:pt x="692" y="173"/>
                    <a:pt x="697" y="167"/>
                    <a:pt x="697" y="156"/>
                  </a:cubicBezTo>
                  <a:cubicBezTo>
                    <a:pt x="697" y="145"/>
                    <a:pt x="696" y="131"/>
                    <a:pt x="693" y="113"/>
                  </a:cubicBezTo>
                  <a:cubicBezTo>
                    <a:pt x="690" y="91"/>
                    <a:pt x="689" y="78"/>
                    <a:pt x="688" y="72"/>
                  </a:cubicBezTo>
                  <a:cubicBezTo>
                    <a:pt x="686" y="36"/>
                    <a:pt x="686" y="36"/>
                    <a:pt x="686" y="36"/>
                  </a:cubicBezTo>
                  <a:cubicBezTo>
                    <a:pt x="685" y="20"/>
                    <a:pt x="675" y="12"/>
                    <a:pt x="657" y="12"/>
                  </a:cubicBezTo>
                  <a:cubicBezTo>
                    <a:pt x="652" y="12"/>
                    <a:pt x="640" y="13"/>
                    <a:pt x="623" y="13"/>
                  </a:cubicBezTo>
                  <a:cubicBezTo>
                    <a:pt x="534" y="18"/>
                    <a:pt x="450" y="20"/>
                    <a:pt x="371" y="20"/>
                  </a:cubicBezTo>
                  <a:cubicBezTo>
                    <a:pt x="249" y="19"/>
                    <a:pt x="249" y="19"/>
                    <a:pt x="249" y="19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21" y="18"/>
                    <a:pt x="103" y="17"/>
                    <a:pt x="90" y="16"/>
                  </a:cubicBezTo>
                  <a:cubicBezTo>
                    <a:pt x="82" y="15"/>
                    <a:pt x="76" y="15"/>
                    <a:pt x="72" y="15"/>
                  </a:cubicBezTo>
                  <a:cubicBezTo>
                    <a:pt x="60" y="15"/>
                    <a:pt x="53" y="22"/>
                    <a:pt x="51" y="35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4" y="171"/>
                    <a:pt x="32" y="184"/>
                    <a:pt x="32" y="194"/>
                  </a:cubicBezTo>
                  <a:cubicBezTo>
                    <a:pt x="31" y="204"/>
                    <a:pt x="36" y="209"/>
                    <a:pt x="47" y="209"/>
                  </a:cubicBezTo>
                  <a:cubicBezTo>
                    <a:pt x="55" y="209"/>
                    <a:pt x="61" y="202"/>
                    <a:pt x="64" y="189"/>
                  </a:cubicBezTo>
                  <a:cubicBezTo>
                    <a:pt x="68" y="174"/>
                    <a:pt x="68" y="174"/>
                    <a:pt x="68" y="174"/>
                  </a:cubicBezTo>
                  <a:cubicBezTo>
                    <a:pt x="79" y="138"/>
                    <a:pt x="87" y="115"/>
                    <a:pt x="92" y="105"/>
                  </a:cubicBezTo>
                  <a:cubicBezTo>
                    <a:pt x="98" y="96"/>
                    <a:pt x="110" y="88"/>
                    <a:pt x="128" y="80"/>
                  </a:cubicBezTo>
                  <a:cubicBezTo>
                    <a:pt x="153" y="70"/>
                    <a:pt x="199" y="65"/>
                    <a:pt x="266" y="65"/>
                  </a:cubicBezTo>
                  <a:cubicBezTo>
                    <a:pt x="294" y="65"/>
                    <a:pt x="309" y="79"/>
                    <a:pt x="309" y="105"/>
                  </a:cubicBezTo>
                  <a:cubicBezTo>
                    <a:pt x="309" y="554"/>
                    <a:pt x="309" y="554"/>
                    <a:pt x="309" y="554"/>
                  </a:cubicBezTo>
                  <a:cubicBezTo>
                    <a:pt x="309" y="577"/>
                    <a:pt x="309" y="577"/>
                    <a:pt x="309" y="577"/>
                  </a:cubicBezTo>
                  <a:cubicBezTo>
                    <a:pt x="309" y="607"/>
                    <a:pt x="302" y="631"/>
                    <a:pt x="288" y="648"/>
                  </a:cubicBezTo>
                  <a:cubicBezTo>
                    <a:pt x="274" y="666"/>
                    <a:pt x="253" y="675"/>
                    <a:pt x="227" y="677"/>
                  </a:cubicBezTo>
                  <a:cubicBezTo>
                    <a:pt x="217" y="678"/>
                    <a:pt x="210" y="679"/>
                    <a:pt x="207" y="681"/>
                  </a:cubicBezTo>
                  <a:cubicBezTo>
                    <a:pt x="204" y="683"/>
                    <a:pt x="203" y="688"/>
                    <a:pt x="202" y="696"/>
                  </a:cubicBezTo>
                  <a:cubicBezTo>
                    <a:pt x="202" y="705"/>
                    <a:pt x="207" y="709"/>
                    <a:pt x="217" y="709"/>
                  </a:cubicBezTo>
                  <a:cubicBezTo>
                    <a:pt x="222" y="709"/>
                    <a:pt x="230" y="708"/>
                    <a:pt x="242" y="707"/>
                  </a:cubicBezTo>
                  <a:cubicBezTo>
                    <a:pt x="353" y="701"/>
                    <a:pt x="353" y="701"/>
                    <a:pt x="353" y="701"/>
                  </a:cubicBezTo>
                  <a:cubicBezTo>
                    <a:pt x="369" y="700"/>
                    <a:pt x="386" y="699"/>
                    <a:pt x="406" y="699"/>
                  </a:cubicBezTo>
                  <a:cubicBezTo>
                    <a:pt x="414" y="699"/>
                    <a:pt x="421" y="699"/>
                    <a:pt x="426" y="700"/>
                  </a:cubicBezTo>
                  <a:cubicBezTo>
                    <a:pt x="489" y="704"/>
                    <a:pt x="489" y="704"/>
                    <a:pt x="489" y="704"/>
                  </a:cubicBezTo>
                  <a:cubicBezTo>
                    <a:pt x="527" y="705"/>
                    <a:pt x="527" y="705"/>
                    <a:pt x="527" y="705"/>
                  </a:cubicBezTo>
                  <a:cubicBezTo>
                    <a:pt x="533" y="705"/>
                    <a:pt x="537" y="706"/>
                    <a:pt x="539" y="706"/>
                  </a:cubicBezTo>
                  <a:cubicBezTo>
                    <a:pt x="550" y="706"/>
                    <a:pt x="555" y="702"/>
                    <a:pt x="555" y="694"/>
                  </a:cubicBezTo>
                  <a:cubicBezTo>
                    <a:pt x="555" y="683"/>
                    <a:pt x="549" y="677"/>
                    <a:pt x="537" y="676"/>
                  </a:cubicBezTo>
                  <a:cubicBezTo>
                    <a:pt x="495" y="673"/>
                    <a:pt x="466" y="660"/>
                    <a:pt x="450" y="636"/>
                  </a:cubicBezTo>
                  <a:cubicBezTo>
                    <a:pt x="433" y="612"/>
                    <a:pt x="425" y="572"/>
                    <a:pt x="425" y="515"/>
                  </a:cubicBezTo>
                  <a:cubicBezTo>
                    <a:pt x="425" y="135"/>
                    <a:pt x="425" y="135"/>
                    <a:pt x="425" y="135"/>
                  </a:cubicBezTo>
                  <a:cubicBezTo>
                    <a:pt x="425" y="104"/>
                    <a:pt x="431" y="84"/>
                    <a:pt x="444" y="76"/>
                  </a:cubicBezTo>
                  <a:close/>
                  <a:moveTo>
                    <a:pt x="1411" y="370"/>
                  </a:moveTo>
                  <a:cubicBezTo>
                    <a:pt x="1415" y="377"/>
                    <a:pt x="1417" y="397"/>
                    <a:pt x="1417" y="430"/>
                  </a:cubicBezTo>
                  <a:cubicBezTo>
                    <a:pt x="1417" y="541"/>
                    <a:pt x="1417" y="541"/>
                    <a:pt x="1417" y="541"/>
                  </a:cubicBezTo>
                  <a:cubicBezTo>
                    <a:pt x="1417" y="568"/>
                    <a:pt x="1417" y="568"/>
                    <a:pt x="1417" y="568"/>
                  </a:cubicBezTo>
                  <a:cubicBezTo>
                    <a:pt x="1417" y="603"/>
                    <a:pt x="1412" y="629"/>
                    <a:pt x="1402" y="646"/>
                  </a:cubicBezTo>
                  <a:cubicBezTo>
                    <a:pt x="1392" y="663"/>
                    <a:pt x="1376" y="674"/>
                    <a:pt x="1353" y="677"/>
                  </a:cubicBezTo>
                  <a:cubicBezTo>
                    <a:pt x="1344" y="678"/>
                    <a:pt x="1340" y="682"/>
                    <a:pt x="1340" y="690"/>
                  </a:cubicBezTo>
                  <a:cubicBezTo>
                    <a:pt x="1340" y="701"/>
                    <a:pt x="1346" y="707"/>
                    <a:pt x="1356" y="707"/>
                  </a:cubicBezTo>
                  <a:cubicBezTo>
                    <a:pt x="1362" y="707"/>
                    <a:pt x="1375" y="705"/>
                    <a:pt x="1395" y="703"/>
                  </a:cubicBezTo>
                  <a:cubicBezTo>
                    <a:pt x="1430" y="699"/>
                    <a:pt x="1458" y="698"/>
                    <a:pt x="1479" y="698"/>
                  </a:cubicBezTo>
                  <a:cubicBezTo>
                    <a:pt x="1512" y="698"/>
                    <a:pt x="1549" y="700"/>
                    <a:pt x="1589" y="705"/>
                  </a:cubicBezTo>
                  <a:cubicBezTo>
                    <a:pt x="1606" y="707"/>
                    <a:pt x="1618" y="708"/>
                    <a:pt x="1624" y="708"/>
                  </a:cubicBezTo>
                  <a:cubicBezTo>
                    <a:pt x="1641" y="708"/>
                    <a:pt x="1650" y="702"/>
                    <a:pt x="1650" y="692"/>
                  </a:cubicBezTo>
                  <a:cubicBezTo>
                    <a:pt x="1650" y="683"/>
                    <a:pt x="1644" y="678"/>
                    <a:pt x="1632" y="678"/>
                  </a:cubicBezTo>
                  <a:cubicBezTo>
                    <a:pt x="1597" y="678"/>
                    <a:pt x="1572" y="668"/>
                    <a:pt x="1557" y="647"/>
                  </a:cubicBezTo>
                  <a:cubicBezTo>
                    <a:pt x="1541" y="626"/>
                    <a:pt x="1534" y="591"/>
                    <a:pt x="1534" y="544"/>
                  </a:cubicBezTo>
                  <a:cubicBezTo>
                    <a:pt x="1534" y="111"/>
                    <a:pt x="1534" y="111"/>
                    <a:pt x="1534" y="111"/>
                  </a:cubicBezTo>
                  <a:cubicBezTo>
                    <a:pt x="1534" y="67"/>
                    <a:pt x="1553" y="42"/>
                    <a:pt x="1593" y="36"/>
                  </a:cubicBezTo>
                  <a:cubicBezTo>
                    <a:pt x="1603" y="34"/>
                    <a:pt x="1608" y="29"/>
                    <a:pt x="1608" y="22"/>
                  </a:cubicBezTo>
                  <a:cubicBezTo>
                    <a:pt x="1608" y="13"/>
                    <a:pt x="1602" y="8"/>
                    <a:pt x="1590" y="8"/>
                  </a:cubicBezTo>
                  <a:cubicBezTo>
                    <a:pt x="1577" y="8"/>
                    <a:pt x="1559" y="9"/>
                    <a:pt x="1535" y="11"/>
                  </a:cubicBezTo>
                  <a:cubicBezTo>
                    <a:pt x="1494" y="16"/>
                    <a:pt x="1468" y="18"/>
                    <a:pt x="1455" y="18"/>
                  </a:cubicBezTo>
                  <a:cubicBezTo>
                    <a:pt x="1418" y="18"/>
                    <a:pt x="1386" y="16"/>
                    <a:pt x="1358" y="12"/>
                  </a:cubicBezTo>
                  <a:cubicBezTo>
                    <a:pt x="1342" y="9"/>
                    <a:pt x="1331" y="8"/>
                    <a:pt x="1325" y="8"/>
                  </a:cubicBezTo>
                  <a:cubicBezTo>
                    <a:pt x="1314" y="8"/>
                    <a:pt x="1309" y="13"/>
                    <a:pt x="1309" y="23"/>
                  </a:cubicBezTo>
                  <a:cubicBezTo>
                    <a:pt x="1309" y="31"/>
                    <a:pt x="1314" y="36"/>
                    <a:pt x="1323" y="38"/>
                  </a:cubicBezTo>
                  <a:cubicBezTo>
                    <a:pt x="1346" y="42"/>
                    <a:pt x="1346" y="42"/>
                    <a:pt x="1346" y="42"/>
                  </a:cubicBezTo>
                  <a:cubicBezTo>
                    <a:pt x="1394" y="51"/>
                    <a:pt x="1417" y="77"/>
                    <a:pt x="1417" y="120"/>
                  </a:cubicBezTo>
                  <a:cubicBezTo>
                    <a:pt x="1417" y="229"/>
                    <a:pt x="1417" y="229"/>
                    <a:pt x="1417" y="229"/>
                  </a:cubicBezTo>
                  <a:cubicBezTo>
                    <a:pt x="1417" y="266"/>
                    <a:pt x="1415" y="289"/>
                    <a:pt x="1411" y="297"/>
                  </a:cubicBezTo>
                  <a:cubicBezTo>
                    <a:pt x="1406" y="305"/>
                    <a:pt x="1394" y="309"/>
                    <a:pt x="1373" y="309"/>
                  </a:cubicBezTo>
                  <a:cubicBezTo>
                    <a:pt x="1137" y="309"/>
                    <a:pt x="1137" y="309"/>
                    <a:pt x="1137" y="309"/>
                  </a:cubicBezTo>
                  <a:cubicBezTo>
                    <a:pt x="1110" y="309"/>
                    <a:pt x="1093" y="306"/>
                    <a:pt x="1089" y="300"/>
                  </a:cubicBezTo>
                  <a:cubicBezTo>
                    <a:pt x="1084" y="295"/>
                    <a:pt x="1081" y="275"/>
                    <a:pt x="1081" y="240"/>
                  </a:cubicBezTo>
                  <a:cubicBezTo>
                    <a:pt x="1081" y="111"/>
                    <a:pt x="1081" y="111"/>
                    <a:pt x="1081" y="111"/>
                  </a:cubicBezTo>
                  <a:cubicBezTo>
                    <a:pt x="1081" y="67"/>
                    <a:pt x="1101" y="42"/>
                    <a:pt x="1141" y="36"/>
                  </a:cubicBezTo>
                  <a:cubicBezTo>
                    <a:pt x="1151" y="34"/>
                    <a:pt x="1155" y="29"/>
                    <a:pt x="1155" y="22"/>
                  </a:cubicBezTo>
                  <a:cubicBezTo>
                    <a:pt x="1155" y="13"/>
                    <a:pt x="1149" y="8"/>
                    <a:pt x="1137" y="8"/>
                  </a:cubicBezTo>
                  <a:cubicBezTo>
                    <a:pt x="1125" y="8"/>
                    <a:pt x="1106" y="9"/>
                    <a:pt x="1082" y="11"/>
                  </a:cubicBezTo>
                  <a:cubicBezTo>
                    <a:pt x="1042" y="16"/>
                    <a:pt x="1015" y="18"/>
                    <a:pt x="1003" y="18"/>
                  </a:cubicBezTo>
                  <a:cubicBezTo>
                    <a:pt x="966" y="18"/>
                    <a:pt x="934" y="16"/>
                    <a:pt x="907" y="12"/>
                  </a:cubicBezTo>
                  <a:cubicBezTo>
                    <a:pt x="890" y="9"/>
                    <a:pt x="879" y="8"/>
                    <a:pt x="873" y="8"/>
                  </a:cubicBezTo>
                  <a:cubicBezTo>
                    <a:pt x="862" y="8"/>
                    <a:pt x="857" y="13"/>
                    <a:pt x="857" y="23"/>
                  </a:cubicBezTo>
                  <a:cubicBezTo>
                    <a:pt x="857" y="31"/>
                    <a:pt x="862" y="36"/>
                    <a:pt x="871" y="38"/>
                  </a:cubicBezTo>
                  <a:cubicBezTo>
                    <a:pt x="907" y="45"/>
                    <a:pt x="932" y="54"/>
                    <a:pt x="945" y="66"/>
                  </a:cubicBezTo>
                  <a:cubicBezTo>
                    <a:pt x="958" y="77"/>
                    <a:pt x="965" y="95"/>
                    <a:pt x="965" y="120"/>
                  </a:cubicBezTo>
                  <a:cubicBezTo>
                    <a:pt x="965" y="541"/>
                    <a:pt x="965" y="541"/>
                    <a:pt x="965" y="541"/>
                  </a:cubicBezTo>
                  <a:cubicBezTo>
                    <a:pt x="965" y="568"/>
                    <a:pt x="965" y="568"/>
                    <a:pt x="965" y="568"/>
                  </a:cubicBezTo>
                  <a:cubicBezTo>
                    <a:pt x="965" y="603"/>
                    <a:pt x="960" y="629"/>
                    <a:pt x="950" y="646"/>
                  </a:cubicBezTo>
                  <a:cubicBezTo>
                    <a:pt x="940" y="663"/>
                    <a:pt x="923" y="674"/>
                    <a:pt x="901" y="677"/>
                  </a:cubicBezTo>
                  <a:cubicBezTo>
                    <a:pt x="892" y="678"/>
                    <a:pt x="888" y="682"/>
                    <a:pt x="888" y="690"/>
                  </a:cubicBezTo>
                  <a:cubicBezTo>
                    <a:pt x="888" y="701"/>
                    <a:pt x="893" y="707"/>
                    <a:pt x="904" y="707"/>
                  </a:cubicBezTo>
                  <a:cubicBezTo>
                    <a:pt x="909" y="707"/>
                    <a:pt x="922" y="705"/>
                    <a:pt x="943" y="703"/>
                  </a:cubicBezTo>
                  <a:cubicBezTo>
                    <a:pt x="978" y="699"/>
                    <a:pt x="1005" y="698"/>
                    <a:pt x="1026" y="698"/>
                  </a:cubicBezTo>
                  <a:cubicBezTo>
                    <a:pt x="1060" y="698"/>
                    <a:pt x="1096" y="700"/>
                    <a:pt x="1136" y="705"/>
                  </a:cubicBezTo>
                  <a:cubicBezTo>
                    <a:pt x="1154" y="707"/>
                    <a:pt x="1166" y="708"/>
                    <a:pt x="1172" y="708"/>
                  </a:cubicBezTo>
                  <a:cubicBezTo>
                    <a:pt x="1189" y="708"/>
                    <a:pt x="1198" y="702"/>
                    <a:pt x="1198" y="692"/>
                  </a:cubicBezTo>
                  <a:cubicBezTo>
                    <a:pt x="1198" y="683"/>
                    <a:pt x="1192" y="678"/>
                    <a:pt x="1181" y="678"/>
                  </a:cubicBezTo>
                  <a:cubicBezTo>
                    <a:pt x="1145" y="678"/>
                    <a:pt x="1120" y="668"/>
                    <a:pt x="1104" y="647"/>
                  </a:cubicBezTo>
                  <a:cubicBezTo>
                    <a:pt x="1089" y="626"/>
                    <a:pt x="1081" y="591"/>
                    <a:pt x="1081" y="544"/>
                  </a:cubicBezTo>
                  <a:cubicBezTo>
                    <a:pt x="1081" y="418"/>
                    <a:pt x="1081" y="418"/>
                    <a:pt x="1081" y="418"/>
                  </a:cubicBezTo>
                  <a:cubicBezTo>
                    <a:pt x="1081" y="392"/>
                    <a:pt x="1084" y="375"/>
                    <a:pt x="1090" y="369"/>
                  </a:cubicBezTo>
                  <a:cubicBezTo>
                    <a:pt x="1095" y="363"/>
                    <a:pt x="1110" y="360"/>
                    <a:pt x="1134" y="360"/>
                  </a:cubicBezTo>
                  <a:cubicBezTo>
                    <a:pt x="1373" y="360"/>
                    <a:pt x="1373" y="360"/>
                    <a:pt x="1373" y="360"/>
                  </a:cubicBezTo>
                  <a:cubicBezTo>
                    <a:pt x="1394" y="360"/>
                    <a:pt x="1407" y="363"/>
                    <a:pt x="1411" y="370"/>
                  </a:cubicBezTo>
                  <a:close/>
                  <a:moveTo>
                    <a:pt x="2027" y="109"/>
                  </a:moveTo>
                  <a:cubicBezTo>
                    <a:pt x="2027" y="80"/>
                    <a:pt x="2036" y="63"/>
                    <a:pt x="2053" y="58"/>
                  </a:cubicBezTo>
                  <a:cubicBezTo>
                    <a:pt x="2087" y="54"/>
                    <a:pt x="2087" y="54"/>
                    <a:pt x="2087" y="54"/>
                  </a:cubicBezTo>
                  <a:cubicBezTo>
                    <a:pt x="2149" y="54"/>
                    <a:pt x="2149" y="54"/>
                    <a:pt x="2149" y="54"/>
                  </a:cubicBezTo>
                  <a:cubicBezTo>
                    <a:pt x="2203" y="54"/>
                    <a:pt x="2243" y="61"/>
                    <a:pt x="2267" y="76"/>
                  </a:cubicBezTo>
                  <a:cubicBezTo>
                    <a:pt x="2292" y="91"/>
                    <a:pt x="2304" y="116"/>
                    <a:pt x="2304" y="149"/>
                  </a:cubicBezTo>
                  <a:cubicBezTo>
                    <a:pt x="2304" y="164"/>
                    <a:pt x="2307" y="172"/>
                    <a:pt x="2313" y="171"/>
                  </a:cubicBezTo>
                  <a:cubicBezTo>
                    <a:pt x="2326" y="171"/>
                    <a:pt x="2333" y="158"/>
                    <a:pt x="2333" y="132"/>
                  </a:cubicBezTo>
                  <a:cubicBezTo>
                    <a:pt x="2333" y="119"/>
                    <a:pt x="2332" y="98"/>
                    <a:pt x="2329" y="69"/>
                  </a:cubicBezTo>
                  <a:cubicBezTo>
                    <a:pt x="2327" y="49"/>
                    <a:pt x="2326" y="35"/>
                    <a:pt x="2326" y="28"/>
                  </a:cubicBezTo>
                  <a:cubicBezTo>
                    <a:pt x="2326" y="17"/>
                    <a:pt x="2321" y="11"/>
                    <a:pt x="2311" y="11"/>
                  </a:cubicBezTo>
                  <a:cubicBezTo>
                    <a:pt x="2309" y="11"/>
                    <a:pt x="2307" y="11"/>
                    <a:pt x="2304" y="11"/>
                  </a:cubicBezTo>
                  <a:cubicBezTo>
                    <a:pt x="2279" y="14"/>
                    <a:pt x="2211" y="16"/>
                    <a:pt x="2101" y="16"/>
                  </a:cubicBezTo>
                  <a:cubicBezTo>
                    <a:pt x="1910" y="14"/>
                    <a:pt x="1910" y="14"/>
                    <a:pt x="1910" y="14"/>
                  </a:cubicBezTo>
                  <a:cubicBezTo>
                    <a:pt x="1859" y="12"/>
                    <a:pt x="1859" y="12"/>
                    <a:pt x="1859" y="12"/>
                  </a:cubicBezTo>
                  <a:cubicBezTo>
                    <a:pt x="1848" y="12"/>
                    <a:pt x="1840" y="12"/>
                    <a:pt x="1834" y="11"/>
                  </a:cubicBezTo>
                  <a:cubicBezTo>
                    <a:pt x="1826" y="11"/>
                    <a:pt x="1821" y="10"/>
                    <a:pt x="1819" y="10"/>
                  </a:cubicBezTo>
                  <a:cubicBezTo>
                    <a:pt x="1808" y="10"/>
                    <a:pt x="1802" y="14"/>
                    <a:pt x="1802" y="22"/>
                  </a:cubicBezTo>
                  <a:cubicBezTo>
                    <a:pt x="1802" y="31"/>
                    <a:pt x="1807" y="36"/>
                    <a:pt x="1816" y="37"/>
                  </a:cubicBezTo>
                  <a:cubicBezTo>
                    <a:pt x="1854" y="43"/>
                    <a:pt x="1880" y="52"/>
                    <a:pt x="1892" y="65"/>
                  </a:cubicBezTo>
                  <a:cubicBezTo>
                    <a:pt x="1904" y="79"/>
                    <a:pt x="1911" y="104"/>
                    <a:pt x="1911" y="142"/>
                  </a:cubicBezTo>
                  <a:cubicBezTo>
                    <a:pt x="1911" y="542"/>
                    <a:pt x="1911" y="542"/>
                    <a:pt x="1911" y="542"/>
                  </a:cubicBezTo>
                  <a:cubicBezTo>
                    <a:pt x="1911" y="572"/>
                    <a:pt x="1909" y="597"/>
                    <a:pt x="1905" y="614"/>
                  </a:cubicBezTo>
                  <a:cubicBezTo>
                    <a:pt x="1901" y="636"/>
                    <a:pt x="1895" y="650"/>
                    <a:pt x="1889" y="658"/>
                  </a:cubicBezTo>
                  <a:cubicBezTo>
                    <a:pt x="1882" y="667"/>
                    <a:pt x="1869" y="674"/>
                    <a:pt x="1849" y="682"/>
                  </a:cubicBezTo>
                  <a:cubicBezTo>
                    <a:pt x="1842" y="685"/>
                    <a:pt x="1838" y="690"/>
                    <a:pt x="1838" y="696"/>
                  </a:cubicBezTo>
                  <a:cubicBezTo>
                    <a:pt x="1839" y="703"/>
                    <a:pt x="1843" y="707"/>
                    <a:pt x="1851" y="707"/>
                  </a:cubicBezTo>
                  <a:cubicBezTo>
                    <a:pt x="1858" y="707"/>
                    <a:pt x="1867" y="707"/>
                    <a:pt x="1881" y="706"/>
                  </a:cubicBezTo>
                  <a:cubicBezTo>
                    <a:pt x="1931" y="703"/>
                    <a:pt x="1969" y="701"/>
                    <a:pt x="1993" y="701"/>
                  </a:cubicBezTo>
                  <a:cubicBezTo>
                    <a:pt x="2030" y="701"/>
                    <a:pt x="2059" y="702"/>
                    <a:pt x="2081" y="704"/>
                  </a:cubicBezTo>
                  <a:cubicBezTo>
                    <a:pt x="2139" y="710"/>
                    <a:pt x="2139" y="710"/>
                    <a:pt x="2139" y="710"/>
                  </a:cubicBezTo>
                  <a:cubicBezTo>
                    <a:pt x="2165" y="712"/>
                    <a:pt x="2189" y="714"/>
                    <a:pt x="2211" y="714"/>
                  </a:cubicBezTo>
                  <a:cubicBezTo>
                    <a:pt x="2248" y="714"/>
                    <a:pt x="2277" y="708"/>
                    <a:pt x="2299" y="697"/>
                  </a:cubicBezTo>
                  <a:cubicBezTo>
                    <a:pt x="2321" y="685"/>
                    <a:pt x="2340" y="667"/>
                    <a:pt x="2355" y="640"/>
                  </a:cubicBezTo>
                  <a:cubicBezTo>
                    <a:pt x="2373" y="609"/>
                    <a:pt x="2381" y="577"/>
                    <a:pt x="2381" y="544"/>
                  </a:cubicBezTo>
                  <a:cubicBezTo>
                    <a:pt x="2381" y="540"/>
                    <a:pt x="2380" y="536"/>
                    <a:pt x="2377" y="533"/>
                  </a:cubicBezTo>
                  <a:cubicBezTo>
                    <a:pt x="2374" y="530"/>
                    <a:pt x="2371" y="529"/>
                    <a:pt x="2368" y="530"/>
                  </a:cubicBezTo>
                  <a:cubicBezTo>
                    <a:pt x="2366" y="530"/>
                    <a:pt x="2364" y="532"/>
                    <a:pt x="2362" y="536"/>
                  </a:cubicBezTo>
                  <a:cubicBezTo>
                    <a:pt x="2320" y="620"/>
                    <a:pt x="2230" y="661"/>
                    <a:pt x="2094" y="661"/>
                  </a:cubicBezTo>
                  <a:cubicBezTo>
                    <a:pt x="2078" y="661"/>
                    <a:pt x="2066" y="659"/>
                    <a:pt x="2058" y="653"/>
                  </a:cubicBezTo>
                  <a:cubicBezTo>
                    <a:pt x="2050" y="648"/>
                    <a:pt x="2043" y="638"/>
                    <a:pt x="2038" y="622"/>
                  </a:cubicBezTo>
                  <a:cubicBezTo>
                    <a:pt x="2030" y="602"/>
                    <a:pt x="2027" y="567"/>
                    <a:pt x="2027" y="520"/>
                  </a:cubicBezTo>
                  <a:cubicBezTo>
                    <a:pt x="2027" y="475"/>
                    <a:pt x="2027" y="475"/>
                    <a:pt x="2027" y="475"/>
                  </a:cubicBezTo>
                  <a:cubicBezTo>
                    <a:pt x="2027" y="438"/>
                    <a:pt x="2028" y="412"/>
                    <a:pt x="2030" y="395"/>
                  </a:cubicBezTo>
                  <a:cubicBezTo>
                    <a:pt x="2032" y="380"/>
                    <a:pt x="2036" y="370"/>
                    <a:pt x="2041" y="366"/>
                  </a:cubicBezTo>
                  <a:cubicBezTo>
                    <a:pt x="2047" y="361"/>
                    <a:pt x="2058" y="358"/>
                    <a:pt x="2075" y="358"/>
                  </a:cubicBezTo>
                  <a:cubicBezTo>
                    <a:pt x="2109" y="358"/>
                    <a:pt x="2109" y="358"/>
                    <a:pt x="2109" y="358"/>
                  </a:cubicBezTo>
                  <a:cubicBezTo>
                    <a:pt x="2144" y="358"/>
                    <a:pt x="2167" y="359"/>
                    <a:pt x="2180" y="362"/>
                  </a:cubicBezTo>
                  <a:cubicBezTo>
                    <a:pt x="2192" y="364"/>
                    <a:pt x="2203" y="369"/>
                    <a:pt x="2212" y="377"/>
                  </a:cubicBezTo>
                  <a:cubicBezTo>
                    <a:pt x="2228" y="392"/>
                    <a:pt x="2238" y="414"/>
                    <a:pt x="2242" y="443"/>
                  </a:cubicBezTo>
                  <a:cubicBezTo>
                    <a:pt x="2244" y="456"/>
                    <a:pt x="2249" y="462"/>
                    <a:pt x="2258" y="462"/>
                  </a:cubicBezTo>
                  <a:cubicBezTo>
                    <a:pt x="2262" y="461"/>
                    <a:pt x="2265" y="460"/>
                    <a:pt x="2266" y="458"/>
                  </a:cubicBezTo>
                  <a:cubicBezTo>
                    <a:pt x="2267" y="457"/>
                    <a:pt x="2267" y="453"/>
                    <a:pt x="2267" y="449"/>
                  </a:cubicBezTo>
                  <a:cubicBezTo>
                    <a:pt x="2267" y="423"/>
                    <a:pt x="2267" y="423"/>
                    <a:pt x="2267" y="423"/>
                  </a:cubicBezTo>
                  <a:cubicBezTo>
                    <a:pt x="2267" y="404"/>
                    <a:pt x="2266" y="381"/>
                    <a:pt x="2264" y="355"/>
                  </a:cubicBezTo>
                  <a:cubicBezTo>
                    <a:pt x="2261" y="315"/>
                    <a:pt x="2259" y="290"/>
                    <a:pt x="2259" y="279"/>
                  </a:cubicBezTo>
                  <a:cubicBezTo>
                    <a:pt x="2259" y="273"/>
                    <a:pt x="2260" y="266"/>
                    <a:pt x="2260" y="257"/>
                  </a:cubicBezTo>
                  <a:cubicBezTo>
                    <a:pt x="2261" y="245"/>
                    <a:pt x="2262" y="237"/>
                    <a:pt x="2262" y="235"/>
                  </a:cubicBezTo>
                  <a:cubicBezTo>
                    <a:pt x="2262" y="225"/>
                    <a:pt x="2258" y="221"/>
                    <a:pt x="2251" y="221"/>
                  </a:cubicBezTo>
                  <a:cubicBezTo>
                    <a:pt x="2244" y="221"/>
                    <a:pt x="2239" y="225"/>
                    <a:pt x="2236" y="231"/>
                  </a:cubicBezTo>
                  <a:cubicBezTo>
                    <a:pt x="2224" y="255"/>
                    <a:pt x="2224" y="255"/>
                    <a:pt x="2224" y="255"/>
                  </a:cubicBezTo>
                  <a:cubicBezTo>
                    <a:pt x="2206" y="292"/>
                    <a:pt x="2180" y="310"/>
                    <a:pt x="2147" y="310"/>
                  </a:cubicBezTo>
                  <a:cubicBezTo>
                    <a:pt x="2104" y="310"/>
                    <a:pt x="2104" y="310"/>
                    <a:pt x="2104" y="310"/>
                  </a:cubicBezTo>
                  <a:cubicBezTo>
                    <a:pt x="2082" y="311"/>
                    <a:pt x="2082" y="311"/>
                    <a:pt x="2082" y="311"/>
                  </a:cubicBezTo>
                  <a:cubicBezTo>
                    <a:pt x="2066" y="311"/>
                    <a:pt x="2066" y="311"/>
                    <a:pt x="2066" y="311"/>
                  </a:cubicBezTo>
                  <a:cubicBezTo>
                    <a:pt x="2049" y="311"/>
                    <a:pt x="2038" y="307"/>
                    <a:pt x="2033" y="299"/>
                  </a:cubicBezTo>
                  <a:cubicBezTo>
                    <a:pt x="2029" y="290"/>
                    <a:pt x="2027" y="270"/>
                    <a:pt x="2027" y="239"/>
                  </a:cubicBezTo>
                  <a:cubicBezTo>
                    <a:pt x="2027" y="130"/>
                    <a:pt x="2027" y="130"/>
                    <a:pt x="2027" y="130"/>
                  </a:cubicBezTo>
                  <a:cubicBezTo>
                    <a:pt x="2027" y="109"/>
                    <a:pt x="2027" y="109"/>
                    <a:pt x="2027" y="109"/>
                  </a:cubicBezTo>
                  <a:close/>
                  <a:moveTo>
                    <a:pt x="3460" y="20"/>
                  </a:moveTo>
                  <a:cubicBezTo>
                    <a:pt x="3460" y="30"/>
                    <a:pt x="3466" y="35"/>
                    <a:pt x="3479" y="35"/>
                  </a:cubicBezTo>
                  <a:cubicBezTo>
                    <a:pt x="3509" y="35"/>
                    <a:pt x="3533" y="44"/>
                    <a:pt x="3550" y="61"/>
                  </a:cubicBezTo>
                  <a:cubicBezTo>
                    <a:pt x="3568" y="79"/>
                    <a:pt x="3578" y="103"/>
                    <a:pt x="3580" y="134"/>
                  </a:cubicBezTo>
                  <a:cubicBezTo>
                    <a:pt x="3582" y="238"/>
                    <a:pt x="3582" y="238"/>
                    <a:pt x="3582" y="238"/>
                  </a:cubicBezTo>
                  <a:cubicBezTo>
                    <a:pt x="3582" y="279"/>
                    <a:pt x="3582" y="279"/>
                    <a:pt x="3582" y="279"/>
                  </a:cubicBezTo>
                  <a:cubicBezTo>
                    <a:pt x="3582" y="372"/>
                    <a:pt x="3577" y="443"/>
                    <a:pt x="3565" y="493"/>
                  </a:cubicBezTo>
                  <a:cubicBezTo>
                    <a:pt x="3554" y="543"/>
                    <a:pt x="3535" y="581"/>
                    <a:pt x="3508" y="607"/>
                  </a:cubicBezTo>
                  <a:cubicBezTo>
                    <a:pt x="3468" y="645"/>
                    <a:pt x="3415" y="664"/>
                    <a:pt x="3351" y="664"/>
                  </a:cubicBezTo>
                  <a:cubicBezTo>
                    <a:pt x="3287" y="664"/>
                    <a:pt x="3235" y="646"/>
                    <a:pt x="3194" y="608"/>
                  </a:cubicBezTo>
                  <a:cubicBezTo>
                    <a:pt x="3167" y="584"/>
                    <a:pt x="3149" y="554"/>
                    <a:pt x="3141" y="520"/>
                  </a:cubicBezTo>
                  <a:cubicBezTo>
                    <a:pt x="3132" y="485"/>
                    <a:pt x="3128" y="427"/>
                    <a:pt x="3128" y="346"/>
                  </a:cubicBezTo>
                  <a:cubicBezTo>
                    <a:pt x="3127" y="256"/>
                    <a:pt x="3127" y="256"/>
                    <a:pt x="3127" y="256"/>
                  </a:cubicBezTo>
                  <a:cubicBezTo>
                    <a:pt x="3135" y="129"/>
                    <a:pt x="3135" y="129"/>
                    <a:pt x="3135" y="129"/>
                  </a:cubicBezTo>
                  <a:cubicBezTo>
                    <a:pt x="3137" y="96"/>
                    <a:pt x="3141" y="74"/>
                    <a:pt x="3148" y="63"/>
                  </a:cubicBezTo>
                  <a:cubicBezTo>
                    <a:pt x="3155" y="52"/>
                    <a:pt x="3169" y="44"/>
                    <a:pt x="3190" y="40"/>
                  </a:cubicBezTo>
                  <a:cubicBezTo>
                    <a:pt x="3200" y="38"/>
                    <a:pt x="3206" y="36"/>
                    <a:pt x="3209" y="34"/>
                  </a:cubicBezTo>
                  <a:cubicBezTo>
                    <a:pt x="3211" y="32"/>
                    <a:pt x="3213" y="28"/>
                    <a:pt x="3213" y="23"/>
                  </a:cubicBezTo>
                  <a:cubicBezTo>
                    <a:pt x="3213" y="13"/>
                    <a:pt x="3204" y="8"/>
                    <a:pt x="3187" y="8"/>
                  </a:cubicBezTo>
                  <a:cubicBezTo>
                    <a:pt x="3179" y="8"/>
                    <a:pt x="3168" y="9"/>
                    <a:pt x="3152" y="10"/>
                  </a:cubicBezTo>
                  <a:cubicBezTo>
                    <a:pt x="3112" y="14"/>
                    <a:pt x="3075" y="16"/>
                    <a:pt x="3042" y="16"/>
                  </a:cubicBezTo>
                  <a:cubicBezTo>
                    <a:pt x="3019" y="16"/>
                    <a:pt x="2986" y="13"/>
                    <a:pt x="2944" y="9"/>
                  </a:cubicBezTo>
                  <a:cubicBezTo>
                    <a:pt x="2934" y="8"/>
                    <a:pt x="2927" y="8"/>
                    <a:pt x="2923" y="8"/>
                  </a:cubicBezTo>
                  <a:cubicBezTo>
                    <a:pt x="2912" y="8"/>
                    <a:pt x="2906" y="12"/>
                    <a:pt x="2906" y="21"/>
                  </a:cubicBezTo>
                  <a:cubicBezTo>
                    <a:pt x="2906" y="30"/>
                    <a:pt x="2912" y="35"/>
                    <a:pt x="2925" y="37"/>
                  </a:cubicBezTo>
                  <a:cubicBezTo>
                    <a:pt x="2946" y="40"/>
                    <a:pt x="2965" y="45"/>
                    <a:pt x="2981" y="53"/>
                  </a:cubicBezTo>
                  <a:cubicBezTo>
                    <a:pt x="2995" y="60"/>
                    <a:pt x="3004" y="68"/>
                    <a:pt x="3009" y="77"/>
                  </a:cubicBezTo>
                  <a:cubicBezTo>
                    <a:pt x="3014" y="86"/>
                    <a:pt x="3016" y="103"/>
                    <a:pt x="3016" y="125"/>
                  </a:cubicBezTo>
                  <a:cubicBezTo>
                    <a:pt x="3017" y="217"/>
                    <a:pt x="3017" y="217"/>
                    <a:pt x="3017" y="217"/>
                  </a:cubicBezTo>
                  <a:cubicBezTo>
                    <a:pt x="3012" y="413"/>
                    <a:pt x="3012" y="413"/>
                    <a:pt x="3012" y="413"/>
                  </a:cubicBezTo>
                  <a:cubicBezTo>
                    <a:pt x="3012" y="539"/>
                    <a:pt x="3044" y="625"/>
                    <a:pt x="3108" y="669"/>
                  </a:cubicBezTo>
                  <a:cubicBezTo>
                    <a:pt x="3156" y="701"/>
                    <a:pt x="3222" y="717"/>
                    <a:pt x="3308" y="717"/>
                  </a:cubicBezTo>
                  <a:cubicBezTo>
                    <a:pt x="3430" y="717"/>
                    <a:pt x="3516" y="678"/>
                    <a:pt x="3567" y="600"/>
                  </a:cubicBezTo>
                  <a:cubicBezTo>
                    <a:pt x="3588" y="567"/>
                    <a:pt x="3603" y="521"/>
                    <a:pt x="3613" y="462"/>
                  </a:cubicBezTo>
                  <a:cubicBezTo>
                    <a:pt x="3622" y="402"/>
                    <a:pt x="3627" y="324"/>
                    <a:pt x="3627" y="227"/>
                  </a:cubicBezTo>
                  <a:cubicBezTo>
                    <a:pt x="3628" y="165"/>
                    <a:pt x="3628" y="165"/>
                    <a:pt x="3628" y="165"/>
                  </a:cubicBezTo>
                  <a:cubicBezTo>
                    <a:pt x="3628" y="121"/>
                    <a:pt x="3628" y="121"/>
                    <a:pt x="3628" y="121"/>
                  </a:cubicBezTo>
                  <a:cubicBezTo>
                    <a:pt x="3628" y="69"/>
                    <a:pt x="3641" y="41"/>
                    <a:pt x="3667" y="37"/>
                  </a:cubicBezTo>
                  <a:cubicBezTo>
                    <a:pt x="3686" y="33"/>
                    <a:pt x="3686" y="33"/>
                    <a:pt x="3686" y="33"/>
                  </a:cubicBezTo>
                  <a:cubicBezTo>
                    <a:pt x="3695" y="32"/>
                    <a:pt x="3699" y="28"/>
                    <a:pt x="3699" y="21"/>
                  </a:cubicBezTo>
                  <a:cubicBezTo>
                    <a:pt x="3699" y="12"/>
                    <a:pt x="3694" y="7"/>
                    <a:pt x="3685" y="7"/>
                  </a:cubicBezTo>
                  <a:cubicBezTo>
                    <a:pt x="3680" y="7"/>
                    <a:pt x="3675" y="8"/>
                    <a:pt x="3669" y="8"/>
                  </a:cubicBezTo>
                  <a:cubicBezTo>
                    <a:pt x="3656" y="10"/>
                    <a:pt x="3641" y="12"/>
                    <a:pt x="3624" y="13"/>
                  </a:cubicBezTo>
                  <a:cubicBezTo>
                    <a:pt x="3574" y="15"/>
                    <a:pt x="3574" y="15"/>
                    <a:pt x="3574" y="15"/>
                  </a:cubicBezTo>
                  <a:cubicBezTo>
                    <a:pt x="3521" y="12"/>
                    <a:pt x="3521" y="12"/>
                    <a:pt x="3521" y="12"/>
                  </a:cubicBezTo>
                  <a:cubicBezTo>
                    <a:pt x="3500" y="11"/>
                    <a:pt x="3487" y="10"/>
                    <a:pt x="3481" y="9"/>
                  </a:cubicBezTo>
                  <a:cubicBezTo>
                    <a:pt x="3475" y="8"/>
                    <a:pt x="3472" y="8"/>
                    <a:pt x="3469" y="8"/>
                  </a:cubicBezTo>
                  <a:cubicBezTo>
                    <a:pt x="3463" y="8"/>
                    <a:pt x="3460" y="12"/>
                    <a:pt x="3460" y="20"/>
                  </a:cubicBezTo>
                  <a:cubicBezTo>
                    <a:pt x="3460" y="20"/>
                    <a:pt x="3460" y="20"/>
                    <a:pt x="3460" y="20"/>
                  </a:cubicBezTo>
                  <a:close/>
                  <a:moveTo>
                    <a:pt x="4141" y="99"/>
                  </a:moveTo>
                  <a:cubicBezTo>
                    <a:pt x="4106" y="58"/>
                    <a:pt x="4106" y="58"/>
                    <a:pt x="4106" y="58"/>
                  </a:cubicBezTo>
                  <a:cubicBezTo>
                    <a:pt x="4087" y="35"/>
                    <a:pt x="4074" y="21"/>
                    <a:pt x="4068" y="16"/>
                  </a:cubicBezTo>
                  <a:cubicBezTo>
                    <a:pt x="4062" y="12"/>
                    <a:pt x="4054" y="9"/>
                    <a:pt x="4043" y="9"/>
                  </a:cubicBezTo>
                  <a:cubicBezTo>
                    <a:pt x="4036" y="9"/>
                    <a:pt x="4027" y="10"/>
                    <a:pt x="4015" y="11"/>
                  </a:cubicBezTo>
                  <a:cubicBezTo>
                    <a:pt x="3985" y="14"/>
                    <a:pt x="3957" y="16"/>
                    <a:pt x="3931" y="16"/>
                  </a:cubicBezTo>
                  <a:cubicBezTo>
                    <a:pt x="3910" y="16"/>
                    <a:pt x="3910" y="16"/>
                    <a:pt x="3910" y="16"/>
                  </a:cubicBezTo>
                  <a:cubicBezTo>
                    <a:pt x="3875" y="14"/>
                    <a:pt x="3875" y="14"/>
                    <a:pt x="3875" y="14"/>
                  </a:cubicBezTo>
                  <a:cubicBezTo>
                    <a:pt x="3863" y="14"/>
                    <a:pt x="3858" y="19"/>
                    <a:pt x="3858" y="29"/>
                  </a:cubicBezTo>
                  <a:cubicBezTo>
                    <a:pt x="3858" y="37"/>
                    <a:pt x="3863" y="41"/>
                    <a:pt x="3873" y="42"/>
                  </a:cubicBezTo>
                  <a:cubicBezTo>
                    <a:pt x="3950" y="47"/>
                    <a:pt x="3988" y="102"/>
                    <a:pt x="3988" y="205"/>
                  </a:cubicBezTo>
                  <a:cubicBezTo>
                    <a:pt x="3988" y="424"/>
                    <a:pt x="3988" y="424"/>
                    <a:pt x="3988" y="424"/>
                  </a:cubicBezTo>
                  <a:cubicBezTo>
                    <a:pt x="3984" y="543"/>
                    <a:pt x="3984" y="543"/>
                    <a:pt x="3984" y="543"/>
                  </a:cubicBezTo>
                  <a:cubicBezTo>
                    <a:pt x="3984" y="585"/>
                    <a:pt x="3979" y="616"/>
                    <a:pt x="3967" y="638"/>
                  </a:cubicBezTo>
                  <a:cubicBezTo>
                    <a:pt x="3956" y="660"/>
                    <a:pt x="3938" y="675"/>
                    <a:pt x="3914" y="682"/>
                  </a:cubicBezTo>
                  <a:cubicBezTo>
                    <a:pt x="3904" y="685"/>
                    <a:pt x="3899" y="689"/>
                    <a:pt x="3899" y="696"/>
                  </a:cubicBezTo>
                  <a:cubicBezTo>
                    <a:pt x="3899" y="705"/>
                    <a:pt x="3903" y="709"/>
                    <a:pt x="3913" y="709"/>
                  </a:cubicBezTo>
                  <a:cubicBezTo>
                    <a:pt x="3918" y="709"/>
                    <a:pt x="3927" y="708"/>
                    <a:pt x="3938" y="706"/>
                  </a:cubicBezTo>
                  <a:cubicBezTo>
                    <a:pt x="3965" y="701"/>
                    <a:pt x="3995" y="699"/>
                    <a:pt x="4029" y="699"/>
                  </a:cubicBezTo>
                  <a:cubicBezTo>
                    <a:pt x="4064" y="699"/>
                    <a:pt x="4095" y="701"/>
                    <a:pt x="4123" y="706"/>
                  </a:cubicBezTo>
                  <a:cubicBezTo>
                    <a:pt x="4133" y="707"/>
                    <a:pt x="4139" y="708"/>
                    <a:pt x="4143" y="708"/>
                  </a:cubicBezTo>
                  <a:cubicBezTo>
                    <a:pt x="4154" y="708"/>
                    <a:pt x="4159" y="702"/>
                    <a:pt x="4159" y="692"/>
                  </a:cubicBezTo>
                  <a:cubicBezTo>
                    <a:pt x="4159" y="685"/>
                    <a:pt x="4154" y="680"/>
                    <a:pt x="4144" y="679"/>
                  </a:cubicBezTo>
                  <a:cubicBezTo>
                    <a:pt x="4089" y="674"/>
                    <a:pt x="4056" y="653"/>
                    <a:pt x="4045" y="615"/>
                  </a:cubicBezTo>
                  <a:cubicBezTo>
                    <a:pt x="4035" y="580"/>
                    <a:pt x="4030" y="510"/>
                    <a:pt x="4030" y="406"/>
                  </a:cubicBezTo>
                  <a:cubicBezTo>
                    <a:pt x="4030" y="210"/>
                    <a:pt x="4030" y="210"/>
                    <a:pt x="4030" y="210"/>
                  </a:cubicBezTo>
                  <a:cubicBezTo>
                    <a:pt x="4030" y="195"/>
                    <a:pt x="4030" y="195"/>
                    <a:pt x="4030" y="195"/>
                  </a:cubicBezTo>
                  <a:cubicBezTo>
                    <a:pt x="4030" y="180"/>
                    <a:pt x="4034" y="173"/>
                    <a:pt x="4042" y="173"/>
                  </a:cubicBezTo>
                  <a:cubicBezTo>
                    <a:pt x="4045" y="173"/>
                    <a:pt x="4051" y="177"/>
                    <a:pt x="4059" y="186"/>
                  </a:cubicBezTo>
                  <a:cubicBezTo>
                    <a:pt x="4518" y="696"/>
                    <a:pt x="4518" y="696"/>
                    <a:pt x="4518" y="696"/>
                  </a:cubicBezTo>
                  <a:cubicBezTo>
                    <a:pt x="4525" y="703"/>
                    <a:pt x="4531" y="707"/>
                    <a:pt x="4537" y="707"/>
                  </a:cubicBezTo>
                  <a:cubicBezTo>
                    <a:pt x="4544" y="707"/>
                    <a:pt x="4547" y="703"/>
                    <a:pt x="4547" y="694"/>
                  </a:cubicBezTo>
                  <a:cubicBezTo>
                    <a:pt x="4545" y="630"/>
                    <a:pt x="4545" y="630"/>
                    <a:pt x="4545" y="630"/>
                  </a:cubicBezTo>
                  <a:cubicBezTo>
                    <a:pt x="4544" y="592"/>
                    <a:pt x="4544" y="592"/>
                    <a:pt x="4544" y="592"/>
                  </a:cubicBezTo>
                  <a:cubicBezTo>
                    <a:pt x="4545" y="536"/>
                    <a:pt x="4545" y="536"/>
                    <a:pt x="4545" y="536"/>
                  </a:cubicBezTo>
                  <a:cubicBezTo>
                    <a:pt x="4547" y="493"/>
                    <a:pt x="4547" y="493"/>
                    <a:pt x="4547" y="493"/>
                  </a:cubicBezTo>
                  <a:cubicBezTo>
                    <a:pt x="4554" y="177"/>
                    <a:pt x="4554" y="177"/>
                    <a:pt x="4554" y="177"/>
                  </a:cubicBezTo>
                  <a:cubicBezTo>
                    <a:pt x="4554" y="153"/>
                    <a:pt x="4554" y="153"/>
                    <a:pt x="4554" y="153"/>
                  </a:cubicBezTo>
                  <a:cubicBezTo>
                    <a:pt x="4554" y="84"/>
                    <a:pt x="4576" y="45"/>
                    <a:pt x="4619" y="37"/>
                  </a:cubicBezTo>
                  <a:cubicBezTo>
                    <a:pt x="4630" y="35"/>
                    <a:pt x="4635" y="30"/>
                    <a:pt x="4635" y="22"/>
                  </a:cubicBezTo>
                  <a:cubicBezTo>
                    <a:pt x="4635" y="12"/>
                    <a:pt x="4630" y="7"/>
                    <a:pt x="4619" y="7"/>
                  </a:cubicBezTo>
                  <a:cubicBezTo>
                    <a:pt x="4616" y="7"/>
                    <a:pt x="4611" y="8"/>
                    <a:pt x="4605" y="8"/>
                  </a:cubicBezTo>
                  <a:cubicBezTo>
                    <a:pt x="4554" y="15"/>
                    <a:pt x="4517" y="18"/>
                    <a:pt x="4494" y="18"/>
                  </a:cubicBezTo>
                  <a:cubicBezTo>
                    <a:pt x="4482" y="18"/>
                    <a:pt x="4468" y="17"/>
                    <a:pt x="4450" y="15"/>
                  </a:cubicBezTo>
                  <a:cubicBezTo>
                    <a:pt x="4423" y="12"/>
                    <a:pt x="4404" y="10"/>
                    <a:pt x="4392" y="10"/>
                  </a:cubicBezTo>
                  <a:cubicBezTo>
                    <a:pt x="4382" y="10"/>
                    <a:pt x="4377" y="14"/>
                    <a:pt x="4377" y="23"/>
                  </a:cubicBezTo>
                  <a:cubicBezTo>
                    <a:pt x="4377" y="31"/>
                    <a:pt x="4383" y="35"/>
                    <a:pt x="4394" y="35"/>
                  </a:cubicBezTo>
                  <a:cubicBezTo>
                    <a:pt x="4440" y="39"/>
                    <a:pt x="4472" y="54"/>
                    <a:pt x="4488" y="82"/>
                  </a:cubicBezTo>
                  <a:cubicBezTo>
                    <a:pt x="4504" y="110"/>
                    <a:pt x="4512" y="163"/>
                    <a:pt x="4512" y="242"/>
                  </a:cubicBezTo>
                  <a:cubicBezTo>
                    <a:pt x="4512" y="310"/>
                    <a:pt x="4510" y="380"/>
                    <a:pt x="4507" y="455"/>
                  </a:cubicBezTo>
                  <a:cubicBezTo>
                    <a:pt x="4507" y="475"/>
                    <a:pt x="4503" y="486"/>
                    <a:pt x="4496" y="486"/>
                  </a:cubicBezTo>
                  <a:cubicBezTo>
                    <a:pt x="4488" y="486"/>
                    <a:pt x="4473" y="473"/>
                    <a:pt x="4450" y="447"/>
                  </a:cubicBezTo>
                  <a:cubicBezTo>
                    <a:pt x="4433" y="428"/>
                    <a:pt x="4433" y="428"/>
                    <a:pt x="4433" y="428"/>
                  </a:cubicBezTo>
                  <a:cubicBezTo>
                    <a:pt x="4166" y="128"/>
                    <a:pt x="4166" y="128"/>
                    <a:pt x="4166" y="128"/>
                  </a:cubicBezTo>
                  <a:cubicBezTo>
                    <a:pt x="4163" y="125"/>
                    <a:pt x="4155" y="115"/>
                    <a:pt x="4141" y="99"/>
                  </a:cubicBezTo>
                  <a:cubicBezTo>
                    <a:pt x="4141" y="99"/>
                    <a:pt x="4141" y="99"/>
                    <a:pt x="4141" y="99"/>
                  </a:cubicBezTo>
                  <a:close/>
                  <a:moveTo>
                    <a:pt x="5037" y="117"/>
                  </a:moveTo>
                  <a:cubicBezTo>
                    <a:pt x="5037" y="88"/>
                    <a:pt x="5041" y="69"/>
                    <a:pt x="5048" y="60"/>
                  </a:cubicBezTo>
                  <a:cubicBezTo>
                    <a:pt x="5055" y="50"/>
                    <a:pt x="5070" y="44"/>
                    <a:pt x="5094" y="40"/>
                  </a:cubicBezTo>
                  <a:cubicBezTo>
                    <a:pt x="5101" y="39"/>
                    <a:pt x="5105" y="37"/>
                    <a:pt x="5107" y="35"/>
                  </a:cubicBezTo>
                  <a:cubicBezTo>
                    <a:pt x="5109" y="33"/>
                    <a:pt x="5110" y="29"/>
                    <a:pt x="5110" y="23"/>
                  </a:cubicBezTo>
                  <a:cubicBezTo>
                    <a:pt x="5110" y="15"/>
                    <a:pt x="5104" y="10"/>
                    <a:pt x="5093" y="10"/>
                  </a:cubicBezTo>
                  <a:cubicBezTo>
                    <a:pt x="5074" y="10"/>
                    <a:pt x="5048" y="12"/>
                    <a:pt x="5013" y="14"/>
                  </a:cubicBezTo>
                  <a:cubicBezTo>
                    <a:pt x="4976" y="17"/>
                    <a:pt x="4976" y="17"/>
                    <a:pt x="4976" y="17"/>
                  </a:cubicBezTo>
                  <a:cubicBezTo>
                    <a:pt x="4948" y="19"/>
                    <a:pt x="4925" y="21"/>
                    <a:pt x="4906" y="21"/>
                  </a:cubicBezTo>
                  <a:cubicBezTo>
                    <a:pt x="4878" y="21"/>
                    <a:pt x="4857" y="19"/>
                    <a:pt x="4845" y="17"/>
                  </a:cubicBezTo>
                  <a:cubicBezTo>
                    <a:pt x="4833" y="14"/>
                    <a:pt x="4824" y="13"/>
                    <a:pt x="4818" y="12"/>
                  </a:cubicBezTo>
                  <a:cubicBezTo>
                    <a:pt x="4810" y="12"/>
                    <a:pt x="4806" y="17"/>
                    <a:pt x="4806" y="26"/>
                  </a:cubicBezTo>
                  <a:cubicBezTo>
                    <a:pt x="4806" y="32"/>
                    <a:pt x="4808" y="37"/>
                    <a:pt x="4813" y="39"/>
                  </a:cubicBezTo>
                  <a:cubicBezTo>
                    <a:pt x="4818" y="42"/>
                    <a:pt x="4829" y="45"/>
                    <a:pt x="4846" y="47"/>
                  </a:cubicBezTo>
                  <a:cubicBezTo>
                    <a:pt x="4875" y="52"/>
                    <a:pt x="4894" y="60"/>
                    <a:pt x="4905" y="74"/>
                  </a:cubicBezTo>
                  <a:cubicBezTo>
                    <a:pt x="4916" y="87"/>
                    <a:pt x="4921" y="109"/>
                    <a:pt x="4921" y="140"/>
                  </a:cubicBezTo>
                  <a:cubicBezTo>
                    <a:pt x="4921" y="541"/>
                    <a:pt x="4921" y="541"/>
                    <a:pt x="4921" y="541"/>
                  </a:cubicBezTo>
                  <a:cubicBezTo>
                    <a:pt x="4921" y="586"/>
                    <a:pt x="4921" y="586"/>
                    <a:pt x="4921" y="586"/>
                  </a:cubicBezTo>
                  <a:cubicBezTo>
                    <a:pt x="4921" y="615"/>
                    <a:pt x="4917" y="636"/>
                    <a:pt x="4909" y="649"/>
                  </a:cubicBezTo>
                  <a:cubicBezTo>
                    <a:pt x="4901" y="661"/>
                    <a:pt x="4885" y="672"/>
                    <a:pt x="4861" y="681"/>
                  </a:cubicBezTo>
                  <a:cubicBezTo>
                    <a:pt x="4846" y="693"/>
                    <a:pt x="4846" y="693"/>
                    <a:pt x="4846" y="693"/>
                  </a:cubicBezTo>
                  <a:cubicBezTo>
                    <a:pt x="4847" y="697"/>
                    <a:pt x="4847" y="697"/>
                    <a:pt x="4847" y="697"/>
                  </a:cubicBezTo>
                  <a:cubicBezTo>
                    <a:pt x="4849" y="704"/>
                    <a:pt x="4854" y="708"/>
                    <a:pt x="4861" y="708"/>
                  </a:cubicBezTo>
                  <a:cubicBezTo>
                    <a:pt x="4869" y="708"/>
                    <a:pt x="4881" y="706"/>
                    <a:pt x="4898" y="703"/>
                  </a:cubicBezTo>
                  <a:cubicBezTo>
                    <a:pt x="4917" y="699"/>
                    <a:pt x="4944" y="698"/>
                    <a:pt x="4977" y="698"/>
                  </a:cubicBezTo>
                  <a:cubicBezTo>
                    <a:pt x="5005" y="698"/>
                    <a:pt x="5040" y="700"/>
                    <a:pt x="5084" y="705"/>
                  </a:cubicBezTo>
                  <a:cubicBezTo>
                    <a:pt x="5101" y="707"/>
                    <a:pt x="5115" y="708"/>
                    <a:pt x="5124" y="708"/>
                  </a:cubicBezTo>
                  <a:cubicBezTo>
                    <a:pt x="5146" y="708"/>
                    <a:pt x="5157" y="703"/>
                    <a:pt x="5157" y="693"/>
                  </a:cubicBezTo>
                  <a:cubicBezTo>
                    <a:pt x="5157" y="682"/>
                    <a:pt x="5149" y="677"/>
                    <a:pt x="5132" y="677"/>
                  </a:cubicBezTo>
                  <a:cubicBezTo>
                    <a:pt x="5107" y="677"/>
                    <a:pt x="5087" y="670"/>
                    <a:pt x="5071" y="657"/>
                  </a:cubicBezTo>
                  <a:cubicBezTo>
                    <a:pt x="5055" y="643"/>
                    <a:pt x="5046" y="623"/>
                    <a:pt x="5041" y="597"/>
                  </a:cubicBezTo>
                  <a:cubicBezTo>
                    <a:pt x="5037" y="547"/>
                    <a:pt x="5037" y="547"/>
                    <a:pt x="5037" y="547"/>
                  </a:cubicBezTo>
                  <a:cubicBezTo>
                    <a:pt x="5037" y="117"/>
                    <a:pt x="5037" y="117"/>
                    <a:pt x="5037" y="117"/>
                  </a:cubicBezTo>
                  <a:close/>
                  <a:moveTo>
                    <a:pt x="5513" y="83"/>
                  </a:moveTo>
                  <a:cubicBezTo>
                    <a:pt x="5513" y="58"/>
                    <a:pt x="5526" y="44"/>
                    <a:pt x="5550" y="39"/>
                  </a:cubicBezTo>
                  <a:cubicBezTo>
                    <a:pt x="5565" y="36"/>
                    <a:pt x="5572" y="31"/>
                    <a:pt x="5572" y="23"/>
                  </a:cubicBezTo>
                  <a:cubicBezTo>
                    <a:pt x="5572" y="14"/>
                    <a:pt x="5567" y="9"/>
                    <a:pt x="5558" y="9"/>
                  </a:cubicBezTo>
                  <a:cubicBezTo>
                    <a:pt x="5551" y="9"/>
                    <a:pt x="5536" y="10"/>
                    <a:pt x="5514" y="11"/>
                  </a:cubicBezTo>
                  <a:cubicBezTo>
                    <a:pt x="5461" y="14"/>
                    <a:pt x="5461" y="14"/>
                    <a:pt x="5461" y="14"/>
                  </a:cubicBezTo>
                  <a:cubicBezTo>
                    <a:pt x="5376" y="11"/>
                    <a:pt x="5376" y="11"/>
                    <a:pt x="5376" y="11"/>
                  </a:cubicBezTo>
                  <a:cubicBezTo>
                    <a:pt x="5353" y="11"/>
                    <a:pt x="5333" y="10"/>
                    <a:pt x="5316" y="8"/>
                  </a:cubicBezTo>
                  <a:cubicBezTo>
                    <a:pt x="5309" y="8"/>
                    <a:pt x="5304" y="7"/>
                    <a:pt x="5301" y="7"/>
                  </a:cubicBezTo>
                  <a:cubicBezTo>
                    <a:pt x="5292" y="7"/>
                    <a:pt x="5287" y="12"/>
                    <a:pt x="5287" y="21"/>
                  </a:cubicBezTo>
                  <a:cubicBezTo>
                    <a:pt x="5287" y="30"/>
                    <a:pt x="5294" y="35"/>
                    <a:pt x="5307" y="38"/>
                  </a:cubicBezTo>
                  <a:cubicBezTo>
                    <a:pt x="5331" y="43"/>
                    <a:pt x="5349" y="56"/>
                    <a:pt x="5363" y="76"/>
                  </a:cubicBezTo>
                  <a:cubicBezTo>
                    <a:pt x="5377" y="95"/>
                    <a:pt x="5395" y="136"/>
                    <a:pt x="5418" y="198"/>
                  </a:cubicBezTo>
                  <a:cubicBezTo>
                    <a:pt x="5438" y="251"/>
                    <a:pt x="5462" y="311"/>
                    <a:pt x="5491" y="377"/>
                  </a:cubicBezTo>
                  <a:cubicBezTo>
                    <a:pt x="5611" y="649"/>
                    <a:pt x="5611" y="649"/>
                    <a:pt x="5611" y="649"/>
                  </a:cubicBezTo>
                  <a:cubicBezTo>
                    <a:pt x="5624" y="679"/>
                    <a:pt x="5624" y="679"/>
                    <a:pt x="5624" y="679"/>
                  </a:cubicBezTo>
                  <a:cubicBezTo>
                    <a:pt x="5635" y="705"/>
                    <a:pt x="5635" y="705"/>
                    <a:pt x="5635" y="705"/>
                  </a:cubicBezTo>
                  <a:cubicBezTo>
                    <a:pt x="5639" y="713"/>
                    <a:pt x="5644" y="717"/>
                    <a:pt x="5651" y="717"/>
                  </a:cubicBezTo>
                  <a:cubicBezTo>
                    <a:pt x="5660" y="717"/>
                    <a:pt x="5668" y="710"/>
                    <a:pt x="5675" y="695"/>
                  </a:cubicBezTo>
                  <a:cubicBezTo>
                    <a:pt x="5677" y="689"/>
                    <a:pt x="5687" y="667"/>
                    <a:pt x="5705" y="630"/>
                  </a:cubicBezTo>
                  <a:cubicBezTo>
                    <a:pt x="5708" y="626"/>
                    <a:pt x="5723" y="592"/>
                    <a:pt x="5751" y="530"/>
                  </a:cubicBezTo>
                  <a:cubicBezTo>
                    <a:pt x="5837" y="340"/>
                    <a:pt x="5837" y="340"/>
                    <a:pt x="5837" y="340"/>
                  </a:cubicBezTo>
                  <a:cubicBezTo>
                    <a:pt x="5912" y="166"/>
                    <a:pt x="5912" y="166"/>
                    <a:pt x="5912" y="166"/>
                  </a:cubicBezTo>
                  <a:cubicBezTo>
                    <a:pt x="5935" y="114"/>
                    <a:pt x="5953" y="81"/>
                    <a:pt x="5965" y="64"/>
                  </a:cubicBezTo>
                  <a:cubicBezTo>
                    <a:pt x="5977" y="48"/>
                    <a:pt x="5993" y="38"/>
                    <a:pt x="6013" y="34"/>
                  </a:cubicBezTo>
                  <a:cubicBezTo>
                    <a:pt x="6023" y="32"/>
                    <a:pt x="6028" y="27"/>
                    <a:pt x="6028" y="19"/>
                  </a:cubicBezTo>
                  <a:cubicBezTo>
                    <a:pt x="6028" y="11"/>
                    <a:pt x="6025" y="6"/>
                    <a:pt x="6019" y="6"/>
                  </a:cubicBezTo>
                  <a:cubicBezTo>
                    <a:pt x="6014" y="6"/>
                    <a:pt x="6008" y="7"/>
                    <a:pt x="5999" y="8"/>
                  </a:cubicBezTo>
                  <a:cubicBezTo>
                    <a:pt x="5976" y="12"/>
                    <a:pt x="5950" y="14"/>
                    <a:pt x="5919" y="14"/>
                  </a:cubicBezTo>
                  <a:cubicBezTo>
                    <a:pt x="5909" y="14"/>
                    <a:pt x="5892" y="14"/>
                    <a:pt x="5868" y="12"/>
                  </a:cubicBezTo>
                  <a:cubicBezTo>
                    <a:pt x="5815" y="9"/>
                    <a:pt x="5815" y="9"/>
                    <a:pt x="5815" y="9"/>
                  </a:cubicBezTo>
                  <a:cubicBezTo>
                    <a:pt x="5801" y="9"/>
                    <a:pt x="5792" y="8"/>
                    <a:pt x="5787" y="8"/>
                  </a:cubicBezTo>
                  <a:cubicBezTo>
                    <a:pt x="5779" y="8"/>
                    <a:pt x="5775" y="12"/>
                    <a:pt x="5775" y="20"/>
                  </a:cubicBezTo>
                  <a:cubicBezTo>
                    <a:pt x="5775" y="28"/>
                    <a:pt x="5781" y="33"/>
                    <a:pt x="5792" y="34"/>
                  </a:cubicBezTo>
                  <a:cubicBezTo>
                    <a:pt x="5820" y="38"/>
                    <a:pt x="5840" y="47"/>
                    <a:pt x="5855" y="60"/>
                  </a:cubicBezTo>
                  <a:cubicBezTo>
                    <a:pt x="5870" y="73"/>
                    <a:pt x="5877" y="91"/>
                    <a:pt x="5877" y="111"/>
                  </a:cubicBezTo>
                  <a:cubicBezTo>
                    <a:pt x="5877" y="148"/>
                    <a:pt x="5858" y="208"/>
                    <a:pt x="5821" y="290"/>
                  </a:cubicBezTo>
                  <a:cubicBezTo>
                    <a:pt x="5707" y="543"/>
                    <a:pt x="5707" y="543"/>
                    <a:pt x="5707" y="543"/>
                  </a:cubicBezTo>
                  <a:cubicBezTo>
                    <a:pt x="5703" y="552"/>
                    <a:pt x="5698" y="557"/>
                    <a:pt x="5695" y="557"/>
                  </a:cubicBezTo>
                  <a:cubicBezTo>
                    <a:pt x="5691" y="556"/>
                    <a:pt x="5686" y="550"/>
                    <a:pt x="5681" y="538"/>
                  </a:cubicBezTo>
                  <a:cubicBezTo>
                    <a:pt x="5568" y="262"/>
                    <a:pt x="5568" y="262"/>
                    <a:pt x="5568" y="262"/>
                  </a:cubicBezTo>
                  <a:cubicBezTo>
                    <a:pt x="5532" y="173"/>
                    <a:pt x="5513" y="113"/>
                    <a:pt x="5513" y="83"/>
                  </a:cubicBezTo>
                  <a:cubicBezTo>
                    <a:pt x="5513" y="83"/>
                    <a:pt x="5513" y="83"/>
                    <a:pt x="5513" y="83"/>
                  </a:cubicBezTo>
                  <a:close/>
                  <a:moveTo>
                    <a:pt x="6381" y="109"/>
                  </a:moveTo>
                  <a:cubicBezTo>
                    <a:pt x="6381" y="80"/>
                    <a:pt x="6390" y="63"/>
                    <a:pt x="6407" y="58"/>
                  </a:cubicBezTo>
                  <a:cubicBezTo>
                    <a:pt x="6441" y="54"/>
                    <a:pt x="6441" y="54"/>
                    <a:pt x="6441" y="54"/>
                  </a:cubicBezTo>
                  <a:cubicBezTo>
                    <a:pt x="6503" y="54"/>
                    <a:pt x="6503" y="54"/>
                    <a:pt x="6503" y="54"/>
                  </a:cubicBezTo>
                  <a:cubicBezTo>
                    <a:pt x="6557" y="54"/>
                    <a:pt x="6597" y="61"/>
                    <a:pt x="6621" y="76"/>
                  </a:cubicBezTo>
                  <a:cubicBezTo>
                    <a:pt x="6646" y="91"/>
                    <a:pt x="6658" y="116"/>
                    <a:pt x="6658" y="149"/>
                  </a:cubicBezTo>
                  <a:cubicBezTo>
                    <a:pt x="6658" y="164"/>
                    <a:pt x="6661" y="172"/>
                    <a:pt x="6667" y="171"/>
                  </a:cubicBezTo>
                  <a:cubicBezTo>
                    <a:pt x="6680" y="171"/>
                    <a:pt x="6687" y="158"/>
                    <a:pt x="6687" y="132"/>
                  </a:cubicBezTo>
                  <a:cubicBezTo>
                    <a:pt x="6687" y="119"/>
                    <a:pt x="6686" y="98"/>
                    <a:pt x="6683" y="69"/>
                  </a:cubicBezTo>
                  <a:cubicBezTo>
                    <a:pt x="6681" y="49"/>
                    <a:pt x="6680" y="35"/>
                    <a:pt x="6680" y="28"/>
                  </a:cubicBezTo>
                  <a:cubicBezTo>
                    <a:pt x="6680" y="17"/>
                    <a:pt x="6675" y="11"/>
                    <a:pt x="6665" y="11"/>
                  </a:cubicBezTo>
                  <a:cubicBezTo>
                    <a:pt x="6663" y="11"/>
                    <a:pt x="6661" y="11"/>
                    <a:pt x="6658" y="11"/>
                  </a:cubicBezTo>
                  <a:cubicBezTo>
                    <a:pt x="6633" y="14"/>
                    <a:pt x="6565" y="16"/>
                    <a:pt x="6455" y="16"/>
                  </a:cubicBezTo>
                  <a:cubicBezTo>
                    <a:pt x="6263" y="14"/>
                    <a:pt x="6263" y="14"/>
                    <a:pt x="6263" y="14"/>
                  </a:cubicBezTo>
                  <a:cubicBezTo>
                    <a:pt x="6213" y="12"/>
                    <a:pt x="6213" y="12"/>
                    <a:pt x="6213" y="12"/>
                  </a:cubicBezTo>
                  <a:cubicBezTo>
                    <a:pt x="6202" y="12"/>
                    <a:pt x="6194" y="12"/>
                    <a:pt x="6188" y="11"/>
                  </a:cubicBezTo>
                  <a:cubicBezTo>
                    <a:pt x="6180" y="11"/>
                    <a:pt x="6175" y="10"/>
                    <a:pt x="6173" y="10"/>
                  </a:cubicBezTo>
                  <a:cubicBezTo>
                    <a:pt x="6162" y="10"/>
                    <a:pt x="6156" y="14"/>
                    <a:pt x="6156" y="22"/>
                  </a:cubicBezTo>
                  <a:cubicBezTo>
                    <a:pt x="6156" y="31"/>
                    <a:pt x="6160" y="36"/>
                    <a:pt x="6170" y="37"/>
                  </a:cubicBezTo>
                  <a:cubicBezTo>
                    <a:pt x="6208" y="43"/>
                    <a:pt x="6234" y="52"/>
                    <a:pt x="6246" y="65"/>
                  </a:cubicBezTo>
                  <a:cubicBezTo>
                    <a:pt x="6258" y="79"/>
                    <a:pt x="6265" y="104"/>
                    <a:pt x="6265" y="142"/>
                  </a:cubicBezTo>
                  <a:cubicBezTo>
                    <a:pt x="6265" y="542"/>
                    <a:pt x="6265" y="542"/>
                    <a:pt x="6265" y="542"/>
                  </a:cubicBezTo>
                  <a:cubicBezTo>
                    <a:pt x="6265" y="572"/>
                    <a:pt x="6263" y="597"/>
                    <a:pt x="6259" y="614"/>
                  </a:cubicBezTo>
                  <a:cubicBezTo>
                    <a:pt x="6255" y="636"/>
                    <a:pt x="6249" y="650"/>
                    <a:pt x="6243" y="658"/>
                  </a:cubicBezTo>
                  <a:cubicBezTo>
                    <a:pt x="6236" y="667"/>
                    <a:pt x="6223" y="674"/>
                    <a:pt x="6203" y="682"/>
                  </a:cubicBezTo>
                  <a:cubicBezTo>
                    <a:pt x="6196" y="685"/>
                    <a:pt x="6192" y="690"/>
                    <a:pt x="6192" y="696"/>
                  </a:cubicBezTo>
                  <a:cubicBezTo>
                    <a:pt x="6193" y="703"/>
                    <a:pt x="6197" y="707"/>
                    <a:pt x="6205" y="707"/>
                  </a:cubicBezTo>
                  <a:cubicBezTo>
                    <a:pt x="6211" y="707"/>
                    <a:pt x="6221" y="707"/>
                    <a:pt x="6235" y="706"/>
                  </a:cubicBezTo>
                  <a:cubicBezTo>
                    <a:pt x="6285" y="703"/>
                    <a:pt x="6323" y="701"/>
                    <a:pt x="6347" y="701"/>
                  </a:cubicBezTo>
                  <a:cubicBezTo>
                    <a:pt x="6384" y="701"/>
                    <a:pt x="6413" y="702"/>
                    <a:pt x="6435" y="704"/>
                  </a:cubicBezTo>
                  <a:cubicBezTo>
                    <a:pt x="6493" y="710"/>
                    <a:pt x="6493" y="710"/>
                    <a:pt x="6493" y="710"/>
                  </a:cubicBezTo>
                  <a:cubicBezTo>
                    <a:pt x="6519" y="712"/>
                    <a:pt x="6543" y="714"/>
                    <a:pt x="6565" y="714"/>
                  </a:cubicBezTo>
                  <a:cubicBezTo>
                    <a:pt x="6602" y="714"/>
                    <a:pt x="6631" y="708"/>
                    <a:pt x="6653" y="697"/>
                  </a:cubicBezTo>
                  <a:cubicBezTo>
                    <a:pt x="6675" y="685"/>
                    <a:pt x="6694" y="667"/>
                    <a:pt x="6709" y="640"/>
                  </a:cubicBezTo>
                  <a:cubicBezTo>
                    <a:pt x="6727" y="609"/>
                    <a:pt x="6735" y="577"/>
                    <a:pt x="6735" y="544"/>
                  </a:cubicBezTo>
                  <a:cubicBezTo>
                    <a:pt x="6735" y="540"/>
                    <a:pt x="6734" y="536"/>
                    <a:pt x="6731" y="533"/>
                  </a:cubicBezTo>
                  <a:cubicBezTo>
                    <a:pt x="6728" y="530"/>
                    <a:pt x="6725" y="529"/>
                    <a:pt x="6722" y="530"/>
                  </a:cubicBezTo>
                  <a:cubicBezTo>
                    <a:pt x="6720" y="530"/>
                    <a:pt x="6718" y="532"/>
                    <a:pt x="6716" y="536"/>
                  </a:cubicBezTo>
                  <a:cubicBezTo>
                    <a:pt x="6674" y="620"/>
                    <a:pt x="6584" y="661"/>
                    <a:pt x="6448" y="661"/>
                  </a:cubicBezTo>
                  <a:cubicBezTo>
                    <a:pt x="6432" y="661"/>
                    <a:pt x="6420" y="659"/>
                    <a:pt x="6412" y="653"/>
                  </a:cubicBezTo>
                  <a:cubicBezTo>
                    <a:pt x="6404" y="648"/>
                    <a:pt x="6397" y="638"/>
                    <a:pt x="6392" y="622"/>
                  </a:cubicBezTo>
                  <a:cubicBezTo>
                    <a:pt x="6384" y="602"/>
                    <a:pt x="6381" y="567"/>
                    <a:pt x="6381" y="520"/>
                  </a:cubicBezTo>
                  <a:cubicBezTo>
                    <a:pt x="6381" y="475"/>
                    <a:pt x="6381" y="475"/>
                    <a:pt x="6381" y="475"/>
                  </a:cubicBezTo>
                  <a:cubicBezTo>
                    <a:pt x="6381" y="438"/>
                    <a:pt x="6382" y="412"/>
                    <a:pt x="6384" y="395"/>
                  </a:cubicBezTo>
                  <a:cubicBezTo>
                    <a:pt x="6386" y="380"/>
                    <a:pt x="6390" y="370"/>
                    <a:pt x="6395" y="366"/>
                  </a:cubicBezTo>
                  <a:cubicBezTo>
                    <a:pt x="6401" y="361"/>
                    <a:pt x="6412" y="358"/>
                    <a:pt x="6429" y="358"/>
                  </a:cubicBezTo>
                  <a:cubicBezTo>
                    <a:pt x="6463" y="358"/>
                    <a:pt x="6463" y="358"/>
                    <a:pt x="6463" y="358"/>
                  </a:cubicBezTo>
                  <a:cubicBezTo>
                    <a:pt x="6498" y="358"/>
                    <a:pt x="6521" y="359"/>
                    <a:pt x="6534" y="362"/>
                  </a:cubicBezTo>
                  <a:cubicBezTo>
                    <a:pt x="6546" y="364"/>
                    <a:pt x="6557" y="369"/>
                    <a:pt x="6566" y="377"/>
                  </a:cubicBezTo>
                  <a:cubicBezTo>
                    <a:pt x="6582" y="392"/>
                    <a:pt x="6592" y="414"/>
                    <a:pt x="6596" y="443"/>
                  </a:cubicBezTo>
                  <a:cubicBezTo>
                    <a:pt x="6598" y="456"/>
                    <a:pt x="6603" y="462"/>
                    <a:pt x="6612" y="462"/>
                  </a:cubicBezTo>
                  <a:cubicBezTo>
                    <a:pt x="6616" y="461"/>
                    <a:pt x="6619" y="460"/>
                    <a:pt x="6620" y="458"/>
                  </a:cubicBezTo>
                  <a:cubicBezTo>
                    <a:pt x="6621" y="457"/>
                    <a:pt x="6621" y="453"/>
                    <a:pt x="6621" y="449"/>
                  </a:cubicBezTo>
                  <a:cubicBezTo>
                    <a:pt x="6621" y="423"/>
                    <a:pt x="6621" y="423"/>
                    <a:pt x="6621" y="423"/>
                  </a:cubicBezTo>
                  <a:cubicBezTo>
                    <a:pt x="6621" y="404"/>
                    <a:pt x="6620" y="381"/>
                    <a:pt x="6618" y="355"/>
                  </a:cubicBezTo>
                  <a:cubicBezTo>
                    <a:pt x="6615" y="315"/>
                    <a:pt x="6613" y="290"/>
                    <a:pt x="6613" y="279"/>
                  </a:cubicBezTo>
                  <a:cubicBezTo>
                    <a:pt x="6613" y="273"/>
                    <a:pt x="6614" y="266"/>
                    <a:pt x="6614" y="257"/>
                  </a:cubicBezTo>
                  <a:cubicBezTo>
                    <a:pt x="6615" y="245"/>
                    <a:pt x="6616" y="237"/>
                    <a:pt x="6616" y="235"/>
                  </a:cubicBezTo>
                  <a:cubicBezTo>
                    <a:pt x="6616" y="225"/>
                    <a:pt x="6612" y="221"/>
                    <a:pt x="6605" y="221"/>
                  </a:cubicBezTo>
                  <a:cubicBezTo>
                    <a:pt x="6598" y="221"/>
                    <a:pt x="6593" y="225"/>
                    <a:pt x="6590" y="231"/>
                  </a:cubicBezTo>
                  <a:cubicBezTo>
                    <a:pt x="6578" y="255"/>
                    <a:pt x="6578" y="255"/>
                    <a:pt x="6578" y="255"/>
                  </a:cubicBezTo>
                  <a:cubicBezTo>
                    <a:pt x="6560" y="292"/>
                    <a:pt x="6534" y="310"/>
                    <a:pt x="6501" y="310"/>
                  </a:cubicBezTo>
                  <a:cubicBezTo>
                    <a:pt x="6458" y="310"/>
                    <a:pt x="6458" y="310"/>
                    <a:pt x="6458" y="310"/>
                  </a:cubicBezTo>
                  <a:cubicBezTo>
                    <a:pt x="6436" y="311"/>
                    <a:pt x="6436" y="311"/>
                    <a:pt x="6436" y="311"/>
                  </a:cubicBezTo>
                  <a:cubicBezTo>
                    <a:pt x="6420" y="311"/>
                    <a:pt x="6420" y="311"/>
                    <a:pt x="6420" y="311"/>
                  </a:cubicBezTo>
                  <a:cubicBezTo>
                    <a:pt x="6403" y="311"/>
                    <a:pt x="6392" y="307"/>
                    <a:pt x="6387" y="299"/>
                  </a:cubicBezTo>
                  <a:cubicBezTo>
                    <a:pt x="6383" y="290"/>
                    <a:pt x="6381" y="270"/>
                    <a:pt x="6381" y="239"/>
                  </a:cubicBezTo>
                  <a:cubicBezTo>
                    <a:pt x="6381" y="130"/>
                    <a:pt x="6381" y="130"/>
                    <a:pt x="6381" y="130"/>
                  </a:cubicBezTo>
                  <a:cubicBezTo>
                    <a:pt x="6381" y="109"/>
                    <a:pt x="6381" y="109"/>
                    <a:pt x="6381" y="109"/>
                  </a:cubicBezTo>
                  <a:close/>
                  <a:moveTo>
                    <a:pt x="7110" y="405"/>
                  </a:moveTo>
                  <a:cubicBezTo>
                    <a:pt x="7110" y="391"/>
                    <a:pt x="7113" y="383"/>
                    <a:pt x="7118" y="380"/>
                  </a:cubicBezTo>
                  <a:cubicBezTo>
                    <a:pt x="7140" y="376"/>
                    <a:pt x="7140" y="376"/>
                    <a:pt x="7140" y="376"/>
                  </a:cubicBezTo>
                  <a:cubicBezTo>
                    <a:pt x="7172" y="376"/>
                    <a:pt x="7172" y="376"/>
                    <a:pt x="7172" y="376"/>
                  </a:cubicBezTo>
                  <a:cubicBezTo>
                    <a:pt x="7198" y="376"/>
                    <a:pt x="7217" y="381"/>
                    <a:pt x="7229" y="391"/>
                  </a:cubicBezTo>
                  <a:cubicBezTo>
                    <a:pt x="7241" y="401"/>
                    <a:pt x="7256" y="425"/>
                    <a:pt x="7274" y="462"/>
                  </a:cubicBezTo>
                  <a:cubicBezTo>
                    <a:pt x="7321" y="557"/>
                    <a:pt x="7359" y="621"/>
                    <a:pt x="7388" y="655"/>
                  </a:cubicBezTo>
                  <a:cubicBezTo>
                    <a:pt x="7417" y="689"/>
                    <a:pt x="7449" y="706"/>
                    <a:pt x="7484" y="706"/>
                  </a:cubicBezTo>
                  <a:cubicBezTo>
                    <a:pt x="7505" y="706"/>
                    <a:pt x="7529" y="700"/>
                    <a:pt x="7557" y="687"/>
                  </a:cubicBezTo>
                  <a:cubicBezTo>
                    <a:pt x="7584" y="675"/>
                    <a:pt x="7598" y="664"/>
                    <a:pt x="7598" y="654"/>
                  </a:cubicBezTo>
                  <a:cubicBezTo>
                    <a:pt x="7598" y="646"/>
                    <a:pt x="7595" y="643"/>
                    <a:pt x="7589" y="643"/>
                  </a:cubicBezTo>
                  <a:cubicBezTo>
                    <a:pt x="7586" y="643"/>
                    <a:pt x="7582" y="643"/>
                    <a:pt x="7578" y="644"/>
                  </a:cubicBezTo>
                  <a:cubicBezTo>
                    <a:pt x="7571" y="645"/>
                    <a:pt x="7564" y="646"/>
                    <a:pt x="7556" y="646"/>
                  </a:cubicBezTo>
                  <a:cubicBezTo>
                    <a:pt x="7537" y="646"/>
                    <a:pt x="7521" y="640"/>
                    <a:pt x="7507" y="628"/>
                  </a:cubicBezTo>
                  <a:cubicBezTo>
                    <a:pt x="7493" y="616"/>
                    <a:pt x="7477" y="594"/>
                    <a:pt x="7459" y="563"/>
                  </a:cubicBezTo>
                  <a:cubicBezTo>
                    <a:pt x="7407" y="471"/>
                    <a:pt x="7407" y="471"/>
                    <a:pt x="7407" y="471"/>
                  </a:cubicBezTo>
                  <a:cubicBezTo>
                    <a:pt x="7362" y="391"/>
                    <a:pt x="7362" y="391"/>
                    <a:pt x="7362" y="391"/>
                  </a:cubicBezTo>
                  <a:cubicBezTo>
                    <a:pt x="7356" y="380"/>
                    <a:pt x="7352" y="372"/>
                    <a:pt x="7349" y="367"/>
                  </a:cubicBezTo>
                  <a:cubicBezTo>
                    <a:pt x="7346" y="362"/>
                    <a:pt x="7344" y="358"/>
                    <a:pt x="7344" y="355"/>
                  </a:cubicBezTo>
                  <a:cubicBezTo>
                    <a:pt x="7343" y="351"/>
                    <a:pt x="7347" y="348"/>
                    <a:pt x="7353" y="345"/>
                  </a:cubicBezTo>
                  <a:cubicBezTo>
                    <a:pt x="7386" y="331"/>
                    <a:pt x="7412" y="310"/>
                    <a:pt x="7430" y="283"/>
                  </a:cubicBezTo>
                  <a:cubicBezTo>
                    <a:pt x="7449" y="256"/>
                    <a:pt x="7458" y="225"/>
                    <a:pt x="7458" y="192"/>
                  </a:cubicBezTo>
                  <a:cubicBezTo>
                    <a:pt x="7458" y="139"/>
                    <a:pt x="7437" y="95"/>
                    <a:pt x="7395" y="60"/>
                  </a:cubicBezTo>
                  <a:cubicBezTo>
                    <a:pt x="7353" y="25"/>
                    <a:pt x="7300" y="8"/>
                    <a:pt x="7236" y="8"/>
                  </a:cubicBezTo>
                  <a:cubicBezTo>
                    <a:pt x="7215" y="8"/>
                    <a:pt x="7175" y="10"/>
                    <a:pt x="7119" y="14"/>
                  </a:cubicBezTo>
                  <a:cubicBezTo>
                    <a:pt x="7070" y="18"/>
                    <a:pt x="7029" y="20"/>
                    <a:pt x="6995" y="20"/>
                  </a:cubicBezTo>
                  <a:cubicBezTo>
                    <a:pt x="6964" y="20"/>
                    <a:pt x="6935" y="19"/>
                    <a:pt x="6910" y="16"/>
                  </a:cubicBezTo>
                  <a:cubicBezTo>
                    <a:pt x="6901" y="15"/>
                    <a:pt x="6895" y="14"/>
                    <a:pt x="6891" y="14"/>
                  </a:cubicBezTo>
                  <a:cubicBezTo>
                    <a:pt x="6882" y="14"/>
                    <a:pt x="6877" y="19"/>
                    <a:pt x="6877" y="29"/>
                  </a:cubicBezTo>
                  <a:cubicBezTo>
                    <a:pt x="6877" y="38"/>
                    <a:pt x="6884" y="44"/>
                    <a:pt x="6898" y="46"/>
                  </a:cubicBezTo>
                  <a:cubicBezTo>
                    <a:pt x="6935" y="51"/>
                    <a:pt x="6962" y="65"/>
                    <a:pt x="6979" y="87"/>
                  </a:cubicBezTo>
                  <a:cubicBezTo>
                    <a:pt x="6989" y="101"/>
                    <a:pt x="6994" y="128"/>
                    <a:pt x="6994" y="168"/>
                  </a:cubicBezTo>
                  <a:cubicBezTo>
                    <a:pt x="6994" y="533"/>
                    <a:pt x="6994" y="533"/>
                    <a:pt x="6994" y="533"/>
                  </a:cubicBezTo>
                  <a:cubicBezTo>
                    <a:pt x="6993" y="552"/>
                    <a:pt x="6993" y="552"/>
                    <a:pt x="6993" y="552"/>
                  </a:cubicBezTo>
                  <a:cubicBezTo>
                    <a:pt x="6993" y="600"/>
                    <a:pt x="6993" y="600"/>
                    <a:pt x="6993" y="600"/>
                  </a:cubicBezTo>
                  <a:cubicBezTo>
                    <a:pt x="6993" y="625"/>
                    <a:pt x="6989" y="643"/>
                    <a:pt x="6980" y="655"/>
                  </a:cubicBezTo>
                  <a:cubicBezTo>
                    <a:pt x="6971" y="667"/>
                    <a:pt x="6956" y="676"/>
                    <a:pt x="6933" y="683"/>
                  </a:cubicBezTo>
                  <a:cubicBezTo>
                    <a:pt x="6926" y="685"/>
                    <a:pt x="6923" y="690"/>
                    <a:pt x="6923" y="698"/>
                  </a:cubicBezTo>
                  <a:cubicBezTo>
                    <a:pt x="6923" y="707"/>
                    <a:pt x="6929" y="712"/>
                    <a:pt x="6941" y="712"/>
                  </a:cubicBezTo>
                  <a:cubicBezTo>
                    <a:pt x="6945" y="712"/>
                    <a:pt x="6951" y="711"/>
                    <a:pt x="6961" y="710"/>
                  </a:cubicBezTo>
                  <a:cubicBezTo>
                    <a:pt x="6994" y="707"/>
                    <a:pt x="6994" y="707"/>
                    <a:pt x="6994" y="707"/>
                  </a:cubicBezTo>
                  <a:cubicBezTo>
                    <a:pt x="7037" y="704"/>
                    <a:pt x="7037" y="704"/>
                    <a:pt x="7037" y="704"/>
                  </a:cubicBezTo>
                  <a:cubicBezTo>
                    <a:pt x="7054" y="702"/>
                    <a:pt x="7074" y="702"/>
                    <a:pt x="7097" y="702"/>
                  </a:cubicBezTo>
                  <a:cubicBezTo>
                    <a:pt x="7124" y="702"/>
                    <a:pt x="7152" y="703"/>
                    <a:pt x="7181" y="705"/>
                  </a:cubicBezTo>
                  <a:cubicBezTo>
                    <a:pt x="7191" y="706"/>
                    <a:pt x="7198" y="707"/>
                    <a:pt x="7201" y="707"/>
                  </a:cubicBezTo>
                  <a:cubicBezTo>
                    <a:pt x="7213" y="707"/>
                    <a:pt x="7219" y="702"/>
                    <a:pt x="7219" y="692"/>
                  </a:cubicBezTo>
                  <a:cubicBezTo>
                    <a:pt x="7219" y="683"/>
                    <a:pt x="7211" y="677"/>
                    <a:pt x="7197" y="676"/>
                  </a:cubicBezTo>
                  <a:cubicBezTo>
                    <a:pt x="7163" y="672"/>
                    <a:pt x="7139" y="659"/>
                    <a:pt x="7128" y="637"/>
                  </a:cubicBezTo>
                  <a:cubicBezTo>
                    <a:pt x="7116" y="614"/>
                    <a:pt x="7110" y="571"/>
                    <a:pt x="7110" y="507"/>
                  </a:cubicBezTo>
                  <a:cubicBezTo>
                    <a:pt x="7110" y="405"/>
                    <a:pt x="7110" y="405"/>
                    <a:pt x="7110" y="405"/>
                  </a:cubicBezTo>
                  <a:close/>
                  <a:moveTo>
                    <a:pt x="7123" y="60"/>
                  </a:moveTo>
                  <a:cubicBezTo>
                    <a:pt x="7132" y="51"/>
                    <a:pt x="7147" y="46"/>
                    <a:pt x="7170" y="46"/>
                  </a:cubicBezTo>
                  <a:cubicBezTo>
                    <a:pt x="7221" y="46"/>
                    <a:pt x="7264" y="62"/>
                    <a:pt x="7297" y="96"/>
                  </a:cubicBezTo>
                  <a:cubicBezTo>
                    <a:pt x="7330" y="129"/>
                    <a:pt x="7347" y="171"/>
                    <a:pt x="7347" y="221"/>
                  </a:cubicBezTo>
                  <a:cubicBezTo>
                    <a:pt x="7347" y="261"/>
                    <a:pt x="7334" y="291"/>
                    <a:pt x="7310" y="313"/>
                  </a:cubicBezTo>
                  <a:cubicBezTo>
                    <a:pt x="7297" y="325"/>
                    <a:pt x="7284" y="332"/>
                    <a:pt x="7270" y="334"/>
                  </a:cubicBezTo>
                  <a:cubicBezTo>
                    <a:pt x="7255" y="336"/>
                    <a:pt x="7218" y="337"/>
                    <a:pt x="7158" y="337"/>
                  </a:cubicBezTo>
                  <a:cubicBezTo>
                    <a:pt x="7137" y="337"/>
                    <a:pt x="7124" y="334"/>
                    <a:pt x="7118" y="328"/>
                  </a:cubicBezTo>
                  <a:cubicBezTo>
                    <a:pt x="7113" y="323"/>
                    <a:pt x="7110" y="309"/>
                    <a:pt x="7110" y="288"/>
                  </a:cubicBezTo>
                  <a:cubicBezTo>
                    <a:pt x="7110" y="113"/>
                    <a:pt x="7110" y="113"/>
                    <a:pt x="7110" y="113"/>
                  </a:cubicBezTo>
                  <a:cubicBezTo>
                    <a:pt x="7110" y="87"/>
                    <a:pt x="7114" y="70"/>
                    <a:pt x="7123" y="60"/>
                  </a:cubicBezTo>
                  <a:close/>
                  <a:moveTo>
                    <a:pt x="7815" y="57"/>
                  </a:moveTo>
                  <a:cubicBezTo>
                    <a:pt x="7778" y="94"/>
                    <a:pt x="7760" y="141"/>
                    <a:pt x="7760" y="196"/>
                  </a:cubicBezTo>
                  <a:cubicBezTo>
                    <a:pt x="7760" y="244"/>
                    <a:pt x="7773" y="282"/>
                    <a:pt x="7799" y="311"/>
                  </a:cubicBezTo>
                  <a:cubicBezTo>
                    <a:pt x="7825" y="340"/>
                    <a:pt x="7874" y="371"/>
                    <a:pt x="7947" y="403"/>
                  </a:cubicBezTo>
                  <a:cubicBezTo>
                    <a:pt x="8024" y="437"/>
                    <a:pt x="8024" y="437"/>
                    <a:pt x="8024" y="437"/>
                  </a:cubicBezTo>
                  <a:cubicBezTo>
                    <a:pt x="8058" y="452"/>
                    <a:pt x="8082" y="468"/>
                    <a:pt x="8096" y="486"/>
                  </a:cubicBezTo>
                  <a:cubicBezTo>
                    <a:pt x="8110" y="503"/>
                    <a:pt x="8117" y="524"/>
                    <a:pt x="8117" y="551"/>
                  </a:cubicBezTo>
                  <a:cubicBezTo>
                    <a:pt x="8117" y="585"/>
                    <a:pt x="8104" y="614"/>
                    <a:pt x="8077" y="640"/>
                  </a:cubicBezTo>
                  <a:cubicBezTo>
                    <a:pt x="8050" y="666"/>
                    <a:pt x="8020" y="679"/>
                    <a:pt x="7986" y="679"/>
                  </a:cubicBezTo>
                  <a:cubicBezTo>
                    <a:pt x="7942" y="679"/>
                    <a:pt x="7900" y="660"/>
                    <a:pt x="7859" y="620"/>
                  </a:cubicBezTo>
                  <a:cubicBezTo>
                    <a:pt x="7818" y="581"/>
                    <a:pt x="7789" y="533"/>
                    <a:pt x="7773" y="475"/>
                  </a:cubicBezTo>
                  <a:cubicBezTo>
                    <a:pt x="7771" y="467"/>
                    <a:pt x="7768" y="463"/>
                    <a:pt x="7763" y="463"/>
                  </a:cubicBezTo>
                  <a:cubicBezTo>
                    <a:pt x="7752" y="463"/>
                    <a:pt x="7747" y="471"/>
                    <a:pt x="7747" y="487"/>
                  </a:cubicBezTo>
                  <a:cubicBezTo>
                    <a:pt x="7747" y="500"/>
                    <a:pt x="7754" y="529"/>
                    <a:pt x="7766" y="575"/>
                  </a:cubicBezTo>
                  <a:cubicBezTo>
                    <a:pt x="7775" y="605"/>
                    <a:pt x="7780" y="628"/>
                    <a:pt x="7781" y="644"/>
                  </a:cubicBezTo>
                  <a:cubicBezTo>
                    <a:pt x="7783" y="658"/>
                    <a:pt x="7785" y="667"/>
                    <a:pt x="7788" y="670"/>
                  </a:cubicBezTo>
                  <a:cubicBezTo>
                    <a:pt x="7790" y="672"/>
                    <a:pt x="7799" y="675"/>
                    <a:pt x="7815" y="678"/>
                  </a:cubicBezTo>
                  <a:cubicBezTo>
                    <a:pt x="7826" y="681"/>
                    <a:pt x="7843" y="686"/>
                    <a:pt x="7867" y="694"/>
                  </a:cubicBezTo>
                  <a:cubicBezTo>
                    <a:pt x="7917" y="709"/>
                    <a:pt x="7954" y="717"/>
                    <a:pt x="7977" y="717"/>
                  </a:cubicBezTo>
                  <a:cubicBezTo>
                    <a:pt x="8034" y="717"/>
                    <a:pt x="8084" y="696"/>
                    <a:pt x="8126" y="652"/>
                  </a:cubicBezTo>
                  <a:cubicBezTo>
                    <a:pt x="8169" y="609"/>
                    <a:pt x="8190" y="558"/>
                    <a:pt x="8190" y="499"/>
                  </a:cubicBezTo>
                  <a:cubicBezTo>
                    <a:pt x="8190" y="446"/>
                    <a:pt x="8175" y="400"/>
                    <a:pt x="8144" y="363"/>
                  </a:cubicBezTo>
                  <a:cubicBezTo>
                    <a:pt x="8118" y="331"/>
                    <a:pt x="8065" y="299"/>
                    <a:pt x="7985" y="267"/>
                  </a:cubicBezTo>
                  <a:cubicBezTo>
                    <a:pt x="7918" y="239"/>
                    <a:pt x="7878" y="220"/>
                    <a:pt x="7865" y="208"/>
                  </a:cubicBezTo>
                  <a:cubicBezTo>
                    <a:pt x="7845" y="189"/>
                    <a:pt x="7835" y="167"/>
                    <a:pt x="7835" y="141"/>
                  </a:cubicBezTo>
                  <a:cubicBezTo>
                    <a:pt x="7835" y="113"/>
                    <a:pt x="7847" y="89"/>
                    <a:pt x="7869" y="68"/>
                  </a:cubicBezTo>
                  <a:cubicBezTo>
                    <a:pt x="7892" y="48"/>
                    <a:pt x="7918" y="38"/>
                    <a:pt x="7949" y="38"/>
                  </a:cubicBezTo>
                  <a:cubicBezTo>
                    <a:pt x="7993" y="38"/>
                    <a:pt x="8035" y="55"/>
                    <a:pt x="8074" y="89"/>
                  </a:cubicBezTo>
                  <a:cubicBezTo>
                    <a:pt x="8114" y="123"/>
                    <a:pt x="8138" y="164"/>
                    <a:pt x="8148" y="211"/>
                  </a:cubicBezTo>
                  <a:cubicBezTo>
                    <a:pt x="8151" y="224"/>
                    <a:pt x="8155" y="230"/>
                    <a:pt x="8161" y="230"/>
                  </a:cubicBezTo>
                  <a:cubicBezTo>
                    <a:pt x="8170" y="230"/>
                    <a:pt x="8174" y="223"/>
                    <a:pt x="8174" y="208"/>
                  </a:cubicBezTo>
                  <a:cubicBezTo>
                    <a:pt x="8174" y="206"/>
                    <a:pt x="8173" y="202"/>
                    <a:pt x="8173" y="198"/>
                  </a:cubicBezTo>
                  <a:cubicBezTo>
                    <a:pt x="8168" y="152"/>
                    <a:pt x="8168" y="152"/>
                    <a:pt x="8168" y="152"/>
                  </a:cubicBezTo>
                  <a:cubicBezTo>
                    <a:pt x="8161" y="103"/>
                    <a:pt x="8161" y="103"/>
                    <a:pt x="8161" y="103"/>
                  </a:cubicBezTo>
                  <a:cubicBezTo>
                    <a:pt x="8160" y="97"/>
                    <a:pt x="8160" y="91"/>
                    <a:pt x="8160" y="85"/>
                  </a:cubicBezTo>
                  <a:cubicBezTo>
                    <a:pt x="8161" y="44"/>
                    <a:pt x="8161" y="44"/>
                    <a:pt x="8161" y="44"/>
                  </a:cubicBezTo>
                  <a:cubicBezTo>
                    <a:pt x="8161" y="33"/>
                    <a:pt x="8158" y="27"/>
                    <a:pt x="8150" y="27"/>
                  </a:cubicBezTo>
                  <a:cubicBezTo>
                    <a:pt x="8148" y="27"/>
                    <a:pt x="8145" y="28"/>
                    <a:pt x="8142" y="29"/>
                  </a:cubicBezTo>
                  <a:cubicBezTo>
                    <a:pt x="8123" y="39"/>
                    <a:pt x="8123" y="39"/>
                    <a:pt x="8123" y="39"/>
                  </a:cubicBezTo>
                  <a:cubicBezTo>
                    <a:pt x="8118" y="41"/>
                    <a:pt x="8113" y="42"/>
                    <a:pt x="8109" y="42"/>
                  </a:cubicBezTo>
                  <a:cubicBezTo>
                    <a:pt x="8102" y="42"/>
                    <a:pt x="8091" y="39"/>
                    <a:pt x="8076" y="33"/>
                  </a:cubicBezTo>
                  <a:cubicBezTo>
                    <a:pt x="8042" y="19"/>
                    <a:pt x="8042" y="19"/>
                    <a:pt x="8042" y="19"/>
                  </a:cubicBezTo>
                  <a:cubicBezTo>
                    <a:pt x="8012" y="7"/>
                    <a:pt x="7981" y="1"/>
                    <a:pt x="7950" y="1"/>
                  </a:cubicBezTo>
                  <a:cubicBezTo>
                    <a:pt x="7896" y="1"/>
                    <a:pt x="7851" y="20"/>
                    <a:pt x="7815" y="57"/>
                  </a:cubicBezTo>
                  <a:close/>
                  <a:moveTo>
                    <a:pt x="8588" y="117"/>
                  </a:moveTo>
                  <a:cubicBezTo>
                    <a:pt x="8588" y="88"/>
                    <a:pt x="8592" y="69"/>
                    <a:pt x="8599" y="60"/>
                  </a:cubicBezTo>
                  <a:cubicBezTo>
                    <a:pt x="8606" y="50"/>
                    <a:pt x="8621" y="44"/>
                    <a:pt x="8645" y="40"/>
                  </a:cubicBezTo>
                  <a:cubicBezTo>
                    <a:pt x="8652" y="39"/>
                    <a:pt x="8656" y="37"/>
                    <a:pt x="8658" y="35"/>
                  </a:cubicBezTo>
                  <a:cubicBezTo>
                    <a:pt x="8660" y="33"/>
                    <a:pt x="8660" y="29"/>
                    <a:pt x="8660" y="23"/>
                  </a:cubicBezTo>
                  <a:cubicBezTo>
                    <a:pt x="8660" y="15"/>
                    <a:pt x="8655" y="10"/>
                    <a:pt x="8644" y="10"/>
                  </a:cubicBezTo>
                  <a:cubicBezTo>
                    <a:pt x="8625" y="10"/>
                    <a:pt x="8599" y="12"/>
                    <a:pt x="8564" y="14"/>
                  </a:cubicBezTo>
                  <a:cubicBezTo>
                    <a:pt x="8527" y="17"/>
                    <a:pt x="8527" y="17"/>
                    <a:pt x="8527" y="17"/>
                  </a:cubicBezTo>
                  <a:cubicBezTo>
                    <a:pt x="8499" y="19"/>
                    <a:pt x="8476" y="21"/>
                    <a:pt x="8457" y="21"/>
                  </a:cubicBezTo>
                  <a:cubicBezTo>
                    <a:pt x="8428" y="21"/>
                    <a:pt x="8408" y="19"/>
                    <a:pt x="8396" y="17"/>
                  </a:cubicBezTo>
                  <a:cubicBezTo>
                    <a:pt x="8384" y="14"/>
                    <a:pt x="8375" y="13"/>
                    <a:pt x="8369" y="12"/>
                  </a:cubicBezTo>
                  <a:cubicBezTo>
                    <a:pt x="8361" y="12"/>
                    <a:pt x="8357" y="17"/>
                    <a:pt x="8357" y="26"/>
                  </a:cubicBezTo>
                  <a:cubicBezTo>
                    <a:pt x="8357" y="32"/>
                    <a:pt x="8359" y="37"/>
                    <a:pt x="8364" y="39"/>
                  </a:cubicBezTo>
                  <a:cubicBezTo>
                    <a:pt x="8369" y="42"/>
                    <a:pt x="8380" y="45"/>
                    <a:pt x="8397" y="47"/>
                  </a:cubicBezTo>
                  <a:cubicBezTo>
                    <a:pt x="8426" y="52"/>
                    <a:pt x="8445" y="60"/>
                    <a:pt x="8456" y="74"/>
                  </a:cubicBezTo>
                  <a:cubicBezTo>
                    <a:pt x="8467" y="87"/>
                    <a:pt x="8472" y="109"/>
                    <a:pt x="8472" y="140"/>
                  </a:cubicBezTo>
                  <a:cubicBezTo>
                    <a:pt x="8472" y="541"/>
                    <a:pt x="8472" y="541"/>
                    <a:pt x="8472" y="541"/>
                  </a:cubicBezTo>
                  <a:cubicBezTo>
                    <a:pt x="8472" y="586"/>
                    <a:pt x="8472" y="586"/>
                    <a:pt x="8472" y="586"/>
                  </a:cubicBezTo>
                  <a:cubicBezTo>
                    <a:pt x="8472" y="615"/>
                    <a:pt x="8468" y="636"/>
                    <a:pt x="8460" y="649"/>
                  </a:cubicBezTo>
                  <a:cubicBezTo>
                    <a:pt x="8452" y="661"/>
                    <a:pt x="8436" y="672"/>
                    <a:pt x="8412" y="681"/>
                  </a:cubicBezTo>
                  <a:cubicBezTo>
                    <a:pt x="8397" y="693"/>
                    <a:pt x="8397" y="693"/>
                    <a:pt x="8397" y="693"/>
                  </a:cubicBezTo>
                  <a:cubicBezTo>
                    <a:pt x="8398" y="697"/>
                    <a:pt x="8398" y="697"/>
                    <a:pt x="8398" y="697"/>
                  </a:cubicBezTo>
                  <a:cubicBezTo>
                    <a:pt x="8400" y="704"/>
                    <a:pt x="8405" y="708"/>
                    <a:pt x="8412" y="708"/>
                  </a:cubicBezTo>
                  <a:cubicBezTo>
                    <a:pt x="8420" y="708"/>
                    <a:pt x="8432" y="706"/>
                    <a:pt x="8448" y="703"/>
                  </a:cubicBezTo>
                  <a:cubicBezTo>
                    <a:pt x="8468" y="699"/>
                    <a:pt x="8495" y="698"/>
                    <a:pt x="8528" y="698"/>
                  </a:cubicBezTo>
                  <a:cubicBezTo>
                    <a:pt x="8556" y="698"/>
                    <a:pt x="8591" y="700"/>
                    <a:pt x="8635" y="705"/>
                  </a:cubicBezTo>
                  <a:cubicBezTo>
                    <a:pt x="8652" y="707"/>
                    <a:pt x="8666" y="708"/>
                    <a:pt x="8675" y="708"/>
                  </a:cubicBezTo>
                  <a:cubicBezTo>
                    <a:pt x="8697" y="708"/>
                    <a:pt x="8708" y="703"/>
                    <a:pt x="8708" y="693"/>
                  </a:cubicBezTo>
                  <a:cubicBezTo>
                    <a:pt x="8708" y="682"/>
                    <a:pt x="8700" y="677"/>
                    <a:pt x="8683" y="677"/>
                  </a:cubicBezTo>
                  <a:cubicBezTo>
                    <a:pt x="8658" y="677"/>
                    <a:pt x="8638" y="670"/>
                    <a:pt x="8622" y="657"/>
                  </a:cubicBezTo>
                  <a:cubicBezTo>
                    <a:pt x="8606" y="643"/>
                    <a:pt x="8596" y="623"/>
                    <a:pt x="8592" y="597"/>
                  </a:cubicBezTo>
                  <a:cubicBezTo>
                    <a:pt x="8588" y="547"/>
                    <a:pt x="8588" y="547"/>
                    <a:pt x="8588" y="547"/>
                  </a:cubicBezTo>
                  <a:cubicBezTo>
                    <a:pt x="8588" y="117"/>
                    <a:pt x="8588" y="117"/>
                    <a:pt x="8588" y="117"/>
                  </a:cubicBezTo>
                  <a:close/>
                  <a:moveTo>
                    <a:pt x="9248" y="76"/>
                  </a:moveTo>
                  <a:cubicBezTo>
                    <a:pt x="9261" y="68"/>
                    <a:pt x="9292" y="64"/>
                    <a:pt x="9344" y="64"/>
                  </a:cubicBezTo>
                  <a:cubicBezTo>
                    <a:pt x="9382" y="64"/>
                    <a:pt x="9411" y="71"/>
                    <a:pt x="9431" y="85"/>
                  </a:cubicBezTo>
                  <a:cubicBezTo>
                    <a:pt x="9451" y="99"/>
                    <a:pt x="9464" y="122"/>
                    <a:pt x="9471" y="153"/>
                  </a:cubicBezTo>
                  <a:cubicBezTo>
                    <a:pt x="9474" y="166"/>
                    <a:pt x="9480" y="173"/>
                    <a:pt x="9487" y="173"/>
                  </a:cubicBezTo>
                  <a:cubicBezTo>
                    <a:pt x="9497" y="173"/>
                    <a:pt x="9501" y="167"/>
                    <a:pt x="9501" y="156"/>
                  </a:cubicBezTo>
                  <a:cubicBezTo>
                    <a:pt x="9501" y="145"/>
                    <a:pt x="9500" y="131"/>
                    <a:pt x="9498" y="113"/>
                  </a:cubicBezTo>
                  <a:cubicBezTo>
                    <a:pt x="9495" y="91"/>
                    <a:pt x="9493" y="78"/>
                    <a:pt x="9493" y="72"/>
                  </a:cubicBezTo>
                  <a:cubicBezTo>
                    <a:pt x="9490" y="36"/>
                    <a:pt x="9490" y="36"/>
                    <a:pt x="9490" y="36"/>
                  </a:cubicBezTo>
                  <a:cubicBezTo>
                    <a:pt x="9489" y="20"/>
                    <a:pt x="9479" y="12"/>
                    <a:pt x="9461" y="12"/>
                  </a:cubicBezTo>
                  <a:cubicBezTo>
                    <a:pt x="9456" y="12"/>
                    <a:pt x="9444" y="13"/>
                    <a:pt x="9427" y="13"/>
                  </a:cubicBezTo>
                  <a:cubicBezTo>
                    <a:pt x="9338" y="18"/>
                    <a:pt x="9255" y="20"/>
                    <a:pt x="9175" y="20"/>
                  </a:cubicBezTo>
                  <a:cubicBezTo>
                    <a:pt x="9053" y="19"/>
                    <a:pt x="9053" y="19"/>
                    <a:pt x="9053" y="19"/>
                  </a:cubicBezTo>
                  <a:cubicBezTo>
                    <a:pt x="8950" y="18"/>
                    <a:pt x="8950" y="18"/>
                    <a:pt x="8950" y="18"/>
                  </a:cubicBezTo>
                  <a:cubicBezTo>
                    <a:pt x="8926" y="18"/>
                    <a:pt x="8907" y="17"/>
                    <a:pt x="8894" y="16"/>
                  </a:cubicBezTo>
                  <a:cubicBezTo>
                    <a:pt x="8886" y="15"/>
                    <a:pt x="8880" y="15"/>
                    <a:pt x="8877" y="15"/>
                  </a:cubicBezTo>
                  <a:cubicBezTo>
                    <a:pt x="8864" y="15"/>
                    <a:pt x="8857" y="22"/>
                    <a:pt x="8855" y="35"/>
                  </a:cubicBezTo>
                  <a:cubicBezTo>
                    <a:pt x="8852" y="65"/>
                    <a:pt x="8852" y="65"/>
                    <a:pt x="8852" y="65"/>
                  </a:cubicBezTo>
                  <a:cubicBezTo>
                    <a:pt x="8846" y="110"/>
                    <a:pt x="8846" y="110"/>
                    <a:pt x="8846" y="110"/>
                  </a:cubicBezTo>
                  <a:cubicBezTo>
                    <a:pt x="8841" y="154"/>
                    <a:pt x="8841" y="154"/>
                    <a:pt x="8841" y="154"/>
                  </a:cubicBezTo>
                  <a:cubicBezTo>
                    <a:pt x="8838" y="171"/>
                    <a:pt x="8836" y="184"/>
                    <a:pt x="8836" y="194"/>
                  </a:cubicBezTo>
                  <a:cubicBezTo>
                    <a:pt x="8835" y="204"/>
                    <a:pt x="8840" y="209"/>
                    <a:pt x="8851" y="209"/>
                  </a:cubicBezTo>
                  <a:cubicBezTo>
                    <a:pt x="8859" y="209"/>
                    <a:pt x="8865" y="202"/>
                    <a:pt x="8869" y="189"/>
                  </a:cubicBezTo>
                  <a:cubicBezTo>
                    <a:pt x="8873" y="174"/>
                    <a:pt x="8873" y="174"/>
                    <a:pt x="8873" y="174"/>
                  </a:cubicBezTo>
                  <a:cubicBezTo>
                    <a:pt x="8883" y="138"/>
                    <a:pt x="8891" y="115"/>
                    <a:pt x="8897" y="105"/>
                  </a:cubicBezTo>
                  <a:cubicBezTo>
                    <a:pt x="8902" y="96"/>
                    <a:pt x="8914" y="88"/>
                    <a:pt x="8932" y="80"/>
                  </a:cubicBezTo>
                  <a:cubicBezTo>
                    <a:pt x="8957" y="70"/>
                    <a:pt x="9003" y="65"/>
                    <a:pt x="9070" y="65"/>
                  </a:cubicBezTo>
                  <a:cubicBezTo>
                    <a:pt x="9099" y="65"/>
                    <a:pt x="9113" y="79"/>
                    <a:pt x="9113" y="105"/>
                  </a:cubicBezTo>
                  <a:cubicBezTo>
                    <a:pt x="9113" y="554"/>
                    <a:pt x="9113" y="554"/>
                    <a:pt x="9113" y="554"/>
                  </a:cubicBezTo>
                  <a:cubicBezTo>
                    <a:pt x="9113" y="577"/>
                    <a:pt x="9113" y="577"/>
                    <a:pt x="9113" y="577"/>
                  </a:cubicBezTo>
                  <a:cubicBezTo>
                    <a:pt x="9113" y="607"/>
                    <a:pt x="9106" y="631"/>
                    <a:pt x="9092" y="648"/>
                  </a:cubicBezTo>
                  <a:cubicBezTo>
                    <a:pt x="9078" y="666"/>
                    <a:pt x="9057" y="675"/>
                    <a:pt x="9031" y="677"/>
                  </a:cubicBezTo>
                  <a:cubicBezTo>
                    <a:pt x="9021" y="678"/>
                    <a:pt x="9014" y="679"/>
                    <a:pt x="9011" y="681"/>
                  </a:cubicBezTo>
                  <a:cubicBezTo>
                    <a:pt x="9008" y="683"/>
                    <a:pt x="9007" y="688"/>
                    <a:pt x="9006" y="696"/>
                  </a:cubicBezTo>
                  <a:cubicBezTo>
                    <a:pt x="9006" y="705"/>
                    <a:pt x="9011" y="709"/>
                    <a:pt x="9022" y="709"/>
                  </a:cubicBezTo>
                  <a:cubicBezTo>
                    <a:pt x="9026" y="709"/>
                    <a:pt x="9034" y="708"/>
                    <a:pt x="9046" y="707"/>
                  </a:cubicBezTo>
                  <a:cubicBezTo>
                    <a:pt x="9157" y="701"/>
                    <a:pt x="9157" y="701"/>
                    <a:pt x="9157" y="701"/>
                  </a:cubicBezTo>
                  <a:cubicBezTo>
                    <a:pt x="9173" y="700"/>
                    <a:pt x="9190" y="699"/>
                    <a:pt x="9210" y="699"/>
                  </a:cubicBezTo>
                  <a:cubicBezTo>
                    <a:pt x="9218" y="699"/>
                    <a:pt x="9225" y="699"/>
                    <a:pt x="9230" y="700"/>
                  </a:cubicBezTo>
                  <a:cubicBezTo>
                    <a:pt x="9293" y="704"/>
                    <a:pt x="9293" y="704"/>
                    <a:pt x="9293" y="704"/>
                  </a:cubicBezTo>
                  <a:cubicBezTo>
                    <a:pt x="9331" y="705"/>
                    <a:pt x="9331" y="705"/>
                    <a:pt x="9331" y="705"/>
                  </a:cubicBezTo>
                  <a:cubicBezTo>
                    <a:pt x="9337" y="705"/>
                    <a:pt x="9341" y="706"/>
                    <a:pt x="9344" y="706"/>
                  </a:cubicBezTo>
                  <a:cubicBezTo>
                    <a:pt x="9354" y="706"/>
                    <a:pt x="9359" y="702"/>
                    <a:pt x="9359" y="694"/>
                  </a:cubicBezTo>
                  <a:cubicBezTo>
                    <a:pt x="9359" y="683"/>
                    <a:pt x="9353" y="677"/>
                    <a:pt x="9341" y="676"/>
                  </a:cubicBezTo>
                  <a:cubicBezTo>
                    <a:pt x="9299" y="673"/>
                    <a:pt x="9270" y="660"/>
                    <a:pt x="9254" y="636"/>
                  </a:cubicBezTo>
                  <a:cubicBezTo>
                    <a:pt x="9237" y="612"/>
                    <a:pt x="9229" y="572"/>
                    <a:pt x="9229" y="515"/>
                  </a:cubicBezTo>
                  <a:cubicBezTo>
                    <a:pt x="9229" y="135"/>
                    <a:pt x="9229" y="135"/>
                    <a:pt x="9229" y="135"/>
                  </a:cubicBezTo>
                  <a:cubicBezTo>
                    <a:pt x="9229" y="104"/>
                    <a:pt x="9235" y="84"/>
                    <a:pt x="9248" y="76"/>
                  </a:cubicBezTo>
                  <a:close/>
                  <a:moveTo>
                    <a:pt x="10043" y="399"/>
                  </a:moveTo>
                  <a:cubicBezTo>
                    <a:pt x="10045" y="393"/>
                    <a:pt x="10049" y="384"/>
                    <a:pt x="10056" y="374"/>
                  </a:cubicBezTo>
                  <a:cubicBezTo>
                    <a:pt x="10092" y="318"/>
                    <a:pt x="10131" y="248"/>
                    <a:pt x="10174" y="166"/>
                  </a:cubicBezTo>
                  <a:cubicBezTo>
                    <a:pt x="10198" y="120"/>
                    <a:pt x="10218" y="88"/>
                    <a:pt x="10233" y="72"/>
                  </a:cubicBezTo>
                  <a:cubicBezTo>
                    <a:pt x="10249" y="56"/>
                    <a:pt x="10269" y="44"/>
                    <a:pt x="10295" y="38"/>
                  </a:cubicBezTo>
                  <a:cubicBezTo>
                    <a:pt x="10307" y="35"/>
                    <a:pt x="10313" y="31"/>
                    <a:pt x="10313" y="23"/>
                  </a:cubicBezTo>
                  <a:cubicBezTo>
                    <a:pt x="10313" y="15"/>
                    <a:pt x="10308" y="11"/>
                    <a:pt x="10299" y="11"/>
                  </a:cubicBezTo>
                  <a:cubicBezTo>
                    <a:pt x="10283" y="11"/>
                    <a:pt x="10270" y="12"/>
                    <a:pt x="10259" y="12"/>
                  </a:cubicBezTo>
                  <a:cubicBezTo>
                    <a:pt x="10217" y="15"/>
                    <a:pt x="10217" y="15"/>
                    <a:pt x="10217" y="15"/>
                  </a:cubicBezTo>
                  <a:cubicBezTo>
                    <a:pt x="10203" y="16"/>
                    <a:pt x="10191" y="17"/>
                    <a:pt x="10180" y="17"/>
                  </a:cubicBezTo>
                  <a:cubicBezTo>
                    <a:pt x="10159" y="17"/>
                    <a:pt x="10142" y="16"/>
                    <a:pt x="10129" y="14"/>
                  </a:cubicBezTo>
                  <a:cubicBezTo>
                    <a:pt x="10096" y="9"/>
                    <a:pt x="10096" y="9"/>
                    <a:pt x="10096" y="9"/>
                  </a:cubicBezTo>
                  <a:cubicBezTo>
                    <a:pt x="10088" y="8"/>
                    <a:pt x="10079" y="8"/>
                    <a:pt x="10070" y="8"/>
                  </a:cubicBezTo>
                  <a:cubicBezTo>
                    <a:pt x="10061" y="8"/>
                    <a:pt x="10057" y="13"/>
                    <a:pt x="10057" y="24"/>
                  </a:cubicBezTo>
                  <a:cubicBezTo>
                    <a:pt x="10057" y="31"/>
                    <a:pt x="10062" y="35"/>
                    <a:pt x="10073" y="36"/>
                  </a:cubicBezTo>
                  <a:cubicBezTo>
                    <a:pt x="10094" y="38"/>
                    <a:pt x="10113" y="45"/>
                    <a:pt x="10129" y="58"/>
                  </a:cubicBezTo>
                  <a:cubicBezTo>
                    <a:pt x="10146" y="70"/>
                    <a:pt x="10154" y="84"/>
                    <a:pt x="10154" y="98"/>
                  </a:cubicBezTo>
                  <a:cubicBezTo>
                    <a:pt x="10154" y="114"/>
                    <a:pt x="10136" y="156"/>
                    <a:pt x="10099" y="223"/>
                  </a:cubicBezTo>
                  <a:cubicBezTo>
                    <a:pt x="10081" y="255"/>
                    <a:pt x="10070" y="275"/>
                    <a:pt x="10065" y="284"/>
                  </a:cubicBezTo>
                  <a:cubicBezTo>
                    <a:pt x="10048" y="318"/>
                    <a:pt x="10034" y="336"/>
                    <a:pt x="10023" y="336"/>
                  </a:cubicBezTo>
                  <a:cubicBezTo>
                    <a:pt x="10012" y="336"/>
                    <a:pt x="10001" y="324"/>
                    <a:pt x="9990" y="300"/>
                  </a:cubicBezTo>
                  <a:cubicBezTo>
                    <a:pt x="9986" y="292"/>
                    <a:pt x="9976" y="273"/>
                    <a:pt x="9960" y="242"/>
                  </a:cubicBezTo>
                  <a:cubicBezTo>
                    <a:pt x="9921" y="165"/>
                    <a:pt x="9921" y="165"/>
                    <a:pt x="9921" y="165"/>
                  </a:cubicBezTo>
                  <a:cubicBezTo>
                    <a:pt x="9896" y="118"/>
                    <a:pt x="9884" y="87"/>
                    <a:pt x="9884" y="72"/>
                  </a:cubicBezTo>
                  <a:cubicBezTo>
                    <a:pt x="9884" y="55"/>
                    <a:pt x="9897" y="44"/>
                    <a:pt x="9922" y="39"/>
                  </a:cubicBezTo>
                  <a:cubicBezTo>
                    <a:pt x="9934" y="36"/>
                    <a:pt x="9940" y="32"/>
                    <a:pt x="9940" y="24"/>
                  </a:cubicBezTo>
                  <a:cubicBezTo>
                    <a:pt x="9940" y="16"/>
                    <a:pt x="9933" y="11"/>
                    <a:pt x="9918" y="11"/>
                  </a:cubicBezTo>
                  <a:cubicBezTo>
                    <a:pt x="9911" y="11"/>
                    <a:pt x="9898" y="12"/>
                    <a:pt x="9877" y="14"/>
                  </a:cubicBezTo>
                  <a:cubicBezTo>
                    <a:pt x="9848" y="18"/>
                    <a:pt x="9821" y="19"/>
                    <a:pt x="9793" y="19"/>
                  </a:cubicBezTo>
                  <a:cubicBezTo>
                    <a:pt x="9764" y="19"/>
                    <a:pt x="9731" y="17"/>
                    <a:pt x="9695" y="13"/>
                  </a:cubicBezTo>
                  <a:cubicBezTo>
                    <a:pt x="9677" y="11"/>
                    <a:pt x="9664" y="10"/>
                    <a:pt x="9655" y="10"/>
                  </a:cubicBezTo>
                  <a:cubicBezTo>
                    <a:pt x="9646" y="10"/>
                    <a:pt x="9641" y="15"/>
                    <a:pt x="9641" y="26"/>
                  </a:cubicBezTo>
                  <a:cubicBezTo>
                    <a:pt x="9641" y="34"/>
                    <a:pt x="9648" y="39"/>
                    <a:pt x="9660" y="40"/>
                  </a:cubicBezTo>
                  <a:cubicBezTo>
                    <a:pt x="9701" y="44"/>
                    <a:pt x="9737" y="75"/>
                    <a:pt x="9768" y="133"/>
                  </a:cubicBezTo>
                  <a:cubicBezTo>
                    <a:pt x="9844" y="277"/>
                    <a:pt x="9844" y="277"/>
                    <a:pt x="9844" y="277"/>
                  </a:cubicBezTo>
                  <a:cubicBezTo>
                    <a:pt x="9865" y="317"/>
                    <a:pt x="9885" y="352"/>
                    <a:pt x="9902" y="381"/>
                  </a:cubicBezTo>
                  <a:cubicBezTo>
                    <a:pt x="9917" y="405"/>
                    <a:pt x="9925" y="429"/>
                    <a:pt x="9925" y="451"/>
                  </a:cubicBezTo>
                  <a:cubicBezTo>
                    <a:pt x="9925" y="547"/>
                    <a:pt x="9925" y="547"/>
                    <a:pt x="9925" y="547"/>
                  </a:cubicBezTo>
                  <a:cubicBezTo>
                    <a:pt x="9925" y="592"/>
                    <a:pt x="9918" y="624"/>
                    <a:pt x="9905" y="642"/>
                  </a:cubicBezTo>
                  <a:cubicBezTo>
                    <a:pt x="9891" y="660"/>
                    <a:pt x="9866" y="672"/>
                    <a:pt x="9828" y="678"/>
                  </a:cubicBezTo>
                  <a:cubicBezTo>
                    <a:pt x="9819" y="680"/>
                    <a:pt x="9814" y="683"/>
                    <a:pt x="9814" y="690"/>
                  </a:cubicBezTo>
                  <a:cubicBezTo>
                    <a:pt x="9814" y="701"/>
                    <a:pt x="9818" y="707"/>
                    <a:pt x="9826" y="707"/>
                  </a:cubicBezTo>
                  <a:cubicBezTo>
                    <a:pt x="9832" y="707"/>
                    <a:pt x="9842" y="705"/>
                    <a:pt x="9856" y="703"/>
                  </a:cubicBezTo>
                  <a:cubicBezTo>
                    <a:pt x="9877" y="699"/>
                    <a:pt x="9918" y="698"/>
                    <a:pt x="9981" y="698"/>
                  </a:cubicBezTo>
                  <a:cubicBezTo>
                    <a:pt x="10008" y="698"/>
                    <a:pt x="10027" y="698"/>
                    <a:pt x="10040" y="700"/>
                  </a:cubicBezTo>
                  <a:cubicBezTo>
                    <a:pt x="10112" y="706"/>
                    <a:pt x="10112" y="706"/>
                    <a:pt x="10112" y="706"/>
                  </a:cubicBezTo>
                  <a:cubicBezTo>
                    <a:pt x="10121" y="707"/>
                    <a:pt x="10130" y="708"/>
                    <a:pt x="10138" y="708"/>
                  </a:cubicBezTo>
                  <a:cubicBezTo>
                    <a:pt x="10153" y="708"/>
                    <a:pt x="10161" y="703"/>
                    <a:pt x="10161" y="693"/>
                  </a:cubicBezTo>
                  <a:cubicBezTo>
                    <a:pt x="10161" y="684"/>
                    <a:pt x="10155" y="679"/>
                    <a:pt x="10145" y="678"/>
                  </a:cubicBezTo>
                  <a:cubicBezTo>
                    <a:pt x="10083" y="675"/>
                    <a:pt x="10049" y="654"/>
                    <a:pt x="10044" y="616"/>
                  </a:cubicBezTo>
                  <a:cubicBezTo>
                    <a:pt x="10041" y="582"/>
                    <a:pt x="10041" y="582"/>
                    <a:pt x="10041" y="582"/>
                  </a:cubicBezTo>
                  <a:cubicBezTo>
                    <a:pt x="10041" y="433"/>
                    <a:pt x="10041" y="433"/>
                    <a:pt x="10041" y="433"/>
                  </a:cubicBezTo>
                  <a:cubicBezTo>
                    <a:pt x="10041" y="417"/>
                    <a:pt x="10042" y="405"/>
                    <a:pt x="10043" y="399"/>
                  </a:cubicBezTo>
                  <a:close/>
                  <a:moveTo>
                    <a:pt x="11058" y="30"/>
                  </a:moveTo>
                  <a:cubicBezTo>
                    <a:pt x="11008" y="51"/>
                    <a:pt x="10966" y="79"/>
                    <a:pt x="10933" y="115"/>
                  </a:cubicBezTo>
                  <a:cubicBezTo>
                    <a:pt x="10905" y="146"/>
                    <a:pt x="10883" y="184"/>
                    <a:pt x="10866" y="229"/>
                  </a:cubicBezTo>
                  <a:cubicBezTo>
                    <a:pt x="10850" y="274"/>
                    <a:pt x="10842" y="320"/>
                    <a:pt x="10842" y="366"/>
                  </a:cubicBezTo>
                  <a:cubicBezTo>
                    <a:pt x="10842" y="472"/>
                    <a:pt x="10874" y="558"/>
                    <a:pt x="10940" y="621"/>
                  </a:cubicBezTo>
                  <a:cubicBezTo>
                    <a:pt x="11005" y="685"/>
                    <a:pt x="11092" y="717"/>
                    <a:pt x="11201" y="717"/>
                  </a:cubicBezTo>
                  <a:cubicBezTo>
                    <a:pt x="11315" y="717"/>
                    <a:pt x="11405" y="681"/>
                    <a:pt x="11470" y="607"/>
                  </a:cubicBezTo>
                  <a:cubicBezTo>
                    <a:pt x="11536" y="532"/>
                    <a:pt x="11570" y="440"/>
                    <a:pt x="11570" y="332"/>
                  </a:cubicBezTo>
                  <a:cubicBezTo>
                    <a:pt x="11570" y="233"/>
                    <a:pt x="11537" y="153"/>
                    <a:pt x="11473" y="92"/>
                  </a:cubicBezTo>
                  <a:cubicBezTo>
                    <a:pt x="11408" y="30"/>
                    <a:pt x="11323" y="0"/>
                    <a:pt x="11218" y="0"/>
                  </a:cubicBezTo>
                  <a:cubicBezTo>
                    <a:pt x="11162" y="0"/>
                    <a:pt x="11108" y="10"/>
                    <a:pt x="11058" y="30"/>
                  </a:cubicBezTo>
                  <a:close/>
                  <a:moveTo>
                    <a:pt x="11346" y="103"/>
                  </a:moveTo>
                  <a:cubicBezTo>
                    <a:pt x="11378" y="133"/>
                    <a:pt x="11404" y="173"/>
                    <a:pt x="11423" y="223"/>
                  </a:cubicBezTo>
                  <a:cubicBezTo>
                    <a:pt x="11442" y="274"/>
                    <a:pt x="11452" y="325"/>
                    <a:pt x="11452" y="378"/>
                  </a:cubicBezTo>
                  <a:cubicBezTo>
                    <a:pt x="11452" y="470"/>
                    <a:pt x="11431" y="543"/>
                    <a:pt x="11390" y="597"/>
                  </a:cubicBezTo>
                  <a:cubicBezTo>
                    <a:pt x="11348" y="652"/>
                    <a:pt x="11293" y="679"/>
                    <a:pt x="11224" y="679"/>
                  </a:cubicBezTo>
                  <a:cubicBezTo>
                    <a:pt x="11148" y="679"/>
                    <a:pt x="11086" y="646"/>
                    <a:pt x="11038" y="580"/>
                  </a:cubicBezTo>
                  <a:cubicBezTo>
                    <a:pt x="10990" y="514"/>
                    <a:pt x="10966" y="428"/>
                    <a:pt x="10966" y="322"/>
                  </a:cubicBezTo>
                  <a:cubicBezTo>
                    <a:pt x="10966" y="233"/>
                    <a:pt x="10985" y="163"/>
                    <a:pt x="11023" y="113"/>
                  </a:cubicBezTo>
                  <a:cubicBezTo>
                    <a:pt x="11061" y="63"/>
                    <a:pt x="11114" y="38"/>
                    <a:pt x="11182" y="38"/>
                  </a:cubicBezTo>
                  <a:cubicBezTo>
                    <a:pt x="11245" y="38"/>
                    <a:pt x="11300" y="60"/>
                    <a:pt x="11346" y="103"/>
                  </a:cubicBezTo>
                  <a:cubicBezTo>
                    <a:pt x="11346" y="103"/>
                    <a:pt x="11346" y="103"/>
                    <a:pt x="11346" y="103"/>
                  </a:cubicBezTo>
                  <a:close/>
                  <a:moveTo>
                    <a:pt x="11944" y="105"/>
                  </a:moveTo>
                  <a:cubicBezTo>
                    <a:pt x="11944" y="87"/>
                    <a:pt x="11948" y="74"/>
                    <a:pt x="11956" y="67"/>
                  </a:cubicBezTo>
                  <a:cubicBezTo>
                    <a:pt x="11963" y="60"/>
                    <a:pt x="11977" y="56"/>
                    <a:pt x="11996" y="56"/>
                  </a:cubicBezTo>
                  <a:cubicBezTo>
                    <a:pt x="12017" y="55"/>
                    <a:pt x="12017" y="55"/>
                    <a:pt x="12017" y="55"/>
                  </a:cubicBezTo>
                  <a:cubicBezTo>
                    <a:pt x="12082" y="56"/>
                    <a:pt x="12082" y="56"/>
                    <a:pt x="12082" y="56"/>
                  </a:cubicBezTo>
                  <a:cubicBezTo>
                    <a:pt x="12157" y="56"/>
                    <a:pt x="12202" y="78"/>
                    <a:pt x="12215" y="122"/>
                  </a:cubicBezTo>
                  <a:cubicBezTo>
                    <a:pt x="12217" y="127"/>
                    <a:pt x="12218" y="133"/>
                    <a:pt x="12218" y="140"/>
                  </a:cubicBezTo>
                  <a:cubicBezTo>
                    <a:pt x="12218" y="157"/>
                    <a:pt x="12218" y="157"/>
                    <a:pt x="12218" y="157"/>
                  </a:cubicBezTo>
                  <a:cubicBezTo>
                    <a:pt x="12218" y="166"/>
                    <a:pt x="12221" y="171"/>
                    <a:pt x="12229" y="171"/>
                  </a:cubicBezTo>
                  <a:cubicBezTo>
                    <a:pt x="12241" y="171"/>
                    <a:pt x="12248" y="157"/>
                    <a:pt x="12248" y="129"/>
                  </a:cubicBezTo>
                  <a:cubicBezTo>
                    <a:pt x="12248" y="124"/>
                    <a:pt x="12247" y="117"/>
                    <a:pt x="12246" y="110"/>
                  </a:cubicBezTo>
                  <a:cubicBezTo>
                    <a:pt x="12241" y="71"/>
                    <a:pt x="12241" y="71"/>
                    <a:pt x="12241" y="71"/>
                  </a:cubicBezTo>
                  <a:cubicBezTo>
                    <a:pt x="12241" y="68"/>
                    <a:pt x="12240" y="56"/>
                    <a:pt x="12238" y="34"/>
                  </a:cubicBezTo>
                  <a:cubicBezTo>
                    <a:pt x="12237" y="17"/>
                    <a:pt x="12233" y="8"/>
                    <a:pt x="12225" y="8"/>
                  </a:cubicBezTo>
                  <a:cubicBezTo>
                    <a:pt x="12216" y="8"/>
                    <a:pt x="12203" y="9"/>
                    <a:pt x="12186" y="10"/>
                  </a:cubicBezTo>
                  <a:cubicBezTo>
                    <a:pt x="12138" y="14"/>
                    <a:pt x="12092" y="16"/>
                    <a:pt x="12046" y="16"/>
                  </a:cubicBezTo>
                  <a:cubicBezTo>
                    <a:pt x="11914" y="16"/>
                    <a:pt x="11914" y="16"/>
                    <a:pt x="11914" y="16"/>
                  </a:cubicBezTo>
                  <a:cubicBezTo>
                    <a:pt x="11827" y="18"/>
                    <a:pt x="11827" y="18"/>
                    <a:pt x="11827" y="18"/>
                  </a:cubicBezTo>
                  <a:cubicBezTo>
                    <a:pt x="11804" y="18"/>
                    <a:pt x="11783" y="17"/>
                    <a:pt x="11763" y="16"/>
                  </a:cubicBezTo>
                  <a:cubicBezTo>
                    <a:pt x="11749" y="14"/>
                    <a:pt x="11740" y="14"/>
                    <a:pt x="11736" y="14"/>
                  </a:cubicBezTo>
                  <a:cubicBezTo>
                    <a:pt x="11725" y="14"/>
                    <a:pt x="11719" y="19"/>
                    <a:pt x="11719" y="29"/>
                  </a:cubicBezTo>
                  <a:cubicBezTo>
                    <a:pt x="11719" y="36"/>
                    <a:pt x="11724" y="41"/>
                    <a:pt x="11732" y="41"/>
                  </a:cubicBezTo>
                  <a:cubicBezTo>
                    <a:pt x="11765" y="43"/>
                    <a:pt x="11789" y="51"/>
                    <a:pt x="11806" y="66"/>
                  </a:cubicBezTo>
                  <a:cubicBezTo>
                    <a:pt x="11821" y="79"/>
                    <a:pt x="11828" y="106"/>
                    <a:pt x="11828" y="149"/>
                  </a:cubicBezTo>
                  <a:cubicBezTo>
                    <a:pt x="11828" y="563"/>
                    <a:pt x="11828" y="563"/>
                    <a:pt x="11828" y="563"/>
                  </a:cubicBezTo>
                  <a:cubicBezTo>
                    <a:pt x="11828" y="604"/>
                    <a:pt x="11825" y="632"/>
                    <a:pt x="11818" y="649"/>
                  </a:cubicBezTo>
                  <a:cubicBezTo>
                    <a:pt x="11811" y="665"/>
                    <a:pt x="11797" y="677"/>
                    <a:pt x="11777" y="683"/>
                  </a:cubicBezTo>
                  <a:cubicBezTo>
                    <a:pt x="11767" y="686"/>
                    <a:pt x="11763" y="691"/>
                    <a:pt x="11763" y="698"/>
                  </a:cubicBezTo>
                  <a:cubicBezTo>
                    <a:pt x="11763" y="707"/>
                    <a:pt x="11768" y="711"/>
                    <a:pt x="11779" y="711"/>
                  </a:cubicBezTo>
                  <a:cubicBezTo>
                    <a:pt x="11788" y="711"/>
                    <a:pt x="11804" y="709"/>
                    <a:pt x="11829" y="706"/>
                  </a:cubicBezTo>
                  <a:cubicBezTo>
                    <a:pt x="11847" y="704"/>
                    <a:pt x="11869" y="703"/>
                    <a:pt x="11894" y="703"/>
                  </a:cubicBezTo>
                  <a:cubicBezTo>
                    <a:pt x="11950" y="703"/>
                    <a:pt x="11950" y="703"/>
                    <a:pt x="11950" y="703"/>
                  </a:cubicBezTo>
                  <a:cubicBezTo>
                    <a:pt x="11987" y="703"/>
                    <a:pt x="12011" y="703"/>
                    <a:pt x="12023" y="705"/>
                  </a:cubicBezTo>
                  <a:cubicBezTo>
                    <a:pt x="12036" y="706"/>
                    <a:pt x="12046" y="707"/>
                    <a:pt x="12052" y="707"/>
                  </a:cubicBezTo>
                  <a:cubicBezTo>
                    <a:pt x="12060" y="707"/>
                    <a:pt x="12063" y="703"/>
                    <a:pt x="12063" y="693"/>
                  </a:cubicBezTo>
                  <a:cubicBezTo>
                    <a:pt x="12063" y="685"/>
                    <a:pt x="12058" y="680"/>
                    <a:pt x="12047" y="679"/>
                  </a:cubicBezTo>
                  <a:cubicBezTo>
                    <a:pt x="12009" y="676"/>
                    <a:pt x="11983" y="666"/>
                    <a:pt x="11971" y="650"/>
                  </a:cubicBezTo>
                  <a:cubicBezTo>
                    <a:pt x="11953" y="627"/>
                    <a:pt x="11944" y="590"/>
                    <a:pt x="11944" y="540"/>
                  </a:cubicBezTo>
                  <a:cubicBezTo>
                    <a:pt x="11944" y="480"/>
                    <a:pt x="11944" y="480"/>
                    <a:pt x="11944" y="480"/>
                  </a:cubicBezTo>
                  <a:cubicBezTo>
                    <a:pt x="11944" y="440"/>
                    <a:pt x="11944" y="440"/>
                    <a:pt x="11944" y="440"/>
                  </a:cubicBezTo>
                  <a:cubicBezTo>
                    <a:pt x="11944" y="398"/>
                    <a:pt x="11948" y="374"/>
                    <a:pt x="11955" y="367"/>
                  </a:cubicBezTo>
                  <a:cubicBezTo>
                    <a:pt x="11963" y="361"/>
                    <a:pt x="11992" y="358"/>
                    <a:pt x="12043" y="358"/>
                  </a:cubicBezTo>
                  <a:cubicBezTo>
                    <a:pt x="12082" y="358"/>
                    <a:pt x="12110" y="364"/>
                    <a:pt x="12126" y="376"/>
                  </a:cubicBezTo>
                  <a:cubicBezTo>
                    <a:pt x="12141" y="388"/>
                    <a:pt x="12153" y="412"/>
                    <a:pt x="12159" y="447"/>
                  </a:cubicBezTo>
                  <a:cubicBezTo>
                    <a:pt x="12161" y="457"/>
                    <a:pt x="12165" y="461"/>
                    <a:pt x="12171" y="461"/>
                  </a:cubicBezTo>
                  <a:cubicBezTo>
                    <a:pt x="12181" y="460"/>
                    <a:pt x="12185" y="456"/>
                    <a:pt x="12185" y="449"/>
                  </a:cubicBezTo>
                  <a:cubicBezTo>
                    <a:pt x="12185" y="445"/>
                    <a:pt x="12185" y="438"/>
                    <a:pt x="12184" y="428"/>
                  </a:cubicBezTo>
                  <a:cubicBezTo>
                    <a:pt x="12177" y="332"/>
                    <a:pt x="12177" y="332"/>
                    <a:pt x="12177" y="332"/>
                  </a:cubicBezTo>
                  <a:cubicBezTo>
                    <a:pt x="12175" y="306"/>
                    <a:pt x="12174" y="283"/>
                    <a:pt x="12174" y="264"/>
                  </a:cubicBezTo>
                  <a:cubicBezTo>
                    <a:pt x="12174" y="258"/>
                    <a:pt x="12174" y="253"/>
                    <a:pt x="12174" y="248"/>
                  </a:cubicBezTo>
                  <a:cubicBezTo>
                    <a:pt x="12175" y="242"/>
                    <a:pt x="12175" y="237"/>
                    <a:pt x="12175" y="235"/>
                  </a:cubicBezTo>
                  <a:cubicBezTo>
                    <a:pt x="12175" y="226"/>
                    <a:pt x="12170" y="222"/>
                    <a:pt x="12160" y="222"/>
                  </a:cubicBezTo>
                  <a:cubicBezTo>
                    <a:pt x="12155" y="222"/>
                    <a:pt x="12152" y="226"/>
                    <a:pt x="12149" y="234"/>
                  </a:cubicBezTo>
                  <a:cubicBezTo>
                    <a:pt x="12136" y="265"/>
                    <a:pt x="12124" y="286"/>
                    <a:pt x="12111" y="297"/>
                  </a:cubicBezTo>
                  <a:cubicBezTo>
                    <a:pt x="12098" y="307"/>
                    <a:pt x="12079" y="313"/>
                    <a:pt x="12054" y="313"/>
                  </a:cubicBezTo>
                  <a:cubicBezTo>
                    <a:pt x="11999" y="313"/>
                    <a:pt x="11999" y="313"/>
                    <a:pt x="11999" y="313"/>
                  </a:cubicBezTo>
                  <a:cubicBezTo>
                    <a:pt x="11980" y="314"/>
                    <a:pt x="11980" y="314"/>
                    <a:pt x="11980" y="314"/>
                  </a:cubicBezTo>
                  <a:cubicBezTo>
                    <a:pt x="11966" y="314"/>
                    <a:pt x="11957" y="311"/>
                    <a:pt x="11952" y="304"/>
                  </a:cubicBezTo>
                  <a:cubicBezTo>
                    <a:pt x="11947" y="298"/>
                    <a:pt x="11944" y="285"/>
                    <a:pt x="11944" y="266"/>
                  </a:cubicBezTo>
                  <a:cubicBezTo>
                    <a:pt x="11944" y="105"/>
                    <a:pt x="11944" y="105"/>
                    <a:pt x="11944" y="105"/>
                  </a:cubicBezTo>
                  <a:close/>
                  <a:moveTo>
                    <a:pt x="5755" y="3115"/>
                  </a:moveTo>
                  <a:cubicBezTo>
                    <a:pt x="5755" y="3076"/>
                    <a:pt x="5759" y="3051"/>
                    <a:pt x="5766" y="3039"/>
                  </a:cubicBezTo>
                  <a:cubicBezTo>
                    <a:pt x="5773" y="3028"/>
                    <a:pt x="5791" y="3018"/>
                    <a:pt x="5820" y="3010"/>
                  </a:cubicBezTo>
                  <a:cubicBezTo>
                    <a:pt x="5828" y="3008"/>
                    <a:pt x="5832" y="3004"/>
                    <a:pt x="5832" y="2998"/>
                  </a:cubicBezTo>
                  <a:cubicBezTo>
                    <a:pt x="5832" y="2989"/>
                    <a:pt x="5828" y="2984"/>
                    <a:pt x="5818" y="2984"/>
                  </a:cubicBezTo>
                  <a:cubicBezTo>
                    <a:pt x="5812" y="2985"/>
                    <a:pt x="5804" y="2985"/>
                    <a:pt x="5796" y="2986"/>
                  </a:cubicBezTo>
                  <a:cubicBezTo>
                    <a:pt x="5764" y="2990"/>
                    <a:pt x="5728" y="2991"/>
                    <a:pt x="5689" y="2991"/>
                  </a:cubicBezTo>
                  <a:cubicBezTo>
                    <a:pt x="5643" y="2991"/>
                    <a:pt x="5602" y="2990"/>
                    <a:pt x="5567" y="2986"/>
                  </a:cubicBezTo>
                  <a:cubicBezTo>
                    <a:pt x="5559" y="2985"/>
                    <a:pt x="5551" y="2984"/>
                    <a:pt x="5542" y="2984"/>
                  </a:cubicBezTo>
                  <a:cubicBezTo>
                    <a:pt x="5533" y="2984"/>
                    <a:pt x="5528" y="2988"/>
                    <a:pt x="5528" y="2996"/>
                  </a:cubicBezTo>
                  <a:cubicBezTo>
                    <a:pt x="5528" y="3004"/>
                    <a:pt x="5529" y="3009"/>
                    <a:pt x="5531" y="3011"/>
                  </a:cubicBezTo>
                  <a:cubicBezTo>
                    <a:pt x="5533" y="3013"/>
                    <a:pt x="5538" y="3015"/>
                    <a:pt x="5546" y="3016"/>
                  </a:cubicBezTo>
                  <a:cubicBezTo>
                    <a:pt x="5572" y="3018"/>
                    <a:pt x="5592" y="3024"/>
                    <a:pt x="5606" y="3034"/>
                  </a:cubicBezTo>
                  <a:cubicBezTo>
                    <a:pt x="5620" y="3043"/>
                    <a:pt x="5630" y="3057"/>
                    <a:pt x="5635" y="3075"/>
                  </a:cubicBezTo>
                  <a:cubicBezTo>
                    <a:pt x="5639" y="3104"/>
                    <a:pt x="5639" y="3104"/>
                    <a:pt x="5639" y="3104"/>
                  </a:cubicBezTo>
                  <a:cubicBezTo>
                    <a:pt x="5639" y="3124"/>
                    <a:pt x="5639" y="3124"/>
                    <a:pt x="5639" y="3124"/>
                  </a:cubicBezTo>
                  <a:cubicBezTo>
                    <a:pt x="5639" y="3528"/>
                    <a:pt x="5639" y="3528"/>
                    <a:pt x="5639" y="3528"/>
                  </a:cubicBezTo>
                  <a:cubicBezTo>
                    <a:pt x="5639" y="3571"/>
                    <a:pt x="5634" y="3601"/>
                    <a:pt x="5625" y="3619"/>
                  </a:cubicBezTo>
                  <a:cubicBezTo>
                    <a:pt x="5615" y="3636"/>
                    <a:pt x="5599" y="3647"/>
                    <a:pt x="5575" y="3651"/>
                  </a:cubicBezTo>
                  <a:cubicBezTo>
                    <a:pt x="5566" y="3653"/>
                    <a:pt x="5561" y="3657"/>
                    <a:pt x="5561" y="3663"/>
                  </a:cubicBezTo>
                  <a:cubicBezTo>
                    <a:pt x="5561" y="3673"/>
                    <a:pt x="5568" y="3678"/>
                    <a:pt x="5581" y="3678"/>
                  </a:cubicBezTo>
                  <a:cubicBezTo>
                    <a:pt x="5594" y="3678"/>
                    <a:pt x="5612" y="3677"/>
                    <a:pt x="5633" y="3675"/>
                  </a:cubicBezTo>
                  <a:cubicBezTo>
                    <a:pt x="5667" y="3672"/>
                    <a:pt x="5702" y="3670"/>
                    <a:pt x="5740" y="3670"/>
                  </a:cubicBezTo>
                  <a:cubicBezTo>
                    <a:pt x="5768" y="3670"/>
                    <a:pt x="5792" y="3671"/>
                    <a:pt x="5810" y="3675"/>
                  </a:cubicBezTo>
                  <a:cubicBezTo>
                    <a:pt x="5825" y="3677"/>
                    <a:pt x="5835" y="3679"/>
                    <a:pt x="5842" y="3679"/>
                  </a:cubicBezTo>
                  <a:cubicBezTo>
                    <a:pt x="5853" y="3679"/>
                    <a:pt x="5858" y="3673"/>
                    <a:pt x="5858" y="3663"/>
                  </a:cubicBezTo>
                  <a:cubicBezTo>
                    <a:pt x="5858" y="3654"/>
                    <a:pt x="5849" y="3649"/>
                    <a:pt x="5830" y="3648"/>
                  </a:cubicBezTo>
                  <a:cubicBezTo>
                    <a:pt x="5803" y="3646"/>
                    <a:pt x="5783" y="3633"/>
                    <a:pt x="5772" y="3610"/>
                  </a:cubicBezTo>
                  <a:cubicBezTo>
                    <a:pt x="5760" y="3587"/>
                    <a:pt x="5755" y="3549"/>
                    <a:pt x="5755" y="3494"/>
                  </a:cubicBezTo>
                  <a:cubicBezTo>
                    <a:pt x="5755" y="3472"/>
                    <a:pt x="5755" y="3472"/>
                    <a:pt x="5755" y="3472"/>
                  </a:cubicBezTo>
                  <a:cubicBezTo>
                    <a:pt x="5755" y="3443"/>
                    <a:pt x="5756" y="3424"/>
                    <a:pt x="5758" y="3415"/>
                  </a:cubicBezTo>
                  <a:cubicBezTo>
                    <a:pt x="5760" y="3406"/>
                    <a:pt x="5766" y="3396"/>
                    <a:pt x="5774" y="3388"/>
                  </a:cubicBezTo>
                  <a:cubicBezTo>
                    <a:pt x="5796" y="3367"/>
                    <a:pt x="5796" y="3367"/>
                    <a:pt x="5796" y="3367"/>
                  </a:cubicBezTo>
                  <a:cubicBezTo>
                    <a:pt x="5811" y="3352"/>
                    <a:pt x="5811" y="3352"/>
                    <a:pt x="5811" y="3352"/>
                  </a:cubicBezTo>
                  <a:cubicBezTo>
                    <a:pt x="5817" y="3346"/>
                    <a:pt x="5822" y="3343"/>
                    <a:pt x="5826" y="3343"/>
                  </a:cubicBezTo>
                  <a:cubicBezTo>
                    <a:pt x="5832" y="3343"/>
                    <a:pt x="5840" y="3351"/>
                    <a:pt x="5850" y="3366"/>
                  </a:cubicBezTo>
                  <a:cubicBezTo>
                    <a:pt x="5860" y="3385"/>
                    <a:pt x="5889" y="3424"/>
                    <a:pt x="5934" y="3485"/>
                  </a:cubicBezTo>
                  <a:cubicBezTo>
                    <a:pt x="5980" y="3546"/>
                    <a:pt x="6018" y="3593"/>
                    <a:pt x="6047" y="3628"/>
                  </a:cubicBezTo>
                  <a:cubicBezTo>
                    <a:pt x="6058" y="3642"/>
                    <a:pt x="6064" y="3650"/>
                    <a:pt x="6066" y="3652"/>
                  </a:cubicBezTo>
                  <a:cubicBezTo>
                    <a:pt x="6080" y="3669"/>
                    <a:pt x="6096" y="3678"/>
                    <a:pt x="6113" y="3678"/>
                  </a:cubicBezTo>
                  <a:cubicBezTo>
                    <a:pt x="6118" y="3678"/>
                    <a:pt x="6132" y="3677"/>
                    <a:pt x="6153" y="3674"/>
                  </a:cubicBezTo>
                  <a:cubicBezTo>
                    <a:pt x="6165" y="3673"/>
                    <a:pt x="6176" y="3672"/>
                    <a:pt x="6187" y="3672"/>
                  </a:cubicBezTo>
                  <a:cubicBezTo>
                    <a:pt x="6210" y="3672"/>
                    <a:pt x="6238" y="3674"/>
                    <a:pt x="6271" y="3677"/>
                  </a:cubicBezTo>
                  <a:cubicBezTo>
                    <a:pt x="6277" y="3678"/>
                    <a:pt x="6282" y="3678"/>
                    <a:pt x="6285" y="3678"/>
                  </a:cubicBezTo>
                  <a:cubicBezTo>
                    <a:pt x="6295" y="3678"/>
                    <a:pt x="6301" y="3674"/>
                    <a:pt x="6301" y="3666"/>
                  </a:cubicBezTo>
                  <a:cubicBezTo>
                    <a:pt x="6301" y="3657"/>
                    <a:pt x="6297" y="3652"/>
                    <a:pt x="6289" y="3649"/>
                  </a:cubicBezTo>
                  <a:cubicBezTo>
                    <a:pt x="6278" y="3646"/>
                    <a:pt x="6278" y="3646"/>
                    <a:pt x="6278" y="3646"/>
                  </a:cubicBezTo>
                  <a:cubicBezTo>
                    <a:pt x="6230" y="3633"/>
                    <a:pt x="6192" y="3613"/>
                    <a:pt x="6166" y="3586"/>
                  </a:cubicBezTo>
                  <a:cubicBezTo>
                    <a:pt x="6128" y="3547"/>
                    <a:pt x="6067" y="3471"/>
                    <a:pt x="5983" y="3355"/>
                  </a:cubicBezTo>
                  <a:cubicBezTo>
                    <a:pt x="5946" y="3306"/>
                    <a:pt x="5946" y="3306"/>
                    <a:pt x="5946" y="3306"/>
                  </a:cubicBezTo>
                  <a:cubicBezTo>
                    <a:pt x="5931" y="3284"/>
                    <a:pt x="5923" y="3270"/>
                    <a:pt x="5923" y="3262"/>
                  </a:cubicBezTo>
                  <a:cubicBezTo>
                    <a:pt x="5923" y="3250"/>
                    <a:pt x="5938" y="3233"/>
                    <a:pt x="5966" y="3209"/>
                  </a:cubicBezTo>
                  <a:cubicBezTo>
                    <a:pt x="5975" y="3201"/>
                    <a:pt x="5993" y="3185"/>
                    <a:pt x="6019" y="3160"/>
                  </a:cubicBezTo>
                  <a:cubicBezTo>
                    <a:pt x="6074" y="3108"/>
                    <a:pt x="6117" y="3072"/>
                    <a:pt x="6146" y="3051"/>
                  </a:cubicBezTo>
                  <a:cubicBezTo>
                    <a:pt x="6176" y="3029"/>
                    <a:pt x="6203" y="3017"/>
                    <a:pt x="6227" y="3013"/>
                  </a:cubicBezTo>
                  <a:cubicBezTo>
                    <a:pt x="6242" y="3011"/>
                    <a:pt x="6249" y="3006"/>
                    <a:pt x="6249" y="2998"/>
                  </a:cubicBezTo>
                  <a:cubicBezTo>
                    <a:pt x="6249" y="2988"/>
                    <a:pt x="6243" y="2983"/>
                    <a:pt x="6231" y="2983"/>
                  </a:cubicBezTo>
                  <a:cubicBezTo>
                    <a:pt x="6218" y="2983"/>
                    <a:pt x="6194" y="2985"/>
                    <a:pt x="6159" y="2989"/>
                  </a:cubicBezTo>
                  <a:cubicBezTo>
                    <a:pt x="6144" y="2991"/>
                    <a:pt x="6130" y="2992"/>
                    <a:pt x="6119" y="2992"/>
                  </a:cubicBezTo>
                  <a:cubicBezTo>
                    <a:pt x="6105" y="2992"/>
                    <a:pt x="6080" y="2990"/>
                    <a:pt x="6044" y="2986"/>
                  </a:cubicBezTo>
                  <a:cubicBezTo>
                    <a:pt x="6029" y="2984"/>
                    <a:pt x="6015" y="2983"/>
                    <a:pt x="6001" y="2983"/>
                  </a:cubicBezTo>
                  <a:cubicBezTo>
                    <a:pt x="5989" y="2983"/>
                    <a:pt x="5982" y="2988"/>
                    <a:pt x="5982" y="2996"/>
                  </a:cubicBezTo>
                  <a:cubicBezTo>
                    <a:pt x="5982" y="3006"/>
                    <a:pt x="5988" y="3010"/>
                    <a:pt x="5999" y="3010"/>
                  </a:cubicBezTo>
                  <a:cubicBezTo>
                    <a:pt x="6013" y="3010"/>
                    <a:pt x="6025" y="3013"/>
                    <a:pt x="6033" y="3019"/>
                  </a:cubicBezTo>
                  <a:cubicBezTo>
                    <a:pt x="6042" y="3025"/>
                    <a:pt x="6047" y="3033"/>
                    <a:pt x="6047" y="3043"/>
                  </a:cubicBezTo>
                  <a:cubicBezTo>
                    <a:pt x="6047" y="3074"/>
                    <a:pt x="6000" y="3130"/>
                    <a:pt x="5907" y="3214"/>
                  </a:cubicBezTo>
                  <a:cubicBezTo>
                    <a:pt x="5837" y="3276"/>
                    <a:pt x="5837" y="3276"/>
                    <a:pt x="5837" y="3276"/>
                  </a:cubicBezTo>
                  <a:cubicBezTo>
                    <a:pt x="5788" y="3321"/>
                    <a:pt x="5788" y="3321"/>
                    <a:pt x="5788" y="3321"/>
                  </a:cubicBezTo>
                  <a:cubicBezTo>
                    <a:pt x="5774" y="3331"/>
                    <a:pt x="5766" y="3336"/>
                    <a:pt x="5763" y="3336"/>
                  </a:cubicBezTo>
                  <a:cubicBezTo>
                    <a:pt x="5758" y="3335"/>
                    <a:pt x="5755" y="3329"/>
                    <a:pt x="5755" y="3317"/>
                  </a:cubicBezTo>
                  <a:cubicBezTo>
                    <a:pt x="5755" y="3133"/>
                    <a:pt x="5755" y="3133"/>
                    <a:pt x="5755" y="3133"/>
                  </a:cubicBezTo>
                  <a:cubicBezTo>
                    <a:pt x="5755" y="3115"/>
                    <a:pt x="5755" y="3115"/>
                    <a:pt x="5755" y="3115"/>
                  </a:cubicBezTo>
                  <a:close/>
                  <a:moveTo>
                    <a:pt x="6663" y="3071"/>
                  </a:moveTo>
                  <a:cubicBezTo>
                    <a:pt x="6628" y="3030"/>
                    <a:pt x="6628" y="3030"/>
                    <a:pt x="6628" y="3030"/>
                  </a:cubicBezTo>
                  <a:cubicBezTo>
                    <a:pt x="6609" y="3007"/>
                    <a:pt x="6596" y="2993"/>
                    <a:pt x="6590" y="2988"/>
                  </a:cubicBezTo>
                  <a:cubicBezTo>
                    <a:pt x="6584" y="2984"/>
                    <a:pt x="6575" y="2981"/>
                    <a:pt x="6565" y="2981"/>
                  </a:cubicBezTo>
                  <a:cubicBezTo>
                    <a:pt x="6558" y="2981"/>
                    <a:pt x="6548" y="2982"/>
                    <a:pt x="6537" y="2983"/>
                  </a:cubicBezTo>
                  <a:cubicBezTo>
                    <a:pt x="6507" y="2986"/>
                    <a:pt x="6479" y="2987"/>
                    <a:pt x="6453" y="2987"/>
                  </a:cubicBezTo>
                  <a:cubicBezTo>
                    <a:pt x="6431" y="2988"/>
                    <a:pt x="6431" y="2988"/>
                    <a:pt x="6431" y="2988"/>
                  </a:cubicBezTo>
                  <a:cubicBezTo>
                    <a:pt x="6396" y="2986"/>
                    <a:pt x="6396" y="2986"/>
                    <a:pt x="6396" y="2986"/>
                  </a:cubicBezTo>
                  <a:cubicBezTo>
                    <a:pt x="6385" y="2986"/>
                    <a:pt x="6379" y="2991"/>
                    <a:pt x="6379" y="3001"/>
                  </a:cubicBezTo>
                  <a:cubicBezTo>
                    <a:pt x="6379" y="3009"/>
                    <a:pt x="6384" y="3013"/>
                    <a:pt x="6395" y="3014"/>
                  </a:cubicBezTo>
                  <a:cubicBezTo>
                    <a:pt x="6471" y="3019"/>
                    <a:pt x="6510" y="3073"/>
                    <a:pt x="6510" y="3177"/>
                  </a:cubicBezTo>
                  <a:cubicBezTo>
                    <a:pt x="6510" y="3395"/>
                    <a:pt x="6510" y="3395"/>
                    <a:pt x="6510" y="3395"/>
                  </a:cubicBezTo>
                  <a:cubicBezTo>
                    <a:pt x="6506" y="3515"/>
                    <a:pt x="6506" y="3515"/>
                    <a:pt x="6506" y="3515"/>
                  </a:cubicBezTo>
                  <a:cubicBezTo>
                    <a:pt x="6506" y="3557"/>
                    <a:pt x="6500" y="3588"/>
                    <a:pt x="6489" y="3610"/>
                  </a:cubicBezTo>
                  <a:cubicBezTo>
                    <a:pt x="6478" y="3632"/>
                    <a:pt x="6460" y="3647"/>
                    <a:pt x="6435" y="3654"/>
                  </a:cubicBezTo>
                  <a:cubicBezTo>
                    <a:pt x="6426" y="3657"/>
                    <a:pt x="6421" y="3661"/>
                    <a:pt x="6421" y="3668"/>
                  </a:cubicBezTo>
                  <a:cubicBezTo>
                    <a:pt x="6421" y="3676"/>
                    <a:pt x="6425" y="3681"/>
                    <a:pt x="6434" y="3681"/>
                  </a:cubicBezTo>
                  <a:cubicBezTo>
                    <a:pt x="6440" y="3681"/>
                    <a:pt x="6448" y="3680"/>
                    <a:pt x="6460" y="3678"/>
                  </a:cubicBezTo>
                  <a:cubicBezTo>
                    <a:pt x="6487" y="3673"/>
                    <a:pt x="6517" y="3670"/>
                    <a:pt x="6551" y="3670"/>
                  </a:cubicBezTo>
                  <a:cubicBezTo>
                    <a:pt x="6586" y="3670"/>
                    <a:pt x="6617" y="3673"/>
                    <a:pt x="6645" y="3678"/>
                  </a:cubicBezTo>
                  <a:cubicBezTo>
                    <a:pt x="6654" y="3679"/>
                    <a:pt x="6661" y="3680"/>
                    <a:pt x="6665" y="3680"/>
                  </a:cubicBezTo>
                  <a:cubicBezTo>
                    <a:pt x="6675" y="3680"/>
                    <a:pt x="6681" y="3674"/>
                    <a:pt x="6681" y="3664"/>
                  </a:cubicBezTo>
                  <a:cubicBezTo>
                    <a:pt x="6681" y="3657"/>
                    <a:pt x="6676" y="3652"/>
                    <a:pt x="6665" y="3651"/>
                  </a:cubicBezTo>
                  <a:cubicBezTo>
                    <a:pt x="6611" y="3646"/>
                    <a:pt x="6578" y="3625"/>
                    <a:pt x="6567" y="3587"/>
                  </a:cubicBezTo>
                  <a:cubicBezTo>
                    <a:pt x="6557" y="3552"/>
                    <a:pt x="6551" y="3482"/>
                    <a:pt x="6551" y="3377"/>
                  </a:cubicBezTo>
                  <a:cubicBezTo>
                    <a:pt x="6551" y="3182"/>
                    <a:pt x="6551" y="3182"/>
                    <a:pt x="6551" y="3182"/>
                  </a:cubicBezTo>
                  <a:cubicBezTo>
                    <a:pt x="6552" y="3167"/>
                    <a:pt x="6552" y="3167"/>
                    <a:pt x="6552" y="3167"/>
                  </a:cubicBezTo>
                  <a:cubicBezTo>
                    <a:pt x="6552" y="3152"/>
                    <a:pt x="6556" y="3144"/>
                    <a:pt x="6564" y="3144"/>
                  </a:cubicBezTo>
                  <a:cubicBezTo>
                    <a:pt x="6567" y="3144"/>
                    <a:pt x="6573" y="3149"/>
                    <a:pt x="6581" y="3158"/>
                  </a:cubicBezTo>
                  <a:cubicBezTo>
                    <a:pt x="7040" y="3668"/>
                    <a:pt x="7040" y="3668"/>
                    <a:pt x="7040" y="3668"/>
                  </a:cubicBezTo>
                  <a:cubicBezTo>
                    <a:pt x="7046" y="3675"/>
                    <a:pt x="7053" y="3679"/>
                    <a:pt x="7059" y="3679"/>
                  </a:cubicBezTo>
                  <a:cubicBezTo>
                    <a:pt x="7065" y="3679"/>
                    <a:pt x="7069" y="3675"/>
                    <a:pt x="7069" y="3665"/>
                  </a:cubicBezTo>
                  <a:cubicBezTo>
                    <a:pt x="7067" y="3602"/>
                    <a:pt x="7067" y="3602"/>
                    <a:pt x="7067" y="3602"/>
                  </a:cubicBezTo>
                  <a:cubicBezTo>
                    <a:pt x="7066" y="3564"/>
                    <a:pt x="7066" y="3564"/>
                    <a:pt x="7066" y="3564"/>
                  </a:cubicBezTo>
                  <a:cubicBezTo>
                    <a:pt x="7067" y="3508"/>
                    <a:pt x="7067" y="3508"/>
                    <a:pt x="7067" y="3508"/>
                  </a:cubicBezTo>
                  <a:cubicBezTo>
                    <a:pt x="7069" y="3465"/>
                    <a:pt x="7069" y="3465"/>
                    <a:pt x="7069" y="3465"/>
                  </a:cubicBezTo>
                  <a:cubicBezTo>
                    <a:pt x="7076" y="3149"/>
                    <a:pt x="7076" y="3149"/>
                    <a:pt x="7076" y="3149"/>
                  </a:cubicBezTo>
                  <a:cubicBezTo>
                    <a:pt x="7076" y="3125"/>
                    <a:pt x="7076" y="3125"/>
                    <a:pt x="7076" y="3125"/>
                  </a:cubicBezTo>
                  <a:cubicBezTo>
                    <a:pt x="7076" y="3056"/>
                    <a:pt x="7098" y="3017"/>
                    <a:pt x="7141" y="3009"/>
                  </a:cubicBezTo>
                  <a:cubicBezTo>
                    <a:pt x="7152" y="3007"/>
                    <a:pt x="7157" y="3002"/>
                    <a:pt x="7157" y="2994"/>
                  </a:cubicBezTo>
                  <a:cubicBezTo>
                    <a:pt x="7157" y="2984"/>
                    <a:pt x="7152" y="2979"/>
                    <a:pt x="7141" y="2979"/>
                  </a:cubicBezTo>
                  <a:cubicBezTo>
                    <a:pt x="7138" y="2979"/>
                    <a:pt x="7133" y="2980"/>
                    <a:pt x="7126" y="2980"/>
                  </a:cubicBezTo>
                  <a:cubicBezTo>
                    <a:pt x="7076" y="2987"/>
                    <a:pt x="7039" y="2990"/>
                    <a:pt x="7016" y="2990"/>
                  </a:cubicBezTo>
                  <a:cubicBezTo>
                    <a:pt x="7004" y="2990"/>
                    <a:pt x="6990" y="2989"/>
                    <a:pt x="6972" y="2987"/>
                  </a:cubicBezTo>
                  <a:cubicBezTo>
                    <a:pt x="6945" y="2984"/>
                    <a:pt x="6926" y="2982"/>
                    <a:pt x="6913" y="2982"/>
                  </a:cubicBezTo>
                  <a:cubicBezTo>
                    <a:pt x="6904" y="2982"/>
                    <a:pt x="6899" y="2986"/>
                    <a:pt x="6899" y="2995"/>
                  </a:cubicBezTo>
                  <a:cubicBezTo>
                    <a:pt x="6899" y="3002"/>
                    <a:pt x="6904" y="3006"/>
                    <a:pt x="6915" y="3007"/>
                  </a:cubicBezTo>
                  <a:cubicBezTo>
                    <a:pt x="6962" y="3010"/>
                    <a:pt x="6994" y="3026"/>
                    <a:pt x="7010" y="3054"/>
                  </a:cubicBezTo>
                  <a:cubicBezTo>
                    <a:pt x="7026" y="3082"/>
                    <a:pt x="7034" y="3135"/>
                    <a:pt x="7034" y="3214"/>
                  </a:cubicBezTo>
                  <a:cubicBezTo>
                    <a:pt x="7034" y="3282"/>
                    <a:pt x="7032" y="3352"/>
                    <a:pt x="7029" y="3427"/>
                  </a:cubicBezTo>
                  <a:cubicBezTo>
                    <a:pt x="7028" y="3447"/>
                    <a:pt x="7024" y="3457"/>
                    <a:pt x="7017" y="3457"/>
                  </a:cubicBezTo>
                  <a:cubicBezTo>
                    <a:pt x="7010" y="3457"/>
                    <a:pt x="6994" y="3445"/>
                    <a:pt x="6972" y="3419"/>
                  </a:cubicBezTo>
                  <a:cubicBezTo>
                    <a:pt x="6954" y="3400"/>
                    <a:pt x="6954" y="3400"/>
                    <a:pt x="6954" y="3400"/>
                  </a:cubicBezTo>
                  <a:cubicBezTo>
                    <a:pt x="6687" y="3100"/>
                    <a:pt x="6687" y="3100"/>
                    <a:pt x="6687" y="3100"/>
                  </a:cubicBezTo>
                  <a:cubicBezTo>
                    <a:pt x="6685" y="3097"/>
                    <a:pt x="6677" y="3087"/>
                    <a:pt x="6663" y="3071"/>
                  </a:cubicBezTo>
                  <a:cubicBezTo>
                    <a:pt x="6663" y="3071"/>
                    <a:pt x="6663" y="3071"/>
                    <a:pt x="6663" y="3071"/>
                  </a:cubicBezTo>
                  <a:close/>
                  <a:moveTo>
                    <a:pt x="7493" y="3002"/>
                  </a:moveTo>
                  <a:cubicBezTo>
                    <a:pt x="7443" y="3023"/>
                    <a:pt x="7401" y="3051"/>
                    <a:pt x="7368" y="3087"/>
                  </a:cubicBezTo>
                  <a:cubicBezTo>
                    <a:pt x="7340" y="3118"/>
                    <a:pt x="7318" y="3156"/>
                    <a:pt x="7301" y="3201"/>
                  </a:cubicBezTo>
                  <a:cubicBezTo>
                    <a:pt x="7285" y="3246"/>
                    <a:pt x="7277" y="3292"/>
                    <a:pt x="7277" y="3338"/>
                  </a:cubicBezTo>
                  <a:cubicBezTo>
                    <a:pt x="7277" y="3444"/>
                    <a:pt x="7309" y="3530"/>
                    <a:pt x="7374" y="3593"/>
                  </a:cubicBezTo>
                  <a:cubicBezTo>
                    <a:pt x="7440" y="3657"/>
                    <a:pt x="7527" y="3689"/>
                    <a:pt x="7636" y="3689"/>
                  </a:cubicBezTo>
                  <a:cubicBezTo>
                    <a:pt x="7750" y="3689"/>
                    <a:pt x="7840" y="3652"/>
                    <a:pt x="7905" y="3579"/>
                  </a:cubicBezTo>
                  <a:cubicBezTo>
                    <a:pt x="7971" y="3504"/>
                    <a:pt x="8005" y="3412"/>
                    <a:pt x="8005" y="3304"/>
                  </a:cubicBezTo>
                  <a:cubicBezTo>
                    <a:pt x="8005" y="3205"/>
                    <a:pt x="7972" y="3125"/>
                    <a:pt x="7908" y="3063"/>
                  </a:cubicBezTo>
                  <a:cubicBezTo>
                    <a:pt x="7843" y="3002"/>
                    <a:pt x="7758" y="2972"/>
                    <a:pt x="7653" y="2972"/>
                  </a:cubicBezTo>
                  <a:cubicBezTo>
                    <a:pt x="7597" y="2972"/>
                    <a:pt x="7543" y="2982"/>
                    <a:pt x="7493" y="3002"/>
                  </a:cubicBezTo>
                  <a:close/>
                  <a:moveTo>
                    <a:pt x="7781" y="3075"/>
                  </a:moveTo>
                  <a:cubicBezTo>
                    <a:pt x="7813" y="3105"/>
                    <a:pt x="7839" y="3145"/>
                    <a:pt x="7858" y="3195"/>
                  </a:cubicBezTo>
                  <a:cubicBezTo>
                    <a:pt x="7877" y="3245"/>
                    <a:pt x="7887" y="3297"/>
                    <a:pt x="7887" y="3350"/>
                  </a:cubicBezTo>
                  <a:cubicBezTo>
                    <a:pt x="7887" y="3441"/>
                    <a:pt x="7866" y="3515"/>
                    <a:pt x="7825" y="3569"/>
                  </a:cubicBezTo>
                  <a:cubicBezTo>
                    <a:pt x="7783" y="3624"/>
                    <a:pt x="7728" y="3651"/>
                    <a:pt x="7659" y="3651"/>
                  </a:cubicBezTo>
                  <a:cubicBezTo>
                    <a:pt x="7583" y="3651"/>
                    <a:pt x="7521" y="3618"/>
                    <a:pt x="7473" y="3552"/>
                  </a:cubicBezTo>
                  <a:cubicBezTo>
                    <a:pt x="7425" y="3486"/>
                    <a:pt x="7401" y="3400"/>
                    <a:pt x="7401" y="3294"/>
                  </a:cubicBezTo>
                  <a:cubicBezTo>
                    <a:pt x="7401" y="3205"/>
                    <a:pt x="7420" y="3135"/>
                    <a:pt x="7458" y="3085"/>
                  </a:cubicBezTo>
                  <a:cubicBezTo>
                    <a:pt x="7496" y="3035"/>
                    <a:pt x="7549" y="3010"/>
                    <a:pt x="7617" y="3010"/>
                  </a:cubicBezTo>
                  <a:cubicBezTo>
                    <a:pt x="7680" y="3010"/>
                    <a:pt x="7735" y="3032"/>
                    <a:pt x="7781" y="3075"/>
                  </a:cubicBezTo>
                  <a:cubicBezTo>
                    <a:pt x="7781" y="3075"/>
                    <a:pt x="7781" y="3075"/>
                    <a:pt x="7781" y="3075"/>
                  </a:cubicBezTo>
                  <a:close/>
                  <a:moveTo>
                    <a:pt x="8538" y="2997"/>
                  </a:moveTo>
                  <a:cubicBezTo>
                    <a:pt x="8537" y="3006"/>
                    <a:pt x="8543" y="3011"/>
                    <a:pt x="8555" y="3013"/>
                  </a:cubicBezTo>
                  <a:cubicBezTo>
                    <a:pt x="8578" y="3016"/>
                    <a:pt x="8578" y="3016"/>
                    <a:pt x="8578" y="3016"/>
                  </a:cubicBezTo>
                  <a:cubicBezTo>
                    <a:pt x="8606" y="3020"/>
                    <a:pt x="8620" y="3033"/>
                    <a:pt x="8620" y="3055"/>
                  </a:cubicBezTo>
                  <a:cubicBezTo>
                    <a:pt x="8620" y="3067"/>
                    <a:pt x="8616" y="3078"/>
                    <a:pt x="8609" y="3089"/>
                  </a:cubicBezTo>
                  <a:cubicBezTo>
                    <a:pt x="8602" y="3100"/>
                    <a:pt x="8585" y="3122"/>
                    <a:pt x="8557" y="3154"/>
                  </a:cubicBezTo>
                  <a:cubicBezTo>
                    <a:pt x="8505" y="3216"/>
                    <a:pt x="8505" y="3216"/>
                    <a:pt x="8505" y="3216"/>
                  </a:cubicBezTo>
                  <a:cubicBezTo>
                    <a:pt x="8481" y="3244"/>
                    <a:pt x="8481" y="3244"/>
                    <a:pt x="8481" y="3244"/>
                  </a:cubicBezTo>
                  <a:cubicBezTo>
                    <a:pt x="8476" y="3250"/>
                    <a:pt x="8472" y="3253"/>
                    <a:pt x="8468" y="3253"/>
                  </a:cubicBezTo>
                  <a:cubicBezTo>
                    <a:pt x="8462" y="3253"/>
                    <a:pt x="8454" y="3246"/>
                    <a:pt x="8444" y="3231"/>
                  </a:cubicBezTo>
                  <a:cubicBezTo>
                    <a:pt x="8407" y="3178"/>
                    <a:pt x="8407" y="3178"/>
                    <a:pt x="8407" y="3178"/>
                  </a:cubicBezTo>
                  <a:cubicBezTo>
                    <a:pt x="8372" y="3130"/>
                    <a:pt x="8372" y="3130"/>
                    <a:pt x="8372" y="3130"/>
                  </a:cubicBezTo>
                  <a:cubicBezTo>
                    <a:pt x="8349" y="3094"/>
                    <a:pt x="8337" y="3066"/>
                    <a:pt x="8335" y="3046"/>
                  </a:cubicBezTo>
                  <a:cubicBezTo>
                    <a:pt x="8335" y="3038"/>
                    <a:pt x="8338" y="3030"/>
                    <a:pt x="8346" y="3023"/>
                  </a:cubicBezTo>
                  <a:cubicBezTo>
                    <a:pt x="8355" y="3015"/>
                    <a:pt x="8364" y="3011"/>
                    <a:pt x="8376" y="3009"/>
                  </a:cubicBezTo>
                  <a:cubicBezTo>
                    <a:pt x="8388" y="3008"/>
                    <a:pt x="8394" y="3002"/>
                    <a:pt x="8394" y="2993"/>
                  </a:cubicBezTo>
                  <a:cubicBezTo>
                    <a:pt x="8394" y="2984"/>
                    <a:pt x="8389" y="2980"/>
                    <a:pt x="8379" y="2980"/>
                  </a:cubicBezTo>
                  <a:cubicBezTo>
                    <a:pt x="8371" y="2980"/>
                    <a:pt x="8361" y="2981"/>
                    <a:pt x="8347" y="2982"/>
                  </a:cubicBezTo>
                  <a:cubicBezTo>
                    <a:pt x="8300" y="2987"/>
                    <a:pt x="8300" y="2987"/>
                    <a:pt x="8300" y="2987"/>
                  </a:cubicBezTo>
                  <a:cubicBezTo>
                    <a:pt x="8281" y="2989"/>
                    <a:pt x="8259" y="2990"/>
                    <a:pt x="8234" y="2990"/>
                  </a:cubicBezTo>
                  <a:cubicBezTo>
                    <a:pt x="8208" y="2990"/>
                    <a:pt x="8167" y="2988"/>
                    <a:pt x="8112" y="2984"/>
                  </a:cubicBezTo>
                  <a:cubicBezTo>
                    <a:pt x="8099" y="2983"/>
                    <a:pt x="8089" y="2982"/>
                    <a:pt x="8083" y="2982"/>
                  </a:cubicBezTo>
                  <a:cubicBezTo>
                    <a:pt x="8073" y="2982"/>
                    <a:pt x="8067" y="2987"/>
                    <a:pt x="8067" y="2997"/>
                  </a:cubicBezTo>
                  <a:cubicBezTo>
                    <a:pt x="8067" y="3006"/>
                    <a:pt x="8074" y="3012"/>
                    <a:pt x="8086" y="3014"/>
                  </a:cubicBezTo>
                  <a:cubicBezTo>
                    <a:pt x="8118" y="3020"/>
                    <a:pt x="8144" y="3033"/>
                    <a:pt x="8163" y="3052"/>
                  </a:cubicBezTo>
                  <a:cubicBezTo>
                    <a:pt x="8183" y="3071"/>
                    <a:pt x="8224" y="3125"/>
                    <a:pt x="8287" y="3212"/>
                  </a:cubicBezTo>
                  <a:cubicBezTo>
                    <a:pt x="8309" y="3244"/>
                    <a:pt x="8328" y="3270"/>
                    <a:pt x="8345" y="3291"/>
                  </a:cubicBezTo>
                  <a:cubicBezTo>
                    <a:pt x="8370" y="3324"/>
                    <a:pt x="8383" y="3344"/>
                    <a:pt x="8383" y="3351"/>
                  </a:cubicBezTo>
                  <a:cubicBezTo>
                    <a:pt x="8383" y="3358"/>
                    <a:pt x="8370" y="3375"/>
                    <a:pt x="8345" y="3402"/>
                  </a:cubicBezTo>
                  <a:cubicBezTo>
                    <a:pt x="8329" y="3420"/>
                    <a:pt x="8301" y="3452"/>
                    <a:pt x="8263" y="3498"/>
                  </a:cubicBezTo>
                  <a:cubicBezTo>
                    <a:pt x="8218" y="3552"/>
                    <a:pt x="8183" y="3589"/>
                    <a:pt x="8157" y="3611"/>
                  </a:cubicBezTo>
                  <a:cubicBezTo>
                    <a:pt x="8131" y="3632"/>
                    <a:pt x="8105" y="3645"/>
                    <a:pt x="8079" y="3651"/>
                  </a:cubicBezTo>
                  <a:cubicBezTo>
                    <a:pt x="8070" y="3653"/>
                    <a:pt x="8065" y="3657"/>
                    <a:pt x="8066" y="3664"/>
                  </a:cubicBezTo>
                  <a:cubicBezTo>
                    <a:pt x="8066" y="3669"/>
                    <a:pt x="8068" y="3672"/>
                    <a:pt x="8070" y="3673"/>
                  </a:cubicBezTo>
                  <a:cubicBezTo>
                    <a:pt x="8084" y="3676"/>
                    <a:pt x="8084" y="3676"/>
                    <a:pt x="8084" y="3676"/>
                  </a:cubicBezTo>
                  <a:cubicBezTo>
                    <a:pt x="8107" y="3675"/>
                    <a:pt x="8107" y="3675"/>
                    <a:pt x="8107" y="3675"/>
                  </a:cubicBezTo>
                  <a:cubicBezTo>
                    <a:pt x="8152" y="3673"/>
                    <a:pt x="8152" y="3673"/>
                    <a:pt x="8152" y="3673"/>
                  </a:cubicBezTo>
                  <a:cubicBezTo>
                    <a:pt x="8171" y="3672"/>
                    <a:pt x="8186" y="3671"/>
                    <a:pt x="8198" y="3671"/>
                  </a:cubicBezTo>
                  <a:cubicBezTo>
                    <a:pt x="8239" y="3671"/>
                    <a:pt x="8280" y="3673"/>
                    <a:pt x="8321" y="3678"/>
                  </a:cubicBezTo>
                  <a:cubicBezTo>
                    <a:pt x="8330" y="3679"/>
                    <a:pt x="8336" y="3679"/>
                    <a:pt x="8340" y="3679"/>
                  </a:cubicBezTo>
                  <a:cubicBezTo>
                    <a:pt x="8347" y="3679"/>
                    <a:pt x="8351" y="3675"/>
                    <a:pt x="8351" y="3666"/>
                  </a:cubicBezTo>
                  <a:cubicBezTo>
                    <a:pt x="8351" y="3658"/>
                    <a:pt x="8345" y="3653"/>
                    <a:pt x="8334" y="3652"/>
                  </a:cubicBezTo>
                  <a:cubicBezTo>
                    <a:pt x="8281" y="3648"/>
                    <a:pt x="8255" y="3632"/>
                    <a:pt x="8255" y="3605"/>
                  </a:cubicBezTo>
                  <a:cubicBezTo>
                    <a:pt x="8255" y="3579"/>
                    <a:pt x="8293" y="3523"/>
                    <a:pt x="8370" y="3436"/>
                  </a:cubicBezTo>
                  <a:cubicBezTo>
                    <a:pt x="8382" y="3422"/>
                    <a:pt x="8393" y="3410"/>
                    <a:pt x="8401" y="3400"/>
                  </a:cubicBezTo>
                  <a:cubicBezTo>
                    <a:pt x="8407" y="3394"/>
                    <a:pt x="8411" y="3391"/>
                    <a:pt x="8413" y="3391"/>
                  </a:cubicBezTo>
                  <a:cubicBezTo>
                    <a:pt x="8416" y="3391"/>
                    <a:pt x="8419" y="3394"/>
                    <a:pt x="8424" y="3400"/>
                  </a:cubicBezTo>
                  <a:cubicBezTo>
                    <a:pt x="8449" y="3433"/>
                    <a:pt x="8449" y="3433"/>
                    <a:pt x="8449" y="3433"/>
                  </a:cubicBezTo>
                  <a:cubicBezTo>
                    <a:pt x="8492" y="3489"/>
                    <a:pt x="8522" y="3529"/>
                    <a:pt x="8538" y="3555"/>
                  </a:cubicBezTo>
                  <a:cubicBezTo>
                    <a:pt x="8555" y="3581"/>
                    <a:pt x="8563" y="3600"/>
                    <a:pt x="8563" y="3612"/>
                  </a:cubicBezTo>
                  <a:cubicBezTo>
                    <a:pt x="8563" y="3635"/>
                    <a:pt x="8549" y="3648"/>
                    <a:pt x="8522" y="3650"/>
                  </a:cubicBezTo>
                  <a:cubicBezTo>
                    <a:pt x="8510" y="3651"/>
                    <a:pt x="8503" y="3656"/>
                    <a:pt x="8503" y="3666"/>
                  </a:cubicBezTo>
                  <a:cubicBezTo>
                    <a:pt x="8503" y="3674"/>
                    <a:pt x="8509" y="3678"/>
                    <a:pt x="8521" y="3678"/>
                  </a:cubicBezTo>
                  <a:cubicBezTo>
                    <a:pt x="8529" y="3678"/>
                    <a:pt x="8543" y="3678"/>
                    <a:pt x="8561" y="3677"/>
                  </a:cubicBezTo>
                  <a:cubicBezTo>
                    <a:pt x="8617" y="3673"/>
                    <a:pt x="8617" y="3673"/>
                    <a:pt x="8617" y="3673"/>
                  </a:cubicBezTo>
                  <a:cubicBezTo>
                    <a:pt x="8631" y="3672"/>
                    <a:pt x="8646" y="3671"/>
                    <a:pt x="8661" y="3671"/>
                  </a:cubicBezTo>
                  <a:cubicBezTo>
                    <a:pt x="8684" y="3671"/>
                    <a:pt x="8710" y="3673"/>
                    <a:pt x="8741" y="3675"/>
                  </a:cubicBezTo>
                  <a:cubicBezTo>
                    <a:pt x="8804" y="3680"/>
                    <a:pt x="8804" y="3680"/>
                    <a:pt x="8804" y="3680"/>
                  </a:cubicBezTo>
                  <a:cubicBezTo>
                    <a:pt x="8814" y="3681"/>
                    <a:pt x="8821" y="3681"/>
                    <a:pt x="8827" y="3681"/>
                  </a:cubicBezTo>
                  <a:cubicBezTo>
                    <a:pt x="8839" y="3681"/>
                    <a:pt x="8845" y="3676"/>
                    <a:pt x="8845" y="3667"/>
                  </a:cubicBezTo>
                  <a:cubicBezTo>
                    <a:pt x="8845" y="3657"/>
                    <a:pt x="8839" y="3651"/>
                    <a:pt x="8827" y="3650"/>
                  </a:cubicBezTo>
                  <a:cubicBezTo>
                    <a:pt x="8790" y="3648"/>
                    <a:pt x="8759" y="3634"/>
                    <a:pt x="8735" y="3610"/>
                  </a:cubicBezTo>
                  <a:cubicBezTo>
                    <a:pt x="8696" y="3571"/>
                    <a:pt x="8648" y="3512"/>
                    <a:pt x="8593" y="3433"/>
                  </a:cubicBezTo>
                  <a:cubicBezTo>
                    <a:pt x="8558" y="3383"/>
                    <a:pt x="8536" y="3352"/>
                    <a:pt x="8527" y="3340"/>
                  </a:cubicBezTo>
                  <a:cubicBezTo>
                    <a:pt x="8507" y="3315"/>
                    <a:pt x="8498" y="3300"/>
                    <a:pt x="8498" y="3294"/>
                  </a:cubicBezTo>
                  <a:cubicBezTo>
                    <a:pt x="8498" y="3288"/>
                    <a:pt x="8505" y="3277"/>
                    <a:pt x="8520" y="3261"/>
                  </a:cubicBezTo>
                  <a:cubicBezTo>
                    <a:pt x="8524" y="3257"/>
                    <a:pt x="8546" y="3231"/>
                    <a:pt x="8586" y="3183"/>
                  </a:cubicBezTo>
                  <a:cubicBezTo>
                    <a:pt x="8641" y="3117"/>
                    <a:pt x="8690" y="3068"/>
                    <a:pt x="8733" y="3034"/>
                  </a:cubicBezTo>
                  <a:cubicBezTo>
                    <a:pt x="8747" y="3022"/>
                    <a:pt x="8770" y="3014"/>
                    <a:pt x="8800" y="3009"/>
                  </a:cubicBezTo>
                  <a:cubicBezTo>
                    <a:pt x="8811" y="3007"/>
                    <a:pt x="8816" y="3002"/>
                    <a:pt x="8816" y="2993"/>
                  </a:cubicBezTo>
                  <a:cubicBezTo>
                    <a:pt x="8816" y="2984"/>
                    <a:pt x="8812" y="2980"/>
                    <a:pt x="8802" y="2980"/>
                  </a:cubicBezTo>
                  <a:cubicBezTo>
                    <a:pt x="8794" y="2980"/>
                    <a:pt x="8783" y="2980"/>
                    <a:pt x="8771" y="2981"/>
                  </a:cubicBezTo>
                  <a:cubicBezTo>
                    <a:pt x="8709" y="2986"/>
                    <a:pt x="8709" y="2986"/>
                    <a:pt x="8709" y="2986"/>
                  </a:cubicBezTo>
                  <a:cubicBezTo>
                    <a:pt x="8692" y="2987"/>
                    <a:pt x="8677" y="2987"/>
                    <a:pt x="8663" y="2987"/>
                  </a:cubicBezTo>
                  <a:cubicBezTo>
                    <a:pt x="8635" y="2987"/>
                    <a:pt x="8605" y="2986"/>
                    <a:pt x="8574" y="2984"/>
                  </a:cubicBezTo>
                  <a:cubicBezTo>
                    <a:pt x="8565" y="2983"/>
                    <a:pt x="8559" y="2983"/>
                    <a:pt x="8555" y="2983"/>
                  </a:cubicBezTo>
                  <a:cubicBezTo>
                    <a:pt x="8545" y="2983"/>
                    <a:pt x="8539" y="2988"/>
                    <a:pt x="8538" y="2997"/>
                  </a:cubicBezTo>
                  <a:cubicBezTo>
                    <a:pt x="8538" y="2997"/>
                    <a:pt x="8538" y="2997"/>
                    <a:pt x="8538" y="2997"/>
                  </a:cubicBezTo>
                  <a:close/>
                  <a:moveTo>
                    <a:pt x="9169" y="3055"/>
                  </a:moveTo>
                  <a:cubicBezTo>
                    <a:pt x="9169" y="3030"/>
                    <a:pt x="9182" y="3016"/>
                    <a:pt x="9207" y="3011"/>
                  </a:cubicBezTo>
                  <a:cubicBezTo>
                    <a:pt x="9221" y="3008"/>
                    <a:pt x="9228" y="3003"/>
                    <a:pt x="9228" y="2995"/>
                  </a:cubicBezTo>
                  <a:cubicBezTo>
                    <a:pt x="9228" y="2986"/>
                    <a:pt x="9223" y="2981"/>
                    <a:pt x="9214" y="2981"/>
                  </a:cubicBezTo>
                  <a:cubicBezTo>
                    <a:pt x="9207" y="2981"/>
                    <a:pt x="9192" y="2982"/>
                    <a:pt x="9170" y="2983"/>
                  </a:cubicBezTo>
                  <a:cubicBezTo>
                    <a:pt x="9117" y="2986"/>
                    <a:pt x="9117" y="2986"/>
                    <a:pt x="9117" y="2986"/>
                  </a:cubicBezTo>
                  <a:cubicBezTo>
                    <a:pt x="9032" y="2983"/>
                    <a:pt x="9032" y="2983"/>
                    <a:pt x="9032" y="2983"/>
                  </a:cubicBezTo>
                  <a:cubicBezTo>
                    <a:pt x="9009" y="2983"/>
                    <a:pt x="8989" y="2982"/>
                    <a:pt x="8972" y="2980"/>
                  </a:cubicBezTo>
                  <a:cubicBezTo>
                    <a:pt x="8965" y="2980"/>
                    <a:pt x="8960" y="2979"/>
                    <a:pt x="8957" y="2979"/>
                  </a:cubicBezTo>
                  <a:cubicBezTo>
                    <a:pt x="8948" y="2979"/>
                    <a:pt x="8943" y="2984"/>
                    <a:pt x="8943" y="2993"/>
                  </a:cubicBezTo>
                  <a:cubicBezTo>
                    <a:pt x="8943" y="3002"/>
                    <a:pt x="8950" y="3007"/>
                    <a:pt x="8963" y="3010"/>
                  </a:cubicBezTo>
                  <a:cubicBezTo>
                    <a:pt x="8987" y="3015"/>
                    <a:pt x="9005" y="3028"/>
                    <a:pt x="9019" y="3047"/>
                  </a:cubicBezTo>
                  <a:cubicBezTo>
                    <a:pt x="9033" y="3067"/>
                    <a:pt x="9051" y="3108"/>
                    <a:pt x="9074" y="3170"/>
                  </a:cubicBezTo>
                  <a:cubicBezTo>
                    <a:pt x="9094" y="3223"/>
                    <a:pt x="9118" y="3283"/>
                    <a:pt x="9148" y="3349"/>
                  </a:cubicBezTo>
                  <a:cubicBezTo>
                    <a:pt x="9267" y="3621"/>
                    <a:pt x="9267" y="3621"/>
                    <a:pt x="9267" y="3621"/>
                  </a:cubicBezTo>
                  <a:cubicBezTo>
                    <a:pt x="9280" y="3651"/>
                    <a:pt x="9280" y="3651"/>
                    <a:pt x="9280" y="3651"/>
                  </a:cubicBezTo>
                  <a:cubicBezTo>
                    <a:pt x="9291" y="3677"/>
                    <a:pt x="9291" y="3677"/>
                    <a:pt x="9291" y="3677"/>
                  </a:cubicBezTo>
                  <a:cubicBezTo>
                    <a:pt x="9295" y="3685"/>
                    <a:pt x="9300" y="3689"/>
                    <a:pt x="9307" y="3689"/>
                  </a:cubicBezTo>
                  <a:cubicBezTo>
                    <a:pt x="9316" y="3689"/>
                    <a:pt x="9324" y="3682"/>
                    <a:pt x="9331" y="3666"/>
                  </a:cubicBezTo>
                  <a:cubicBezTo>
                    <a:pt x="9333" y="3661"/>
                    <a:pt x="9343" y="3639"/>
                    <a:pt x="9362" y="3602"/>
                  </a:cubicBezTo>
                  <a:cubicBezTo>
                    <a:pt x="9364" y="3598"/>
                    <a:pt x="9379" y="3564"/>
                    <a:pt x="9407" y="3502"/>
                  </a:cubicBezTo>
                  <a:cubicBezTo>
                    <a:pt x="9493" y="3312"/>
                    <a:pt x="9493" y="3312"/>
                    <a:pt x="9493" y="3312"/>
                  </a:cubicBezTo>
                  <a:cubicBezTo>
                    <a:pt x="9569" y="3138"/>
                    <a:pt x="9569" y="3138"/>
                    <a:pt x="9569" y="3138"/>
                  </a:cubicBezTo>
                  <a:cubicBezTo>
                    <a:pt x="9591" y="3086"/>
                    <a:pt x="9609" y="3052"/>
                    <a:pt x="9621" y="3036"/>
                  </a:cubicBezTo>
                  <a:cubicBezTo>
                    <a:pt x="9634" y="3020"/>
                    <a:pt x="9650" y="3010"/>
                    <a:pt x="9669" y="3006"/>
                  </a:cubicBezTo>
                  <a:cubicBezTo>
                    <a:pt x="9679" y="3004"/>
                    <a:pt x="9684" y="2999"/>
                    <a:pt x="9684" y="2991"/>
                  </a:cubicBezTo>
                  <a:cubicBezTo>
                    <a:pt x="9684" y="2983"/>
                    <a:pt x="9681" y="2978"/>
                    <a:pt x="9675" y="2978"/>
                  </a:cubicBezTo>
                  <a:cubicBezTo>
                    <a:pt x="9670" y="2978"/>
                    <a:pt x="9664" y="2979"/>
                    <a:pt x="9655" y="2980"/>
                  </a:cubicBezTo>
                  <a:cubicBezTo>
                    <a:pt x="9632" y="2984"/>
                    <a:pt x="9606" y="2986"/>
                    <a:pt x="9575" y="2986"/>
                  </a:cubicBezTo>
                  <a:cubicBezTo>
                    <a:pt x="9565" y="2986"/>
                    <a:pt x="9548" y="2986"/>
                    <a:pt x="9524" y="2984"/>
                  </a:cubicBezTo>
                  <a:cubicBezTo>
                    <a:pt x="9472" y="2981"/>
                    <a:pt x="9472" y="2981"/>
                    <a:pt x="9472" y="2981"/>
                  </a:cubicBezTo>
                  <a:cubicBezTo>
                    <a:pt x="9457" y="2981"/>
                    <a:pt x="9448" y="2980"/>
                    <a:pt x="9443" y="2980"/>
                  </a:cubicBezTo>
                  <a:cubicBezTo>
                    <a:pt x="9435" y="2980"/>
                    <a:pt x="9431" y="2984"/>
                    <a:pt x="9431" y="2992"/>
                  </a:cubicBezTo>
                  <a:cubicBezTo>
                    <a:pt x="9431" y="3000"/>
                    <a:pt x="9437" y="3005"/>
                    <a:pt x="9448" y="3006"/>
                  </a:cubicBezTo>
                  <a:cubicBezTo>
                    <a:pt x="9476" y="3010"/>
                    <a:pt x="9497" y="3019"/>
                    <a:pt x="9511" y="3032"/>
                  </a:cubicBezTo>
                  <a:cubicBezTo>
                    <a:pt x="9526" y="3045"/>
                    <a:pt x="9533" y="3062"/>
                    <a:pt x="9533" y="3083"/>
                  </a:cubicBezTo>
                  <a:cubicBezTo>
                    <a:pt x="9533" y="3120"/>
                    <a:pt x="9514" y="3180"/>
                    <a:pt x="9477" y="3262"/>
                  </a:cubicBezTo>
                  <a:cubicBezTo>
                    <a:pt x="9363" y="3514"/>
                    <a:pt x="9363" y="3514"/>
                    <a:pt x="9363" y="3514"/>
                  </a:cubicBezTo>
                  <a:cubicBezTo>
                    <a:pt x="9359" y="3524"/>
                    <a:pt x="9355" y="3529"/>
                    <a:pt x="9351" y="3529"/>
                  </a:cubicBezTo>
                  <a:cubicBezTo>
                    <a:pt x="9347" y="3528"/>
                    <a:pt x="9342" y="3522"/>
                    <a:pt x="9337" y="3510"/>
                  </a:cubicBezTo>
                  <a:cubicBezTo>
                    <a:pt x="9225" y="3234"/>
                    <a:pt x="9225" y="3234"/>
                    <a:pt x="9225" y="3234"/>
                  </a:cubicBezTo>
                  <a:cubicBezTo>
                    <a:pt x="9188" y="3145"/>
                    <a:pt x="9169" y="3085"/>
                    <a:pt x="9169" y="3055"/>
                  </a:cubicBezTo>
                  <a:cubicBezTo>
                    <a:pt x="9169" y="3055"/>
                    <a:pt x="9169" y="3055"/>
                    <a:pt x="9169" y="3055"/>
                  </a:cubicBezTo>
                  <a:close/>
                  <a:moveTo>
                    <a:pt x="10030" y="3089"/>
                  </a:moveTo>
                  <a:cubicBezTo>
                    <a:pt x="10030" y="3060"/>
                    <a:pt x="10034" y="3041"/>
                    <a:pt x="10040" y="3032"/>
                  </a:cubicBezTo>
                  <a:cubicBezTo>
                    <a:pt x="10047" y="3022"/>
                    <a:pt x="10063" y="3016"/>
                    <a:pt x="10087" y="3012"/>
                  </a:cubicBezTo>
                  <a:cubicBezTo>
                    <a:pt x="10094" y="3011"/>
                    <a:pt x="10098" y="3009"/>
                    <a:pt x="10100" y="3007"/>
                  </a:cubicBezTo>
                  <a:cubicBezTo>
                    <a:pt x="10101" y="3005"/>
                    <a:pt x="10102" y="3001"/>
                    <a:pt x="10102" y="2995"/>
                  </a:cubicBezTo>
                  <a:cubicBezTo>
                    <a:pt x="10102" y="2986"/>
                    <a:pt x="10097" y="2982"/>
                    <a:pt x="10086" y="2982"/>
                  </a:cubicBezTo>
                  <a:cubicBezTo>
                    <a:pt x="10067" y="2982"/>
                    <a:pt x="10041" y="2984"/>
                    <a:pt x="10006" y="2986"/>
                  </a:cubicBezTo>
                  <a:cubicBezTo>
                    <a:pt x="9969" y="2989"/>
                    <a:pt x="9969" y="2989"/>
                    <a:pt x="9969" y="2989"/>
                  </a:cubicBezTo>
                  <a:cubicBezTo>
                    <a:pt x="9941" y="2991"/>
                    <a:pt x="9918" y="2992"/>
                    <a:pt x="9899" y="2992"/>
                  </a:cubicBezTo>
                  <a:cubicBezTo>
                    <a:pt x="9870" y="2992"/>
                    <a:pt x="9850" y="2991"/>
                    <a:pt x="9838" y="2988"/>
                  </a:cubicBezTo>
                  <a:cubicBezTo>
                    <a:pt x="9826" y="2986"/>
                    <a:pt x="9817" y="2985"/>
                    <a:pt x="9810" y="2984"/>
                  </a:cubicBezTo>
                  <a:cubicBezTo>
                    <a:pt x="9802" y="2984"/>
                    <a:pt x="9798" y="2989"/>
                    <a:pt x="9798" y="2998"/>
                  </a:cubicBezTo>
                  <a:cubicBezTo>
                    <a:pt x="9798" y="3004"/>
                    <a:pt x="9801" y="3009"/>
                    <a:pt x="9806" y="3011"/>
                  </a:cubicBezTo>
                  <a:cubicBezTo>
                    <a:pt x="9811" y="3014"/>
                    <a:pt x="9822" y="3017"/>
                    <a:pt x="9839" y="3019"/>
                  </a:cubicBezTo>
                  <a:cubicBezTo>
                    <a:pt x="9867" y="3024"/>
                    <a:pt x="9887" y="3032"/>
                    <a:pt x="9898" y="3045"/>
                  </a:cubicBezTo>
                  <a:cubicBezTo>
                    <a:pt x="9909" y="3059"/>
                    <a:pt x="9914" y="3081"/>
                    <a:pt x="9914" y="3111"/>
                  </a:cubicBezTo>
                  <a:cubicBezTo>
                    <a:pt x="9914" y="3513"/>
                    <a:pt x="9914" y="3513"/>
                    <a:pt x="9914" y="3513"/>
                  </a:cubicBezTo>
                  <a:cubicBezTo>
                    <a:pt x="9913" y="3558"/>
                    <a:pt x="9913" y="3558"/>
                    <a:pt x="9913" y="3558"/>
                  </a:cubicBezTo>
                  <a:cubicBezTo>
                    <a:pt x="9913" y="3587"/>
                    <a:pt x="9910" y="3608"/>
                    <a:pt x="9902" y="3621"/>
                  </a:cubicBezTo>
                  <a:cubicBezTo>
                    <a:pt x="9894" y="3633"/>
                    <a:pt x="9878" y="3644"/>
                    <a:pt x="9853" y="3653"/>
                  </a:cubicBezTo>
                  <a:cubicBezTo>
                    <a:pt x="9839" y="3665"/>
                    <a:pt x="9839" y="3665"/>
                    <a:pt x="9839" y="3665"/>
                  </a:cubicBezTo>
                  <a:cubicBezTo>
                    <a:pt x="9840" y="3669"/>
                    <a:pt x="9840" y="3669"/>
                    <a:pt x="9840" y="3669"/>
                  </a:cubicBezTo>
                  <a:cubicBezTo>
                    <a:pt x="9842" y="3676"/>
                    <a:pt x="9846" y="3680"/>
                    <a:pt x="9854" y="3680"/>
                  </a:cubicBezTo>
                  <a:cubicBezTo>
                    <a:pt x="9861" y="3680"/>
                    <a:pt x="9873" y="3678"/>
                    <a:pt x="9890" y="3675"/>
                  </a:cubicBezTo>
                  <a:cubicBezTo>
                    <a:pt x="9910" y="3671"/>
                    <a:pt x="9936" y="3669"/>
                    <a:pt x="9970" y="3669"/>
                  </a:cubicBezTo>
                  <a:cubicBezTo>
                    <a:pt x="9997" y="3669"/>
                    <a:pt x="10033" y="3672"/>
                    <a:pt x="10077" y="3677"/>
                  </a:cubicBezTo>
                  <a:cubicBezTo>
                    <a:pt x="10094" y="3679"/>
                    <a:pt x="10107" y="3680"/>
                    <a:pt x="10117" y="3680"/>
                  </a:cubicBezTo>
                  <a:cubicBezTo>
                    <a:pt x="10139" y="3680"/>
                    <a:pt x="10150" y="3675"/>
                    <a:pt x="10150" y="3665"/>
                  </a:cubicBezTo>
                  <a:cubicBezTo>
                    <a:pt x="10150" y="3654"/>
                    <a:pt x="10142" y="3649"/>
                    <a:pt x="10125" y="3649"/>
                  </a:cubicBezTo>
                  <a:cubicBezTo>
                    <a:pt x="10100" y="3649"/>
                    <a:pt x="10079" y="3642"/>
                    <a:pt x="10064" y="3629"/>
                  </a:cubicBezTo>
                  <a:cubicBezTo>
                    <a:pt x="10048" y="3615"/>
                    <a:pt x="10038" y="3595"/>
                    <a:pt x="10034" y="3569"/>
                  </a:cubicBezTo>
                  <a:cubicBezTo>
                    <a:pt x="10030" y="3519"/>
                    <a:pt x="10030" y="3519"/>
                    <a:pt x="10030" y="3519"/>
                  </a:cubicBezTo>
                  <a:cubicBezTo>
                    <a:pt x="10030" y="3089"/>
                    <a:pt x="10030" y="3089"/>
                    <a:pt x="10030" y="3089"/>
                  </a:cubicBezTo>
                  <a:close/>
                  <a:moveTo>
                    <a:pt x="10524" y="3080"/>
                  </a:moveTo>
                  <a:cubicBezTo>
                    <a:pt x="10524" y="3036"/>
                    <a:pt x="10541" y="3013"/>
                    <a:pt x="10575" y="3010"/>
                  </a:cubicBezTo>
                  <a:cubicBezTo>
                    <a:pt x="10589" y="3009"/>
                    <a:pt x="10596" y="3005"/>
                    <a:pt x="10596" y="2997"/>
                  </a:cubicBezTo>
                  <a:cubicBezTo>
                    <a:pt x="10596" y="2987"/>
                    <a:pt x="10586" y="2982"/>
                    <a:pt x="10566" y="2982"/>
                  </a:cubicBezTo>
                  <a:cubicBezTo>
                    <a:pt x="10539" y="2982"/>
                    <a:pt x="10512" y="2984"/>
                    <a:pt x="10486" y="2986"/>
                  </a:cubicBezTo>
                  <a:cubicBezTo>
                    <a:pt x="10450" y="2990"/>
                    <a:pt x="10424" y="2992"/>
                    <a:pt x="10408" y="2992"/>
                  </a:cubicBezTo>
                  <a:cubicBezTo>
                    <a:pt x="10398" y="2992"/>
                    <a:pt x="10383" y="2991"/>
                    <a:pt x="10362" y="2989"/>
                  </a:cubicBezTo>
                  <a:cubicBezTo>
                    <a:pt x="10340" y="2988"/>
                    <a:pt x="10340" y="2988"/>
                    <a:pt x="10340" y="2988"/>
                  </a:cubicBezTo>
                  <a:cubicBezTo>
                    <a:pt x="10332" y="2987"/>
                    <a:pt x="10325" y="2986"/>
                    <a:pt x="10321" y="2986"/>
                  </a:cubicBezTo>
                  <a:cubicBezTo>
                    <a:pt x="10314" y="2985"/>
                    <a:pt x="10309" y="2984"/>
                    <a:pt x="10306" y="2984"/>
                  </a:cubicBezTo>
                  <a:cubicBezTo>
                    <a:pt x="10296" y="2984"/>
                    <a:pt x="10291" y="2990"/>
                    <a:pt x="10291" y="3000"/>
                  </a:cubicBezTo>
                  <a:cubicBezTo>
                    <a:pt x="10291" y="3008"/>
                    <a:pt x="10297" y="3013"/>
                    <a:pt x="10310" y="3015"/>
                  </a:cubicBezTo>
                  <a:cubicBezTo>
                    <a:pt x="10340" y="3020"/>
                    <a:pt x="10340" y="3020"/>
                    <a:pt x="10340" y="3020"/>
                  </a:cubicBezTo>
                  <a:cubicBezTo>
                    <a:pt x="10385" y="3027"/>
                    <a:pt x="10407" y="3058"/>
                    <a:pt x="10407" y="3111"/>
                  </a:cubicBezTo>
                  <a:cubicBezTo>
                    <a:pt x="10407" y="3532"/>
                    <a:pt x="10407" y="3532"/>
                    <a:pt x="10407" y="3532"/>
                  </a:cubicBezTo>
                  <a:cubicBezTo>
                    <a:pt x="10407" y="3572"/>
                    <a:pt x="10403" y="3600"/>
                    <a:pt x="10395" y="3617"/>
                  </a:cubicBezTo>
                  <a:cubicBezTo>
                    <a:pt x="10387" y="3635"/>
                    <a:pt x="10372" y="3646"/>
                    <a:pt x="10350" y="3652"/>
                  </a:cubicBezTo>
                  <a:cubicBezTo>
                    <a:pt x="10342" y="3655"/>
                    <a:pt x="10337" y="3659"/>
                    <a:pt x="10337" y="3665"/>
                  </a:cubicBezTo>
                  <a:cubicBezTo>
                    <a:pt x="10337" y="3674"/>
                    <a:pt x="10342" y="3679"/>
                    <a:pt x="10352" y="3679"/>
                  </a:cubicBezTo>
                  <a:cubicBezTo>
                    <a:pt x="10357" y="3679"/>
                    <a:pt x="10366" y="3678"/>
                    <a:pt x="10380" y="3676"/>
                  </a:cubicBezTo>
                  <a:cubicBezTo>
                    <a:pt x="10425" y="3671"/>
                    <a:pt x="10467" y="3668"/>
                    <a:pt x="10506" y="3668"/>
                  </a:cubicBezTo>
                  <a:cubicBezTo>
                    <a:pt x="10529" y="3668"/>
                    <a:pt x="10551" y="3669"/>
                    <a:pt x="10569" y="3670"/>
                  </a:cubicBezTo>
                  <a:cubicBezTo>
                    <a:pt x="10624" y="3672"/>
                    <a:pt x="10624" y="3672"/>
                    <a:pt x="10624" y="3672"/>
                  </a:cubicBezTo>
                  <a:cubicBezTo>
                    <a:pt x="10658" y="3675"/>
                    <a:pt x="10679" y="3676"/>
                    <a:pt x="10685" y="3676"/>
                  </a:cubicBezTo>
                  <a:cubicBezTo>
                    <a:pt x="10708" y="3678"/>
                    <a:pt x="10724" y="3679"/>
                    <a:pt x="10733" y="3679"/>
                  </a:cubicBezTo>
                  <a:cubicBezTo>
                    <a:pt x="10775" y="3679"/>
                    <a:pt x="10809" y="3664"/>
                    <a:pt x="10833" y="3634"/>
                  </a:cubicBezTo>
                  <a:cubicBezTo>
                    <a:pt x="10861" y="3600"/>
                    <a:pt x="10875" y="3562"/>
                    <a:pt x="10875" y="3520"/>
                  </a:cubicBezTo>
                  <a:cubicBezTo>
                    <a:pt x="10875" y="3506"/>
                    <a:pt x="10872" y="3499"/>
                    <a:pt x="10866" y="3499"/>
                  </a:cubicBezTo>
                  <a:cubicBezTo>
                    <a:pt x="10862" y="3499"/>
                    <a:pt x="10853" y="3509"/>
                    <a:pt x="10838" y="3530"/>
                  </a:cubicBezTo>
                  <a:cubicBezTo>
                    <a:pt x="10790" y="3597"/>
                    <a:pt x="10710" y="3630"/>
                    <a:pt x="10596" y="3630"/>
                  </a:cubicBezTo>
                  <a:cubicBezTo>
                    <a:pt x="10571" y="3630"/>
                    <a:pt x="10555" y="3628"/>
                    <a:pt x="10546" y="3624"/>
                  </a:cubicBezTo>
                  <a:cubicBezTo>
                    <a:pt x="10531" y="3616"/>
                    <a:pt x="10524" y="3581"/>
                    <a:pt x="10524" y="3518"/>
                  </a:cubicBezTo>
                  <a:cubicBezTo>
                    <a:pt x="10524" y="3080"/>
                    <a:pt x="10524" y="3080"/>
                    <a:pt x="10524" y="3080"/>
                  </a:cubicBezTo>
                  <a:close/>
                  <a:moveTo>
                    <a:pt x="11218" y="3080"/>
                  </a:moveTo>
                  <a:cubicBezTo>
                    <a:pt x="11218" y="3036"/>
                    <a:pt x="11235" y="3013"/>
                    <a:pt x="11269" y="3010"/>
                  </a:cubicBezTo>
                  <a:cubicBezTo>
                    <a:pt x="11284" y="3009"/>
                    <a:pt x="11291" y="3005"/>
                    <a:pt x="11291" y="2997"/>
                  </a:cubicBezTo>
                  <a:cubicBezTo>
                    <a:pt x="11291" y="2987"/>
                    <a:pt x="11281" y="2982"/>
                    <a:pt x="11261" y="2982"/>
                  </a:cubicBezTo>
                  <a:cubicBezTo>
                    <a:pt x="11233" y="2982"/>
                    <a:pt x="11207" y="2984"/>
                    <a:pt x="11180" y="2986"/>
                  </a:cubicBezTo>
                  <a:cubicBezTo>
                    <a:pt x="11145" y="2990"/>
                    <a:pt x="11119" y="2992"/>
                    <a:pt x="11103" y="2992"/>
                  </a:cubicBezTo>
                  <a:cubicBezTo>
                    <a:pt x="11093" y="2992"/>
                    <a:pt x="11077" y="2991"/>
                    <a:pt x="11057" y="2989"/>
                  </a:cubicBezTo>
                  <a:cubicBezTo>
                    <a:pt x="11035" y="2988"/>
                    <a:pt x="11035" y="2988"/>
                    <a:pt x="11035" y="2988"/>
                  </a:cubicBezTo>
                  <a:cubicBezTo>
                    <a:pt x="11027" y="2987"/>
                    <a:pt x="11020" y="2986"/>
                    <a:pt x="11015" y="2986"/>
                  </a:cubicBezTo>
                  <a:cubicBezTo>
                    <a:pt x="11009" y="2985"/>
                    <a:pt x="11004" y="2984"/>
                    <a:pt x="11001" y="2984"/>
                  </a:cubicBezTo>
                  <a:cubicBezTo>
                    <a:pt x="10991" y="2984"/>
                    <a:pt x="10986" y="2990"/>
                    <a:pt x="10986" y="3000"/>
                  </a:cubicBezTo>
                  <a:cubicBezTo>
                    <a:pt x="10986" y="3008"/>
                    <a:pt x="10992" y="3013"/>
                    <a:pt x="11005" y="3015"/>
                  </a:cubicBezTo>
                  <a:cubicBezTo>
                    <a:pt x="11035" y="3020"/>
                    <a:pt x="11035" y="3020"/>
                    <a:pt x="11035" y="3020"/>
                  </a:cubicBezTo>
                  <a:cubicBezTo>
                    <a:pt x="11080" y="3027"/>
                    <a:pt x="11102" y="3058"/>
                    <a:pt x="11102" y="3111"/>
                  </a:cubicBezTo>
                  <a:cubicBezTo>
                    <a:pt x="11102" y="3532"/>
                    <a:pt x="11102" y="3532"/>
                    <a:pt x="11102" y="3532"/>
                  </a:cubicBezTo>
                  <a:cubicBezTo>
                    <a:pt x="11102" y="3572"/>
                    <a:pt x="11098" y="3600"/>
                    <a:pt x="11090" y="3617"/>
                  </a:cubicBezTo>
                  <a:cubicBezTo>
                    <a:pt x="11082" y="3635"/>
                    <a:pt x="11067" y="3646"/>
                    <a:pt x="11045" y="3652"/>
                  </a:cubicBezTo>
                  <a:cubicBezTo>
                    <a:pt x="11036" y="3655"/>
                    <a:pt x="11032" y="3659"/>
                    <a:pt x="11032" y="3665"/>
                  </a:cubicBezTo>
                  <a:cubicBezTo>
                    <a:pt x="11032" y="3674"/>
                    <a:pt x="11037" y="3679"/>
                    <a:pt x="11047" y="3679"/>
                  </a:cubicBezTo>
                  <a:cubicBezTo>
                    <a:pt x="11051" y="3679"/>
                    <a:pt x="11061" y="3678"/>
                    <a:pt x="11074" y="3676"/>
                  </a:cubicBezTo>
                  <a:cubicBezTo>
                    <a:pt x="11119" y="3671"/>
                    <a:pt x="11162" y="3668"/>
                    <a:pt x="11201" y="3668"/>
                  </a:cubicBezTo>
                  <a:cubicBezTo>
                    <a:pt x="11224" y="3668"/>
                    <a:pt x="11245" y="3669"/>
                    <a:pt x="11264" y="3670"/>
                  </a:cubicBezTo>
                  <a:cubicBezTo>
                    <a:pt x="11319" y="3672"/>
                    <a:pt x="11319" y="3672"/>
                    <a:pt x="11319" y="3672"/>
                  </a:cubicBezTo>
                  <a:cubicBezTo>
                    <a:pt x="11353" y="3675"/>
                    <a:pt x="11373" y="3676"/>
                    <a:pt x="11379" y="3676"/>
                  </a:cubicBezTo>
                  <a:cubicBezTo>
                    <a:pt x="11402" y="3678"/>
                    <a:pt x="11418" y="3679"/>
                    <a:pt x="11427" y="3679"/>
                  </a:cubicBezTo>
                  <a:cubicBezTo>
                    <a:pt x="11470" y="3679"/>
                    <a:pt x="11503" y="3664"/>
                    <a:pt x="11528" y="3634"/>
                  </a:cubicBezTo>
                  <a:cubicBezTo>
                    <a:pt x="11556" y="3600"/>
                    <a:pt x="11570" y="3562"/>
                    <a:pt x="11570" y="3520"/>
                  </a:cubicBezTo>
                  <a:cubicBezTo>
                    <a:pt x="11570" y="3506"/>
                    <a:pt x="11567" y="3499"/>
                    <a:pt x="11560" y="3499"/>
                  </a:cubicBezTo>
                  <a:cubicBezTo>
                    <a:pt x="11557" y="3499"/>
                    <a:pt x="11547" y="3509"/>
                    <a:pt x="11533" y="3530"/>
                  </a:cubicBezTo>
                  <a:cubicBezTo>
                    <a:pt x="11485" y="3597"/>
                    <a:pt x="11404" y="3630"/>
                    <a:pt x="11290" y="3630"/>
                  </a:cubicBezTo>
                  <a:cubicBezTo>
                    <a:pt x="11266" y="3630"/>
                    <a:pt x="11249" y="3628"/>
                    <a:pt x="11241" y="3624"/>
                  </a:cubicBezTo>
                  <a:cubicBezTo>
                    <a:pt x="11226" y="3616"/>
                    <a:pt x="11218" y="3581"/>
                    <a:pt x="11218" y="3518"/>
                  </a:cubicBezTo>
                  <a:cubicBezTo>
                    <a:pt x="11218" y="3080"/>
                    <a:pt x="11218" y="3080"/>
                    <a:pt x="11218" y="3080"/>
                  </a:cubicBezTo>
                  <a:close/>
                  <a:moveTo>
                    <a:pt x="11913" y="3081"/>
                  </a:moveTo>
                  <a:cubicBezTo>
                    <a:pt x="11913" y="3052"/>
                    <a:pt x="11921" y="3035"/>
                    <a:pt x="11939" y="3030"/>
                  </a:cubicBezTo>
                  <a:cubicBezTo>
                    <a:pt x="11973" y="3026"/>
                    <a:pt x="11973" y="3026"/>
                    <a:pt x="11973" y="3026"/>
                  </a:cubicBezTo>
                  <a:cubicBezTo>
                    <a:pt x="12035" y="3026"/>
                    <a:pt x="12035" y="3026"/>
                    <a:pt x="12035" y="3026"/>
                  </a:cubicBezTo>
                  <a:cubicBezTo>
                    <a:pt x="12089" y="3026"/>
                    <a:pt x="12128" y="3033"/>
                    <a:pt x="12153" y="3048"/>
                  </a:cubicBezTo>
                  <a:cubicBezTo>
                    <a:pt x="12177" y="3063"/>
                    <a:pt x="12190" y="3088"/>
                    <a:pt x="12190" y="3121"/>
                  </a:cubicBezTo>
                  <a:cubicBezTo>
                    <a:pt x="12190" y="3136"/>
                    <a:pt x="12193" y="3144"/>
                    <a:pt x="12199" y="3143"/>
                  </a:cubicBezTo>
                  <a:cubicBezTo>
                    <a:pt x="12212" y="3143"/>
                    <a:pt x="12219" y="3130"/>
                    <a:pt x="12219" y="3104"/>
                  </a:cubicBezTo>
                  <a:cubicBezTo>
                    <a:pt x="12219" y="3091"/>
                    <a:pt x="12217" y="3070"/>
                    <a:pt x="12215" y="3041"/>
                  </a:cubicBezTo>
                  <a:cubicBezTo>
                    <a:pt x="12213" y="3021"/>
                    <a:pt x="12212" y="3007"/>
                    <a:pt x="12212" y="3000"/>
                  </a:cubicBezTo>
                  <a:cubicBezTo>
                    <a:pt x="12212" y="2988"/>
                    <a:pt x="12207" y="2983"/>
                    <a:pt x="12197" y="2983"/>
                  </a:cubicBezTo>
                  <a:cubicBezTo>
                    <a:pt x="12195" y="2983"/>
                    <a:pt x="12193" y="2983"/>
                    <a:pt x="12190" y="2983"/>
                  </a:cubicBezTo>
                  <a:cubicBezTo>
                    <a:pt x="12164" y="2986"/>
                    <a:pt x="12097" y="2988"/>
                    <a:pt x="11987" y="2988"/>
                  </a:cubicBezTo>
                  <a:cubicBezTo>
                    <a:pt x="11795" y="2986"/>
                    <a:pt x="11795" y="2986"/>
                    <a:pt x="11795" y="2986"/>
                  </a:cubicBezTo>
                  <a:cubicBezTo>
                    <a:pt x="11744" y="2984"/>
                    <a:pt x="11744" y="2984"/>
                    <a:pt x="11744" y="2984"/>
                  </a:cubicBezTo>
                  <a:cubicBezTo>
                    <a:pt x="11734" y="2984"/>
                    <a:pt x="11726" y="2984"/>
                    <a:pt x="11720" y="2983"/>
                  </a:cubicBezTo>
                  <a:cubicBezTo>
                    <a:pt x="11712" y="2983"/>
                    <a:pt x="11707" y="2982"/>
                    <a:pt x="11704" y="2982"/>
                  </a:cubicBezTo>
                  <a:cubicBezTo>
                    <a:pt x="11693" y="2982"/>
                    <a:pt x="11688" y="2986"/>
                    <a:pt x="11688" y="2994"/>
                  </a:cubicBezTo>
                  <a:cubicBezTo>
                    <a:pt x="11688" y="3003"/>
                    <a:pt x="11692" y="3008"/>
                    <a:pt x="11701" y="3009"/>
                  </a:cubicBezTo>
                  <a:cubicBezTo>
                    <a:pt x="11740" y="3015"/>
                    <a:pt x="11766" y="3024"/>
                    <a:pt x="11778" y="3037"/>
                  </a:cubicBezTo>
                  <a:cubicBezTo>
                    <a:pt x="11790" y="3051"/>
                    <a:pt x="11796" y="3076"/>
                    <a:pt x="11796" y="3114"/>
                  </a:cubicBezTo>
                  <a:cubicBezTo>
                    <a:pt x="11796" y="3514"/>
                    <a:pt x="11796" y="3514"/>
                    <a:pt x="11796" y="3514"/>
                  </a:cubicBezTo>
                  <a:cubicBezTo>
                    <a:pt x="11796" y="3544"/>
                    <a:pt x="11794" y="3568"/>
                    <a:pt x="11791" y="3586"/>
                  </a:cubicBezTo>
                  <a:cubicBezTo>
                    <a:pt x="11787" y="3607"/>
                    <a:pt x="11781" y="3622"/>
                    <a:pt x="11774" y="3630"/>
                  </a:cubicBezTo>
                  <a:cubicBezTo>
                    <a:pt x="11767" y="3639"/>
                    <a:pt x="11754" y="3646"/>
                    <a:pt x="11735" y="3654"/>
                  </a:cubicBezTo>
                  <a:cubicBezTo>
                    <a:pt x="11727" y="3657"/>
                    <a:pt x="11724" y="3662"/>
                    <a:pt x="11724" y="3668"/>
                  </a:cubicBezTo>
                  <a:cubicBezTo>
                    <a:pt x="11725" y="3675"/>
                    <a:pt x="11729" y="3679"/>
                    <a:pt x="11737" y="3679"/>
                  </a:cubicBezTo>
                  <a:cubicBezTo>
                    <a:pt x="11743" y="3679"/>
                    <a:pt x="11753" y="3679"/>
                    <a:pt x="11767" y="3678"/>
                  </a:cubicBezTo>
                  <a:cubicBezTo>
                    <a:pt x="11817" y="3675"/>
                    <a:pt x="11854" y="3673"/>
                    <a:pt x="11879" y="3673"/>
                  </a:cubicBezTo>
                  <a:cubicBezTo>
                    <a:pt x="11916" y="3673"/>
                    <a:pt x="11945" y="3674"/>
                    <a:pt x="11966" y="3676"/>
                  </a:cubicBezTo>
                  <a:cubicBezTo>
                    <a:pt x="12025" y="3682"/>
                    <a:pt x="12025" y="3682"/>
                    <a:pt x="12025" y="3682"/>
                  </a:cubicBezTo>
                  <a:cubicBezTo>
                    <a:pt x="12051" y="3684"/>
                    <a:pt x="12075" y="3686"/>
                    <a:pt x="12097" y="3686"/>
                  </a:cubicBezTo>
                  <a:cubicBezTo>
                    <a:pt x="12133" y="3686"/>
                    <a:pt x="12163" y="3680"/>
                    <a:pt x="12185" y="3669"/>
                  </a:cubicBezTo>
                  <a:cubicBezTo>
                    <a:pt x="12207" y="3657"/>
                    <a:pt x="12226" y="3639"/>
                    <a:pt x="12241" y="3612"/>
                  </a:cubicBezTo>
                  <a:cubicBezTo>
                    <a:pt x="12258" y="3581"/>
                    <a:pt x="12267" y="3549"/>
                    <a:pt x="12267" y="3516"/>
                  </a:cubicBezTo>
                  <a:cubicBezTo>
                    <a:pt x="12267" y="3512"/>
                    <a:pt x="12266" y="3508"/>
                    <a:pt x="12263" y="3505"/>
                  </a:cubicBezTo>
                  <a:cubicBezTo>
                    <a:pt x="12260" y="3502"/>
                    <a:pt x="12257" y="3501"/>
                    <a:pt x="12254" y="3502"/>
                  </a:cubicBezTo>
                  <a:cubicBezTo>
                    <a:pt x="12252" y="3502"/>
                    <a:pt x="12250" y="3504"/>
                    <a:pt x="12248" y="3508"/>
                  </a:cubicBezTo>
                  <a:cubicBezTo>
                    <a:pt x="12205" y="3592"/>
                    <a:pt x="12116" y="3633"/>
                    <a:pt x="11980" y="3633"/>
                  </a:cubicBezTo>
                  <a:cubicBezTo>
                    <a:pt x="11963" y="3633"/>
                    <a:pt x="11951" y="3630"/>
                    <a:pt x="11944" y="3625"/>
                  </a:cubicBezTo>
                  <a:cubicBezTo>
                    <a:pt x="11936" y="3620"/>
                    <a:pt x="11929" y="3609"/>
                    <a:pt x="11923" y="3594"/>
                  </a:cubicBezTo>
                  <a:cubicBezTo>
                    <a:pt x="11916" y="3573"/>
                    <a:pt x="11912" y="3539"/>
                    <a:pt x="11912" y="3492"/>
                  </a:cubicBezTo>
                  <a:cubicBezTo>
                    <a:pt x="11912" y="3447"/>
                    <a:pt x="11912" y="3447"/>
                    <a:pt x="11912" y="3447"/>
                  </a:cubicBezTo>
                  <a:cubicBezTo>
                    <a:pt x="11912" y="3410"/>
                    <a:pt x="11913" y="3384"/>
                    <a:pt x="11915" y="3367"/>
                  </a:cubicBezTo>
                  <a:cubicBezTo>
                    <a:pt x="11917" y="3352"/>
                    <a:pt x="11921" y="3342"/>
                    <a:pt x="11927" y="3338"/>
                  </a:cubicBezTo>
                  <a:cubicBezTo>
                    <a:pt x="11933" y="3333"/>
                    <a:pt x="11944" y="3330"/>
                    <a:pt x="11960" y="3330"/>
                  </a:cubicBezTo>
                  <a:cubicBezTo>
                    <a:pt x="11995" y="3330"/>
                    <a:pt x="11995" y="3330"/>
                    <a:pt x="11995" y="3330"/>
                  </a:cubicBezTo>
                  <a:cubicBezTo>
                    <a:pt x="12029" y="3330"/>
                    <a:pt x="12053" y="3331"/>
                    <a:pt x="12066" y="3334"/>
                  </a:cubicBezTo>
                  <a:cubicBezTo>
                    <a:pt x="12078" y="3336"/>
                    <a:pt x="12089" y="3341"/>
                    <a:pt x="12098" y="3349"/>
                  </a:cubicBezTo>
                  <a:cubicBezTo>
                    <a:pt x="12113" y="3364"/>
                    <a:pt x="12124" y="3386"/>
                    <a:pt x="12128" y="3415"/>
                  </a:cubicBezTo>
                  <a:cubicBezTo>
                    <a:pt x="12130" y="3428"/>
                    <a:pt x="12135" y="3434"/>
                    <a:pt x="12144" y="3434"/>
                  </a:cubicBezTo>
                  <a:cubicBezTo>
                    <a:pt x="12148" y="3433"/>
                    <a:pt x="12150" y="3432"/>
                    <a:pt x="12152" y="3430"/>
                  </a:cubicBezTo>
                  <a:cubicBezTo>
                    <a:pt x="12153" y="3428"/>
                    <a:pt x="12153" y="3425"/>
                    <a:pt x="12153" y="3421"/>
                  </a:cubicBezTo>
                  <a:cubicBezTo>
                    <a:pt x="12153" y="3395"/>
                    <a:pt x="12153" y="3395"/>
                    <a:pt x="12153" y="3395"/>
                  </a:cubicBezTo>
                  <a:cubicBezTo>
                    <a:pt x="12153" y="3376"/>
                    <a:pt x="12152" y="3353"/>
                    <a:pt x="12150" y="3327"/>
                  </a:cubicBezTo>
                  <a:cubicBezTo>
                    <a:pt x="12147" y="3287"/>
                    <a:pt x="12145" y="3262"/>
                    <a:pt x="12145" y="3251"/>
                  </a:cubicBezTo>
                  <a:cubicBezTo>
                    <a:pt x="12145" y="3245"/>
                    <a:pt x="12145" y="3238"/>
                    <a:pt x="12146" y="3229"/>
                  </a:cubicBezTo>
                  <a:cubicBezTo>
                    <a:pt x="12147" y="3217"/>
                    <a:pt x="12148" y="3209"/>
                    <a:pt x="12148" y="3207"/>
                  </a:cubicBezTo>
                  <a:cubicBezTo>
                    <a:pt x="12148" y="3197"/>
                    <a:pt x="12144" y="3193"/>
                    <a:pt x="12136" y="3193"/>
                  </a:cubicBezTo>
                  <a:cubicBezTo>
                    <a:pt x="12129" y="3193"/>
                    <a:pt x="12124" y="3196"/>
                    <a:pt x="12121" y="3202"/>
                  </a:cubicBezTo>
                  <a:cubicBezTo>
                    <a:pt x="12110" y="3227"/>
                    <a:pt x="12110" y="3227"/>
                    <a:pt x="12110" y="3227"/>
                  </a:cubicBezTo>
                  <a:cubicBezTo>
                    <a:pt x="12092" y="3264"/>
                    <a:pt x="12066" y="3282"/>
                    <a:pt x="12033" y="3282"/>
                  </a:cubicBezTo>
                  <a:cubicBezTo>
                    <a:pt x="11990" y="3282"/>
                    <a:pt x="11990" y="3282"/>
                    <a:pt x="11990" y="3282"/>
                  </a:cubicBezTo>
                  <a:cubicBezTo>
                    <a:pt x="11967" y="3283"/>
                    <a:pt x="11967" y="3283"/>
                    <a:pt x="11967" y="3283"/>
                  </a:cubicBezTo>
                  <a:cubicBezTo>
                    <a:pt x="11952" y="3283"/>
                    <a:pt x="11952" y="3283"/>
                    <a:pt x="11952" y="3283"/>
                  </a:cubicBezTo>
                  <a:cubicBezTo>
                    <a:pt x="11935" y="3283"/>
                    <a:pt x="11924" y="3279"/>
                    <a:pt x="11919" y="3271"/>
                  </a:cubicBezTo>
                  <a:cubicBezTo>
                    <a:pt x="11915" y="3262"/>
                    <a:pt x="11912" y="3242"/>
                    <a:pt x="11912" y="3211"/>
                  </a:cubicBezTo>
                  <a:cubicBezTo>
                    <a:pt x="11912" y="3102"/>
                    <a:pt x="11912" y="3102"/>
                    <a:pt x="11912" y="3102"/>
                  </a:cubicBezTo>
                  <a:cubicBezTo>
                    <a:pt x="11913" y="3081"/>
                    <a:pt x="11913" y="3081"/>
                    <a:pt x="11913" y="308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Power T">
              <a:extLst>
                <a:ext uri="{FF2B5EF4-FFF2-40B4-BE49-F238E27FC236}">
                  <a16:creationId xmlns:a16="http://schemas.microsoft.com/office/drawing/2014/main" id="{15A6F2AE-744A-4D21-AD09-13F9F14CD3E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79" y="1299"/>
              <a:ext cx="1701" cy="1714"/>
            </a:xfrm>
            <a:custGeom>
              <a:avLst/>
              <a:gdLst>
                <a:gd name="T0" fmla="*/ 0 w 3678"/>
                <a:gd name="T1" fmla="*/ 0 h 3678"/>
                <a:gd name="T2" fmla="*/ 0 w 3678"/>
                <a:gd name="T3" fmla="*/ 3678 h 3678"/>
                <a:gd name="T4" fmla="*/ 3678 w 3678"/>
                <a:gd name="T5" fmla="*/ 3678 h 3678"/>
                <a:gd name="T6" fmla="*/ 3678 w 3678"/>
                <a:gd name="T7" fmla="*/ 0 h 3678"/>
                <a:gd name="T8" fmla="*/ 0 w 3678"/>
                <a:gd name="T9" fmla="*/ 0 h 3678"/>
                <a:gd name="T10" fmla="*/ 3214 w 3678"/>
                <a:gd name="T11" fmla="*/ 1392 h 3678"/>
                <a:gd name="T12" fmla="*/ 2870 w 3678"/>
                <a:gd name="T13" fmla="*/ 1392 h 3678"/>
                <a:gd name="T14" fmla="*/ 2492 w 3678"/>
                <a:gd name="T15" fmla="*/ 1083 h 3678"/>
                <a:gd name="T16" fmla="*/ 2149 w 3678"/>
                <a:gd name="T17" fmla="*/ 1263 h 3678"/>
                <a:gd name="T18" fmla="*/ 2149 w 3678"/>
                <a:gd name="T19" fmla="*/ 2423 h 3678"/>
                <a:gd name="T20" fmla="*/ 2577 w 3678"/>
                <a:gd name="T21" fmla="*/ 2870 h 3678"/>
                <a:gd name="T22" fmla="*/ 2578 w 3678"/>
                <a:gd name="T23" fmla="*/ 2870 h 3678"/>
                <a:gd name="T24" fmla="*/ 2578 w 3678"/>
                <a:gd name="T25" fmla="*/ 3213 h 3678"/>
                <a:gd name="T26" fmla="*/ 1100 w 3678"/>
                <a:gd name="T27" fmla="*/ 3213 h 3678"/>
                <a:gd name="T28" fmla="*/ 1100 w 3678"/>
                <a:gd name="T29" fmla="*/ 2870 h 3678"/>
                <a:gd name="T30" fmla="*/ 1101 w 3678"/>
                <a:gd name="T31" fmla="*/ 2870 h 3678"/>
                <a:gd name="T32" fmla="*/ 1530 w 3678"/>
                <a:gd name="T33" fmla="*/ 2423 h 3678"/>
                <a:gd name="T34" fmla="*/ 1530 w 3678"/>
                <a:gd name="T35" fmla="*/ 1263 h 3678"/>
                <a:gd name="T36" fmla="*/ 1186 w 3678"/>
                <a:gd name="T37" fmla="*/ 1083 h 3678"/>
                <a:gd name="T38" fmla="*/ 808 w 3678"/>
                <a:gd name="T39" fmla="*/ 1392 h 3678"/>
                <a:gd name="T40" fmla="*/ 465 w 3678"/>
                <a:gd name="T41" fmla="*/ 1392 h 3678"/>
                <a:gd name="T42" fmla="*/ 465 w 3678"/>
                <a:gd name="T43" fmla="*/ 464 h 3678"/>
                <a:gd name="T44" fmla="*/ 3214 w 3678"/>
                <a:gd name="T45" fmla="*/ 464 h 3678"/>
                <a:gd name="T46" fmla="*/ 3214 w 3678"/>
                <a:gd name="T47" fmla="*/ 1392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8" h="3678">
                  <a:moveTo>
                    <a:pt x="0" y="0"/>
                  </a:moveTo>
                  <a:cubicBezTo>
                    <a:pt x="0" y="3678"/>
                    <a:pt x="0" y="3678"/>
                    <a:pt x="0" y="3678"/>
                  </a:cubicBezTo>
                  <a:cubicBezTo>
                    <a:pt x="3678" y="3678"/>
                    <a:pt x="3678" y="3678"/>
                    <a:pt x="3678" y="3678"/>
                  </a:cubicBezTo>
                  <a:cubicBezTo>
                    <a:pt x="3678" y="0"/>
                    <a:pt x="3678" y="0"/>
                    <a:pt x="3678" y="0"/>
                  </a:cubicBezTo>
                  <a:lnTo>
                    <a:pt x="0" y="0"/>
                  </a:lnTo>
                  <a:close/>
                  <a:moveTo>
                    <a:pt x="3214" y="1392"/>
                  </a:moveTo>
                  <a:cubicBezTo>
                    <a:pt x="2870" y="1392"/>
                    <a:pt x="2870" y="1392"/>
                    <a:pt x="2870" y="1392"/>
                  </a:cubicBezTo>
                  <a:cubicBezTo>
                    <a:pt x="2870" y="1221"/>
                    <a:pt x="2701" y="1083"/>
                    <a:pt x="2492" y="1083"/>
                  </a:cubicBezTo>
                  <a:cubicBezTo>
                    <a:pt x="2340" y="1083"/>
                    <a:pt x="2208" y="1157"/>
                    <a:pt x="2149" y="1263"/>
                  </a:cubicBezTo>
                  <a:cubicBezTo>
                    <a:pt x="2149" y="2423"/>
                    <a:pt x="2149" y="2423"/>
                    <a:pt x="2149" y="2423"/>
                  </a:cubicBezTo>
                  <a:cubicBezTo>
                    <a:pt x="2149" y="2669"/>
                    <a:pt x="2340" y="2869"/>
                    <a:pt x="2577" y="2870"/>
                  </a:cubicBezTo>
                  <a:cubicBezTo>
                    <a:pt x="2578" y="2870"/>
                    <a:pt x="2578" y="2870"/>
                    <a:pt x="2578" y="2870"/>
                  </a:cubicBezTo>
                  <a:cubicBezTo>
                    <a:pt x="2578" y="3213"/>
                    <a:pt x="2578" y="3213"/>
                    <a:pt x="2578" y="3213"/>
                  </a:cubicBezTo>
                  <a:cubicBezTo>
                    <a:pt x="1100" y="3213"/>
                    <a:pt x="1100" y="3213"/>
                    <a:pt x="1100" y="3213"/>
                  </a:cubicBezTo>
                  <a:cubicBezTo>
                    <a:pt x="1100" y="2870"/>
                    <a:pt x="1100" y="2870"/>
                    <a:pt x="1100" y="2870"/>
                  </a:cubicBezTo>
                  <a:cubicBezTo>
                    <a:pt x="1101" y="2870"/>
                    <a:pt x="1101" y="2870"/>
                    <a:pt x="1101" y="2870"/>
                  </a:cubicBezTo>
                  <a:cubicBezTo>
                    <a:pt x="1338" y="2869"/>
                    <a:pt x="1530" y="2669"/>
                    <a:pt x="1530" y="2423"/>
                  </a:cubicBezTo>
                  <a:cubicBezTo>
                    <a:pt x="1530" y="1263"/>
                    <a:pt x="1530" y="1263"/>
                    <a:pt x="1530" y="1263"/>
                  </a:cubicBezTo>
                  <a:cubicBezTo>
                    <a:pt x="1470" y="1157"/>
                    <a:pt x="1339" y="1083"/>
                    <a:pt x="1186" y="1083"/>
                  </a:cubicBezTo>
                  <a:cubicBezTo>
                    <a:pt x="978" y="1083"/>
                    <a:pt x="808" y="1221"/>
                    <a:pt x="808" y="1392"/>
                  </a:cubicBezTo>
                  <a:cubicBezTo>
                    <a:pt x="465" y="1392"/>
                    <a:pt x="465" y="1392"/>
                    <a:pt x="465" y="1392"/>
                  </a:cubicBezTo>
                  <a:cubicBezTo>
                    <a:pt x="465" y="464"/>
                    <a:pt x="465" y="464"/>
                    <a:pt x="465" y="464"/>
                  </a:cubicBezTo>
                  <a:cubicBezTo>
                    <a:pt x="3214" y="464"/>
                    <a:pt x="3214" y="464"/>
                    <a:pt x="3214" y="464"/>
                  </a:cubicBezTo>
                  <a:lnTo>
                    <a:pt x="3214" y="1392"/>
                  </a:lnTo>
                  <a:close/>
                </a:path>
              </a:pathLst>
            </a:custGeom>
            <a:solidFill>
              <a:srgbClr val="FF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EE59F0B-09B7-492D-83C1-6FBDA0B8D1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11277600" cy="4057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0FE08160-6E71-41C8-97E3-2765A27F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221327" y="6484845"/>
            <a:ext cx="431800" cy="365125"/>
          </a:xfrm>
        </p:spPr>
        <p:txBody>
          <a:bodyPr/>
          <a:lstStyle/>
          <a:p>
            <a:fld id="{C4F8D930-C3D6-C24E-B856-EE690FC6A36B}" type="datetime1">
              <a:rPr lang="en-US" smtClean="0"/>
              <a:t>11/13/23</a:t>
            </a:fld>
            <a:endParaRPr lang="en-US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8625D9E3-65B8-4E4E-B741-1C6FE3526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1"/>
            <a:ext cx="85725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CEB9AAF4-80D2-4CE7-9323-2E7967E4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56350"/>
            <a:ext cx="431800" cy="2730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954337-777C-478F-BB37-379719107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7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userDrawn="1">
  <p:cSld name="空白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f399988d9_2_1"/>
          <p:cNvSpPr txBox="1"/>
          <p:nvPr/>
        </p:nvSpPr>
        <p:spPr>
          <a:xfrm>
            <a:off x="2284094" y="1784906"/>
            <a:ext cx="822660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50"/>
              <a:buFont typeface="Arial"/>
              <a:buNone/>
            </a:pPr>
            <a:endParaRPr sz="4050" b="1" i="0" u="none" strike="noStrike" cap="none">
              <a:solidFill>
                <a:srgbClr val="4198B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g27f399988d9_2_1"/>
          <p:cNvSpPr txBox="1"/>
          <p:nvPr/>
        </p:nvSpPr>
        <p:spPr>
          <a:xfrm>
            <a:off x="10072000" y="213600"/>
            <a:ext cx="1804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chemeClr val="lt1"/>
                </a:solidFill>
              </a:rPr>
              <a:t>Your University Logo Here</a:t>
            </a:r>
            <a:endParaRPr i="1">
              <a:solidFill>
                <a:schemeClr val="lt1"/>
              </a:solidFill>
            </a:endParaRPr>
          </a:p>
        </p:txBody>
      </p:sp>
      <p:pic>
        <p:nvPicPr>
          <p:cNvPr id="72" name="Google Shape;72;g27f399988d9_2_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4626" y="153650"/>
            <a:ext cx="1375300" cy="8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4;p14">
            <a:extLst>
              <a:ext uri="{FF2B5EF4-FFF2-40B4-BE49-F238E27FC236}">
                <a16:creationId xmlns:a16="http://schemas.microsoft.com/office/drawing/2014/main" id="{6F341B2F-BFA8-FD6A-F8B9-900652716D62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537855"/>
            <a:ext cx="10515600" cy="4639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756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CD914-4E00-530A-7F62-AD27D2CE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BE851-C83B-55CC-EB47-C224836C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B8124-CCAA-DC0D-B65B-95810EC35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1400-A942-C64D-9366-4F6A8CD8F325}" type="datetime1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05F4-7820-3D91-D821-ADAAE559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666A5-AF90-3B43-BCA5-AB19D5C1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507B8-7EF2-9756-4E0A-5324464FA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3158C-8F7E-462F-564A-307B54416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FE1D2-3F9A-A342-E5A3-F66671F9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1C0A-79C1-2941-9DFD-38CF79CBE77A}" type="datetime1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D8558-FF41-8C28-4279-C504C347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59C44-FC8D-B48D-FC0E-6E356DDE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9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1640-C601-FD19-3C85-1EF3CE61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F1177-663D-6A24-A7E1-721BE641A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E9D18-5EA3-C541-3097-8FEF613BB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5D50F-7782-9D8C-4911-031C6A67A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E211-9519-774F-894C-9C6A491FBE89}" type="datetime1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59D32-05DE-A4EF-20D4-4E204436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66A43-444F-E318-0A7C-9E44438C9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5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5E39F-2282-78EB-424F-5D6A1F19D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38381-1E60-D98D-B585-AA0D86C40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A116-7A63-F02A-956B-091755912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69D3CB-3E7C-95DC-B02B-B14AACE65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5FCC2-5E1C-A11D-2469-A67507565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51FAC-CEF7-ED34-DBDC-1ED62104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59DB-EB1E-3A49-BA05-815D0A564583}" type="datetime1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4207C-E0DE-813F-597F-CC576106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C8D7CF-E8CB-9635-4DDA-D8F025FA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8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4BD6-29B9-93AA-C9E0-A13046BB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B2CA8-6A83-2C9D-3BE3-EE3818A08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8CE6-A543-DD47-A3FF-59D964768808}" type="datetime1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6680F-F518-76C3-8C77-474F5879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6AAA1-8428-9739-0DAB-F15C6416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2211DA-CDB7-A9A3-3B5E-B7971927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C2A18-0F9D-5646-BC8E-BE8BF18926E8}" type="datetime1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58795-6728-06A9-92C0-0CE6902C1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3CAA1-7057-6F46-AFAA-594A394D7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6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120F1-76CC-AD85-0FCC-CC1AF914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2DB55-7E05-809C-ADB8-1FA5B9A5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0C184-C9A6-1A85-B748-5E8647E4C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3FFA4-DE69-7171-7EFB-CF6ED0BC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AEDE-6640-D648-976C-E561470155D7}" type="datetime1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1A455-EDD0-6B1F-05C7-7F25ABFB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84E14-53FD-C490-1D39-108CF39D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C0CBF-E617-FBA6-AAA2-4BDF1A75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C8097-3CCE-E465-B09E-707BBC29A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0589E-3473-3BD7-860A-D6689323D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10F4C-F526-5522-899A-4E2BA3E21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261D-1BE1-9741-B495-AFCBDAC26F82}" type="datetime1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B2EF0-D4C4-1B9E-299F-7DCC4E97F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2185-5DAB-43C7-CBBA-851E29E7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30FB6-AAC5-CD3B-F58A-88709333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03E7B-FE03-A1C6-50AA-AC9DD755D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85F9-DA80-6CBF-935D-DDAA2F4F9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F5AAD-5080-6E46-B0A2-4F6E795EBC76}" type="datetime1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9CD3-EA40-D32C-1BA3-9B9B9AE9C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DD894-F9C3-DC45-3345-BE1A89F9F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669BB-1C4A-CC44-9B3B-BCEB5A1F1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12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9.png"/><Relationship Id="rId5" Type="http://schemas.openxmlformats.org/officeDocument/2006/relationships/image" Target="../media/image10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5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2.png"/><Relationship Id="rId3" Type="http://schemas.openxmlformats.org/officeDocument/2006/relationships/image" Target="../media/image23.png"/><Relationship Id="rId7" Type="http://schemas.openxmlformats.org/officeDocument/2006/relationships/image" Target="../media/image4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40.png"/><Relationship Id="rId5" Type="http://schemas.openxmlformats.org/officeDocument/2006/relationships/image" Target="../media/image10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41.png"/><Relationship Id="rId5" Type="http://schemas.openxmlformats.org/officeDocument/2006/relationships/image" Target="../media/image5.png"/><Relationship Id="rId10" Type="http://schemas.openxmlformats.org/officeDocument/2006/relationships/image" Target="../media/image40.png"/><Relationship Id="rId4" Type="http://schemas.openxmlformats.org/officeDocument/2006/relationships/image" Target="../media/image24.png"/><Relationship Id="rId9" Type="http://schemas.openxmlformats.org/officeDocument/2006/relationships/image" Target="../media/image39.png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0.png"/><Relationship Id="rId10" Type="http://schemas.openxmlformats.org/officeDocument/2006/relationships/image" Target="../media/image6.png"/><Relationship Id="rId4" Type="http://schemas.openxmlformats.org/officeDocument/2006/relationships/image" Target="../media/image4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12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4" Type="http://schemas.openxmlformats.org/officeDocument/2006/relationships/image" Target="../media/image4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089F90-9B30-48A2-846D-CA1C0C8D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4912"/>
            <a:ext cx="11277600" cy="169795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Towards rigorous and reproducible uncertainty quantification in resonance evaluation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E280C9-2D45-449E-B1D9-399C5DBDEA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3205424"/>
            <a:ext cx="11277600" cy="2677664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Noah Walton</a:t>
            </a:r>
            <a:r>
              <a:rPr lang="en-US" sz="2400" baseline="30000" dirty="0"/>
              <a:t>1</a:t>
            </a:r>
            <a:r>
              <a:rPr lang="en-US" sz="2400" dirty="0"/>
              <a:t>, Vladimir Sobes</a:t>
            </a:r>
            <a:r>
              <a:rPr lang="en-US" sz="2400" baseline="30000" dirty="0"/>
              <a:t>1</a:t>
            </a:r>
            <a:r>
              <a:rPr lang="en-US" sz="2400" dirty="0"/>
              <a:t>, Oleksii Zivenko</a:t>
            </a:r>
            <a:r>
              <a:rPr lang="en-US" sz="2400" baseline="30000" dirty="0"/>
              <a:t>1</a:t>
            </a:r>
            <a:r>
              <a:rPr lang="en-US" sz="2400" dirty="0"/>
              <a:t>, Jesse Brown</a:t>
            </a:r>
            <a:r>
              <a:rPr lang="en-US" sz="2400" baseline="30000" dirty="0"/>
              <a:t>2</a:t>
            </a:r>
            <a:r>
              <a:rPr lang="en-US" sz="2400" dirty="0"/>
              <a:t>, Jake Forbes</a:t>
            </a:r>
            <a:r>
              <a:rPr lang="en-US" sz="2400" baseline="30000" dirty="0"/>
              <a:t>1</a:t>
            </a:r>
            <a:r>
              <a:rPr lang="en-US" sz="2400" dirty="0"/>
              <a:t>, Cole Fritsch</a:t>
            </a:r>
            <a:r>
              <a:rPr lang="en-US" sz="2400" baseline="30000" dirty="0"/>
              <a:t>1</a:t>
            </a:r>
            <a:r>
              <a:rPr lang="en-US" sz="2400" dirty="0"/>
              <a:t>, Aaron Clark</a:t>
            </a:r>
            <a:r>
              <a:rPr lang="en-US" sz="2400" baseline="30000" dirty="0"/>
              <a:t>1</a:t>
            </a:r>
            <a:r>
              <a:rPr lang="en-US" sz="2400" dirty="0"/>
              <a:t>, Dave Brown</a:t>
            </a:r>
            <a:r>
              <a:rPr lang="en-US" sz="2400" baseline="30000" dirty="0"/>
              <a:t>3</a:t>
            </a:r>
            <a:r>
              <a:rPr lang="en-US" sz="2400" dirty="0"/>
              <a:t> , Denise Neudecker</a:t>
            </a:r>
            <a:r>
              <a:rPr lang="en-US" sz="2400" baseline="30000" dirty="0"/>
              <a:t>4</a:t>
            </a:r>
            <a:r>
              <a:rPr lang="en-US" sz="2400" dirty="0"/>
              <a:t> , Mike Grosskopf</a:t>
            </a:r>
            <a:r>
              <a:rPr lang="en-US" sz="2400" baseline="30000" dirty="0"/>
              <a:t>4</a:t>
            </a:r>
            <a:endParaRPr lang="en-US" sz="2400" dirty="0"/>
          </a:p>
          <a:p>
            <a:pPr marL="0" indent="0" algn="ctr">
              <a:buNone/>
            </a:pPr>
            <a:r>
              <a:rPr lang="en-US" sz="2000" i="1" dirty="0"/>
              <a:t>The University of Tennessee</a:t>
            </a:r>
            <a:r>
              <a:rPr lang="en-US" sz="2000" i="1" baseline="30000" dirty="0"/>
              <a:t>1</a:t>
            </a:r>
            <a:endParaRPr lang="en-US" sz="2000" i="1" dirty="0"/>
          </a:p>
          <a:p>
            <a:pPr marL="0" indent="0" algn="ctr">
              <a:buNone/>
            </a:pPr>
            <a:r>
              <a:rPr lang="en-US" sz="2000" i="1" dirty="0"/>
              <a:t>Oak Ridge National Laboratory</a:t>
            </a:r>
            <a:r>
              <a:rPr lang="en-US" sz="2000" i="1" baseline="30000" dirty="0"/>
              <a:t>2</a:t>
            </a:r>
            <a:endParaRPr lang="en-US" sz="2000" i="1" dirty="0"/>
          </a:p>
          <a:p>
            <a:pPr marL="0" indent="0" algn="ctr">
              <a:buNone/>
            </a:pPr>
            <a:r>
              <a:rPr lang="en-US" sz="2000" i="1" dirty="0"/>
              <a:t>Brookhaven National Laboratory</a:t>
            </a:r>
            <a:r>
              <a:rPr lang="en-US" sz="2000" i="1" baseline="30000" dirty="0"/>
              <a:t>3</a:t>
            </a:r>
          </a:p>
          <a:p>
            <a:pPr marL="0" indent="0" algn="ctr">
              <a:buNone/>
            </a:pPr>
            <a:r>
              <a:rPr lang="en-US" sz="2000" i="1" dirty="0"/>
              <a:t>Los Alamos National Laboratory</a:t>
            </a:r>
            <a:r>
              <a:rPr lang="en-US" sz="2000" i="1" baseline="30000" dirty="0"/>
              <a:t>4</a:t>
            </a:r>
            <a:endParaRPr lang="en-US" sz="2000" i="1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51EF1-5448-9677-14D7-4DDA45F9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9C2A0-3005-23BC-1C49-825D1F13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87151" y="5228194"/>
            <a:ext cx="431800" cy="273050"/>
          </a:xfrm>
        </p:spPr>
        <p:txBody>
          <a:bodyPr/>
          <a:lstStyle/>
          <a:p>
            <a:fld id="{63954337-777C-478F-BB37-379719107E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AD8CD10-01BC-F47A-C998-A5F13CB0105F}"/>
              </a:ext>
            </a:extLst>
          </p:cNvPr>
          <p:cNvSpPr/>
          <p:nvPr/>
        </p:nvSpPr>
        <p:spPr>
          <a:xfrm>
            <a:off x="1971267" y="2300842"/>
            <a:ext cx="2575330" cy="31574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Synthetic cross section realizations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A20F180-A588-1A73-6A99-7092438F5C02}"/>
              </a:ext>
            </a:extLst>
          </p:cNvPr>
          <p:cNvSpPr/>
          <p:nvPr/>
        </p:nvSpPr>
        <p:spPr>
          <a:xfrm>
            <a:off x="2018090" y="3034633"/>
            <a:ext cx="3780579" cy="211703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123BEB-CABE-8197-793C-03FDE95875B3}"/>
              </a:ext>
            </a:extLst>
          </p:cNvPr>
          <p:cNvSpPr txBox="1"/>
          <p:nvPr/>
        </p:nvSpPr>
        <p:spPr>
          <a:xfrm>
            <a:off x="4367425" y="3777156"/>
            <a:ext cx="15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Probabilistic generative model</a:t>
            </a:r>
          </a:p>
        </p:txBody>
      </p:sp>
      <p:pic>
        <p:nvPicPr>
          <p:cNvPr id="45" name="Picture 44" descr="A graph of energy&#10;&#10;Description automatically generated">
            <a:extLst>
              <a:ext uri="{FF2B5EF4-FFF2-40B4-BE49-F238E27FC236}">
                <a16:creationId xmlns:a16="http://schemas.microsoft.com/office/drawing/2014/main" id="{82D6B66F-D32D-CEA3-BA3A-19CFF92D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738" y="3124772"/>
            <a:ext cx="2267452" cy="188954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AFD3CA-CB4F-DB7A-8929-8D31846BCE45}"/>
              </a:ext>
            </a:extLst>
          </p:cNvPr>
          <p:cNvCxnSpPr>
            <a:cxnSpLocks/>
          </p:cNvCxnSpPr>
          <p:nvPr/>
        </p:nvCxnSpPr>
        <p:spPr>
          <a:xfrm>
            <a:off x="3440327" y="3603875"/>
            <a:ext cx="0" cy="11345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5BFDC5-7151-C882-F982-EC244307286D}"/>
              </a:ext>
            </a:extLst>
          </p:cNvPr>
          <p:cNvCxnSpPr>
            <a:cxnSpLocks/>
          </p:cNvCxnSpPr>
          <p:nvPr/>
        </p:nvCxnSpPr>
        <p:spPr>
          <a:xfrm>
            <a:off x="2887600" y="3860840"/>
            <a:ext cx="0" cy="877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CB1C1B-D992-1715-18F0-D08C9249D38F}"/>
              </a:ext>
            </a:extLst>
          </p:cNvPr>
          <p:cNvCxnSpPr/>
          <p:nvPr/>
        </p:nvCxnSpPr>
        <p:spPr>
          <a:xfrm>
            <a:off x="3335447" y="4047838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B33AAF-550C-B1E2-A31E-C3A154329800}"/>
                  </a:ext>
                </a:extLst>
              </p:cNvPr>
              <p:cNvSpPr txBox="1"/>
              <p:nvPr/>
            </p:nvSpPr>
            <p:spPr>
              <a:xfrm>
                <a:off x="2853459" y="4520671"/>
                <a:ext cx="513667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B33AAF-550C-B1E2-A31E-C3A15432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59" y="4520671"/>
                <a:ext cx="513667" cy="286232"/>
              </a:xfrm>
              <a:prstGeom prst="rect">
                <a:avLst/>
              </a:prstGeom>
              <a:blipFill>
                <a:blip r:embed="rId4"/>
                <a:stretch>
                  <a:fillRect l="-12195" b="-217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6348D1-6E65-D6EB-A2D4-3B86CCB30453}"/>
                  </a:ext>
                </a:extLst>
              </p:cNvPr>
              <p:cNvSpPr txBox="1"/>
              <p:nvPr/>
            </p:nvSpPr>
            <p:spPr>
              <a:xfrm>
                <a:off x="3442653" y="4514683"/>
                <a:ext cx="366190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6348D1-6E65-D6EB-A2D4-3B86CCB3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53" y="4514683"/>
                <a:ext cx="366190" cy="286232"/>
              </a:xfrm>
              <a:prstGeom prst="rect">
                <a:avLst/>
              </a:prstGeom>
              <a:blipFill>
                <a:blip r:embed="rId5"/>
                <a:stretch>
                  <a:fillRect l="-6897" b="-1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667A38-627A-61C9-E5DD-1A632A15508E}"/>
                  </a:ext>
                </a:extLst>
              </p:cNvPr>
              <p:cNvSpPr txBox="1"/>
              <p:nvPr/>
            </p:nvSpPr>
            <p:spPr>
              <a:xfrm>
                <a:off x="3167791" y="3603875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667A38-627A-61C9-E5DD-1A632A155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91" y="3603875"/>
                <a:ext cx="343234" cy="286232"/>
              </a:xfrm>
              <a:prstGeom prst="rect">
                <a:avLst/>
              </a:prstGeom>
              <a:blipFill>
                <a:blip r:embed="rId6"/>
                <a:stretch>
                  <a:fillRect l="-3571" b="-1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933289-B9D0-193B-0490-4322DE401AF3}"/>
              </a:ext>
            </a:extLst>
          </p:cNvPr>
          <p:cNvCxnSpPr>
            <a:cxnSpLocks/>
          </p:cNvCxnSpPr>
          <p:nvPr/>
        </p:nvCxnSpPr>
        <p:spPr>
          <a:xfrm flipH="1">
            <a:off x="4058674" y="3860840"/>
            <a:ext cx="1" cy="8847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008E74E-FE71-7CD2-9BAB-F7DFDBACA888}"/>
              </a:ext>
            </a:extLst>
          </p:cNvPr>
          <p:cNvCxnSpPr>
            <a:cxnSpLocks/>
          </p:cNvCxnSpPr>
          <p:nvPr/>
        </p:nvCxnSpPr>
        <p:spPr>
          <a:xfrm>
            <a:off x="3953794" y="4096152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072747-9FC6-8DCC-769E-DB2B8E0BD184}"/>
                  </a:ext>
                </a:extLst>
              </p:cNvPr>
              <p:cNvSpPr txBox="1"/>
              <p:nvPr/>
            </p:nvSpPr>
            <p:spPr>
              <a:xfrm>
                <a:off x="3785693" y="3727275"/>
                <a:ext cx="343234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072747-9FC6-8DCC-769E-DB2B8E0BD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93" y="3727275"/>
                <a:ext cx="343234" cy="304571"/>
              </a:xfrm>
              <a:prstGeom prst="rect">
                <a:avLst/>
              </a:prstGeom>
              <a:blipFill>
                <a:blip r:embed="rId7"/>
                <a:stretch>
                  <a:fillRect l="-7407" b="-28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1A1A196-61A1-D3BA-F113-6039FA9DA0AC}"/>
              </a:ext>
            </a:extLst>
          </p:cNvPr>
          <p:cNvCxnSpPr>
            <a:cxnSpLocks/>
          </p:cNvCxnSpPr>
          <p:nvPr/>
        </p:nvCxnSpPr>
        <p:spPr>
          <a:xfrm>
            <a:off x="2777996" y="4115403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A8ADE8C-46F2-7292-0A9C-971A510F7405}"/>
                  </a:ext>
                </a:extLst>
              </p:cNvPr>
              <p:cNvSpPr txBox="1"/>
              <p:nvPr/>
            </p:nvSpPr>
            <p:spPr>
              <a:xfrm>
                <a:off x="2478104" y="3829171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A8ADE8C-46F2-7292-0A9C-971A510F7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04" y="3829171"/>
                <a:ext cx="343234" cy="286232"/>
              </a:xfrm>
              <a:prstGeom prst="rect">
                <a:avLst/>
              </a:prstGeom>
              <a:blipFill>
                <a:blip r:embed="rId8"/>
                <a:stretch>
                  <a:fillRect l="-35714" r="-10714" b="-217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AC69F7-0037-1618-F968-B9698200E2D7}"/>
                  </a:ext>
                </a:extLst>
              </p:cNvPr>
              <p:cNvSpPr txBox="1"/>
              <p:nvPr/>
            </p:nvSpPr>
            <p:spPr>
              <a:xfrm>
                <a:off x="4035163" y="4491755"/>
                <a:ext cx="366190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AC69F7-0037-1618-F968-B9698200E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63" y="4491755"/>
                <a:ext cx="366190" cy="304571"/>
              </a:xfrm>
              <a:prstGeom prst="rect">
                <a:avLst/>
              </a:prstGeom>
              <a:blipFill>
                <a:blip r:embed="rId9"/>
                <a:stretch>
                  <a:fillRect l="-6667" b="-28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 descr="A diagram of a function&#10;&#10;Description automatically generated">
            <a:extLst>
              <a:ext uri="{FF2B5EF4-FFF2-40B4-BE49-F238E27FC236}">
                <a16:creationId xmlns:a16="http://schemas.microsoft.com/office/drawing/2014/main" id="{AE6F17B7-8AD8-A3F9-28F3-1CA09934D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8362" y="121607"/>
            <a:ext cx="2444241" cy="1833181"/>
          </a:xfrm>
          <a:prstGeom prst="rect">
            <a:avLst/>
          </a:prstGeom>
        </p:spPr>
      </p:pic>
      <p:sp>
        <p:nvSpPr>
          <p:cNvPr id="59" name="Down Arrow 58">
            <a:extLst>
              <a:ext uri="{FF2B5EF4-FFF2-40B4-BE49-F238E27FC236}">
                <a16:creationId xmlns:a16="http://schemas.microsoft.com/office/drawing/2014/main" id="{EFC4CE62-4E59-C12C-B773-46C69459E3D2}"/>
              </a:ext>
            </a:extLst>
          </p:cNvPr>
          <p:cNvSpPr/>
          <p:nvPr/>
        </p:nvSpPr>
        <p:spPr>
          <a:xfrm>
            <a:off x="3642633" y="1482531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6A18D7-66E5-7FEB-9310-013C9CBD7620}"/>
              </a:ext>
            </a:extLst>
          </p:cNvPr>
          <p:cNvSpPr txBox="1"/>
          <p:nvPr/>
        </p:nvSpPr>
        <p:spPr>
          <a:xfrm>
            <a:off x="4080546" y="692799"/>
            <a:ext cx="164487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PDFs for resonance parameters known a-priori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428BE6-8302-62CF-847D-07A7323D50B0}"/>
                  </a:ext>
                </a:extLst>
              </p:cNvPr>
              <p:cNvSpPr txBox="1"/>
              <p:nvPr/>
            </p:nvSpPr>
            <p:spPr>
              <a:xfrm>
                <a:off x="2814410" y="1832793"/>
                <a:ext cx="724344" cy="4524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𝚪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algn="ctr">
                  <a:lnSpc>
                    <a:spcPct val="90000"/>
                  </a:lnSpc>
                </a:pPr>
                <a:endParaRPr lang="en-US" sz="12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428BE6-8302-62CF-847D-07A7323D5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410" y="1832793"/>
                <a:ext cx="724344" cy="4524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aph of energy and energy&#10;&#10;Description automatically generated">
            <a:extLst>
              <a:ext uri="{FF2B5EF4-FFF2-40B4-BE49-F238E27FC236}">
                <a16:creationId xmlns:a16="http://schemas.microsoft.com/office/drawing/2014/main" id="{26193F7A-C6FB-0344-FF0C-ECEE3A142E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7608" y="2359152"/>
            <a:ext cx="3884371" cy="3236976"/>
          </a:xfrm>
          <a:prstGeom prst="rect">
            <a:avLst/>
          </a:prstGeo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11490A39-F719-A375-CEB5-E9D1D036B4A1}"/>
              </a:ext>
            </a:extLst>
          </p:cNvPr>
          <p:cNvSpPr/>
          <p:nvPr/>
        </p:nvSpPr>
        <p:spPr>
          <a:xfrm rot="16200000">
            <a:off x="5678424" y="2834412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DCA7E26-715A-89D9-AD5C-2A95822D7D6A}"/>
              </a:ext>
            </a:extLst>
          </p:cNvPr>
          <p:cNvSpPr txBox="1">
            <a:spLocks/>
          </p:cNvSpPr>
          <p:nvPr/>
        </p:nvSpPr>
        <p:spPr>
          <a:xfrm>
            <a:off x="228600" y="6356350"/>
            <a:ext cx="431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954337-777C-478F-BB37-379719107E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5145D-FA3B-9B7A-0DBF-0379DF9B4893}"/>
              </a:ext>
            </a:extLst>
          </p:cNvPr>
          <p:cNvSpPr txBox="1"/>
          <p:nvPr/>
        </p:nvSpPr>
        <p:spPr>
          <a:xfrm>
            <a:off x="1053297" y="6188649"/>
            <a:ext cx="67907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Walton, N.A.W., Brown, J., Fritsch, W., Brown, D.,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</a:rPr>
              <a:t>Nobre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, G., 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</a:rPr>
              <a:t>Sobes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, V., Methodology for physics-informed generation of synthetic neutron time-of-flight measurement data, </a:t>
            </a:r>
            <a:r>
              <a:rPr lang="en-US" sz="1050" i="1" dirty="0">
                <a:solidFill>
                  <a:schemeClr val="bg1"/>
                </a:solidFill>
                <a:latin typeface="Arial" panose="020B0604020202020204" pitchFamily="34" charset="0"/>
              </a:rPr>
              <a:t>Computer Physics Communications, 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Vol 294, 2024, 108927, ISSN 0010-4655, https://</a:t>
            </a:r>
            <a:r>
              <a:rPr lang="en-US" sz="1050" dirty="0" err="1">
                <a:solidFill>
                  <a:schemeClr val="bg1"/>
                </a:solidFill>
                <a:latin typeface="Arial" panose="020B0604020202020204" pitchFamily="34" charset="0"/>
              </a:rPr>
              <a:t>doi.org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/10.1016/j.cpc.2023.108927.</a:t>
            </a:r>
          </a:p>
          <a:p>
            <a:endParaRPr lang="en-US" sz="10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9186-C751-CF39-D0CE-C960E216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 descr="A graph of a benchmarking&#10;&#10;Description automatically generated">
            <a:extLst>
              <a:ext uri="{FF2B5EF4-FFF2-40B4-BE49-F238E27FC236}">
                <a16:creationId xmlns:a16="http://schemas.microsoft.com/office/drawing/2014/main" id="{327CBC35-EBDA-77BC-7850-BE2196544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578" y="274320"/>
            <a:ext cx="4718304" cy="39319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E25F52-0CE2-7AC6-D5D8-C82465D45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34410"/>
            <a:ext cx="2516350" cy="2983374"/>
          </a:xfrm>
          <a:prstGeom prst="rect">
            <a:avLst/>
          </a:prstGeom>
        </p:spPr>
      </p:pic>
      <p:pic>
        <p:nvPicPr>
          <p:cNvPr id="7" name="Picture 6" descr="A graph of energy and energy&#10;&#10;Description automatically generated">
            <a:extLst>
              <a:ext uri="{FF2B5EF4-FFF2-40B4-BE49-F238E27FC236}">
                <a16:creationId xmlns:a16="http://schemas.microsoft.com/office/drawing/2014/main" id="{9DEAB521-826F-B21D-FEF8-8129F417E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699" y="3892684"/>
            <a:ext cx="2534716" cy="2112264"/>
          </a:xfrm>
          <a:prstGeom prst="rect">
            <a:avLst/>
          </a:prstGeom>
        </p:spPr>
      </p:pic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47AE8532-A8E7-ED77-23EA-AC10BE851AFF}"/>
              </a:ext>
            </a:extLst>
          </p:cNvPr>
          <p:cNvSpPr/>
          <p:nvPr/>
        </p:nvSpPr>
        <p:spPr>
          <a:xfrm rot="8782477">
            <a:off x="8881199" y="2427026"/>
            <a:ext cx="515939" cy="139945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2FBBF-221C-5AF7-9D8D-5B77007380B6}"/>
              </a:ext>
            </a:extLst>
          </p:cNvPr>
          <p:cNvSpPr txBox="1"/>
          <p:nvPr/>
        </p:nvSpPr>
        <p:spPr>
          <a:xfrm>
            <a:off x="9635686" y="2605522"/>
            <a:ext cx="15045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Automated procedure</a:t>
            </a:r>
          </a:p>
        </p:txBody>
      </p:sp>
      <p:pic>
        <p:nvPicPr>
          <p:cNvPr id="10" name="Picture 9" descr="A graph of energy and energy&#10;&#10;Description automatically generated">
            <a:extLst>
              <a:ext uri="{FF2B5EF4-FFF2-40B4-BE49-F238E27FC236}">
                <a16:creationId xmlns:a16="http://schemas.microsoft.com/office/drawing/2014/main" id="{4EEBA009-E3CF-1165-E475-DAA902568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83" y="3916228"/>
            <a:ext cx="2532599" cy="2110499"/>
          </a:xfrm>
          <a:prstGeom prst="rect">
            <a:avLst/>
          </a:prstGeom>
        </p:spPr>
      </p:pic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0F0EC8D7-3A2C-FF9C-9573-D9731D1603AC}"/>
              </a:ext>
            </a:extLst>
          </p:cNvPr>
          <p:cNvSpPr/>
          <p:nvPr/>
        </p:nvSpPr>
        <p:spPr>
          <a:xfrm rot="16200000">
            <a:off x="6258911" y="4509513"/>
            <a:ext cx="486222" cy="253471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267B73-8E0B-D3ED-C521-4D1C400F548A}"/>
              </a:ext>
            </a:extLst>
          </p:cNvPr>
          <p:cNvSpPr/>
          <p:nvPr/>
        </p:nvSpPr>
        <p:spPr>
          <a:xfrm>
            <a:off x="75243" y="2401252"/>
            <a:ext cx="2850078" cy="359711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Synthetic data generator</a:t>
            </a:r>
          </a:p>
        </p:txBody>
      </p:sp>
    </p:spTree>
    <p:extLst>
      <p:ext uri="{BB962C8B-B14F-4D97-AF65-F5344CB8AC3E}">
        <p14:creationId xmlns:p14="http://schemas.microsoft.com/office/powerpoint/2010/main" val="365556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benchmarking&#10;&#10;Description automatically generated">
            <a:extLst>
              <a:ext uri="{FF2B5EF4-FFF2-40B4-BE49-F238E27FC236}">
                <a16:creationId xmlns:a16="http://schemas.microsoft.com/office/drawing/2014/main" id="{31CF4952-DEBA-E5B7-26C1-F6DE1CA7A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8" y="274320"/>
            <a:ext cx="4714761" cy="39289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9186-C751-CF39-D0CE-C960E216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25F52-0CE2-7AC6-D5D8-C82465D45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34410"/>
            <a:ext cx="2516350" cy="2983374"/>
          </a:xfrm>
          <a:prstGeom prst="rect">
            <a:avLst/>
          </a:prstGeom>
        </p:spPr>
      </p:pic>
      <p:pic>
        <p:nvPicPr>
          <p:cNvPr id="7" name="Picture 6" descr="A graph of energy and energy&#10;&#10;Description automatically generated">
            <a:extLst>
              <a:ext uri="{FF2B5EF4-FFF2-40B4-BE49-F238E27FC236}">
                <a16:creationId xmlns:a16="http://schemas.microsoft.com/office/drawing/2014/main" id="{9DEAB521-826F-B21D-FEF8-8129F417E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699" y="3892684"/>
            <a:ext cx="2534716" cy="2112264"/>
          </a:xfrm>
          <a:prstGeom prst="rect">
            <a:avLst/>
          </a:prstGeom>
        </p:spPr>
      </p:pic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47AE8532-A8E7-ED77-23EA-AC10BE851AFF}"/>
              </a:ext>
            </a:extLst>
          </p:cNvPr>
          <p:cNvSpPr/>
          <p:nvPr/>
        </p:nvSpPr>
        <p:spPr>
          <a:xfrm rot="8782477">
            <a:off x="8881199" y="2427026"/>
            <a:ext cx="515939" cy="139945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2FBBF-221C-5AF7-9D8D-5B77007380B6}"/>
              </a:ext>
            </a:extLst>
          </p:cNvPr>
          <p:cNvSpPr txBox="1"/>
          <p:nvPr/>
        </p:nvSpPr>
        <p:spPr>
          <a:xfrm>
            <a:off x="9635686" y="2605522"/>
            <a:ext cx="15045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Automated procedure</a:t>
            </a:r>
          </a:p>
        </p:txBody>
      </p:sp>
      <p:pic>
        <p:nvPicPr>
          <p:cNvPr id="10" name="Picture 9" descr="A graph of energy and energy&#10;&#10;Description automatically generated">
            <a:extLst>
              <a:ext uri="{FF2B5EF4-FFF2-40B4-BE49-F238E27FC236}">
                <a16:creationId xmlns:a16="http://schemas.microsoft.com/office/drawing/2014/main" id="{4EEBA009-E3CF-1165-E475-DAA902568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83" y="3916228"/>
            <a:ext cx="2532599" cy="2110499"/>
          </a:xfrm>
          <a:prstGeom prst="rect">
            <a:avLst/>
          </a:prstGeom>
        </p:spPr>
      </p:pic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0F0EC8D7-3A2C-FF9C-9573-D9731D1603AC}"/>
              </a:ext>
            </a:extLst>
          </p:cNvPr>
          <p:cNvSpPr/>
          <p:nvPr/>
        </p:nvSpPr>
        <p:spPr>
          <a:xfrm rot="16200000">
            <a:off x="6258911" y="4509513"/>
            <a:ext cx="486222" cy="253471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23264-C680-971D-624F-460D11CCEC24}"/>
              </a:ext>
            </a:extLst>
          </p:cNvPr>
          <p:cNvSpPr/>
          <p:nvPr/>
        </p:nvSpPr>
        <p:spPr>
          <a:xfrm>
            <a:off x="75243" y="2401252"/>
            <a:ext cx="2850078" cy="359711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Synthetic data generator</a:t>
            </a:r>
          </a:p>
        </p:txBody>
      </p:sp>
    </p:spTree>
    <p:extLst>
      <p:ext uri="{BB962C8B-B14F-4D97-AF65-F5344CB8AC3E}">
        <p14:creationId xmlns:p14="http://schemas.microsoft.com/office/powerpoint/2010/main" val="400646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aph of a graph of energy&#10;&#10;Description automatically generated">
            <a:extLst>
              <a:ext uri="{FF2B5EF4-FFF2-40B4-BE49-F238E27FC236}">
                <a16:creationId xmlns:a16="http://schemas.microsoft.com/office/drawing/2014/main" id="{95B8F609-5312-2C83-7C1D-F27D14BDD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8" y="274320"/>
            <a:ext cx="4718304" cy="39319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C9186-C751-CF39-D0CE-C960E216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25F52-0CE2-7AC6-D5D8-C82465D45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34410"/>
            <a:ext cx="2516350" cy="2983374"/>
          </a:xfrm>
          <a:prstGeom prst="rect">
            <a:avLst/>
          </a:prstGeom>
        </p:spPr>
      </p:pic>
      <p:pic>
        <p:nvPicPr>
          <p:cNvPr id="7" name="Picture 6" descr="A graph of energy and energy&#10;&#10;Description automatically generated">
            <a:extLst>
              <a:ext uri="{FF2B5EF4-FFF2-40B4-BE49-F238E27FC236}">
                <a16:creationId xmlns:a16="http://schemas.microsoft.com/office/drawing/2014/main" id="{9DEAB521-826F-B21D-FEF8-8129F417E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699" y="3892684"/>
            <a:ext cx="2534716" cy="2112264"/>
          </a:xfrm>
          <a:prstGeom prst="rect">
            <a:avLst/>
          </a:prstGeom>
        </p:spPr>
      </p:pic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47AE8532-A8E7-ED77-23EA-AC10BE851AFF}"/>
              </a:ext>
            </a:extLst>
          </p:cNvPr>
          <p:cNvSpPr/>
          <p:nvPr/>
        </p:nvSpPr>
        <p:spPr>
          <a:xfrm rot="8782477">
            <a:off x="8881199" y="2427026"/>
            <a:ext cx="515939" cy="139945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92FBBF-221C-5AF7-9D8D-5B77007380B6}"/>
              </a:ext>
            </a:extLst>
          </p:cNvPr>
          <p:cNvSpPr txBox="1"/>
          <p:nvPr/>
        </p:nvSpPr>
        <p:spPr>
          <a:xfrm>
            <a:off x="9635686" y="2605522"/>
            <a:ext cx="15045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Automated procedure</a:t>
            </a:r>
          </a:p>
        </p:txBody>
      </p:sp>
      <p:pic>
        <p:nvPicPr>
          <p:cNvPr id="10" name="Picture 9" descr="A graph of energy and energy&#10;&#10;Description automatically generated">
            <a:extLst>
              <a:ext uri="{FF2B5EF4-FFF2-40B4-BE49-F238E27FC236}">
                <a16:creationId xmlns:a16="http://schemas.microsoft.com/office/drawing/2014/main" id="{4EEBA009-E3CF-1165-E475-DAA902568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183" y="3916228"/>
            <a:ext cx="2532599" cy="2110499"/>
          </a:xfrm>
          <a:prstGeom prst="rect">
            <a:avLst/>
          </a:prstGeom>
        </p:spPr>
      </p:pic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0F0EC8D7-3A2C-FF9C-9573-D9731D1603AC}"/>
              </a:ext>
            </a:extLst>
          </p:cNvPr>
          <p:cNvSpPr/>
          <p:nvPr/>
        </p:nvSpPr>
        <p:spPr>
          <a:xfrm rot="16200000">
            <a:off x="6258911" y="4509513"/>
            <a:ext cx="486222" cy="253471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F23264-C680-971D-624F-460D11CCEC24}"/>
              </a:ext>
            </a:extLst>
          </p:cNvPr>
          <p:cNvSpPr/>
          <p:nvPr/>
        </p:nvSpPr>
        <p:spPr>
          <a:xfrm>
            <a:off x="75243" y="2401252"/>
            <a:ext cx="2850078" cy="3597111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chemeClr val="tx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Synthetic data generator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F45E9-527D-1B45-257E-A0959360A3F2}"/>
              </a:ext>
            </a:extLst>
          </p:cNvPr>
          <p:cNvSpPr txBox="1"/>
          <p:nvPr/>
        </p:nvSpPr>
        <p:spPr>
          <a:xfrm>
            <a:off x="660400" y="274320"/>
            <a:ext cx="24046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Learn hyperparameters optimize &amp; benchmark  accuracy</a:t>
            </a: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C138DE78-408D-4843-E5B4-655FDCE1BB66}"/>
              </a:ext>
            </a:extLst>
          </p:cNvPr>
          <p:cNvSpPr/>
          <p:nvPr/>
        </p:nvSpPr>
        <p:spPr>
          <a:xfrm rot="3379160">
            <a:off x="2529814" y="651811"/>
            <a:ext cx="515939" cy="1399452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B1CB-0096-9B2C-3DF4-0F86B84A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Content Placeholder 9" descr="A graph of a graph&#10;&#10;Description automatically generated">
            <a:extLst>
              <a:ext uri="{FF2B5EF4-FFF2-40B4-BE49-F238E27FC236}">
                <a16:creationId xmlns:a16="http://schemas.microsoft.com/office/drawing/2014/main" id="{5A716B23-F4DE-F418-BBE3-1DE394B7A6C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48640" y="365760"/>
            <a:ext cx="10972800" cy="5486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F9B29F-6042-D9F7-1B61-ED56049B1AE3}"/>
              </a:ext>
            </a:extLst>
          </p:cNvPr>
          <p:cNvSpPr txBox="1"/>
          <p:nvPr/>
        </p:nvSpPr>
        <p:spPr>
          <a:xfrm rot="16200000">
            <a:off x="-342277" y="2822618"/>
            <a:ext cx="18495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Cross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F04B6D-20F2-E59E-AFB3-53228B95541D}"/>
              </a:ext>
            </a:extLst>
          </p:cNvPr>
          <p:cNvSpPr txBox="1"/>
          <p:nvPr/>
        </p:nvSpPr>
        <p:spPr>
          <a:xfrm>
            <a:off x="2278082" y="0"/>
            <a:ext cx="76358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Performance Metric</a:t>
            </a:r>
          </a:p>
        </p:txBody>
      </p:sp>
    </p:spTree>
    <p:extLst>
      <p:ext uri="{BB962C8B-B14F-4D97-AF65-F5344CB8AC3E}">
        <p14:creationId xmlns:p14="http://schemas.microsoft.com/office/powerpoint/2010/main" val="323560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aph of a graph&#10;&#10;Description automatically generated">
            <a:extLst>
              <a:ext uri="{FF2B5EF4-FFF2-40B4-BE49-F238E27FC236}">
                <a16:creationId xmlns:a16="http://schemas.microsoft.com/office/drawing/2014/main" id="{28AADEEB-6654-20F2-E51D-86CAF82AE3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48640" y="365760"/>
            <a:ext cx="10972800" cy="5486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B1CB-0096-9B2C-3DF4-0F86B84A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7EF0A-4ED2-7A8C-C3DA-E048CB94DBC6}"/>
              </a:ext>
            </a:extLst>
          </p:cNvPr>
          <p:cNvSpPr txBox="1"/>
          <p:nvPr/>
        </p:nvSpPr>
        <p:spPr>
          <a:xfrm rot="16200000">
            <a:off x="-342277" y="2822618"/>
            <a:ext cx="18495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Cross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DD865-CF07-2389-F356-59BB0A1E20E3}"/>
              </a:ext>
            </a:extLst>
          </p:cNvPr>
          <p:cNvSpPr txBox="1"/>
          <p:nvPr/>
        </p:nvSpPr>
        <p:spPr>
          <a:xfrm>
            <a:off x="2278082" y="0"/>
            <a:ext cx="76358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Performance Metric</a:t>
            </a:r>
          </a:p>
        </p:txBody>
      </p:sp>
    </p:spTree>
    <p:extLst>
      <p:ext uri="{BB962C8B-B14F-4D97-AF65-F5344CB8AC3E}">
        <p14:creationId xmlns:p14="http://schemas.microsoft.com/office/powerpoint/2010/main" val="19300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149E32D-7FCF-1C46-0B77-1C4929F622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48640" y="365760"/>
            <a:ext cx="10972800" cy="5486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B1CB-0096-9B2C-3DF4-0F86B84A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440DAF-B439-C22A-B46B-4C976EB3CD2B}"/>
                  </a:ext>
                </a:extLst>
              </p:cNvPr>
              <p:cNvSpPr txBox="1"/>
              <p:nvPr/>
            </p:nvSpPr>
            <p:spPr>
              <a:xfrm>
                <a:off x="5332020" y="1931909"/>
                <a:ext cx="3165887" cy="658706"/>
              </a:xfrm>
              <a:prstGeom prst="rect">
                <a:avLst/>
              </a:prstGeom>
              <a:solidFill>
                <a:schemeClr val="bg2">
                  <a:alpha val="93000"/>
                </a:schemeClr>
              </a:solidFill>
              <a:ln>
                <a:solidFill>
                  <a:srgbClr val="72727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Error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𝑓𝑖𝑡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𝑡𝑟𝑢𝑒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440DAF-B439-C22A-B46B-4C976EB3C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20" y="1931909"/>
                <a:ext cx="3165887" cy="658706"/>
              </a:xfrm>
              <a:prstGeom prst="rect">
                <a:avLst/>
              </a:prstGeom>
              <a:blipFill>
                <a:blip r:embed="rId4"/>
                <a:stretch>
                  <a:fillRect t="-166667" b="-242593"/>
                </a:stretch>
              </a:blipFill>
              <a:ln>
                <a:solidFill>
                  <a:srgbClr val="72727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A6A52EF-2104-FC6E-9BE2-1754D90B20AA}"/>
              </a:ext>
            </a:extLst>
          </p:cNvPr>
          <p:cNvSpPr txBox="1"/>
          <p:nvPr/>
        </p:nvSpPr>
        <p:spPr>
          <a:xfrm rot="16200000">
            <a:off x="-342277" y="2822618"/>
            <a:ext cx="18495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Cross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A4727-8AE9-DD13-1DD8-01C6B38DE455}"/>
              </a:ext>
            </a:extLst>
          </p:cNvPr>
          <p:cNvSpPr txBox="1"/>
          <p:nvPr/>
        </p:nvSpPr>
        <p:spPr>
          <a:xfrm>
            <a:off x="2278082" y="0"/>
            <a:ext cx="76358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Performance Metric</a:t>
            </a:r>
          </a:p>
        </p:txBody>
      </p:sp>
    </p:spTree>
    <p:extLst>
      <p:ext uri="{BB962C8B-B14F-4D97-AF65-F5344CB8AC3E}">
        <p14:creationId xmlns:p14="http://schemas.microsoft.com/office/powerpoint/2010/main" val="643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1149E32D-7FCF-1C46-0B77-1C4929F622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48640" y="365760"/>
            <a:ext cx="10972800" cy="54864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EB1CB-0096-9B2C-3DF4-0F86B84A7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6A52EF-2104-FC6E-9BE2-1754D90B20AA}"/>
              </a:ext>
            </a:extLst>
          </p:cNvPr>
          <p:cNvSpPr txBox="1"/>
          <p:nvPr/>
        </p:nvSpPr>
        <p:spPr>
          <a:xfrm rot="16200000">
            <a:off x="-342277" y="2822618"/>
            <a:ext cx="18495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Cross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A4727-8AE9-DD13-1DD8-01C6B38DE455}"/>
              </a:ext>
            </a:extLst>
          </p:cNvPr>
          <p:cNvSpPr txBox="1"/>
          <p:nvPr/>
        </p:nvSpPr>
        <p:spPr>
          <a:xfrm>
            <a:off x="2278082" y="0"/>
            <a:ext cx="76358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Performance Metric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CB2E50-D5B6-5539-676A-CFB55B8D569C}"/>
              </a:ext>
            </a:extLst>
          </p:cNvPr>
          <p:cNvSpPr txBox="1"/>
          <p:nvPr/>
        </p:nvSpPr>
        <p:spPr>
          <a:xfrm>
            <a:off x="0" y="-1"/>
            <a:ext cx="12192000" cy="608402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D64539-4915-C131-4294-3E84B663103E}"/>
              </a:ext>
            </a:extLst>
          </p:cNvPr>
          <p:cNvSpPr txBox="1">
            <a:spLocks/>
          </p:cNvSpPr>
          <p:nvPr/>
        </p:nvSpPr>
        <p:spPr>
          <a:xfrm>
            <a:off x="5283048" y="1734197"/>
            <a:ext cx="6110844" cy="2781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/>
              <a:t>Synthetic data allows quantitative performance testing</a:t>
            </a:r>
          </a:p>
          <a:p>
            <a:pPr marL="0" indent="0" algn="ctr">
              <a:buNone/>
            </a:pPr>
            <a:endParaRPr lang="en-US" sz="1600" b="1" dirty="0"/>
          </a:p>
          <a:p>
            <a:pPr marL="0" indent="0" algn="ctr">
              <a:buNone/>
            </a:pPr>
            <a:r>
              <a:rPr lang="en-US" sz="3200" b="1" dirty="0"/>
              <a:t>What should the metric be?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A4B52C-42C7-8BF1-C3B9-E33F708F8B02}"/>
              </a:ext>
            </a:extLst>
          </p:cNvPr>
          <p:cNvSpPr txBox="1"/>
          <p:nvPr/>
        </p:nvSpPr>
        <p:spPr>
          <a:xfrm>
            <a:off x="1872695" y="6195467"/>
            <a:ext cx="60304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</a:rPr>
              <a:t>This material is based upon work supported by the Department of Energy National Nuclear Security Administration through the Nuclear Science and Security Consortium under Award Number DE-NA0003996.</a:t>
            </a:r>
          </a:p>
        </p:txBody>
      </p:sp>
      <p:pic>
        <p:nvPicPr>
          <p:cNvPr id="9" name="Google Shape;1095;g122cc145d05_0_0">
            <a:extLst>
              <a:ext uri="{FF2B5EF4-FFF2-40B4-BE49-F238E27FC236}">
                <a16:creationId xmlns:a16="http://schemas.microsoft.com/office/drawing/2014/main" id="{93DF43BA-8E35-D20B-9526-EF53AC56B53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429" y="6163967"/>
            <a:ext cx="857266" cy="64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46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636C-D6FE-8C2F-7C9B-1BC8A50C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6085"/>
            <a:ext cx="10515600" cy="532406"/>
          </a:xfrm>
        </p:spPr>
        <p:txBody>
          <a:bodyPr>
            <a:normAutofit/>
          </a:bodyPr>
          <a:lstStyle/>
          <a:p>
            <a:r>
              <a:rPr lang="en-US" sz="2000" dirty="0"/>
              <a:t>Computational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1978A-076D-C96F-46FF-73247857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C030C-F0C5-A740-14A5-C31FF998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77" y="770868"/>
            <a:ext cx="10076645" cy="51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energy and energy&#10;&#10;Description automatically generated">
            <a:extLst>
              <a:ext uri="{FF2B5EF4-FFF2-40B4-BE49-F238E27FC236}">
                <a16:creationId xmlns:a16="http://schemas.microsoft.com/office/drawing/2014/main" id="{37233AEE-F6D4-B6F5-CAC7-9551109D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61" y="3589863"/>
            <a:ext cx="3879486" cy="3232906"/>
          </a:xfrm>
          <a:prstGeom prst="rect">
            <a:avLst/>
          </a:prstGeom>
        </p:spPr>
      </p:pic>
      <p:sp>
        <p:nvSpPr>
          <p:cNvPr id="5" name="Google Shape;186;g27f399988d9_0_695">
            <a:extLst>
              <a:ext uri="{FF2B5EF4-FFF2-40B4-BE49-F238E27FC236}">
                <a16:creationId xmlns:a16="http://schemas.microsoft.com/office/drawing/2014/main" id="{F68D7A0B-4F16-55AA-CC26-AA70BB75ACEC}"/>
              </a:ext>
            </a:extLst>
          </p:cNvPr>
          <p:cNvSpPr/>
          <p:nvPr/>
        </p:nvSpPr>
        <p:spPr>
          <a:xfrm>
            <a:off x="0" y="1171081"/>
            <a:ext cx="12192000" cy="36900"/>
          </a:xfrm>
          <a:prstGeom prst="rect">
            <a:avLst/>
          </a:prstGeom>
          <a:gradFill>
            <a:gsLst>
              <a:gs pos="0">
                <a:srgbClr val="EAAA00"/>
              </a:gs>
              <a:gs pos="100000">
                <a:srgbClr val="8098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7;g27f399988d9_0_695">
            <a:extLst>
              <a:ext uri="{FF2B5EF4-FFF2-40B4-BE49-F238E27FC236}">
                <a16:creationId xmlns:a16="http://schemas.microsoft.com/office/drawing/2014/main" id="{20D29FEE-3E2E-4702-FF56-A757736A7A39}"/>
              </a:ext>
            </a:extLst>
          </p:cNvPr>
          <p:cNvSpPr txBox="1"/>
          <p:nvPr/>
        </p:nvSpPr>
        <p:spPr>
          <a:xfrm>
            <a:off x="2824600" y="205756"/>
            <a:ext cx="65301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2"/>
                </a:solidFill>
              </a:rPr>
              <a:t>Developing a generative model for the resonance experiments</a:t>
            </a:r>
          </a:p>
        </p:txBody>
      </p:sp>
      <p:pic>
        <p:nvPicPr>
          <p:cNvPr id="7" name="Picture 6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EA950D38-65E3-4CA7-4271-66092451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531" y="139669"/>
            <a:ext cx="1355834" cy="930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2BEBE-C5DB-568F-5547-535CABE7391C}"/>
              </a:ext>
            </a:extLst>
          </p:cNvPr>
          <p:cNvSpPr txBox="1"/>
          <p:nvPr/>
        </p:nvSpPr>
        <p:spPr>
          <a:xfrm>
            <a:off x="7570377" y="3119470"/>
            <a:ext cx="1542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Data Reduction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22A0D7-BE91-CA90-F953-C3ADCC1F611C}"/>
              </a:ext>
            </a:extLst>
          </p:cNvPr>
          <p:cNvSpPr/>
          <p:nvPr/>
        </p:nvSpPr>
        <p:spPr>
          <a:xfrm>
            <a:off x="112716" y="3428998"/>
            <a:ext cx="2575330" cy="31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Synthetic cross section realizations</a:t>
            </a:r>
          </a:p>
        </p:txBody>
      </p:sp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906C52BB-59CB-048A-F709-4CA836394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1" y="1249763"/>
            <a:ext cx="2444241" cy="1833181"/>
          </a:xfrm>
          <a:prstGeom prst="rect">
            <a:avLst/>
          </a:prstGeom>
        </p:spPr>
      </p:pic>
      <p:sp>
        <p:nvSpPr>
          <p:cNvPr id="15" name="Down Arrow 14">
            <a:extLst>
              <a:ext uri="{FF2B5EF4-FFF2-40B4-BE49-F238E27FC236}">
                <a16:creationId xmlns:a16="http://schemas.microsoft.com/office/drawing/2014/main" id="{6E84F4CD-0E2B-355B-D4C4-3B16B9DCC9A0}"/>
              </a:ext>
            </a:extLst>
          </p:cNvPr>
          <p:cNvSpPr/>
          <p:nvPr/>
        </p:nvSpPr>
        <p:spPr>
          <a:xfrm>
            <a:off x="1784082" y="2610687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 descr="A graph of a graph showing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2528B620-58F3-94E0-3C70-9A9352631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1648" y="3621024"/>
            <a:ext cx="4267200" cy="3200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74F735E-61F5-CFB9-3731-01948A915CC0}"/>
              </a:ext>
            </a:extLst>
          </p:cNvPr>
          <p:cNvSpPr txBox="1"/>
          <p:nvPr/>
        </p:nvSpPr>
        <p:spPr>
          <a:xfrm>
            <a:off x="7570378" y="3017722"/>
            <a:ext cx="4597884" cy="374280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A graph of a graph showing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842E9182-8B5C-35A5-5B10-08930F5262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657600"/>
            <a:ext cx="4267200" cy="32004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68F6FE80-3457-E39E-C9A0-9AE2073BF0F6}"/>
              </a:ext>
            </a:extLst>
          </p:cNvPr>
          <p:cNvSpPr/>
          <p:nvPr/>
        </p:nvSpPr>
        <p:spPr>
          <a:xfrm rot="16200000">
            <a:off x="8145093" y="3473702"/>
            <a:ext cx="437913" cy="899000"/>
          </a:xfrm>
          <a:prstGeom prst="downArrow">
            <a:avLst/>
          </a:prstGeom>
          <a:solidFill>
            <a:schemeClr val="bg2">
              <a:lumMod val="90000"/>
              <a:alpha val="20000"/>
            </a:schemeClr>
          </a:solidFill>
          <a:ln w="9525">
            <a:solidFill>
              <a:schemeClr val="dk1">
                <a:alpha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15FF30-B9CD-3E55-F0DD-AFDFD4B32C1A}"/>
              </a:ext>
            </a:extLst>
          </p:cNvPr>
          <p:cNvSpPr txBox="1"/>
          <p:nvPr/>
        </p:nvSpPr>
        <p:spPr>
          <a:xfrm>
            <a:off x="2154462" y="1807270"/>
            <a:ext cx="16448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PDFs for resonance parameters known a-priori</a:t>
            </a: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87026C44-7705-6BD1-98DA-D76CAF97CF46}"/>
              </a:ext>
            </a:extLst>
          </p:cNvPr>
          <p:cNvSpPr/>
          <p:nvPr/>
        </p:nvSpPr>
        <p:spPr>
          <a:xfrm rot="16200000">
            <a:off x="3321713" y="4384869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2F4BA2-5618-C606-F9A9-702C1EBDDFCD}"/>
              </a:ext>
            </a:extLst>
          </p:cNvPr>
          <p:cNvSpPr txBox="1"/>
          <p:nvPr/>
        </p:nvSpPr>
        <p:spPr>
          <a:xfrm>
            <a:off x="2698688" y="3376819"/>
            <a:ext cx="1969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Novel method for inverse reduction using random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91E3F9-B8E6-FAAB-18C0-7399794C2A6A}"/>
                  </a:ext>
                </a:extLst>
              </p:cNvPr>
              <p:cNvSpPr txBox="1"/>
              <p:nvPr/>
            </p:nvSpPr>
            <p:spPr>
              <a:xfrm>
                <a:off x="955859" y="2960949"/>
                <a:ext cx="724344" cy="4524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𝚪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algn="ctr">
                  <a:lnSpc>
                    <a:spcPct val="90000"/>
                  </a:lnSpc>
                </a:pPr>
                <a:endParaRPr lang="en-US" sz="1200" b="1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91E3F9-B8E6-FAAB-18C0-7399794C2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59" y="2960949"/>
                <a:ext cx="724344" cy="4524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 descr="A graph of energy&#10;&#10;Description automatically generated">
            <a:extLst>
              <a:ext uri="{FF2B5EF4-FFF2-40B4-BE49-F238E27FC236}">
                <a16:creationId xmlns:a16="http://schemas.microsoft.com/office/drawing/2014/main" id="{8C8EBCF2-61CC-678A-845C-155CB8ED8E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187" y="4252928"/>
            <a:ext cx="2267452" cy="1889545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06A33B3-3EE2-8B7F-BE1A-3B15A9DD0A57}"/>
              </a:ext>
            </a:extLst>
          </p:cNvPr>
          <p:cNvCxnSpPr>
            <a:cxnSpLocks/>
          </p:cNvCxnSpPr>
          <p:nvPr/>
        </p:nvCxnSpPr>
        <p:spPr>
          <a:xfrm>
            <a:off x="1581776" y="4732031"/>
            <a:ext cx="0" cy="11345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43CF36F-65C4-63E8-5411-995189F3F66F}"/>
              </a:ext>
            </a:extLst>
          </p:cNvPr>
          <p:cNvCxnSpPr>
            <a:cxnSpLocks/>
          </p:cNvCxnSpPr>
          <p:nvPr/>
        </p:nvCxnSpPr>
        <p:spPr>
          <a:xfrm>
            <a:off x="1029049" y="4988996"/>
            <a:ext cx="0" cy="877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124FF9E-E111-1E41-5EA0-4756B73B98B7}"/>
              </a:ext>
            </a:extLst>
          </p:cNvPr>
          <p:cNvCxnSpPr/>
          <p:nvPr/>
        </p:nvCxnSpPr>
        <p:spPr>
          <a:xfrm>
            <a:off x="1476896" y="5175994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057D71B-AF8A-9987-2A9F-D7E8D9B86E91}"/>
                  </a:ext>
                </a:extLst>
              </p:cNvPr>
              <p:cNvSpPr txBox="1"/>
              <p:nvPr/>
            </p:nvSpPr>
            <p:spPr>
              <a:xfrm>
                <a:off x="994908" y="5648827"/>
                <a:ext cx="513667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057D71B-AF8A-9987-2A9F-D7E8D9B86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08" y="5648827"/>
                <a:ext cx="513667" cy="28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B43C765-2C3E-67FE-66B1-FF680F2CE6B7}"/>
                  </a:ext>
                </a:extLst>
              </p:cNvPr>
              <p:cNvSpPr txBox="1"/>
              <p:nvPr/>
            </p:nvSpPr>
            <p:spPr>
              <a:xfrm>
                <a:off x="1584102" y="5642839"/>
                <a:ext cx="366190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B43C765-2C3E-67FE-66B1-FF680F2CE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02" y="5642839"/>
                <a:ext cx="366190" cy="28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37FDD5F-9BD4-1D65-2240-5B9F302AE170}"/>
                  </a:ext>
                </a:extLst>
              </p:cNvPr>
              <p:cNvSpPr txBox="1"/>
              <p:nvPr/>
            </p:nvSpPr>
            <p:spPr>
              <a:xfrm>
                <a:off x="1309240" y="4732031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37FDD5F-9BD4-1D65-2240-5B9F302AE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40" y="4732031"/>
                <a:ext cx="343234" cy="2862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9F10613-BD19-BF64-36D2-5F522C45B8CC}"/>
              </a:ext>
            </a:extLst>
          </p:cNvPr>
          <p:cNvCxnSpPr>
            <a:cxnSpLocks/>
          </p:cNvCxnSpPr>
          <p:nvPr/>
        </p:nvCxnSpPr>
        <p:spPr>
          <a:xfrm flipH="1">
            <a:off x="2200123" y="4988996"/>
            <a:ext cx="1" cy="8847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2A22541-B814-96F1-A49B-7F0A8930B5EC}"/>
              </a:ext>
            </a:extLst>
          </p:cNvPr>
          <p:cNvCxnSpPr>
            <a:cxnSpLocks/>
          </p:cNvCxnSpPr>
          <p:nvPr/>
        </p:nvCxnSpPr>
        <p:spPr>
          <a:xfrm>
            <a:off x="2095243" y="5224308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35521E2-56A5-4196-C565-C63A629ACE95}"/>
                  </a:ext>
                </a:extLst>
              </p:cNvPr>
              <p:cNvSpPr txBox="1"/>
              <p:nvPr/>
            </p:nvSpPr>
            <p:spPr>
              <a:xfrm>
                <a:off x="1927142" y="4855431"/>
                <a:ext cx="343234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35521E2-56A5-4196-C565-C63A629AC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42" y="4855431"/>
                <a:ext cx="343234" cy="304571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FE3E9E6-F8E2-0CDD-B25B-F0D3245628DF}"/>
              </a:ext>
            </a:extLst>
          </p:cNvPr>
          <p:cNvCxnSpPr>
            <a:cxnSpLocks/>
          </p:cNvCxnSpPr>
          <p:nvPr/>
        </p:nvCxnSpPr>
        <p:spPr>
          <a:xfrm>
            <a:off x="919445" y="5243559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2FD0D71-7088-376C-F4D3-B80286186166}"/>
                  </a:ext>
                </a:extLst>
              </p:cNvPr>
              <p:cNvSpPr txBox="1"/>
              <p:nvPr/>
            </p:nvSpPr>
            <p:spPr>
              <a:xfrm>
                <a:off x="619553" y="4957327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2FD0D71-7088-376C-F4D3-B80286186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53" y="4957327"/>
                <a:ext cx="343234" cy="286232"/>
              </a:xfrm>
              <a:prstGeom prst="rect">
                <a:avLst/>
              </a:prstGeom>
              <a:blipFill>
                <a:blip r:embed="rId14"/>
                <a:stretch>
                  <a:fillRect l="-1428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12AD99-3AB3-0EE9-7BB5-EFF304898214}"/>
                  </a:ext>
                </a:extLst>
              </p:cNvPr>
              <p:cNvSpPr txBox="1"/>
              <p:nvPr/>
            </p:nvSpPr>
            <p:spPr>
              <a:xfrm>
                <a:off x="2176612" y="5619911"/>
                <a:ext cx="366190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DC12AD99-3AB3-0EE9-7BB5-EFF304898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12" y="5619911"/>
                <a:ext cx="366190" cy="304571"/>
              </a:xfrm>
              <a:prstGeom prst="rect">
                <a:avLst/>
              </a:prstGeom>
              <a:blipFill>
                <a:blip r:embed="rId15"/>
                <a:stretch>
                  <a:fillRect b="-4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457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56143-59A0-4AFD-CDCE-E68EDBD9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EA0603-7F65-B2E9-B6D5-1305B6B933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3" b="13430"/>
          <a:stretch/>
        </p:blipFill>
        <p:spPr>
          <a:xfrm>
            <a:off x="1229715" y="8786"/>
            <a:ext cx="8984015" cy="118757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0CD81C5-5FB5-9CC2-2645-60DC57D26834}"/>
              </a:ext>
            </a:extLst>
          </p:cNvPr>
          <p:cNvSpPr/>
          <p:nvPr/>
        </p:nvSpPr>
        <p:spPr>
          <a:xfrm>
            <a:off x="1985073" y="2052787"/>
            <a:ext cx="6400800" cy="39341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DEC0F7-EF50-5720-7993-5B051BEC252E}"/>
              </a:ext>
            </a:extLst>
          </p:cNvPr>
          <p:cNvSpPr/>
          <p:nvPr/>
        </p:nvSpPr>
        <p:spPr>
          <a:xfrm rot="21263141">
            <a:off x="2784137" y="1888127"/>
            <a:ext cx="3781176" cy="1058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34833"/>
              </a:avLst>
            </a:prstTxWarp>
            <a:spAutoFit/>
          </a:bodyPr>
          <a:lstStyle/>
          <a:p>
            <a:pPr algn="ctr"/>
            <a:r>
              <a:rPr lang="en-US" sz="4000" b="1" cap="none" spc="0" dirty="0">
                <a:ln w="158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Evaluator Choices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2A470-D157-50F1-780C-61EBF5D36FE1}"/>
              </a:ext>
            </a:extLst>
          </p:cNvPr>
          <p:cNvSpPr txBox="1"/>
          <p:nvPr/>
        </p:nvSpPr>
        <p:spPr>
          <a:xfrm>
            <a:off x="4364369" y="2052788"/>
            <a:ext cx="16422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Dataset quality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68C94-8635-2555-644B-F74BBA3EF2DE}"/>
              </a:ext>
            </a:extLst>
          </p:cNvPr>
          <p:cNvSpPr txBox="1"/>
          <p:nvPr/>
        </p:nvSpPr>
        <p:spPr>
          <a:xfrm>
            <a:off x="2345040" y="3766172"/>
            <a:ext cx="2251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Experimental Conditions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543BE8-7C5F-0B90-8702-04FE51F46F65}"/>
              </a:ext>
            </a:extLst>
          </p:cNvPr>
          <p:cNvSpPr txBox="1"/>
          <p:nvPr/>
        </p:nvSpPr>
        <p:spPr>
          <a:xfrm>
            <a:off x="3082353" y="4938953"/>
            <a:ext cx="2251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Use of integral data?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6D86A6-6C71-9EFE-72C8-3A08EF1CFFB5}"/>
              </a:ext>
            </a:extLst>
          </p:cNvPr>
          <p:cNvSpPr txBox="1"/>
          <p:nvPr/>
        </p:nvSpPr>
        <p:spPr>
          <a:xfrm>
            <a:off x="3029972" y="2845958"/>
            <a:ext cx="197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Correlations</a:t>
            </a: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C9CF6B7A-5A34-4514-D492-7E37B3A26BFD}"/>
              </a:ext>
            </a:extLst>
          </p:cNvPr>
          <p:cNvSpPr>
            <a:spLocks/>
          </p:cNvSpPr>
          <p:nvPr/>
        </p:nvSpPr>
        <p:spPr>
          <a:xfrm rot="2700000">
            <a:off x="5019857" y="1133238"/>
            <a:ext cx="685800" cy="685800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A45F49-61A9-1C01-0EE6-7D66A9DE9F13}"/>
              </a:ext>
            </a:extLst>
          </p:cNvPr>
          <p:cNvSpPr txBox="1"/>
          <p:nvPr/>
        </p:nvSpPr>
        <p:spPr>
          <a:xfrm>
            <a:off x="6090411" y="3656450"/>
            <a:ext cx="22063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Uncertainty Quantification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ED6856-7E1F-9904-BF41-63FB3FF3FEE5}"/>
              </a:ext>
            </a:extLst>
          </p:cNvPr>
          <p:cNvSpPr txBox="1"/>
          <p:nvPr/>
        </p:nvSpPr>
        <p:spPr>
          <a:xfrm>
            <a:off x="5822132" y="2850353"/>
            <a:ext cx="22518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Normalization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5EA27A-D8ED-F5E9-2C0B-DB80A832BD2E}"/>
              </a:ext>
            </a:extLst>
          </p:cNvPr>
          <p:cNvSpPr txBox="1"/>
          <p:nvPr/>
        </p:nvSpPr>
        <p:spPr>
          <a:xfrm>
            <a:off x="6191623" y="4679519"/>
            <a:ext cx="12573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Bayes Prior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2E2AA5-BF6E-F760-DDCA-A029C140C88A}"/>
              </a:ext>
            </a:extLst>
          </p:cNvPr>
          <p:cNvSpPr/>
          <p:nvPr/>
        </p:nvSpPr>
        <p:spPr>
          <a:xfrm>
            <a:off x="9128775" y="3496767"/>
            <a:ext cx="2412540" cy="10633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Evaluated Parameters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E88FF2-5AC0-05E2-CFB0-EAF62397F910}"/>
              </a:ext>
            </a:extLst>
          </p:cNvPr>
          <p:cNvGrpSpPr/>
          <p:nvPr/>
        </p:nvGrpSpPr>
        <p:grpSpPr>
          <a:xfrm>
            <a:off x="8530018" y="3801207"/>
            <a:ext cx="409229" cy="478720"/>
            <a:chOff x="4830228" y="44478"/>
            <a:chExt cx="409229" cy="478720"/>
          </a:xfrm>
        </p:grpSpPr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DDA9DECD-8BAE-E3E5-BC2B-E02D36F7A446}"/>
                </a:ext>
              </a:extLst>
            </p:cNvPr>
            <p:cNvSpPr/>
            <p:nvPr/>
          </p:nvSpPr>
          <p:spPr>
            <a:xfrm>
              <a:off x="4830228" y="44478"/>
              <a:ext cx="409229" cy="4787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ight Arrow 4">
              <a:extLst>
                <a:ext uri="{FF2B5EF4-FFF2-40B4-BE49-F238E27FC236}">
                  <a16:creationId xmlns:a16="http://schemas.microsoft.com/office/drawing/2014/main" id="{D5B96292-41E4-89A7-FE28-1349A72E4193}"/>
                </a:ext>
              </a:extLst>
            </p:cNvPr>
            <p:cNvSpPr txBox="1"/>
            <p:nvPr/>
          </p:nvSpPr>
          <p:spPr>
            <a:xfrm>
              <a:off x="4830228" y="140222"/>
              <a:ext cx="286460" cy="287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0" kern="1200">
                <a:ln w="6350"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3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of energy and energy&#10;&#10;Description automatically generated">
            <a:extLst>
              <a:ext uri="{FF2B5EF4-FFF2-40B4-BE49-F238E27FC236}">
                <a16:creationId xmlns:a16="http://schemas.microsoft.com/office/drawing/2014/main" id="{37233AEE-F6D4-B6F5-CAC7-9551109D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061" y="3589863"/>
            <a:ext cx="3879486" cy="3232906"/>
          </a:xfrm>
          <a:prstGeom prst="rect">
            <a:avLst/>
          </a:prstGeom>
        </p:spPr>
      </p:pic>
      <p:sp>
        <p:nvSpPr>
          <p:cNvPr id="5" name="Google Shape;186;g27f399988d9_0_695">
            <a:extLst>
              <a:ext uri="{FF2B5EF4-FFF2-40B4-BE49-F238E27FC236}">
                <a16:creationId xmlns:a16="http://schemas.microsoft.com/office/drawing/2014/main" id="{F68D7A0B-4F16-55AA-CC26-AA70BB75ACEC}"/>
              </a:ext>
            </a:extLst>
          </p:cNvPr>
          <p:cNvSpPr/>
          <p:nvPr/>
        </p:nvSpPr>
        <p:spPr>
          <a:xfrm>
            <a:off x="0" y="1171081"/>
            <a:ext cx="12192000" cy="36900"/>
          </a:xfrm>
          <a:prstGeom prst="rect">
            <a:avLst/>
          </a:prstGeom>
          <a:gradFill>
            <a:gsLst>
              <a:gs pos="0">
                <a:srgbClr val="EAAA00"/>
              </a:gs>
              <a:gs pos="100000">
                <a:srgbClr val="8098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7;g27f399988d9_0_695">
            <a:extLst>
              <a:ext uri="{FF2B5EF4-FFF2-40B4-BE49-F238E27FC236}">
                <a16:creationId xmlns:a16="http://schemas.microsoft.com/office/drawing/2014/main" id="{20D29FEE-3E2E-4702-FF56-A757736A7A39}"/>
              </a:ext>
            </a:extLst>
          </p:cNvPr>
          <p:cNvSpPr txBox="1"/>
          <p:nvPr/>
        </p:nvSpPr>
        <p:spPr>
          <a:xfrm>
            <a:off x="2824600" y="205756"/>
            <a:ext cx="65301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2"/>
                </a:solidFill>
              </a:rPr>
              <a:t>Developing a generative model for the resonance experiments</a:t>
            </a:r>
          </a:p>
        </p:txBody>
      </p:sp>
      <p:pic>
        <p:nvPicPr>
          <p:cNvPr id="7" name="Picture 6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EA950D38-65E3-4CA7-4271-66092451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531" y="139669"/>
            <a:ext cx="1355834" cy="930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2BEBE-C5DB-568F-5547-535CABE7391C}"/>
              </a:ext>
            </a:extLst>
          </p:cNvPr>
          <p:cNvSpPr txBox="1"/>
          <p:nvPr/>
        </p:nvSpPr>
        <p:spPr>
          <a:xfrm>
            <a:off x="7570377" y="3119470"/>
            <a:ext cx="1542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Data Reduction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22A0D7-BE91-CA90-F953-C3ADCC1F611C}"/>
              </a:ext>
            </a:extLst>
          </p:cNvPr>
          <p:cNvSpPr/>
          <p:nvPr/>
        </p:nvSpPr>
        <p:spPr>
          <a:xfrm>
            <a:off x="112716" y="3428998"/>
            <a:ext cx="2575330" cy="31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Synthetic cross section realizations</a:t>
            </a:r>
          </a:p>
        </p:txBody>
      </p:sp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906C52BB-59CB-048A-F709-4CA836394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1" y="1249763"/>
            <a:ext cx="2444241" cy="1833181"/>
          </a:xfrm>
          <a:prstGeom prst="rect">
            <a:avLst/>
          </a:prstGeom>
        </p:spPr>
      </p:pic>
      <p:sp>
        <p:nvSpPr>
          <p:cNvPr id="15" name="Down Arrow 14">
            <a:extLst>
              <a:ext uri="{FF2B5EF4-FFF2-40B4-BE49-F238E27FC236}">
                <a16:creationId xmlns:a16="http://schemas.microsoft.com/office/drawing/2014/main" id="{6E84F4CD-0E2B-355B-D4C4-3B16B9DCC9A0}"/>
              </a:ext>
            </a:extLst>
          </p:cNvPr>
          <p:cNvSpPr/>
          <p:nvPr/>
        </p:nvSpPr>
        <p:spPr>
          <a:xfrm>
            <a:off x="1784082" y="2610687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F735E-61F5-CFB9-3731-01948A915CC0}"/>
              </a:ext>
            </a:extLst>
          </p:cNvPr>
          <p:cNvSpPr txBox="1"/>
          <p:nvPr/>
        </p:nvSpPr>
        <p:spPr>
          <a:xfrm>
            <a:off x="7570377" y="3082944"/>
            <a:ext cx="4597884" cy="367758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2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097786F-FD47-4CFF-4DF6-E15A5F8EF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3657600"/>
            <a:ext cx="4267200" cy="3200400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E1F45D83-D6AB-C5F5-7E37-8C210ECAB16F}"/>
              </a:ext>
            </a:extLst>
          </p:cNvPr>
          <p:cNvSpPr/>
          <p:nvPr/>
        </p:nvSpPr>
        <p:spPr>
          <a:xfrm>
            <a:off x="6086959" y="2722461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68F6FE80-3457-E39E-C9A0-9AE2073BF0F6}"/>
              </a:ext>
            </a:extLst>
          </p:cNvPr>
          <p:cNvSpPr/>
          <p:nvPr/>
        </p:nvSpPr>
        <p:spPr>
          <a:xfrm rot="16200000">
            <a:off x="8145093" y="3473702"/>
            <a:ext cx="437913" cy="899000"/>
          </a:xfrm>
          <a:prstGeom prst="downArrow">
            <a:avLst/>
          </a:prstGeom>
          <a:solidFill>
            <a:schemeClr val="bg2">
              <a:lumMod val="90000"/>
              <a:alpha val="20000"/>
            </a:schemeClr>
          </a:solidFill>
          <a:ln w="9525">
            <a:solidFill>
              <a:schemeClr val="dk1">
                <a:alpha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0ECB00-EAE1-0124-0252-C1A07F43A51F}"/>
              </a:ext>
            </a:extLst>
          </p:cNvPr>
          <p:cNvSpPr txBox="1"/>
          <p:nvPr/>
        </p:nvSpPr>
        <p:spPr>
          <a:xfrm>
            <a:off x="2154462" y="1807270"/>
            <a:ext cx="16448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PDFs for resonance parameters known a-priori</a:t>
            </a:r>
          </a:p>
        </p:txBody>
      </p:sp>
      <p:sp>
        <p:nvSpPr>
          <p:cNvPr id="22" name="Down Arrow 21">
            <a:extLst>
              <a:ext uri="{FF2B5EF4-FFF2-40B4-BE49-F238E27FC236}">
                <a16:creationId xmlns:a16="http://schemas.microsoft.com/office/drawing/2014/main" id="{555037E5-D3CA-F4F8-6D2E-8FC8BF9AE14F}"/>
              </a:ext>
            </a:extLst>
          </p:cNvPr>
          <p:cNvSpPr/>
          <p:nvPr/>
        </p:nvSpPr>
        <p:spPr>
          <a:xfrm rot="16200000">
            <a:off x="3321713" y="4384869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D05B419B-CDC7-3311-BB09-CDCF69EFD20C}"/>
              </a:ext>
            </a:extLst>
          </p:cNvPr>
          <p:cNvSpPr/>
          <p:nvPr/>
        </p:nvSpPr>
        <p:spPr>
          <a:xfrm>
            <a:off x="6086959" y="2722461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76978F-0624-1374-66B7-7889CECBC4DC}"/>
              </a:ext>
            </a:extLst>
          </p:cNvPr>
          <p:cNvSpPr txBox="1"/>
          <p:nvPr/>
        </p:nvSpPr>
        <p:spPr>
          <a:xfrm>
            <a:off x="5331817" y="1967429"/>
            <a:ext cx="19481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Noise model given by counting statistics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3FC3E8-3DBC-43C9-7018-B4AD36504273}"/>
              </a:ext>
            </a:extLst>
          </p:cNvPr>
          <p:cNvSpPr txBox="1"/>
          <p:nvPr/>
        </p:nvSpPr>
        <p:spPr>
          <a:xfrm>
            <a:off x="2698688" y="3376819"/>
            <a:ext cx="1969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Novel method for inverse reduction using random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EDD544-42AE-7F95-ECB8-71355D6D19A2}"/>
                  </a:ext>
                </a:extLst>
              </p:cNvPr>
              <p:cNvSpPr txBox="1"/>
              <p:nvPr/>
            </p:nvSpPr>
            <p:spPr>
              <a:xfrm>
                <a:off x="955859" y="2960949"/>
                <a:ext cx="724344" cy="4524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𝚪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algn="ctr">
                  <a:lnSpc>
                    <a:spcPct val="90000"/>
                  </a:lnSpc>
                </a:pPr>
                <a:endParaRPr lang="en-US" sz="12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DEDD544-42AE-7F95-ECB8-71355D6D1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59" y="2960949"/>
                <a:ext cx="724344" cy="452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 descr="A graph of energy&#10;&#10;Description automatically generated">
            <a:extLst>
              <a:ext uri="{FF2B5EF4-FFF2-40B4-BE49-F238E27FC236}">
                <a16:creationId xmlns:a16="http://schemas.microsoft.com/office/drawing/2014/main" id="{8ECEC627-7610-99D9-C2F5-8EA537428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187" y="4252928"/>
            <a:ext cx="2267452" cy="1889545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404C799-8F99-0AE2-7649-C0CA84EBE6C0}"/>
              </a:ext>
            </a:extLst>
          </p:cNvPr>
          <p:cNvCxnSpPr>
            <a:cxnSpLocks/>
          </p:cNvCxnSpPr>
          <p:nvPr/>
        </p:nvCxnSpPr>
        <p:spPr>
          <a:xfrm>
            <a:off x="1581776" y="4732031"/>
            <a:ext cx="0" cy="11345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4A34FC-1FDD-6D37-3757-273BB419ED6F}"/>
              </a:ext>
            </a:extLst>
          </p:cNvPr>
          <p:cNvCxnSpPr>
            <a:cxnSpLocks/>
          </p:cNvCxnSpPr>
          <p:nvPr/>
        </p:nvCxnSpPr>
        <p:spPr>
          <a:xfrm>
            <a:off x="1029049" y="4988996"/>
            <a:ext cx="0" cy="877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40662F4-9DB4-DFAA-BD0D-A366C16616C6}"/>
              </a:ext>
            </a:extLst>
          </p:cNvPr>
          <p:cNvCxnSpPr/>
          <p:nvPr/>
        </p:nvCxnSpPr>
        <p:spPr>
          <a:xfrm>
            <a:off x="1476896" y="5175994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41269E-938B-79AC-FEA2-838CE2E3403C}"/>
                  </a:ext>
                </a:extLst>
              </p:cNvPr>
              <p:cNvSpPr txBox="1"/>
              <p:nvPr/>
            </p:nvSpPr>
            <p:spPr>
              <a:xfrm>
                <a:off x="994908" y="5648827"/>
                <a:ext cx="513667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541269E-938B-79AC-FEA2-838CE2E34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08" y="5648827"/>
                <a:ext cx="513667" cy="28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7138FF-F78E-BEB1-F1B3-23EE19382FBB}"/>
                  </a:ext>
                </a:extLst>
              </p:cNvPr>
              <p:cNvSpPr txBox="1"/>
              <p:nvPr/>
            </p:nvSpPr>
            <p:spPr>
              <a:xfrm>
                <a:off x="1584102" y="5642839"/>
                <a:ext cx="366190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7138FF-F78E-BEB1-F1B3-23EE19382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02" y="5642839"/>
                <a:ext cx="366190" cy="28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01143C-5873-B65C-B19C-EFE8FCD46A4E}"/>
                  </a:ext>
                </a:extLst>
              </p:cNvPr>
              <p:cNvSpPr txBox="1"/>
              <p:nvPr/>
            </p:nvSpPr>
            <p:spPr>
              <a:xfrm>
                <a:off x="1309240" y="4732031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A01143C-5873-B65C-B19C-EFE8FCD46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40" y="4732031"/>
                <a:ext cx="343234" cy="2862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0F8D4A4-5C37-718C-942B-25F105655549}"/>
              </a:ext>
            </a:extLst>
          </p:cNvPr>
          <p:cNvCxnSpPr>
            <a:cxnSpLocks/>
          </p:cNvCxnSpPr>
          <p:nvPr/>
        </p:nvCxnSpPr>
        <p:spPr>
          <a:xfrm flipH="1">
            <a:off x="2200123" y="4988996"/>
            <a:ext cx="1" cy="8847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49D7F07-FF78-717D-2F6A-43A70F3A6F26}"/>
              </a:ext>
            </a:extLst>
          </p:cNvPr>
          <p:cNvCxnSpPr>
            <a:cxnSpLocks/>
          </p:cNvCxnSpPr>
          <p:nvPr/>
        </p:nvCxnSpPr>
        <p:spPr>
          <a:xfrm>
            <a:off x="2095243" y="5224308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13C91A-63A5-BFB0-0FCE-77075236643C}"/>
                  </a:ext>
                </a:extLst>
              </p:cNvPr>
              <p:cNvSpPr txBox="1"/>
              <p:nvPr/>
            </p:nvSpPr>
            <p:spPr>
              <a:xfrm>
                <a:off x="1927142" y="4855431"/>
                <a:ext cx="343234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513C91A-63A5-BFB0-0FCE-770752366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42" y="4855431"/>
                <a:ext cx="343234" cy="304571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C290D4-C850-3F2D-06D3-B41370BE4502}"/>
              </a:ext>
            </a:extLst>
          </p:cNvPr>
          <p:cNvCxnSpPr>
            <a:cxnSpLocks/>
          </p:cNvCxnSpPr>
          <p:nvPr/>
        </p:nvCxnSpPr>
        <p:spPr>
          <a:xfrm>
            <a:off x="919445" y="5243559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5D62E2-52B2-4E74-83FB-F5EC38380FEB}"/>
                  </a:ext>
                </a:extLst>
              </p:cNvPr>
              <p:cNvSpPr txBox="1"/>
              <p:nvPr/>
            </p:nvSpPr>
            <p:spPr>
              <a:xfrm>
                <a:off x="619553" y="4957327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5D62E2-52B2-4E74-83FB-F5EC3838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53" y="4957327"/>
                <a:ext cx="343234" cy="286232"/>
              </a:xfrm>
              <a:prstGeom prst="rect">
                <a:avLst/>
              </a:prstGeom>
              <a:blipFill>
                <a:blip r:embed="rId13"/>
                <a:stretch>
                  <a:fillRect l="-1428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8393F93-F79C-9168-287E-6424B5BE94A5}"/>
                  </a:ext>
                </a:extLst>
              </p:cNvPr>
              <p:cNvSpPr txBox="1"/>
              <p:nvPr/>
            </p:nvSpPr>
            <p:spPr>
              <a:xfrm>
                <a:off x="2176612" y="5619911"/>
                <a:ext cx="366190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8393F93-F79C-9168-287E-6424B5BE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12" y="5619911"/>
                <a:ext cx="366190" cy="304571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324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aph of energy and energy&#10;&#10;Description automatically generated">
            <a:extLst>
              <a:ext uri="{FF2B5EF4-FFF2-40B4-BE49-F238E27FC236}">
                <a16:creationId xmlns:a16="http://schemas.microsoft.com/office/drawing/2014/main" id="{853668CE-368C-3F62-5931-605EEAE1F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321" y="3593592"/>
            <a:ext cx="3884371" cy="3236976"/>
          </a:xfrm>
          <a:prstGeom prst="rect">
            <a:avLst/>
          </a:prstGeom>
        </p:spPr>
      </p:pic>
      <p:sp>
        <p:nvSpPr>
          <p:cNvPr id="5" name="Google Shape;186;g27f399988d9_0_695">
            <a:extLst>
              <a:ext uri="{FF2B5EF4-FFF2-40B4-BE49-F238E27FC236}">
                <a16:creationId xmlns:a16="http://schemas.microsoft.com/office/drawing/2014/main" id="{F68D7A0B-4F16-55AA-CC26-AA70BB75ACEC}"/>
              </a:ext>
            </a:extLst>
          </p:cNvPr>
          <p:cNvSpPr/>
          <p:nvPr/>
        </p:nvSpPr>
        <p:spPr>
          <a:xfrm>
            <a:off x="0" y="1171081"/>
            <a:ext cx="12192000" cy="36900"/>
          </a:xfrm>
          <a:prstGeom prst="rect">
            <a:avLst/>
          </a:prstGeom>
          <a:gradFill>
            <a:gsLst>
              <a:gs pos="0">
                <a:srgbClr val="EAAA00"/>
              </a:gs>
              <a:gs pos="100000">
                <a:srgbClr val="8098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87;g27f399988d9_0_695">
            <a:extLst>
              <a:ext uri="{FF2B5EF4-FFF2-40B4-BE49-F238E27FC236}">
                <a16:creationId xmlns:a16="http://schemas.microsoft.com/office/drawing/2014/main" id="{20D29FEE-3E2E-4702-FF56-A757736A7A39}"/>
              </a:ext>
            </a:extLst>
          </p:cNvPr>
          <p:cNvSpPr txBox="1"/>
          <p:nvPr/>
        </p:nvSpPr>
        <p:spPr>
          <a:xfrm>
            <a:off x="2824600" y="205756"/>
            <a:ext cx="65301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dk2"/>
                </a:solidFill>
              </a:rPr>
              <a:t>Developing a generative model for the resonance experiments</a:t>
            </a:r>
          </a:p>
        </p:txBody>
      </p:sp>
      <p:pic>
        <p:nvPicPr>
          <p:cNvPr id="7" name="Picture 6" descr="A black and orange logo with white text&#10;&#10;Description automatically generated">
            <a:extLst>
              <a:ext uri="{FF2B5EF4-FFF2-40B4-BE49-F238E27FC236}">
                <a16:creationId xmlns:a16="http://schemas.microsoft.com/office/drawing/2014/main" id="{EA950D38-65E3-4CA7-4271-66092451C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531" y="139669"/>
            <a:ext cx="1355834" cy="930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B2BEBE-C5DB-568F-5547-535CABE7391C}"/>
              </a:ext>
            </a:extLst>
          </p:cNvPr>
          <p:cNvSpPr txBox="1"/>
          <p:nvPr/>
        </p:nvSpPr>
        <p:spPr>
          <a:xfrm>
            <a:off x="7570377" y="3119470"/>
            <a:ext cx="1542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Data Reduction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C22A0D7-BE91-CA90-F953-C3ADCC1F611C}"/>
              </a:ext>
            </a:extLst>
          </p:cNvPr>
          <p:cNvSpPr/>
          <p:nvPr/>
        </p:nvSpPr>
        <p:spPr>
          <a:xfrm>
            <a:off x="112716" y="3428998"/>
            <a:ext cx="2575330" cy="31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Synthetic cross section realizations</a:t>
            </a:r>
          </a:p>
        </p:txBody>
      </p:sp>
      <p:pic>
        <p:nvPicPr>
          <p:cNvPr id="12" name="Picture 11" descr="A graph of energy&#10;&#10;Description automatically generated">
            <a:extLst>
              <a:ext uri="{FF2B5EF4-FFF2-40B4-BE49-F238E27FC236}">
                <a16:creationId xmlns:a16="http://schemas.microsoft.com/office/drawing/2014/main" id="{2868C9A8-9EA3-1E78-1BF9-5E75F98B43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187" y="4252928"/>
            <a:ext cx="2267452" cy="1889545"/>
          </a:xfrm>
          <a:prstGeom prst="rect">
            <a:avLst/>
          </a:prstGeom>
        </p:spPr>
      </p:pic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906C52BB-59CB-048A-F709-4CA836394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1" y="1249763"/>
            <a:ext cx="2444241" cy="1833181"/>
          </a:xfrm>
          <a:prstGeom prst="rect">
            <a:avLst/>
          </a:prstGeom>
        </p:spPr>
      </p:pic>
      <p:sp>
        <p:nvSpPr>
          <p:cNvPr id="15" name="Down Arrow 14">
            <a:extLst>
              <a:ext uri="{FF2B5EF4-FFF2-40B4-BE49-F238E27FC236}">
                <a16:creationId xmlns:a16="http://schemas.microsoft.com/office/drawing/2014/main" id="{6E84F4CD-0E2B-355B-D4C4-3B16B9DCC9A0}"/>
              </a:ext>
            </a:extLst>
          </p:cNvPr>
          <p:cNvSpPr/>
          <p:nvPr/>
        </p:nvSpPr>
        <p:spPr>
          <a:xfrm>
            <a:off x="1784082" y="2610687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8E2F73-FF4F-5FA2-32D8-EB0203D9ECE4}"/>
              </a:ext>
            </a:extLst>
          </p:cNvPr>
          <p:cNvSpPr txBox="1"/>
          <p:nvPr/>
        </p:nvSpPr>
        <p:spPr>
          <a:xfrm>
            <a:off x="2154462" y="1807270"/>
            <a:ext cx="164487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PDFs for resonance parameters known a-priori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BCDF091-7AF9-D591-FA94-A5C5CECC85AB}"/>
              </a:ext>
            </a:extLst>
          </p:cNvPr>
          <p:cNvSpPr/>
          <p:nvPr/>
        </p:nvSpPr>
        <p:spPr>
          <a:xfrm rot="16200000">
            <a:off x="3321713" y="4384869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6097786F-FD47-4CFF-4DF6-E15A5F8EF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657600"/>
            <a:ext cx="4267200" cy="3200400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E1F45D83-D6AB-C5F5-7E37-8C210ECAB16F}"/>
              </a:ext>
            </a:extLst>
          </p:cNvPr>
          <p:cNvSpPr/>
          <p:nvPr/>
        </p:nvSpPr>
        <p:spPr>
          <a:xfrm>
            <a:off x="6086959" y="2722461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58746-AD6D-05B2-E969-5F09F92F7880}"/>
              </a:ext>
            </a:extLst>
          </p:cNvPr>
          <p:cNvSpPr txBox="1"/>
          <p:nvPr/>
        </p:nvSpPr>
        <p:spPr>
          <a:xfrm>
            <a:off x="5331817" y="1967429"/>
            <a:ext cx="19481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Noise model given by counting statistics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68F6FE80-3457-E39E-C9A0-9AE2073BF0F6}"/>
              </a:ext>
            </a:extLst>
          </p:cNvPr>
          <p:cNvSpPr/>
          <p:nvPr/>
        </p:nvSpPr>
        <p:spPr>
          <a:xfrm rot="16200000">
            <a:off x="8145093" y="3473702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3A7CA-7506-ADC5-286E-70F9D3447F80}"/>
              </a:ext>
            </a:extLst>
          </p:cNvPr>
          <p:cNvSpPr txBox="1"/>
          <p:nvPr/>
        </p:nvSpPr>
        <p:spPr>
          <a:xfrm>
            <a:off x="2698688" y="3376819"/>
            <a:ext cx="1969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Novel method for inverse reduction using random sampling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96C00B3-5F17-7157-A3A3-C26B16F12D20}"/>
              </a:ext>
            </a:extLst>
          </p:cNvPr>
          <p:cNvCxnSpPr>
            <a:cxnSpLocks/>
          </p:cNvCxnSpPr>
          <p:nvPr/>
        </p:nvCxnSpPr>
        <p:spPr>
          <a:xfrm>
            <a:off x="1581776" y="4732031"/>
            <a:ext cx="0" cy="11345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5277DC6-8C4C-B5F1-481C-D07234E26612}"/>
              </a:ext>
            </a:extLst>
          </p:cNvPr>
          <p:cNvCxnSpPr>
            <a:cxnSpLocks/>
          </p:cNvCxnSpPr>
          <p:nvPr/>
        </p:nvCxnSpPr>
        <p:spPr>
          <a:xfrm>
            <a:off x="1029049" y="4988996"/>
            <a:ext cx="0" cy="877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9EAAC2-EE7B-5C26-7BC8-75852FF99E0C}"/>
              </a:ext>
            </a:extLst>
          </p:cNvPr>
          <p:cNvCxnSpPr/>
          <p:nvPr/>
        </p:nvCxnSpPr>
        <p:spPr>
          <a:xfrm>
            <a:off x="1476896" y="5175994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77B847-4512-11E8-1327-0FEA62E8696B}"/>
                  </a:ext>
                </a:extLst>
              </p:cNvPr>
              <p:cNvSpPr txBox="1"/>
              <p:nvPr/>
            </p:nvSpPr>
            <p:spPr>
              <a:xfrm>
                <a:off x="994908" y="5648827"/>
                <a:ext cx="513667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77B847-4512-11E8-1327-0FEA62E86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08" y="5648827"/>
                <a:ext cx="513667" cy="28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6A47B3-26A4-CAE8-89CB-E73363F20DB1}"/>
                  </a:ext>
                </a:extLst>
              </p:cNvPr>
              <p:cNvSpPr txBox="1"/>
              <p:nvPr/>
            </p:nvSpPr>
            <p:spPr>
              <a:xfrm>
                <a:off x="1584102" y="5642839"/>
                <a:ext cx="366190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6A47B3-26A4-CAE8-89CB-E73363F20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02" y="5642839"/>
                <a:ext cx="366190" cy="2862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6F570C-6A85-83D6-9D4D-EC8C4C51E2B4}"/>
                  </a:ext>
                </a:extLst>
              </p:cNvPr>
              <p:cNvSpPr txBox="1"/>
              <p:nvPr/>
            </p:nvSpPr>
            <p:spPr>
              <a:xfrm>
                <a:off x="1309240" y="4732031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6F570C-6A85-83D6-9D4D-EC8C4C51E2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240" y="4732031"/>
                <a:ext cx="343234" cy="2862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CFADFC-B5E7-EE9D-23E7-9ADFCB0575A0}"/>
              </a:ext>
            </a:extLst>
          </p:cNvPr>
          <p:cNvCxnSpPr>
            <a:cxnSpLocks/>
          </p:cNvCxnSpPr>
          <p:nvPr/>
        </p:nvCxnSpPr>
        <p:spPr>
          <a:xfrm flipH="1">
            <a:off x="2200123" y="4988996"/>
            <a:ext cx="1" cy="8847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D781AA4-11A2-927E-EBC7-1CC4C6517E6E}"/>
              </a:ext>
            </a:extLst>
          </p:cNvPr>
          <p:cNvCxnSpPr>
            <a:cxnSpLocks/>
          </p:cNvCxnSpPr>
          <p:nvPr/>
        </p:nvCxnSpPr>
        <p:spPr>
          <a:xfrm>
            <a:off x="2095243" y="5224308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81A306-CCB1-41B5-7E4E-A3919EBAA2E5}"/>
                  </a:ext>
                </a:extLst>
              </p:cNvPr>
              <p:cNvSpPr txBox="1"/>
              <p:nvPr/>
            </p:nvSpPr>
            <p:spPr>
              <a:xfrm>
                <a:off x="1927142" y="4855431"/>
                <a:ext cx="343234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581A306-CCB1-41B5-7E4E-A3919EBAA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42" y="4855431"/>
                <a:ext cx="343234" cy="304571"/>
              </a:xfrm>
              <a:prstGeom prst="rect">
                <a:avLst/>
              </a:prstGeom>
              <a:blipFill>
                <a:blip r:embed="rId11"/>
                <a:stretch>
                  <a:fillRect b="-4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1AE546E-B0FC-1A1B-4294-6DAA98E94926}"/>
              </a:ext>
            </a:extLst>
          </p:cNvPr>
          <p:cNvCxnSpPr>
            <a:cxnSpLocks/>
          </p:cNvCxnSpPr>
          <p:nvPr/>
        </p:nvCxnSpPr>
        <p:spPr>
          <a:xfrm>
            <a:off x="919445" y="5243559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156597-9A1A-A23F-A1D6-583DBA6DA498}"/>
                  </a:ext>
                </a:extLst>
              </p:cNvPr>
              <p:cNvSpPr txBox="1"/>
              <p:nvPr/>
            </p:nvSpPr>
            <p:spPr>
              <a:xfrm>
                <a:off x="619553" y="4957327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F156597-9A1A-A23F-A1D6-583DBA6DA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53" y="4957327"/>
                <a:ext cx="343234" cy="286232"/>
              </a:xfrm>
              <a:prstGeom prst="rect">
                <a:avLst/>
              </a:prstGeom>
              <a:blipFill>
                <a:blip r:embed="rId12"/>
                <a:stretch>
                  <a:fillRect l="-1428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5365F8-E567-5A13-EE7B-9BD15F56386A}"/>
                  </a:ext>
                </a:extLst>
              </p:cNvPr>
              <p:cNvSpPr txBox="1"/>
              <p:nvPr/>
            </p:nvSpPr>
            <p:spPr>
              <a:xfrm>
                <a:off x="2176612" y="5619911"/>
                <a:ext cx="366190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D5365F8-E567-5A13-EE7B-9BD15F5638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612" y="5619911"/>
                <a:ext cx="366190" cy="304571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12CF5C-7CAA-D8F9-0D55-48CB224E7AC0}"/>
                  </a:ext>
                </a:extLst>
              </p:cNvPr>
              <p:cNvSpPr txBox="1"/>
              <p:nvPr/>
            </p:nvSpPr>
            <p:spPr>
              <a:xfrm>
                <a:off x="955859" y="2960949"/>
                <a:ext cx="724344" cy="4524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𝚪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algn="ctr">
                  <a:lnSpc>
                    <a:spcPct val="90000"/>
                  </a:lnSpc>
                </a:pPr>
                <a:endParaRPr lang="en-US" sz="1200" b="1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12CF5C-7CAA-D8F9-0D55-48CB224E7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59" y="2960949"/>
                <a:ext cx="724344" cy="4524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93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9DB47-C395-8350-D8A7-10F56925F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Leveraging AI/ML to benchmark region of automation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BC353-F5C9-7A22-86C2-205E17583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496" y="1496291"/>
            <a:ext cx="7305304" cy="43867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Benchmarking the automation: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Quantitative assessment at differential level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Sensitivity to assumptions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Theoretical: parameter distributions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Experimental: unknown uncertainties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FDD62-F9E0-2859-455D-BA38B73C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363CAA-5128-5097-0EC9-D8512419D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9551"/>
            <a:ext cx="4497388" cy="297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C700807B-57FC-E50A-1BF0-8498452DB157}"/>
              </a:ext>
            </a:extLst>
          </p:cNvPr>
          <p:cNvSpPr/>
          <p:nvPr/>
        </p:nvSpPr>
        <p:spPr>
          <a:xfrm>
            <a:off x="1515173" y="2001987"/>
            <a:ext cx="6400800" cy="39341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1DA4C2-29A9-03B6-6531-AFF4188E06D1}"/>
              </a:ext>
            </a:extLst>
          </p:cNvPr>
          <p:cNvSpPr/>
          <p:nvPr/>
        </p:nvSpPr>
        <p:spPr>
          <a:xfrm>
            <a:off x="5039046" y="2523030"/>
            <a:ext cx="2912552" cy="298554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379D9B-EE39-7E1E-EE6F-A98F77120FC1}"/>
              </a:ext>
            </a:extLst>
          </p:cNvPr>
          <p:cNvSpPr/>
          <p:nvPr/>
        </p:nvSpPr>
        <p:spPr>
          <a:xfrm rot="16752564">
            <a:off x="4507141" y="2856325"/>
            <a:ext cx="2969833" cy="22247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948325"/>
              </a:avLst>
            </a:prstTxWarp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Region of 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56143-59A0-4AFD-CDCE-E68EDBD9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156F9-8884-26C6-6C33-00D7E30750E8}"/>
              </a:ext>
            </a:extLst>
          </p:cNvPr>
          <p:cNvSpPr txBox="1"/>
          <p:nvPr/>
        </p:nvSpPr>
        <p:spPr>
          <a:xfrm>
            <a:off x="3894469" y="2001988"/>
            <a:ext cx="16422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Dataset 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25389-B371-28D4-F7D7-FC32FB2A0672}"/>
              </a:ext>
            </a:extLst>
          </p:cNvPr>
          <p:cNvSpPr txBox="1"/>
          <p:nvPr/>
        </p:nvSpPr>
        <p:spPr>
          <a:xfrm>
            <a:off x="5551720" y="4832058"/>
            <a:ext cx="125734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Prior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17187C-76C9-F6B5-8654-4A0250FC4C1A}"/>
              </a:ext>
            </a:extLst>
          </p:cNvPr>
          <p:cNvSpPr txBox="1"/>
          <p:nvPr/>
        </p:nvSpPr>
        <p:spPr>
          <a:xfrm>
            <a:off x="1875140" y="3715372"/>
            <a:ext cx="2251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Experimental Conditions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239EC-1595-444A-01EC-BBFE0ACD4C35}"/>
              </a:ext>
            </a:extLst>
          </p:cNvPr>
          <p:cNvSpPr txBox="1"/>
          <p:nvPr/>
        </p:nvSpPr>
        <p:spPr>
          <a:xfrm>
            <a:off x="5620511" y="3605650"/>
            <a:ext cx="22063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Uncertainty Quantification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225928-C31C-90A7-E555-3BBDD5B3436A}"/>
              </a:ext>
            </a:extLst>
          </p:cNvPr>
          <p:cNvSpPr/>
          <p:nvPr/>
        </p:nvSpPr>
        <p:spPr>
          <a:xfrm>
            <a:off x="2802899" y="1731678"/>
            <a:ext cx="3781176" cy="1058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34833"/>
              </a:avLst>
            </a:prstTxWarp>
            <a:spAutoFit/>
          </a:bodyPr>
          <a:lstStyle/>
          <a:p>
            <a:pPr algn="ctr"/>
            <a:r>
              <a:rPr lang="en-US" sz="4000" b="1" cap="none" spc="0" dirty="0">
                <a:ln w="158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Evaluator Choices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C11D14-B85F-7056-74B1-EB756E50F481}"/>
              </a:ext>
            </a:extLst>
          </p:cNvPr>
          <p:cNvSpPr txBox="1"/>
          <p:nvPr/>
        </p:nvSpPr>
        <p:spPr>
          <a:xfrm>
            <a:off x="2612453" y="4888153"/>
            <a:ext cx="2251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Use of integral data?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F49CCE-3692-322B-A01D-AACE6B46A1D2}"/>
              </a:ext>
            </a:extLst>
          </p:cNvPr>
          <p:cNvSpPr txBox="1"/>
          <p:nvPr/>
        </p:nvSpPr>
        <p:spPr>
          <a:xfrm>
            <a:off x="2560072" y="2795158"/>
            <a:ext cx="197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Correlations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84215-A759-EF75-992E-ECF66E65F612}"/>
              </a:ext>
            </a:extLst>
          </p:cNvPr>
          <p:cNvSpPr txBox="1"/>
          <p:nvPr/>
        </p:nvSpPr>
        <p:spPr>
          <a:xfrm>
            <a:off x="5352232" y="2799553"/>
            <a:ext cx="22518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Normalization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52A21B-B63E-2BEF-3C70-46CDA0F20395}"/>
              </a:ext>
            </a:extLst>
          </p:cNvPr>
          <p:cNvGraphicFramePr/>
          <p:nvPr/>
        </p:nvGraphicFramePr>
        <p:xfrm>
          <a:off x="1043294" y="132314"/>
          <a:ext cx="10046523" cy="567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Half Frame 8">
            <a:extLst>
              <a:ext uri="{FF2B5EF4-FFF2-40B4-BE49-F238E27FC236}">
                <a16:creationId xmlns:a16="http://schemas.microsoft.com/office/drawing/2014/main" id="{10FD42EB-C102-F91B-A87D-090EA34F6CBE}"/>
              </a:ext>
            </a:extLst>
          </p:cNvPr>
          <p:cNvSpPr>
            <a:spLocks/>
          </p:cNvSpPr>
          <p:nvPr/>
        </p:nvSpPr>
        <p:spPr>
          <a:xfrm rot="2700000">
            <a:off x="4372672" y="992192"/>
            <a:ext cx="685800" cy="685800"/>
          </a:xfrm>
          <a:prstGeom prst="halfFram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>
            <a:extLst>
              <a:ext uri="{FF2B5EF4-FFF2-40B4-BE49-F238E27FC236}">
                <a16:creationId xmlns:a16="http://schemas.microsoft.com/office/drawing/2014/main" id="{4A3A9B3B-7438-5CAD-25E5-203427FA61D5}"/>
              </a:ext>
            </a:extLst>
          </p:cNvPr>
          <p:cNvSpPr/>
          <p:nvPr/>
        </p:nvSpPr>
        <p:spPr>
          <a:xfrm>
            <a:off x="1515173" y="2001987"/>
            <a:ext cx="6400800" cy="39341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FE0DD3-28C0-36B0-BE0C-9107D0641331}"/>
              </a:ext>
            </a:extLst>
          </p:cNvPr>
          <p:cNvSpPr txBox="1"/>
          <p:nvPr/>
        </p:nvSpPr>
        <p:spPr>
          <a:xfrm>
            <a:off x="3894469" y="2001988"/>
            <a:ext cx="16422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Dataset quality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F55FCB-8E86-F9DC-18FC-40A1F0BF1DB6}"/>
              </a:ext>
            </a:extLst>
          </p:cNvPr>
          <p:cNvSpPr txBox="1"/>
          <p:nvPr/>
        </p:nvSpPr>
        <p:spPr>
          <a:xfrm>
            <a:off x="1875140" y="3715372"/>
            <a:ext cx="2251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Experimental Conditions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D30874-79FB-C781-795F-93759361A73A}"/>
              </a:ext>
            </a:extLst>
          </p:cNvPr>
          <p:cNvSpPr/>
          <p:nvPr/>
        </p:nvSpPr>
        <p:spPr>
          <a:xfrm rot="20705771">
            <a:off x="1706125" y="1941431"/>
            <a:ext cx="3781176" cy="1058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34833"/>
              </a:avLst>
            </a:prstTxWarp>
            <a:spAutoFit/>
          </a:bodyPr>
          <a:lstStyle/>
          <a:p>
            <a:pPr algn="ctr"/>
            <a:r>
              <a:rPr lang="en-US" sz="4000" b="1" cap="none" spc="0" dirty="0">
                <a:ln w="158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Evaluator Choices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FE80F5-C781-27CD-1A72-B61936FEBCD8}"/>
              </a:ext>
            </a:extLst>
          </p:cNvPr>
          <p:cNvSpPr txBox="1"/>
          <p:nvPr/>
        </p:nvSpPr>
        <p:spPr>
          <a:xfrm>
            <a:off x="2612453" y="4888153"/>
            <a:ext cx="2251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Use of integral data?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2FE71DA-DF56-C20A-B78C-B13988B36C13}"/>
              </a:ext>
            </a:extLst>
          </p:cNvPr>
          <p:cNvSpPr txBox="1"/>
          <p:nvPr/>
        </p:nvSpPr>
        <p:spPr>
          <a:xfrm>
            <a:off x="2560072" y="2795158"/>
            <a:ext cx="197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Correlations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56143-59A0-4AFD-CDCE-E68EDBD9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D5F60C-85AA-F28C-74BF-075C086BF2A0}"/>
              </a:ext>
            </a:extLst>
          </p:cNvPr>
          <p:cNvSpPr/>
          <p:nvPr/>
        </p:nvSpPr>
        <p:spPr>
          <a:xfrm>
            <a:off x="4902388" y="2016233"/>
            <a:ext cx="3513455" cy="4024422"/>
          </a:xfrm>
          <a:prstGeom prst="ellipse">
            <a:avLst/>
          </a:prstGeom>
          <a:solidFill>
            <a:schemeClr val="bg1"/>
          </a:solidFill>
          <a:ln w="571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EAD0BF-74D6-6D9A-B6E0-A6C076657596}"/>
              </a:ext>
            </a:extLst>
          </p:cNvPr>
          <p:cNvSpPr/>
          <p:nvPr/>
        </p:nvSpPr>
        <p:spPr>
          <a:xfrm>
            <a:off x="6001457" y="3095270"/>
            <a:ext cx="1717725" cy="198170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FA43C0-FF09-9F30-6C03-72EFF175154F}"/>
              </a:ext>
            </a:extLst>
          </p:cNvPr>
          <p:cNvSpPr/>
          <p:nvPr/>
        </p:nvSpPr>
        <p:spPr>
          <a:xfrm>
            <a:off x="5400183" y="2924937"/>
            <a:ext cx="2969833" cy="344545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12509327"/>
              </a:avLst>
            </a:prstTxWarp>
            <a:spAutoFit/>
          </a:bodyPr>
          <a:lstStyle/>
          <a:p>
            <a:pPr algn="ctr"/>
            <a:r>
              <a:rPr lang="en-US" sz="2800" b="1" cap="none" spc="0" dirty="0">
                <a:ln w="3175"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Automated </a:t>
            </a:r>
            <a:br>
              <a:rPr lang="en-US" sz="2800" b="1" cap="none" spc="0" dirty="0">
                <a:ln w="3175"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800" b="1" cap="none" spc="0" dirty="0">
                <a:ln w="3175"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Procedure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A25389-B371-28D4-F7D7-FC32FB2A0672}"/>
              </a:ext>
            </a:extLst>
          </p:cNvPr>
          <p:cNvSpPr txBox="1"/>
          <p:nvPr/>
        </p:nvSpPr>
        <p:spPr>
          <a:xfrm>
            <a:off x="6151529" y="3434899"/>
            <a:ext cx="701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Prior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239EC-1595-444A-01EC-BBFE0ACD4C35}"/>
              </a:ext>
            </a:extLst>
          </p:cNvPr>
          <p:cNvSpPr txBox="1"/>
          <p:nvPr/>
        </p:nvSpPr>
        <p:spPr>
          <a:xfrm>
            <a:off x="6151529" y="4201566"/>
            <a:ext cx="1467142" cy="5815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Uncertainty Quantification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184215-A759-EF75-992E-ECF66E65F612}"/>
              </a:ext>
            </a:extLst>
          </p:cNvPr>
          <p:cNvSpPr txBox="1"/>
          <p:nvPr/>
        </p:nvSpPr>
        <p:spPr>
          <a:xfrm>
            <a:off x="6369518" y="3816741"/>
            <a:ext cx="138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Normalization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5A9326-9D1F-874C-B011-860FF4AF7EDC}"/>
              </a:ext>
            </a:extLst>
          </p:cNvPr>
          <p:cNvGrpSpPr/>
          <p:nvPr/>
        </p:nvGrpSpPr>
        <p:grpSpPr>
          <a:xfrm>
            <a:off x="5271884" y="3708404"/>
            <a:ext cx="457200" cy="640080"/>
            <a:chOff x="4848091" y="136483"/>
            <a:chExt cx="409229" cy="47872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B9AB4283-B225-2095-402F-38A7653C7487}"/>
                </a:ext>
              </a:extLst>
            </p:cNvPr>
            <p:cNvSpPr/>
            <p:nvPr/>
          </p:nvSpPr>
          <p:spPr>
            <a:xfrm>
              <a:off x="4848091" y="136483"/>
              <a:ext cx="409229" cy="47872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800"/>
            </a:p>
          </p:txBody>
        </p:sp>
        <p:sp>
          <p:nvSpPr>
            <p:cNvPr id="18" name="Right Arrow 4">
              <a:extLst>
                <a:ext uri="{FF2B5EF4-FFF2-40B4-BE49-F238E27FC236}">
                  <a16:creationId xmlns:a16="http://schemas.microsoft.com/office/drawing/2014/main" id="{2C0AB93F-5730-42E5-E35A-DBEF4C39BA8F}"/>
                </a:ext>
              </a:extLst>
            </p:cNvPr>
            <p:cNvSpPr txBox="1"/>
            <p:nvPr/>
          </p:nvSpPr>
          <p:spPr>
            <a:xfrm>
              <a:off x="4848091" y="232227"/>
              <a:ext cx="286460" cy="287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122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56143-59A0-4AFD-CDCE-E68EDBD98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E7F66FA-8DA6-7DF8-F74F-8BC88603B052}"/>
              </a:ext>
            </a:extLst>
          </p:cNvPr>
          <p:cNvSpPr/>
          <p:nvPr/>
        </p:nvSpPr>
        <p:spPr>
          <a:xfrm>
            <a:off x="4902388" y="2016233"/>
            <a:ext cx="3513455" cy="4024422"/>
          </a:xfrm>
          <a:prstGeom prst="ellipse">
            <a:avLst/>
          </a:prstGeom>
          <a:solidFill>
            <a:schemeClr val="bg1"/>
          </a:solidFill>
          <a:ln w="571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3EEF81E-3907-13D3-A80A-096FAA9BC53C}"/>
              </a:ext>
            </a:extLst>
          </p:cNvPr>
          <p:cNvSpPr/>
          <p:nvPr/>
        </p:nvSpPr>
        <p:spPr>
          <a:xfrm>
            <a:off x="9128775" y="3496767"/>
            <a:ext cx="2412540" cy="10633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/>
            </a:solidFill>
            <a:prstDash val="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Evaluated Parameters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3CA827-4C7C-6DB8-BC36-70F0246B24E2}"/>
              </a:ext>
            </a:extLst>
          </p:cNvPr>
          <p:cNvGrpSpPr/>
          <p:nvPr/>
        </p:nvGrpSpPr>
        <p:grpSpPr>
          <a:xfrm>
            <a:off x="7960132" y="3789084"/>
            <a:ext cx="409229" cy="478720"/>
            <a:chOff x="4830228" y="44478"/>
            <a:chExt cx="409229" cy="478720"/>
          </a:xfrm>
        </p:grpSpPr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E910BB3F-B034-8217-BA99-D00ADA3F23AF}"/>
                </a:ext>
              </a:extLst>
            </p:cNvPr>
            <p:cNvSpPr/>
            <p:nvPr/>
          </p:nvSpPr>
          <p:spPr>
            <a:xfrm>
              <a:off x="4830228" y="44478"/>
              <a:ext cx="409229" cy="4787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ight Arrow 4">
              <a:extLst>
                <a:ext uri="{FF2B5EF4-FFF2-40B4-BE49-F238E27FC236}">
                  <a16:creationId xmlns:a16="http://schemas.microsoft.com/office/drawing/2014/main" id="{4B07C1FB-CE00-4775-F48A-670DB97AFDF5}"/>
                </a:ext>
              </a:extLst>
            </p:cNvPr>
            <p:cNvSpPr txBox="1"/>
            <p:nvPr/>
          </p:nvSpPr>
          <p:spPr>
            <a:xfrm>
              <a:off x="4830228" y="140222"/>
              <a:ext cx="286460" cy="287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0" kern="1200">
                <a:ln w="6350">
                  <a:noFill/>
                </a:ln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3B60F9EE-3E25-E99C-C6AD-EB7FDE7AEE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83" b="13430"/>
          <a:stretch/>
        </p:blipFill>
        <p:spPr>
          <a:xfrm>
            <a:off x="1229715" y="8786"/>
            <a:ext cx="8984015" cy="118757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9A80C1DD-6BA5-4921-9C5D-318197A3BA18}"/>
              </a:ext>
            </a:extLst>
          </p:cNvPr>
          <p:cNvSpPr/>
          <p:nvPr/>
        </p:nvSpPr>
        <p:spPr>
          <a:xfrm>
            <a:off x="1985073" y="2052787"/>
            <a:ext cx="6400800" cy="39341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A6299A-6F8D-E121-E4B2-CC9C7CA625B9}"/>
              </a:ext>
            </a:extLst>
          </p:cNvPr>
          <p:cNvSpPr/>
          <p:nvPr/>
        </p:nvSpPr>
        <p:spPr>
          <a:xfrm rot="21263141">
            <a:off x="2784137" y="1888127"/>
            <a:ext cx="3781176" cy="10583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34833"/>
              </a:avLst>
            </a:prstTxWarp>
            <a:spAutoFit/>
          </a:bodyPr>
          <a:lstStyle/>
          <a:p>
            <a:pPr algn="ctr"/>
            <a:r>
              <a:rPr lang="en-US" sz="4000" b="1" cap="none" spc="0" dirty="0">
                <a:ln w="158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Evaluator Choices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ECDF298-065B-35D8-0B68-BD8AC398BBE1}"/>
              </a:ext>
            </a:extLst>
          </p:cNvPr>
          <p:cNvSpPr/>
          <p:nvPr/>
        </p:nvSpPr>
        <p:spPr>
          <a:xfrm>
            <a:off x="5372288" y="2067033"/>
            <a:ext cx="3513455" cy="4024422"/>
          </a:xfrm>
          <a:prstGeom prst="ellipse">
            <a:avLst/>
          </a:prstGeom>
          <a:solidFill>
            <a:schemeClr val="bg1"/>
          </a:solidFill>
          <a:ln w="571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C1A30F5-0173-78E9-3E76-8D01D59E6E3D}"/>
              </a:ext>
            </a:extLst>
          </p:cNvPr>
          <p:cNvSpPr/>
          <p:nvPr/>
        </p:nvSpPr>
        <p:spPr>
          <a:xfrm>
            <a:off x="5721048" y="2327336"/>
            <a:ext cx="2537447" cy="342646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D33A8D-87DB-AEE5-1749-AECB7318BE21}"/>
              </a:ext>
            </a:extLst>
          </p:cNvPr>
          <p:cNvSpPr/>
          <p:nvPr/>
        </p:nvSpPr>
        <p:spPr>
          <a:xfrm rot="1732640">
            <a:off x="5335379" y="2110276"/>
            <a:ext cx="2969833" cy="344545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ArchUp">
              <a:avLst>
                <a:gd name="adj" fmla="val 12509327"/>
              </a:avLst>
            </a:prstTxWarp>
            <a:spAutoFit/>
          </a:bodyPr>
          <a:lstStyle/>
          <a:p>
            <a:pPr algn="ctr"/>
            <a:r>
              <a:rPr lang="en-US" sz="3200" b="1" cap="none" spc="0" dirty="0">
                <a:ln w="3175"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Automated </a:t>
            </a:r>
            <a:br>
              <a:rPr lang="en-US" sz="3200" b="1" cap="none" spc="0" dirty="0">
                <a:ln w="3175"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200" b="1" cap="none" spc="0" dirty="0">
                <a:ln w="3175">
                  <a:solidFill>
                    <a:schemeClr val="tx1">
                      <a:alpha val="75000"/>
                    </a:schemeClr>
                  </a:solidFill>
                </a:ln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Procedure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40D70F6-8DD4-B3CE-AEFC-77EE2982A388}"/>
              </a:ext>
            </a:extLst>
          </p:cNvPr>
          <p:cNvGrpSpPr/>
          <p:nvPr/>
        </p:nvGrpSpPr>
        <p:grpSpPr>
          <a:xfrm>
            <a:off x="5221178" y="3808640"/>
            <a:ext cx="409229" cy="478720"/>
            <a:chOff x="4830228" y="44478"/>
            <a:chExt cx="409229" cy="478720"/>
          </a:xfrm>
        </p:grpSpPr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BE291852-4BCE-7E05-82DE-A620B60882C3}"/>
                </a:ext>
              </a:extLst>
            </p:cNvPr>
            <p:cNvSpPr/>
            <p:nvPr/>
          </p:nvSpPr>
          <p:spPr>
            <a:xfrm>
              <a:off x="4830228" y="44478"/>
              <a:ext cx="409229" cy="4787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Right Arrow 4">
              <a:extLst>
                <a:ext uri="{FF2B5EF4-FFF2-40B4-BE49-F238E27FC236}">
                  <a16:creationId xmlns:a16="http://schemas.microsoft.com/office/drawing/2014/main" id="{3E5073B7-6B5E-3483-06F2-EA734181C544}"/>
                </a:ext>
              </a:extLst>
            </p:cNvPr>
            <p:cNvSpPr txBox="1"/>
            <p:nvPr/>
          </p:nvSpPr>
          <p:spPr>
            <a:xfrm>
              <a:off x="4830228" y="140222"/>
              <a:ext cx="286460" cy="287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0" kern="1200">
                <a:ln w="6350">
                  <a:noFill/>
                </a:ln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2443254-5BEA-43B4-6839-9BB8EC07788D}"/>
              </a:ext>
            </a:extLst>
          </p:cNvPr>
          <p:cNvSpPr txBox="1"/>
          <p:nvPr/>
        </p:nvSpPr>
        <p:spPr>
          <a:xfrm>
            <a:off x="4364369" y="2052788"/>
            <a:ext cx="164220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Dataset quality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6BD327-6780-15D4-EDBF-2D00E73B40DE}"/>
              </a:ext>
            </a:extLst>
          </p:cNvPr>
          <p:cNvSpPr txBox="1"/>
          <p:nvPr/>
        </p:nvSpPr>
        <p:spPr>
          <a:xfrm>
            <a:off x="2345040" y="3766172"/>
            <a:ext cx="2251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Experimental Conditions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ADCD24-5AA0-7AA5-EE6D-2425D65AFD82}"/>
              </a:ext>
            </a:extLst>
          </p:cNvPr>
          <p:cNvSpPr txBox="1"/>
          <p:nvPr/>
        </p:nvSpPr>
        <p:spPr>
          <a:xfrm>
            <a:off x="6090411" y="3656450"/>
            <a:ext cx="22063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Uncertainty Quantification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FCF41D-821E-A5CE-2325-F17603F39530}"/>
              </a:ext>
            </a:extLst>
          </p:cNvPr>
          <p:cNvSpPr txBox="1"/>
          <p:nvPr/>
        </p:nvSpPr>
        <p:spPr>
          <a:xfrm>
            <a:off x="3082353" y="4938953"/>
            <a:ext cx="225180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Use of integral data?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0DFCBB-CE44-E3FD-2EF6-793051E855EC}"/>
              </a:ext>
            </a:extLst>
          </p:cNvPr>
          <p:cNvSpPr txBox="1"/>
          <p:nvPr/>
        </p:nvSpPr>
        <p:spPr>
          <a:xfrm>
            <a:off x="3029972" y="2845958"/>
            <a:ext cx="19729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Correlations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FC1FA7-16F0-585B-B60C-E0D7215115A3}"/>
              </a:ext>
            </a:extLst>
          </p:cNvPr>
          <p:cNvSpPr txBox="1"/>
          <p:nvPr/>
        </p:nvSpPr>
        <p:spPr>
          <a:xfrm>
            <a:off x="5822132" y="2850353"/>
            <a:ext cx="225180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Normalization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41676BA-CF45-85FF-A632-1A08D79DA599}"/>
              </a:ext>
            </a:extLst>
          </p:cNvPr>
          <p:cNvSpPr txBox="1"/>
          <p:nvPr/>
        </p:nvSpPr>
        <p:spPr>
          <a:xfrm>
            <a:off x="6191623" y="4679519"/>
            <a:ext cx="125734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5875">
                  <a:solidFill>
                    <a:schemeClr val="tx1"/>
                  </a:solidFill>
                </a:ln>
              </a:rPr>
              <a:t>Bayes Prior</a:t>
            </a:r>
          </a:p>
        </p:txBody>
      </p:sp>
      <p:sp>
        <p:nvSpPr>
          <p:cNvPr id="62" name="Half Frame 61">
            <a:extLst>
              <a:ext uri="{FF2B5EF4-FFF2-40B4-BE49-F238E27FC236}">
                <a16:creationId xmlns:a16="http://schemas.microsoft.com/office/drawing/2014/main" id="{1B279482-F2F8-BF88-4995-1E08FC4087A0}"/>
              </a:ext>
            </a:extLst>
          </p:cNvPr>
          <p:cNvSpPr>
            <a:spLocks/>
          </p:cNvSpPr>
          <p:nvPr/>
        </p:nvSpPr>
        <p:spPr>
          <a:xfrm rot="2700000">
            <a:off x="5019857" y="1133238"/>
            <a:ext cx="685800" cy="685800"/>
          </a:xfrm>
          <a:prstGeom prst="halfFrame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1D45DD0-795D-0485-A381-AC4EB959EE7B}"/>
              </a:ext>
            </a:extLst>
          </p:cNvPr>
          <p:cNvGrpSpPr/>
          <p:nvPr/>
        </p:nvGrpSpPr>
        <p:grpSpPr>
          <a:xfrm>
            <a:off x="8530018" y="3801207"/>
            <a:ext cx="409229" cy="478720"/>
            <a:chOff x="4830228" y="44478"/>
            <a:chExt cx="409229" cy="478720"/>
          </a:xfrm>
        </p:grpSpPr>
        <p:sp>
          <p:nvSpPr>
            <p:cNvPr id="64" name="Right Arrow 63">
              <a:extLst>
                <a:ext uri="{FF2B5EF4-FFF2-40B4-BE49-F238E27FC236}">
                  <a16:creationId xmlns:a16="http://schemas.microsoft.com/office/drawing/2014/main" id="{A136A59F-C1E9-9291-203B-89AA8FD7FC49}"/>
                </a:ext>
              </a:extLst>
            </p:cNvPr>
            <p:cNvSpPr/>
            <p:nvPr/>
          </p:nvSpPr>
          <p:spPr>
            <a:xfrm>
              <a:off x="4830228" y="44478"/>
              <a:ext cx="409229" cy="47872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158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ight Arrow 4">
              <a:extLst>
                <a:ext uri="{FF2B5EF4-FFF2-40B4-BE49-F238E27FC236}">
                  <a16:creationId xmlns:a16="http://schemas.microsoft.com/office/drawing/2014/main" id="{39705BD0-2863-C323-A0AA-E8B47DC6376E}"/>
                </a:ext>
              </a:extLst>
            </p:cNvPr>
            <p:cNvSpPr txBox="1"/>
            <p:nvPr/>
          </p:nvSpPr>
          <p:spPr>
            <a:xfrm>
              <a:off x="4830228" y="140222"/>
              <a:ext cx="286460" cy="2872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900" b="0" kern="1200">
                <a:ln w="6350">
                  <a:noFill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2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C122-D573-BDF7-73B9-348F567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Two primary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28A8C-8C80-3700-A88D-723A0FC11F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106390" cy="4057463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Develop automated tool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Augment evaluators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Computational experiments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Benchmark tool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Improve tool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Learn new physics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71DF6-AE9A-148C-E407-15A978C4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C6C8A-9B0A-2B4E-AC40-86F729E29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633" y="1356971"/>
            <a:ext cx="6827929" cy="41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F55C-9C7A-7135-A95D-43219EDE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  Automated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889E-4D5F-8D0C-9460-B16128399A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4649190" cy="4057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Methods</a:t>
            </a:r>
          </a:p>
          <a:p>
            <a:pPr lvl="1"/>
            <a:r>
              <a:rPr lang="en-US" dirty="0"/>
              <a:t>SAMMY</a:t>
            </a:r>
          </a:p>
          <a:p>
            <a:pPr lvl="1"/>
            <a:r>
              <a:rPr lang="en-US" dirty="0"/>
              <a:t>Robust, non-linear least squares algorithm</a:t>
            </a:r>
          </a:p>
          <a:p>
            <a:pPr lvl="1"/>
            <a:r>
              <a:rPr lang="en-US" dirty="0"/>
              <a:t>Feature selection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Results</a:t>
            </a:r>
          </a:p>
          <a:p>
            <a:pPr lvl="1"/>
            <a:r>
              <a:rPr lang="en-US" dirty="0"/>
              <a:t>Accurate resonance I.D.</a:t>
            </a:r>
          </a:p>
          <a:p>
            <a:pPr lvl="1"/>
            <a:r>
              <a:rPr lang="en-US" dirty="0"/>
              <a:t>No spin groups (yet)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77222-FE0A-9AFD-C9AD-F031C648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6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energy and energy&#10;&#10;Description automatically generated">
            <a:extLst>
              <a:ext uri="{FF2B5EF4-FFF2-40B4-BE49-F238E27FC236}">
                <a16:creationId xmlns:a16="http://schemas.microsoft.com/office/drawing/2014/main" id="{4A89EC39-8F01-28F0-5CA3-A819ABF8D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990" y="607768"/>
            <a:ext cx="7266842" cy="54501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90F55C-9C7A-7135-A95D-43219EDE8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Automated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9889E-4D5F-8D0C-9460-B16128399A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4649190" cy="4057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Methods</a:t>
            </a:r>
          </a:p>
          <a:p>
            <a:pPr lvl="1"/>
            <a:r>
              <a:rPr lang="en-US" dirty="0"/>
              <a:t>SAMMY</a:t>
            </a:r>
          </a:p>
          <a:p>
            <a:pPr lvl="1"/>
            <a:r>
              <a:rPr lang="en-US" dirty="0"/>
              <a:t>Robust, non-linear least squares algorithm</a:t>
            </a:r>
          </a:p>
          <a:p>
            <a:pPr lvl="1"/>
            <a:r>
              <a:rPr lang="en-US" dirty="0"/>
              <a:t>Feature selection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dirty="0"/>
              <a:t>Results</a:t>
            </a:r>
          </a:p>
          <a:p>
            <a:pPr lvl="1"/>
            <a:r>
              <a:rPr lang="en-US" dirty="0"/>
              <a:t>Accurate resonance I.D.</a:t>
            </a:r>
          </a:p>
          <a:p>
            <a:pPr lvl="1"/>
            <a:r>
              <a:rPr lang="en-US" dirty="0"/>
              <a:t>No spin groups (yet)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77222-FE0A-9AFD-C9AD-F031C648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1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713D6-23DB-2372-269A-EB5F06149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633" y="1356971"/>
            <a:ext cx="6827929" cy="41440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33C4E-89A0-E715-DCE3-DF66299E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 Computational Framework – ML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3E39-8F2A-34DB-DBE8-3C9F16B678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5625"/>
            <a:ext cx="5516088" cy="40574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</a:t>
            </a:r>
          </a:p>
          <a:p>
            <a:pPr lvl="1"/>
            <a:r>
              <a:rPr lang="en-US" dirty="0"/>
              <a:t>Benchmark at differential level</a:t>
            </a:r>
          </a:p>
          <a:p>
            <a:pPr lvl="1"/>
            <a:r>
              <a:rPr lang="en-US" dirty="0"/>
              <a:t>Improve performance</a:t>
            </a:r>
          </a:p>
          <a:p>
            <a:pPr lvl="1"/>
            <a:r>
              <a:rPr lang="en-US" dirty="0"/>
              <a:t>Test choices &amp; assumptions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ML Approach</a:t>
            </a:r>
          </a:p>
          <a:p>
            <a:pPr lvl="1"/>
            <a:r>
              <a:rPr lang="en-US" dirty="0"/>
              <a:t>Synthetic data</a:t>
            </a:r>
          </a:p>
          <a:p>
            <a:pPr lvl="1"/>
            <a:r>
              <a:rPr lang="en-US" dirty="0"/>
              <a:t>Transmission last year</a:t>
            </a:r>
          </a:p>
          <a:p>
            <a:pPr lvl="1"/>
            <a:r>
              <a:rPr lang="en-US" dirty="0"/>
              <a:t>Capture yield this year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BF705-FF2B-2917-F0F4-919E0E76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54337-777C-478F-BB37-379719107E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9C2A0-3005-23BC-1C49-825D1F13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87151" y="5228194"/>
            <a:ext cx="431800" cy="273050"/>
          </a:xfrm>
        </p:spPr>
        <p:txBody>
          <a:bodyPr/>
          <a:lstStyle/>
          <a:p>
            <a:fld id="{63954337-777C-478F-BB37-379719107E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AD8CD10-01BC-F47A-C998-A5F13CB0105F}"/>
              </a:ext>
            </a:extLst>
          </p:cNvPr>
          <p:cNvSpPr/>
          <p:nvPr/>
        </p:nvSpPr>
        <p:spPr>
          <a:xfrm>
            <a:off x="1971267" y="2300842"/>
            <a:ext cx="2575330" cy="31574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True cross section in nature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A20F180-A588-1A73-6A99-7092438F5C02}"/>
              </a:ext>
            </a:extLst>
          </p:cNvPr>
          <p:cNvSpPr/>
          <p:nvPr/>
        </p:nvSpPr>
        <p:spPr>
          <a:xfrm>
            <a:off x="2018090" y="3034633"/>
            <a:ext cx="3780579" cy="211703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123BEB-CABE-8197-793C-03FDE95875B3}"/>
              </a:ext>
            </a:extLst>
          </p:cNvPr>
          <p:cNvSpPr txBox="1"/>
          <p:nvPr/>
        </p:nvSpPr>
        <p:spPr>
          <a:xfrm>
            <a:off x="4367425" y="3777156"/>
            <a:ext cx="15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Experimental process</a:t>
            </a:r>
          </a:p>
        </p:txBody>
      </p:sp>
      <p:pic>
        <p:nvPicPr>
          <p:cNvPr id="45" name="Picture 44" descr="A graph of energy&#10;&#10;Description automatically generated">
            <a:extLst>
              <a:ext uri="{FF2B5EF4-FFF2-40B4-BE49-F238E27FC236}">
                <a16:creationId xmlns:a16="http://schemas.microsoft.com/office/drawing/2014/main" id="{82D6B66F-D32D-CEA3-BA3A-19CFF92D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738" y="3124772"/>
            <a:ext cx="2267452" cy="188954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AFD3CA-CB4F-DB7A-8929-8D31846BCE45}"/>
              </a:ext>
            </a:extLst>
          </p:cNvPr>
          <p:cNvCxnSpPr>
            <a:cxnSpLocks/>
          </p:cNvCxnSpPr>
          <p:nvPr/>
        </p:nvCxnSpPr>
        <p:spPr>
          <a:xfrm>
            <a:off x="3440327" y="3603875"/>
            <a:ext cx="0" cy="11345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5BFDC5-7151-C882-F982-EC244307286D}"/>
              </a:ext>
            </a:extLst>
          </p:cNvPr>
          <p:cNvCxnSpPr>
            <a:cxnSpLocks/>
          </p:cNvCxnSpPr>
          <p:nvPr/>
        </p:nvCxnSpPr>
        <p:spPr>
          <a:xfrm>
            <a:off x="2887600" y="3860840"/>
            <a:ext cx="0" cy="877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CB1C1B-D992-1715-18F0-D08C9249D38F}"/>
              </a:ext>
            </a:extLst>
          </p:cNvPr>
          <p:cNvCxnSpPr/>
          <p:nvPr/>
        </p:nvCxnSpPr>
        <p:spPr>
          <a:xfrm>
            <a:off x="3335447" y="4047838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B33AAF-550C-B1E2-A31E-C3A154329800}"/>
                  </a:ext>
                </a:extLst>
              </p:cNvPr>
              <p:cNvSpPr txBox="1"/>
              <p:nvPr/>
            </p:nvSpPr>
            <p:spPr>
              <a:xfrm>
                <a:off x="2853459" y="4520671"/>
                <a:ext cx="513667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B33AAF-550C-B1E2-A31E-C3A15432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59" y="4520671"/>
                <a:ext cx="513667" cy="286232"/>
              </a:xfrm>
              <a:prstGeom prst="rect">
                <a:avLst/>
              </a:prstGeom>
              <a:blipFill>
                <a:blip r:embed="rId4"/>
                <a:stretch>
                  <a:fillRect l="-12195" b="-217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6348D1-6E65-D6EB-A2D4-3B86CCB30453}"/>
                  </a:ext>
                </a:extLst>
              </p:cNvPr>
              <p:cNvSpPr txBox="1"/>
              <p:nvPr/>
            </p:nvSpPr>
            <p:spPr>
              <a:xfrm>
                <a:off x="3442653" y="4514683"/>
                <a:ext cx="366190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6348D1-6E65-D6EB-A2D4-3B86CCB3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53" y="4514683"/>
                <a:ext cx="366190" cy="286232"/>
              </a:xfrm>
              <a:prstGeom prst="rect">
                <a:avLst/>
              </a:prstGeom>
              <a:blipFill>
                <a:blip r:embed="rId5"/>
                <a:stretch>
                  <a:fillRect l="-6897" b="-1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667A38-627A-61C9-E5DD-1A632A15508E}"/>
                  </a:ext>
                </a:extLst>
              </p:cNvPr>
              <p:cNvSpPr txBox="1"/>
              <p:nvPr/>
            </p:nvSpPr>
            <p:spPr>
              <a:xfrm>
                <a:off x="3167791" y="3603875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667A38-627A-61C9-E5DD-1A632A155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91" y="3603875"/>
                <a:ext cx="343234" cy="286232"/>
              </a:xfrm>
              <a:prstGeom prst="rect">
                <a:avLst/>
              </a:prstGeom>
              <a:blipFill>
                <a:blip r:embed="rId6"/>
                <a:stretch>
                  <a:fillRect l="-3571" b="-1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933289-B9D0-193B-0490-4322DE401AF3}"/>
              </a:ext>
            </a:extLst>
          </p:cNvPr>
          <p:cNvCxnSpPr>
            <a:cxnSpLocks/>
          </p:cNvCxnSpPr>
          <p:nvPr/>
        </p:nvCxnSpPr>
        <p:spPr>
          <a:xfrm flipH="1">
            <a:off x="4058674" y="3860840"/>
            <a:ext cx="1" cy="8847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008E74E-FE71-7CD2-9BAB-F7DFDBACA888}"/>
              </a:ext>
            </a:extLst>
          </p:cNvPr>
          <p:cNvCxnSpPr>
            <a:cxnSpLocks/>
          </p:cNvCxnSpPr>
          <p:nvPr/>
        </p:nvCxnSpPr>
        <p:spPr>
          <a:xfrm>
            <a:off x="3953794" y="4096152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072747-9FC6-8DCC-769E-DB2B8E0BD184}"/>
                  </a:ext>
                </a:extLst>
              </p:cNvPr>
              <p:cNvSpPr txBox="1"/>
              <p:nvPr/>
            </p:nvSpPr>
            <p:spPr>
              <a:xfrm>
                <a:off x="3785693" y="3727275"/>
                <a:ext cx="343234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072747-9FC6-8DCC-769E-DB2B8E0BD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93" y="3727275"/>
                <a:ext cx="343234" cy="304571"/>
              </a:xfrm>
              <a:prstGeom prst="rect">
                <a:avLst/>
              </a:prstGeom>
              <a:blipFill>
                <a:blip r:embed="rId7"/>
                <a:stretch>
                  <a:fillRect l="-7407" b="-28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1A1A196-61A1-D3BA-F113-6039FA9DA0AC}"/>
              </a:ext>
            </a:extLst>
          </p:cNvPr>
          <p:cNvCxnSpPr>
            <a:cxnSpLocks/>
          </p:cNvCxnSpPr>
          <p:nvPr/>
        </p:nvCxnSpPr>
        <p:spPr>
          <a:xfrm>
            <a:off x="2777996" y="4115403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A8ADE8C-46F2-7292-0A9C-971A510F7405}"/>
                  </a:ext>
                </a:extLst>
              </p:cNvPr>
              <p:cNvSpPr txBox="1"/>
              <p:nvPr/>
            </p:nvSpPr>
            <p:spPr>
              <a:xfrm>
                <a:off x="2478104" y="3829171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A8ADE8C-46F2-7292-0A9C-971A510F7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04" y="3829171"/>
                <a:ext cx="343234" cy="286232"/>
              </a:xfrm>
              <a:prstGeom prst="rect">
                <a:avLst/>
              </a:prstGeom>
              <a:blipFill>
                <a:blip r:embed="rId8"/>
                <a:stretch>
                  <a:fillRect l="-35714" r="-10714" b="-217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AC69F7-0037-1618-F968-B9698200E2D7}"/>
                  </a:ext>
                </a:extLst>
              </p:cNvPr>
              <p:cNvSpPr txBox="1"/>
              <p:nvPr/>
            </p:nvSpPr>
            <p:spPr>
              <a:xfrm>
                <a:off x="4035163" y="4491755"/>
                <a:ext cx="366190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AC69F7-0037-1618-F968-B9698200E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63" y="4491755"/>
                <a:ext cx="366190" cy="304571"/>
              </a:xfrm>
              <a:prstGeom prst="rect">
                <a:avLst/>
              </a:prstGeom>
              <a:blipFill>
                <a:blip r:embed="rId9"/>
                <a:stretch>
                  <a:fillRect l="-6667" b="-28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energy and energy&#10;&#10;Description automatically generated">
            <a:extLst>
              <a:ext uri="{FF2B5EF4-FFF2-40B4-BE49-F238E27FC236}">
                <a16:creationId xmlns:a16="http://schemas.microsoft.com/office/drawing/2014/main" id="{398C3E72-EBA6-FB54-E495-63D3AE9EDA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6291" y="2360394"/>
            <a:ext cx="3840480" cy="3200400"/>
          </a:xfrm>
          <a:prstGeom prst="rect">
            <a:avLst/>
          </a:prstGeom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7E334C07-A0E1-22EC-E1E1-592156263BA0}"/>
              </a:ext>
            </a:extLst>
          </p:cNvPr>
          <p:cNvSpPr/>
          <p:nvPr/>
        </p:nvSpPr>
        <p:spPr>
          <a:xfrm rot="16200000">
            <a:off x="5680591" y="2837921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863962B-4967-3A6D-DF64-E9ED4F23396B}"/>
              </a:ext>
            </a:extLst>
          </p:cNvPr>
          <p:cNvSpPr txBox="1">
            <a:spLocks/>
          </p:cNvSpPr>
          <p:nvPr/>
        </p:nvSpPr>
        <p:spPr>
          <a:xfrm>
            <a:off x="228600" y="6356350"/>
            <a:ext cx="431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954337-777C-478F-BB37-379719107E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4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9C2A0-3005-23BC-1C49-825D1F131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87151" y="5228194"/>
            <a:ext cx="431800" cy="273050"/>
          </a:xfrm>
        </p:spPr>
        <p:txBody>
          <a:bodyPr/>
          <a:lstStyle/>
          <a:p>
            <a:fld id="{63954337-777C-478F-BB37-379719107E1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AD8CD10-01BC-F47A-C998-A5F13CB0105F}"/>
              </a:ext>
            </a:extLst>
          </p:cNvPr>
          <p:cNvSpPr/>
          <p:nvPr/>
        </p:nvSpPr>
        <p:spPr>
          <a:xfrm>
            <a:off x="1971267" y="2300842"/>
            <a:ext cx="2575330" cy="31574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Synthetic cross section realizations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A20F180-A588-1A73-6A99-7092438F5C02}"/>
              </a:ext>
            </a:extLst>
          </p:cNvPr>
          <p:cNvSpPr/>
          <p:nvPr/>
        </p:nvSpPr>
        <p:spPr>
          <a:xfrm>
            <a:off x="2018090" y="3034633"/>
            <a:ext cx="3780579" cy="211703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123BEB-CABE-8197-793C-03FDE95875B3}"/>
              </a:ext>
            </a:extLst>
          </p:cNvPr>
          <p:cNvSpPr txBox="1"/>
          <p:nvPr/>
        </p:nvSpPr>
        <p:spPr>
          <a:xfrm>
            <a:off x="4367425" y="3777156"/>
            <a:ext cx="15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Experimental process</a:t>
            </a:r>
          </a:p>
        </p:txBody>
      </p:sp>
      <p:pic>
        <p:nvPicPr>
          <p:cNvPr id="45" name="Picture 44" descr="A graph of energy&#10;&#10;Description automatically generated">
            <a:extLst>
              <a:ext uri="{FF2B5EF4-FFF2-40B4-BE49-F238E27FC236}">
                <a16:creationId xmlns:a16="http://schemas.microsoft.com/office/drawing/2014/main" id="{82D6B66F-D32D-CEA3-BA3A-19CFF92D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738" y="3124772"/>
            <a:ext cx="2267452" cy="188954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3AFD3CA-CB4F-DB7A-8929-8D31846BCE45}"/>
              </a:ext>
            </a:extLst>
          </p:cNvPr>
          <p:cNvCxnSpPr>
            <a:cxnSpLocks/>
          </p:cNvCxnSpPr>
          <p:nvPr/>
        </p:nvCxnSpPr>
        <p:spPr>
          <a:xfrm>
            <a:off x="3440327" y="3603875"/>
            <a:ext cx="0" cy="113455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F5BFDC5-7151-C882-F982-EC244307286D}"/>
              </a:ext>
            </a:extLst>
          </p:cNvPr>
          <p:cNvCxnSpPr>
            <a:cxnSpLocks/>
          </p:cNvCxnSpPr>
          <p:nvPr/>
        </p:nvCxnSpPr>
        <p:spPr>
          <a:xfrm>
            <a:off x="2887600" y="3860840"/>
            <a:ext cx="0" cy="87758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CB1C1B-D992-1715-18F0-D08C9249D38F}"/>
              </a:ext>
            </a:extLst>
          </p:cNvPr>
          <p:cNvCxnSpPr/>
          <p:nvPr/>
        </p:nvCxnSpPr>
        <p:spPr>
          <a:xfrm>
            <a:off x="3335447" y="4047838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B33AAF-550C-B1E2-A31E-C3A154329800}"/>
                  </a:ext>
                </a:extLst>
              </p:cNvPr>
              <p:cNvSpPr txBox="1"/>
              <p:nvPr/>
            </p:nvSpPr>
            <p:spPr>
              <a:xfrm>
                <a:off x="2853459" y="4520671"/>
                <a:ext cx="513667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  <m:r>
                            <a:rPr lang="en-US" b="0" i="1">
                              <a:latin typeface="Cambria Math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DB33AAF-550C-B1E2-A31E-C3A15432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459" y="4520671"/>
                <a:ext cx="513667" cy="286232"/>
              </a:xfrm>
              <a:prstGeom prst="rect">
                <a:avLst/>
              </a:prstGeom>
              <a:blipFill>
                <a:blip r:embed="rId4"/>
                <a:stretch>
                  <a:fillRect l="-12195" b="-217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6348D1-6E65-D6EB-A2D4-3B86CCB30453}"/>
                  </a:ext>
                </a:extLst>
              </p:cNvPr>
              <p:cNvSpPr txBox="1"/>
              <p:nvPr/>
            </p:nvSpPr>
            <p:spPr>
              <a:xfrm>
                <a:off x="3442653" y="4514683"/>
                <a:ext cx="366190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46348D1-6E65-D6EB-A2D4-3B86CCB30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653" y="4514683"/>
                <a:ext cx="366190" cy="286232"/>
              </a:xfrm>
              <a:prstGeom prst="rect">
                <a:avLst/>
              </a:prstGeom>
              <a:blipFill>
                <a:blip r:embed="rId5"/>
                <a:stretch>
                  <a:fillRect l="-6897" b="-1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667A38-627A-61C9-E5DD-1A632A15508E}"/>
                  </a:ext>
                </a:extLst>
              </p:cNvPr>
              <p:cNvSpPr txBox="1"/>
              <p:nvPr/>
            </p:nvSpPr>
            <p:spPr>
              <a:xfrm>
                <a:off x="3167791" y="3603875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>
                              <a:latin typeface="Cambria Math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1667A38-627A-61C9-E5DD-1A632A155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7791" y="3603875"/>
                <a:ext cx="343234" cy="286232"/>
              </a:xfrm>
              <a:prstGeom prst="rect">
                <a:avLst/>
              </a:prstGeom>
              <a:blipFill>
                <a:blip r:embed="rId6"/>
                <a:stretch>
                  <a:fillRect l="-3571" b="-16667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D933289-B9D0-193B-0490-4322DE401AF3}"/>
              </a:ext>
            </a:extLst>
          </p:cNvPr>
          <p:cNvCxnSpPr>
            <a:cxnSpLocks/>
          </p:cNvCxnSpPr>
          <p:nvPr/>
        </p:nvCxnSpPr>
        <p:spPr>
          <a:xfrm flipH="1">
            <a:off x="4058674" y="3860840"/>
            <a:ext cx="1" cy="88470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008E74E-FE71-7CD2-9BAB-F7DFDBACA888}"/>
              </a:ext>
            </a:extLst>
          </p:cNvPr>
          <p:cNvCxnSpPr>
            <a:cxnSpLocks/>
          </p:cNvCxnSpPr>
          <p:nvPr/>
        </p:nvCxnSpPr>
        <p:spPr>
          <a:xfrm>
            <a:off x="3953794" y="4096152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072747-9FC6-8DCC-769E-DB2B8E0BD184}"/>
                  </a:ext>
                </a:extLst>
              </p:cNvPr>
              <p:cNvSpPr txBox="1"/>
              <p:nvPr/>
            </p:nvSpPr>
            <p:spPr>
              <a:xfrm>
                <a:off x="3785693" y="3727275"/>
                <a:ext cx="343234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9072747-9FC6-8DCC-769E-DB2B8E0BD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693" y="3727275"/>
                <a:ext cx="343234" cy="304571"/>
              </a:xfrm>
              <a:prstGeom prst="rect">
                <a:avLst/>
              </a:prstGeom>
              <a:blipFill>
                <a:blip r:embed="rId7"/>
                <a:stretch>
                  <a:fillRect l="-7407" b="-28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1A1A196-61A1-D3BA-F113-6039FA9DA0AC}"/>
              </a:ext>
            </a:extLst>
          </p:cNvPr>
          <p:cNvCxnSpPr>
            <a:cxnSpLocks/>
          </p:cNvCxnSpPr>
          <p:nvPr/>
        </p:nvCxnSpPr>
        <p:spPr>
          <a:xfrm>
            <a:off x="2777996" y="4115403"/>
            <a:ext cx="209761" cy="0"/>
          </a:xfrm>
          <a:prstGeom prst="straightConnector1">
            <a:avLst/>
          </a:prstGeom>
          <a:ln w="12700"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A8ADE8C-46F2-7292-0A9C-971A510F7405}"/>
                  </a:ext>
                </a:extLst>
              </p:cNvPr>
              <p:cNvSpPr txBox="1"/>
              <p:nvPr/>
            </p:nvSpPr>
            <p:spPr>
              <a:xfrm>
                <a:off x="2478104" y="3829171"/>
                <a:ext cx="343234" cy="2862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A8ADE8C-46F2-7292-0A9C-971A510F7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04" y="3829171"/>
                <a:ext cx="343234" cy="286232"/>
              </a:xfrm>
              <a:prstGeom prst="rect">
                <a:avLst/>
              </a:prstGeom>
              <a:blipFill>
                <a:blip r:embed="rId8"/>
                <a:stretch>
                  <a:fillRect l="-35714" r="-10714" b="-21739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AC69F7-0037-1618-F968-B9698200E2D7}"/>
                  </a:ext>
                </a:extLst>
              </p:cNvPr>
              <p:cNvSpPr txBox="1"/>
              <p:nvPr/>
            </p:nvSpPr>
            <p:spPr>
              <a:xfrm>
                <a:off x="4035163" y="4491755"/>
                <a:ext cx="366190" cy="304571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AC69F7-0037-1618-F968-B9698200E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163" y="4491755"/>
                <a:ext cx="366190" cy="304571"/>
              </a:xfrm>
              <a:prstGeom prst="rect">
                <a:avLst/>
              </a:prstGeom>
              <a:blipFill>
                <a:blip r:embed="rId9"/>
                <a:stretch>
                  <a:fillRect l="-6667" b="-28000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 descr="A diagram of a function&#10;&#10;Description automatically generated">
            <a:extLst>
              <a:ext uri="{FF2B5EF4-FFF2-40B4-BE49-F238E27FC236}">
                <a16:creationId xmlns:a16="http://schemas.microsoft.com/office/drawing/2014/main" id="{AE6F17B7-8AD8-A3F9-28F3-1CA09934DA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48362" y="121607"/>
            <a:ext cx="2444241" cy="1833181"/>
          </a:xfrm>
          <a:prstGeom prst="rect">
            <a:avLst/>
          </a:prstGeom>
        </p:spPr>
      </p:pic>
      <p:sp>
        <p:nvSpPr>
          <p:cNvPr id="59" name="Down Arrow 58">
            <a:extLst>
              <a:ext uri="{FF2B5EF4-FFF2-40B4-BE49-F238E27FC236}">
                <a16:creationId xmlns:a16="http://schemas.microsoft.com/office/drawing/2014/main" id="{EFC4CE62-4E59-C12C-B773-46C69459E3D2}"/>
              </a:ext>
            </a:extLst>
          </p:cNvPr>
          <p:cNvSpPr/>
          <p:nvPr/>
        </p:nvSpPr>
        <p:spPr>
          <a:xfrm>
            <a:off x="3642633" y="1482531"/>
            <a:ext cx="437913" cy="899000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16A18D7-66E5-7FEB-9310-013C9CBD7620}"/>
              </a:ext>
            </a:extLst>
          </p:cNvPr>
          <p:cNvSpPr txBox="1"/>
          <p:nvPr/>
        </p:nvSpPr>
        <p:spPr>
          <a:xfrm>
            <a:off x="4080546" y="692799"/>
            <a:ext cx="164487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PDFs for resonance parameters known a-priori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428BE6-8302-62CF-847D-07A7323D50B0}"/>
                  </a:ext>
                </a:extLst>
              </p:cNvPr>
              <p:cNvSpPr txBox="1"/>
              <p:nvPr/>
            </p:nvSpPr>
            <p:spPr>
              <a:xfrm>
                <a:off x="2814410" y="1832793"/>
                <a:ext cx="724344" cy="452432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charset="0"/>
                            </a:rPr>
                            <m:t>𝚪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 i="1">
                              <a:latin typeface="Cambria Math" charset="0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latin typeface="Cambria Math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pPr algn="ctr">
                  <a:lnSpc>
                    <a:spcPct val="90000"/>
                  </a:lnSpc>
                </a:pPr>
                <a:endParaRPr lang="en-US" sz="12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8428BE6-8302-62CF-847D-07A7323D5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410" y="1832793"/>
                <a:ext cx="724344" cy="4524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graph of energy and energy&#10;&#10;Description automatically generated">
            <a:extLst>
              <a:ext uri="{FF2B5EF4-FFF2-40B4-BE49-F238E27FC236}">
                <a16:creationId xmlns:a16="http://schemas.microsoft.com/office/drawing/2014/main" id="{F5BA7C70-3364-E3CC-5866-DC863A36AE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6291" y="2360394"/>
            <a:ext cx="3840480" cy="3200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2F413F-E4B6-BE28-4641-0CABA29EE485}"/>
              </a:ext>
            </a:extLst>
          </p:cNvPr>
          <p:cNvSpPr txBox="1"/>
          <p:nvPr/>
        </p:nvSpPr>
        <p:spPr>
          <a:xfrm>
            <a:off x="6071205" y="1817992"/>
            <a:ext cx="4070202" cy="3894039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536BA51-0800-8E95-2ABD-9AB47768B2B6}"/>
              </a:ext>
            </a:extLst>
          </p:cNvPr>
          <p:cNvSpPr/>
          <p:nvPr/>
        </p:nvSpPr>
        <p:spPr>
          <a:xfrm rot="16200000">
            <a:off x="5680591" y="2837921"/>
            <a:ext cx="437913" cy="899000"/>
          </a:xfrm>
          <a:prstGeom prst="downArrow">
            <a:avLst/>
          </a:prstGeom>
          <a:solidFill>
            <a:schemeClr val="bg2">
              <a:lumMod val="90000"/>
              <a:alpha val="25000"/>
            </a:schemeClr>
          </a:solidFill>
          <a:ln w="9525">
            <a:solidFill>
              <a:schemeClr val="dk1">
                <a:alpha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A007D58-637D-84B2-148D-DF3444122AAC}"/>
              </a:ext>
            </a:extLst>
          </p:cNvPr>
          <p:cNvSpPr txBox="1">
            <a:spLocks/>
          </p:cNvSpPr>
          <p:nvPr/>
        </p:nvSpPr>
        <p:spPr>
          <a:xfrm>
            <a:off x="228600" y="6356350"/>
            <a:ext cx="4318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954337-777C-478F-BB37-379719107E1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4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35546</TotalTime>
  <Words>1760</Words>
  <Application>Microsoft Macintosh PowerPoint</Application>
  <PresentationFormat>Widescreen</PresentationFormat>
  <Paragraphs>354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</vt:lpstr>
      <vt:lpstr>Times New Roman</vt:lpstr>
      <vt:lpstr>Office Theme</vt:lpstr>
      <vt:lpstr>Towards rigorous and reproducible uncertainty quantification in resonance evaluation</vt:lpstr>
      <vt:lpstr>PowerPoint Presentation</vt:lpstr>
      <vt:lpstr>PowerPoint Presentation</vt:lpstr>
      <vt:lpstr>   Two primary efforts</vt:lpstr>
      <vt:lpstr>   Automated Tool</vt:lpstr>
      <vt:lpstr>   Automated Tool</vt:lpstr>
      <vt:lpstr>   Computational Framework – ML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Computational Framework</vt:lpstr>
      <vt:lpstr>PowerPoint Presentation</vt:lpstr>
      <vt:lpstr>PowerPoint Presentation</vt:lpstr>
      <vt:lpstr>PowerPoint Presentation</vt:lpstr>
      <vt:lpstr>Leveraging AI/ML to benchmark region of automation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Experimental Resonance Data</dc:title>
  <dc:creator>Noah Walton</dc:creator>
  <cp:lastModifiedBy>Noah Walton</cp:lastModifiedBy>
  <cp:revision>104</cp:revision>
  <cp:lastPrinted>2023-10-31T19:19:06Z</cp:lastPrinted>
  <dcterms:created xsi:type="dcterms:W3CDTF">2022-09-20T14:57:05Z</dcterms:created>
  <dcterms:modified xsi:type="dcterms:W3CDTF">2023-11-14T14:06:15Z</dcterms:modified>
</cp:coreProperties>
</file>