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068" r:id="rId1"/>
    <p:sldMasterId id="2147484239" r:id="rId2"/>
  </p:sldMasterIdLst>
  <p:notesMasterIdLst>
    <p:notesMasterId r:id="rId30"/>
  </p:notesMasterIdLst>
  <p:handoutMasterIdLst>
    <p:handoutMasterId r:id="rId31"/>
  </p:handoutMasterIdLst>
  <p:sldIdLst>
    <p:sldId id="272" r:id="rId3"/>
    <p:sldId id="299" r:id="rId4"/>
    <p:sldId id="279" r:id="rId5"/>
    <p:sldId id="281" r:id="rId6"/>
    <p:sldId id="280" r:id="rId7"/>
    <p:sldId id="282" r:id="rId8"/>
    <p:sldId id="287" r:id="rId9"/>
    <p:sldId id="296" r:id="rId10"/>
    <p:sldId id="294" r:id="rId11"/>
    <p:sldId id="295" r:id="rId12"/>
    <p:sldId id="290" r:id="rId13"/>
    <p:sldId id="314" r:id="rId14"/>
    <p:sldId id="315" r:id="rId15"/>
    <p:sldId id="286" r:id="rId16"/>
    <p:sldId id="298" r:id="rId17"/>
    <p:sldId id="303" r:id="rId18"/>
    <p:sldId id="304" r:id="rId19"/>
    <p:sldId id="292" r:id="rId20"/>
    <p:sldId id="300" r:id="rId21"/>
    <p:sldId id="283" r:id="rId22"/>
    <p:sldId id="308" r:id="rId23"/>
    <p:sldId id="307" r:id="rId24"/>
    <p:sldId id="311" r:id="rId25"/>
    <p:sldId id="310" r:id="rId26"/>
    <p:sldId id="284" r:id="rId27"/>
    <p:sldId id="278" r:id="rId28"/>
    <p:sldId id="312" r:id="rId29"/>
  </p:sldIdLst>
  <p:sldSz cx="12192000" cy="6858000"/>
  <p:notesSz cx="6805613" cy="9944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+mn-lt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+mn-lt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+mn-lt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+mn-lt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+mn-lt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+mn-lt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+mn-lt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+mn-lt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+mn-lt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ORE Laurie, NEA/POL/CEN" initials="MLN" lastIdx="1" clrIdx="0">
    <p:extLst>
      <p:ext uri="{19B8F6BF-5375-455C-9EA6-DF929625EA0E}">
        <p15:presenceInfo xmlns:p15="http://schemas.microsoft.com/office/powerpoint/2012/main" userId="S-1-5-21-3605887142-3043520036-899046653-38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CCCCFF"/>
    <a:srgbClr val="00682F"/>
    <a:srgbClr val="BFF7BB"/>
    <a:srgbClr val="005878"/>
    <a:srgbClr val="00CC00"/>
    <a:srgbClr val="FFFFFF"/>
    <a:srgbClr val="006699"/>
    <a:srgbClr val="F9F9F9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71" autoAdjust="0"/>
    <p:restoredTop sz="48560" autoAdjust="0"/>
  </p:normalViewPr>
  <p:slideViewPr>
    <p:cSldViewPr>
      <p:cViewPr varScale="1">
        <p:scale>
          <a:sx n="33" d="100"/>
          <a:sy n="33" d="100"/>
        </p:scale>
        <p:origin x="2280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2808"/>
    </p:cViewPr>
  </p:sorterViewPr>
  <p:notesViewPr>
    <p:cSldViewPr>
      <p:cViewPr varScale="1">
        <p:scale>
          <a:sx n="77" d="100"/>
          <a:sy n="77" d="100"/>
        </p:scale>
        <p:origin x="2772" y="90"/>
      </p:cViewPr>
      <p:guideLst>
        <p:guide orient="horz" pos="3132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420895-6F62-48CA-B5FA-431603F5D2D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CC51EB-D780-42FF-88B0-29B39F1DD053}">
      <dgm:prSet phldrT="[Text]" custT="1"/>
      <dgm:spPr>
        <a:solidFill>
          <a:schemeClr val="bg2">
            <a:lumMod val="50000"/>
            <a:alpha val="80000"/>
          </a:schemeClr>
        </a:solidFill>
        <a:ln w="76200"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800" b="1" dirty="0" smtClean="0"/>
            <a:t>34 </a:t>
          </a:r>
          <a:r>
            <a:rPr lang="en-GB" sz="2800" b="0" dirty="0" smtClean="0"/>
            <a:t>member countries + partners </a:t>
          </a:r>
          <a:br>
            <a:rPr lang="en-GB" sz="2800" b="0" dirty="0" smtClean="0"/>
          </a:br>
          <a:r>
            <a:rPr lang="en-GB" sz="2800" b="0" dirty="0" smtClean="0"/>
            <a:t>(e.g. China, India, Brazil, etc.)</a:t>
          </a:r>
          <a:endParaRPr lang="en-US" sz="2800" b="0" dirty="0"/>
        </a:p>
      </dgm:t>
    </dgm:pt>
    <dgm:pt modelId="{D851F320-DD70-4F22-A6DA-9AFC7CA5F32F}" type="parTrans" cxnId="{DC66D4EC-A63C-425F-A7BC-5287C9AD8FE8}">
      <dgm:prSet/>
      <dgm:spPr/>
      <dgm:t>
        <a:bodyPr/>
        <a:lstStyle/>
        <a:p>
          <a:endParaRPr lang="en-US" sz="2800"/>
        </a:p>
      </dgm:t>
    </dgm:pt>
    <dgm:pt modelId="{45D747A5-9435-4BD1-896B-F4EB748DE151}" type="sibTrans" cxnId="{DC66D4EC-A63C-425F-A7BC-5287C9AD8FE8}">
      <dgm:prSet/>
      <dgm:spPr/>
      <dgm:t>
        <a:bodyPr/>
        <a:lstStyle/>
        <a:p>
          <a:endParaRPr lang="en-US" sz="2800"/>
        </a:p>
      </dgm:t>
    </dgm:pt>
    <dgm:pt modelId="{C58993F5-D670-4D83-8263-E650E6B78A0B}">
      <dgm:prSet custT="1"/>
      <dgm:spPr>
        <a:solidFill>
          <a:schemeClr val="bg2">
            <a:lumMod val="75000"/>
            <a:alpha val="80000"/>
          </a:schemeClr>
        </a:solidFill>
        <a:ln w="76200"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800" b="1" dirty="0" smtClean="0">
              <a:solidFill>
                <a:schemeClr val="bg1"/>
              </a:solidFill>
            </a:rPr>
            <a:t>8 </a:t>
          </a:r>
          <a:r>
            <a:rPr lang="en-GB" sz="2800" b="0" dirty="0" smtClean="0">
              <a:solidFill>
                <a:schemeClr val="bg1"/>
              </a:solidFill>
            </a:rPr>
            <a:t>standing technical committees </a:t>
          </a:r>
          <a:r>
            <a:rPr lang="en-GB" sz="2800" b="1" dirty="0" smtClean="0">
              <a:solidFill>
                <a:schemeClr val="bg1"/>
              </a:solidFill>
            </a:rPr>
            <a:t/>
          </a:r>
          <a:br>
            <a:rPr lang="en-GB" sz="2800" b="1" dirty="0" smtClean="0">
              <a:solidFill>
                <a:schemeClr val="bg1"/>
              </a:solidFill>
            </a:rPr>
          </a:br>
          <a:r>
            <a:rPr lang="en-GB" altLang="en-US" sz="2800" b="1" dirty="0" smtClean="0"/>
            <a:t>1 </a:t>
          </a:r>
          <a:r>
            <a:rPr lang="en-GB" altLang="en-US" sz="2800" b="0" dirty="0" smtClean="0"/>
            <a:t>management board</a:t>
          </a:r>
          <a:r>
            <a:rPr lang="en-GB" sz="2800" b="1" dirty="0" smtClean="0">
              <a:solidFill>
                <a:schemeClr val="bg1"/>
              </a:solidFill>
            </a:rPr>
            <a:t/>
          </a:r>
          <a:br>
            <a:rPr lang="en-GB" sz="2800" b="1" dirty="0" smtClean="0">
              <a:solidFill>
                <a:schemeClr val="bg1"/>
              </a:solidFill>
            </a:rPr>
          </a:br>
          <a:r>
            <a:rPr lang="en-GB" sz="2800" b="1" dirty="0" smtClean="0">
              <a:solidFill>
                <a:schemeClr val="bg1"/>
              </a:solidFill>
              <a:latin typeface="Myriad Pro" panose="020B0503030403020204" pitchFamily="34" charset="0"/>
            </a:rPr>
            <a:t>≈</a:t>
          </a:r>
          <a:r>
            <a:rPr lang="en-GB" sz="2800" b="1" dirty="0" smtClean="0">
              <a:solidFill>
                <a:schemeClr val="bg1"/>
              </a:solidFill>
            </a:rPr>
            <a:t>74 </a:t>
          </a:r>
          <a:r>
            <a:rPr lang="en-GB" sz="2800" b="0" dirty="0" smtClean="0">
              <a:solidFill>
                <a:schemeClr val="bg1"/>
              </a:solidFill>
            </a:rPr>
            <a:t>working parties and expert groups</a:t>
          </a:r>
          <a:endParaRPr lang="en-GB" sz="2800" b="0" dirty="0">
            <a:solidFill>
              <a:schemeClr val="bg1"/>
            </a:solidFill>
          </a:endParaRPr>
        </a:p>
      </dgm:t>
    </dgm:pt>
    <dgm:pt modelId="{C76E00A1-2F23-46AD-8A39-8E546B87F577}" type="parTrans" cxnId="{AE12D0F7-80BC-4393-931F-4466B581F306}">
      <dgm:prSet/>
      <dgm:spPr/>
      <dgm:t>
        <a:bodyPr/>
        <a:lstStyle/>
        <a:p>
          <a:endParaRPr lang="en-US" sz="2800"/>
        </a:p>
      </dgm:t>
    </dgm:pt>
    <dgm:pt modelId="{3DEAEE45-FB6F-4990-9BFE-2A84E62FD206}" type="sibTrans" cxnId="{AE12D0F7-80BC-4393-931F-4466B581F306}">
      <dgm:prSet/>
      <dgm:spPr/>
      <dgm:t>
        <a:bodyPr/>
        <a:lstStyle/>
        <a:p>
          <a:endParaRPr lang="en-US" sz="2800"/>
        </a:p>
      </dgm:t>
    </dgm:pt>
    <dgm:pt modelId="{3AA419B1-F251-48BE-AACC-1C18220AC73C}">
      <dgm:prSet custT="1"/>
      <dgm:spPr>
        <a:solidFill>
          <a:schemeClr val="bg2">
            <a:lumMod val="50000"/>
            <a:alpha val="80000"/>
          </a:schemeClr>
        </a:solidFill>
        <a:ln w="76200"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800" b="1" smtClean="0">
              <a:solidFill>
                <a:schemeClr val="bg1"/>
              </a:solidFill>
              <a:latin typeface="Myriad Pro" panose="020B0503030403020204" pitchFamily="34" charset="0"/>
            </a:rPr>
            <a:t>≈</a:t>
          </a:r>
          <a:r>
            <a:rPr lang="en-GB" sz="2800" b="1" smtClean="0">
              <a:solidFill>
                <a:schemeClr val="bg1"/>
              </a:solidFill>
            </a:rPr>
            <a:t>26 </a:t>
          </a:r>
          <a:r>
            <a:rPr lang="en-US" sz="2800" b="0" dirty="0" smtClean="0">
              <a:solidFill>
                <a:schemeClr val="bg1"/>
              </a:solidFill>
            </a:rPr>
            <a:t>international joint projects</a:t>
          </a:r>
          <a:endParaRPr lang="en-US" sz="2800" b="0" dirty="0">
            <a:solidFill>
              <a:schemeClr val="bg1"/>
            </a:solidFill>
          </a:endParaRPr>
        </a:p>
      </dgm:t>
    </dgm:pt>
    <dgm:pt modelId="{14766793-9662-4179-98B8-C35E08D54459}" type="parTrans" cxnId="{3F9E1C6A-9B5A-47B9-B7C2-AE841740842E}">
      <dgm:prSet/>
      <dgm:spPr/>
      <dgm:t>
        <a:bodyPr/>
        <a:lstStyle/>
        <a:p>
          <a:endParaRPr lang="en-US" sz="2800"/>
        </a:p>
      </dgm:t>
    </dgm:pt>
    <dgm:pt modelId="{1A2944E5-2A83-4B7B-B7A3-66A9DD1E0BDC}" type="sibTrans" cxnId="{3F9E1C6A-9B5A-47B9-B7C2-AE841740842E}">
      <dgm:prSet/>
      <dgm:spPr/>
      <dgm:t>
        <a:bodyPr/>
        <a:lstStyle/>
        <a:p>
          <a:endParaRPr lang="en-US" sz="2800"/>
        </a:p>
      </dgm:t>
    </dgm:pt>
    <dgm:pt modelId="{E49070D5-4DFA-4B18-A550-C0447525ADF9}">
      <dgm:prSet custT="1"/>
      <dgm:spPr>
        <a:solidFill>
          <a:schemeClr val="bg2">
            <a:lumMod val="75000"/>
            <a:alpha val="80000"/>
          </a:schemeClr>
        </a:solidFill>
        <a:ln w="76200"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800" b="1" dirty="0" smtClean="0">
              <a:solidFill>
                <a:schemeClr val="bg1"/>
              </a:solidFill>
            </a:rPr>
            <a:t>The NEA Data Bank – </a:t>
          </a:r>
          <a:r>
            <a:rPr lang="en-US" sz="2800" b="0" dirty="0" smtClean="0">
              <a:solidFill>
                <a:schemeClr val="bg1"/>
              </a:solidFill>
            </a:rPr>
            <a:t>a major international resource</a:t>
          </a:r>
          <a:endParaRPr lang="en-US" sz="2800" b="0" dirty="0">
            <a:solidFill>
              <a:prstClr val="black"/>
            </a:solidFill>
          </a:endParaRPr>
        </a:p>
      </dgm:t>
    </dgm:pt>
    <dgm:pt modelId="{07AAD471-F206-4B64-8C2F-0408EF4495AB}" type="parTrans" cxnId="{25845961-BE0C-413C-9906-5D51630A0BC7}">
      <dgm:prSet/>
      <dgm:spPr/>
      <dgm:t>
        <a:bodyPr/>
        <a:lstStyle/>
        <a:p>
          <a:endParaRPr lang="en-US" sz="2800"/>
        </a:p>
      </dgm:t>
    </dgm:pt>
    <dgm:pt modelId="{BD531C15-8E51-43ED-8BA8-019F62B2705E}" type="sibTrans" cxnId="{25845961-BE0C-413C-9906-5D51630A0BC7}">
      <dgm:prSet/>
      <dgm:spPr/>
      <dgm:t>
        <a:bodyPr/>
        <a:lstStyle/>
        <a:p>
          <a:endParaRPr lang="en-US" sz="2800"/>
        </a:p>
      </dgm:t>
    </dgm:pt>
    <dgm:pt modelId="{B87427A2-9D5E-4520-96E5-BCC30CFFB010}" type="pres">
      <dgm:prSet presAssocID="{B0420895-6F62-48CA-B5FA-431603F5D2D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5121A9-643F-41C5-8BC6-D1554DFAD959}" type="pres">
      <dgm:prSet presAssocID="{EFCC51EB-D780-42FF-88B0-29B39F1DD053}" presName="parentText" presStyleLbl="node1" presStyleIdx="0" presStyleCnt="4" custScaleY="82415" custLinFactNeighborY="3673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E6F404-9D70-4988-AFB0-563D4098EE94}" type="pres">
      <dgm:prSet presAssocID="{45D747A5-9435-4BD1-896B-F4EB748DE151}" presName="spacer" presStyleCnt="0"/>
      <dgm:spPr/>
    </dgm:pt>
    <dgm:pt modelId="{108676AB-0BFB-4AC2-9E93-6B569ED7CCF7}" type="pres">
      <dgm:prSet presAssocID="{C58993F5-D670-4D83-8263-E650E6B78A0B}" presName="parentText" presStyleLbl="node1" presStyleIdx="1" presStyleCnt="4" custScaleY="112696" custLinFactNeighborY="-2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15D630-9BBD-47B7-8B4B-C06EF5CE128D}" type="pres">
      <dgm:prSet presAssocID="{3DEAEE45-FB6F-4990-9BFE-2A84E62FD206}" presName="spacer" presStyleCnt="0"/>
      <dgm:spPr/>
    </dgm:pt>
    <dgm:pt modelId="{8400DD9A-B325-4908-A12C-0FD6A8D27895}" type="pres">
      <dgm:prSet presAssocID="{3AA419B1-F251-48BE-AACC-1C18220AC73C}" presName="parentText" presStyleLbl="node1" presStyleIdx="2" presStyleCnt="4" custScaleY="63905" custLinFactNeighborY="-5868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BE7E5-6949-46D5-8B45-58977431A7AE}" type="pres">
      <dgm:prSet presAssocID="{1A2944E5-2A83-4B7B-B7A3-66A9DD1E0BDC}" presName="spacer" presStyleCnt="0"/>
      <dgm:spPr/>
    </dgm:pt>
    <dgm:pt modelId="{BD88F744-892F-48D0-A0EB-946C3D00BE1A}" type="pres">
      <dgm:prSet presAssocID="{E49070D5-4DFA-4B18-A550-C0447525ADF9}" presName="parentText" presStyleLbl="node1" presStyleIdx="3" presStyleCnt="4" custScaleY="57555" custLinFactY="-10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1867A5-6930-4AB1-9FB6-6695E4D849F8}" type="presOf" srcId="{C58993F5-D670-4D83-8263-E650E6B78A0B}" destId="{108676AB-0BFB-4AC2-9E93-6B569ED7CCF7}" srcOrd="0" destOrd="0" presId="urn:microsoft.com/office/officeart/2005/8/layout/vList2"/>
    <dgm:cxn modelId="{AE12D0F7-80BC-4393-931F-4466B581F306}" srcId="{B0420895-6F62-48CA-B5FA-431603F5D2D3}" destId="{C58993F5-D670-4D83-8263-E650E6B78A0B}" srcOrd="1" destOrd="0" parTransId="{C76E00A1-2F23-46AD-8A39-8E546B87F577}" sibTransId="{3DEAEE45-FB6F-4990-9BFE-2A84E62FD206}"/>
    <dgm:cxn modelId="{DC66D4EC-A63C-425F-A7BC-5287C9AD8FE8}" srcId="{B0420895-6F62-48CA-B5FA-431603F5D2D3}" destId="{EFCC51EB-D780-42FF-88B0-29B39F1DD053}" srcOrd="0" destOrd="0" parTransId="{D851F320-DD70-4F22-A6DA-9AFC7CA5F32F}" sibTransId="{45D747A5-9435-4BD1-896B-F4EB748DE151}"/>
    <dgm:cxn modelId="{25845961-BE0C-413C-9906-5D51630A0BC7}" srcId="{B0420895-6F62-48CA-B5FA-431603F5D2D3}" destId="{E49070D5-4DFA-4B18-A550-C0447525ADF9}" srcOrd="3" destOrd="0" parTransId="{07AAD471-F206-4B64-8C2F-0408EF4495AB}" sibTransId="{BD531C15-8E51-43ED-8BA8-019F62B2705E}"/>
    <dgm:cxn modelId="{BA5D0B8E-AFE3-43EE-8905-8DC3780FB9DE}" type="presOf" srcId="{EFCC51EB-D780-42FF-88B0-29B39F1DD053}" destId="{A85121A9-643F-41C5-8BC6-D1554DFAD959}" srcOrd="0" destOrd="0" presId="urn:microsoft.com/office/officeart/2005/8/layout/vList2"/>
    <dgm:cxn modelId="{3F9E1C6A-9B5A-47B9-B7C2-AE841740842E}" srcId="{B0420895-6F62-48CA-B5FA-431603F5D2D3}" destId="{3AA419B1-F251-48BE-AACC-1C18220AC73C}" srcOrd="2" destOrd="0" parTransId="{14766793-9662-4179-98B8-C35E08D54459}" sibTransId="{1A2944E5-2A83-4B7B-B7A3-66A9DD1E0BDC}"/>
    <dgm:cxn modelId="{427C1591-42DD-4FC7-86F5-093B2B18980B}" type="presOf" srcId="{E49070D5-4DFA-4B18-A550-C0447525ADF9}" destId="{BD88F744-892F-48D0-A0EB-946C3D00BE1A}" srcOrd="0" destOrd="0" presId="urn:microsoft.com/office/officeart/2005/8/layout/vList2"/>
    <dgm:cxn modelId="{B0FD9B21-3D4D-4AB4-B95A-5138BA158F01}" type="presOf" srcId="{B0420895-6F62-48CA-B5FA-431603F5D2D3}" destId="{B87427A2-9D5E-4520-96E5-BCC30CFFB010}" srcOrd="0" destOrd="0" presId="urn:microsoft.com/office/officeart/2005/8/layout/vList2"/>
    <dgm:cxn modelId="{04EEDA4C-4072-4525-8212-F800F880124D}" type="presOf" srcId="{3AA419B1-F251-48BE-AACC-1C18220AC73C}" destId="{8400DD9A-B325-4908-A12C-0FD6A8D27895}" srcOrd="0" destOrd="0" presId="urn:microsoft.com/office/officeart/2005/8/layout/vList2"/>
    <dgm:cxn modelId="{E5028787-A8F6-4087-9F22-85CC4C4D2112}" type="presParOf" srcId="{B87427A2-9D5E-4520-96E5-BCC30CFFB010}" destId="{A85121A9-643F-41C5-8BC6-D1554DFAD959}" srcOrd="0" destOrd="0" presId="urn:microsoft.com/office/officeart/2005/8/layout/vList2"/>
    <dgm:cxn modelId="{5A66884B-ADA5-438E-BFA3-348249F2BAC8}" type="presParOf" srcId="{B87427A2-9D5E-4520-96E5-BCC30CFFB010}" destId="{16E6F404-9D70-4988-AFB0-563D4098EE94}" srcOrd="1" destOrd="0" presId="urn:microsoft.com/office/officeart/2005/8/layout/vList2"/>
    <dgm:cxn modelId="{CC64EE52-D218-4D5B-B42E-16D43147F510}" type="presParOf" srcId="{B87427A2-9D5E-4520-96E5-BCC30CFFB010}" destId="{108676AB-0BFB-4AC2-9E93-6B569ED7CCF7}" srcOrd="2" destOrd="0" presId="urn:microsoft.com/office/officeart/2005/8/layout/vList2"/>
    <dgm:cxn modelId="{C9D660E3-E90C-4B4D-AE87-7D639FE0CD54}" type="presParOf" srcId="{B87427A2-9D5E-4520-96E5-BCC30CFFB010}" destId="{2015D630-9BBD-47B7-8B4B-C06EF5CE128D}" srcOrd="3" destOrd="0" presId="urn:microsoft.com/office/officeart/2005/8/layout/vList2"/>
    <dgm:cxn modelId="{0096787E-E4CE-430B-8490-926B4A534DF1}" type="presParOf" srcId="{B87427A2-9D5E-4520-96E5-BCC30CFFB010}" destId="{8400DD9A-B325-4908-A12C-0FD6A8D27895}" srcOrd="4" destOrd="0" presId="urn:microsoft.com/office/officeart/2005/8/layout/vList2"/>
    <dgm:cxn modelId="{2A4C5570-D1FA-489D-856F-B1B380783AB8}" type="presParOf" srcId="{B87427A2-9D5E-4520-96E5-BCC30CFFB010}" destId="{0E7BE7E5-6949-46D5-8B45-58977431A7AE}" srcOrd="5" destOrd="0" presId="urn:microsoft.com/office/officeart/2005/8/layout/vList2"/>
    <dgm:cxn modelId="{FC09BE7D-0CE4-409C-8C3B-E7CD9A740797}" type="presParOf" srcId="{B87427A2-9D5E-4520-96E5-BCC30CFFB010}" destId="{BD88F744-892F-48D0-A0EB-946C3D00BE1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3CC089-CBF7-4A65-AD63-567203FC2301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EF8215B6-292C-4DC8-BADE-A0F8411154D2}">
      <dgm:prSet phldrT="[Text]" custT="1"/>
      <dgm:spPr>
        <a:solidFill>
          <a:schemeClr val="bg2">
            <a:lumMod val="50000"/>
            <a:alpha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altLang="en-US" sz="2800" dirty="0" smtClean="0"/>
            <a:t>To assist its member countries in maintaining and further developing, through </a:t>
          </a:r>
          <a:r>
            <a:rPr lang="en-US" altLang="en-US" sz="2800" b="1" dirty="0" smtClean="0"/>
            <a:t>international co-operation, the scientific, technological and legal bases</a:t>
          </a:r>
          <a:r>
            <a:rPr lang="en-US" altLang="en-US" sz="2800" dirty="0" smtClean="0"/>
            <a:t> required for a safe, environmentally sound and economical use of nuclear energy for peaceful purposes.</a:t>
          </a:r>
          <a:endParaRPr lang="en-US" sz="2800" dirty="0"/>
        </a:p>
      </dgm:t>
    </dgm:pt>
    <dgm:pt modelId="{A240AB26-F061-4DA1-B13F-6D328672B992}" type="parTrans" cxnId="{D19D17D9-DEFD-4754-B077-65F8C7C4ABFB}">
      <dgm:prSet/>
      <dgm:spPr/>
      <dgm:t>
        <a:bodyPr/>
        <a:lstStyle/>
        <a:p>
          <a:endParaRPr lang="en-US" sz="2600"/>
        </a:p>
      </dgm:t>
    </dgm:pt>
    <dgm:pt modelId="{AE818722-75E0-4F54-9B3A-56E9D33DCAAD}" type="sibTrans" cxnId="{D19D17D9-DEFD-4754-B077-65F8C7C4ABFB}">
      <dgm:prSet/>
      <dgm:spPr/>
      <dgm:t>
        <a:bodyPr/>
        <a:lstStyle/>
        <a:p>
          <a:endParaRPr lang="en-US" sz="2600"/>
        </a:p>
      </dgm:t>
    </dgm:pt>
    <dgm:pt modelId="{9C640E6B-D619-4B5B-82B3-9FC0577F9363}">
      <dgm:prSet phldrT="[Text]" custT="1"/>
      <dgm:spPr>
        <a:solidFill>
          <a:schemeClr val="accent2">
            <a:lumMod val="75000"/>
            <a:alpha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altLang="en-US" sz="2800" dirty="0" smtClean="0"/>
            <a:t>To provide authoritative assessments and to forge </a:t>
          </a:r>
          <a:r>
            <a:rPr lang="en-US" altLang="en-US" sz="2800" b="1" dirty="0" smtClean="0"/>
            <a:t>common understandings </a:t>
          </a:r>
          <a:r>
            <a:rPr lang="en-US" altLang="en-US" sz="2800" dirty="0" smtClean="0"/>
            <a:t>on key issues as </a:t>
          </a:r>
          <a:r>
            <a:rPr lang="en-US" altLang="en-US" sz="2800" b="1" dirty="0" smtClean="0"/>
            <a:t>input to government decisions on nuclear energy policy</a:t>
          </a:r>
          <a:r>
            <a:rPr lang="en-US" altLang="en-US" sz="2800" dirty="0" smtClean="0"/>
            <a:t> and to broader OECD policy analyses in areas such as energy and the sustainable development of low-carbon economies. </a:t>
          </a:r>
          <a:endParaRPr lang="en-US" sz="2800" dirty="0"/>
        </a:p>
      </dgm:t>
    </dgm:pt>
    <dgm:pt modelId="{94EB7F12-5A90-48A7-B396-88906065AA3E}" type="parTrans" cxnId="{B9B4F671-A63B-4F94-B49C-35057B0FB6D5}">
      <dgm:prSet/>
      <dgm:spPr/>
      <dgm:t>
        <a:bodyPr/>
        <a:lstStyle/>
        <a:p>
          <a:endParaRPr lang="en-US" sz="2600"/>
        </a:p>
      </dgm:t>
    </dgm:pt>
    <dgm:pt modelId="{2AB8B355-5834-4F2E-991E-09EB1EF9C2D0}" type="sibTrans" cxnId="{B9B4F671-A63B-4F94-B49C-35057B0FB6D5}">
      <dgm:prSet/>
      <dgm:spPr/>
      <dgm:t>
        <a:bodyPr/>
        <a:lstStyle/>
        <a:p>
          <a:endParaRPr lang="en-US" sz="2600"/>
        </a:p>
      </dgm:t>
    </dgm:pt>
    <dgm:pt modelId="{8798F9A7-27AA-472F-BA70-C43686A6C59A}" type="pres">
      <dgm:prSet presAssocID="{7B3CC089-CBF7-4A65-AD63-567203FC23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343FD5-F155-466E-B862-978DD051D63E}" type="pres">
      <dgm:prSet presAssocID="{EF8215B6-292C-4DC8-BADE-A0F8411154D2}" presName="parentText" presStyleLbl="node1" presStyleIdx="0" presStyleCnt="2" custScaleY="107074" custLinFactNeighborX="386" custLinFactNeighborY="-3289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78BBEF-2685-467B-AD6A-3023DC974D29}" type="pres">
      <dgm:prSet presAssocID="{AE818722-75E0-4F54-9B3A-56E9D33DCAAD}" presName="spacer" presStyleCnt="0"/>
      <dgm:spPr/>
    </dgm:pt>
    <dgm:pt modelId="{4310FA0F-B5AB-4101-BD66-7A6A4F32F290}" type="pres">
      <dgm:prSet presAssocID="{9C640E6B-D619-4B5B-82B3-9FC0577F9363}" presName="parentText" presStyleLbl="node1" presStyleIdx="1" presStyleCnt="2" custScaleY="111550" custLinFactY="594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3E7BC8-5A30-4302-84B8-F7B101FF6219}" type="presOf" srcId="{9C640E6B-D619-4B5B-82B3-9FC0577F9363}" destId="{4310FA0F-B5AB-4101-BD66-7A6A4F32F290}" srcOrd="0" destOrd="0" presId="urn:microsoft.com/office/officeart/2005/8/layout/vList2"/>
    <dgm:cxn modelId="{1C71C41D-A205-46BA-B0C7-5DCEDB07E5E8}" type="presOf" srcId="{EF8215B6-292C-4DC8-BADE-A0F8411154D2}" destId="{69343FD5-F155-466E-B862-978DD051D63E}" srcOrd="0" destOrd="0" presId="urn:microsoft.com/office/officeart/2005/8/layout/vList2"/>
    <dgm:cxn modelId="{B9B4F671-A63B-4F94-B49C-35057B0FB6D5}" srcId="{7B3CC089-CBF7-4A65-AD63-567203FC2301}" destId="{9C640E6B-D619-4B5B-82B3-9FC0577F9363}" srcOrd="1" destOrd="0" parTransId="{94EB7F12-5A90-48A7-B396-88906065AA3E}" sibTransId="{2AB8B355-5834-4F2E-991E-09EB1EF9C2D0}"/>
    <dgm:cxn modelId="{F7EBCF99-B3F1-4865-948A-066C9E33E778}" type="presOf" srcId="{7B3CC089-CBF7-4A65-AD63-567203FC2301}" destId="{8798F9A7-27AA-472F-BA70-C43686A6C59A}" srcOrd="0" destOrd="0" presId="urn:microsoft.com/office/officeart/2005/8/layout/vList2"/>
    <dgm:cxn modelId="{D19D17D9-DEFD-4754-B077-65F8C7C4ABFB}" srcId="{7B3CC089-CBF7-4A65-AD63-567203FC2301}" destId="{EF8215B6-292C-4DC8-BADE-A0F8411154D2}" srcOrd="0" destOrd="0" parTransId="{A240AB26-F061-4DA1-B13F-6D328672B992}" sibTransId="{AE818722-75E0-4F54-9B3A-56E9D33DCAAD}"/>
    <dgm:cxn modelId="{B44A3A44-C6B4-4D34-B00C-43C125EC7796}" type="presParOf" srcId="{8798F9A7-27AA-472F-BA70-C43686A6C59A}" destId="{69343FD5-F155-466E-B862-978DD051D63E}" srcOrd="0" destOrd="0" presId="urn:microsoft.com/office/officeart/2005/8/layout/vList2"/>
    <dgm:cxn modelId="{2BF7D196-AB67-4700-8B05-32CAF7D723C1}" type="presParOf" srcId="{8798F9A7-27AA-472F-BA70-C43686A6C59A}" destId="{8678BBEF-2685-467B-AD6A-3023DC974D29}" srcOrd="1" destOrd="0" presId="urn:microsoft.com/office/officeart/2005/8/layout/vList2"/>
    <dgm:cxn modelId="{6C18BDE1-52C2-40A4-9A0B-6F8728B42B6E}" type="presParOf" srcId="{8798F9A7-27AA-472F-BA70-C43686A6C59A}" destId="{4310FA0F-B5AB-4101-BD66-7A6A4F32F290}" srcOrd="2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3D63F1-99C9-4F3D-B35A-53953A2836E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7BBBB0-84D6-4AEB-BA4B-E993BE10522D}">
      <dgm:prSet phldrT="[Text]" custT="1"/>
      <dgm:spPr>
        <a:solidFill>
          <a:schemeClr val="bg2">
            <a:lumMod val="50000"/>
            <a:alpha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80000" tIns="180000" rIns="180000" bIns="180000" anchor="t"/>
        <a:lstStyle/>
        <a:p>
          <a:pPr algn="ctr"/>
          <a:r>
            <a:rPr lang="en-GB" sz="1000" b="1" u="none" noProof="0" dirty="0" smtClean="0">
              <a:solidFill>
                <a:schemeClr val="bg1"/>
              </a:solidFill>
            </a:rPr>
            <a:t> </a:t>
          </a:r>
          <a:r>
            <a:rPr lang="en-GB" sz="2400" b="1" u="none" noProof="0" dirty="0" smtClean="0">
              <a:solidFill>
                <a:schemeClr val="bg1"/>
              </a:solidFill>
            </a:rPr>
            <a:t/>
          </a:r>
          <a:br>
            <a:rPr lang="en-GB" sz="2400" b="1" u="none" noProof="0" dirty="0" smtClean="0">
              <a:solidFill>
                <a:schemeClr val="bg1"/>
              </a:solidFill>
            </a:rPr>
          </a:br>
          <a:r>
            <a:rPr lang="en-GB" sz="2400" b="1" u="none" noProof="0" dirty="0" smtClean="0">
              <a:solidFill>
                <a:schemeClr val="bg1"/>
              </a:solidFill>
            </a:rPr>
            <a:t>NEA serviced bodies </a:t>
          </a:r>
          <a:r>
            <a:rPr lang="en-GB" sz="1800" b="1" u="sng" noProof="0" dirty="0" smtClean="0">
              <a:solidFill>
                <a:schemeClr val="bg1"/>
              </a:solidFill>
            </a:rPr>
            <a:t/>
          </a:r>
          <a:br>
            <a:rPr lang="en-GB" sz="1800" b="1" u="sng" noProof="0" dirty="0" smtClean="0">
              <a:solidFill>
                <a:schemeClr val="bg1"/>
              </a:solidFill>
            </a:rPr>
          </a:br>
          <a:r>
            <a:rPr lang="en-GB" sz="1000" b="1" u="sng" noProof="0" dirty="0" smtClean="0">
              <a:solidFill>
                <a:schemeClr val="bg1"/>
              </a:solidFill>
            </a:rPr>
            <a:t> </a:t>
          </a:r>
        </a:p>
        <a:p>
          <a:pPr algn="l"/>
          <a:r>
            <a:rPr lang="en-GB" sz="1800" b="1" noProof="0" dirty="0" smtClean="0"/>
            <a:t>Generation IV International Forum (GIF) </a:t>
          </a:r>
          <a:br>
            <a:rPr lang="en-GB" sz="1800" b="1" noProof="0" dirty="0" smtClean="0"/>
          </a:br>
          <a:r>
            <a:rPr lang="en-GB" sz="1800" noProof="0" dirty="0" smtClean="0"/>
            <a:t>with the goal to improve sustainability (including effective fuel utilisation and minimisation of waste), economics, safety and reliability, proliferation resistance and physical protection.</a:t>
          </a:r>
        </a:p>
        <a:p>
          <a:pPr algn="l"/>
          <a:r>
            <a:rPr lang="en-GB" sz="1800" b="1" spc="-10" baseline="0" noProof="0" dirty="0" smtClean="0"/>
            <a:t>Multinational Design Evaluation Programme (MDEP) – </a:t>
          </a:r>
          <a:r>
            <a:rPr lang="en-GB" sz="1800" spc="-10" baseline="0" noProof="0" dirty="0" smtClean="0"/>
            <a:t>initiative by national safety authorities to leverage their resources and knowledge for new reactor design reviews such as ABWR, AP1000, APR1400, EPR, HPR1000, and VVER-1200.</a:t>
          </a:r>
        </a:p>
        <a:p>
          <a:pPr algn="l"/>
          <a:r>
            <a:rPr lang="en-GB" sz="1800" b="1" noProof="0" dirty="0" smtClean="0"/>
            <a:t>International Framework for Nuclear Energy Cooperation (IFNEC) – </a:t>
          </a:r>
          <a:r>
            <a:rPr lang="en-GB" sz="1800" noProof="0" dirty="0" smtClean="0"/>
            <a:t>65-country forum for international discussion on wide array of nuclear topics involving both developed and emerging economies.</a:t>
          </a:r>
          <a:endParaRPr lang="en-GB" sz="1800" noProof="0" dirty="0"/>
        </a:p>
      </dgm:t>
    </dgm:pt>
    <dgm:pt modelId="{58CA35E0-E170-42D7-9CCD-A340AEF6E519}" type="parTrans" cxnId="{6846A58F-78AF-4E6D-BC4A-4C187C680DEB}">
      <dgm:prSet/>
      <dgm:spPr/>
      <dgm:t>
        <a:bodyPr/>
        <a:lstStyle/>
        <a:p>
          <a:endParaRPr lang="en-GB" noProof="0" dirty="0"/>
        </a:p>
      </dgm:t>
    </dgm:pt>
    <dgm:pt modelId="{BDD49762-A846-4D30-B1CC-CE01222E81CB}" type="sibTrans" cxnId="{6846A58F-78AF-4E6D-BC4A-4C187C680DEB}">
      <dgm:prSet/>
      <dgm:spPr/>
      <dgm:t>
        <a:bodyPr/>
        <a:lstStyle/>
        <a:p>
          <a:endParaRPr lang="en-GB" noProof="0" dirty="0"/>
        </a:p>
      </dgm:t>
    </dgm:pt>
    <dgm:pt modelId="{A5ABF74B-A461-4A77-BD68-19CE36E87A3B}">
      <dgm:prSet phldrT="[Text]" custT="1"/>
      <dgm:spPr>
        <a:solidFill>
          <a:schemeClr val="accent1">
            <a:alpha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80000" tIns="180000" rIns="180000" bIns="180000" anchor="t"/>
        <a:lstStyle/>
        <a:p>
          <a:pPr algn="ctr"/>
          <a:r>
            <a:rPr lang="en-GB" altLang="en-US" sz="1000" b="1" u="none" noProof="0" dirty="0" smtClean="0">
              <a:solidFill>
                <a:schemeClr val="bg1"/>
              </a:solidFill>
            </a:rPr>
            <a:t> </a:t>
          </a:r>
          <a:r>
            <a:rPr lang="en-GB" altLang="en-US" sz="2400" b="1" u="none" noProof="0" dirty="0" smtClean="0">
              <a:solidFill>
                <a:schemeClr val="bg1"/>
              </a:solidFill>
            </a:rPr>
            <a:t/>
          </a:r>
          <a:br>
            <a:rPr lang="en-GB" altLang="en-US" sz="2400" b="1" u="none" noProof="0" dirty="0" smtClean="0">
              <a:solidFill>
                <a:schemeClr val="bg1"/>
              </a:solidFill>
            </a:rPr>
          </a:br>
          <a:r>
            <a:rPr lang="en-GB" altLang="en-US" sz="2400" b="1" u="none" noProof="0" dirty="0" smtClean="0">
              <a:solidFill>
                <a:schemeClr val="bg1"/>
              </a:solidFill>
            </a:rPr>
            <a:t>Joint projects</a:t>
          </a:r>
          <a:r>
            <a:rPr lang="en-GB" altLang="en-US" sz="2000" b="1" u="sng" noProof="0" dirty="0" smtClean="0">
              <a:solidFill>
                <a:schemeClr val="bg1"/>
              </a:solidFill>
            </a:rPr>
            <a:t/>
          </a:r>
          <a:br>
            <a:rPr lang="en-GB" altLang="en-US" sz="2000" b="1" u="sng" noProof="0" dirty="0" smtClean="0">
              <a:solidFill>
                <a:schemeClr val="bg1"/>
              </a:solidFill>
            </a:rPr>
          </a:br>
          <a:endParaRPr lang="en-GB" altLang="en-US" sz="1000" b="1" u="sng" noProof="0" dirty="0" smtClean="0">
            <a:solidFill>
              <a:schemeClr val="bg1"/>
            </a:solidFill>
          </a:endParaRPr>
        </a:p>
        <a:p>
          <a:pPr algn="l"/>
          <a:r>
            <a:rPr lang="en-GB" altLang="en-US" sz="1800" b="1" noProof="0" dirty="0" smtClean="0"/>
            <a:t>Nuclear safety </a:t>
          </a:r>
          <a:r>
            <a:rPr lang="en-GB" altLang="en-US" sz="1800" b="0" noProof="0" dirty="0" smtClean="0"/>
            <a:t>research and experimental data </a:t>
          </a:r>
          <a:r>
            <a:rPr lang="en-GB" altLang="en-US" sz="1800" noProof="0" dirty="0" smtClean="0"/>
            <a:t>(e.g. thermal-hydraulics, fuel behaviour, severe accidents).</a:t>
          </a:r>
        </a:p>
        <a:p>
          <a:pPr algn="l"/>
          <a:r>
            <a:rPr lang="en-GB" altLang="en-US" sz="1800" b="1" noProof="0" dirty="0" smtClean="0"/>
            <a:t>Nuclear safety databases </a:t>
          </a:r>
          <a:br>
            <a:rPr lang="en-GB" altLang="en-US" sz="1800" b="1" noProof="0" dirty="0" smtClean="0"/>
          </a:br>
          <a:r>
            <a:rPr lang="en-GB" altLang="en-US" sz="1800" noProof="0" dirty="0" smtClean="0"/>
            <a:t>(e.g. fire, common-cause failures).</a:t>
          </a:r>
        </a:p>
        <a:p>
          <a:pPr algn="l"/>
          <a:r>
            <a:rPr lang="en-GB" altLang="en-US" sz="1800" b="1" noProof="0" dirty="0" smtClean="0"/>
            <a:t>Nuclear science </a:t>
          </a:r>
          <a:br>
            <a:rPr lang="en-GB" altLang="en-US" sz="1800" b="1" noProof="0" dirty="0" smtClean="0"/>
          </a:br>
          <a:r>
            <a:rPr lang="en-GB" altLang="en-US" sz="1800" noProof="0" dirty="0" smtClean="0"/>
            <a:t>(e.g. thermodynamics of advanced fuels).</a:t>
          </a:r>
        </a:p>
        <a:p>
          <a:pPr algn="l"/>
          <a:r>
            <a:rPr lang="en-GB" altLang="en-US" sz="1800" b="1" noProof="0" dirty="0" smtClean="0"/>
            <a:t>Radioactive waste management </a:t>
          </a:r>
          <a:br>
            <a:rPr lang="en-GB" altLang="en-US" sz="1800" b="1" noProof="0" dirty="0" smtClean="0"/>
          </a:br>
          <a:r>
            <a:rPr lang="en-GB" altLang="en-US" sz="1800" noProof="0" dirty="0" smtClean="0"/>
            <a:t>(e.g. thermochemical database).</a:t>
          </a:r>
        </a:p>
        <a:p>
          <a:pPr algn="l"/>
          <a:r>
            <a:rPr lang="en-GB" altLang="en-US" sz="1800" b="1" noProof="0" dirty="0" smtClean="0"/>
            <a:t>Radiological protection </a:t>
          </a:r>
          <a:br>
            <a:rPr lang="en-GB" altLang="en-US" sz="1800" b="1" noProof="0" dirty="0" smtClean="0"/>
          </a:br>
          <a:r>
            <a:rPr lang="en-GB" altLang="en-US" sz="1800" noProof="0" dirty="0" smtClean="0"/>
            <a:t>(e.g. occupational exposure).</a:t>
          </a:r>
        </a:p>
        <a:p>
          <a:pPr algn="l"/>
          <a:r>
            <a:rPr lang="en-GB" altLang="en-US" sz="1800" b="1" noProof="0" dirty="0" smtClean="0"/>
            <a:t>Nuclear Education Skills and Technology Framework (NEST)</a:t>
          </a:r>
          <a:endParaRPr lang="en-GB" sz="1800" noProof="0" dirty="0"/>
        </a:p>
      </dgm:t>
    </dgm:pt>
    <dgm:pt modelId="{00841200-C9BF-453D-9D57-8A02536F9FBC}" type="parTrans" cxnId="{FDAAC8F5-8C70-4A49-B305-77B200B2E3C3}">
      <dgm:prSet/>
      <dgm:spPr/>
      <dgm:t>
        <a:bodyPr/>
        <a:lstStyle/>
        <a:p>
          <a:endParaRPr lang="en-GB" noProof="0" dirty="0"/>
        </a:p>
      </dgm:t>
    </dgm:pt>
    <dgm:pt modelId="{566F9346-739B-4F6D-BE17-3CFF5A10D9EF}" type="sibTrans" cxnId="{FDAAC8F5-8C70-4A49-B305-77B200B2E3C3}">
      <dgm:prSet/>
      <dgm:spPr/>
      <dgm:t>
        <a:bodyPr/>
        <a:lstStyle/>
        <a:p>
          <a:endParaRPr lang="en-GB" noProof="0" dirty="0"/>
        </a:p>
      </dgm:t>
    </dgm:pt>
    <dgm:pt modelId="{875CF333-B056-48B5-8E32-89EBC5DBEAD5}" type="pres">
      <dgm:prSet presAssocID="{AE3D63F1-99C9-4F3D-B35A-53953A2836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DC0D7C-2308-4E2E-BBC4-030E00687158}" type="pres">
      <dgm:prSet presAssocID="{977BBBB0-84D6-4AEB-BA4B-E993BE10522D}" presName="node" presStyleLbl="node1" presStyleIdx="0" presStyleCnt="2" custScaleX="104000" custScaleY="1481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DC2F5-EF7B-409E-80C8-E2F326F29C27}" type="pres">
      <dgm:prSet presAssocID="{BDD49762-A846-4D30-B1CC-CE01222E81CB}" presName="sibTrans" presStyleCnt="0"/>
      <dgm:spPr/>
    </dgm:pt>
    <dgm:pt modelId="{92BE2764-474F-401A-807F-9F51C3BCCC49}" type="pres">
      <dgm:prSet presAssocID="{A5ABF74B-A461-4A77-BD68-19CE36E87A3B}" presName="node" presStyleLbl="node1" presStyleIdx="1" presStyleCnt="2" custScaleX="91951" custScaleY="148183" custLinFactNeighborX="-47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84585A-A937-4C3D-ADDD-C58C651B1074}" type="presOf" srcId="{AE3D63F1-99C9-4F3D-B35A-53953A2836EC}" destId="{875CF333-B056-48B5-8E32-89EBC5DBEAD5}" srcOrd="0" destOrd="0" presId="urn:microsoft.com/office/officeart/2005/8/layout/default"/>
    <dgm:cxn modelId="{FDAAC8F5-8C70-4A49-B305-77B200B2E3C3}" srcId="{AE3D63F1-99C9-4F3D-B35A-53953A2836EC}" destId="{A5ABF74B-A461-4A77-BD68-19CE36E87A3B}" srcOrd="1" destOrd="0" parTransId="{00841200-C9BF-453D-9D57-8A02536F9FBC}" sibTransId="{566F9346-739B-4F6D-BE17-3CFF5A10D9EF}"/>
    <dgm:cxn modelId="{C90EB6C8-FB7A-4718-94DE-C513822B6962}" type="presOf" srcId="{A5ABF74B-A461-4A77-BD68-19CE36E87A3B}" destId="{92BE2764-474F-401A-807F-9F51C3BCCC49}" srcOrd="0" destOrd="0" presId="urn:microsoft.com/office/officeart/2005/8/layout/default"/>
    <dgm:cxn modelId="{6846A58F-78AF-4E6D-BC4A-4C187C680DEB}" srcId="{AE3D63F1-99C9-4F3D-B35A-53953A2836EC}" destId="{977BBBB0-84D6-4AEB-BA4B-E993BE10522D}" srcOrd="0" destOrd="0" parTransId="{58CA35E0-E170-42D7-9CCD-A340AEF6E519}" sibTransId="{BDD49762-A846-4D30-B1CC-CE01222E81CB}"/>
    <dgm:cxn modelId="{F7E4DC19-7EE1-4619-83F3-1EB0555FF5EE}" type="presOf" srcId="{977BBBB0-84D6-4AEB-BA4B-E993BE10522D}" destId="{C5DC0D7C-2308-4E2E-BBC4-030E00687158}" srcOrd="0" destOrd="0" presId="urn:microsoft.com/office/officeart/2005/8/layout/default"/>
    <dgm:cxn modelId="{72FF43A7-5CB3-4949-A1E3-9A9FBD914426}" type="presParOf" srcId="{875CF333-B056-48B5-8E32-89EBC5DBEAD5}" destId="{C5DC0D7C-2308-4E2E-BBC4-030E00687158}" srcOrd="0" destOrd="0" presId="urn:microsoft.com/office/officeart/2005/8/layout/default"/>
    <dgm:cxn modelId="{1332082B-C14E-480E-8BA5-595932DAD6FE}" type="presParOf" srcId="{875CF333-B056-48B5-8E32-89EBC5DBEAD5}" destId="{0E9DC2F5-EF7B-409E-80C8-E2F326F29C27}" srcOrd="1" destOrd="0" presId="urn:microsoft.com/office/officeart/2005/8/layout/default"/>
    <dgm:cxn modelId="{09A1386B-6405-4E10-AE2B-3A7EBBCF0602}" type="presParOf" srcId="{875CF333-B056-48B5-8E32-89EBC5DBEAD5}" destId="{92BE2764-474F-401A-807F-9F51C3BCCC49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121A9-643F-41C5-8BC6-D1554DFAD959}">
      <dsp:nvSpPr>
        <dsp:cNvPr id="0" name=""/>
        <dsp:cNvSpPr/>
      </dsp:nvSpPr>
      <dsp:spPr>
        <a:xfrm>
          <a:off x="0" y="83671"/>
          <a:ext cx="10668000" cy="1295959"/>
        </a:xfrm>
        <a:prstGeom prst="roundRect">
          <a:avLst/>
        </a:prstGeom>
        <a:solidFill>
          <a:schemeClr val="bg2">
            <a:lumMod val="50000"/>
            <a:alpha val="80000"/>
          </a:schemeClr>
        </a:solidFill>
        <a:ln w="762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800" b="1" kern="1200" dirty="0" smtClean="0"/>
            <a:t>34 </a:t>
          </a:r>
          <a:r>
            <a:rPr lang="en-GB" sz="2800" b="0" kern="1200" dirty="0" smtClean="0"/>
            <a:t>member countries + partners </a:t>
          </a:r>
          <a:br>
            <a:rPr lang="en-GB" sz="2800" b="0" kern="1200" dirty="0" smtClean="0"/>
          </a:br>
          <a:r>
            <a:rPr lang="en-GB" sz="2800" b="0" kern="1200" dirty="0" smtClean="0"/>
            <a:t>(e.g. China, India, Brazil, etc.)</a:t>
          </a:r>
          <a:endParaRPr lang="en-US" sz="2800" b="0" kern="1200" dirty="0"/>
        </a:p>
      </dsp:txBody>
      <dsp:txXfrm>
        <a:off x="63264" y="146935"/>
        <a:ext cx="10541472" cy="1169431"/>
      </dsp:txXfrm>
    </dsp:sp>
    <dsp:sp modelId="{108676AB-0BFB-4AC2-9E93-6B569ED7CCF7}">
      <dsp:nvSpPr>
        <dsp:cNvPr id="0" name=""/>
        <dsp:cNvSpPr/>
      </dsp:nvSpPr>
      <dsp:spPr>
        <a:xfrm>
          <a:off x="0" y="1496196"/>
          <a:ext cx="10668000" cy="1772122"/>
        </a:xfrm>
        <a:prstGeom prst="roundRect">
          <a:avLst/>
        </a:prstGeom>
        <a:solidFill>
          <a:schemeClr val="bg2">
            <a:lumMod val="75000"/>
            <a:alpha val="80000"/>
          </a:schemeClr>
        </a:solidFill>
        <a:ln w="762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>
              <a:solidFill>
                <a:schemeClr val="bg1"/>
              </a:solidFill>
            </a:rPr>
            <a:t>8 </a:t>
          </a:r>
          <a:r>
            <a:rPr lang="en-GB" sz="2800" b="0" kern="1200" dirty="0" smtClean="0">
              <a:solidFill>
                <a:schemeClr val="bg1"/>
              </a:solidFill>
            </a:rPr>
            <a:t>standing technical committees </a:t>
          </a:r>
          <a:r>
            <a:rPr lang="en-GB" sz="2800" b="1" kern="1200" dirty="0" smtClean="0">
              <a:solidFill>
                <a:schemeClr val="bg1"/>
              </a:solidFill>
            </a:rPr>
            <a:t/>
          </a:r>
          <a:br>
            <a:rPr lang="en-GB" sz="2800" b="1" kern="1200" dirty="0" smtClean="0">
              <a:solidFill>
                <a:schemeClr val="bg1"/>
              </a:solidFill>
            </a:rPr>
          </a:br>
          <a:r>
            <a:rPr lang="en-GB" altLang="en-US" sz="2800" b="1" kern="1200" dirty="0" smtClean="0"/>
            <a:t>1 </a:t>
          </a:r>
          <a:r>
            <a:rPr lang="en-GB" altLang="en-US" sz="2800" b="0" kern="1200" dirty="0" smtClean="0"/>
            <a:t>management board</a:t>
          </a:r>
          <a:r>
            <a:rPr lang="en-GB" sz="2800" b="1" kern="1200" dirty="0" smtClean="0">
              <a:solidFill>
                <a:schemeClr val="bg1"/>
              </a:solidFill>
            </a:rPr>
            <a:t/>
          </a:r>
          <a:br>
            <a:rPr lang="en-GB" sz="2800" b="1" kern="1200" dirty="0" smtClean="0">
              <a:solidFill>
                <a:schemeClr val="bg1"/>
              </a:solidFill>
            </a:rPr>
          </a:br>
          <a:r>
            <a:rPr lang="en-GB" sz="2800" b="1" kern="1200" dirty="0" smtClean="0">
              <a:solidFill>
                <a:schemeClr val="bg1"/>
              </a:solidFill>
              <a:latin typeface="Myriad Pro" panose="020B0503030403020204" pitchFamily="34" charset="0"/>
            </a:rPr>
            <a:t>≈</a:t>
          </a:r>
          <a:r>
            <a:rPr lang="en-GB" sz="2800" b="1" kern="1200" dirty="0" smtClean="0">
              <a:solidFill>
                <a:schemeClr val="bg1"/>
              </a:solidFill>
            </a:rPr>
            <a:t>74 </a:t>
          </a:r>
          <a:r>
            <a:rPr lang="en-GB" sz="2800" b="0" kern="1200" dirty="0" smtClean="0">
              <a:solidFill>
                <a:schemeClr val="bg1"/>
              </a:solidFill>
            </a:rPr>
            <a:t>working parties and expert groups</a:t>
          </a:r>
          <a:endParaRPr lang="en-GB" sz="2800" b="0" kern="1200" dirty="0">
            <a:solidFill>
              <a:schemeClr val="bg1"/>
            </a:solidFill>
          </a:endParaRPr>
        </a:p>
      </dsp:txBody>
      <dsp:txXfrm>
        <a:off x="86508" y="1582704"/>
        <a:ext cx="10494984" cy="1599106"/>
      </dsp:txXfrm>
    </dsp:sp>
    <dsp:sp modelId="{8400DD9A-B325-4908-A12C-0FD6A8D27895}">
      <dsp:nvSpPr>
        <dsp:cNvPr id="0" name=""/>
        <dsp:cNvSpPr/>
      </dsp:nvSpPr>
      <dsp:spPr>
        <a:xfrm>
          <a:off x="0" y="3344518"/>
          <a:ext cx="10668000" cy="1004893"/>
        </a:xfrm>
        <a:prstGeom prst="roundRect">
          <a:avLst/>
        </a:prstGeom>
        <a:solidFill>
          <a:schemeClr val="bg2">
            <a:lumMod val="50000"/>
            <a:alpha val="80000"/>
          </a:schemeClr>
        </a:solidFill>
        <a:ln w="762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smtClean="0">
              <a:solidFill>
                <a:schemeClr val="bg1"/>
              </a:solidFill>
              <a:latin typeface="Myriad Pro" panose="020B0503030403020204" pitchFamily="34" charset="0"/>
            </a:rPr>
            <a:t>≈</a:t>
          </a:r>
          <a:r>
            <a:rPr lang="en-GB" sz="2800" b="1" kern="1200" smtClean="0">
              <a:solidFill>
                <a:schemeClr val="bg1"/>
              </a:solidFill>
            </a:rPr>
            <a:t>26 </a:t>
          </a:r>
          <a:r>
            <a:rPr lang="en-US" sz="2800" b="0" kern="1200" dirty="0" smtClean="0">
              <a:solidFill>
                <a:schemeClr val="bg1"/>
              </a:solidFill>
            </a:rPr>
            <a:t>international joint projects</a:t>
          </a:r>
          <a:endParaRPr lang="en-US" sz="2800" b="0" kern="1200" dirty="0">
            <a:solidFill>
              <a:schemeClr val="bg1"/>
            </a:solidFill>
          </a:endParaRPr>
        </a:p>
      </dsp:txBody>
      <dsp:txXfrm>
        <a:off x="49055" y="3393573"/>
        <a:ext cx="10569890" cy="906783"/>
      </dsp:txXfrm>
    </dsp:sp>
    <dsp:sp modelId="{BD88F744-892F-48D0-A0EB-946C3D00BE1A}">
      <dsp:nvSpPr>
        <dsp:cNvPr id="0" name=""/>
        <dsp:cNvSpPr/>
      </dsp:nvSpPr>
      <dsp:spPr>
        <a:xfrm>
          <a:off x="0" y="4455863"/>
          <a:ext cx="10668000" cy="905040"/>
        </a:xfrm>
        <a:prstGeom prst="roundRect">
          <a:avLst/>
        </a:prstGeom>
        <a:solidFill>
          <a:schemeClr val="bg2">
            <a:lumMod val="75000"/>
            <a:alpha val="80000"/>
          </a:schemeClr>
        </a:solidFill>
        <a:ln w="762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bg1"/>
              </a:solidFill>
            </a:rPr>
            <a:t>The NEA Data Bank – </a:t>
          </a:r>
          <a:r>
            <a:rPr lang="en-US" sz="2800" b="0" kern="1200" dirty="0" smtClean="0">
              <a:solidFill>
                <a:schemeClr val="bg1"/>
              </a:solidFill>
            </a:rPr>
            <a:t>a major international resource</a:t>
          </a:r>
          <a:endParaRPr lang="en-US" sz="2800" b="0" kern="1200" dirty="0">
            <a:solidFill>
              <a:prstClr val="black"/>
            </a:solidFill>
          </a:endParaRPr>
        </a:p>
      </dsp:txBody>
      <dsp:txXfrm>
        <a:off x="44180" y="4500043"/>
        <a:ext cx="10579640" cy="8166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43FD5-F155-466E-B862-978DD051D63E}">
      <dsp:nvSpPr>
        <dsp:cNvPr id="0" name=""/>
        <dsp:cNvSpPr/>
      </dsp:nvSpPr>
      <dsp:spPr>
        <a:xfrm>
          <a:off x="0" y="248278"/>
          <a:ext cx="11582400" cy="2132923"/>
        </a:xfrm>
        <a:prstGeom prst="roundRect">
          <a:avLst/>
        </a:prstGeom>
        <a:solidFill>
          <a:schemeClr val="bg2">
            <a:lumMod val="50000"/>
            <a:alpha val="80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800" kern="1200" dirty="0" smtClean="0"/>
            <a:t>To assist its member countries in maintaining and further developing, through </a:t>
          </a:r>
          <a:r>
            <a:rPr lang="en-US" altLang="en-US" sz="2800" b="1" kern="1200" dirty="0" smtClean="0"/>
            <a:t>international co-operation, the scientific, technological and legal bases</a:t>
          </a:r>
          <a:r>
            <a:rPr lang="en-US" altLang="en-US" sz="2800" kern="1200" dirty="0" smtClean="0"/>
            <a:t> required for a safe, environmentally sound and economical use of nuclear energy for peaceful purposes.</a:t>
          </a:r>
          <a:endParaRPr lang="en-US" sz="2800" kern="1200" dirty="0"/>
        </a:p>
      </dsp:txBody>
      <dsp:txXfrm>
        <a:off x="104121" y="352399"/>
        <a:ext cx="11374158" cy="1924681"/>
      </dsp:txXfrm>
    </dsp:sp>
    <dsp:sp modelId="{4310FA0F-B5AB-4101-BD66-7A6A4F32F290}">
      <dsp:nvSpPr>
        <dsp:cNvPr id="0" name=""/>
        <dsp:cNvSpPr/>
      </dsp:nvSpPr>
      <dsp:spPr>
        <a:xfrm>
          <a:off x="0" y="2530229"/>
          <a:ext cx="11582400" cy="2222085"/>
        </a:xfrm>
        <a:prstGeom prst="roundRect">
          <a:avLst/>
        </a:prstGeom>
        <a:solidFill>
          <a:schemeClr val="accent2">
            <a:lumMod val="75000"/>
            <a:alpha val="80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800" kern="1200" dirty="0" smtClean="0"/>
            <a:t>To provide authoritative assessments and to forge </a:t>
          </a:r>
          <a:r>
            <a:rPr lang="en-US" altLang="en-US" sz="2800" b="1" kern="1200" dirty="0" smtClean="0"/>
            <a:t>common understandings </a:t>
          </a:r>
          <a:r>
            <a:rPr lang="en-US" altLang="en-US" sz="2800" kern="1200" dirty="0" smtClean="0"/>
            <a:t>on key issues as </a:t>
          </a:r>
          <a:r>
            <a:rPr lang="en-US" altLang="en-US" sz="2800" b="1" kern="1200" dirty="0" smtClean="0"/>
            <a:t>input to government decisions on nuclear energy policy</a:t>
          </a:r>
          <a:r>
            <a:rPr lang="en-US" altLang="en-US" sz="2800" kern="1200" dirty="0" smtClean="0"/>
            <a:t> and to broader OECD policy analyses in areas such as energy and the sustainable development of low-carbon economies. </a:t>
          </a:r>
          <a:endParaRPr lang="en-US" sz="2800" kern="1200" dirty="0"/>
        </a:p>
      </dsp:txBody>
      <dsp:txXfrm>
        <a:off x="108473" y="2638702"/>
        <a:ext cx="11365454" cy="2005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C0D7C-2308-4E2E-BBC4-030E00687158}">
      <dsp:nvSpPr>
        <dsp:cNvPr id="0" name=""/>
        <dsp:cNvSpPr/>
      </dsp:nvSpPr>
      <dsp:spPr>
        <a:xfrm>
          <a:off x="170588" y="414"/>
          <a:ext cx="6077812" cy="5195933"/>
        </a:xfrm>
        <a:prstGeom prst="rect">
          <a:avLst/>
        </a:prstGeom>
        <a:solidFill>
          <a:schemeClr val="bg2">
            <a:lumMod val="50000"/>
            <a:alpha val="80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80000" rIns="180000" bIns="1800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u="none" kern="1200" noProof="0" dirty="0" smtClean="0">
              <a:solidFill>
                <a:schemeClr val="bg1"/>
              </a:solidFill>
            </a:rPr>
            <a:t> </a:t>
          </a:r>
          <a:r>
            <a:rPr lang="en-GB" sz="2400" b="1" u="none" kern="1200" noProof="0" dirty="0" smtClean="0">
              <a:solidFill>
                <a:schemeClr val="bg1"/>
              </a:solidFill>
            </a:rPr>
            <a:t/>
          </a:r>
          <a:br>
            <a:rPr lang="en-GB" sz="2400" b="1" u="none" kern="1200" noProof="0" dirty="0" smtClean="0">
              <a:solidFill>
                <a:schemeClr val="bg1"/>
              </a:solidFill>
            </a:rPr>
          </a:br>
          <a:r>
            <a:rPr lang="en-GB" sz="2400" b="1" u="none" kern="1200" noProof="0" dirty="0" smtClean="0">
              <a:solidFill>
                <a:schemeClr val="bg1"/>
              </a:solidFill>
            </a:rPr>
            <a:t>NEA serviced bodies </a:t>
          </a:r>
          <a:r>
            <a:rPr lang="en-GB" sz="1800" b="1" u="sng" kern="1200" noProof="0" dirty="0" smtClean="0">
              <a:solidFill>
                <a:schemeClr val="bg1"/>
              </a:solidFill>
            </a:rPr>
            <a:t/>
          </a:r>
          <a:br>
            <a:rPr lang="en-GB" sz="1800" b="1" u="sng" kern="1200" noProof="0" dirty="0" smtClean="0">
              <a:solidFill>
                <a:schemeClr val="bg1"/>
              </a:solidFill>
            </a:rPr>
          </a:br>
          <a:r>
            <a:rPr lang="en-GB" sz="1000" b="1" u="sng" kern="1200" noProof="0" dirty="0" smtClean="0">
              <a:solidFill>
                <a:schemeClr val="bg1"/>
              </a:solidFill>
            </a:rPr>
            <a:t>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noProof="0" dirty="0" smtClean="0"/>
            <a:t>Generation IV International Forum (GIF) </a:t>
          </a:r>
          <a:br>
            <a:rPr lang="en-GB" sz="1800" b="1" kern="1200" noProof="0" dirty="0" smtClean="0"/>
          </a:br>
          <a:r>
            <a:rPr lang="en-GB" sz="1800" kern="1200" noProof="0" dirty="0" smtClean="0"/>
            <a:t>with the goal to improve sustainability (including effective fuel utilisation and minimisation of waste), economics, safety and reliability, proliferation resistance and physical protection.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spc="-10" baseline="0" noProof="0" dirty="0" smtClean="0"/>
            <a:t>Multinational Design Evaluation Programme (MDEP) – </a:t>
          </a:r>
          <a:r>
            <a:rPr lang="en-GB" sz="1800" kern="1200" spc="-10" baseline="0" noProof="0" dirty="0" smtClean="0"/>
            <a:t>initiative by national safety authorities to leverage their resources and knowledge for new reactor design reviews such as ABWR, AP1000, APR1400, EPR, HPR1000, and VVER-1200.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noProof="0" dirty="0" smtClean="0"/>
            <a:t>International Framework for Nuclear Energy Cooperation (IFNEC) – </a:t>
          </a:r>
          <a:r>
            <a:rPr lang="en-GB" sz="1800" kern="1200" noProof="0" dirty="0" smtClean="0"/>
            <a:t>65-country forum for international discussion on wide array of nuclear topics involving both developed and emerging economies.</a:t>
          </a:r>
          <a:endParaRPr lang="en-GB" sz="1800" kern="1200" noProof="0" dirty="0"/>
        </a:p>
      </dsp:txBody>
      <dsp:txXfrm>
        <a:off x="170588" y="414"/>
        <a:ext cx="6077812" cy="5195933"/>
      </dsp:txXfrm>
    </dsp:sp>
    <dsp:sp modelId="{92BE2764-474F-401A-807F-9F51C3BCCC49}">
      <dsp:nvSpPr>
        <dsp:cNvPr id="0" name=""/>
        <dsp:cNvSpPr/>
      </dsp:nvSpPr>
      <dsp:spPr>
        <a:xfrm>
          <a:off x="6554337" y="414"/>
          <a:ext cx="5373662" cy="5195933"/>
        </a:xfrm>
        <a:prstGeom prst="rect">
          <a:avLst/>
        </a:prstGeom>
        <a:solidFill>
          <a:schemeClr val="accent1">
            <a:alpha val="80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80000" rIns="180000" bIns="1800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1000" b="1" u="none" kern="1200" noProof="0" dirty="0" smtClean="0">
              <a:solidFill>
                <a:schemeClr val="bg1"/>
              </a:solidFill>
            </a:rPr>
            <a:t> </a:t>
          </a:r>
          <a:r>
            <a:rPr lang="en-GB" altLang="en-US" sz="2400" b="1" u="none" kern="1200" noProof="0" dirty="0" smtClean="0">
              <a:solidFill>
                <a:schemeClr val="bg1"/>
              </a:solidFill>
            </a:rPr>
            <a:t/>
          </a:r>
          <a:br>
            <a:rPr lang="en-GB" altLang="en-US" sz="2400" b="1" u="none" kern="1200" noProof="0" dirty="0" smtClean="0">
              <a:solidFill>
                <a:schemeClr val="bg1"/>
              </a:solidFill>
            </a:rPr>
          </a:br>
          <a:r>
            <a:rPr lang="en-GB" altLang="en-US" sz="2400" b="1" u="none" kern="1200" noProof="0" dirty="0" smtClean="0">
              <a:solidFill>
                <a:schemeClr val="bg1"/>
              </a:solidFill>
            </a:rPr>
            <a:t>Joint projects</a:t>
          </a:r>
          <a:r>
            <a:rPr lang="en-GB" altLang="en-US" sz="2000" b="1" u="sng" kern="1200" noProof="0" dirty="0" smtClean="0">
              <a:solidFill>
                <a:schemeClr val="bg1"/>
              </a:solidFill>
            </a:rPr>
            <a:t/>
          </a:r>
          <a:br>
            <a:rPr lang="en-GB" altLang="en-US" sz="2000" b="1" u="sng" kern="1200" noProof="0" dirty="0" smtClean="0">
              <a:solidFill>
                <a:schemeClr val="bg1"/>
              </a:solidFill>
            </a:rPr>
          </a:br>
          <a:endParaRPr lang="en-GB" altLang="en-US" sz="1000" b="1" u="sng" kern="1200" noProof="0" dirty="0" smtClean="0">
            <a:solidFill>
              <a:schemeClr val="bg1"/>
            </a:solidFill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1800" b="1" kern="1200" noProof="0" dirty="0" smtClean="0"/>
            <a:t>Nuclear safety </a:t>
          </a:r>
          <a:r>
            <a:rPr lang="en-GB" altLang="en-US" sz="1800" b="0" kern="1200" noProof="0" dirty="0" smtClean="0"/>
            <a:t>research and experimental data </a:t>
          </a:r>
          <a:r>
            <a:rPr lang="en-GB" altLang="en-US" sz="1800" kern="1200" noProof="0" dirty="0" smtClean="0"/>
            <a:t>(e.g. thermal-hydraulics, fuel behaviour, severe accidents).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1800" b="1" kern="1200" noProof="0" dirty="0" smtClean="0"/>
            <a:t>Nuclear safety databases </a:t>
          </a:r>
          <a:br>
            <a:rPr lang="en-GB" altLang="en-US" sz="1800" b="1" kern="1200" noProof="0" dirty="0" smtClean="0"/>
          </a:br>
          <a:r>
            <a:rPr lang="en-GB" altLang="en-US" sz="1800" kern="1200" noProof="0" dirty="0" smtClean="0"/>
            <a:t>(e.g. fire, common-cause failures).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1800" b="1" kern="1200" noProof="0" dirty="0" smtClean="0"/>
            <a:t>Nuclear science </a:t>
          </a:r>
          <a:br>
            <a:rPr lang="en-GB" altLang="en-US" sz="1800" b="1" kern="1200" noProof="0" dirty="0" smtClean="0"/>
          </a:br>
          <a:r>
            <a:rPr lang="en-GB" altLang="en-US" sz="1800" kern="1200" noProof="0" dirty="0" smtClean="0"/>
            <a:t>(e.g. thermodynamics of advanced fuels).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1800" b="1" kern="1200" noProof="0" dirty="0" smtClean="0"/>
            <a:t>Radioactive waste management </a:t>
          </a:r>
          <a:br>
            <a:rPr lang="en-GB" altLang="en-US" sz="1800" b="1" kern="1200" noProof="0" dirty="0" smtClean="0"/>
          </a:br>
          <a:r>
            <a:rPr lang="en-GB" altLang="en-US" sz="1800" kern="1200" noProof="0" dirty="0" smtClean="0"/>
            <a:t>(e.g. thermochemical database).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1800" b="1" kern="1200" noProof="0" dirty="0" smtClean="0"/>
            <a:t>Radiological protection </a:t>
          </a:r>
          <a:br>
            <a:rPr lang="en-GB" altLang="en-US" sz="1800" b="1" kern="1200" noProof="0" dirty="0" smtClean="0"/>
          </a:br>
          <a:r>
            <a:rPr lang="en-GB" altLang="en-US" sz="1800" kern="1200" noProof="0" dirty="0" smtClean="0"/>
            <a:t>(e.g. occupational exposure).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1800" b="1" kern="1200" noProof="0" dirty="0" smtClean="0"/>
            <a:t>Nuclear Education Skills and Technology Framework (NEST)</a:t>
          </a:r>
          <a:endParaRPr lang="en-GB" sz="1800" kern="1200" noProof="0" dirty="0"/>
        </a:p>
      </dsp:txBody>
      <dsp:txXfrm>
        <a:off x="6554337" y="414"/>
        <a:ext cx="5373662" cy="5195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DB679FF-2913-452A-888C-C5B047A6B243}" type="datetimeFigureOut">
              <a:rPr lang="en-US" altLang="en-US"/>
              <a:pPr>
                <a:defRPr/>
              </a:pPr>
              <a:t>11/14/2023</a:t>
            </a:fld>
            <a:endParaRPr lang="en-GB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1CF1D3C7-1FFC-4AB7-81FF-4059A670C6B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A32F0E2-BF5B-4258-9201-FE6FC3EDADAB}" type="datetimeFigureOut">
              <a:rPr lang="en-US" altLang="en-US"/>
              <a:pPr>
                <a:defRPr/>
              </a:pPr>
              <a:t>11/14/2023</a:t>
            </a:fld>
            <a:endParaRPr lang="en-GB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24400"/>
            <a:ext cx="5446713" cy="4473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ED56A91-34BD-43C9-B2BD-B13CA2DB8B37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495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70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072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016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289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671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944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5338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31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484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656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563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16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885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70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57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1051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76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364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58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872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6700" y="228600"/>
            <a:ext cx="11664000" cy="5400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bullet list/body text title</a:t>
            </a:r>
            <a:endParaRPr lang="en-GB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1371600"/>
            <a:ext cx="11658600" cy="4724400"/>
          </a:xfrm>
          <a:prstGeom prst="rect">
            <a:avLst/>
          </a:prstGeom>
        </p:spPr>
        <p:txBody>
          <a:bodyPr/>
          <a:lstStyle>
            <a:lvl1pPr marL="216000" indent="-216000">
              <a:spcBef>
                <a:spcPts val="0"/>
              </a:spcBef>
              <a:spcAft>
                <a:spcPts val="1200"/>
              </a:spcAft>
              <a:defRPr sz="2000" b="0" baseline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  <a:lvl2pPr marL="432000" indent="-216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2pPr>
            <a:lvl3pPr marL="648000" indent="-216000">
              <a:spcBef>
                <a:spcPts val="0"/>
              </a:spcBef>
              <a:spcAft>
                <a:spcPts val="600"/>
              </a:spcAft>
              <a:defRPr sz="18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3pPr>
            <a:lvl4pPr marL="864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4pPr>
            <a:lvl5pPr marL="108000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5pPr>
            <a:lvl6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6pPr>
            <a:lvl7pPr>
              <a:defRPr sz="1600">
                <a:solidFill>
                  <a:srgbClr val="006699"/>
                </a:solidFill>
              </a:defRPr>
            </a:lvl7pPr>
            <a:lvl8pPr>
              <a:defRPr sz="1600">
                <a:solidFill>
                  <a:srgbClr val="006699"/>
                </a:solidFill>
              </a:defRPr>
            </a:lvl8pPr>
            <a:lvl9pPr>
              <a:defRPr sz="1600">
                <a:solidFill>
                  <a:srgbClr val="006699"/>
                </a:solidFill>
              </a:defRPr>
            </a:lvl9pPr>
          </a:lstStyle>
          <a:p>
            <a:pPr lvl="0"/>
            <a:r>
              <a:rPr lang="en-GB" noProof="0" dirty="0" smtClean="0"/>
              <a:t>Click to start bullet list. </a:t>
            </a:r>
            <a:br>
              <a:rPr lang="en-GB" noProof="0" dirty="0" smtClean="0"/>
            </a:br>
            <a:r>
              <a:rPr lang="en-GB" noProof="0" dirty="0" smtClean="0"/>
              <a:t>When pasting text into a text box, use the paste option “Use Destination Theme” or “keep Text Only”.</a:t>
            </a:r>
            <a:br>
              <a:rPr lang="en-GB" noProof="0" dirty="0" smtClean="0"/>
            </a:br>
            <a:r>
              <a:rPr lang="en-GB" noProof="0" dirty="0" smtClean="0"/>
              <a:t>Font is automatically set as Verdana. </a:t>
            </a:r>
            <a:br>
              <a:rPr lang="en-GB" noProof="0" dirty="0" smtClean="0"/>
            </a:br>
            <a:r>
              <a:rPr lang="en-GB" noProof="0" dirty="0" smtClean="0"/>
              <a:t>Avoid using font sizes below 16 pt.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74868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64000" y="228600"/>
            <a:ext cx="11664000" cy="5400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SmartArt title</a:t>
            </a:r>
            <a:endParaRPr lang="en-GB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4000" y="5943600"/>
            <a:ext cx="116640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chemeClr val="tx1"/>
                </a:solidFill>
                <a:latin typeface="+mn-lt"/>
                <a:ea typeface="+mn-lt" panose="020B060403050404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Click to add source/note – For non-OECD/NEA material, make sure that you have the publisher's or author's permission and all sources are correctly cited. See the BIPs page for more information, http://intranet.oecd-nea.org/content/staff/basic.</a:t>
            </a:r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4" hasCustomPrompt="1"/>
          </p:nvPr>
        </p:nvSpPr>
        <p:spPr>
          <a:xfrm>
            <a:off x="263525" y="1295400"/>
            <a:ext cx="11664475" cy="457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/>
              <a:t>Click to add SmartArt</a:t>
            </a:r>
            <a:br>
              <a:rPr lang="en-GB" dirty="0" smtClean="0"/>
            </a:br>
            <a:r>
              <a:rPr lang="en-GB" noProof="0" dirty="0" smtClean="0"/>
              <a:t>Verdana will have to be manually applied.</a:t>
            </a:r>
            <a:br>
              <a:rPr lang="en-GB" noProof="0" dirty="0" smtClean="0"/>
            </a:br>
            <a:r>
              <a:rPr lang="en-GB" noProof="0" dirty="0" smtClean="0"/>
              <a:t>The colour and style can modified by selecting “SmartArt Style” under the “SmartArt Tools Design” tab.</a:t>
            </a:r>
            <a:br>
              <a:rPr lang="en-GB" noProof="0" dirty="0" smtClean="0"/>
            </a:br>
            <a:r>
              <a:rPr lang="en-GB" noProof="0" dirty="0" smtClean="0"/>
              <a:t>If possible avoid font sizes below 14 pt.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258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64000" y="228600"/>
            <a:ext cx="11664000" cy="5400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slide title</a:t>
            </a:r>
            <a:endParaRPr lang="en-GB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4000" y="5943600"/>
            <a:ext cx="116640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chemeClr val="tx1"/>
                </a:solidFill>
                <a:latin typeface="+mn-lt"/>
                <a:ea typeface="+mn-lt" panose="020B060403050404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Click to add source/note – For non-OECD/NEA material, make sure that you have the publisher's or author's permission and all sources are correctly cited. See the BIPs page for more information, http://intranet.oecd-nea.org/content/staff/basic.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1225550"/>
            <a:ext cx="5756275" cy="298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baseline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pPr lvl="0"/>
            <a:r>
              <a:rPr lang="en-GB" noProof="0" dirty="0" smtClean="0"/>
              <a:t>Click to add SmartArt title</a:t>
            </a:r>
            <a:endParaRPr lang="en-GB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4" hasCustomPrompt="1"/>
          </p:nvPr>
        </p:nvSpPr>
        <p:spPr>
          <a:xfrm>
            <a:off x="263525" y="1600200"/>
            <a:ext cx="5756275" cy="42672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smtClean="0"/>
              <a:t>Click to add SmartArt</a:t>
            </a:r>
            <a:br>
              <a:rPr lang="fr-FR" dirty="0" smtClean="0"/>
            </a:br>
            <a:r>
              <a:rPr lang="en-GB" noProof="0" dirty="0" smtClean="0"/>
              <a:t>Verdana will have to be manually applied.</a:t>
            </a:r>
            <a:br>
              <a:rPr lang="en-GB" noProof="0" dirty="0" smtClean="0"/>
            </a:br>
            <a:r>
              <a:rPr lang="en-GB" noProof="0" dirty="0" smtClean="0"/>
              <a:t>The colour and style can modified by selecting “SmartArt Style” under the “SmartArt Tools Design” tab.</a:t>
            </a:r>
            <a:br>
              <a:rPr lang="en-GB" noProof="0" dirty="0" smtClean="0"/>
            </a:br>
            <a:r>
              <a:rPr lang="en-GB" noProof="0" dirty="0" smtClean="0"/>
              <a:t>If possible avoid font sizes below 14 pt.</a:t>
            </a:r>
          </a:p>
          <a:p>
            <a:r>
              <a:rPr lang="fr-FR" dirty="0" smtClean="0"/>
              <a:t/>
            </a:r>
            <a:br>
              <a:rPr lang="fr-FR" dirty="0" smtClean="0"/>
            </a:br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48400" y="1225550"/>
            <a:ext cx="5679600" cy="46418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  <a:lvl2pPr marL="216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2pPr>
            <a:lvl3pPr marL="432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3pPr>
            <a:lvl4pPr marL="648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4pPr>
            <a:lvl5pPr marL="864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5pPr>
            <a:lvl6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6pPr>
            <a:lvl7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7pPr>
            <a:lvl8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8pPr>
          </a:lstStyle>
          <a:p>
            <a:pPr lvl="0"/>
            <a:r>
              <a:rPr lang="en-GB" noProof="0" dirty="0" smtClean="0"/>
              <a:t>Click to add picture talking points.</a:t>
            </a:r>
            <a:br>
              <a:rPr lang="en-GB" noProof="0" dirty="0" smtClean="0"/>
            </a:br>
            <a:r>
              <a:rPr lang="en-GB" noProof="0" dirty="0" smtClean="0"/>
              <a:t>When pasting text into a text box, use the paste option “Use Destination Theme” or “keep Text Only”.</a:t>
            </a:r>
            <a:br>
              <a:rPr lang="en-GB" noProof="0" dirty="0" smtClean="0"/>
            </a:br>
            <a:r>
              <a:rPr lang="en-GB" noProof="0" dirty="0" smtClean="0"/>
              <a:t>Font is automatically set as Verdana. </a:t>
            </a:r>
            <a:br>
              <a:rPr lang="en-GB" noProof="0" dirty="0" smtClean="0"/>
            </a:br>
            <a:r>
              <a:rPr lang="en-GB" noProof="0" dirty="0" smtClean="0"/>
              <a:t>Avoid using font sizes below 16 pt.</a:t>
            </a:r>
          </a:p>
        </p:txBody>
      </p:sp>
    </p:spTree>
    <p:extLst>
      <p:ext uri="{BB962C8B-B14F-4D97-AF65-F5344CB8AC3E}">
        <p14:creationId xmlns:p14="http://schemas.microsoft.com/office/powerpoint/2010/main" val="3145397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N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2" b="5554"/>
          <a:stretch/>
        </p:blipFill>
        <p:spPr>
          <a:xfrm>
            <a:off x="0" y="990599"/>
            <a:ext cx="12192000" cy="548640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66058" y="225292"/>
            <a:ext cx="116590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b="1" noProof="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Seeking excellence in nuclear safety, technology and policy</a:t>
            </a:r>
            <a:endParaRPr lang="en-GB" sz="2700" b="1" noProof="0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graphicFrame>
        <p:nvGraphicFramePr>
          <p:cNvPr id="6" name="Diagram 5"/>
          <p:cNvGraphicFramePr/>
          <p:nvPr userDrawn="1">
            <p:extLst>
              <p:ext uri="{D42A27DB-BD31-4B8C-83A1-F6EECF244321}">
                <p14:modId xmlns:p14="http://schemas.microsoft.com/office/powerpoint/2010/main" val="2363410898"/>
              </p:ext>
            </p:extLst>
          </p:nvPr>
        </p:nvGraphicFramePr>
        <p:xfrm>
          <a:off x="762000" y="997200"/>
          <a:ext cx="10668000" cy="5562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1275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A miss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" b="16666"/>
          <a:stretch/>
        </p:blipFill>
        <p:spPr>
          <a:xfrm>
            <a:off x="0" y="990599"/>
            <a:ext cx="12192000" cy="5515309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81000" y="267767"/>
            <a:ext cx="114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noProof="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The NEA mission</a:t>
            </a:r>
            <a:endParaRPr lang="en-GB" sz="2800" b="0" noProof="0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graphicFrame>
        <p:nvGraphicFramePr>
          <p:cNvPr id="3" name="Diagram 2"/>
          <p:cNvGraphicFramePr/>
          <p:nvPr userDrawn="1">
            <p:extLst>
              <p:ext uri="{D42A27DB-BD31-4B8C-83A1-F6EECF244321}">
                <p14:modId xmlns:p14="http://schemas.microsoft.com/office/powerpoint/2010/main" val="85565736"/>
              </p:ext>
            </p:extLst>
          </p:nvPr>
        </p:nvGraphicFramePr>
        <p:xfrm>
          <a:off x="381000" y="1211764"/>
          <a:ext cx="11582400" cy="4873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0989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jor nuclear activ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0" b="5551"/>
          <a:stretch/>
        </p:blipFill>
        <p:spPr>
          <a:xfrm>
            <a:off x="0" y="990600"/>
            <a:ext cx="12192000" cy="54864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81000" y="236944"/>
            <a:ext cx="114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noProof="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Major multinational nuclear activities</a:t>
            </a:r>
            <a:endParaRPr lang="en-GB" sz="2800" b="0" noProof="0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graphicFrame>
        <p:nvGraphicFramePr>
          <p:cNvPr id="6" name="Diagram 5"/>
          <p:cNvGraphicFramePr/>
          <p:nvPr userDrawn="1">
            <p:extLst>
              <p:ext uri="{D42A27DB-BD31-4B8C-83A1-F6EECF244321}">
                <p14:modId xmlns:p14="http://schemas.microsoft.com/office/powerpoint/2010/main" val="2020923526"/>
              </p:ext>
            </p:extLst>
          </p:nvPr>
        </p:nvGraphicFramePr>
        <p:xfrm>
          <a:off x="0" y="1127837"/>
          <a:ext cx="12377058" cy="5196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3610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A member countri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1" b="16470"/>
          <a:stretch/>
        </p:blipFill>
        <p:spPr>
          <a:xfrm>
            <a:off x="533400" y="990600"/>
            <a:ext cx="11125200" cy="54864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81000" y="267767"/>
            <a:ext cx="114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noProof="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NEA member countries</a:t>
            </a:r>
            <a:endParaRPr lang="en-GB" sz="2800" b="0" noProof="0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381000" y="5634601"/>
            <a:ext cx="1143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The NEA's current membership consists of 34 countries in Europe, North America and the Asia-Pacific region. Together they account for approximately 82% of the world's installed nuclear capacity.</a:t>
            </a:r>
            <a:endParaRPr lang="en-GB" sz="1500" b="1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55618"/>
            <a:ext cx="11980293" cy="420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25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A committe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0" y="4724400"/>
            <a:ext cx="6096000" cy="14478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381000" y="267767"/>
            <a:ext cx="114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noProof="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NEA committees (as of 1 January 2022)</a:t>
            </a:r>
            <a:endParaRPr lang="en-GB" sz="2800" b="1" noProof="0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4744" r="2022" b="47081"/>
          <a:stretch/>
        </p:blipFill>
        <p:spPr>
          <a:xfrm>
            <a:off x="32084" y="1073400"/>
            <a:ext cx="12115800" cy="39444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 userDrawn="1"/>
        </p:nvSpPr>
        <p:spPr>
          <a:xfrm>
            <a:off x="228600" y="4828738"/>
            <a:ext cx="5791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622300" algn="l"/>
              </a:tabLst>
              <a:defRPr/>
            </a:pPr>
            <a:r>
              <a:rPr lang="en-GB" sz="26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  </a:t>
            </a:r>
            <a:r>
              <a:rPr lang="en-GB" sz="10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 </a:t>
            </a:r>
            <a:r>
              <a:rPr lang="en-GB" sz="26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 8</a:t>
            </a:r>
            <a:r>
              <a:rPr lang="en-GB" sz="15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	  </a:t>
            </a:r>
            <a:r>
              <a:rPr lang="en-GB" sz="18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standing technical committees </a:t>
            </a:r>
            <a:r>
              <a:rPr lang="en-GB" sz="15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/>
            </a:r>
            <a:br>
              <a:rPr lang="en-GB" sz="15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</a:br>
            <a:r>
              <a:rPr lang="en-GB" sz="15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      </a:t>
            </a:r>
            <a:r>
              <a:rPr lang="en-GB" sz="26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1</a:t>
            </a:r>
            <a:r>
              <a:rPr lang="en-GB" sz="15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  </a:t>
            </a:r>
            <a:r>
              <a:rPr lang="en-GB" sz="18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management board</a:t>
            </a:r>
            <a:r>
              <a:rPr lang="en-GB" sz="15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/>
            </a:r>
            <a:br>
              <a:rPr lang="en-GB" sz="15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</a:br>
            <a:r>
              <a:rPr lang="en-GB" sz="15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≈</a:t>
            </a:r>
            <a:r>
              <a:rPr lang="en-GB" sz="26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72</a:t>
            </a:r>
            <a:r>
              <a:rPr lang="en-GB" sz="15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  </a:t>
            </a:r>
            <a:r>
              <a:rPr lang="en-GB" sz="18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working parties and expert groups</a:t>
            </a:r>
          </a:p>
        </p:txBody>
      </p:sp>
    </p:spTree>
    <p:extLst>
      <p:ext uri="{BB962C8B-B14F-4D97-AF65-F5344CB8AC3E}">
        <p14:creationId xmlns:p14="http://schemas.microsoft.com/office/powerpoint/2010/main" val="2342466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t="678" r="-48" b="144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5257800" cy="6477000"/>
          </a:xfrm>
          <a:prstGeom prst="rect">
            <a:avLst/>
          </a:prstGeom>
          <a:solidFill>
            <a:srgbClr val="006699">
              <a:alpha val="8509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hangingPunct="1">
              <a:defRPr/>
            </a:pPr>
            <a:endParaRPr lang="en-US" sz="800" dirty="0"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37" y="233840"/>
            <a:ext cx="2389527" cy="75676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 algn="l" eaLnBrk="1" hangingPunct="1">
              <a:defRPr/>
            </a:pPr>
            <a:r>
              <a:rPr lang="en-US" sz="700" b="1" dirty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© </a:t>
            </a:r>
            <a:r>
              <a:rPr lang="en-US" sz="700" b="1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2023 OECD/NEA</a:t>
            </a:r>
            <a:endParaRPr lang="en-US" sz="700" b="1" dirty="0">
              <a:solidFill>
                <a:schemeClr val="bg1"/>
              </a:solidFill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257800" y="6477000"/>
            <a:ext cx="6934200" cy="381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000" b="1" baseline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Event title and date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3037" y="5410200"/>
            <a:ext cx="4699963" cy="838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>
                    <a:lumMod val="85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Presenter’s Name</a:t>
            </a:r>
            <a:br>
              <a:rPr lang="en-GB" noProof="0" dirty="0" smtClean="0"/>
            </a:br>
            <a:r>
              <a:rPr lang="en-GB" noProof="0" dirty="0" smtClean="0"/>
              <a:t>Title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253037" y="1295400"/>
            <a:ext cx="4699963" cy="1698172"/>
          </a:xfrm>
          <a:prstGeom prst="rect">
            <a:avLst/>
          </a:prstGeom>
        </p:spPr>
        <p:txBody>
          <a:bodyPr/>
          <a:lstStyle>
            <a:lvl1pPr algn="l">
              <a:spcAft>
                <a:spcPts val="600"/>
              </a:spcAft>
              <a:defRPr sz="3000" b="1" spc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GB" noProof="0" dirty="0" smtClean="0"/>
              <a:t>Title of the presentation</a:t>
            </a:r>
            <a:br>
              <a:rPr lang="en-GB" noProof="0" dirty="0" smtClean="0"/>
            </a:br>
            <a:r>
              <a:rPr lang="en-GB" noProof="0" dirty="0" smtClean="0"/>
              <a:t>Use the paste option “Keep Text Only”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endParaRPr lang="en-GB" noProof="0" dirty="0" smtClean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53036" y="3472544"/>
            <a:ext cx="4699963" cy="11974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bg1">
                    <a:lumMod val="95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Subtitle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8004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20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5257800" cy="6477000"/>
          </a:xfrm>
          <a:prstGeom prst="rect">
            <a:avLst/>
          </a:prstGeom>
          <a:solidFill>
            <a:srgbClr val="006699">
              <a:alpha val="8509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hangingPunct="1">
              <a:defRPr/>
            </a:pPr>
            <a:endParaRPr lang="en-US" sz="800" dirty="0"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37" y="233840"/>
            <a:ext cx="2389527" cy="75676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 algn="l" eaLnBrk="1" hangingPunct="1">
              <a:defRPr/>
            </a:pPr>
            <a:r>
              <a:rPr lang="en-US" sz="700" b="1" dirty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© </a:t>
            </a:r>
            <a:r>
              <a:rPr lang="en-US" sz="700" b="1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2023 OECD/NEA</a:t>
            </a:r>
            <a:endParaRPr lang="en-US" sz="700" b="1" dirty="0">
              <a:solidFill>
                <a:schemeClr val="bg1"/>
              </a:solidFill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257800" y="6477000"/>
            <a:ext cx="6934200" cy="381000"/>
          </a:xfrm>
          <a:prstGeom prst="rect">
            <a:avLst/>
          </a:prstGeom>
          <a:solidFill>
            <a:srgbClr val="006699"/>
          </a:solidFill>
        </p:spPr>
        <p:txBody>
          <a:bodyPr anchor="ctr"/>
          <a:lstStyle>
            <a:lvl1pPr marL="180000" indent="0" algn="r">
              <a:spcBef>
                <a:spcPts val="0"/>
              </a:spcBef>
              <a:buNone/>
              <a:defRPr sz="1000" b="1" baseline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Event title and date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3037" y="5410200"/>
            <a:ext cx="4699963" cy="838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>
                    <a:lumMod val="85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Presenter’s Name</a:t>
            </a:r>
            <a:br>
              <a:rPr lang="en-GB" noProof="0" dirty="0" smtClean="0"/>
            </a:br>
            <a:r>
              <a:rPr lang="en-GB" noProof="0" dirty="0" smtClean="0"/>
              <a:t>Title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53036" y="1322614"/>
            <a:ext cx="4699963" cy="1698172"/>
          </a:xfrm>
          <a:prstGeom prst="rect">
            <a:avLst/>
          </a:prstGeom>
        </p:spPr>
        <p:txBody>
          <a:bodyPr/>
          <a:lstStyle>
            <a:lvl1pPr algn="l">
              <a:spcAft>
                <a:spcPts val="600"/>
              </a:spcAft>
              <a:defRPr sz="3000" b="1" spc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GB" noProof="0" dirty="0" smtClean="0"/>
              <a:t>Title of the presentation</a:t>
            </a:r>
            <a:br>
              <a:rPr lang="en-GB" noProof="0" dirty="0" smtClean="0"/>
            </a:br>
            <a:r>
              <a:rPr lang="en-GB" noProof="0" dirty="0" smtClean="0"/>
              <a:t>Use the paste option “Keep Text Only”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endParaRPr lang="en-GB" noProof="0" dirty="0" smtClean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53036" y="3472544"/>
            <a:ext cx="4699963" cy="11974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bg1">
                    <a:lumMod val="95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Subtitle of the presentation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152400"/>
            <a:ext cx="39624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 baseline="0">
                <a:solidFill>
                  <a:srgbClr val="FF0000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  <a:lvl2pPr>
              <a:defRPr sz="1800">
                <a:latin typeface="+mn-lt" panose="020B0604030504040204" pitchFamily="34" charset="0"/>
                <a:ea typeface="+mn-lt" panose="020B0604030504040204" pitchFamily="34" charset="0"/>
              </a:defRPr>
            </a:lvl2pPr>
            <a:lvl3pPr>
              <a:defRPr sz="1800">
                <a:latin typeface="+mn-lt" panose="020B0604030504040204" pitchFamily="34" charset="0"/>
                <a:ea typeface="+mn-lt" panose="020B0604030504040204" pitchFamily="34" charset="0"/>
              </a:defRPr>
            </a:lvl3pPr>
            <a:lvl4pPr>
              <a:defRPr sz="1800">
                <a:latin typeface="+mn-lt" panose="020B0604030504040204" pitchFamily="34" charset="0"/>
                <a:ea typeface="+mn-lt" panose="020B0604030504040204" pitchFamily="34" charset="0"/>
              </a:defRPr>
            </a:lvl4pPr>
            <a:lvl5pPr>
              <a:defRPr sz="1800">
                <a:latin typeface="+mn-lt" panose="020B0604030504040204" pitchFamily="34" charset="0"/>
                <a:ea typeface="+mn-lt" panose="020B0604030504040204" pitchFamily="34" charset="0"/>
              </a:defRPr>
            </a:lvl5pPr>
          </a:lstStyle>
          <a:p>
            <a:pPr lvl="0"/>
            <a:r>
              <a:rPr lang="en-GB" noProof="0" dirty="0" smtClean="0"/>
              <a:t>Add the following photo copyright information to the allocated box on the “Closing Slide”).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>Title page photo: </a:t>
            </a:r>
            <a:r>
              <a:rPr lang="en-GB" noProof="0" dirty="0" err="1" smtClean="0"/>
              <a:t>zffoto</a:t>
            </a:r>
            <a:r>
              <a:rPr lang="en-GB" noProof="0" dirty="0" smtClean="0"/>
              <a:t>, </a:t>
            </a:r>
            <a:r>
              <a:rPr lang="en-GB" noProof="0" dirty="0" err="1" smtClean="0"/>
              <a:t>ShutterStock</a:t>
            </a:r>
            <a:r>
              <a:rPr lang="en-GB" noProof="0" dirty="0" smtClean="0"/>
              <a:t>.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2628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971800" y="6477000"/>
            <a:ext cx="9220200" cy="381000"/>
          </a:xfrm>
          <a:prstGeom prst="rect">
            <a:avLst/>
          </a:prstGeom>
          <a:solidFill>
            <a:srgbClr val="F9F9F9"/>
          </a:solidFill>
        </p:spPr>
        <p:txBody>
          <a:bodyPr anchor="ctr"/>
          <a:lstStyle>
            <a:lvl1pPr marL="180000" indent="0" algn="r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Event title and date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05437" y="5257800"/>
            <a:ext cx="11253163" cy="838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Presenter’s Name</a:t>
            </a:r>
            <a:br>
              <a:rPr lang="en-GB" noProof="0" dirty="0" smtClean="0"/>
            </a:br>
            <a:r>
              <a:rPr lang="en-GB" noProof="0" dirty="0" smtClean="0"/>
              <a:t>Title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05436" y="2133601"/>
            <a:ext cx="11253163" cy="1337959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spcAft>
                <a:spcPts val="600"/>
              </a:spcAft>
              <a:defRPr sz="4000" b="1" spc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GB" noProof="0" dirty="0" smtClean="0"/>
              <a:t>Click to add Title of the presentation</a:t>
            </a:r>
            <a:br>
              <a:rPr lang="en-GB" noProof="0" dirty="0" smtClean="0"/>
            </a:br>
            <a:r>
              <a:rPr lang="en-GB" noProof="0" dirty="0" smtClean="0"/>
              <a:t>Use the paste option “Keep Text Only”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endParaRPr lang="en-GB" noProof="0" dirty="0" smtClean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05436" y="3886200"/>
            <a:ext cx="11253164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1" baseline="0">
                <a:solidFill>
                  <a:schemeClr val="bg2">
                    <a:lumMod val="75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Click to add Subtitle of the presentation</a:t>
            </a:r>
            <a:br>
              <a:rPr lang="en-GB" noProof="0" dirty="0" smtClean="0"/>
            </a:br>
            <a:r>
              <a:rPr lang="en-GB" noProof="0" dirty="0" smtClean="0"/>
              <a:t>Use the paste option “Keep Text Only”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7" y="533400"/>
            <a:ext cx="2894773" cy="914400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>
            <a:off x="481637" y="1752600"/>
            <a:ext cx="11176963" cy="0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6477000"/>
            <a:ext cx="6172200" cy="381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 algn="l" eaLnBrk="1" hangingPunct="1">
              <a:defRPr/>
            </a:pPr>
            <a:r>
              <a:rPr lang="en-US" sz="700" b="1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© </a:t>
            </a:r>
            <a:r>
              <a:rPr lang="en-US" sz="700" b="1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2023 </a:t>
            </a:r>
            <a:r>
              <a:rPr lang="en-US" sz="7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OECD/NEA</a:t>
            </a:r>
            <a:endParaRPr lang="en-US" sz="700" b="1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4000" y="228600"/>
            <a:ext cx="11664000" cy="5400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slide title</a:t>
            </a:r>
            <a:endParaRPr lang="en-GB" noProof="0" dirty="0"/>
          </a:p>
        </p:txBody>
      </p:sp>
      <p:sp>
        <p:nvSpPr>
          <p:cNvPr id="3" name="Chart Placeholder 4"/>
          <p:cNvSpPr>
            <a:spLocks noGrp="1"/>
          </p:cNvSpPr>
          <p:nvPr>
            <p:ph type="chart" sz="quarter" idx="10" hasCustomPrompt="1"/>
          </p:nvPr>
        </p:nvSpPr>
        <p:spPr>
          <a:xfrm>
            <a:off x="264000" y="1676400"/>
            <a:ext cx="5755800" cy="419100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tx1"/>
                </a:solidFill>
                <a:latin typeface="+mn-lt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icon to add chart - Verdana font will be automatically applied.</a:t>
            </a:r>
            <a:br>
              <a:rPr lang="en-GB" noProof="0" dirty="0" smtClean="0"/>
            </a:br>
            <a:r>
              <a:rPr lang="en-GB" noProof="0" dirty="0" smtClean="0"/>
              <a:t>If you want to copy and paste from MS Word or Excel, use the paste option “Use Destination Theme”, the correct font and style can be automatically applied by selecting a “Chart Style” under the “Chart Tools Design” tab.</a:t>
            </a:r>
            <a:br>
              <a:rPr lang="en-GB" noProof="0" dirty="0" smtClean="0"/>
            </a:br>
            <a:r>
              <a:rPr lang="en-GB" noProof="0" dirty="0" smtClean="0"/>
              <a:t>If possible avoid pasting the chart as an image </a:t>
            </a:r>
            <a:br>
              <a:rPr lang="en-GB" noProof="0" dirty="0" smtClean="0"/>
            </a:br>
            <a:r>
              <a:rPr lang="en-GB" noProof="0" dirty="0" smtClean="0"/>
              <a:t>If possible avoid font sizes below 14 pt.</a:t>
            </a:r>
          </a:p>
          <a:p>
            <a:endParaRPr lang="en-GB" noProof="0" dirty="0" smtClean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4000" y="5943600"/>
            <a:ext cx="11775600" cy="357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chemeClr val="tx1"/>
                </a:solidFill>
                <a:latin typeface="+mn-lt"/>
                <a:ea typeface="+mn-lt" panose="020B060403050404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Click to add source/note – For non-OECD/NEA material, make sure that you have the publisher's or author's permission and all sources are correctly cited. See the BIPs page for more information, http://intranet.oecd-nea.org/content/staff/basic.</a:t>
            </a:r>
          </a:p>
          <a:p>
            <a:pPr lvl="0"/>
            <a:endParaRPr lang="en-GB" noProof="0" dirty="0" smtClean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324600" y="1225800"/>
            <a:ext cx="5603400" cy="4641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0" baseline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  <a:lvl2pPr marL="216000" indent="-216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2pPr>
            <a:lvl3pPr marL="432000" indent="-216000">
              <a:spcBef>
                <a:spcPts val="0"/>
              </a:spcBef>
              <a:spcAft>
                <a:spcPts val="600"/>
              </a:spcAft>
              <a:defRPr sz="18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3pPr>
            <a:lvl4pPr marL="648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4pPr>
            <a:lvl5pPr marL="864000"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5pPr>
            <a:lvl6pPr marL="1080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6pPr>
            <a:lvl7pPr>
              <a:defRPr sz="1600">
                <a:solidFill>
                  <a:srgbClr val="006699"/>
                </a:solidFill>
              </a:defRPr>
            </a:lvl7pPr>
            <a:lvl8pPr>
              <a:defRPr sz="1600">
                <a:solidFill>
                  <a:srgbClr val="006699"/>
                </a:solidFill>
              </a:defRPr>
            </a:lvl8pPr>
          </a:lstStyle>
          <a:p>
            <a:pPr lvl="0"/>
            <a:r>
              <a:rPr lang="en-GB" noProof="0" dirty="0" smtClean="0"/>
              <a:t>Click to insert text. </a:t>
            </a:r>
            <a:br>
              <a:rPr lang="en-GB" noProof="0" dirty="0" smtClean="0"/>
            </a:br>
            <a:r>
              <a:rPr lang="en-GB" noProof="0" dirty="0" smtClean="0"/>
              <a:t>When pasting text into a text box, use the paste option “Use Destination Theme” or  “keep Text Only”.</a:t>
            </a:r>
            <a:br>
              <a:rPr lang="en-GB" noProof="0" dirty="0" smtClean="0"/>
            </a:br>
            <a:r>
              <a:rPr lang="en-GB" noProof="0" dirty="0" smtClean="0"/>
              <a:t>Font is automatically set as Verdana.</a:t>
            </a:r>
            <a:br>
              <a:rPr lang="en-GB" noProof="0" dirty="0" smtClean="0"/>
            </a:br>
            <a:r>
              <a:rPr lang="en-GB" noProof="0" dirty="0" smtClean="0"/>
              <a:t>Avoid using font sizes below 16 pt.</a:t>
            </a:r>
            <a:br>
              <a:rPr lang="en-GB" noProof="0" dirty="0" smtClean="0"/>
            </a:b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1247010"/>
            <a:ext cx="5756275" cy="353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pPr lvl="0"/>
            <a:r>
              <a:rPr lang="en-GB" noProof="0" dirty="0" smtClean="0"/>
              <a:t>Click to add chart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896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20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5257800" cy="6477000"/>
          </a:xfrm>
          <a:prstGeom prst="rect">
            <a:avLst/>
          </a:prstGeom>
          <a:solidFill>
            <a:srgbClr val="006699">
              <a:alpha val="8509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hangingPunct="1">
              <a:defRPr/>
            </a:pPr>
            <a:endParaRPr lang="en-US" sz="800" dirty="0"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37" y="233840"/>
            <a:ext cx="2389527" cy="75676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 algn="l" eaLnBrk="1" hangingPunct="1">
              <a:defRPr/>
            </a:pPr>
            <a:r>
              <a:rPr lang="en-US" sz="700" b="1" dirty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© </a:t>
            </a:r>
            <a:r>
              <a:rPr lang="en-US" sz="700" b="1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2023 OECD/NEA</a:t>
            </a:r>
            <a:endParaRPr lang="en-US" sz="700" b="1" dirty="0">
              <a:solidFill>
                <a:schemeClr val="bg1"/>
              </a:solidFill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257800" y="6477000"/>
            <a:ext cx="6934200" cy="381000"/>
          </a:xfrm>
          <a:prstGeom prst="rect">
            <a:avLst/>
          </a:prstGeom>
          <a:solidFill>
            <a:srgbClr val="006699"/>
          </a:solidFill>
        </p:spPr>
        <p:txBody>
          <a:bodyPr anchor="ctr"/>
          <a:lstStyle>
            <a:lvl1pPr marL="180000" indent="0" algn="r">
              <a:spcBef>
                <a:spcPts val="0"/>
              </a:spcBef>
              <a:buNone/>
              <a:defRPr sz="1000" b="1" baseline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Event title and date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3037" y="5410200"/>
            <a:ext cx="4699963" cy="838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>
                    <a:lumMod val="85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Presenter’s Name</a:t>
            </a:r>
            <a:br>
              <a:rPr lang="en-GB" noProof="0" dirty="0" smtClean="0"/>
            </a:br>
            <a:r>
              <a:rPr lang="en-GB" noProof="0" dirty="0" smtClean="0"/>
              <a:t>Title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53036" y="1322614"/>
            <a:ext cx="4699963" cy="1698172"/>
          </a:xfrm>
          <a:prstGeom prst="rect">
            <a:avLst/>
          </a:prstGeom>
        </p:spPr>
        <p:txBody>
          <a:bodyPr/>
          <a:lstStyle>
            <a:lvl1pPr algn="l">
              <a:spcAft>
                <a:spcPts val="600"/>
              </a:spcAft>
              <a:defRPr sz="3000" b="1" spc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GB" noProof="0" dirty="0" smtClean="0"/>
              <a:t>Title of the presentation</a:t>
            </a:r>
            <a:br>
              <a:rPr lang="en-GB" noProof="0" dirty="0" smtClean="0"/>
            </a:br>
            <a:r>
              <a:rPr lang="en-GB" noProof="0" dirty="0" smtClean="0"/>
              <a:t>Use the paste option “Keep Text Only”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endParaRPr lang="en-GB" noProof="0" dirty="0" smtClean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53036" y="3472544"/>
            <a:ext cx="4699963" cy="11974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bg1">
                    <a:lumMod val="95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Subtitle of the presentation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152400"/>
            <a:ext cx="39624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 baseline="0">
                <a:solidFill>
                  <a:srgbClr val="FF0000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  <a:lvl2pPr>
              <a:defRPr sz="1800">
                <a:latin typeface="+mn-lt" panose="020B0604030504040204" pitchFamily="34" charset="0"/>
                <a:ea typeface="+mn-lt" panose="020B0604030504040204" pitchFamily="34" charset="0"/>
              </a:defRPr>
            </a:lvl2pPr>
            <a:lvl3pPr>
              <a:defRPr sz="1800">
                <a:latin typeface="+mn-lt" panose="020B0604030504040204" pitchFamily="34" charset="0"/>
                <a:ea typeface="+mn-lt" panose="020B0604030504040204" pitchFamily="34" charset="0"/>
              </a:defRPr>
            </a:lvl3pPr>
            <a:lvl4pPr>
              <a:defRPr sz="1800">
                <a:latin typeface="+mn-lt" panose="020B0604030504040204" pitchFamily="34" charset="0"/>
                <a:ea typeface="+mn-lt" panose="020B0604030504040204" pitchFamily="34" charset="0"/>
              </a:defRPr>
            </a:lvl4pPr>
            <a:lvl5pPr>
              <a:defRPr sz="1800">
                <a:latin typeface="+mn-lt" panose="020B0604030504040204" pitchFamily="34" charset="0"/>
                <a:ea typeface="+mn-lt" panose="020B0604030504040204" pitchFamily="34" charset="0"/>
              </a:defRPr>
            </a:lvl5pPr>
          </a:lstStyle>
          <a:p>
            <a:pPr lvl="0"/>
            <a:r>
              <a:rPr lang="en-GB" noProof="0" dirty="0" smtClean="0"/>
              <a:t>Add the following photo copyright information to the allocated box on the “Closing Slide”).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>Title page photo: </a:t>
            </a:r>
            <a:r>
              <a:rPr lang="en-GB" noProof="0" dirty="0" err="1" smtClean="0"/>
              <a:t>zffoto</a:t>
            </a:r>
            <a:r>
              <a:rPr lang="en-GB" noProof="0" dirty="0" smtClean="0"/>
              <a:t>, </a:t>
            </a:r>
            <a:r>
              <a:rPr lang="en-GB" noProof="0" dirty="0" err="1" smtClean="0"/>
              <a:t>ShutterStock</a:t>
            </a:r>
            <a:r>
              <a:rPr lang="en-GB" noProof="0" dirty="0" smtClean="0"/>
              <a:t>.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0964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b="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5257800" cy="6477000"/>
          </a:xfrm>
          <a:prstGeom prst="rect">
            <a:avLst/>
          </a:prstGeom>
          <a:solidFill>
            <a:srgbClr val="006699">
              <a:alpha val="8509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hangingPunct="1">
              <a:defRPr/>
            </a:pPr>
            <a:endParaRPr lang="en-US" sz="800" dirty="0"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37" y="233840"/>
            <a:ext cx="2389527" cy="75676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77000"/>
            <a:ext cx="12204700" cy="381000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 algn="l" eaLnBrk="1" hangingPunct="1">
              <a:defRPr/>
            </a:pPr>
            <a:r>
              <a:rPr lang="en-US" sz="700" b="1" dirty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© </a:t>
            </a:r>
            <a:r>
              <a:rPr lang="en-US" sz="700" b="1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2023 OECD/NEA</a:t>
            </a:r>
            <a:endParaRPr lang="en-US" sz="700" b="1" dirty="0">
              <a:solidFill>
                <a:schemeClr val="bg1"/>
              </a:solidFill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257800" y="6477000"/>
            <a:ext cx="6934200" cy="381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000" b="1" baseline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Event title and date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3037" y="5410200"/>
            <a:ext cx="4699963" cy="838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>
                    <a:lumMod val="85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Presenter’s Name</a:t>
            </a:r>
            <a:br>
              <a:rPr lang="en-GB" noProof="0" dirty="0" smtClean="0"/>
            </a:br>
            <a:r>
              <a:rPr lang="en-GB" noProof="0" dirty="0" smtClean="0"/>
              <a:t>Title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53035" y="1295400"/>
            <a:ext cx="4699963" cy="1698172"/>
          </a:xfrm>
          <a:prstGeom prst="rect">
            <a:avLst/>
          </a:prstGeom>
        </p:spPr>
        <p:txBody>
          <a:bodyPr/>
          <a:lstStyle>
            <a:lvl1pPr algn="l">
              <a:spcAft>
                <a:spcPts val="600"/>
              </a:spcAft>
              <a:defRPr sz="3000" b="1" spc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GB" noProof="0" dirty="0" smtClean="0"/>
              <a:t>Title of the presentation</a:t>
            </a:r>
            <a:br>
              <a:rPr lang="en-GB" noProof="0" dirty="0" smtClean="0"/>
            </a:br>
            <a:r>
              <a:rPr lang="en-GB" noProof="0" dirty="0" smtClean="0"/>
              <a:t>Use the paste option “Keep Text Only”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endParaRPr lang="en-GB" noProof="0" dirty="0" smtClean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53036" y="3472544"/>
            <a:ext cx="4699963" cy="11974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bg1">
                    <a:lumMod val="95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Subtitle of the presentation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152400"/>
            <a:ext cx="39624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 baseline="0">
                <a:solidFill>
                  <a:srgbClr val="FF0000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  <a:lvl2pPr>
              <a:defRPr sz="1800">
                <a:latin typeface="+mn-lt" panose="020B0604030504040204" pitchFamily="34" charset="0"/>
                <a:ea typeface="+mn-lt" panose="020B0604030504040204" pitchFamily="34" charset="0"/>
              </a:defRPr>
            </a:lvl2pPr>
            <a:lvl3pPr>
              <a:defRPr sz="1800">
                <a:latin typeface="+mn-lt" panose="020B0604030504040204" pitchFamily="34" charset="0"/>
                <a:ea typeface="+mn-lt" panose="020B0604030504040204" pitchFamily="34" charset="0"/>
              </a:defRPr>
            </a:lvl3pPr>
            <a:lvl4pPr>
              <a:defRPr sz="1800">
                <a:latin typeface="+mn-lt" panose="020B0604030504040204" pitchFamily="34" charset="0"/>
                <a:ea typeface="+mn-lt" panose="020B0604030504040204" pitchFamily="34" charset="0"/>
              </a:defRPr>
            </a:lvl4pPr>
            <a:lvl5pPr>
              <a:defRPr sz="1800">
                <a:latin typeface="+mn-lt" panose="020B0604030504040204" pitchFamily="34" charset="0"/>
                <a:ea typeface="+mn-lt" panose="020B0604030504040204" pitchFamily="34" charset="0"/>
              </a:defRPr>
            </a:lvl5pPr>
          </a:lstStyle>
          <a:p>
            <a:pPr lvl="0"/>
            <a:r>
              <a:rPr lang="en-GB" noProof="0" dirty="0" smtClean="0"/>
              <a:t>Add the following photo copyright information to the allocated box on the “Closing Slide”).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>Title page photo: mareksaroch.cz, </a:t>
            </a:r>
            <a:r>
              <a:rPr lang="en-GB" noProof="0" dirty="0" err="1" smtClean="0"/>
              <a:t>ShutterStock</a:t>
            </a:r>
            <a:r>
              <a:rPr lang="en-GB" noProof="0" dirty="0" smtClean="0"/>
              <a:t>.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725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6" b="2710"/>
          <a:stretch/>
        </p:blipFill>
        <p:spPr>
          <a:xfrm>
            <a:off x="0" y="-1"/>
            <a:ext cx="12217401" cy="685800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5257800" cy="6477000"/>
          </a:xfrm>
          <a:prstGeom prst="rect">
            <a:avLst/>
          </a:prstGeom>
          <a:solidFill>
            <a:srgbClr val="006699">
              <a:alpha val="8509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hangingPunct="1">
              <a:defRPr/>
            </a:pPr>
            <a:endParaRPr lang="en-US" sz="800" dirty="0"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37" y="233840"/>
            <a:ext cx="2389527" cy="75676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77000"/>
            <a:ext cx="12204700" cy="381000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 algn="l" eaLnBrk="1" hangingPunct="1">
              <a:defRPr/>
            </a:pPr>
            <a:r>
              <a:rPr lang="en-US" sz="700" b="1" dirty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© </a:t>
            </a:r>
            <a:r>
              <a:rPr lang="en-US" sz="700" b="1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2023 OECD/NEA</a:t>
            </a:r>
            <a:endParaRPr lang="en-US" sz="700" b="1" dirty="0">
              <a:solidFill>
                <a:schemeClr val="bg1"/>
              </a:solidFill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257800" y="6477000"/>
            <a:ext cx="6934200" cy="381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000" b="1" baseline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Event title and date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3037" y="5410200"/>
            <a:ext cx="4699963" cy="838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>
                    <a:lumMod val="85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Presenter’s Name</a:t>
            </a:r>
            <a:br>
              <a:rPr lang="en-GB" noProof="0" dirty="0" smtClean="0"/>
            </a:br>
            <a:r>
              <a:rPr lang="en-GB" noProof="0" dirty="0" smtClean="0"/>
              <a:t>Title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53037" y="1295400"/>
            <a:ext cx="4699963" cy="1698172"/>
          </a:xfrm>
          <a:prstGeom prst="rect">
            <a:avLst/>
          </a:prstGeom>
        </p:spPr>
        <p:txBody>
          <a:bodyPr/>
          <a:lstStyle>
            <a:lvl1pPr algn="l">
              <a:spcAft>
                <a:spcPts val="600"/>
              </a:spcAft>
              <a:defRPr sz="3000" b="1" spc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GB" noProof="0" dirty="0" smtClean="0"/>
              <a:t>Title of the presentation</a:t>
            </a:r>
            <a:br>
              <a:rPr lang="en-GB" noProof="0" dirty="0" smtClean="0"/>
            </a:br>
            <a:r>
              <a:rPr lang="en-GB" noProof="0" dirty="0" smtClean="0"/>
              <a:t>Use the paste option “Keep Text Only”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endParaRPr lang="en-GB" noProof="0" dirty="0" smtClean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53036" y="3472544"/>
            <a:ext cx="4699963" cy="11974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bg1">
                    <a:lumMod val="95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Subtitle of the presentation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305800" y="152400"/>
            <a:ext cx="38100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 baseline="0">
                <a:solidFill>
                  <a:srgbClr val="FF0000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  <a:lvl2pPr>
              <a:defRPr sz="1800">
                <a:latin typeface="+mn-lt" panose="020B0604030504040204" pitchFamily="34" charset="0"/>
                <a:ea typeface="+mn-lt" panose="020B0604030504040204" pitchFamily="34" charset="0"/>
              </a:defRPr>
            </a:lvl2pPr>
            <a:lvl3pPr>
              <a:defRPr sz="1800">
                <a:latin typeface="+mn-lt" panose="020B0604030504040204" pitchFamily="34" charset="0"/>
                <a:ea typeface="+mn-lt" panose="020B0604030504040204" pitchFamily="34" charset="0"/>
              </a:defRPr>
            </a:lvl3pPr>
            <a:lvl4pPr>
              <a:defRPr sz="1800">
                <a:latin typeface="+mn-lt" panose="020B0604030504040204" pitchFamily="34" charset="0"/>
                <a:ea typeface="+mn-lt" panose="020B0604030504040204" pitchFamily="34" charset="0"/>
              </a:defRPr>
            </a:lvl4pPr>
            <a:lvl5pPr>
              <a:defRPr sz="1800">
                <a:latin typeface="+mn-lt" panose="020B0604030504040204" pitchFamily="34" charset="0"/>
                <a:ea typeface="+mn-lt" panose="020B0604030504040204" pitchFamily="34" charset="0"/>
              </a:defRPr>
            </a:lvl5pPr>
          </a:lstStyle>
          <a:p>
            <a:pPr lvl="0"/>
            <a:r>
              <a:rPr lang="en-GB" noProof="0" dirty="0" smtClean="0"/>
              <a:t>Add the following photo copyright information to the allocated box on the “Closing Slide”).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>Title page photo: </a:t>
            </a:r>
            <a:r>
              <a:rPr lang="en-GB" noProof="0" dirty="0" err="1" smtClean="0"/>
              <a:t>Pand</a:t>
            </a:r>
            <a:r>
              <a:rPr lang="en-GB" noProof="0" dirty="0" smtClean="0"/>
              <a:t> P Studio, </a:t>
            </a:r>
            <a:r>
              <a:rPr lang="en-GB" noProof="0" dirty="0" err="1" smtClean="0"/>
              <a:t>ShutterStock</a:t>
            </a:r>
            <a:r>
              <a:rPr lang="en-GB" noProof="0" dirty="0" smtClean="0"/>
              <a:t>.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306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t="678" r="-48" b="144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5257800" cy="6477000"/>
          </a:xfrm>
          <a:prstGeom prst="rect">
            <a:avLst/>
          </a:prstGeom>
          <a:solidFill>
            <a:srgbClr val="006699">
              <a:alpha val="8509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hangingPunct="1">
              <a:defRPr/>
            </a:pPr>
            <a:endParaRPr lang="en-US" sz="800" dirty="0"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37" y="233840"/>
            <a:ext cx="2389527" cy="75676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 algn="l" eaLnBrk="1" hangingPunct="1">
              <a:defRPr/>
            </a:pPr>
            <a:r>
              <a:rPr lang="en-US" sz="700" b="1" dirty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© </a:t>
            </a:r>
            <a:r>
              <a:rPr lang="en-US" sz="700" b="1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2023 OECD/NEA</a:t>
            </a:r>
            <a:endParaRPr lang="en-US" sz="700" b="1" dirty="0">
              <a:solidFill>
                <a:schemeClr val="bg1"/>
              </a:solidFill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257800" y="6477000"/>
            <a:ext cx="6934200" cy="381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000" b="1" baseline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Event title and date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3037" y="5410200"/>
            <a:ext cx="4699963" cy="838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>
                    <a:lumMod val="85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Presenter’s Name</a:t>
            </a:r>
            <a:br>
              <a:rPr lang="en-GB" noProof="0" dirty="0" smtClean="0"/>
            </a:br>
            <a:r>
              <a:rPr lang="en-GB" noProof="0" dirty="0" smtClean="0"/>
              <a:t>Title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253037" y="1295400"/>
            <a:ext cx="4699963" cy="1698172"/>
          </a:xfrm>
          <a:prstGeom prst="rect">
            <a:avLst/>
          </a:prstGeom>
        </p:spPr>
        <p:txBody>
          <a:bodyPr/>
          <a:lstStyle>
            <a:lvl1pPr algn="l">
              <a:spcAft>
                <a:spcPts val="600"/>
              </a:spcAft>
              <a:defRPr sz="3000" b="1" spc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GB" noProof="0" dirty="0" smtClean="0"/>
              <a:t>Title of the presentation</a:t>
            </a:r>
            <a:br>
              <a:rPr lang="en-GB" noProof="0" dirty="0" smtClean="0"/>
            </a:br>
            <a:r>
              <a:rPr lang="en-GB" noProof="0" dirty="0" smtClean="0"/>
              <a:t>Use the paste option “Keep Text Only”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endParaRPr lang="en-GB" noProof="0" dirty="0" smtClean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53036" y="3472544"/>
            <a:ext cx="4699963" cy="11974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bg1">
                    <a:lumMod val="95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Subtitle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03287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Add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0" y="0"/>
              <a:ext cx="5257800" cy="6477000"/>
              <a:chOff x="0" y="0"/>
              <a:chExt cx="5257800" cy="6477000"/>
            </a:xfrm>
          </p:grpSpPr>
          <p:sp>
            <p:nvSpPr>
              <p:cNvPr id="11" name="Rectangle 10"/>
              <p:cNvSpPr/>
              <p:nvPr userDrawn="1"/>
            </p:nvSpPr>
            <p:spPr>
              <a:xfrm>
                <a:off x="0" y="0"/>
                <a:ext cx="5257800" cy="6477000"/>
              </a:xfrm>
              <a:prstGeom prst="rect">
                <a:avLst/>
              </a:prstGeom>
              <a:solidFill>
                <a:srgbClr val="006699">
                  <a:alpha val="85098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l" eaLnBrk="1" hangingPunct="1">
                  <a:defRPr/>
                </a:pPr>
                <a:endParaRPr lang="en-US" sz="800" dirty="0">
                  <a:solidFill>
                    <a:schemeClr val="bg1"/>
                  </a:solidFill>
                  <a:latin typeface="+mn-lt" panose="020B0604030504040204" pitchFamily="34" charset="0"/>
                  <a:ea typeface="+mn-lt" panose="020B0604030504040204" pitchFamily="34" charset="0"/>
                  <a:cs typeface="Arial" pitchFamily="34" charset="0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037" y="233840"/>
                <a:ext cx="2389527" cy="756760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 userDrawn="1"/>
          </p:nvSpPr>
          <p:spPr>
            <a:xfrm>
              <a:off x="0" y="6477000"/>
              <a:ext cx="12192000" cy="381000"/>
            </a:xfrm>
            <a:prstGeom prst="rect">
              <a:avLst/>
            </a:prstGeom>
            <a:solidFill>
              <a:srgbClr val="00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80000" algn="l" eaLnBrk="1" hangingPunct="1">
                <a:defRPr/>
              </a:pPr>
              <a:r>
                <a:rPr lang="en-US" sz="700" b="1" dirty="0">
                  <a:solidFill>
                    <a:schemeClr val="bg1"/>
                  </a:solidFill>
                  <a:latin typeface="+mn-lt" panose="020B0604030504040204" pitchFamily="34" charset="0"/>
                  <a:ea typeface="+mn-lt" panose="020B0604030504040204" pitchFamily="34" charset="0"/>
                  <a:cs typeface="Arial" pitchFamily="34" charset="0"/>
                </a:rPr>
                <a:t>© </a:t>
              </a:r>
              <a:r>
                <a:rPr lang="en-US" sz="700" b="1" dirty="0" smtClean="0">
                  <a:solidFill>
                    <a:schemeClr val="bg1"/>
                  </a:solidFill>
                  <a:latin typeface="+mn-lt" panose="020B0604030504040204" pitchFamily="34" charset="0"/>
                  <a:ea typeface="+mn-lt" panose="020B0604030504040204" pitchFamily="34" charset="0"/>
                  <a:cs typeface="Arial" pitchFamily="34" charset="0"/>
                </a:rPr>
                <a:t>2023 OECD/NEA</a:t>
              </a:r>
              <a:endParaRPr lang="en-US" sz="700" b="1" dirty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endParaRPr>
            </a:p>
          </p:txBody>
        </p:sp>
      </p:grp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257800" y="6477000"/>
            <a:ext cx="6934200" cy="381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000" b="1" baseline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Event title and date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6" hasCustomPrompt="1"/>
          </p:nvPr>
        </p:nvSpPr>
        <p:spPr>
          <a:xfrm>
            <a:off x="5495083" y="233840"/>
            <a:ext cx="6452563" cy="1899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u="none" baseline="0">
                <a:latin typeface="+mj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To insert background picture:</a:t>
            </a:r>
            <a:br>
              <a:rPr lang="en-US" dirty="0" smtClean="0"/>
            </a:br>
            <a:r>
              <a:rPr lang="en-US" dirty="0" smtClean="0"/>
              <a:t>  - Go to the “Design” ribbon</a:t>
            </a:r>
            <a:br>
              <a:rPr lang="en-US" dirty="0" smtClean="0"/>
            </a:br>
            <a:r>
              <a:rPr lang="en-US" dirty="0" smtClean="0"/>
              <a:t>  - Click on “Format Background”</a:t>
            </a:r>
            <a:br>
              <a:rPr lang="en-US" dirty="0" smtClean="0"/>
            </a:br>
            <a:r>
              <a:rPr lang="en-US" dirty="0" smtClean="0"/>
              <a:t>  - Under “fill” select “Picture or texture fill”</a:t>
            </a:r>
            <a:br>
              <a:rPr lang="en-US" dirty="0" smtClean="0"/>
            </a:br>
            <a:r>
              <a:rPr lang="en-US" dirty="0" smtClean="0"/>
              <a:t>  - Then “insert picture from file”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510836" y="2324100"/>
            <a:ext cx="6528764" cy="39624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C00000"/>
                </a:solidFill>
                <a:latin typeface="+mj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dirty="0" smtClean="0">
                <a:solidFill>
                  <a:srgbClr val="C5192D"/>
                </a:solidFill>
              </a:rPr>
              <a:t>IMPORTANT: For non-OECD/NEA pictures, make sure that you have the publisher's or author's permission. See the BIPs page for more information, http://intranet.oecd-nea.org/content/staff/basic.</a:t>
            </a:r>
            <a:br>
              <a:rPr lang="en-GB" sz="2400" dirty="0" smtClean="0">
                <a:solidFill>
                  <a:srgbClr val="C5192D"/>
                </a:solidFill>
              </a:rPr>
            </a:br>
            <a:r>
              <a:rPr lang="en-GB" sz="2400" dirty="0" smtClean="0">
                <a:solidFill>
                  <a:srgbClr val="C5192D"/>
                </a:solidFill>
              </a:rPr>
              <a:t/>
            </a:r>
            <a:br>
              <a:rPr lang="en-GB" sz="2400" dirty="0" smtClean="0">
                <a:solidFill>
                  <a:srgbClr val="C5192D"/>
                </a:solidFill>
              </a:rPr>
            </a:br>
            <a:r>
              <a:rPr lang="en-GB" noProof="0" dirty="0" smtClean="0"/>
              <a:t>Add the any photo copyright information to the allocated box on the “Closing Slide”).</a:t>
            </a:r>
            <a:br>
              <a:rPr lang="en-GB" noProof="0" dirty="0" smtClean="0"/>
            </a:br>
            <a:r>
              <a:rPr lang="en-GB" sz="2400" dirty="0" smtClean="0">
                <a:solidFill>
                  <a:srgbClr val="C5192D"/>
                </a:solidFill>
              </a:rPr>
              <a:t/>
            </a:r>
            <a:br>
              <a:rPr lang="en-GB" sz="2400" dirty="0" smtClean="0">
                <a:solidFill>
                  <a:srgbClr val="C5192D"/>
                </a:solidFill>
              </a:rPr>
            </a:br>
            <a:r>
              <a:rPr lang="en-US" dirty="0" smtClean="0"/>
              <a:t>Remember to delete these text boxes when finished.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253037" y="1295400"/>
            <a:ext cx="4699963" cy="1698172"/>
          </a:xfrm>
          <a:prstGeom prst="rect">
            <a:avLst/>
          </a:prstGeom>
        </p:spPr>
        <p:txBody>
          <a:bodyPr/>
          <a:lstStyle>
            <a:lvl1pPr algn="l">
              <a:spcAft>
                <a:spcPts val="600"/>
              </a:spcAft>
              <a:defRPr sz="3000" b="1" spc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GB" noProof="0" dirty="0" smtClean="0"/>
              <a:t>Title of the presentation</a:t>
            </a:r>
            <a:br>
              <a:rPr lang="en-GB" noProof="0" dirty="0" smtClean="0"/>
            </a:br>
            <a:r>
              <a:rPr lang="en-GB" noProof="0" dirty="0" smtClean="0"/>
              <a:t>Use the paste option “Keep Text Only”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endParaRPr lang="en-GB" noProof="0" dirty="0" smtClean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3037" y="5410200"/>
            <a:ext cx="4699963" cy="838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>
                    <a:lumMod val="85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Presenter’s Name</a:t>
            </a:r>
            <a:br>
              <a:rPr lang="en-GB" noProof="0" dirty="0" smtClean="0"/>
            </a:br>
            <a:r>
              <a:rPr lang="en-GB" noProof="0" dirty="0" smtClean="0"/>
              <a:t>Title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53036" y="3472544"/>
            <a:ext cx="4699963" cy="11974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bg1">
                    <a:lumMod val="95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Subtitle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15232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0"/>
            <a:ext cx="12190847" cy="685864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77000"/>
            <a:ext cx="12204700" cy="381000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 algn="l" eaLnBrk="1" hangingPunct="1">
              <a:defRPr/>
            </a:pPr>
            <a:r>
              <a:rPr lang="en-US" sz="700" b="1" dirty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© </a:t>
            </a:r>
            <a:r>
              <a:rPr lang="en-US" sz="700" b="1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2023 OECD/NEA</a:t>
            </a:r>
            <a:endParaRPr lang="en-US" sz="700" b="1" dirty="0">
              <a:solidFill>
                <a:schemeClr val="bg1"/>
              </a:solidFill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7556500" y="0"/>
            <a:ext cx="4648200" cy="6476352"/>
          </a:xfrm>
          <a:prstGeom prst="rect">
            <a:avLst/>
          </a:prstGeom>
          <a:solidFill>
            <a:srgbClr val="006699">
              <a:alpha val="8470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hangingPunct="1">
              <a:defRPr/>
            </a:pPr>
            <a:endParaRPr lang="en-US" sz="800" dirty="0"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848600" y="3574723"/>
            <a:ext cx="4152900" cy="2209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bg1">
                    <a:lumMod val="95000"/>
                  </a:schemeClr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Click to add any further information</a:t>
            </a:r>
            <a:br>
              <a:rPr lang="en-GB" noProof="0" dirty="0" smtClean="0"/>
            </a:br>
            <a:endParaRPr lang="en-GB" noProof="0" dirty="0" smtClean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7848600" y="755323"/>
            <a:ext cx="4152900" cy="2667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3300" b="0" spc="0" baseline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GB" b="1" noProof="0" dirty="0" smtClean="0"/>
              <a:t>Click to add closing message</a:t>
            </a:r>
            <a:br>
              <a:rPr lang="en-GB" b="1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endParaRPr lang="en-GB" noProof="0" dirty="0" smtClean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257800" y="6477000"/>
            <a:ext cx="6934200" cy="381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700" b="1" i="1" baseline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  <a:cs typeface="Microsoft Sans Serif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Add copyright permission for the title page photo here</a:t>
            </a:r>
          </a:p>
        </p:txBody>
      </p:sp>
    </p:spTree>
    <p:extLst>
      <p:ext uri="{BB962C8B-B14F-4D97-AF65-F5344CB8AC3E}">
        <p14:creationId xmlns:p14="http://schemas.microsoft.com/office/powerpoint/2010/main" val="201811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2 Charts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4000" y="228600"/>
            <a:ext cx="11664000" cy="5400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slide title</a:t>
            </a:r>
            <a:endParaRPr lang="en-GB" noProof="0" dirty="0"/>
          </a:p>
        </p:txBody>
      </p:sp>
      <p:sp>
        <p:nvSpPr>
          <p:cNvPr id="3" name="Chart Placeholder 4"/>
          <p:cNvSpPr>
            <a:spLocks noGrp="1"/>
          </p:cNvSpPr>
          <p:nvPr>
            <p:ph type="chart" sz="quarter" idx="10" hasCustomPrompt="1"/>
          </p:nvPr>
        </p:nvSpPr>
        <p:spPr>
          <a:xfrm>
            <a:off x="264000" y="3041089"/>
            <a:ext cx="5755800" cy="283322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tx1"/>
                </a:solidFill>
                <a:latin typeface="+mj-lt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icon to add chart - Verdana font will be automatically applied.</a:t>
            </a:r>
            <a:br>
              <a:rPr lang="en-GB" noProof="0" dirty="0" smtClean="0"/>
            </a:br>
            <a:r>
              <a:rPr lang="en-GB" noProof="0" dirty="0" smtClean="0"/>
              <a:t>If you want to copy and paste from MS Word or Excel, use the paste option “Use Destination Theme”, the correct font and style can be automatically applied by selecting a “Chart Style” under the “Chart Tools Design” tab.</a:t>
            </a:r>
            <a:br>
              <a:rPr lang="en-GB" noProof="0" dirty="0" smtClean="0"/>
            </a:br>
            <a:r>
              <a:rPr lang="en-GB" noProof="0" dirty="0" smtClean="0"/>
              <a:t>If possible avoid pasting the chart as an image </a:t>
            </a:r>
            <a:br>
              <a:rPr lang="en-GB" noProof="0" dirty="0" smtClean="0"/>
            </a:br>
            <a:r>
              <a:rPr lang="en-GB" noProof="0" dirty="0" smtClean="0"/>
              <a:t>If possible avoid font sizes below 14 pt.</a:t>
            </a:r>
          </a:p>
          <a:p>
            <a:endParaRPr lang="en-GB" noProof="0" dirty="0" smtClean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3525" y="5943600"/>
            <a:ext cx="11664475" cy="357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chemeClr val="tx1"/>
                </a:solidFill>
                <a:latin typeface="+mn-lt"/>
                <a:ea typeface="+mn-lt" panose="020B060403050404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Click to add source/note – For non-OECD/NEA material, make sure that you have the publisher's or author's permission and all sources are correctly cited. See the BIPs page for more information, http://intranet.oecd-nea.org/content/staff/basic.</a:t>
            </a:r>
          </a:p>
          <a:p>
            <a:pPr lvl="0"/>
            <a:endParaRPr lang="en-GB" noProof="0" dirty="0" smtClean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5" y="1195804"/>
            <a:ext cx="11664475" cy="1219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0" baseline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  <a:lvl2pPr marL="216000" indent="-216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2pPr>
            <a:lvl3pPr marL="432000" indent="-216000">
              <a:spcBef>
                <a:spcPts val="0"/>
              </a:spcBef>
              <a:spcAft>
                <a:spcPts val="600"/>
              </a:spcAft>
              <a:defRPr sz="18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3pPr>
            <a:lvl4pPr marL="648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4pPr>
            <a:lvl5pPr marL="864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5pPr>
            <a:lvl6pPr marL="1080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6pPr>
            <a:lvl7pPr>
              <a:defRPr sz="1600">
                <a:solidFill>
                  <a:srgbClr val="006699"/>
                </a:solidFill>
              </a:defRPr>
            </a:lvl7pPr>
            <a:lvl8pPr>
              <a:defRPr sz="1600">
                <a:solidFill>
                  <a:srgbClr val="006699"/>
                </a:solidFill>
              </a:defRPr>
            </a:lvl8pPr>
          </a:lstStyle>
          <a:p>
            <a:pPr lvl="0"/>
            <a:r>
              <a:rPr lang="en-GB" noProof="0" dirty="0" smtClean="0"/>
              <a:t>Click to insert text. </a:t>
            </a:r>
            <a:br>
              <a:rPr lang="en-GB" noProof="0" dirty="0" smtClean="0"/>
            </a:br>
            <a:r>
              <a:rPr lang="en-GB" noProof="0" dirty="0" smtClean="0"/>
              <a:t>When pasting text into a text box, use the paste option “Use Destination Theme” or “keep Text Only”. Font is automatically set as Verdana. </a:t>
            </a:r>
            <a:br>
              <a:rPr lang="en-GB" noProof="0" dirty="0" smtClean="0"/>
            </a:br>
            <a:r>
              <a:rPr lang="en-GB" noProof="0" dirty="0" smtClean="0"/>
              <a:t>Avoid using font sizes below 16 pt.</a:t>
            </a:r>
            <a:br>
              <a:rPr lang="en-GB" noProof="0" dirty="0" smtClean="0"/>
            </a:b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2667000"/>
            <a:ext cx="5756275" cy="304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pPr lvl="0"/>
            <a:r>
              <a:rPr lang="en-GB" noProof="0" dirty="0" smtClean="0"/>
              <a:t>Click to add chart title</a:t>
            </a:r>
            <a:endParaRPr lang="en-GB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4" hasCustomPrompt="1"/>
          </p:nvPr>
        </p:nvSpPr>
        <p:spPr>
          <a:xfrm>
            <a:off x="6172200" y="3041090"/>
            <a:ext cx="5755800" cy="283322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tx1"/>
                </a:solidFill>
                <a:latin typeface="+mj-lt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icon to add chart - Verdana font will be automatically applied.</a:t>
            </a:r>
            <a:br>
              <a:rPr lang="en-GB" noProof="0" dirty="0" smtClean="0"/>
            </a:br>
            <a:r>
              <a:rPr lang="en-GB" noProof="0" dirty="0" smtClean="0"/>
              <a:t>If you want to copy and paste from MS Word or Excel, use the paste option “Use Destination Theme”, the correct font and style can be automatically applied by selecting a “Chart Style” under the “Chart Tools Design” tab.</a:t>
            </a:r>
            <a:br>
              <a:rPr lang="en-GB" noProof="0" dirty="0" smtClean="0"/>
            </a:br>
            <a:r>
              <a:rPr lang="en-GB" noProof="0" dirty="0" smtClean="0"/>
              <a:t>If possible avoid pasting the chart as an image </a:t>
            </a:r>
            <a:br>
              <a:rPr lang="en-GB" noProof="0" dirty="0" smtClean="0"/>
            </a:br>
            <a:r>
              <a:rPr lang="en-GB" noProof="0" dirty="0" smtClean="0"/>
              <a:t>If possible avoid font sizes below 14 pt.</a:t>
            </a:r>
          </a:p>
          <a:p>
            <a:endParaRPr lang="en-GB" noProof="0" dirty="0" smtClean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171725" y="2667000"/>
            <a:ext cx="5756275" cy="304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pPr lvl="0"/>
            <a:r>
              <a:rPr lang="en-GB" noProof="0" dirty="0" smtClean="0"/>
              <a:t>Click to add chart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230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Picture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4000" y="228600"/>
            <a:ext cx="11664000" cy="5400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picture title</a:t>
            </a:r>
            <a:endParaRPr lang="en-GB" noProof="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64000" y="1145109"/>
            <a:ext cx="8267700" cy="47222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tx1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picture.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>Picture frame currently has a 16:9 aspect ratio</a:t>
            </a:r>
          </a:p>
          <a:p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4000" y="5943599"/>
            <a:ext cx="8267700" cy="357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chemeClr val="tx1"/>
                </a:solidFill>
                <a:latin typeface="+mj-lt"/>
                <a:ea typeface="+mn-lt" panose="020B060403050404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Click to add source/note – For non-OECD/NEA material, make sure that you have the publisher's or author's permission and all sources are correctly cited. See the BIPs page for more information, http://intranet.oecd-nea.org/content/staff/basic.</a:t>
            </a:r>
          </a:p>
          <a:p>
            <a:pPr lvl="0"/>
            <a:endParaRPr lang="en-GB" noProof="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763000" y="1145109"/>
            <a:ext cx="3165000" cy="51556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000" b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  <a:lvl2pPr marL="216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2pPr>
            <a:lvl3pPr marL="432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3pPr>
            <a:lvl4pPr marL="648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4pPr>
            <a:lvl5pPr marL="864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5pPr>
            <a:lvl6pPr marL="936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6pPr>
            <a:lvl7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7pPr>
            <a:lvl8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8pPr>
          </a:lstStyle>
          <a:p>
            <a:pPr lvl="0"/>
            <a:r>
              <a:rPr lang="en-GB" noProof="0" dirty="0" smtClean="0"/>
              <a:t>Click to add picture talking points.</a:t>
            </a:r>
            <a:br>
              <a:rPr lang="en-GB" noProof="0" dirty="0" smtClean="0"/>
            </a:br>
            <a:r>
              <a:rPr lang="en-GB" noProof="0" dirty="0" smtClean="0"/>
              <a:t>When pasting text into a text box, use the paste option “Use Destination Theme” or</a:t>
            </a:r>
            <a:br>
              <a:rPr lang="en-GB" noProof="0" dirty="0" smtClean="0"/>
            </a:br>
            <a:r>
              <a:rPr lang="en-GB" noProof="0" dirty="0" smtClean="0"/>
              <a:t> “keep Text Only”.</a:t>
            </a:r>
            <a:br>
              <a:rPr lang="en-GB" noProof="0" dirty="0" smtClean="0"/>
            </a:br>
            <a:r>
              <a:rPr lang="en-GB" noProof="0" dirty="0" smtClean="0"/>
              <a:t>Font is automatically set as Verdana. </a:t>
            </a:r>
            <a:br>
              <a:rPr lang="en-GB" noProof="0" dirty="0" smtClean="0"/>
            </a:br>
            <a:r>
              <a:rPr lang="en-GB" noProof="0" dirty="0" smtClean="0"/>
              <a:t>Avoid using font sizes below 16 pt.</a:t>
            </a:r>
          </a:p>
        </p:txBody>
      </p:sp>
    </p:spTree>
    <p:extLst>
      <p:ext uri="{BB962C8B-B14F-4D97-AF65-F5344CB8AC3E}">
        <p14:creationId xmlns:p14="http://schemas.microsoft.com/office/powerpoint/2010/main" val="1743102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Picture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4000" y="228600"/>
            <a:ext cx="11664000" cy="5400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slide title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4000" y="5586413"/>
            <a:ext cx="6634384" cy="357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chemeClr val="tx1"/>
                </a:solidFill>
                <a:latin typeface="+mn-lt"/>
                <a:ea typeface="+mn-lt" panose="020B060403050404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Click to add source/note – For non-OECD/NEA material, make sure that you have the publisher's or author's permission and all sources are correctly cited. See the BIPs page for more information, http://intranet.oecd-nea.org/content/staff/basic.</a:t>
            </a:r>
          </a:p>
          <a:p>
            <a:pPr lvl="0"/>
            <a:endParaRPr lang="en-GB" noProof="0" dirty="0" smtClean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086600" y="1319213"/>
            <a:ext cx="4841400" cy="46243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000" b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  <a:lvl2pPr marL="216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2pPr>
            <a:lvl3pPr marL="432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3pPr>
            <a:lvl4pPr marL="648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4pPr>
            <a:lvl5pPr marL="1080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5pPr>
            <a:lvl6pPr marL="864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6pPr>
            <a:lvl7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7pPr>
            <a:lvl8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8pPr>
          </a:lstStyle>
          <a:p>
            <a:pPr lvl="0"/>
            <a:r>
              <a:rPr lang="en-GB" noProof="0" dirty="0" smtClean="0"/>
              <a:t>Click to add picture talking points.</a:t>
            </a:r>
            <a:br>
              <a:rPr lang="en-GB" noProof="0" dirty="0" smtClean="0"/>
            </a:br>
            <a:r>
              <a:rPr lang="en-GB" noProof="0" dirty="0" smtClean="0"/>
              <a:t>When pasting text into a text box, use the paste option “Use Destination Theme” or “keep Text Only”.</a:t>
            </a:r>
            <a:br>
              <a:rPr lang="en-GB" noProof="0" dirty="0" smtClean="0"/>
            </a:br>
            <a:r>
              <a:rPr lang="en-GB" noProof="0" dirty="0" smtClean="0"/>
              <a:t>Font is automatically set as Verdana. Avoid using font sizes below 16 pt.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60350" y="1676401"/>
            <a:ext cx="6638034" cy="3821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baseline="0">
                <a:solidFill>
                  <a:schemeClr val="tx1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picture.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>Picture frame currently has a 16:9 aspect ratio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60350" y="1319214"/>
            <a:ext cx="6638034" cy="304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pPr lvl="0"/>
            <a:r>
              <a:rPr lang="en-GB" noProof="0" dirty="0" smtClean="0"/>
              <a:t>Click to add image title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68518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4000" y="228600"/>
            <a:ext cx="11664000" cy="5400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slide title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1796" y="6019800"/>
            <a:ext cx="5493554" cy="357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chemeClr val="tx1"/>
                </a:solidFill>
                <a:latin typeface="+mn-lt"/>
                <a:ea typeface="+mn-lt" panose="020B060403050404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Click to add source/note – For non-OECD/NEA material, make sure that you have the publisher's or author's permission and all sources are correctly cited. 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81964" y="2853571"/>
            <a:ext cx="5493386" cy="309002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tx1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 smtClean="0"/>
              <a:t>Click to add picture.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>Picture frame currently has a 16:9 aspect ratio</a:t>
            </a:r>
          </a:p>
          <a:p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81796" y="2438400"/>
            <a:ext cx="5493554" cy="3389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pPr lvl="0"/>
            <a:r>
              <a:rPr lang="en-GB" noProof="0" dirty="0" smtClean="0"/>
              <a:t>Click to add image title</a:t>
            </a:r>
            <a:endParaRPr lang="en-GB" noProof="0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241414" y="2853571"/>
            <a:ext cx="5493386" cy="30900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baseline="0">
                <a:solidFill>
                  <a:schemeClr val="tx1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picture.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>Picture frame currently has a  16:9 aspect ratio</a:t>
            </a:r>
            <a:endParaRPr lang="en-GB" noProof="0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41246" y="2438400"/>
            <a:ext cx="5493554" cy="335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pPr lvl="0"/>
            <a:r>
              <a:rPr lang="en-GB" noProof="0" dirty="0" smtClean="0"/>
              <a:t>Click to add image title</a:t>
            </a:r>
            <a:endParaRPr lang="en-GB" noProof="0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41246" y="6023728"/>
            <a:ext cx="5493554" cy="357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chemeClr val="tx1"/>
                </a:solidFill>
                <a:latin typeface="+mn-lt"/>
                <a:ea typeface="+mn-lt" panose="020B060403050404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Click to add source/note – For non-OECD/NEA material, make sure that you have the publisher's or author's permission and all sources are correctly cited. 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81796" y="1143000"/>
            <a:ext cx="11253004" cy="106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  <a:lvl2pPr marL="216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2pPr>
            <a:lvl3pPr marL="432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3pPr>
            <a:lvl4pPr marL="648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4pPr>
            <a:lvl5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5pPr>
            <a:lvl6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6pPr>
            <a:lvl7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7pPr>
            <a:lvl8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8pPr>
          </a:lstStyle>
          <a:p>
            <a:pPr lvl="0"/>
            <a:r>
              <a:rPr lang="en-GB" noProof="0" dirty="0" smtClean="0"/>
              <a:t>Click to add picture talking points.</a:t>
            </a:r>
            <a:br>
              <a:rPr lang="en-GB" noProof="0" dirty="0" smtClean="0"/>
            </a:br>
            <a:r>
              <a:rPr lang="en-GB" noProof="0" dirty="0" smtClean="0"/>
              <a:t>When pasting text into a text box, use the paste option “Use Destination Theme” or “keep Text Only”.</a:t>
            </a:r>
            <a:br>
              <a:rPr lang="en-GB" noProof="0" dirty="0" smtClean="0"/>
            </a:br>
            <a:r>
              <a:rPr lang="en-GB" noProof="0" dirty="0" smtClean="0"/>
              <a:t>Font is automatically set as Verdana. Avoid using font sizes below 16 pt.</a:t>
            </a:r>
          </a:p>
        </p:txBody>
      </p:sp>
    </p:spTree>
    <p:extLst>
      <p:ext uri="{BB962C8B-B14F-4D97-AF65-F5344CB8AC3E}">
        <p14:creationId xmlns:p14="http://schemas.microsoft.com/office/powerpoint/2010/main" val="1466063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4000" y="228600"/>
            <a:ext cx="11664000" cy="5400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slide title</a:t>
            </a:r>
            <a:endParaRPr lang="en-GB" noProof="0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64000" y="1544270"/>
            <a:ext cx="3469800" cy="195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baseline="0">
                <a:solidFill>
                  <a:schemeClr val="tx1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picture.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>Picture frame currently has a 16:9 aspect ratio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63832" y="1163270"/>
            <a:ext cx="3469968" cy="303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pPr lvl="0"/>
            <a:r>
              <a:rPr lang="en-GB" noProof="0" dirty="0" smtClean="0"/>
              <a:t>Click to add image title</a:t>
            </a:r>
            <a:endParaRPr lang="en-GB" noProof="0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63832" y="6067425"/>
            <a:ext cx="11470968" cy="2144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chemeClr val="tx1"/>
                </a:solidFill>
                <a:latin typeface="+mn-lt"/>
                <a:ea typeface="+mn-lt" panose="020B060403050404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Click to add source/note – For non-OECD/NEA material, make sure that you have the publisher's or author's permission and all sources are correctly cited. 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660968" y="1163270"/>
            <a:ext cx="4267032" cy="482709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  <a:lvl2pPr marL="216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2pPr>
            <a:lvl3pPr marL="432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3pPr>
            <a:lvl4pPr marL="648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4pPr>
            <a:lvl5pPr marL="864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5pPr>
            <a:lvl6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6pPr>
            <a:lvl7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7pPr>
            <a:lvl8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8pPr>
          </a:lstStyle>
          <a:p>
            <a:pPr lvl="0"/>
            <a:r>
              <a:rPr lang="en-GB" noProof="0" dirty="0" smtClean="0"/>
              <a:t>Click to add picture talking points.</a:t>
            </a:r>
            <a:br>
              <a:rPr lang="en-GB" noProof="0" dirty="0" smtClean="0"/>
            </a:br>
            <a:r>
              <a:rPr lang="en-GB" noProof="0" dirty="0" smtClean="0"/>
              <a:t>When pasting text into a text box, use the paste option “Use Destination Theme” or “keep Text Only”.</a:t>
            </a:r>
            <a:br>
              <a:rPr lang="en-GB" noProof="0" dirty="0" smtClean="0"/>
            </a:br>
            <a:r>
              <a:rPr lang="en-GB" noProof="0" dirty="0" smtClean="0"/>
              <a:t>Font is automatically set as Verdana. </a:t>
            </a:r>
            <a:br>
              <a:rPr lang="en-GB" noProof="0" dirty="0" smtClean="0"/>
            </a:br>
            <a:r>
              <a:rPr lang="en-GB" noProof="0" dirty="0" smtClean="0"/>
              <a:t>Avoid using font sizes below 16 pt.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263832" y="4038600"/>
            <a:ext cx="3469800" cy="195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baseline="0">
                <a:solidFill>
                  <a:schemeClr val="tx1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picture.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>Picture frame currently has a 16:9 aspect ratio</a:t>
            </a:r>
            <a:endParaRPr lang="en-GB" noProof="0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263832" y="3657600"/>
            <a:ext cx="3469968" cy="304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pPr lvl="0"/>
            <a:r>
              <a:rPr lang="en-GB" noProof="0" dirty="0" smtClean="0"/>
              <a:t>Click to add image title</a:t>
            </a:r>
            <a:endParaRPr lang="en-GB" noProof="0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3962568" y="1567547"/>
            <a:ext cx="3469800" cy="19376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baseline="0">
                <a:solidFill>
                  <a:schemeClr val="tx1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picture.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>Picture frame currently has a 16:9 aspect ratio</a:t>
            </a:r>
            <a:endParaRPr lang="en-GB" noProof="0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962400" y="1163270"/>
            <a:ext cx="3469968" cy="303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pPr lvl="0"/>
            <a:r>
              <a:rPr lang="en-GB" noProof="0" dirty="0" smtClean="0"/>
              <a:t>Click to add image title</a:t>
            </a:r>
            <a:endParaRPr lang="en-GB" noProof="0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3962232" y="4038600"/>
            <a:ext cx="3469800" cy="195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baseline="0">
                <a:solidFill>
                  <a:schemeClr val="tx1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picture.</a:t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>Picture frame currently has a 16:9 aspect ratio</a:t>
            </a:r>
            <a:endParaRPr lang="en-GB" noProof="0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962400" y="3657600"/>
            <a:ext cx="3469968" cy="304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pPr lvl="0"/>
            <a:r>
              <a:rPr lang="en-GB" noProof="0" dirty="0" smtClean="0"/>
              <a:t>Click to add image title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13143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64000" y="228600"/>
            <a:ext cx="11664000" cy="5400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table title</a:t>
            </a:r>
            <a:endParaRPr lang="en-GB" noProof="0" dirty="0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0" hasCustomPrompt="1"/>
          </p:nvPr>
        </p:nvSpPr>
        <p:spPr>
          <a:xfrm>
            <a:off x="264000" y="1371601"/>
            <a:ext cx="11664000" cy="4495799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sz="1600" b="0" i="0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GB" dirty="0" smtClean="0"/>
              <a:t>Click icon to add table - </a:t>
            </a:r>
            <a:r>
              <a:rPr lang="en-GB" noProof="0" dirty="0" smtClean="0"/>
              <a:t>Verdana font will be automatically applied.</a:t>
            </a:r>
            <a:br>
              <a:rPr lang="en-GB" noProof="0" dirty="0" smtClean="0"/>
            </a:br>
            <a:r>
              <a:rPr lang="en-GB" noProof="0" dirty="0" smtClean="0"/>
              <a:t>If you want to copy and paste from MS Word or Excel, use the paste option “Use Destination Theme”, otherwise Verdana will have to be manually applied.</a:t>
            </a:r>
            <a:br>
              <a:rPr lang="en-GB" noProof="0" dirty="0" smtClean="0"/>
            </a:br>
            <a:r>
              <a:rPr lang="en-GB" noProof="0" dirty="0" smtClean="0"/>
              <a:t>The colour and style can modified by selecting “Table Style” under the “Table Tools Design” tab.</a:t>
            </a:r>
            <a:br>
              <a:rPr lang="en-GB" noProof="0" dirty="0" smtClean="0"/>
            </a:br>
            <a:r>
              <a:rPr lang="en-GB" noProof="0" dirty="0" smtClean="0"/>
              <a:t>If possible avoid pasting the table as an image. </a:t>
            </a:r>
            <a:br>
              <a:rPr lang="en-GB" noProof="0" dirty="0" smtClean="0"/>
            </a:br>
            <a:r>
              <a:rPr lang="en-GB" noProof="0" dirty="0" smtClean="0"/>
              <a:t>If possible avoid font sizes below 14 pt.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4000" y="5943600"/>
            <a:ext cx="116640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chemeClr val="tx1"/>
                </a:solidFill>
                <a:latin typeface="+mn-lt"/>
                <a:ea typeface="+mn-lt" panose="020B060403050404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Click to add source/note – For non-OECD/NEA material, make sure that you have the publisher's or author's permission and all sources are correctly cited. See the BIPs page for more information, http://intranet.oecd-nea.org/content/staff/basic.</a:t>
            </a:r>
          </a:p>
        </p:txBody>
      </p:sp>
    </p:spTree>
    <p:extLst>
      <p:ext uri="{BB962C8B-B14F-4D97-AF65-F5344CB8AC3E}">
        <p14:creationId xmlns:p14="http://schemas.microsoft.com/office/powerpoint/2010/main" val="193696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64000" y="228600"/>
            <a:ext cx="11664000" cy="5400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r>
              <a:rPr lang="en-GB" noProof="0" dirty="0" smtClean="0"/>
              <a:t>Click to add slide title</a:t>
            </a:r>
            <a:endParaRPr lang="en-GB" noProof="0" dirty="0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0" hasCustomPrompt="1"/>
          </p:nvPr>
        </p:nvSpPr>
        <p:spPr>
          <a:xfrm>
            <a:off x="264000" y="1600200"/>
            <a:ext cx="5755800" cy="426720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sz="1600" b="0" i="0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GB" dirty="0" smtClean="0"/>
              <a:t>Click icon to add table - </a:t>
            </a:r>
            <a:r>
              <a:rPr lang="en-GB" noProof="0" dirty="0" smtClean="0"/>
              <a:t>Verdana font will be automatically applied.</a:t>
            </a:r>
            <a:br>
              <a:rPr lang="en-GB" noProof="0" dirty="0" smtClean="0"/>
            </a:br>
            <a:r>
              <a:rPr lang="en-GB" noProof="0" dirty="0" smtClean="0"/>
              <a:t>If you want to copy and paste from MS Word or Excel, use the paste option “Use Destination Theme”, otherwise Verdana will have to be manually applied.</a:t>
            </a:r>
            <a:br>
              <a:rPr lang="en-GB" noProof="0" dirty="0" smtClean="0"/>
            </a:br>
            <a:r>
              <a:rPr lang="en-GB" noProof="0" dirty="0" smtClean="0"/>
              <a:t>The colour and style can modified by selecting “Table Style” under the “Table Tools Design” tab.</a:t>
            </a:r>
            <a:br>
              <a:rPr lang="en-GB" noProof="0" dirty="0" smtClean="0"/>
            </a:br>
            <a:r>
              <a:rPr lang="en-GB" noProof="0" dirty="0" smtClean="0"/>
              <a:t>If possible avoid pasting the table as an image </a:t>
            </a:r>
            <a:br>
              <a:rPr lang="en-GB" noProof="0" dirty="0" smtClean="0"/>
            </a:br>
            <a:r>
              <a:rPr lang="en-GB" noProof="0" dirty="0" smtClean="0"/>
              <a:t>If possible avoid font sizes below 14 pt.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4000" y="5943600"/>
            <a:ext cx="116640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chemeClr val="tx1"/>
                </a:solidFill>
                <a:latin typeface="+mn-lt"/>
                <a:ea typeface="+mn-lt" panose="020B060403050404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smtClean="0"/>
              <a:t>Click to add source/note – For non-OECD/NEA material, make sure that you have the publisher's or author's permission and all sources are correctly cited. See the BIPs page for more information, http://intranet.oecd-nea.org/content/staff/basic.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1225550"/>
            <a:ext cx="5756275" cy="298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baseline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</a:lstStyle>
          <a:p>
            <a:pPr lvl="0"/>
            <a:r>
              <a:rPr lang="en-GB" noProof="0" dirty="0" smtClean="0"/>
              <a:t>Click to add table title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48400" y="1225550"/>
            <a:ext cx="5679600" cy="46418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1pPr>
            <a:lvl2pPr marL="216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2pPr>
            <a:lvl3pPr marL="432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3pPr>
            <a:lvl4pPr marL="648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4pPr>
            <a:lvl5pPr marL="864000" indent="-216000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5pPr>
            <a:lvl6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6pPr>
            <a:lvl7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7pPr>
            <a:lvl8pPr>
              <a:defRPr sz="160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defRPr>
            </a:lvl8pPr>
          </a:lstStyle>
          <a:p>
            <a:pPr lvl="0"/>
            <a:r>
              <a:rPr lang="en-GB" noProof="0" dirty="0" smtClean="0"/>
              <a:t>Click to add picture talking points.</a:t>
            </a:r>
            <a:br>
              <a:rPr lang="en-GB" noProof="0" dirty="0" smtClean="0"/>
            </a:br>
            <a:r>
              <a:rPr lang="en-GB" noProof="0" dirty="0" smtClean="0"/>
              <a:t>When pasting text into a text box, use the paste option “Use Destination Theme” or “keep Text Only”.</a:t>
            </a:r>
            <a:br>
              <a:rPr lang="en-GB" noProof="0" dirty="0" smtClean="0"/>
            </a:br>
            <a:r>
              <a:rPr lang="en-GB" noProof="0" dirty="0" smtClean="0"/>
              <a:t>Font is automatically set as Verdana. </a:t>
            </a:r>
            <a:br>
              <a:rPr lang="en-GB" noProof="0" dirty="0" smtClean="0"/>
            </a:br>
            <a:r>
              <a:rPr lang="en-GB" noProof="0" dirty="0" smtClean="0"/>
              <a:t>Avoid using font sizes below 16 pt.</a:t>
            </a:r>
          </a:p>
        </p:txBody>
      </p:sp>
    </p:spTree>
    <p:extLst>
      <p:ext uri="{BB962C8B-B14F-4D97-AF65-F5344CB8AC3E}">
        <p14:creationId xmlns:p14="http://schemas.microsoft.com/office/powerpoint/2010/main" val="3559230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 algn="l" eaLnBrk="1" hangingPunct="1">
              <a:defRPr/>
            </a:pPr>
            <a:r>
              <a:rPr lang="en-US" sz="7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© 2023 OECD/NEA</a:t>
            </a:r>
            <a:endParaRPr lang="en-US" sz="700" b="1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0439400" y="6536694"/>
            <a:ext cx="160020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EE27CC96-3518-487B-96D3-A00378B46DDB}" type="slidenum">
              <a:rPr lang="fr-FR" sz="1100" b="1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pPr algn="r"/>
              <a:t>‹#›</a:t>
            </a:fld>
            <a:endParaRPr lang="en-GB" sz="1100" b="1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5451433" y="6559777"/>
            <a:ext cx="128913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00" b="1" kern="12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  <a:cs typeface="Arial" pitchFamily="34" charset="0"/>
              </a:rPr>
              <a:t>www.oecd-nea.org</a:t>
            </a:r>
            <a:endParaRPr lang="en-GB" sz="800" b="1" kern="1200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72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hangingPunct="1">
              <a:defRPr/>
            </a:pPr>
            <a:endParaRPr lang="en-US" sz="800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  <a:cs typeface="Arial" pitchFamily="34" charset="0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228600" y="152401"/>
            <a:ext cx="11734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11734800" cy="4427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23" r:id="rId2"/>
    <p:sldLayoutId id="2147484227" r:id="rId3"/>
    <p:sldLayoutId id="2147484225" r:id="rId4"/>
    <p:sldLayoutId id="2147484210" r:id="rId5"/>
    <p:sldLayoutId id="2147484226" r:id="rId6"/>
    <p:sldLayoutId id="2147484228" r:id="rId7"/>
    <p:sldLayoutId id="2147484231" r:id="rId8"/>
    <p:sldLayoutId id="2147484222" r:id="rId9"/>
    <p:sldLayoutId id="2147484230" r:id="rId10"/>
    <p:sldLayoutId id="2147484229" r:id="rId11"/>
    <p:sldLayoutId id="2147484236" r:id="rId12"/>
    <p:sldLayoutId id="2147484235" r:id="rId13"/>
    <p:sldLayoutId id="2147484237" r:id="rId14"/>
    <p:sldLayoutId id="2147484233" r:id="rId15"/>
    <p:sldLayoutId id="2147484234" r:id="rId16"/>
    <p:sldLayoutId id="2147484240" r:id="rId17"/>
    <p:sldLayoutId id="2147484241" r:id="rId18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2000" b="0" kern="1200" baseline="0">
          <a:solidFill>
            <a:schemeClr val="accent1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ts val="600"/>
        </a:spcBef>
        <a:spcAft>
          <a:spcPts val="0"/>
        </a:spcAft>
        <a:buFont typeface="Arial" panose="020B0604020202020204" pitchFamily="34" charset="0"/>
        <a:buChar char="–"/>
        <a:defRPr sz="2000" b="0" kern="1200" baseline="0">
          <a:solidFill>
            <a:schemeClr val="accent1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800" b="0" kern="1200" baseline="0">
          <a:solidFill>
            <a:schemeClr val="accent1"/>
          </a:solidFill>
          <a:latin typeface="+mj-lt"/>
          <a:ea typeface="+mn-ea"/>
          <a:cs typeface="Arial" charset="0"/>
        </a:defRPr>
      </a:lvl3pPr>
      <a:lvl4pPr marL="1600200" indent="-228600" algn="l" rtl="0" eaLnBrk="0" fontAlgn="base" hangingPunct="0">
        <a:spcBef>
          <a:spcPts val="600"/>
        </a:spcBef>
        <a:spcAft>
          <a:spcPts val="0"/>
        </a:spcAft>
        <a:buFont typeface="Arial" panose="020B0604020202020204" pitchFamily="34" charset="0"/>
        <a:buChar char="–"/>
        <a:defRPr sz="1800" b="0" kern="1200" baseline="0">
          <a:solidFill>
            <a:schemeClr val="accent1"/>
          </a:solidFill>
          <a:latin typeface="+mj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ts val="600"/>
        </a:spcBef>
        <a:spcAft>
          <a:spcPts val="0"/>
        </a:spcAft>
        <a:buFont typeface="Arial" panose="020B0604020202020204" pitchFamily="34" charset="0"/>
        <a:buChar char="»"/>
        <a:defRPr sz="1800" b="0" kern="1200" baseline="0">
          <a:solidFill>
            <a:schemeClr val="accent1"/>
          </a:solidFill>
          <a:latin typeface="+mj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6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38" r:id="rId2"/>
    <p:sldLayoutId id="2147484215" r:id="rId3"/>
    <p:sldLayoutId id="2147484224" r:id="rId4"/>
    <p:sldLayoutId id="2147484213" r:id="rId5"/>
    <p:sldLayoutId id="2147484220" r:id="rId6"/>
    <p:sldLayoutId id="2147484214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ecd-nea.org/dbdata/nds_jefdoc/jefdoc-2239.pdf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ecd-nea.org/dbdata/nds_jefdoc/jefdoc-2239.pdf" TargetMode="Externa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0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r">
              <a:spcBef>
                <a:spcPts val="0"/>
              </a:spcBef>
            </a:pPr>
            <a:r>
              <a:rPr lang="en-GB" dirty="0" smtClean="0"/>
              <a:t>15 November 2023 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3037" y="1654628"/>
            <a:ext cx="4699963" cy="1698172"/>
          </a:xfrm>
        </p:spPr>
        <p:txBody>
          <a:bodyPr/>
          <a:lstStyle/>
          <a:p>
            <a:r>
              <a:rPr lang="en-US" dirty="0"/>
              <a:t>The JEFF Project Snapshot: Overview, Developments, and Status</a:t>
            </a:r>
            <a:endParaRPr lang="en-GB" sz="30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Daniela FOLIGNO </a:t>
            </a:r>
          </a:p>
          <a:p>
            <a:r>
              <a:rPr lang="en-US" dirty="0" smtClean="0"/>
              <a:t>CSEWG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235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Straight Arrow Connector 87"/>
          <p:cNvCxnSpPr>
            <a:endCxn id="82" idx="0"/>
          </p:cNvCxnSpPr>
          <p:nvPr/>
        </p:nvCxnSpPr>
        <p:spPr>
          <a:xfrm flipH="1">
            <a:off x="10597746" y="1620633"/>
            <a:ext cx="523502" cy="4386326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endCxn id="29" idx="0"/>
          </p:cNvCxnSpPr>
          <p:nvPr/>
        </p:nvCxnSpPr>
        <p:spPr>
          <a:xfrm flipH="1">
            <a:off x="7945717" y="1594951"/>
            <a:ext cx="564261" cy="1501674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23" idx="0"/>
          </p:cNvCxnSpPr>
          <p:nvPr/>
        </p:nvCxnSpPr>
        <p:spPr>
          <a:xfrm>
            <a:off x="5622302" y="1583969"/>
            <a:ext cx="1177" cy="450706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70" idx="2"/>
            <a:endCxn id="22" idx="0"/>
          </p:cNvCxnSpPr>
          <p:nvPr/>
        </p:nvCxnSpPr>
        <p:spPr>
          <a:xfrm flipH="1">
            <a:off x="3516518" y="1715560"/>
            <a:ext cx="24075" cy="1522010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5" idx="2"/>
            <a:endCxn id="4" idx="0"/>
          </p:cNvCxnSpPr>
          <p:nvPr/>
        </p:nvCxnSpPr>
        <p:spPr>
          <a:xfrm>
            <a:off x="2043810" y="1721136"/>
            <a:ext cx="6695" cy="1270803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T2 to T3: an alternative path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52226" y="1428749"/>
            <a:ext cx="9015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 </a:t>
            </a:r>
            <a:endParaRPr lang="en-US" sz="10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-16728" y="1382582"/>
            <a:ext cx="12191999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 panose="020B0604030504040204" pitchFamily="34" charset="0"/>
                <a:ea typeface="+mn-lt" panose="020B0604030504040204" pitchFamily="34" charset="0"/>
              </a:rPr>
              <a:t>JEFF-4T2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16727" y="6019800"/>
            <a:ext cx="12284927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 panose="020B0604030504040204" pitchFamily="34" charset="0"/>
                <a:ea typeface="+mn-lt" panose="020B0604030504040204" pitchFamily="34" charset="0"/>
              </a:rPr>
              <a:t>JEFF-4T3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698202" y="1382582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U-235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98202" y="6019800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U-235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194985" y="1377006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U-238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189570" y="6016082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U-238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235816" y="1379902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Pu-239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612465" y="6022533"/>
            <a:ext cx="8803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Pu-239u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117915" y="137700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Pu-240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509199" y="6008818"/>
            <a:ext cx="8803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Pu-240u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0157561" y="6006959"/>
            <a:ext cx="880369" cy="338554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Pu-241u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718821" y="1369741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Pu-241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9675" y="2991939"/>
            <a:ext cx="1141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RRR </a:t>
            </a:r>
          </a:p>
          <a:p>
            <a:pPr algn="ctr"/>
            <a:r>
              <a:rPr lang="en-US" sz="1600" dirty="0" err="1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ν</a:t>
            </a:r>
            <a:r>
              <a:rPr lang="en-US" sz="1600" baseline="-25000" dirty="0" err="1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</a:t>
            </a:r>
            <a:endParaRPr lang="en-US" sz="1600" baseline="-25000" dirty="0" smtClean="0">
              <a:latin typeface="Candara" panose="020E0502030303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Continuum</a:t>
            </a:r>
            <a:endParaRPr lang="en-US" sz="1600" dirty="0">
              <a:latin typeface="Candara" panose="020E0502030303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45688" y="3237570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Continuum</a:t>
            </a:r>
            <a:endParaRPr lang="en-US" sz="1600" dirty="0">
              <a:latin typeface="Candara" panose="020E0502030303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52649" y="2034675"/>
            <a:ext cx="1141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RRR </a:t>
            </a:r>
          </a:p>
          <a:p>
            <a:pPr algn="ctr"/>
            <a:r>
              <a:rPr lang="en-US" sz="1600" dirty="0" err="1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Nup</a:t>
            </a:r>
            <a:endParaRPr lang="en-US" sz="1600" dirty="0" smtClean="0">
              <a:latin typeface="Candara" panose="020E0502030303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Continuum</a:t>
            </a:r>
            <a:endParaRPr lang="en-US" sz="1600" dirty="0">
              <a:latin typeface="Candara" panose="020E0502030303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60373" y="3112586"/>
            <a:ext cx="9380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Thermal </a:t>
            </a:r>
          </a:p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PFNS</a:t>
            </a:r>
          </a:p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from </a:t>
            </a:r>
          </a:p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CRP</a:t>
            </a:r>
            <a:endParaRPr lang="en-US" sz="1600" dirty="0">
              <a:latin typeface="Candara" panose="020E0502030303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0541" y="3112586"/>
            <a:ext cx="88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Thermal </a:t>
            </a:r>
          </a:p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PFNS</a:t>
            </a:r>
          </a:p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from </a:t>
            </a:r>
          </a:p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JEFF-3.3</a:t>
            </a:r>
            <a:endParaRPr lang="en-US" sz="1600" dirty="0">
              <a:latin typeface="Candara" panose="020E0502030303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25236" y="6016082"/>
            <a:ext cx="870751" cy="33855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Pu-239a</a:t>
            </a:r>
            <a:endParaRPr lang="en-US" sz="1600" dirty="0">
              <a:solidFill>
                <a:srgbClr val="7030A0"/>
              </a:solidFill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01001" y="6016082"/>
            <a:ext cx="870751" cy="33855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Pu-240a</a:t>
            </a:r>
            <a:endParaRPr lang="en-US" sz="1600" dirty="0">
              <a:solidFill>
                <a:srgbClr val="7030A0"/>
              </a:solidFill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240670" y="6007140"/>
            <a:ext cx="870751" cy="33855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Pu-241a</a:t>
            </a:r>
            <a:endParaRPr lang="en-US" sz="1600" dirty="0">
              <a:solidFill>
                <a:srgbClr val="7030A0"/>
              </a:solidFill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47637" y="3096625"/>
            <a:ext cx="1196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MF6/MT102</a:t>
            </a:r>
          </a:p>
          <a:p>
            <a:pPr algn="ctr"/>
            <a:r>
              <a:rPr lang="en-US" sz="1600" dirty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</a:t>
            </a:r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or thermal</a:t>
            </a:r>
          </a:p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point</a:t>
            </a:r>
            <a:endParaRPr lang="en-US" sz="1600" dirty="0">
              <a:latin typeface="Candara" panose="020E0502030303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32" name="Straight Arrow Connector 31"/>
          <p:cNvCxnSpPr>
            <a:stCxn id="29" idx="2"/>
            <a:endCxn id="80" idx="0"/>
          </p:cNvCxnSpPr>
          <p:nvPr/>
        </p:nvCxnSpPr>
        <p:spPr>
          <a:xfrm>
            <a:off x="7945717" y="3927622"/>
            <a:ext cx="3667" cy="2081196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2"/>
            <a:endCxn id="24" idx="0"/>
          </p:cNvCxnSpPr>
          <p:nvPr/>
        </p:nvCxnSpPr>
        <p:spPr>
          <a:xfrm flipH="1">
            <a:off x="5029412" y="2865672"/>
            <a:ext cx="594067" cy="246914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3" idx="2"/>
            <a:endCxn id="25" idx="0"/>
          </p:cNvCxnSpPr>
          <p:nvPr/>
        </p:nvCxnSpPr>
        <p:spPr>
          <a:xfrm>
            <a:off x="5623479" y="2865672"/>
            <a:ext cx="580330" cy="246914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4" idx="2"/>
            <a:endCxn id="77" idx="0"/>
          </p:cNvCxnSpPr>
          <p:nvPr/>
        </p:nvCxnSpPr>
        <p:spPr>
          <a:xfrm>
            <a:off x="5029412" y="4189804"/>
            <a:ext cx="23238" cy="1832729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" idx="2"/>
            <a:endCxn id="56" idx="0"/>
          </p:cNvCxnSpPr>
          <p:nvPr/>
        </p:nvCxnSpPr>
        <p:spPr>
          <a:xfrm flipH="1">
            <a:off x="2043810" y="3822936"/>
            <a:ext cx="6695" cy="2196864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2" idx="2"/>
            <a:endCxn id="71" idx="0"/>
          </p:cNvCxnSpPr>
          <p:nvPr/>
        </p:nvCxnSpPr>
        <p:spPr>
          <a:xfrm>
            <a:off x="3516518" y="3576124"/>
            <a:ext cx="18660" cy="2439958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859760" y="4628980"/>
            <a:ext cx="5781567" cy="584775"/>
          </a:xfrm>
          <a:prstGeom prst="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Simultaneous GLLS adjustment of all resonance parameters and Pu-239 </a:t>
            </a:r>
            <a:r>
              <a:rPr lang="en-US" sz="1600" dirty="0" err="1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ν</a:t>
            </a:r>
            <a:r>
              <a:rPr lang="en-US" sz="1600" baseline="-25000" dirty="0" err="1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</a:t>
            </a:r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to reproduce JEFF-3.1.1 performances</a:t>
            </a:r>
            <a:endParaRPr lang="en-US" sz="1600" dirty="0">
              <a:latin typeface="Candara" panose="020E0502030303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6546884" y="3927622"/>
            <a:ext cx="591723" cy="697010"/>
          </a:xfrm>
          <a:prstGeom prst="straightConnector1">
            <a:avLst/>
          </a:prstGeom>
          <a:ln>
            <a:solidFill>
              <a:srgbClr val="7030A0"/>
            </a:solidFill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78" idx="2"/>
            <a:endCxn id="57" idx="0"/>
          </p:cNvCxnSpPr>
          <p:nvPr/>
        </p:nvCxnSpPr>
        <p:spPr>
          <a:xfrm>
            <a:off x="8504400" y="1715560"/>
            <a:ext cx="246144" cy="2913420"/>
          </a:xfrm>
          <a:prstGeom prst="straightConnector1">
            <a:avLst/>
          </a:prstGeom>
          <a:ln>
            <a:solidFill>
              <a:srgbClr val="7030A0"/>
            </a:solidFill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35" idx="2"/>
          </p:cNvCxnSpPr>
          <p:nvPr/>
        </p:nvCxnSpPr>
        <p:spPr>
          <a:xfrm flipH="1">
            <a:off x="9442920" y="1708295"/>
            <a:ext cx="1662386" cy="2920055"/>
          </a:xfrm>
          <a:prstGeom prst="straightConnector1">
            <a:avLst/>
          </a:prstGeom>
          <a:ln>
            <a:solidFill>
              <a:srgbClr val="7030A0"/>
            </a:solidFill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endCxn id="26" idx="0"/>
          </p:cNvCxnSpPr>
          <p:nvPr/>
        </p:nvCxnSpPr>
        <p:spPr>
          <a:xfrm flipH="1">
            <a:off x="6160612" y="5224737"/>
            <a:ext cx="871893" cy="791345"/>
          </a:xfrm>
          <a:prstGeom prst="straightConnector1">
            <a:avLst/>
          </a:prstGeom>
          <a:ln>
            <a:solidFill>
              <a:srgbClr val="7030A0"/>
            </a:solidFill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27" idx="0"/>
          </p:cNvCxnSpPr>
          <p:nvPr/>
        </p:nvCxnSpPr>
        <p:spPr>
          <a:xfrm>
            <a:off x="8862596" y="5224737"/>
            <a:ext cx="173781" cy="791345"/>
          </a:xfrm>
          <a:prstGeom prst="straightConnector1">
            <a:avLst/>
          </a:prstGeom>
          <a:ln>
            <a:solidFill>
              <a:srgbClr val="7030A0"/>
            </a:solidFill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endCxn id="28" idx="0"/>
          </p:cNvCxnSpPr>
          <p:nvPr/>
        </p:nvCxnSpPr>
        <p:spPr>
          <a:xfrm>
            <a:off x="9442921" y="5213755"/>
            <a:ext cx="2233125" cy="793385"/>
          </a:xfrm>
          <a:prstGeom prst="straightConnector1">
            <a:avLst/>
          </a:prstGeom>
          <a:ln>
            <a:solidFill>
              <a:srgbClr val="7030A0"/>
            </a:solidFill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647077" y="215113"/>
            <a:ext cx="5812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For further information about the GLLS adjustment, contact </a:t>
            </a:r>
            <a:r>
              <a:rPr lang="en-US" sz="16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dimitri-alexandre.rochman@psi.ch</a:t>
            </a:r>
            <a:endParaRPr lang="en-US" sz="1600" b="1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97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JEFF-4.0 Fission Yields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096000" y="3505200"/>
            <a:ext cx="0" cy="1831602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400" y="-1"/>
            <a:ext cx="992207" cy="9922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134817"/>
            <a:ext cx="1203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Thermal neutron induced fission of U-235 and Pu-239</a:t>
            </a:r>
            <a:endParaRPr lang="en-US" sz="1600" b="1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113" y="3771906"/>
            <a:ext cx="54884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Conservative </a:t>
            </a:r>
            <a:r>
              <a:rPr lang="en-US" sz="1600" b="1" dirty="0" smtClean="0"/>
              <a:t>sorting (C) </a:t>
            </a:r>
          </a:p>
          <a:p>
            <a:endParaRPr lang="en-US" sz="1600" dirty="0" smtClean="0"/>
          </a:p>
          <a:p>
            <a:r>
              <a:rPr lang="en-US" sz="1600" dirty="0" smtClean="0"/>
              <a:t>All the datasets </a:t>
            </a:r>
            <a:r>
              <a:rPr lang="en-US" sz="1600" dirty="0"/>
              <a:t>are used by adding 2.5% uncertainty to all data points, in order to make them compatible.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0827" y="3767142"/>
            <a:ext cx="5486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Strict </a:t>
            </a:r>
            <a:r>
              <a:rPr lang="en-US" sz="1600" b="1" dirty="0" smtClean="0"/>
              <a:t>sorting </a:t>
            </a:r>
            <a:r>
              <a:rPr lang="en-US" sz="1600" b="1" dirty="0"/>
              <a:t>(</a:t>
            </a:r>
            <a:r>
              <a:rPr lang="en-US" sz="1600" b="1" dirty="0" smtClean="0"/>
              <a:t>S)</a:t>
            </a:r>
          </a:p>
          <a:p>
            <a:endParaRPr lang="en-US" sz="1600" dirty="0"/>
          </a:p>
          <a:p>
            <a:r>
              <a:rPr lang="en-US" sz="1600" dirty="0" smtClean="0"/>
              <a:t>Instead </a:t>
            </a:r>
            <a:r>
              <a:rPr lang="en-US" sz="1600" dirty="0"/>
              <a:t>of adding </a:t>
            </a:r>
            <a:r>
              <a:rPr lang="en-US" sz="1600" dirty="0" smtClean="0"/>
              <a:t>independent </a:t>
            </a:r>
            <a:r>
              <a:rPr lang="en-US" sz="1600" dirty="0"/>
              <a:t>uncertainty, only consistent experiments are selected. Measurements that did not pass the tests per datasets and the tests per mass were </a:t>
            </a:r>
            <a:r>
              <a:rPr lang="en-US" sz="1600" dirty="0" smtClean="0"/>
              <a:t>excluded.</a:t>
            </a:r>
            <a:endParaRPr lang="en-US" sz="1600" dirty="0">
              <a:solidFill>
                <a:srgbClr val="006699"/>
              </a:solidFill>
              <a:ea typeface="+mn-lt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7425" y="1891332"/>
            <a:ext cx="1203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At </a:t>
            </a:r>
            <a:r>
              <a:rPr lang="en-US" sz="1600" dirty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each step of the evaluation process, correlations induced mainly by the conservation laws are given and the full variance-covariance matrix can then be </a:t>
            </a:r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determined</a:t>
            </a:r>
          </a:p>
          <a:p>
            <a:endParaRPr lang="en-US" sz="1600" dirty="0" smtClean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  <a:p>
            <a:r>
              <a:rPr lang="en-US" sz="1600" dirty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As data points from the </a:t>
            </a:r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experimental </a:t>
            </a:r>
            <a:r>
              <a:rPr lang="en-US" sz="1600" dirty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datasets (used for the isobaric fission yields evaluation) were not always compatible with each other, it was necessary to apply a </a:t>
            </a:r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“regularization” method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624" y="5957280"/>
            <a:ext cx="11948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For further information about the FY evaluations, contact </a:t>
            </a:r>
            <a:r>
              <a:rPr lang="en-US" sz="16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olivier.serot@cea.fr</a:t>
            </a:r>
            <a:endParaRPr lang="en-US" sz="1600" b="1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5825" y="5528846"/>
            <a:ext cx="716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The main difference between the two methods is the uncertainty</a:t>
            </a:r>
          </a:p>
        </p:txBody>
      </p:sp>
    </p:spTree>
    <p:extLst>
      <p:ext uri="{BB962C8B-B14F-4D97-AF65-F5344CB8AC3E}">
        <p14:creationId xmlns:p14="http://schemas.microsoft.com/office/powerpoint/2010/main" val="2815520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495800"/>
            <a:ext cx="1924592" cy="1825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JEFF-4Tx </a:t>
            </a:r>
            <a:r>
              <a:rPr lang="en-US" dirty="0"/>
              <a:t>BU </a:t>
            </a:r>
            <a:r>
              <a:rPr lang="en-US" dirty="0" smtClean="0"/>
              <a:t>issue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791200" y="5105400"/>
            <a:ext cx="5827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The strong </a:t>
            </a:r>
            <a:r>
              <a:rPr lang="en-US" sz="1600" dirty="0" err="1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k_inf</a:t>
            </a:r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 </a:t>
            </a:r>
            <a:r>
              <a:rPr lang="en-US" sz="1600" dirty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bias with burn-up observed with JEFF-3.3 and JEFF-4.T0, JEFF-4.T1, is </a:t>
            </a:r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still present using </a:t>
            </a:r>
            <a:r>
              <a:rPr lang="en-US" sz="1600" dirty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new JEFF-4T2.2</a:t>
            </a:r>
            <a:endParaRPr lang="en-US" sz="1600" dirty="0" smtClean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62600" y="3352800"/>
            <a:ext cx="2518796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481" y="1152750"/>
            <a:ext cx="7568492" cy="3343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273650"/>
            <a:ext cx="1166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VESTA 2.2 UAM Pin cell calculation</a:t>
            </a:r>
          </a:p>
          <a:p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PWR UOX fuel pin</a:t>
            </a:r>
          </a:p>
          <a:p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Irradiated during 1 cycle</a:t>
            </a:r>
          </a:p>
          <a:p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BU= 61.28 </a:t>
            </a:r>
            <a:r>
              <a:rPr lang="en-US" sz="1600" dirty="0" err="1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GWd</a:t>
            </a:r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/</a:t>
            </a:r>
            <a:r>
              <a:rPr lang="en-US" sz="1600" dirty="0" err="1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tHM</a:t>
            </a:r>
            <a:endParaRPr lang="en-US" sz="1600" baseline="30000" dirty="0" smtClean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  <a:p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2D model</a:t>
            </a:r>
          </a:p>
          <a:p>
            <a:endParaRPr lang="en-US" sz="1600" dirty="0" smtClean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43" y="2786273"/>
            <a:ext cx="3462467" cy="17665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00800" y="6224978"/>
            <a:ext cx="5943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6"/>
              </a:rPr>
              <a:t>https://</a:t>
            </a:r>
            <a:r>
              <a:rPr lang="en-US" sz="1400" dirty="0" smtClean="0">
                <a:hlinkClick r:id="rId6"/>
              </a:rPr>
              <a:t>www.oecd-nea.org/dbdata/nds_jefdoc/jefdoc-2233.pdf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8369" y="200488"/>
            <a:ext cx="1432094" cy="6511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4343" y="5239651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For further information about this work, contact </a:t>
            </a:r>
            <a:r>
              <a:rPr lang="en-US" sz="16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raphaelle.ichou@irsn.fr</a:t>
            </a:r>
            <a:endParaRPr lang="en-US" sz="1600" b="1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471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JEFF-4Tx BU </a:t>
            </a:r>
            <a:r>
              <a:rPr lang="en-US" dirty="0" smtClean="0"/>
              <a:t>issue contributions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71600"/>
            <a:ext cx="6847243" cy="48815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15200" y="2514600"/>
            <a:ext cx="442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Contribution of different isotopes at high BU: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Low contribution of U-238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Large impact of Pu-239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Large contribution of Fission Products</a:t>
            </a:r>
          </a:p>
          <a:p>
            <a:endParaRPr lang="en-US" sz="1600" dirty="0" smtClean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599" y="20877"/>
            <a:ext cx="2430049" cy="9982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00800" y="6224978"/>
            <a:ext cx="5943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www.oecd-nea.org/dbdata/nds_jefdoc/jefdoc-2239.pdf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543800" y="5211815"/>
            <a:ext cx="438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For further information about this work, contact </a:t>
            </a:r>
            <a:r>
              <a:rPr lang="en-US" sz="16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oscar.cabellos@upm.es</a:t>
            </a:r>
            <a:endParaRPr lang="en-US" sz="1600" b="1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71948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JEFF-4.0 Timeline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111408" y="3962400"/>
            <a:ext cx="1072730" cy="584775"/>
          </a:xfrm>
          <a:prstGeom prst="rect">
            <a:avLst/>
          </a:prstGeom>
          <a:gradFill flip="none" rotWithShape="1">
            <a:gsLst>
              <a:gs pos="0">
                <a:srgbClr val="00682F"/>
              </a:gs>
              <a:gs pos="78000">
                <a:srgbClr val="00CC00"/>
              </a:gs>
              <a:gs pos="100000">
                <a:srgbClr val="92D050"/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JEFF-3.3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Release</a:t>
            </a:r>
            <a:endParaRPr lang="en-US" sz="1600" dirty="0">
              <a:solidFill>
                <a:schemeClr val="bg1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1007935" y="3962399"/>
            <a:ext cx="1072730" cy="584775"/>
          </a:xfrm>
          <a:prstGeom prst="rect">
            <a:avLst/>
          </a:prstGeom>
          <a:gradFill flip="none" rotWithShape="1">
            <a:gsLst>
              <a:gs pos="0">
                <a:srgbClr val="005878"/>
              </a:gs>
              <a:gs pos="78000">
                <a:schemeClr val="tx2">
                  <a:lumMod val="60000"/>
                  <a:lumOff val="4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JEFF-4.0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Release</a:t>
            </a:r>
            <a:endParaRPr lang="en-US" sz="1600" dirty="0">
              <a:solidFill>
                <a:schemeClr val="bg1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304800" y="1480433"/>
            <a:ext cx="11582400" cy="3076141"/>
            <a:chOff x="304800" y="1480433"/>
            <a:chExt cx="11582400" cy="3076141"/>
          </a:xfrm>
        </p:grpSpPr>
        <p:cxnSp>
          <p:nvCxnSpPr>
            <p:cNvPr id="93" name="Straight Connector 92"/>
            <p:cNvCxnSpPr>
              <a:stCxn id="60" idx="2"/>
              <a:endCxn id="51" idx="2"/>
            </p:cNvCxnSpPr>
            <p:nvPr/>
          </p:nvCxnSpPr>
          <p:spPr>
            <a:xfrm>
              <a:off x="647700" y="2862756"/>
              <a:ext cx="73" cy="16844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61" idx="2"/>
              <a:endCxn id="59" idx="2"/>
            </p:cNvCxnSpPr>
            <p:nvPr/>
          </p:nvCxnSpPr>
          <p:spPr>
            <a:xfrm>
              <a:off x="11544300" y="2862756"/>
              <a:ext cx="0" cy="16844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62" idx="2"/>
              <a:endCxn id="69" idx="2"/>
            </p:cNvCxnSpPr>
            <p:nvPr/>
          </p:nvCxnSpPr>
          <p:spPr>
            <a:xfrm>
              <a:off x="8610600" y="2862756"/>
              <a:ext cx="6757" cy="16597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63" idx="2"/>
              <a:endCxn id="68" idx="2"/>
            </p:cNvCxnSpPr>
            <p:nvPr/>
          </p:nvCxnSpPr>
          <p:spPr>
            <a:xfrm>
              <a:off x="6553200" y="2862756"/>
              <a:ext cx="3345" cy="16597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64" idx="2"/>
              <a:endCxn id="67" idx="2"/>
            </p:cNvCxnSpPr>
            <p:nvPr/>
          </p:nvCxnSpPr>
          <p:spPr>
            <a:xfrm flipH="1">
              <a:off x="4495800" y="2862756"/>
              <a:ext cx="6306" cy="16938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5" idx="2"/>
              <a:endCxn id="66" idx="2"/>
            </p:cNvCxnSpPr>
            <p:nvPr/>
          </p:nvCxnSpPr>
          <p:spPr>
            <a:xfrm>
              <a:off x="2435056" y="2862756"/>
              <a:ext cx="0" cy="16938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/>
            <p:cNvGrpSpPr/>
            <p:nvPr/>
          </p:nvGrpSpPr>
          <p:grpSpPr>
            <a:xfrm>
              <a:off x="340200" y="3429000"/>
              <a:ext cx="11242200" cy="0"/>
              <a:chOff x="340200" y="3429000"/>
              <a:chExt cx="11242200" cy="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340200" y="3429000"/>
                <a:ext cx="8763000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9103200" y="3429000"/>
                <a:ext cx="1752600" cy="0"/>
              </a:xfrm>
              <a:prstGeom prst="line">
                <a:avLst/>
              </a:prstGeom>
              <a:ln w="762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0439400" y="3429000"/>
                <a:ext cx="1143000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Donut 22"/>
            <p:cNvSpPr/>
            <p:nvPr/>
          </p:nvSpPr>
          <p:spPr>
            <a:xfrm>
              <a:off x="2133600" y="3124200"/>
              <a:ext cx="609600" cy="609600"/>
            </a:xfrm>
            <a:prstGeom prst="donu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4191000" y="3124200"/>
              <a:ext cx="609600" cy="609600"/>
            </a:xfrm>
            <a:prstGeom prst="donu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6248400" y="3124200"/>
              <a:ext cx="609600" cy="609600"/>
            </a:xfrm>
            <a:prstGeom prst="don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Donut 25"/>
            <p:cNvSpPr/>
            <p:nvPr/>
          </p:nvSpPr>
          <p:spPr>
            <a:xfrm>
              <a:off x="8305800" y="3124200"/>
              <a:ext cx="609600" cy="609600"/>
            </a:xfrm>
            <a:prstGeom prst="donu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04800" y="3086100"/>
              <a:ext cx="685800" cy="685800"/>
            </a:xfrm>
            <a:prstGeom prst="ellipse">
              <a:avLst/>
            </a:prstGeom>
            <a:gradFill>
              <a:gsLst>
                <a:gs pos="0">
                  <a:srgbClr val="00682F"/>
                </a:gs>
                <a:gs pos="80000">
                  <a:srgbClr val="00CC00"/>
                </a:gs>
                <a:gs pos="100000">
                  <a:srgbClr val="92D050"/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1201400" y="3086100"/>
              <a:ext cx="685800" cy="685800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</a:schemeClr>
                </a:gs>
                <a:gs pos="80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1328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2017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217928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2024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284228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2023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26828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2022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175734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2021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108684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2020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741597" y="3971799"/>
              <a:ext cx="1386918" cy="5847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JEFF-4T0</a:t>
              </a:r>
            </a:p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Test Library</a:t>
              </a:r>
              <a:endParaRPr lang="en-US" sz="1600" dirty="0">
                <a:latin typeface="+mn-lt" panose="020B0604030504040204" pitchFamily="34" charset="0"/>
                <a:ea typeface="+mn-lt" panose="020B060403050404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802341" y="3971799"/>
              <a:ext cx="1386918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JEFF-4T1</a:t>
              </a:r>
            </a:p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Test Library</a:t>
              </a:r>
              <a:endParaRPr lang="en-US" sz="1600" dirty="0">
                <a:latin typeface="+mn-lt" panose="020B0604030504040204" pitchFamily="34" charset="0"/>
                <a:ea typeface="+mn-lt" panose="020B060403050404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63086" y="3937700"/>
              <a:ext cx="1386918" cy="58477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JEFF-4T2</a:t>
              </a:r>
            </a:p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Test Library</a:t>
              </a:r>
              <a:endParaRPr lang="en-US" sz="1600" dirty="0">
                <a:latin typeface="+mn-lt" panose="020B0604030504040204" pitchFamily="34" charset="0"/>
                <a:ea typeface="+mn-lt" panose="020B060403050404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923898" y="3937699"/>
              <a:ext cx="1386918" cy="5847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JEFF-4T3</a:t>
              </a:r>
            </a:p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Test Library</a:t>
              </a:r>
              <a:endParaRPr lang="en-US" sz="1600" dirty="0">
                <a:latin typeface="+mn-lt" panose="020B0604030504040204" pitchFamily="34" charset="0"/>
                <a:ea typeface="+mn-lt" panose="020B0604030504040204" pitchFamily="34" charset="0"/>
              </a:endParaRP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046" y="1480433"/>
              <a:ext cx="681554" cy="959184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400" y="1485009"/>
              <a:ext cx="681554" cy="959184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393491" y="1563168"/>
            <a:ext cx="6603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99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https://www.oecd-nea.org/dbdata/jeff/jeff40/t3/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2996" y="2089303"/>
            <a:ext cx="8531566" cy="83099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JEFF-4T3 is available. First feedbacks will be given 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t</a:t>
            </a:r>
            <a:r>
              <a:rPr lang="en-US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he next </a:t>
            </a:r>
            <a:r>
              <a:rPr lang="en-US" b="1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JEFF Nuclear Data Week</a:t>
            </a:r>
            <a:endParaRPr lang="en-US" b="1" dirty="0">
              <a:solidFill>
                <a:schemeClr val="bg1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4072"/>
          <a:stretch/>
        </p:blipFill>
        <p:spPr>
          <a:xfrm>
            <a:off x="2849236" y="4663312"/>
            <a:ext cx="6493528" cy="177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9116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04800" y="2895600"/>
            <a:ext cx="4699963" cy="1698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2) </a:t>
            </a:r>
            <a:r>
              <a:rPr lang="en-US" dirty="0"/>
              <a:t>Integrated, Automated, and Reproducible Nuclear Data Processing at the NEA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3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NEA Processing pipeline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763000" y="1280758"/>
            <a:ext cx="3165000" cy="5155677"/>
          </a:xfrm>
        </p:spPr>
        <p:txBody>
          <a:bodyPr>
            <a:normAutofit/>
          </a:bodyPr>
          <a:lstStyle/>
          <a:p>
            <a:r>
              <a:rPr lang="en-US" dirty="0" smtClean="0"/>
              <a:t>The main YAML (pipeline definition) is maintained in its own repository</a:t>
            </a:r>
          </a:p>
          <a:p>
            <a:endParaRPr lang="en-US" dirty="0"/>
          </a:p>
          <a:p>
            <a:r>
              <a:rPr lang="en-US" dirty="0" smtClean="0"/>
              <a:t>After every commit, the pipeline is automatically triggered</a:t>
            </a:r>
          </a:p>
          <a:p>
            <a:endParaRPr lang="en-US" dirty="0"/>
          </a:p>
          <a:p>
            <a:r>
              <a:rPr lang="en-GB" dirty="0" smtClean="0"/>
              <a:t>The pipeline is identical </a:t>
            </a:r>
            <a:r>
              <a:rPr lang="en-GB" dirty="0"/>
              <a:t>for all isotopes 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6255" t="9638" r="12421"/>
          <a:stretch/>
        </p:blipFill>
        <p:spPr>
          <a:xfrm>
            <a:off x="457200" y="1447800"/>
            <a:ext cx="7845900" cy="426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6019800"/>
            <a:ext cx="10973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Codes are built into Docker images, stored in the Harbor, and pulled by the pipeline</a:t>
            </a:r>
            <a:endParaRPr lang="en-US" sz="2000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3927" y="5658821"/>
            <a:ext cx="843779" cy="721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265428"/>
            <a:ext cx="7769700" cy="14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86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338" y="2764556"/>
            <a:ext cx="8960526" cy="1671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NEA Processing pipeline</a:t>
            </a:r>
            <a:endParaRPr lang="en-US" dirty="0"/>
          </a:p>
        </p:txBody>
      </p:sp>
      <p:cxnSp>
        <p:nvCxnSpPr>
          <p:cNvPr id="7" name="Straight Arrow Connector 6"/>
          <p:cNvCxnSpPr>
            <a:stCxn id="8" idx="0"/>
          </p:cNvCxnSpPr>
          <p:nvPr/>
        </p:nvCxnSpPr>
        <p:spPr>
          <a:xfrm flipH="1" flipV="1">
            <a:off x="1732711" y="2094887"/>
            <a:ext cx="643896" cy="102912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668337" y="3124009"/>
            <a:ext cx="1416539" cy="131228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83925" y="1218038"/>
            <a:ext cx="7310117" cy="1169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Reconstruction of cross sections from RP</a:t>
            </a:r>
          </a:p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Creation of PENDF on a unionized energy grid</a:t>
            </a:r>
          </a:p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Doppler-broadening of the cross sections in PENDF</a:t>
            </a:r>
          </a:p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Self-shielding in the URR</a:t>
            </a:r>
          </a:p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Generation of heat production XS and radiation damage energy production </a:t>
            </a:r>
            <a:endParaRPr lang="en-US" sz="1400" dirty="0">
              <a:latin typeface="+mn-lt"/>
            </a:endParaRPr>
          </a:p>
        </p:txBody>
      </p:sp>
      <p:cxnSp>
        <p:nvCxnSpPr>
          <p:cNvPr id="10" name="Straight Arrow Connector 9"/>
          <p:cNvCxnSpPr>
            <a:endCxn id="9" idx="2"/>
          </p:cNvCxnSpPr>
          <p:nvPr/>
        </p:nvCxnSpPr>
        <p:spPr>
          <a:xfrm flipV="1">
            <a:off x="5162475" y="2387589"/>
            <a:ext cx="2876509" cy="1224086"/>
          </a:xfrm>
          <a:prstGeom prst="straightConnector1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12294" y="3581400"/>
            <a:ext cx="2043112" cy="399939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4" idx="2"/>
          </p:cNvCxnSpPr>
          <p:nvPr/>
        </p:nvCxnSpPr>
        <p:spPr>
          <a:xfrm flipH="1">
            <a:off x="3907787" y="4363741"/>
            <a:ext cx="233132" cy="753256"/>
          </a:xfrm>
          <a:prstGeom prst="straightConnector1">
            <a:avLst/>
          </a:prstGeom>
          <a:ln w="28575">
            <a:solidFill>
              <a:srgbClr val="F5A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119363" y="3963802"/>
            <a:ext cx="2043112" cy="399939"/>
          </a:xfrm>
          <a:prstGeom prst="rect">
            <a:avLst/>
          </a:prstGeom>
          <a:noFill/>
          <a:ln>
            <a:solidFill>
              <a:srgbClr val="F5A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7" idx="2"/>
            <a:endCxn id="15" idx="0"/>
          </p:cNvCxnSpPr>
          <p:nvPr/>
        </p:nvCxnSpPr>
        <p:spPr>
          <a:xfrm>
            <a:off x="6103838" y="3611675"/>
            <a:ext cx="1678169" cy="894305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364000" y="3211736"/>
            <a:ext cx="1479676" cy="39993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78659" y="3211736"/>
            <a:ext cx="1479676" cy="39993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019227" y="5163814"/>
            <a:ext cx="2748037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Convert the ACE files into HDF5 format</a:t>
            </a:r>
          </a:p>
        </p:txBody>
      </p:sp>
      <p:cxnSp>
        <p:nvCxnSpPr>
          <p:cNvPr id="20" name="Straight Arrow Connector 19"/>
          <p:cNvCxnSpPr>
            <a:endCxn id="19" idx="0"/>
          </p:cNvCxnSpPr>
          <p:nvPr/>
        </p:nvCxnSpPr>
        <p:spPr>
          <a:xfrm>
            <a:off x="8372893" y="3611675"/>
            <a:ext cx="2020353" cy="155213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38983" y="5918926"/>
            <a:ext cx="4059839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Thanks to J-C Sublet for providing his processing routine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10207" y="4505980"/>
            <a:ext cx="59436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Produce probability tables for the URR self-shielded XS</a:t>
            </a:r>
          </a:p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Create the ACE file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400" y="1270780"/>
            <a:ext cx="2994994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Format checks</a:t>
            </a:r>
          </a:p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Internal consistency checks</a:t>
            </a:r>
          </a:p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Additional checks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6700" y="5155049"/>
            <a:ext cx="7282175" cy="1169551"/>
          </a:xfrm>
          <a:prstGeom prst="rect">
            <a:avLst/>
          </a:prstGeom>
          <a:solidFill>
            <a:srgbClr val="F5A7FF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dirty="0">
                <a:latin typeface="+mn-lt"/>
              </a:rPr>
              <a:t>Reconstruction of </a:t>
            </a:r>
            <a:r>
              <a:rPr lang="en-US" sz="1400" dirty="0" smtClean="0">
                <a:latin typeface="+mn-lt"/>
              </a:rPr>
              <a:t>cross </a:t>
            </a:r>
            <a:r>
              <a:rPr lang="en-US" sz="1400" dirty="0">
                <a:latin typeface="+mn-lt"/>
              </a:rPr>
              <a:t>sections from RP</a:t>
            </a:r>
          </a:p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Doppler-broadening </a:t>
            </a:r>
            <a:r>
              <a:rPr lang="en-US" sz="1400" dirty="0">
                <a:latin typeface="+mn-lt"/>
              </a:rPr>
              <a:t>of the cross sections in </a:t>
            </a:r>
            <a:r>
              <a:rPr lang="en-US" sz="1400" dirty="0" smtClean="0">
                <a:latin typeface="+mn-lt"/>
              </a:rPr>
              <a:t>ENDF-6</a:t>
            </a:r>
          </a:p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Generation of activation cross sections (MF=10)</a:t>
            </a:r>
          </a:p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Calculation of self-shielded, </a:t>
            </a:r>
            <a:r>
              <a:rPr lang="en-US" sz="1400" dirty="0" err="1" smtClean="0">
                <a:latin typeface="+mn-lt"/>
              </a:rPr>
              <a:t>multigroup</a:t>
            </a:r>
            <a:r>
              <a:rPr lang="en-US" sz="1400" dirty="0" smtClean="0">
                <a:latin typeface="+mn-lt"/>
              </a:rPr>
              <a:t> cross sections and multi-band parameters in the ENDF format</a:t>
            </a:r>
            <a:endParaRPr lang="en-US" sz="14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6620" y="2133600"/>
            <a:ext cx="2224473" cy="316919"/>
          </a:xfrm>
          <a:prstGeom prst="rect">
            <a:avLst/>
          </a:prstGeom>
          <a:solidFill>
            <a:srgbClr val="FF7C80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ENDF </a:t>
            </a:r>
            <a:r>
              <a:rPr lang="en-US" sz="1400" dirty="0" smtClean="0">
                <a:latin typeface="+mn-lt"/>
                <a:sym typeface="Wingdings" panose="05000000000000000000" pitchFamily="2" charset="2"/>
              </a:rPr>
              <a:t> GNDS</a:t>
            </a:r>
            <a:endParaRPr lang="en-US" sz="1400" dirty="0" smtClean="0"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19363" y="3181461"/>
            <a:ext cx="2043112" cy="399939"/>
          </a:xfrm>
          <a:prstGeom prst="rect">
            <a:avLst/>
          </a:prstGeom>
          <a:noFill/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endCxn id="24" idx="2"/>
          </p:cNvCxnSpPr>
          <p:nvPr/>
        </p:nvCxnSpPr>
        <p:spPr>
          <a:xfrm flipH="1" flipV="1">
            <a:off x="3178857" y="2450519"/>
            <a:ext cx="879011" cy="744473"/>
          </a:xfrm>
          <a:prstGeom prst="straightConnector1">
            <a:avLst/>
          </a:prstGeom>
          <a:ln w="28575">
            <a:solidFill>
              <a:srgbClr val="FF7C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441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338" y="2764556"/>
            <a:ext cx="8960526" cy="1671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NEA Processing pipeline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1081" y="1716588"/>
            <a:ext cx="1559675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TRIPOLI-4</a:t>
            </a:r>
            <a:endParaRPr lang="en-US" sz="1400" dirty="0">
              <a:latin typeface="+mn-lt"/>
            </a:endParaRPr>
          </a:p>
        </p:txBody>
      </p:sp>
      <p:cxnSp>
        <p:nvCxnSpPr>
          <p:cNvPr id="7" name="Straight Arrow Connector 6"/>
          <p:cNvCxnSpPr>
            <a:stCxn id="8" idx="0"/>
            <a:endCxn id="6" idx="2"/>
          </p:cNvCxnSpPr>
          <p:nvPr/>
        </p:nvCxnSpPr>
        <p:spPr>
          <a:xfrm flipV="1">
            <a:off x="4133850" y="2024365"/>
            <a:ext cx="7069" cy="1557035"/>
          </a:xfrm>
          <a:prstGeom prst="straightConnector1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112294" y="3581400"/>
            <a:ext cx="2043112" cy="399939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01833" y="5234229"/>
            <a:ext cx="1678169" cy="307777"/>
          </a:xfrm>
          <a:prstGeom prst="rect">
            <a:avLst/>
          </a:prstGeom>
          <a:solidFill>
            <a:srgbClr val="F5A7FF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FISPACT-II</a:t>
            </a:r>
            <a:endParaRPr lang="en-US" sz="1400" dirty="0">
              <a:latin typeface="+mn-lt"/>
            </a:endParaRPr>
          </a:p>
        </p:txBody>
      </p:sp>
      <p:cxnSp>
        <p:nvCxnSpPr>
          <p:cNvPr id="10" name="Straight Arrow Connector 9"/>
          <p:cNvCxnSpPr>
            <a:stCxn id="11" idx="2"/>
            <a:endCxn id="9" idx="0"/>
          </p:cNvCxnSpPr>
          <p:nvPr/>
        </p:nvCxnSpPr>
        <p:spPr>
          <a:xfrm flipH="1">
            <a:off x="4140918" y="4363741"/>
            <a:ext cx="1" cy="870488"/>
          </a:xfrm>
          <a:prstGeom prst="straightConnector1">
            <a:avLst/>
          </a:prstGeom>
          <a:ln w="28575">
            <a:solidFill>
              <a:srgbClr val="F5A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19363" y="3963802"/>
            <a:ext cx="2043112" cy="399939"/>
          </a:xfrm>
          <a:prstGeom prst="rect">
            <a:avLst/>
          </a:prstGeom>
          <a:noFill/>
          <a:ln>
            <a:solidFill>
              <a:srgbClr val="F5A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13" idx="0"/>
            <a:endCxn id="17" idx="2"/>
          </p:cNvCxnSpPr>
          <p:nvPr/>
        </p:nvCxnSpPr>
        <p:spPr>
          <a:xfrm flipH="1" flipV="1">
            <a:off x="6098700" y="2160273"/>
            <a:ext cx="5138" cy="1051463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364000" y="3211736"/>
            <a:ext cx="1479676" cy="39993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78659" y="3211736"/>
            <a:ext cx="1479676" cy="39993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61753" y="5196082"/>
            <a:ext cx="1313488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dirty="0" err="1" smtClean="0">
                <a:latin typeface="+mn-lt"/>
              </a:rPr>
              <a:t>OpenMC</a:t>
            </a:r>
            <a:endParaRPr lang="en-US" sz="1400" dirty="0" smtClean="0">
              <a:latin typeface="+mn-lt"/>
            </a:endParaRPr>
          </a:p>
        </p:txBody>
      </p:sp>
      <p:cxnSp>
        <p:nvCxnSpPr>
          <p:cNvPr id="16" name="Straight Arrow Connector 15"/>
          <p:cNvCxnSpPr>
            <a:stCxn id="14" idx="2"/>
            <a:endCxn id="15" idx="0"/>
          </p:cNvCxnSpPr>
          <p:nvPr/>
        </p:nvCxnSpPr>
        <p:spPr>
          <a:xfrm>
            <a:off x="7818497" y="3611675"/>
            <a:ext cx="0" cy="158440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79603" y="1637053"/>
            <a:ext cx="143819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MCNP</a:t>
            </a:r>
          </a:p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Serpent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78659" y="1560651"/>
            <a:ext cx="4960941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The pipeline is designed </a:t>
            </a:r>
            <a:r>
              <a:rPr lang="en-US" sz="2000" dirty="0" smtClean="0">
                <a:solidFill>
                  <a:srgbClr val="FF0000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by</a:t>
            </a:r>
            <a:r>
              <a:rPr lang="en-US" sz="20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 the JEFF community </a:t>
            </a:r>
            <a:r>
              <a:rPr lang="en-US" sz="2000" dirty="0" smtClean="0">
                <a:solidFill>
                  <a:srgbClr val="FF0000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for</a:t>
            </a:r>
            <a:r>
              <a:rPr lang="en-US" sz="20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 the JEFF community</a:t>
            </a:r>
            <a:endParaRPr lang="en-US" sz="2000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69879" y="3612763"/>
            <a:ext cx="1479676" cy="3999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AMPX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77156" y="5196082"/>
            <a:ext cx="1313488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</a:rPr>
              <a:t>SCALE</a:t>
            </a:r>
          </a:p>
        </p:txBody>
      </p:sp>
      <p:cxnSp>
        <p:nvCxnSpPr>
          <p:cNvPr id="21" name="Straight Arrow Connector 20"/>
          <p:cNvCxnSpPr>
            <a:stCxn id="19" idx="2"/>
            <a:endCxn id="20" idx="0"/>
          </p:cNvCxnSpPr>
          <p:nvPr/>
        </p:nvCxnSpPr>
        <p:spPr>
          <a:xfrm>
            <a:off x="6109717" y="4012702"/>
            <a:ext cx="24183" cy="11833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21224" y="5819080"/>
            <a:ext cx="9645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For further information about AMPX processing, contact </a:t>
            </a:r>
            <a:r>
              <a:rPr lang="en-US" sz="16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andrew.holcomb@oecd-nea.org</a:t>
            </a:r>
            <a:endParaRPr lang="en-US" sz="1600" b="1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9857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04800" y="2590800"/>
            <a:ext cx="4699963" cy="1698172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) Past and future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68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895600"/>
            <a:ext cx="4699963" cy="1698172"/>
          </a:xfrm>
        </p:spPr>
        <p:txBody>
          <a:bodyPr/>
          <a:lstStyle/>
          <a:p>
            <a:r>
              <a:rPr lang="en-US" dirty="0" smtClean="0"/>
              <a:t>1) From JEFF-3.3 to JEFF-4.0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6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current ND path</a:t>
            </a:r>
            <a:endParaRPr lang="en-US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386" y="1214881"/>
            <a:ext cx="1684564" cy="94335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133600" y="1320801"/>
            <a:ext cx="7696200" cy="4450707"/>
            <a:chOff x="2133600" y="1320801"/>
            <a:chExt cx="7696200" cy="4450707"/>
          </a:xfrm>
        </p:grpSpPr>
        <p:sp>
          <p:nvSpPr>
            <p:cNvPr id="37" name="Rounded Rectangle 36"/>
            <p:cNvSpPr/>
            <p:nvPr/>
          </p:nvSpPr>
          <p:spPr>
            <a:xfrm>
              <a:off x="2133600" y="2286000"/>
              <a:ext cx="1828800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Experiments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5029200" y="2286000"/>
              <a:ext cx="1828800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New evaluations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7924800" y="2286000"/>
              <a:ext cx="1828800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Processing &amp; Verification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7924800" y="3886201"/>
              <a:ext cx="1905000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Benchmarking &amp; Validation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5029200" y="3886200"/>
              <a:ext cx="1828800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Release</a:t>
              </a:r>
            </a:p>
          </p:txBody>
        </p:sp>
        <p:cxnSp>
          <p:nvCxnSpPr>
            <p:cNvPr id="42" name="Straight Arrow Connector 41"/>
            <p:cNvCxnSpPr>
              <a:stCxn id="37" idx="3"/>
              <a:endCxn id="38" idx="1"/>
            </p:cNvCxnSpPr>
            <p:nvPr/>
          </p:nvCxnSpPr>
          <p:spPr>
            <a:xfrm>
              <a:off x="3962400" y="2590800"/>
              <a:ext cx="1066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6858000" y="2590800"/>
              <a:ext cx="1066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9" idx="2"/>
              <a:endCxn id="40" idx="0"/>
            </p:cNvCxnSpPr>
            <p:nvPr/>
          </p:nvCxnSpPr>
          <p:spPr>
            <a:xfrm>
              <a:off x="8839200" y="2895600"/>
              <a:ext cx="38100" cy="9906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0" idx="1"/>
              <a:endCxn id="41" idx="3"/>
            </p:cNvCxnSpPr>
            <p:nvPr/>
          </p:nvCxnSpPr>
          <p:spPr>
            <a:xfrm flipH="1" flipV="1">
              <a:off x="6858000" y="4191000"/>
              <a:ext cx="1066800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3962400" y="4191000"/>
              <a:ext cx="1066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ounded Rectangle 46"/>
            <p:cNvSpPr/>
            <p:nvPr/>
          </p:nvSpPr>
          <p:spPr>
            <a:xfrm>
              <a:off x="2133600" y="3886200"/>
              <a:ext cx="1828800" cy="6096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USER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47901" y="1320801"/>
              <a:ext cx="1600199" cy="83743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3101" y="1363725"/>
              <a:ext cx="1232199" cy="794512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6750" y="4583222"/>
              <a:ext cx="1433511" cy="1127544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9690" y="4648201"/>
              <a:ext cx="1173956" cy="112330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15508" y="4670844"/>
              <a:ext cx="1664982" cy="1039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323973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alternative possibility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2056890" y="1078602"/>
            <a:ext cx="7782599" cy="5380183"/>
            <a:chOff x="2056890" y="1078602"/>
            <a:chExt cx="7782599" cy="53801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24990" y="2997770"/>
              <a:ext cx="1600199" cy="837437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8010689" y="3962969"/>
              <a:ext cx="1828800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Experiments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040880" y="3962969"/>
              <a:ext cx="1828800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New evaluations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33600" y="3962969"/>
              <a:ext cx="1828800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Processing &amp; Verification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56890" y="5830970"/>
              <a:ext cx="1905510" cy="62781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Benchmarking &amp; Validation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040880" y="5830970"/>
              <a:ext cx="1828800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Release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9525000" y="2921187"/>
              <a:ext cx="0" cy="990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3962400" y="4267769"/>
              <a:ext cx="1066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8" idx="3"/>
            </p:cNvCxnSpPr>
            <p:nvPr/>
          </p:nvCxnSpPr>
          <p:spPr>
            <a:xfrm flipH="1">
              <a:off x="6869681" y="4267769"/>
              <a:ext cx="11410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4386" y="2895600"/>
              <a:ext cx="1684564" cy="9433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1901" y="3040694"/>
              <a:ext cx="1232199" cy="79451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61278" y="4943935"/>
              <a:ext cx="1021045" cy="80311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62601" y="4941489"/>
              <a:ext cx="808311" cy="773437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2133600" y="2246353"/>
              <a:ext cx="1852160" cy="649247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USER’s needs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7559" y="1143000"/>
              <a:ext cx="1680882" cy="892968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5040880" y="2271522"/>
              <a:ext cx="1969520" cy="624078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Identification of the problem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87566" y="1099606"/>
              <a:ext cx="1618204" cy="970922"/>
            </a:xfrm>
            <a:prstGeom prst="rect">
              <a:avLst/>
            </a:prstGeom>
          </p:spPr>
        </p:pic>
        <p:sp>
          <p:nvSpPr>
            <p:cNvPr id="23" name="Rounded Rectangle 22"/>
            <p:cNvSpPr/>
            <p:nvPr/>
          </p:nvSpPr>
          <p:spPr>
            <a:xfrm>
              <a:off x="7948160" y="2271522"/>
              <a:ext cx="1828800" cy="6096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Nuclear data need (HPRL)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5713" y="1078602"/>
              <a:ext cx="1673694" cy="1012930"/>
            </a:xfrm>
            <a:prstGeom prst="rect">
              <a:avLst/>
            </a:prstGeom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3968240" y="2590800"/>
              <a:ext cx="1066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6858000" y="2590800"/>
              <a:ext cx="1066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86000" y="4648200"/>
              <a:ext cx="0" cy="990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0" idx="3"/>
            </p:cNvCxnSpPr>
            <p:nvPr/>
          </p:nvCxnSpPr>
          <p:spPr>
            <a:xfrm>
              <a:off x="3962400" y="6144878"/>
              <a:ext cx="1066800" cy="91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27661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 meeting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781" y="977458"/>
            <a:ext cx="11834394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6699"/>
                </a:solidFill>
                <a:latin typeface="Mistral" panose="03090702030407020403" pitchFamily="66" charset="0"/>
                <a:ea typeface="+mn-lt" panose="020B0604030504040204" pitchFamily="34" charset="0"/>
              </a:rPr>
              <a:t>September 20th, 2023</a:t>
            </a:r>
            <a:endParaRPr lang="en-US" dirty="0" smtClean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  <a:p>
            <a:pPr algn="ctr"/>
            <a:r>
              <a:rPr lang="en-US" sz="2800" i="1" dirty="0" smtClean="0">
                <a:solidFill>
                  <a:srgbClr val="006699"/>
                </a:solidFill>
                <a:latin typeface="Bahnschrift Light SemiCondensed" panose="020B0502040204020203" pitchFamily="34" charset="0"/>
                <a:ea typeface="+mn-lt" panose="020B0604030504040204" pitchFamily="34" charset="0"/>
              </a:rPr>
              <a:t>Nuclear Physics Needs for Nuclear Energy Technology</a:t>
            </a:r>
            <a:endParaRPr lang="en-US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  <a:p>
            <a:endParaRPr lang="en-US" dirty="0" smtClean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Goal</a:t>
            </a:r>
            <a:r>
              <a:rPr lang="en-US" dirty="0" smtClean="0">
                <a:solidFill>
                  <a:srgbClr val="C00000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: Listen to the nuclear data needs from a great variety of stakeholders</a:t>
            </a:r>
          </a:p>
          <a:p>
            <a:endParaRPr lang="en-US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293" y="3231806"/>
            <a:ext cx="1608847" cy="1114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638800"/>
            <a:ext cx="1600200" cy="462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1586" y="5230265"/>
            <a:ext cx="91440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056" y="3667249"/>
            <a:ext cx="1108214" cy="503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8501" y="4301220"/>
            <a:ext cx="2920284" cy="1264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t="27950" b="31425"/>
          <a:stretch/>
        </p:blipFill>
        <p:spPr>
          <a:xfrm>
            <a:off x="6326987" y="3347338"/>
            <a:ext cx="2175547" cy="8838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4758" y="4467626"/>
            <a:ext cx="1321737" cy="5622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000" y="4590565"/>
            <a:ext cx="2087125" cy="3261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9929" t="40000" r="9219" b="42400"/>
          <a:stretch/>
        </p:blipFill>
        <p:spPr>
          <a:xfrm>
            <a:off x="3725102" y="3596549"/>
            <a:ext cx="2465831" cy="4758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77596" y="5219040"/>
            <a:ext cx="2152380" cy="11581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156" y="3499770"/>
            <a:ext cx="1554704" cy="8014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92116" y="4491052"/>
            <a:ext cx="2208545" cy="6205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29600" y="4586409"/>
            <a:ext cx="1598307" cy="4770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15579" y="5578375"/>
            <a:ext cx="2961621" cy="5067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11151" y="5451581"/>
            <a:ext cx="2430539" cy="69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01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 meeting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364933"/>
            <a:ext cx="2875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99"/>
                </a:solidFill>
                <a:latin typeface="Copperplate Gothic Bold" panose="020E0705020206020404" pitchFamily="34" charset="0"/>
                <a:ea typeface="+mn-lt" panose="020B0604030504040204" pitchFamily="34" charset="0"/>
              </a:rPr>
              <a:t>14 speakers</a:t>
            </a:r>
          </a:p>
          <a:p>
            <a:r>
              <a:rPr lang="en-US" dirty="0" smtClean="0">
                <a:solidFill>
                  <a:srgbClr val="006699"/>
                </a:solidFill>
                <a:latin typeface="Copperplate Gothic Bold" panose="020E0705020206020404" pitchFamily="34" charset="0"/>
                <a:ea typeface="+mn-lt" panose="020B0604030504040204" pitchFamily="34" charset="0"/>
              </a:rPr>
              <a:t>91 participants</a:t>
            </a:r>
          </a:p>
          <a:p>
            <a:r>
              <a:rPr lang="en-US" dirty="0" smtClean="0">
                <a:solidFill>
                  <a:srgbClr val="006699"/>
                </a:solidFill>
                <a:latin typeface="Copperplate Gothic Bold" panose="020E0705020206020404" pitchFamily="34" charset="0"/>
                <a:ea typeface="+mn-lt" panose="020B0604030504040204" pitchFamily="34" charset="0"/>
              </a:rPr>
              <a:t>19 countries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0"/>
            <a:ext cx="4627638" cy="44719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2" b="9467"/>
          <a:stretch/>
        </p:blipFill>
        <p:spPr>
          <a:xfrm>
            <a:off x="0" y="3161595"/>
            <a:ext cx="8458200" cy="307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8648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 meeting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000" y="1066800"/>
            <a:ext cx="1166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Unexpected </a:t>
            </a:r>
            <a:r>
              <a:rPr lang="en-US" b="1" dirty="0" err="1" smtClean="0">
                <a:solidFill>
                  <a:srgbClr val="C00000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achievment</a:t>
            </a:r>
            <a:r>
              <a:rPr lang="en-US" dirty="0" smtClean="0">
                <a:solidFill>
                  <a:srgbClr val="C00000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: </a:t>
            </a:r>
          </a:p>
          <a:p>
            <a:r>
              <a:rPr lang="en-US" dirty="0" smtClean="0">
                <a:solidFill>
                  <a:srgbClr val="C00000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Industrial feedbacks on the quality of our test library </a:t>
            </a:r>
          </a:p>
          <a:p>
            <a:endParaRPr lang="en-US" dirty="0" smtClean="0">
              <a:solidFill>
                <a:srgbClr val="C00000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  <a:p>
            <a:endParaRPr lang="en-US" dirty="0" smtClean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  <a:p>
            <a:endParaRPr lang="en-US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  <a:p>
            <a:endParaRPr lang="en-US" dirty="0" smtClean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  <a:p>
            <a:endParaRPr lang="en-US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  <a:p>
            <a:endParaRPr lang="en-US" dirty="0" smtClean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  <a:p>
            <a:endParaRPr lang="en-US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  <a:p>
            <a:endParaRPr lang="en-US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  <a:p>
            <a:endParaRPr lang="en-US" dirty="0" smtClean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  <a:p>
            <a:r>
              <a:rPr lang="en-US" dirty="0" smtClean="0">
                <a:solidFill>
                  <a:srgbClr val="006699"/>
                </a:solidFill>
                <a:ea typeface="+mn-lt" panose="020B0604030504040204" pitchFamily="34" charset="0"/>
              </a:rPr>
              <a:t>Involvement </a:t>
            </a:r>
            <a:r>
              <a:rPr lang="en-US" dirty="0">
                <a:solidFill>
                  <a:srgbClr val="006699"/>
                </a:solidFill>
                <a:ea typeface="+mn-lt" panose="020B0604030504040204" pitchFamily="34" charset="0"/>
              </a:rPr>
              <a:t>of the </a:t>
            </a:r>
            <a:r>
              <a:rPr lang="en-US" dirty="0" smtClean="0">
                <a:solidFill>
                  <a:srgbClr val="006699"/>
                </a:solidFill>
                <a:ea typeface="+mn-lt" panose="020B0604030504040204" pitchFamily="34" charset="0"/>
              </a:rPr>
              <a:t>industry, who engaged to give us preliminary feedbacks at every test version and a more detailed feedback b</a:t>
            </a:r>
            <a:r>
              <a:rPr lang="en-US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efore the official JEFF-4.0 release ! </a:t>
            </a:r>
            <a:endParaRPr lang="en-US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285999"/>
            <a:ext cx="3766847" cy="2433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93"/>
          <a:stretch/>
        </p:blipFill>
        <p:spPr>
          <a:xfrm>
            <a:off x="1447800" y="2504997"/>
            <a:ext cx="3663936" cy="199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3244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cid:image005.png@01DA12F5.E1AF23D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372"/>
            <a:ext cx="4154542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 Nuclear Data Week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01313" y="997828"/>
            <a:ext cx="63439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November 27</a:t>
            </a:r>
            <a:r>
              <a:rPr lang="en-US" b="1" baseline="300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th</a:t>
            </a:r>
            <a:r>
              <a:rPr lang="en-US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 to December 1</a:t>
            </a:r>
            <a:r>
              <a:rPr lang="en-US" b="1" baseline="300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st</a:t>
            </a:r>
            <a:r>
              <a:rPr lang="en-US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 </a:t>
            </a:r>
          </a:p>
          <a:p>
            <a:r>
              <a:rPr lang="en-US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115 participants</a:t>
            </a:r>
          </a:p>
          <a:p>
            <a:r>
              <a:rPr lang="en-US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57 presentations</a:t>
            </a:r>
          </a:p>
          <a:p>
            <a:r>
              <a:rPr lang="en-US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12 sessions</a:t>
            </a:r>
            <a:r>
              <a:rPr lang="en-US" dirty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 </a:t>
            </a:r>
            <a:endParaRPr lang="en-US" dirty="0" smtClean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  <a:p>
            <a:r>
              <a:rPr lang="en-US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New session “Feedbacks from Industry”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675" t="13478" r="16261" b="19128"/>
          <a:stretch/>
        </p:blipFill>
        <p:spPr>
          <a:xfrm>
            <a:off x="3428999" y="3048000"/>
            <a:ext cx="8763001" cy="3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7395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sz="1400" dirty="0" smtClean="0"/>
              <a:t>Please contact me (</a:t>
            </a:r>
            <a:r>
              <a:rPr lang="en-GB" sz="1400" u="sng" dirty="0" smtClean="0"/>
              <a:t>daniela.foligno@oecd-nea.org)</a:t>
            </a:r>
            <a:r>
              <a:rPr lang="en-GB" sz="1400" dirty="0" smtClean="0"/>
              <a:t> if you have any questions or comments.</a:t>
            </a:r>
          </a:p>
          <a:p>
            <a:endParaRPr lang="en-GB" sz="1400" dirty="0" smtClean="0"/>
          </a:p>
          <a:p>
            <a:endParaRPr lang="en-GB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 for your attention</a:t>
            </a:r>
            <a:endParaRPr lang="en-GB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Title </a:t>
            </a:r>
            <a:r>
              <a:rPr lang="en-GB" dirty="0"/>
              <a:t>page </a:t>
            </a:r>
            <a:r>
              <a:rPr lang="en-GB" dirty="0" smtClean="0"/>
              <a:t>photo: Dry storage facilities (Creative Commons, NRCgov)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916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Pu-adjustment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50313" y="1143000"/>
            <a:ext cx="1204168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Generalized Linear Least-Squares Adjustment</a:t>
            </a:r>
          </a:p>
          <a:p>
            <a:endParaRPr lang="en-US" sz="1600" dirty="0" smtClean="0"/>
          </a:p>
          <a:p>
            <a:r>
              <a:rPr lang="en-US" sz="1600" dirty="0" smtClean="0"/>
              <a:t>The following quantities were adjusted: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Pu-239: all resonance parameters up to (and including) 49.46 eV and </a:t>
            </a:r>
            <a:r>
              <a:rPr lang="en-US" sz="1600" dirty="0" err="1" smtClean="0"/>
              <a:t>nubar</a:t>
            </a:r>
            <a:r>
              <a:rPr lang="en-US" sz="1600" dirty="0" smtClean="0"/>
              <a:t> from 0 to 16 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Pu-240: all resonance parameters up to (and including) 41.69 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Pu-241: </a:t>
            </a:r>
            <a:r>
              <a:rPr lang="en-US" sz="1600" dirty="0"/>
              <a:t>all resonance parameters up to (and including) </a:t>
            </a:r>
            <a:r>
              <a:rPr lang="en-US" sz="1600" dirty="0" smtClean="0"/>
              <a:t>48.10 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 smtClean="0"/>
              <a:t>During the GLLS adjustment, the following calculations were considered: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Pincell</a:t>
            </a:r>
            <a:r>
              <a:rPr lang="en-US" sz="1600" dirty="0" smtClean="0"/>
              <a:t> burnup calculation (</a:t>
            </a:r>
            <a:r>
              <a:rPr lang="en-US" sz="1600" dirty="0" err="1" smtClean="0"/>
              <a:t>keff</a:t>
            </a:r>
            <a:r>
              <a:rPr lang="en-US" sz="1600" dirty="0" smtClean="0"/>
              <a:t> and Pu-239 concentration)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Alpha ratio for Pu-239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PST benchmarks (1, 4, 5, 6, 7, 9, 12, 34, 38)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Kritz</a:t>
            </a:r>
            <a:r>
              <a:rPr lang="en-US" sz="1600" dirty="0" smtClean="0"/>
              <a:t> benchmark (LWR-RESR-001, case 1 and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Thermal standard values (fission, capture) for Pu-239 and Pu-240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 smtClean="0"/>
              <a:t>The goal was to reproduce the performances of JEFF-3.1.1.</a:t>
            </a:r>
          </a:p>
          <a:p>
            <a:endParaRPr lang="en-US" sz="1600" dirty="0" smtClean="0"/>
          </a:p>
          <a:p>
            <a:r>
              <a:rPr lang="en-US" sz="1600" dirty="0" smtClean="0"/>
              <a:t>It was additionally checked with the DUKE-PWR-POWER-001 from </a:t>
            </a:r>
            <a:r>
              <a:rPr lang="en-US" sz="1600" dirty="0" err="1" smtClean="0"/>
              <a:t>IRPhE</a:t>
            </a:r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For </a:t>
            </a:r>
            <a:r>
              <a:rPr lang="en-US" sz="1600" dirty="0"/>
              <a:t>further questions, ask </a:t>
            </a:r>
            <a:r>
              <a:rPr lang="en-US" sz="1600" dirty="0" smtClean="0"/>
              <a:t>S</a:t>
            </a:r>
            <a:r>
              <a:rPr lang="en-US" sz="1600" dirty="0"/>
              <a:t>. van der Marck (NRG), M. Hursin (EPFL), and D. Rochman (PSI)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174503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JEFF-4.0 Timeline</a:t>
            </a:r>
            <a:endParaRPr lang="en-US" dirty="0"/>
          </a:p>
        </p:txBody>
      </p:sp>
      <p:grpSp>
        <p:nvGrpSpPr>
          <p:cNvPr id="96" name="Group 95"/>
          <p:cNvGrpSpPr/>
          <p:nvPr/>
        </p:nvGrpSpPr>
        <p:grpSpPr>
          <a:xfrm>
            <a:off x="304800" y="1480433"/>
            <a:ext cx="11582400" cy="3076141"/>
            <a:chOff x="304800" y="1480433"/>
            <a:chExt cx="11582400" cy="3076141"/>
          </a:xfrm>
        </p:grpSpPr>
        <p:cxnSp>
          <p:nvCxnSpPr>
            <p:cNvPr id="93" name="Straight Connector 92"/>
            <p:cNvCxnSpPr>
              <a:stCxn id="60" idx="2"/>
              <a:endCxn id="51" idx="2"/>
            </p:cNvCxnSpPr>
            <p:nvPr/>
          </p:nvCxnSpPr>
          <p:spPr>
            <a:xfrm>
              <a:off x="647700" y="2862756"/>
              <a:ext cx="73" cy="16844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61" idx="2"/>
              <a:endCxn id="59" idx="2"/>
            </p:cNvCxnSpPr>
            <p:nvPr/>
          </p:nvCxnSpPr>
          <p:spPr>
            <a:xfrm>
              <a:off x="11544300" y="2862756"/>
              <a:ext cx="0" cy="16844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62" idx="2"/>
              <a:endCxn id="69" idx="2"/>
            </p:cNvCxnSpPr>
            <p:nvPr/>
          </p:nvCxnSpPr>
          <p:spPr>
            <a:xfrm>
              <a:off x="8610600" y="2862756"/>
              <a:ext cx="6757" cy="16597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63" idx="2"/>
              <a:endCxn id="68" idx="2"/>
            </p:cNvCxnSpPr>
            <p:nvPr/>
          </p:nvCxnSpPr>
          <p:spPr>
            <a:xfrm>
              <a:off x="6553200" y="2862756"/>
              <a:ext cx="3345" cy="16597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64" idx="2"/>
              <a:endCxn id="67" idx="2"/>
            </p:cNvCxnSpPr>
            <p:nvPr/>
          </p:nvCxnSpPr>
          <p:spPr>
            <a:xfrm flipH="1">
              <a:off x="4495800" y="2862756"/>
              <a:ext cx="6306" cy="16938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5" idx="2"/>
              <a:endCxn id="66" idx="2"/>
            </p:cNvCxnSpPr>
            <p:nvPr/>
          </p:nvCxnSpPr>
          <p:spPr>
            <a:xfrm>
              <a:off x="2435056" y="2862756"/>
              <a:ext cx="0" cy="16938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/>
            <p:cNvGrpSpPr/>
            <p:nvPr/>
          </p:nvGrpSpPr>
          <p:grpSpPr>
            <a:xfrm>
              <a:off x="340200" y="3429000"/>
              <a:ext cx="11242200" cy="0"/>
              <a:chOff x="340200" y="3429000"/>
              <a:chExt cx="11242200" cy="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340200" y="3429000"/>
                <a:ext cx="8763000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9103200" y="3429000"/>
                <a:ext cx="1752600" cy="0"/>
              </a:xfrm>
              <a:prstGeom prst="line">
                <a:avLst/>
              </a:prstGeom>
              <a:ln w="762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0439400" y="3429000"/>
                <a:ext cx="1143000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Donut 22"/>
            <p:cNvSpPr/>
            <p:nvPr/>
          </p:nvSpPr>
          <p:spPr>
            <a:xfrm>
              <a:off x="2133600" y="3124200"/>
              <a:ext cx="609600" cy="609600"/>
            </a:xfrm>
            <a:prstGeom prst="donu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4191000" y="3124200"/>
              <a:ext cx="609600" cy="609600"/>
            </a:xfrm>
            <a:prstGeom prst="donu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6248400" y="3124200"/>
              <a:ext cx="609600" cy="609600"/>
            </a:xfrm>
            <a:prstGeom prst="don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Donut 25"/>
            <p:cNvSpPr/>
            <p:nvPr/>
          </p:nvSpPr>
          <p:spPr>
            <a:xfrm>
              <a:off x="8305800" y="3124200"/>
              <a:ext cx="609600" cy="609600"/>
            </a:xfrm>
            <a:prstGeom prst="donu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04800" y="3086100"/>
              <a:ext cx="685800" cy="685800"/>
            </a:xfrm>
            <a:prstGeom prst="ellipse">
              <a:avLst/>
            </a:prstGeom>
            <a:gradFill>
              <a:gsLst>
                <a:gs pos="0">
                  <a:srgbClr val="00682F"/>
                </a:gs>
                <a:gs pos="80000">
                  <a:srgbClr val="00CC00"/>
                </a:gs>
                <a:gs pos="100000">
                  <a:srgbClr val="92D050"/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1201400" y="3086100"/>
              <a:ext cx="685800" cy="685800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</a:schemeClr>
                </a:gs>
                <a:gs pos="80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1328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2017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217928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2024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284228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2023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26828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2022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175734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2021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108684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2020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741597" y="3971799"/>
              <a:ext cx="1386918" cy="5847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JEFF-4T0</a:t>
              </a:r>
            </a:p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Test Library</a:t>
              </a:r>
              <a:endParaRPr lang="en-US" sz="1600" dirty="0">
                <a:latin typeface="+mn-lt" panose="020B0604030504040204" pitchFamily="34" charset="0"/>
                <a:ea typeface="+mn-lt" panose="020B060403050404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802341" y="3971799"/>
              <a:ext cx="1386918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JEFF-4T1</a:t>
              </a:r>
            </a:p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Test Library</a:t>
              </a:r>
              <a:endParaRPr lang="en-US" sz="1600" dirty="0">
                <a:latin typeface="+mn-lt" panose="020B0604030504040204" pitchFamily="34" charset="0"/>
                <a:ea typeface="+mn-lt" panose="020B060403050404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63086" y="3937700"/>
              <a:ext cx="1386918" cy="58477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JEFF-4T2</a:t>
              </a:r>
            </a:p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Test Library</a:t>
              </a:r>
              <a:endParaRPr lang="en-US" sz="1600" dirty="0">
                <a:latin typeface="+mn-lt" panose="020B0604030504040204" pitchFamily="34" charset="0"/>
                <a:ea typeface="+mn-lt" panose="020B060403050404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923898" y="3937699"/>
              <a:ext cx="1386918" cy="5847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JEFF-4T3</a:t>
              </a:r>
            </a:p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Test Library</a:t>
              </a:r>
              <a:endParaRPr lang="en-US" sz="1600" dirty="0">
                <a:latin typeface="+mn-lt" panose="020B0604030504040204" pitchFamily="34" charset="0"/>
                <a:ea typeface="+mn-lt" panose="020B0604030504040204" pitchFamily="34" charset="0"/>
              </a:endParaRP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046" y="1480433"/>
              <a:ext cx="681554" cy="959184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400" y="1485009"/>
              <a:ext cx="681554" cy="959184"/>
            </a:xfrm>
            <a:prstGeom prst="rect">
              <a:avLst/>
            </a:prstGeom>
          </p:spPr>
        </p:pic>
      </p:grpSp>
      <p:sp>
        <p:nvSpPr>
          <p:cNvPr id="97" name="Rectangle 96"/>
          <p:cNvSpPr/>
          <p:nvPr/>
        </p:nvSpPr>
        <p:spPr>
          <a:xfrm>
            <a:off x="1676400" y="2209800"/>
            <a:ext cx="7634416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>
            <a:endCxn id="97" idx="3"/>
          </p:cNvCxnSpPr>
          <p:nvPr/>
        </p:nvCxnSpPr>
        <p:spPr>
          <a:xfrm>
            <a:off x="1600200" y="3429000"/>
            <a:ext cx="77106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11408" y="3962400"/>
            <a:ext cx="1072730" cy="584775"/>
          </a:xfrm>
          <a:prstGeom prst="rect">
            <a:avLst/>
          </a:prstGeom>
          <a:gradFill flip="none" rotWithShape="1">
            <a:gsLst>
              <a:gs pos="0">
                <a:srgbClr val="00682F"/>
              </a:gs>
              <a:gs pos="78000">
                <a:srgbClr val="00CC00"/>
              </a:gs>
              <a:gs pos="100000">
                <a:srgbClr val="92D050"/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JEFF-3.3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Release</a:t>
            </a:r>
            <a:endParaRPr lang="en-US" sz="1600" dirty="0">
              <a:solidFill>
                <a:schemeClr val="bg1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1007935" y="3962399"/>
            <a:ext cx="1072730" cy="584775"/>
          </a:xfrm>
          <a:prstGeom prst="rect">
            <a:avLst/>
          </a:prstGeom>
          <a:gradFill flip="none" rotWithShape="1">
            <a:gsLst>
              <a:gs pos="0">
                <a:srgbClr val="005878"/>
              </a:gs>
              <a:gs pos="78000">
                <a:schemeClr val="tx2">
                  <a:lumMod val="60000"/>
                  <a:lumOff val="4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JEFF-4.0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Release</a:t>
            </a:r>
            <a:endParaRPr lang="en-US" sz="1600" dirty="0">
              <a:solidFill>
                <a:schemeClr val="bg1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3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JEFF-4.0 Test versions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1408" y="1480433"/>
            <a:ext cx="11969257" cy="3076141"/>
            <a:chOff x="111408" y="1480433"/>
            <a:chExt cx="11969257" cy="3076141"/>
          </a:xfrm>
        </p:grpSpPr>
        <p:grpSp>
          <p:nvGrpSpPr>
            <p:cNvPr id="96" name="Group 95"/>
            <p:cNvGrpSpPr/>
            <p:nvPr/>
          </p:nvGrpSpPr>
          <p:grpSpPr>
            <a:xfrm>
              <a:off x="304800" y="1480433"/>
              <a:ext cx="11582400" cy="3076141"/>
              <a:chOff x="304800" y="1480433"/>
              <a:chExt cx="11582400" cy="3076141"/>
            </a:xfrm>
          </p:grpSpPr>
          <p:cxnSp>
            <p:nvCxnSpPr>
              <p:cNvPr id="93" name="Straight Connector 92"/>
              <p:cNvCxnSpPr>
                <a:stCxn id="60" idx="2"/>
                <a:endCxn id="51" idx="2"/>
              </p:cNvCxnSpPr>
              <p:nvPr/>
            </p:nvCxnSpPr>
            <p:spPr>
              <a:xfrm>
                <a:off x="647700" y="2862756"/>
                <a:ext cx="73" cy="168441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stCxn id="61" idx="2"/>
                <a:endCxn id="59" idx="2"/>
              </p:cNvCxnSpPr>
              <p:nvPr/>
            </p:nvCxnSpPr>
            <p:spPr>
              <a:xfrm>
                <a:off x="11544300" y="2862756"/>
                <a:ext cx="0" cy="168441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>
                <a:stCxn id="62" idx="2"/>
                <a:endCxn id="69" idx="2"/>
              </p:cNvCxnSpPr>
              <p:nvPr/>
            </p:nvCxnSpPr>
            <p:spPr>
              <a:xfrm>
                <a:off x="8610600" y="2862756"/>
                <a:ext cx="6757" cy="165971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stCxn id="63" idx="2"/>
                <a:endCxn id="68" idx="2"/>
              </p:cNvCxnSpPr>
              <p:nvPr/>
            </p:nvCxnSpPr>
            <p:spPr>
              <a:xfrm>
                <a:off x="6553200" y="2862756"/>
                <a:ext cx="3345" cy="165971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>
                <a:stCxn id="64" idx="2"/>
                <a:endCxn id="67" idx="2"/>
              </p:cNvCxnSpPr>
              <p:nvPr/>
            </p:nvCxnSpPr>
            <p:spPr>
              <a:xfrm flipH="1">
                <a:off x="4495800" y="2862756"/>
                <a:ext cx="6306" cy="169381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>
                <a:stCxn id="65" idx="2"/>
                <a:endCxn id="66" idx="2"/>
              </p:cNvCxnSpPr>
              <p:nvPr/>
            </p:nvCxnSpPr>
            <p:spPr>
              <a:xfrm>
                <a:off x="2435056" y="2862756"/>
                <a:ext cx="0" cy="169381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 57"/>
              <p:cNvGrpSpPr/>
              <p:nvPr/>
            </p:nvGrpSpPr>
            <p:grpSpPr>
              <a:xfrm>
                <a:off x="340200" y="3429000"/>
                <a:ext cx="11242200" cy="0"/>
                <a:chOff x="340200" y="3429000"/>
                <a:chExt cx="11242200" cy="0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340200" y="3429000"/>
                  <a:ext cx="8763000" cy="0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9103200" y="3429000"/>
                  <a:ext cx="1752600" cy="0"/>
                </a:xfrm>
                <a:prstGeom prst="line">
                  <a:avLst/>
                </a:prstGeom>
                <a:ln w="76200"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10439400" y="3429000"/>
                  <a:ext cx="1143000" cy="0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Donut 22"/>
              <p:cNvSpPr/>
              <p:nvPr/>
            </p:nvSpPr>
            <p:spPr>
              <a:xfrm>
                <a:off x="2133600" y="3124200"/>
                <a:ext cx="609600" cy="609600"/>
              </a:xfrm>
              <a:prstGeom prst="donu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Donut 23"/>
              <p:cNvSpPr/>
              <p:nvPr/>
            </p:nvSpPr>
            <p:spPr>
              <a:xfrm>
                <a:off x="4191000" y="3124200"/>
                <a:ext cx="609600" cy="609600"/>
              </a:xfrm>
              <a:prstGeom prst="donu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Donut 24"/>
              <p:cNvSpPr/>
              <p:nvPr/>
            </p:nvSpPr>
            <p:spPr>
              <a:xfrm>
                <a:off x="6248400" y="3124200"/>
                <a:ext cx="609600" cy="609600"/>
              </a:xfrm>
              <a:prstGeom prst="donu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Donut 25"/>
              <p:cNvSpPr/>
              <p:nvPr/>
            </p:nvSpPr>
            <p:spPr>
              <a:xfrm>
                <a:off x="8305800" y="3124200"/>
                <a:ext cx="609600" cy="609600"/>
              </a:xfrm>
              <a:prstGeom prst="donu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04800" y="3086100"/>
                <a:ext cx="685800" cy="685800"/>
              </a:xfrm>
              <a:prstGeom prst="ellipse">
                <a:avLst/>
              </a:prstGeom>
              <a:gradFill>
                <a:gsLst>
                  <a:gs pos="0">
                    <a:srgbClr val="00682F"/>
                  </a:gs>
                  <a:gs pos="80000">
                    <a:srgbClr val="00CC00"/>
                  </a:gs>
                  <a:gs pos="100000">
                    <a:srgbClr val="92D050"/>
                  </a:gs>
                </a:gsLst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11201400" y="3086100"/>
                <a:ext cx="685800" cy="68580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80000">
                    <a:schemeClr val="bg2">
                      <a:lumMod val="60000"/>
                      <a:lumOff val="40000"/>
                    </a:schemeClr>
                  </a:gs>
                  <a:gs pos="100000">
                    <a:schemeClr val="bg2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21328" y="249342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smtClean="0">
                    <a:latin typeface="Calibri" panose="020F0502020204030204" pitchFamily="34" charset="0"/>
                    <a:ea typeface="+mn-lt" panose="020B0604030504040204" pitchFamily="34" charset="0"/>
                    <a:cs typeface="Calibri" panose="020F0502020204030204" pitchFamily="34" charset="0"/>
                  </a:rPr>
                  <a:t>2017</a:t>
                </a:r>
                <a:endParaRPr lang="en-US" sz="1800" b="1" dirty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1217928" y="249342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smtClean="0">
                    <a:latin typeface="Calibri" panose="020F0502020204030204" pitchFamily="34" charset="0"/>
                    <a:ea typeface="+mn-lt" panose="020B0604030504040204" pitchFamily="34" charset="0"/>
                    <a:cs typeface="Calibri" panose="020F0502020204030204" pitchFamily="34" charset="0"/>
                  </a:rPr>
                  <a:t>2024</a:t>
                </a:r>
                <a:endParaRPr lang="en-US" sz="1800" b="1" dirty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8284228" y="249342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smtClean="0">
                    <a:latin typeface="Calibri" panose="020F0502020204030204" pitchFamily="34" charset="0"/>
                    <a:ea typeface="+mn-lt" panose="020B0604030504040204" pitchFamily="34" charset="0"/>
                    <a:cs typeface="Calibri" panose="020F0502020204030204" pitchFamily="34" charset="0"/>
                  </a:rPr>
                  <a:t>2023</a:t>
                </a:r>
                <a:endParaRPr lang="en-US" sz="1800" b="1" dirty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226828" y="249342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smtClean="0">
                    <a:latin typeface="Calibri" panose="020F0502020204030204" pitchFamily="34" charset="0"/>
                    <a:ea typeface="+mn-lt" panose="020B0604030504040204" pitchFamily="34" charset="0"/>
                    <a:cs typeface="Calibri" panose="020F0502020204030204" pitchFamily="34" charset="0"/>
                  </a:rPr>
                  <a:t>2022</a:t>
                </a:r>
                <a:endParaRPr lang="en-US" sz="1800" b="1" dirty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4175734" y="249342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smtClean="0">
                    <a:latin typeface="Calibri" panose="020F0502020204030204" pitchFamily="34" charset="0"/>
                    <a:ea typeface="+mn-lt" panose="020B0604030504040204" pitchFamily="34" charset="0"/>
                    <a:cs typeface="Calibri" panose="020F0502020204030204" pitchFamily="34" charset="0"/>
                  </a:rPr>
                  <a:t>2021</a:t>
                </a:r>
                <a:endParaRPr lang="en-US" sz="1800" b="1" dirty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108684" y="249342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smtClean="0">
                    <a:latin typeface="Calibri" panose="020F0502020204030204" pitchFamily="34" charset="0"/>
                    <a:ea typeface="+mn-lt" panose="020B0604030504040204" pitchFamily="34" charset="0"/>
                    <a:cs typeface="Calibri" panose="020F0502020204030204" pitchFamily="34" charset="0"/>
                  </a:rPr>
                  <a:t>2020</a:t>
                </a:r>
                <a:endParaRPr lang="en-US" sz="1800" b="1" dirty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741597" y="3971799"/>
                <a:ext cx="1386918" cy="58477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+mn-lt" panose="020B0604030504040204" pitchFamily="34" charset="0"/>
                    <a:ea typeface="+mn-lt" panose="020B0604030504040204" pitchFamily="34" charset="0"/>
                  </a:rPr>
                  <a:t>JEFF-4T0</a:t>
                </a:r>
              </a:p>
              <a:p>
                <a:pPr algn="ctr"/>
                <a:r>
                  <a:rPr lang="en-US" sz="1600" dirty="0" smtClean="0">
                    <a:latin typeface="+mn-lt" panose="020B0604030504040204" pitchFamily="34" charset="0"/>
                    <a:ea typeface="+mn-lt" panose="020B0604030504040204" pitchFamily="34" charset="0"/>
                  </a:rPr>
                  <a:t>Test Library</a:t>
                </a:r>
                <a:endParaRPr lang="en-US" sz="1600" dirty="0">
                  <a:latin typeface="+mn-lt" panose="020B0604030504040204" pitchFamily="34" charset="0"/>
                  <a:ea typeface="+mn-lt" panose="020B0604030504040204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02341" y="3971799"/>
                <a:ext cx="1386918" cy="58477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+mn-lt" panose="020B0604030504040204" pitchFamily="34" charset="0"/>
                    <a:ea typeface="+mn-lt" panose="020B0604030504040204" pitchFamily="34" charset="0"/>
                  </a:rPr>
                  <a:t>JEFF-4T1</a:t>
                </a:r>
              </a:p>
              <a:p>
                <a:pPr algn="ctr"/>
                <a:r>
                  <a:rPr lang="en-US" sz="1600" dirty="0" smtClean="0">
                    <a:latin typeface="+mn-lt" panose="020B0604030504040204" pitchFamily="34" charset="0"/>
                    <a:ea typeface="+mn-lt" panose="020B0604030504040204" pitchFamily="34" charset="0"/>
                  </a:rPr>
                  <a:t>Test Library</a:t>
                </a:r>
                <a:endParaRPr lang="en-US" sz="1600" dirty="0">
                  <a:latin typeface="+mn-lt" panose="020B0604030504040204" pitchFamily="34" charset="0"/>
                  <a:ea typeface="+mn-lt" panose="020B0604030504040204" pitchFamily="3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5863086" y="3937700"/>
                <a:ext cx="1386918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+mn-lt" panose="020B0604030504040204" pitchFamily="34" charset="0"/>
                    <a:ea typeface="+mn-lt" panose="020B0604030504040204" pitchFamily="34" charset="0"/>
                  </a:rPr>
                  <a:t>JEFF-4T2</a:t>
                </a:r>
              </a:p>
              <a:p>
                <a:pPr algn="ctr"/>
                <a:r>
                  <a:rPr lang="en-US" sz="1600" dirty="0" smtClean="0">
                    <a:latin typeface="+mn-lt" panose="020B0604030504040204" pitchFamily="34" charset="0"/>
                    <a:ea typeface="+mn-lt" panose="020B0604030504040204" pitchFamily="34" charset="0"/>
                  </a:rPr>
                  <a:t>Test Library</a:t>
                </a:r>
                <a:endParaRPr lang="en-US" sz="1600" dirty="0">
                  <a:latin typeface="+mn-lt" panose="020B0604030504040204" pitchFamily="34" charset="0"/>
                  <a:ea typeface="+mn-lt" panose="020B0604030504040204" pitchFamily="34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7923898" y="3937699"/>
                <a:ext cx="1386918" cy="58477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+mn-lt" panose="020B0604030504040204" pitchFamily="34" charset="0"/>
                    <a:ea typeface="+mn-lt" panose="020B0604030504040204" pitchFamily="34" charset="0"/>
                  </a:rPr>
                  <a:t>JEFF-4T3</a:t>
                </a:r>
              </a:p>
              <a:p>
                <a:pPr algn="ctr"/>
                <a:r>
                  <a:rPr lang="en-US" sz="1600" dirty="0" smtClean="0">
                    <a:latin typeface="+mn-lt" panose="020B0604030504040204" pitchFamily="34" charset="0"/>
                    <a:ea typeface="+mn-lt" panose="020B0604030504040204" pitchFamily="34" charset="0"/>
                  </a:rPr>
                  <a:t>Test Library</a:t>
                </a:r>
                <a:endParaRPr lang="en-US" sz="1600" dirty="0">
                  <a:latin typeface="+mn-lt" panose="020B0604030504040204" pitchFamily="34" charset="0"/>
                  <a:ea typeface="+mn-lt" panose="020B0604030504040204" pitchFamily="34" charset="0"/>
                </a:endParaRP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9046" y="1480433"/>
                <a:ext cx="681554" cy="959184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01400" y="1485009"/>
                <a:ext cx="681554" cy="959184"/>
              </a:xfrm>
              <a:prstGeom prst="rect">
                <a:avLst/>
              </a:prstGeom>
            </p:spPr>
          </p:pic>
        </p:grpSp>
        <p:sp>
          <p:nvSpPr>
            <p:cNvPr id="51" name="TextBox 50"/>
            <p:cNvSpPr txBox="1"/>
            <p:nvPr/>
          </p:nvSpPr>
          <p:spPr>
            <a:xfrm>
              <a:off x="111408" y="3962400"/>
              <a:ext cx="1072730" cy="584775"/>
            </a:xfrm>
            <a:prstGeom prst="rect">
              <a:avLst/>
            </a:prstGeom>
            <a:gradFill flip="none" rotWithShape="1">
              <a:gsLst>
                <a:gs pos="0">
                  <a:srgbClr val="00682F"/>
                </a:gs>
                <a:gs pos="78000">
                  <a:srgbClr val="00CC00"/>
                </a:gs>
                <a:gs pos="100000">
                  <a:srgbClr val="92D050"/>
                </a:gs>
              </a:gsLst>
              <a:lin ang="16200000" scaled="1"/>
              <a:tileRect/>
            </a:gra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+mn-lt" panose="020B0604030504040204" pitchFamily="34" charset="0"/>
                  <a:ea typeface="+mn-lt" panose="020B0604030504040204" pitchFamily="34" charset="0"/>
                </a:rPr>
                <a:t>JEFF-3.3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+mn-lt" panose="020B0604030504040204" pitchFamily="34" charset="0"/>
                  <a:ea typeface="+mn-lt" panose="020B0604030504040204" pitchFamily="34" charset="0"/>
                </a:rPr>
                <a:t>Release</a:t>
              </a:r>
              <a:endParaRPr lang="en-US" sz="1600" dirty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1007935" y="3962399"/>
              <a:ext cx="1072730" cy="584775"/>
            </a:xfrm>
            <a:prstGeom prst="rect">
              <a:avLst/>
            </a:prstGeom>
            <a:gradFill flip="none" rotWithShape="1">
              <a:gsLst>
                <a:gs pos="0">
                  <a:srgbClr val="005878"/>
                </a:gs>
                <a:gs pos="78000">
                  <a:schemeClr val="tx2">
                    <a:lumMod val="60000"/>
                    <a:lumOff val="40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+mn-lt" panose="020B0604030504040204" pitchFamily="34" charset="0"/>
                  <a:ea typeface="+mn-lt" panose="020B0604030504040204" pitchFamily="34" charset="0"/>
                </a:rPr>
                <a:t>JEFF-4.0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+mn-lt" panose="020B0604030504040204" pitchFamily="34" charset="0"/>
                  <a:ea typeface="+mn-lt" panose="020B0604030504040204" pitchFamily="34" charset="0"/>
                </a:rPr>
                <a:t>Release</a:t>
              </a:r>
              <a:endParaRPr lang="en-US" sz="1600" dirty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9787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JEFF-4.0 Test versions</a:t>
            </a:r>
            <a:endParaRPr lang="en-US" dirty="0"/>
          </a:p>
        </p:txBody>
      </p:sp>
      <p:grpSp>
        <p:nvGrpSpPr>
          <p:cNvPr id="96" name="Group 95"/>
          <p:cNvGrpSpPr/>
          <p:nvPr/>
        </p:nvGrpSpPr>
        <p:grpSpPr>
          <a:xfrm>
            <a:off x="304800" y="1480433"/>
            <a:ext cx="11582400" cy="3076141"/>
            <a:chOff x="304800" y="1480433"/>
            <a:chExt cx="11582400" cy="3076141"/>
          </a:xfrm>
        </p:grpSpPr>
        <p:cxnSp>
          <p:nvCxnSpPr>
            <p:cNvPr id="93" name="Straight Connector 92"/>
            <p:cNvCxnSpPr>
              <a:stCxn id="60" idx="2"/>
              <a:endCxn id="51" idx="2"/>
            </p:cNvCxnSpPr>
            <p:nvPr/>
          </p:nvCxnSpPr>
          <p:spPr>
            <a:xfrm>
              <a:off x="647700" y="2862756"/>
              <a:ext cx="73" cy="16844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61" idx="2"/>
              <a:endCxn id="59" idx="2"/>
            </p:cNvCxnSpPr>
            <p:nvPr/>
          </p:nvCxnSpPr>
          <p:spPr>
            <a:xfrm>
              <a:off x="11544300" y="2862756"/>
              <a:ext cx="0" cy="16844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62" idx="2"/>
              <a:endCxn id="69" idx="2"/>
            </p:cNvCxnSpPr>
            <p:nvPr/>
          </p:nvCxnSpPr>
          <p:spPr>
            <a:xfrm>
              <a:off x="8610600" y="2862756"/>
              <a:ext cx="6757" cy="16597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63" idx="2"/>
              <a:endCxn id="68" idx="2"/>
            </p:cNvCxnSpPr>
            <p:nvPr/>
          </p:nvCxnSpPr>
          <p:spPr>
            <a:xfrm>
              <a:off x="6553200" y="2862756"/>
              <a:ext cx="3345" cy="16597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64" idx="2"/>
              <a:endCxn id="67" idx="2"/>
            </p:cNvCxnSpPr>
            <p:nvPr/>
          </p:nvCxnSpPr>
          <p:spPr>
            <a:xfrm flipH="1">
              <a:off x="4495800" y="2862756"/>
              <a:ext cx="6306" cy="16938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5" idx="2"/>
              <a:endCxn id="66" idx="2"/>
            </p:cNvCxnSpPr>
            <p:nvPr/>
          </p:nvCxnSpPr>
          <p:spPr>
            <a:xfrm>
              <a:off x="2435056" y="2862756"/>
              <a:ext cx="0" cy="16938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/>
            <p:cNvGrpSpPr/>
            <p:nvPr/>
          </p:nvGrpSpPr>
          <p:grpSpPr>
            <a:xfrm>
              <a:off x="340200" y="3429000"/>
              <a:ext cx="11242200" cy="0"/>
              <a:chOff x="340200" y="3429000"/>
              <a:chExt cx="11242200" cy="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340200" y="3429000"/>
                <a:ext cx="8763000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9103200" y="3429000"/>
                <a:ext cx="1752600" cy="0"/>
              </a:xfrm>
              <a:prstGeom prst="line">
                <a:avLst/>
              </a:prstGeom>
              <a:ln w="762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0439400" y="3429000"/>
                <a:ext cx="1143000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Donut 22"/>
            <p:cNvSpPr/>
            <p:nvPr/>
          </p:nvSpPr>
          <p:spPr>
            <a:xfrm>
              <a:off x="2133600" y="3124200"/>
              <a:ext cx="609600" cy="609600"/>
            </a:xfrm>
            <a:prstGeom prst="donu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4191000" y="3124200"/>
              <a:ext cx="609600" cy="609600"/>
            </a:xfrm>
            <a:prstGeom prst="donu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6248400" y="3124200"/>
              <a:ext cx="609600" cy="609600"/>
            </a:xfrm>
            <a:prstGeom prst="don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Donut 25"/>
            <p:cNvSpPr/>
            <p:nvPr/>
          </p:nvSpPr>
          <p:spPr>
            <a:xfrm>
              <a:off x="8305800" y="3124200"/>
              <a:ext cx="609600" cy="609600"/>
            </a:xfrm>
            <a:prstGeom prst="donu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04800" y="3086100"/>
              <a:ext cx="685800" cy="685800"/>
            </a:xfrm>
            <a:prstGeom prst="ellipse">
              <a:avLst/>
            </a:prstGeom>
            <a:gradFill>
              <a:gsLst>
                <a:gs pos="0">
                  <a:srgbClr val="00682F"/>
                </a:gs>
                <a:gs pos="80000">
                  <a:srgbClr val="00CC00"/>
                </a:gs>
                <a:gs pos="100000">
                  <a:srgbClr val="92D050"/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1201400" y="3086100"/>
              <a:ext cx="685800" cy="685800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</a:schemeClr>
                </a:gs>
                <a:gs pos="80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1328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2017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217928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2024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284228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2023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26828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2022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175734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2021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108684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2020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741597" y="3971799"/>
              <a:ext cx="1386918" cy="5847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JEFF-4T0</a:t>
              </a:r>
            </a:p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Test Library</a:t>
              </a:r>
              <a:endParaRPr lang="en-US" sz="1600" dirty="0">
                <a:latin typeface="+mn-lt" panose="020B0604030504040204" pitchFamily="34" charset="0"/>
                <a:ea typeface="+mn-lt" panose="020B060403050404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802341" y="3971799"/>
              <a:ext cx="1386918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JEFF-4T1</a:t>
              </a:r>
            </a:p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Test Library</a:t>
              </a:r>
              <a:endParaRPr lang="en-US" sz="1600" dirty="0">
                <a:latin typeface="+mn-lt" panose="020B0604030504040204" pitchFamily="34" charset="0"/>
                <a:ea typeface="+mn-lt" panose="020B060403050404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63086" y="3937700"/>
              <a:ext cx="1386918" cy="58477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JEFF-4T2</a:t>
              </a:r>
            </a:p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Test Library</a:t>
              </a:r>
              <a:endParaRPr lang="en-US" sz="1600" dirty="0">
                <a:latin typeface="+mn-lt" panose="020B0604030504040204" pitchFamily="34" charset="0"/>
                <a:ea typeface="+mn-lt" panose="020B060403050404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923898" y="3937699"/>
              <a:ext cx="1386918" cy="5847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JEFF-4T3</a:t>
              </a:r>
            </a:p>
            <a:p>
              <a:pPr algn="ctr"/>
              <a:r>
                <a:rPr lang="en-US" sz="1600" dirty="0" smtClean="0">
                  <a:latin typeface="+mn-lt" panose="020B0604030504040204" pitchFamily="34" charset="0"/>
                  <a:ea typeface="+mn-lt" panose="020B0604030504040204" pitchFamily="34" charset="0"/>
                </a:rPr>
                <a:t>Test Library</a:t>
              </a:r>
              <a:endParaRPr lang="en-US" sz="1600" dirty="0">
                <a:latin typeface="+mn-lt" panose="020B0604030504040204" pitchFamily="34" charset="0"/>
                <a:ea typeface="+mn-lt" panose="020B0604030504040204" pitchFamily="34" charset="0"/>
              </a:endParaRP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046" y="1480433"/>
              <a:ext cx="681554" cy="959184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400" y="1485009"/>
              <a:ext cx="681554" cy="95918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652227" y="4876801"/>
            <a:ext cx="1929174" cy="116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28 new evaluations</a:t>
            </a:r>
          </a:p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5 from JENDL-4u</a:t>
            </a:r>
          </a:p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9 from ENDF/B-VIII.0</a:t>
            </a:r>
          </a:p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6 from JEFF-3.1.1</a:t>
            </a:r>
          </a:p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100 from JEFF-3.3</a:t>
            </a:r>
          </a:p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414 from TENDL-2019</a:t>
            </a:r>
          </a:p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(of which 302 were TENDL-2015) </a:t>
            </a:r>
            <a:endParaRPr lang="en-US" sz="10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02340" y="4871096"/>
            <a:ext cx="1607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28 new evaluations</a:t>
            </a:r>
          </a:p>
          <a:p>
            <a:r>
              <a:rPr lang="en-US" sz="1000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1</a:t>
            </a:r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 from JENDL-5</a:t>
            </a:r>
          </a:p>
          <a:p>
            <a:r>
              <a:rPr lang="en-US" sz="1000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1</a:t>
            </a:r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 from ENDF/B-VIII.0</a:t>
            </a:r>
          </a:p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TENDL-19 --&gt; TENDL-21 </a:t>
            </a:r>
            <a:endParaRPr lang="en-US" sz="10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61509" y="4865375"/>
            <a:ext cx="16078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14 new evaluations</a:t>
            </a:r>
          </a:p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1 new FY</a:t>
            </a:r>
          </a:p>
          <a:p>
            <a:r>
              <a:rPr lang="en-US" sz="1000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1</a:t>
            </a:r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 from JENDL-5</a:t>
            </a:r>
          </a:p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17 from INDEN</a:t>
            </a:r>
          </a:p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Minor corrections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920678" y="4867948"/>
            <a:ext cx="1607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7 new evaluations</a:t>
            </a:r>
          </a:p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2 new FY</a:t>
            </a:r>
          </a:p>
          <a:p>
            <a:r>
              <a:rPr lang="en-US" sz="1000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1</a:t>
            </a:r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 from JENDL-5</a:t>
            </a:r>
          </a:p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6 restore 8 groups DN data</a:t>
            </a:r>
          </a:p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8 from ENDF/B-VIII.1</a:t>
            </a:r>
          </a:p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6 from INDEN</a:t>
            </a:r>
          </a:p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3 from TENDL-2023</a:t>
            </a:r>
          </a:p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Minor corrections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1408" y="3962400"/>
            <a:ext cx="1072730" cy="584775"/>
          </a:xfrm>
          <a:prstGeom prst="rect">
            <a:avLst/>
          </a:prstGeom>
          <a:gradFill flip="none" rotWithShape="1">
            <a:gsLst>
              <a:gs pos="0">
                <a:srgbClr val="00682F"/>
              </a:gs>
              <a:gs pos="78000">
                <a:srgbClr val="00CC00"/>
              </a:gs>
              <a:gs pos="100000">
                <a:srgbClr val="92D050"/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JEFF-3.3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Release</a:t>
            </a:r>
            <a:endParaRPr lang="en-US" sz="1600" dirty="0">
              <a:solidFill>
                <a:schemeClr val="bg1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1007935" y="3962399"/>
            <a:ext cx="1072730" cy="584775"/>
          </a:xfrm>
          <a:prstGeom prst="rect">
            <a:avLst/>
          </a:prstGeom>
          <a:gradFill flip="none" rotWithShape="1">
            <a:gsLst>
              <a:gs pos="0">
                <a:srgbClr val="005878"/>
              </a:gs>
              <a:gs pos="78000">
                <a:schemeClr val="tx2">
                  <a:lumMod val="60000"/>
                  <a:lumOff val="4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JEFF-4.0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Release</a:t>
            </a:r>
            <a:endParaRPr lang="en-US" sz="1600" dirty="0">
              <a:solidFill>
                <a:schemeClr val="bg1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776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JEFF-4.0 New Evaluations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04800" y="2493424"/>
            <a:ext cx="11775865" cy="2053751"/>
            <a:chOff x="304800" y="2493424"/>
            <a:chExt cx="11775865" cy="2053751"/>
          </a:xfrm>
        </p:grpSpPr>
        <p:cxnSp>
          <p:nvCxnSpPr>
            <p:cNvPr id="93" name="Straight Connector 92"/>
            <p:cNvCxnSpPr>
              <a:stCxn id="60" idx="2"/>
              <a:endCxn id="51" idx="2"/>
            </p:cNvCxnSpPr>
            <p:nvPr/>
          </p:nvCxnSpPr>
          <p:spPr>
            <a:xfrm>
              <a:off x="647700" y="2862756"/>
              <a:ext cx="73" cy="16844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61" idx="2"/>
              <a:endCxn id="59" idx="2"/>
            </p:cNvCxnSpPr>
            <p:nvPr/>
          </p:nvCxnSpPr>
          <p:spPr>
            <a:xfrm>
              <a:off x="11544300" y="2862756"/>
              <a:ext cx="0" cy="16844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/>
            <p:cNvGrpSpPr/>
            <p:nvPr/>
          </p:nvGrpSpPr>
          <p:grpSpPr>
            <a:xfrm>
              <a:off x="340200" y="3429000"/>
              <a:ext cx="11242200" cy="0"/>
              <a:chOff x="340200" y="3429000"/>
              <a:chExt cx="11242200" cy="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340200" y="3429000"/>
                <a:ext cx="8763000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9103200" y="3429000"/>
                <a:ext cx="1752600" cy="0"/>
              </a:xfrm>
              <a:prstGeom prst="line">
                <a:avLst/>
              </a:prstGeom>
              <a:ln w="762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0439400" y="3429000"/>
                <a:ext cx="1143000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304800" y="3086100"/>
              <a:ext cx="685800" cy="685800"/>
            </a:xfrm>
            <a:prstGeom prst="ellipse">
              <a:avLst/>
            </a:prstGeom>
            <a:gradFill>
              <a:gsLst>
                <a:gs pos="0">
                  <a:srgbClr val="00682F"/>
                </a:gs>
                <a:gs pos="80000">
                  <a:srgbClr val="00CC00"/>
                </a:gs>
                <a:gs pos="100000">
                  <a:srgbClr val="92D050"/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1201400" y="3086100"/>
              <a:ext cx="685800" cy="685800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</a:schemeClr>
                </a:gs>
                <a:gs pos="80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1328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2017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217928" y="249342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rPr>
                <a:t>2024</a:t>
              </a:r>
              <a:endParaRPr lang="en-US" sz="1800" b="1" dirty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1007935" y="3962399"/>
              <a:ext cx="1072730" cy="584775"/>
            </a:xfrm>
            <a:prstGeom prst="rect">
              <a:avLst/>
            </a:prstGeom>
            <a:gradFill flip="none" rotWithShape="1">
              <a:gsLst>
                <a:gs pos="0">
                  <a:srgbClr val="005878"/>
                </a:gs>
                <a:gs pos="78000">
                  <a:schemeClr val="tx2">
                    <a:lumMod val="60000"/>
                    <a:lumOff val="40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+mn-lt" panose="020B0604030504040204" pitchFamily="34" charset="0"/>
                  <a:ea typeface="+mn-lt" panose="020B0604030504040204" pitchFamily="34" charset="0"/>
                </a:rPr>
                <a:t>JEFF-4.0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+mn-lt" panose="020B0604030504040204" pitchFamily="34" charset="0"/>
                  <a:ea typeface="+mn-lt" panose="020B0604030504040204" pitchFamily="34" charset="0"/>
                </a:rPr>
                <a:t>Release</a:t>
              </a:r>
              <a:endParaRPr lang="en-US" sz="1600" dirty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endParaRP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704216"/>
              </p:ext>
            </p:extLst>
          </p:nvPr>
        </p:nvGraphicFramePr>
        <p:xfrm>
          <a:off x="1600200" y="1600200"/>
          <a:ext cx="7315200" cy="40792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3697688585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35294974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142397159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91419876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0623389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43-Tc-99</a:t>
                      </a:r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45-Rh-103</a:t>
                      </a:r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45-Rh-105</a:t>
                      </a:r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47-Ag-107</a:t>
                      </a:r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47-Ag-109</a:t>
                      </a:r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54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54-Xe-124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54-Xe-126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54-Xe-128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54-Xe-129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54-Xe-130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018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54-Xe-131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54-Xe-132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54-Xe-134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54-Xe-135</a:t>
                      </a:r>
                      <a:endParaRPr lang="en-US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54-Xe-135m</a:t>
                      </a:r>
                      <a:endParaRPr lang="en-US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006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55-Cs-133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55-Cs-135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57-La-139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61-Pm-147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62-Sm-151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952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63-Eu-151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63-Eu-153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63-Eu-154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63-Eu-155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64-Gd-155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29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64-Gd-156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64-Gd-157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64-Gd-158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64-Gd-160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69-Tm-171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135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71-Lu-173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71-Lu-175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71-Lu-176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73-Ta-181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74-W-180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571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74-W-182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74-W-183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74-W-184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74-W-186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76-Os-186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142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76-Os-187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76-Os-188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83-Bi-209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92-U-235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92-U-238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197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93-Np-237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94-Pu-238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94-Pu-239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94-Pu-240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94-Pu-241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308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94-Pu-242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95-Am-241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95-Am-241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46936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172539"/>
              </p:ext>
            </p:extLst>
          </p:nvPr>
        </p:nvGraphicFramePr>
        <p:xfrm>
          <a:off x="9152828" y="1574800"/>
          <a:ext cx="1550307" cy="37084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550307">
                  <a:extLst>
                    <a:ext uri="{9D8B030D-6E8A-4147-A177-3AD203B41FA5}">
                      <a16:colId xmlns:a16="http://schemas.microsoft.com/office/drawing/2014/main" val="3257273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HinH2O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918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UO2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228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PuO2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722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HinCH2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655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CinCH2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942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HinC5O2H8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40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CinC5O2H8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773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OinC5O2H8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531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HinC8H8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91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CinC8H8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3756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138600" y="2678090"/>
            <a:ext cx="1542964" cy="25797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14901" y="5340886"/>
            <a:ext cx="2265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Provided by ORNL</a:t>
            </a:r>
            <a:endParaRPr lang="en-US" sz="1600" b="1" dirty="0">
              <a:solidFill>
                <a:srgbClr val="FF0000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835506"/>
              </p:ext>
            </p:extLst>
          </p:nvPr>
        </p:nvGraphicFramePr>
        <p:xfrm>
          <a:off x="1607127" y="5891492"/>
          <a:ext cx="730777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3887">
                  <a:extLst>
                    <a:ext uri="{9D8B030D-6E8A-4147-A177-3AD203B41FA5}">
                      <a16:colId xmlns:a16="http://schemas.microsoft.com/office/drawing/2014/main" val="974573625"/>
                    </a:ext>
                  </a:extLst>
                </a:gridCol>
                <a:gridCol w="3653887">
                  <a:extLst>
                    <a:ext uri="{9D8B030D-6E8A-4147-A177-3AD203B41FA5}">
                      <a16:colId xmlns:a16="http://schemas.microsoft.com/office/drawing/2014/main" val="34996921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682F"/>
                          </a:solidFill>
                        </a:rPr>
                        <a:t>FYs</a:t>
                      </a:r>
                      <a:r>
                        <a:rPr lang="en-US" baseline="0" dirty="0" smtClean="0">
                          <a:solidFill>
                            <a:srgbClr val="00682F"/>
                          </a:solidFill>
                        </a:rPr>
                        <a:t> U-235 thermal</a:t>
                      </a:r>
                      <a:endParaRPr lang="en-US" dirty="0">
                        <a:solidFill>
                          <a:srgbClr val="00682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F7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682F"/>
                          </a:solidFill>
                        </a:rPr>
                        <a:t>FYs</a:t>
                      </a:r>
                      <a:r>
                        <a:rPr lang="en-US" baseline="0" dirty="0" smtClean="0">
                          <a:solidFill>
                            <a:srgbClr val="00682F"/>
                          </a:solidFill>
                        </a:rPr>
                        <a:t> Pu-239 thermal</a:t>
                      </a:r>
                      <a:endParaRPr lang="en-US" dirty="0">
                        <a:solidFill>
                          <a:srgbClr val="00682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F7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077600"/>
                  </a:ext>
                </a:extLst>
              </a:tr>
            </a:tbl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111408" y="3962400"/>
            <a:ext cx="1072730" cy="584775"/>
          </a:xfrm>
          <a:prstGeom prst="rect">
            <a:avLst/>
          </a:prstGeom>
          <a:gradFill flip="none" rotWithShape="1">
            <a:gsLst>
              <a:gs pos="0">
                <a:srgbClr val="00682F"/>
              </a:gs>
              <a:gs pos="78000">
                <a:srgbClr val="00CC00"/>
              </a:gs>
              <a:gs pos="100000">
                <a:srgbClr val="92D050"/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JEFF-3.3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Release</a:t>
            </a:r>
            <a:endParaRPr lang="en-US" sz="1600" dirty="0">
              <a:solidFill>
                <a:schemeClr val="bg1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56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Straight Arrow Connector 87"/>
          <p:cNvCxnSpPr>
            <a:stCxn id="52" idx="2"/>
          </p:cNvCxnSpPr>
          <p:nvPr/>
        </p:nvCxnSpPr>
        <p:spPr>
          <a:xfrm>
            <a:off x="10979738" y="1596810"/>
            <a:ext cx="3952" cy="4399167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8719278" y="1594951"/>
            <a:ext cx="5577" cy="4422990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>
            <a:off x="6487668" y="1585828"/>
            <a:ext cx="5577" cy="4422990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4252543" y="1605408"/>
            <a:ext cx="5577" cy="4422990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  <a:endCxn id="56" idx="0"/>
          </p:cNvCxnSpPr>
          <p:nvPr/>
        </p:nvCxnSpPr>
        <p:spPr>
          <a:xfrm flipH="1">
            <a:off x="2043810" y="1596810"/>
            <a:ext cx="5577" cy="4422990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JEFF-4.0: The Big 5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33457" y="1263136"/>
            <a:ext cx="12301657" cy="5095218"/>
            <a:chOff x="-33457" y="1263136"/>
            <a:chExt cx="12301657" cy="5095218"/>
          </a:xfrm>
        </p:grpSpPr>
        <p:grpSp>
          <p:nvGrpSpPr>
            <p:cNvPr id="4" name="Group 3"/>
            <p:cNvGrpSpPr/>
            <p:nvPr/>
          </p:nvGrpSpPr>
          <p:grpSpPr>
            <a:xfrm>
              <a:off x="-16729" y="2455353"/>
              <a:ext cx="12284929" cy="3903001"/>
              <a:chOff x="-16729" y="2455353"/>
              <a:chExt cx="12284929" cy="3903001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652226" y="4876801"/>
                <a:ext cx="90157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Calibri" panose="020F0502020204030204" pitchFamily="34" charset="0"/>
                    <a:ea typeface="+mn-lt" panose="020B0604030504040204" pitchFamily="34" charset="0"/>
                    <a:cs typeface="Calibri" panose="020F0502020204030204" pitchFamily="34" charset="0"/>
                  </a:rPr>
                  <a:t> </a:t>
                </a:r>
                <a:endParaRPr lang="en-US" sz="1000" dirty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0" y="2455353"/>
                <a:ext cx="12192000" cy="33855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+mn-lt" panose="020B0604030504040204" pitchFamily="34" charset="0"/>
                    <a:ea typeface="+mn-lt" panose="020B0604030504040204" pitchFamily="34" charset="0"/>
                  </a:rPr>
                  <a:t>JEFF-4T0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-16728" y="4830634"/>
                <a:ext cx="12191999" cy="33855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+mn-lt" panose="020B0604030504040204" pitchFamily="34" charset="0"/>
                    <a:ea typeface="+mn-lt" panose="020B0604030504040204" pitchFamily="34" charset="0"/>
                  </a:rPr>
                  <a:t>JEFF-4T2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-16729" y="3641468"/>
                <a:ext cx="12191999" cy="3385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+mn-lt" panose="020B0604030504040204" pitchFamily="34" charset="0"/>
                    <a:ea typeface="+mn-lt" panose="020B0604030504040204" pitchFamily="34" charset="0"/>
                  </a:rPr>
                  <a:t>JEFF-4T1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-16727" y="6019800"/>
                <a:ext cx="12284927" cy="33855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+mn-lt" panose="020B0604030504040204" pitchFamily="34" charset="0"/>
                    <a:ea typeface="+mn-lt" panose="020B0604030504040204" pitchFamily="34" charset="0"/>
                  </a:rPr>
                  <a:t>JEFF-4T3</a:t>
                </a: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-33457" y="1263136"/>
              <a:ext cx="12208727" cy="338554"/>
            </a:xfrm>
            <a:prstGeom prst="rect">
              <a:avLst/>
            </a:prstGeom>
            <a:gradFill flip="none" rotWithShape="1">
              <a:gsLst>
                <a:gs pos="0">
                  <a:srgbClr val="00682F"/>
                </a:gs>
                <a:gs pos="78000">
                  <a:srgbClr val="00CC00"/>
                </a:gs>
                <a:gs pos="100000">
                  <a:srgbClr val="92D050"/>
                </a:gs>
              </a:gsLst>
              <a:lin ang="16200000" scaled="1"/>
              <a:tileRect/>
            </a:gra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+mn-lt" panose="020B0604030504040204" pitchFamily="34" charset="0"/>
                  <a:ea typeface="+mn-lt" panose="020B0604030504040204" pitchFamily="34" charset="0"/>
                </a:rPr>
                <a:t>JEFF-3.3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03779" y="1258256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U-235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886200" y="1263136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U-238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68620" y="126313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Pu-239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332795" y="126313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Pu-240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93253" y="125825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Pu-241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03779" y="2444371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U-235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03778" y="3641468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U-235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98202" y="4830634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U-235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98202" y="6019800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U-235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891613" y="4825058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U-238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886198" y="6016082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U-238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68619" y="2444371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Pu-239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068618" y="4819652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Pu-239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064174" y="599783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Pu-239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332794" y="2455353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Pu-240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332794" y="363048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Pu-240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323904" y="599783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Pu-240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0593253" y="599783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Pu-241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86199" y="3647044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U-238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232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Straight Arrow Connector 87"/>
          <p:cNvCxnSpPr>
            <a:stCxn id="52" idx="2"/>
          </p:cNvCxnSpPr>
          <p:nvPr/>
        </p:nvCxnSpPr>
        <p:spPr>
          <a:xfrm>
            <a:off x="10979738" y="1596810"/>
            <a:ext cx="3952" cy="4399167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8719278" y="1594951"/>
            <a:ext cx="5577" cy="4422990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>
            <a:off x="6487668" y="1585828"/>
            <a:ext cx="5577" cy="4422990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4252543" y="1605408"/>
            <a:ext cx="5577" cy="4422990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  <a:endCxn id="56" idx="0"/>
          </p:cNvCxnSpPr>
          <p:nvPr/>
        </p:nvCxnSpPr>
        <p:spPr>
          <a:xfrm flipH="1">
            <a:off x="2043810" y="1596810"/>
            <a:ext cx="5577" cy="4422990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JEFF-4.0: </a:t>
            </a:r>
            <a:r>
              <a:rPr lang="en-US" dirty="0"/>
              <a:t>The Big 5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33457" y="1263136"/>
            <a:ext cx="12301657" cy="5095218"/>
            <a:chOff x="-33457" y="1263136"/>
            <a:chExt cx="12301657" cy="5095218"/>
          </a:xfrm>
        </p:grpSpPr>
        <p:grpSp>
          <p:nvGrpSpPr>
            <p:cNvPr id="4" name="Group 3"/>
            <p:cNvGrpSpPr/>
            <p:nvPr/>
          </p:nvGrpSpPr>
          <p:grpSpPr>
            <a:xfrm>
              <a:off x="-16729" y="2455353"/>
              <a:ext cx="12284929" cy="3903001"/>
              <a:chOff x="-16729" y="2455353"/>
              <a:chExt cx="12284929" cy="3903001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652226" y="4876801"/>
                <a:ext cx="90157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Calibri" panose="020F0502020204030204" pitchFamily="34" charset="0"/>
                    <a:ea typeface="+mn-lt" panose="020B0604030504040204" pitchFamily="34" charset="0"/>
                    <a:cs typeface="Calibri" panose="020F0502020204030204" pitchFamily="34" charset="0"/>
                  </a:rPr>
                  <a:t> </a:t>
                </a:r>
                <a:endParaRPr lang="en-US" sz="1000" dirty="0">
                  <a:latin typeface="Calibri" panose="020F0502020204030204" pitchFamily="34" charset="0"/>
                  <a:ea typeface="+mn-lt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0" y="2455353"/>
                <a:ext cx="12192000" cy="33855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+mn-lt" panose="020B0604030504040204" pitchFamily="34" charset="0"/>
                    <a:ea typeface="+mn-lt" panose="020B0604030504040204" pitchFamily="34" charset="0"/>
                  </a:rPr>
                  <a:t>JEFF-4T0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-16728" y="4830634"/>
                <a:ext cx="12191999" cy="33855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+mn-lt" panose="020B0604030504040204" pitchFamily="34" charset="0"/>
                    <a:ea typeface="+mn-lt" panose="020B0604030504040204" pitchFamily="34" charset="0"/>
                  </a:rPr>
                  <a:t>JEFF-4T2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-16729" y="3641468"/>
                <a:ext cx="12191999" cy="3385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+mn-lt" panose="020B0604030504040204" pitchFamily="34" charset="0"/>
                    <a:ea typeface="+mn-lt" panose="020B0604030504040204" pitchFamily="34" charset="0"/>
                  </a:rPr>
                  <a:t>JEFF-4T1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-16727" y="6019800"/>
                <a:ext cx="12284927" cy="33855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+mn-lt" panose="020B0604030504040204" pitchFamily="34" charset="0"/>
                    <a:ea typeface="+mn-lt" panose="020B0604030504040204" pitchFamily="34" charset="0"/>
                  </a:rPr>
                  <a:t>JEFF-4T3</a:t>
                </a: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-33457" y="1263136"/>
              <a:ext cx="12208727" cy="338554"/>
            </a:xfrm>
            <a:prstGeom prst="rect">
              <a:avLst/>
            </a:prstGeom>
            <a:gradFill flip="none" rotWithShape="1">
              <a:gsLst>
                <a:gs pos="0">
                  <a:srgbClr val="00682F"/>
                </a:gs>
                <a:gs pos="78000">
                  <a:srgbClr val="00CC00"/>
                </a:gs>
                <a:gs pos="100000">
                  <a:srgbClr val="92D050"/>
                </a:gs>
              </a:gsLst>
              <a:lin ang="16200000" scaled="1"/>
              <a:tileRect/>
            </a:gra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+mn-lt" panose="020B0604030504040204" pitchFamily="34" charset="0"/>
                  <a:ea typeface="+mn-lt" panose="020B0604030504040204" pitchFamily="34" charset="0"/>
                </a:rPr>
                <a:t>JEFF-3.3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03779" y="1258256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U-235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886200" y="1263136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U-238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68620" y="126313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Pu-239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332795" y="126313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Pu-240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93253" y="125825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Pu-241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03779" y="2444371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U-235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03778" y="3641468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U-235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98202" y="4830634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U-235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98202" y="6019800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U-235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891613" y="4825058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U-238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886198" y="6016082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U-238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68619" y="2444371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Pu-239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068618" y="4819652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Pu-239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064174" y="599783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Pu-239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332794" y="2455353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Pu-240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332794" y="363048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Pu-240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323904" y="599783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Pu-240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0593253" y="599783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Pu-241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86199" y="3647044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U-238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72000"/>
            <a:ext cx="12192000" cy="1905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14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Straight Arrow Connector 87"/>
          <p:cNvCxnSpPr>
            <a:stCxn id="52" idx="2"/>
          </p:cNvCxnSpPr>
          <p:nvPr/>
        </p:nvCxnSpPr>
        <p:spPr>
          <a:xfrm>
            <a:off x="10979738" y="1596810"/>
            <a:ext cx="3952" cy="4399167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T2 to T3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52226" y="1428749"/>
            <a:ext cx="9015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 </a:t>
            </a:r>
            <a:endParaRPr lang="en-US" sz="10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-16728" y="1382582"/>
            <a:ext cx="12191999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 panose="020B0604030504040204" pitchFamily="34" charset="0"/>
                <a:ea typeface="+mn-lt" panose="020B0604030504040204" pitchFamily="34" charset="0"/>
              </a:rPr>
              <a:t>JEFF-4T2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16727" y="6019800"/>
            <a:ext cx="12284927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 panose="020B0604030504040204" pitchFamily="34" charset="0"/>
                <a:ea typeface="+mn-lt" panose="020B0604030504040204" pitchFamily="34" charset="0"/>
              </a:rPr>
              <a:t>JEFF-4T3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698202" y="1382582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U-235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98202" y="6019800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U-235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891613" y="1377006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U-238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886198" y="6016082"/>
            <a:ext cx="69121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U-238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068618" y="1371600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Pu-239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116832" y="5995977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Pu-239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323904" y="1382582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Pu-240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323904" y="599783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Pu-240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0593253" y="5997836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Pu-241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597746" y="1370571"/>
            <a:ext cx="7729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+mn-lt" panose="020B0604030504040204" pitchFamily="34" charset="0"/>
                <a:cs typeface="Calibri" panose="020F0502020204030204" pitchFamily="34" charset="0"/>
              </a:rPr>
              <a:t>Pu-241</a:t>
            </a:r>
            <a:endParaRPr lang="en-US" sz="1600" dirty="0">
              <a:latin typeface="Calibri" panose="020F0502020204030204" pitchFamily="34" charset="0"/>
              <a:ea typeface="+mn-lt" panose="020B060403050404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Straight Arrow Connector 35"/>
          <p:cNvCxnSpPr>
            <a:stCxn id="76" idx="2"/>
            <a:endCxn id="37" idx="0"/>
          </p:cNvCxnSpPr>
          <p:nvPr/>
        </p:nvCxnSpPr>
        <p:spPr>
          <a:xfrm>
            <a:off x="6455103" y="1710154"/>
            <a:ext cx="4796" cy="450788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889070" y="2160942"/>
            <a:ext cx="1141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RRR </a:t>
            </a:r>
          </a:p>
          <a:p>
            <a:pPr algn="ctr"/>
            <a:r>
              <a:rPr lang="en-US" sz="1600" dirty="0" err="1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ν</a:t>
            </a:r>
            <a:r>
              <a:rPr lang="en-US" sz="1600" baseline="-25000" dirty="0" err="1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</a:t>
            </a:r>
            <a:endParaRPr lang="en-US" sz="1600" dirty="0" smtClean="0">
              <a:latin typeface="Candara" panose="020E0502030303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Continuum</a:t>
            </a:r>
            <a:endParaRPr lang="en-US" sz="1600" dirty="0">
              <a:latin typeface="Candara" panose="020E0502030303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6714" y="3280588"/>
            <a:ext cx="898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Thermal </a:t>
            </a:r>
          </a:p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PFNS</a:t>
            </a:r>
          </a:p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from </a:t>
            </a:r>
          </a:p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CRP</a:t>
            </a:r>
            <a:endParaRPr lang="en-US" sz="1600" dirty="0">
              <a:latin typeface="Candara" panose="020E0502030303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45" name="Straight Arrow Connector 44"/>
          <p:cNvCxnSpPr>
            <a:stCxn id="37" idx="2"/>
            <a:endCxn id="38" idx="0"/>
          </p:cNvCxnSpPr>
          <p:nvPr/>
        </p:nvCxnSpPr>
        <p:spPr>
          <a:xfrm>
            <a:off x="6459899" y="2991939"/>
            <a:ext cx="6095" cy="288649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59" idx="0"/>
          </p:cNvCxnSpPr>
          <p:nvPr/>
        </p:nvCxnSpPr>
        <p:spPr>
          <a:xfrm flipH="1">
            <a:off x="4228430" y="1715560"/>
            <a:ext cx="24075" cy="1522010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050705" y="1721136"/>
            <a:ext cx="6695" cy="1270803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479675" y="2991939"/>
            <a:ext cx="1141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RRR </a:t>
            </a:r>
          </a:p>
          <a:p>
            <a:pPr algn="ctr"/>
            <a:r>
              <a:rPr lang="en-US" sz="1600" dirty="0" err="1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ν</a:t>
            </a:r>
            <a:r>
              <a:rPr lang="en-US" sz="1600" baseline="-25000" dirty="0" err="1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</a:t>
            </a:r>
            <a:endParaRPr lang="en-US" sz="1600" dirty="0" smtClean="0">
              <a:latin typeface="Candara" panose="020E0502030303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Continuum</a:t>
            </a:r>
            <a:endParaRPr lang="en-US" sz="1600" dirty="0">
              <a:latin typeface="Candara" panose="020E0502030303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57600" y="3237570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Continuum</a:t>
            </a:r>
            <a:endParaRPr lang="en-US" sz="1600" dirty="0">
              <a:latin typeface="Candara" panose="020E0502030303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60" name="Straight Arrow Connector 59"/>
          <p:cNvCxnSpPr>
            <a:stCxn id="58" idx="2"/>
          </p:cNvCxnSpPr>
          <p:nvPr/>
        </p:nvCxnSpPr>
        <p:spPr>
          <a:xfrm flipH="1">
            <a:off x="2043812" y="3822936"/>
            <a:ext cx="6692" cy="2196864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9" idx="2"/>
          </p:cNvCxnSpPr>
          <p:nvPr/>
        </p:nvCxnSpPr>
        <p:spPr>
          <a:xfrm>
            <a:off x="4228430" y="3576124"/>
            <a:ext cx="18660" cy="2439958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78" idx="2"/>
            <a:endCxn id="63" idx="0"/>
          </p:cNvCxnSpPr>
          <p:nvPr/>
        </p:nvCxnSpPr>
        <p:spPr>
          <a:xfrm>
            <a:off x="8710389" y="1721136"/>
            <a:ext cx="4534" cy="1695068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116843" y="3416204"/>
            <a:ext cx="1196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MF6/MT102</a:t>
            </a:r>
          </a:p>
          <a:p>
            <a:pPr algn="ctr"/>
            <a:r>
              <a:rPr lang="en-US" sz="1600" dirty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</a:t>
            </a:r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or thermal</a:t>
            </a:r>
          </a:p>
          <a:p>
            <a:pPr algn="ctr"/>
            <a:r>
              <a:rPr lang="en-US" sz="1600" dirty="0" smtClean="0">
                <a:latin typeface="Candara" panose="020E0502030303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point</a:t>
            </a:r>
            <a:endParaRPr lang="en-US" sz="1600" dirty="0">
              <a:latin typeface="Candara" panose="020E0502030303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64" name="Straight Arrow Connector 63"/>
          <p:cNvCxnSpPr>
            <a:stCxn id="63" idx="2"/>
            <a:endCxn id="80" idx="0"/>
          </p:cNvCxnSpPr>
          <p:nvPr/>
        </p:nvCxnSpPr>
        <p:spPr>
          <a:xfrm flipH="1">
            <a:off x="8710389" y="4247201"/>
            <a:ext cx="4534" cy="1750635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8" idx="2"/>
            <a:endCxn id="77" idx="0"/>
          </p:cNvCxnSpPr>
          <p:nvPr/>
        </p:nvCxnSpPr>
        <p:spPr>
          <a:xfrm>
            <a:off x="6465994" y="4357806"/>
            <a:ext cx="37323" cy="1638171"/>
          </a:xfrm>
          <a:prstGeom prst="straightConnector1">
            <a:avLst/>
          </a:prstGeom>
          <a:ln>
            <a:prstDash val="lgDash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647077" y="215113"/>
            <a:ext cx="5812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For further information about the these evaluations, contact </a:t>
            </a:r>
            <a:r>
              <a:rPr lang="en-US" sz="1600" b="1" dirty="0" smtClean="0">
                <a:solidFill>
                  <a:srgbClr val="006699"/>
                </a:solidFill>
                <a:latin typeface="+mn-lt" panose="020B0604030504040204" pitchFamily="34" charset="0"/>
                <a:ea typeface="+mn-lt" panose="020B0604030504040204" pitchFamily="34" charset="0"/>
              </a:rPr>
              <a:t>gilles.noguere@cea.fr</a:t>
            </a:r>
            <a:endParaRPr lang="en-US" sz="1600" b="1" dirty="0">
              <a:solidFill>
                <a:srgbClr val="006699"/>
              </a:solidFill>
              <a:latin typeface="+mn-lt" panose="020B0604030504040204" pitchFamily="34" charset="0"/>
              <a:ea typeface="+mn-lt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909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A Slides">
  <a:themeElements>
    <a:clrScheme name="Custom 5">
      <a:dk1>
        <a:sysClr val="windowText" lastClr="000000"/>
      </a:dk1>
      <a:lt1>
        <a:sysClr val="window" lastClr="FFFFFF"/>
      </a:lt1>
      <a:dk2>
        <a:srgbClr val="22567C"/>
      </a:dk2>
      <a:lt2>
        <a:srgbClr val="00B0F0"/>
      </a:lt2>
      <a:accent1>
        <a:srgbClr val="006699"/>
      </a:accent1>
      <a:accent2>
        <a:srgbClr val="02889E"/>
      </a:accent2>
      <a:accent3>
        <a:srgbClr val="83CDE0"/>
      </a:accent3>
      <a:accent4>
        <a:srgbClr val="FBBC0E"/>
      </a:accent4>
      <a:accent5>
        <a:srgbClr val="D14648"/>
      </a:accent5>
      <a:accent6>
        <a:srgbClr val="EF7D00"/>
      </a:accent6>
      <a:hlink>
        <a:srgbClr val="0070C0"/>
      </a:hlink>
      <a:folHlink>
        <a:srgbClr val="40AFFF"/>
      </a:folHlink>
    </a:clrScheme>
    <a:fontScheme name="Custom 3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solidFill>
              <a:srgbClr val="006699"/>
            </a:solidFill>
            <a:latin typeface="+mn-lt" panose="020B0604030504040204" pitchFamily="34" charset="0"/>
            <a:ea typeface="+mn-lt" panose="020B060403050404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NEA cover and closing slides">
  <a:themeElements>
    <a:clrScheme name="NEA Slide colours">
      <a:dk1>
        <a:sysClr val="windowText" lastClr="000000"/>
      </a:dk1>
      <a:lt1>
        <a:sysClr val="window" lastClr="FFFFFF"/>
      </a:lt1>
      <a:dk2>
        <a:srgbClr val="0C68B0"/>
      </a:dk2>
      <a:lt2>
        <a:srgbClr val="00B0F0"/>
      </a:lt2>
      <a:accent1>
        <a:srgbClr val="02889E"/>
      </a:accent1>
      <a:accent2>
        <a:srgbClr val="83CDE0"/>
      </a:accent2>
      <a:accent3>
        <a:srgbClr val="FBBC0E"/>
      </a:accent3>
      <a:accent4>
        <a:srgbClr val="EF7D00"/>
      </a:accent4>
      <a:accent5>
        <a:srgbClr val="D14648"/>
      </a:accent5>
      <a:accent6>
        <a:srgbClr val="48AF54"/>
      </a:accent6>
      <a:hlink>
        <a:srgbClr val="22567C"/>
      </a:hlink>
      <a:folHlink>
        <a:srgbClr val="599ED1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+mn-lt"/>
        <a:font script="Hebr" typeface="+mn-l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+mn-lt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+mn-lt"/>
        <a:font script="Hebr" typeface="+mn-l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+mn-lt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20699</TotalTime>
  <Words>1264</Words>
  <Application>Microsoft Office PowerPoint</Application>
  <PresentationFormat>Widescreen</PresentationFormat>
  <Paragraphs>433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MS PGothic</vt:lpstr>
      <vt:lpstr>Arial</vt:lpstr>
      <vt:lpstr>Bahnschrift Light SemiCondensed</vt:lpstr>
      <vt:lpstr>Calibri</vt:lpstr>
      <vt:lpstr>Candara</vt:lpstr>
      <vt:lpstr>Copperplate Gothic Bold</vt:lpstr>
      <vt:lpstr>Microsoft Sans Serif</vt:lpstr>
      <vt:lpstr>Mistral</vt:lpstr>
      <vt:lpstr>Myriad Pro</vt:lpstr>
      <vt:lpstr>Verdana</vt:lpstr>
      <vt:lpstr>Wingdings</vt:lpstr>
      <vt:lpstr>NEA Slides</vt:lpstr>
      <vt:lpstr>NEA cover and closing slides</vt:lpstr>
      <vt:lpstr>The JEFF Project Snapshot: Overview, Developments, and Status</vt:lpstr>
      <vt:lpstr>1) From JEFF-3.3 to JEFF-4.0</vt:lpstr>
      <vt:lpstr>JEFF-4.0 Timeline</vt:lpstr>
      <vt:lpstr>JEFF-4.0 Test versions</vt:lpstr>
      <vt:lpstr>JEFF-4.0 Test versions</vt:lpstr>
      <vt:lpstr>JEFF-4.0 New Evaluations</vt:lpstr>
      <vt:lpstr>JEFF-4.0: The Big 5</vt:lpstr>
      <vt:lpstr>JEFF-4.0: The Big 5</vt:lpstr>
      <vt:lpstr>T2 to T3</vt:lpstr>
      <vt:lpstr>T2 to T3: an alternative path</vt:lpstr>
      <vt:lpstr>JEFF-4.0 Fission Yields</vt:lpstr>
      <vt:lpstr>JEFF-4Tx BU issue</vt:lpstr>
      <vt:lpstr>JEFF-4Tx BU issue contributions</vt:lpstr>
      <vt:lpstr>JEFF-4.0 Timeline</vt:lpstr>
      <vt:lpstr>2) Integrated, Automated, and Reproducible Nuclear Data Processing at the NEA </vt:lpstr>
      <vt:lpstr>The NEA Processing pipeline</vt:lpstr>
      <vt:lpstr>The NEA Processing pipeline</vt:lpstr>
      <vt:lpstr>The NEA Processing pipeline</vt:lpstr>
      <vt:lpstr>3) Past and future meetings</vt:lpstr>
      <vt:lpstr>The current ND path</vt:lpstr>
      <vt:lpstr>An alternative possibility</vt:lpstr>
      <vt:lpstr>Stakeholder meeting </vt:lpstr>
      <vt:lpstr>Stakeholder meeting</vt:lpstr>
      <vt:lpstr>Stakeholder meeting</vt:lpstr>
      <vt:lpstr>JEFF Nuclear Data Week</vt:lpstr>
      <vt:lpstr>Thank you for your attention</vt:lpstr>
      <vt:lpstr>Pu-adjustment</vt:lpstr>
    </vt:vector>
  </TitlesOfParts>
  <Company>OECD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client07</dc:creator>
  <cp:lastModifiedBy>FOLIGNO Daniela, NEA/SCI/DB</cp:lastModifiedBy>
  <cp:revision>952</cp:revision>
  <cp:lastPrinted>2014-06-17T14:24:23Z</cp:lastPrinted>
  <dcterms:created xsi:type="dcterms:W3CDTF">2011-02-16T10:53:39Z</dcterms:created>
  <dcterms:modified xsi:type="dcterms:W3CDTF">2023-11-14T16:14:27Z</dcterms:modified>
</cp:coreProperties>
</file>