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48" r:id="rId2"/>
    <p:sldId id="345" r:id="rId3"/>
    <p:sldId id="357" r:id="rId4"/>
  </p:sldIdLst>
  <p:sldSz cx="12192000" cy="6858000"/>
  <p:notesSz cx="6881813" cy="9296400"/>
  <p:defaultTextStyle>
    <a:lvl1pPr defTabSz="457200">
      <a:defRPr>
        <a:latin typeface="+mn-lt"/>
        <a:ea typeface="+mn-ea"/>
        <a:cs typeface="+mn-cs"/>
        <a:sym typeface="Helvetica"/>
      </a:defRPr>
    </a:lvl1pPr>
    <a:lvl2pPr defTabSz="457200">
      <a:defRPr>
        <a:latin typeface="+mn-lt"/>
        <a:ea typeface="+mn-ea"/>
        <a:cs typeface="+mn-cs"/>
        <a:sym typeface="Helvetica"/>
      </a:defRPr>
    </a:lvl2pPr>
    <a:lvl3pPr defTabSz="457200">
      <a:defRPr>
        <a:latin typeface="+mn-lt"/>
        <a:ea typeface="+mn-ea"/>
        <a:cs typeface="+mn-cs"/>
        <a:sym typeface="Helvetica"/>
      </a:defRPr>
    </a:lvl3pPr>
    <a:lvl4pPr defTabSz="457200">
      <a:defRPr>
        <a:latin typeface="+mn-lt"/>
        <a:ea typeface="+mn-ea"/>
        <a:cs typeface="+mn-cs"/>
        <a:sym typeface="Helvetica"/>
      </a:defRPr>
    </a:lvl4pPr>
    <a:lvl5pPr defTabSz="457200">
      <a:defRPr>
        <a:latin typeface="+mn-lt"/>
        <a:ea typeface="+mn-ea"/>
        <a:cs typeface="+mn-cs"/>
        <a:sym typeface="Helvetica"/>
      </a:defRPr>
    </a:lvl5pPr>
    <a:lvl6pPr defTabSz="457200">
      <a:defRPr>
        <a:latin typeface="+mn-lt"/>
        <a:ea typeface="+mn-ea"/>
        <a:cs typeface="+mn-cs"/>
        <a:sym typeface="Helvetica"/>
      </a:defRPr>
    </a:lvl6pPr>
    <a:lvl7pPr defTabSz="457200">
      <a:defRPr>
        <a:latin typeface="+mn-lt"/>
        <a:ea typeface="+mn-ea"/>
        <a:cs typeface="+mn-cs"/>
        <a:sym typeface="Helvetica"/>
      </a:defRPr>
    </a:lvl7pPr>
    <a:lvl8pPr defTabSz="457200">
      <a:defRPr>
        <a:latin typeface="+mn-lt"/>
        <a:ea typeface="+mn-ea"/>
        <a:cs typeface="+mn-cs"/>
        <a:sym typeface="Helvetica"/>
      </a:defRPr>
    </a:lvl8pPr>
    <a:lvl9pPr defTabSz="457200">
      <a:defRPr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4BE"/>
    <a:srgbClr val="95D000"/>
    <a:srgbClr val="E33245"/>
    <a:srgbClr val="992AC4"/>
    <a:srgbClr val="0073B8"/>
    <a:srgbClr val="007FB7"/>
    <a:srgbClr val="0441F9"/>
    <a:srgbClr val="6550A6"/>
    <a:srgbClr val="CE2028"/>
    <a:srgbClr val="3185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66"/>
    <p:restoredTop sz="94545"/>
  </p:normalViewPr>
  <p:slideViewPr>
    <p:cSldViewPr snapToGrid="0" snapToObjects="1">
      <p:cViewPr varScale="1">
        <p:scale>
          <a:sx n="115" d="100"/>
          <a:sy n="115" d="100"/>
        </p:scale>
        <p:origin x="9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6013" cy="3486150"/>
          </a:xfrm>
          <a:prstGeom prst="rect">
            <a:avLst/>
          </a:prstGeom>
        </p:spPr>
        <p:txBody>
          <a:bodyPr lIns="92446" tIns="46223" rIns="92446" bIns="46223"/>
          <a:lstStyle/>
          <a:p>
            <a:pPr lvl="0"/>
            <a:endParaRPr/>
          </a:p>
        </p:txBody>
      </p:sp>
      <p:sp>
        <p:nvSpPr>
          <p:cNvPr id="41" name="Shape 41"/>
          <p:cNvSpPr>
            <a:spLocks noGrp="1"/>
          </p:cNvSpPr>
          <p:nvPr>
            <p:ph type="body" sz="quarter" idx="1"/>
          </p:nvPr>
        </p:nvSpPr>
        <p:spPr>
          <a:xfrm>
            <a:off x="917575" y="4415790"/>
            <a:ext cx="5046663" cy="4183380"/>
          </a:xfrm>
          <a:prstGeom prst="rect">
            <a:avLst/>
          </a:prstGeom>
        </p:spPr>
        <p:txBody>
          <a:bodyPr lIns="92446" tIns="46223" rIns="92446" bIns="46223"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5.emf"/><Relationship Id="rId4" Type="http://schemas.openxmlformats.org/officeDocument/2006/relationships/image" Target="../media/image4.tif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24"/>
          <p:cNvSpPr>
            <a:spLocks noGrp="1"/>
          </p:cNvSpPr>
          <p:nvPr>
            <p:ph type="title"/>
          </p:nvPr>
        </p:nvSpPr>
        <p:spPr>
          <a:xfrm>
            <a:off x="135467" y="-8837"/>
            <a:ext cx="10464800" cy="597415"/>
          </a:xfrm>
          <a:prstGeom prst="rect">
            <a:avLst/>
          </a:prstGeom>
        </p:spPr>
        <p:txBody>
          <a:bodyPr/>
          <a:lstStyle>
            <a:lvl1pPr>
              <a:defRPr sz="2400" b="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2800" b="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Title Text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358" y="6374676"/>
            <a:ext cx="1031968" cy="44888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45740" y="6358370"/>
            <a:ext cx="1019311" cy="5029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53756" y="6355080"/>
            <a:ext cx="1831230" cy="50292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0" y="6348549"/>
            <a:ext cx="12192000" cy="0"/>
          </a:xfrm>
          <a:prstGeom prst="line">
            <a:avLst/>
          </a:prstGeom>
          <a:ln w="25400">
            <a:solidFill>
              <a:srgbClr val="0073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03329" y="-9787"/>
            <a:ext cx="1092804" cy="703493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11387744" y="6477395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0285979B-2335-8943-9511-25760B04C115}" type="slidenum">
              <a:rPr kumimoji="0" lang="en-US" sz="1200" b="0" i="0" u="none" strike="noStrike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pPr/>
              <a:t>‹#›</a:t>
            </a:fld>
            <a:endParaRPr lang="en-US" sz="1200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80644" y="6504421"/>
            <a:ext cx="1362456" cy="235413"/>
          </a:xfrm>
          <a:prstGeom prst="rect">
            <a:avLst/>
          </a:prstGeom>
        </p:spPr>
      </p:pic>
      <p:sp>
        <p:nvSpPr>
          <p:cNvPr id="4" name="Pentagon 3">
            <a:extLst>
              <a:ext uri="{FF2B5EF4-FFF2-40B4-BE49-F238E27FC236}">
                <a16:creationId xmlns:a16="http://schemas.microsoft.com/office/drawing/2014/main" id="{EEB74E2D-6AFF-5A45-BE89-5829DE3924F3}"/>
              </a:ext>
            </a:extLst>
          </p:cNvPr>
          <p:cNvSpPr/>
          <p:nvPr userDrawn="1"/>
        </p:nvSpPr>
        <p:spPr>
          <a:xfrm>
            <a:off x="0" y="-9786"/>
            <a:ext cx="10436697" cy="536004"/>
          </a:xfrm>
          <a:custGeom>
            <a:avLst/>
            <a:gdLst>
              <a:gd name="connsiteX0" fmla="*/ 0 w 10167257"/>
              <a:gd name="connsiteY0" fmla="*/ 0 h 512707"/>
              <a:gd name="connsiteX1" fmla="*/ 9910904 w 10167257"/>
              <a:gd name="connsiteY1" fmla="*/ 0 h 512707"/>
              <a:gd name="connsiteX2" fmla="*/ 10167257 w 10167257"/>
              <a:gd name="connsiteY2" fmla="*/ 256354 h 512707"/>
              <a:gd name="connsiteX3" fmla="*/ 9910904 w 10167257"/>
              <a:gd name="connsiteY3" fmla="*/ 512707 h 512707"/>
              <a:gd name="connsiteX4" fmla="*/ 0 w 10167257"/>
              <a:gd name="connsiteY4" fmla="*/ 512707 h 512707"/>
              <a:gd name="connsiteX5" fmla="*/ 0 w 10167257"/>
              <a:gd name="connsiteY5" fmla="*/ 0 h 512707"/>
              <a:gd name="connsiteX0" fmla="*/ 0 w 10429258"/>
              <a:gd name="connsiteY0" fmla="*/ 0 h 541828"/>
              <a:gd name="connsiteX1" fmla="*/ 9910904 w 10429258"/>
              <a:gd name="connsiteY1" fmla="*/ 0 h 541828"/>
              <a:gd name="connsiteX2" fmla="*/ 10167257 w 10429258"/>
              <a:gd name="connsiteY2" fmla="*/ 256354 h 541828"/>
              <a:gd name="connsiteX3" fmla="*/ 10429258 w 10429258"/>
              <a:gd name="connsiteY3" fmla="*/ 541828 h 541828"/>
              <a:gd name="connsiteX4" fmla="*/ 0 w 10429258"/>
              <a:gd name="connsiteY4" fmla="*/ 512707 h 541828"/>
              <a:gd name="connsiteX5" fmla="*/ 0 w 10429258"/>
              <a:gd name="connsiteY5" fmla="*/ 0 h 541828"/>
              <a:gd name="connsiteX0" fmla="*/ 0 w 10429258"/>
              <a:gd name="connsiteY0" fmla="*/ 0 h 541828"/>
              <a:gd name="connsiteX1" fmla="*/ 9910904 w 10429258"/>
              <a:gd name="connsiteY1" fmla="*/ 0 h 541828"/>
              <a:gd name="connsiteX2" fmla="*/ 10109015 w 10429258"/>
              <a:gd name="connsiteY2" fmla="*/ 314596 h 541828"/>
              <a:gd name="connsiteX3" fmla="*/ 10429258 w 10429258"/>
              <a:gd name="connsiteY3" fmla="*/ 541828 h 541828"/>
              <a:gd name="connsiteX4" fmla="*/ 0 w 10429258"/>
              <a:gd name="connsiteY4" fmla="*/ 512707 h 541828"/>
              <a:gd name="connsiteX5" fmla="*/ 0 w 10429258"/>
              <a:gd name="connsiteY5" fmla="*/ 0 h 541828"/>
              <a:gd name="connsiteX0" fmla="*/ 0 w 10242884"/>
              <a:gd name="connsiteY0" fmla="*/ 0 h 541828"/>
              <a:gd name="connsiteX1" fmla="*/ 9910904 w 10242884"/>
              <a:gd name="connsiteY1" fmla="*/ 0 h 541828"/>
              <a:gd name="connsiteX2" fmla="*/ 10109015 w 10242884"/>
              <a:gd name="connsiteY2" fmla="*/ 314596 h 541828"/>
              <a:gd name="connsiteX3" fmla="*/ 10242884 w 10242884"/>
              <a:gd name="connsiteY3" fmla="*/ 541828 h 541828"/>
              <a:gd name="connsiteX4" fmla="*/ 0 w 10242884"/>
              <a:gd name="connsiteY4" fmla="*/ 512707 h 541828"/>
              <a:gd name="connsiteX5" fmla="*/ 0 w 10242884"/>
              <a:gd name="connsiteY5" fmla="*/ 0 h 541828"/>
              <a:gd name="connsiteX0" fmla="*/ 0 w 10242884"/>
              <a:gd name="connsiteY0" fmla="*/ 0 h 541828"/>
              <a:gd name="connsiteX1" fmla="*/ 9910904 w 10242884"/>
              <a:gd name="connsiteY1" fmla="*/ 0 h 541828"/>
              <a:gd name="connsiteX2" fmla="*/ 10237147 w 10242884"/>
              <a:gd name="connsiteY2" fmla="*/ 530091 h 541828"/>
              <a:gd name="connsiteX3" fmla="*/ 10242884 w 10242884"/>
              <a:gd name="connsiteY3" fmla="*/ 541828 h 541828"/>
              <a:gd name="connsiteX4" fmla="*/ 0 w 10242884"/>
              <a:gd name="connsiteY4" fmla="*/ 512707 h 541828"/>
              <a:gd name="connsiteX5" fmla="*/ 0 w 10242884"/>
              <a:gd name="connsiteY5" fmla="*/ 0 h 541828"/>
              <a:gd name="connsiteX0" fmla="*/ 0 w 10242884"/>
              <a:gd name="connsiteY0" fmla="*/ 0 h 536004"/>
              <a:gd name="connsiteX1" fmla="*/ 9910904 w 10242884"/>
              <a:gd name="connsiteY1" fmla="*/ 0 h 536004"/>
              <a:gd name="connsiteX2" fmla="*/ 10237147 w 10242884"/>
              <a:gd name="connsiteY2" fmla="*/ 530091 h 536004"/>
              <a:gd name="connsiteX3" fmla="*/ 10242884 w 10242884"/>
              <a:gd name="connsiteY3" fmla="*/ 536004 h 536004"/>
              <a:gd name="connsiteX4" fmla="*/ 0 w 10242884"/>
              <a:gd name="connsiteY4" fmla="*/ 512707 h 536004"/>
              <a:gd name="connsiteX5" fmla="*/ 0 w 10242884"/>
              <a:gd name="connsiteY5" fmla="*/ 0 h 536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42884" h="536004">
                <a:moveTo>
                  <a:pt x="0" y="0"/>
                </a:moveTo>
                <a:lnTo>
                  <a:pt x="9910904" y="0"/>
                </a:lnTo>
                <a:lnTo>
                  <a:pt x="10237147" y="530091"/>
                </a:lnTo>
                <a:lnTo>
                  <a:pt x="10242884" y="536004"/>
                </a:lnTo>
                <a:lnTo>
                  <a:pt x="0" y="512707"/>
                </a:lnTo>
                <a:lnTo>
                  <a:pt x="0" y="0"/>
                </a:lnTo>
                <a:close/>
              </a:path>
            </a:pathLst>
          </a:custGeom>
          <a:solidFill>
            <a:srgbClr val="0073B8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3" name="Shape 25">
            <a:extLst>
              <a:ext uri="{FF2B5EF4-FFF2-40B4-BE49-F238E27FC236}">
                <a16:creationId xmlns:a16="http://schemas.microsoft.com/office/drawing/2014/main" id="{99E5A2FA-1DDF-4174-97AE-882AB2C5F7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2702" y="863600"/>
            <a:ext cx="11286597" cy="59944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2400" dirty="0">
                <a:uFill>
                  <a:solidFill/>
                </a:uFill>
              </a:rPr>
              <a:t>Body Level One</a:t>
            </a:r>
          </a:p>
          <a:p>
            <a:pPr lvl="1">
              <a:defRPr sz="1800">
                <a:uFillTx/>
              </a:defRPr>
            </a:pPr>
            <a:r>
              <a:rPr sz="2400" dirty="0">
                <a:uFill>
                  <a:solidFill/>
                </a:uFill>
              </a:rPr>
              <a:t>Body Level Two</a:t>
            </a:r>
          </a:p>
          <a:p>
            <a:pPr lvl="2">
              <a:defRPr sz="1800">
                <a:uFillTx/>
              </a:defRPr>
            </a:pPr>
            <a:r>
              <a:rPr sz="2400" dirty="0">
                <a:uFill>
                  <a:solidFill/>
                </a:uFill>
              </a:rPr>
              <a:t>Body Level Three</a:t>
            </a:r>
          </a:p>
          <a:p>
            <a:pPr lvl="3">
              <a:defRPr sz="1800">
                <a:uFillTx/>
              </a:defRPr>
            </a:pPr>
            <a:r>
              <a:rPr sz="2400" dirty="0">
                <a:uFill>
                  <a:solidFill/>
                </a:uFill>
              </a:rPr>
              <a:t>Body Level Four</a:t>
            </a:r>
          </a:p>
          <a:p>
            <a:pPr lvl="4">
              <a:defRPr sz="1800">
                <a:uFillTx/>
              </a:defRPr>
            </a:pPr>
            <a:r>
              <a:rPr sz="2400" dirty="0">
                <a:uFill>
                  <a:solidFill/>
                </a:uFill>
              </a:rPr>
              <a:t>Body Level Five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7694605" y="6522485"/>
            <a:ext cx="1012453" cy="276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USNDP 2023</a:t>
            </a: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F0C18-6E35-4989-8F2B-38C508F5C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645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heme" Target="../theme/theme1.xml"/><Relationship Id="rId7" Type="http://schemas.openxmlformats.org/officeDocument/2006/relationships/image" Target="../media/image4.tif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80644" y="6504421"/>
            <a:ext cx="1362456" cy="235413"/>
          </a:xfrm>
          <a:prstGeom prst="rect">
            <a:avLst/>
          </a:prstGeom>
        </p:spPr>
      </p:pic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452702" y="863600"/>
            <a:ext cx="11286597" cy="599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88900" tIns="88900" rIns="88900" bIns="88900"/>
          <a:lstStyle/>
          <a:p>
            <a:pPr lvl="0">
              <a:defRPr sz="1800">
                <a:uFillTx/>
              </a:defRPr>
            </a:pPr>
            <a:r>
              <a:rPr sz="2400" dirty="0">
                <a:uFill>
                  <a:solidFill/>
                </a:uFill>
              </a:rPr>
              <a:t>Body Level One</a:t>
            </a:r>
          </a:p>
          <a:p>
            <a:pPr lvl="1">
              <a:defRPr sz="1800">
                <a:uFillTx/>
              </a:defRPr>
            </a:pPr>
            <a:r>
              <a:rPr sz="2400" dirty="0">
                <a:uFill>
                  <a:solidFill/>
                </a:uFill>
              </a:rPr>
              <a:t>Body Level Two</a:t>
            </a:r>
          </a:p>
          <a:p>
            <a:pPr lvl="2">
              <a:defRPr sz="1800">
                <a:uFillTx/>
              </a:defRPr>
            </a:pPr>
            <a:r>
              <a:rPr sz="2400" dirty="0">
                <a:uFill>
                  <a:solidFill/>
                </a:uFill>
              </a:rPr>
              <a:t>Body Level Three</a:t>
            </a:r>
          </a:p>
          <a:p>
            <a:pPr lvl="3">
              <a:defRPr sz="1800">
                <a:uFillTx/>
              </a:defRPr>
            </a:pPr>
            <a:r>
              <a:rPr sz="2400" dirty="0">
                <a:uFill>
                  <a:solidFill/>
                </a:uFill>
              </a:rPr>
              <a:t>Body Level Four</a:t>
            </a:r>
          </a:p>
          <a:p>
            <a:pPr lvl="4">
              <a:defRPr sz="1800">
                <a:uFillTx/>
              </a:defRPr>
            </a:pPr>
            <a:r>
              <a:rPr sz="2400" dirty="0">
                <a:uFill>
                  <a:solidFill/>
                </a:uFill>
              </a:rPr>
              <a:t>Body Level Five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358" y="6374676"/>
            <a:ext cx="1031968" cy="44888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45740" y="6358370"/>
            <a:ext cx="1019311" cy="50292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53756" y="6355080"/>
            <a:ext cx="1831230" cy="502920"/>
          </a:xfrm>
          <a:prstGeom prst="rect">
            <a:avLst/>
          </a:prstGeom>
        </p:spPr>
      </p:pic>
      <p:cxnSp>
        <p:nvCxnSpPr>
          <p:cNvPr id="19" name="Straight Connector 18"/>
          <p:cNvCxnSpPr/>
          <p:nvPr userDrawn="1"/>
        </p:nvCxnSpPr>
        <p:spPr>
          <a:xfrm>
            <a:off x="0" y="6348549"/>
            <a:ext cx="12192000" cy="0"/>
          </a:xfrm>
          <a:prstGeom prst="line">
            <a:avLst/>
          </a:prstGeom>
          <a:ln w="25400">
            <a:solidFill>
              <a:srgbClr val="0073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23351" y="177581"/>
            <a:ext cx="2121098" cy="1365457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7694605" y="6522485"/>
            <a:ext cx="1055734" cy="276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USNDP </a:t>
            </a:r>
            <a:r>
              <a:rPr kumimoji="0" lang="en-US" sz="12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 2023</a:t>
            </a: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9" name="Pentagon 8">
            <a:extLst>
              <a:ext uri="{FF2B5EF4-FFF2-40B4-BE49-F238E27FC236}">
                <a16:creationId xmlns:a16="http://schemas.microsoft.com/office/drawing/2014/main" id="{3B19D612-9B0A-8B4D-BB5E-C0B76421C1D2}"/>
              </a:ext>
            </a:extLst>
          </p:cNvPr>
          <p:cNvSpPr/>
          <p:nvPr userDrawn="1"/>
        </p:nvSpPr>
        <p:spPr>
          <a:xfrm>
            <a:off x="1" y="1"/>
            <a:ext cx="9699170" cy="1190330"/>
          </a:xfrm>
          <a:custGeom>
            <a:avLst/>
            <a:gdLst>
              <a:gd name="connsiteX0" fmla="*/ 0 w 9437914"/>
              <a:gd name="connsiteY0" fmla="*/ 0 h 1186543"/>
              <a:gd name="connsiteX1" fmla="*/ 8844643 w 9437914"/>
              <a:gd name="connsiteY1" fmla="*/ 0 h 1186543"/>
              <a:gd name="connsiteX2" fmla="*/ 9437914 w 9437914"/>
              <a:gd name="connsiteY2" fmla="*/ 593272 h 1186543"/>
              <a:gd name="connsiteX3" fmla="*/ 8844643 w 9437914"/>
              <a:gd name="connsiteY3" fmla="*/ 1186543 h 1186543"/>
              <a:gd name="connsiteX4" fmla="*/ 0 w 9437914"/>
              <a:gd name="connsiteY4" fmla="*/ 1186543 h 1186543"/>
              <a:gd name="connsiteX5" fmla="*/ 0 w 9437914"/>
              <a:gd name="connsiteY5" fmla="*/ 0 h 1186543"/>
              <a:gd name="connsiteX0" fmla="*/ 0 w 9947886"/>
              <a:gd name="connsiteY0" fmla="*/ 0 h 1186543"/>
              <a:gd name="connsiteX1" fmla="*/ 8844643 w 9947886"/>
              <a:gd name="connsiteY1" fmla="*/ 0 h 1186543"/>
              <a:gd name="connsiteX2" fmla="*/ 9437914 w 9947886"/>
              <a:gd name="connsiteY2" fmla="*/ 593272 h 1186543"/>
              <a:gd name="connsiteX3" fmla="*/ 9947886 w 9947886"/>
              <a:gd name="connsiteY3" fmla="*/ 1146787 h 1186543"/>
              <a:gd name="connsiteX4" fmla="*/ 0 w 9947886"/>
              <a:gd name="connsiteY4" fmla="*/ 1186543 h 1186543"/>
              <a:gd name="connsiteX5" fmla="*/ 0 w 9947886"/>
              <a:gd name="connsiteY5" fmla="*/ 0 h 1186543"/>
              <a:gd name="connsiteX0" fmla="*/ 0 w 9512458"/>
              <a:gd name="connsiteY0" fmla="*/ 0 h 1190330"/>
              <a:gd name="connsiteX1" fmla="*/ 8844643 w 9512458"/>
              <a:gd name="connsiteY1" fmla="*/ 0 h 1190330"/>
              <a:gd name="connsiteX2" fmla="*/ 9437914 w 9512458"/>
              <a:gd name="connsiteY2" fmla="*/ 593272 h 1190330"/>
              <a:gd name="connsiteX3" fmla="*/ 9512458 w 9512458"/>
              <a:gd name="connsiteY3" fmla="*/ 1190330 h 1190330"/>
              <a:gd name="connsiteX4" fmla="*/ 0 w 9512458"/>
              <a:gd name="connsiteY4" fmla="*/ 1186543 h 1190330"/>
              <a:gd name="connsiteX5" fmla="*/ 0 w 9512458"/>
              <a:gd name="connsiteY5" fmla="*/ 0 h 1190330"/>
              <a:gd name="connsiteX0" fmla="*/ 0 w 9512458"/>
              <a:gd name="connsiteY0" fmla="*/ 0 h 1190330"/>
              <a:gd name="connsiteX1" fmla="*/ 8844643 w 9512458"/>
              <a:gd name="connsiteY1" fmla="*/ 0 h 1190330"/>
              <a:gd name="connsiteX2" fmla="*/ 9231086 w 9512458"/>
              <a:gd name="connsiteY2" fmla="*/ 691243 h 1190330"/>
              <a:gd name="connsiteX3" fmla="*/ 9512458 w 9512458"/>
              <a:gd name="connsiteY3" fmla="*/ 1190330 h 1190330"/>
              <a:gd name="connsiteX4" fmla="*/ 0 w 9512458"/>
              <a:gd name="connsiteY4" fmla="*/ 1186543 h 1190330"/>
              <a:gd name="connsiteX5" fmla="*/ 0 w 9512458"/>
              <a:gd name="connsiteY5" fmla="*/ 0 h 1190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12458" h="1190330">
                <a:moveTo>
                  <a:pt x="0" y="0"/>
                </a:moveTo>
                <a:lnTo>
                  <a:pt x="8844643" y="0"/>
                </a:lnTo>
                <a:lnTo>
                  <a:pt x="9231086" y="691243"/>
                </a:lnTo>
                <a:lnTo>
                  <a:pt x="9512458" y="1190330"/>
                </a:lnTo>
                <a:lnTo>
                  <a:pt x="0" y="1186543"/>
                </a:lnTo>
                <a:lnTo>
                  <a:pt x="0" y="0"/>
                </a:lnTo>
                <a:close/>
              </a:path>
            </a:pathLst>
          </a:custGeom>
          <a:solidFill>
            <a:srgbClr val="0073B8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ransition spd="med"/>
  <p:timing>
    <p:tnLst>
      <p:par>
        <p:cTn id="1" dur="indefinite" restart="never" nodeType="tmRoot"/>
      </p:par>
    </p:tnLst>
  </p:timing>
  <p:txStyles>
    <p:titleStyle>
      <a:lvl1pPr>
        <a:defRPr sz="2800" b="1">
          <a:solidFill>
            <a:srgbClr val="FFFFFF"/>
          </a:solidFill>
          <a:uFill>
            <a:solidFill>
              <a:srgbClr val="FFFFFF"/>
            </a:solidFill>
          </a:uFill>
          <a:latin typeface="Century Gothic"/>
          <a:ea typeface="Century Gothic"/>
          <a:cs typeface="Century Gothic"/>
          <a:sym typeface="Century Gothic"/>
        </a:defRPr>
      </a:lvl1pPr>
      <a:lvl2pPr>
        <a:defRPr sz="2800" b="1">
          <a:solidFill>
            <a:srgbClr val="FFFFFF"/>
          </a:solidFill>
          <a:uFill>
            <a:solidFill>
              <a:srgbClr val="FFFFFF"/>
            </a:solidFill>
          </a:uFill>
          <a:latin typeface="Century Gothic"/>
          <a:ea typeface="Century Gothic"/>
          <a:cs typeface="Century Gothic"/>
          <a:sym typeface="Century Gothic"/>
        </a:defRPr>
      </a:lvl2pPr>
      <a:lvl3pPr>
        <a:defRPr sz="2800" b="1">
          <a:solidFill>
            <a:srgbClr val="FFFFFF"/>
          </a:solidFill>
          <a:uFill>
            <a:solidFill>
              <a:srgbClr val="FFFFFF"/>
            </a:solidFill>
          </a:uFill>
          <a:latin typeface="Century Gothic"/>
          <a:ea typeface="Century Gothic"/>
          <a:cs typeface="Century Gothic"/>
          <a:sym typeface="Century Gothic"/>
        </a:defRPr>
      </a:lvl3pPr>
      <a:lvl4pPr>
        <a:defRPr sz="2800" b="1">
          <a:solidFill>
            <a:srgbClr val="FFFFFF"/>
          </a:solidFill>
          <a:uFill>
            <a:solidFill>
              <a:srgbClr val="FFFFFF"/>
            </a:solidFill>
          </a:uFill>
          <a:latin typeface="Century Gothic"/>
          <a:ea typeface="Century Gothic"/>
          <a:cs typeface="Century Gothic"/>
          <a:sym typeface="Century Gothic"/>
        </a:defRPr>
      </a:lvl4pPr>
      <a:lvl5pPr>
        <a:defRPr sz="2800" b="1">
          <a:solidFill>
            <a:srgbClr val="FFFFFF"/>
          </a:solidFill>
          <a:uFill>
            <a:solidFill>
              <a:srgbClr val="FFFFFF"/>
            </a:solidFill>
          </a:uFill>
          <a:latin typeface="Century Gothic"/>
          <a:ea typeface="Century Gothic"/>
          <a:cs typeface="Century Gothic"/>
          <a:sym typeface="Century Gothic"/>
        </a:defRPr>
      </a:lvl5pPr>
      <a:lvl6pPr>
        <a:defRPr sz="2800" b="1">
          <a:solidFill>
            <a:srgbClr val="FFFFFF"/>
          </a:solidFill>
          <a:uFill>
            <a:solidFill>
              <a:srgbClr val="FFFFFF"/>
            </a:solidFill>
          </a:uFill>
          <a:latin typeface="Century Gothic"/>
          <a:ea typeface="Century Gothic"/>
          <a:cs typeface="Century Gothic"/>
          <a:sym typeface="Century Gothic"/>
        </a:defRPr>
      </a:lvl6pPr>
      <a:lvl7pPr>
        <a:defRPr sz="2800" b="1">
          <a:solidFill>
            <a:srgbClr val="FFFFFF"/>
          </a:solidFill>
          <a:uFill>
            <a:solidFill>
              <a:srgbClr val="FFFFFF"/>
            </a:solidFill>
          </a:uFill>
          <a:latin typeface="Century Gothic"/>
          <a:ea typeface="Century Gothic"/>
          <a:cs typeface="Century Gothic"/>
          <a:sym typeface="Century Gothic"/>
        </a:defRPr>
      </a:lvl7pPr>
      <a:lvl8pPr>
        <a:defRPr sz="2800" b="1">
          <a:solidFill>
            <a:srgbClr val="FFFFFF"/>
          </a:solidFill>
          <a:uFill>
            <a:solidFill>
              <a:srgbClr val="FFFFFF"/>
            </a:solidFill>
          </a:uFill>
          <a:latin typeface="Century Gothic"/>
          <a:ea typeface="Century Gothic"/>
          <a:cs typeface="Century Gothic"/>
          <a:sym typeface="Century Gothic"/>
        </a:defRPr>
      </a:lvl8pPr>
      <a:lvl9pPr>
        <a:defRPr sz="2800" b="1">
          <a:solidFill>
            <a:srgbClr val="FFFFFF"/>
          </a:solidFill>
          <a:uFill>
            <a:solidFill>
              <a:srgbClr val="FFFFFF"/>
            </a:solidFill>
          </a:uFill>
          <a:latin typeface="Century Gothic"/>
          <a:ea typeface="Century Gothic"/>
          <a:cs typeface="Century Gothic"/>
          <a:sym typeface="Century Gothic"/>
        </a:defRPr>
      </a:lvl9pPr>
    </p:titleStyle>
    <p:bodyStyle>
      <a:lvl1pPr marL="254000" indent="-254000">
        <a:spcBef>
          <a:spcPts val="2000"/>
        </a:spcBef>
        <a:buSzPct val="125000"/>
        <a:buChar char="•"/>
        <a:defRPr sz="2400">
          <a:uFill>
            <a:solidFill/>
          </a:uFill>
          <a:latin typeface="Century Gothic"/>
          <a:ea typeface="Century Gothic"/>
          <a:cs typeface="Century Gothic"/>
          <a:sym typeface="Century Gothic"/>
        </a:defRPr>
      </a:lvl1pPr>
      <a:lvl2pPr marL="728133" indent="-270933">
        <a:spcBef>
          <a:spcPts val="2000"/>
        </a:spcBef>
        <a:buSzPct val="125000"/>
        <a:buChar char="-"/>
        <a:defRPr sz="2400">
          <a:uFill>
            <a:solidFill/>
          </a:uFill>
          <a:latin typeface="Century Gothic"/>
          <a:ea typeface="Century Gothic"/>
          <a:cs typeface="Century Gothic"/>
          <a:sym typeface="Century Gothic"/>
        </a:defRPr>
      </a:lvl2pPr>
      <a:lvl3pPr marL="914400">
        <a:spcBef>
          <a:spcPts val="2000"/>
        </a:spcBef>
        <a:buSzPct val="125000"/>
        <a:buChar char="•"/>
        <a:defRPr sz="2400">
          <a:uFill>
            <a:solidFill/>
          </a:uFill>
          <a:latin typeface="Century Gothic"/>
          <a:ea typeface="Century Gothic"/>
          <a:cs typeface="Century Gothic"/>
          <a:sym typeface="Century Gothic"/>
        </a:defRPr>
      </a:lvl3pPr>
      <a:lvl4pPr marL="1371600">
        <a:spcBef>
          <a:spcPts val="2000"/>
        </a:spcBef>
        <a:buSzPct val="125000"/>
        <a:buChar char="-"/>
        <a:defRPr sz="2400">
          <a:uFill>
            <a:solidFill/>
          </a:uFill>
          <a:latin typeface="Century Gothic"/>
          <a:ea typeface="Century Gothic"/>
          <a:cs typeface="Century Gothic"/>
          <a:sym typeface="Century Gothic"/>
        </a:defRPr>
      </a:lvl4pPr>
      <a:lvl5pPr marL="1828800">
        <a:spcBef>
          <a:spcPts val="2000"/>
        </a:spcBef>
        <a:buSzPct val="125000"/>
        <a:buChar char="•"/>
        <a:defRPr sz="2400">
          <a:uFill>
            <a:solidFill/>
          </a:uFill>
          <a:latin typeface="Century Gothic"/>
          <a:ea typeface="Century Gothic"/>
          <a:cs typeface="Century Gothic"/>
          <a:sym typeface="Century Gothic"/>
        </a:defRPr>
      </a:lvl5pPr>
      <a:lvl6pPr marL="3430813" indent="-979714">
        <a:spcBef>
          <a:spcPts val="2000"/>
        </a:spcBef>
        <a:buSzPct val="125000"/>
        <a:buChar char="•"/>
        <a:defRPr sz="2400">
          <a:uFill>
            <a:solidFill/>
          </a:uFill>
          <a:latin typeface="Century Gothic"/>
          <a:ea typeface="Century Gothic"/>
          <a:cs typeface="Century Gothic"/>
          <a:sym typeface="Century Gothic"/>
        </a:defRPr>
      </a:lvl6pPr>
      <a:lvl7pPr marL="3786413" indent="-979714">
        <a:spcBef>
          <a:spcPts val="2000"/>
        </a:spcBef>
        <a:buSzPct val="125000"/>
        <a:buChar char="•"/>
        <a:defRPr sz="2400">
          <a:uFill>
            <a:solidFill/>
          </a:uFill>
          <a:latin typeface="Century Gothic"/>
          <a:ea typeface="Century Gothic"/>
          <a:cs typeface="Century Gothic"/>
          <a:sym typeface="Century Gothic"/>
        </a:defRPr>
      </a:lvl7pPr>
      <a:lvl8pPr marL="4142013" indent="-979714">
        <a:spcBef>
          <a:spcPts val="2000"/>
        </a:spcBef>
        <a:buSzPct val="125000"/>
        <a:buChar char="•"/>
        <a:defRPr sz="2400">
          <a:uFill>
            <a:solidFill/>
          </a:uFill>
          <a:latin typeface="Century Gothic"/>
          <a:ea typeface="Century Gothic"/>
          <a:cs typeface="Century Gothic"/>
          <a:sym typeface="Century Gothic"/>
        </a:defRPr>
      </a:lvl8pPr>
      <a:lvl9pPr marL="4497613" indent="-979713">
        <a:spcBef>
          <a:spcPts val="2000"/>
        </a:spcBef>
        <a:buSzPct val="125000"/>
        <a:buChar char="•"/>
        <a:defRPr sz="2400">
          <a:uFill>
            <a:solidFill/>
          </a:uFill>
          <a:latin typeface="Century Gothic"/>
          <a:ea typeface="Century Gothic"/>
          <a:cs typeface="Century Gothic"/>
          <a:sym typeface="Century Gothic"/>
        </a:defRPr>
      </a:lvl9pPr>
    </p:bodyStyle>
    <p:otherStyle>
      <a:lvl1pPr algn="ctr">
        <a:defRPr sz="1200">
          <a:solidFill>
            <a:schemeClr val="tx1"/>
          </a:solidFill>
          <a:uFill>
            <a:solidFill>
              <a:srgbClr val="6C6C6C"/>
            </a:solidFill>
          </a:uFill>
          <a:latin typeface="+mn-lt"/>
          <a:ea typeface="+mn-ea"/>
          <a:cs typeface="+mn-cs"/>
          <a:sym typeface="Century Gothic"/>
        </a:defRPr>
      </a:lvl1pPr>
      <a:lvl2pPr algn="ctr">
        <a:defRPr sz="1200">
          <a:solidFill>
            <a:schemeClr val="tx1"/>
          </a:solidFill>
          <a:uFill>
            <a:solidFill>
              <a:srgbClr val="6C6C6C"/>
            </a:solidFill>
          </a:uFill>
          <a:latin typeface="+mn-lt"/>
          <a:ea typeface="+mn-ea"/>
          <a:cs typeface="+mn-cs"/>
          <a:sym typeface="Century Gothic"/>
        </a:defRPr>
      </a:lvl2pPr>
      <a:lvl3pPr algn="ctr">
        <a:defRPr sz="1200">
          <a:solidFill>
            <a:schemeClr val="tx1"/>
          </a:solidFill>
          <a:uFill>
            <a:solidFill>
              <a:srgbClr val="6C6C6C"/>
            </a:solidFill>
          </a:uFill>
          <a:latin typeface="+mn-lt"/>
          <a:ea typeface="+mn-ea"/>
          <a:cs typeface="+mn-cs"/>
          <a:sym typeface="Century Gothic"/>
        </a:defRPr>
      </a:lvl3pPr>
      <a:lvl4pPr algn="ctr">
        <a:defRPr sz="1200">
          <a:solidFill>
            <a:schemeClr val="tx1"/>
          </a:solidFill>
          <a:uFill>
            <a:solidFill>
              <a:srgbClr val="6C6C6C"/>
            </a:solidFill>
          </a:uFill>
          <a:latin typeface="+mn-lt"/>
          <a:ea typeface="+mn-ea"/>
          <a:cs typeface="+mn-cs"/>
          <a:sym typeface="Century Gothic"/>
        </a:defRPr>
      </a:lvl4pPr>
      <a:lvl5pPr algn="ctr">
        <a:defRPr sz="1200">
          <a:solidFill>
            <a:schemeClr val="tx1"/>
          </a:solidFill>
          <a:uFill>
            <a:solidFill>
              <a:srgbClr val="6C6C6C"/>
            </a:solidFill>
          </a:uFill>
          <a:latin typeface="+mn-lt"/>
          <a:ea typeface="+mn-ea"/>
          <a:cs typeface="+mn-cs"/>
          <a:sym typeface="Century Gothic"/>
        </a:defRPr>
      </a:lvl5pPr>
      <a:lvl6pPr algn="ctr">
        <a:defRPr sz="1200">
          <a:solidFill>
            <a:schemeClr val="tx1"/>
          </a:solidFill>
          <a:uFill>
            <a:solidFill>
              <a:srgbClr val="6C6C6C"/>
            </a:solidFill>
          </a:uFill>
          <a:latin typeface="+mn-lt"/>
          <a:ea typeface="+mn-ea"/>
          <a:cs typeface="+mn-cs"/>
          <a:sym typeface="Century Gothic"/>
        </a:defRPr>
      </a:lvl6pPr>
      <a:lvl7pPr algn="ctr">
        <a:defRPr sz="1200">
          <a:solidFill>
            <a:schemeClr val="tx1"/>
          </a:solidFill>
          <a:uFill>
            <a:solidFill>
              <a:srgbClr val="6C6C6C"/>
            </a:solidFill>
          </a:uFill>
          <a:latin typeface="+mn-lt"/>
          <a:ea typeface="+mn-ea"/>
          <a:cs typeface="+mn-cs"/>
          <a:sym typeface="Century Gothic"/>
        </a:defRPr>
      </a:lvl7pPr>
      <a:lvl8pPr algn="ctr">
        <a:defRPr sz="1200">
          <a:solidFill>
            <a:schemeClr val="tx1"/>
          </a:solidFill>
          <a:uFill>
            <a:solidFill>
              <a:srgbClr val="6C6C6C"/>
            </a:solidFill>
          </a:uFill>
          <a:latin typeface="+mn-lt"/>
          <a:ea typeface="+mn-ea"/>
          <a:cs typeface="+mn-cs"/>
          <a:sym typeface="Century Gothic"/>
        </a:defRPr>
      </a:lvl8pPr>
      <a:lvl9pPr algn="ctr">
        <a:defRPr sz="1200">
          <a:solidFill>
            <a:schemeClr val="tx1"/>
          </a:solidFill>
          <a:uFill>
            <a:solidFill>
              <a:srgbClr val="6C6C6C"/>
            </a:solidFill>
          </a:uFill>
          <a:latin typeface="+mn-lt"/>
          <a:ea typeface="+mn-ea"/>
          <a:cs typeface="+mn-cs"/>
          <a:sym typeface="Century Gothic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16404" y="148372"/>
            <a:ext cx="5581534" cy="899032"/>
          </a:xfrm>
          <a:prstGeom prst="rect">
            <a:avLst/>
          </a:prstGeom>
        </p:spPr>
        <p:txBody>
          <a:bodyPr/>
          <a:lstStyle>
            <a:lvl1pPr>
              <a:defRPr sz="2400" b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 charset="0"/>
                <a:ea typeface="Arial" charset="0"/>
                <a:cs typeface="Arial" charset="0"/>
                <a:sym typeface="Century Gothic"/>
              </a:defRPr>
            </a:lvl1pPr>
            <a:lvl2pPr>
              <a:defRPr sz="2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>
              <a:defRPr sz="2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>
              <a:defRPr sz="2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>
              <a:defRPr sz="2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>
              <a:defRPr sz="2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>
              <a:defRPr sz="2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>
              <a:defRPr sz="2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>
              <a:defRPr sz="2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defTabSz="914400"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Policy on decay modes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63532" y="4560570"/>
            <a:ext cx="2304469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241" y="1238595"/>
            <a:ext cx="5715956" cy="27598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70918" y="3990439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ground-states, isomeric states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particle bound levels this is usually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straightforward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bit confusing, should each level above a new particle emission threshold be labeled with a new %branching=?: this would be terribly repetitive.</a:t>
            </a:r>
          </a:p>
        </p:txBody>
      </p:sp>
    </p:spTree>
    <p:extLst>
      <p:ext uri="{BB962C8B-B14F-4D97-AF65-F5344CB8AC3E}">
        <p14:creationId xmlns:p14="http://schemas.microsoft.com/office/powerpoint/2010/main" val="2412607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How should one approach this issue for particle resonances?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90698" y="847898"/>
            <a:ext cx="7531331" cy="132343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 rtlCol="0">
            <a:spAutoFit/>
          </a:bodyPr>
          <a:lstStyle/>
          <a:p>
            <a:pPr algn="l"/>
            <a:r>
              <a:rPr lang="en-US" sz="1600" dirty="0" smtClean="0"/>
              <a:t>I suggest if a resonance is observed to be populated by: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smtClean="0"/>
              <a:t>only one particle resonance via (</a:t>
            </a:r>
            <a:r>
              <a:rPr lang="en-US" sz="1600" dirty="0" err="1" smtClean="0"/>
              <a:t>n,n</a:t>
            </a:r>
            <a:r>
              <a:rPr lang="en-US" sz="1600" dirty="0" smtClean="0"/>
              <a:t>),(</a:t>
            </a:r>
            <a:r>
              <a:rPr lang="en-US" sz="1600" dirty="0" err="1" smtClean="0"/>
              <a:t>p,p</a:t>
            </a:r>
            <a:r>
              <a:rPr lang="en-US" sz="1600" dirty="0" smtClean="0"/>
              <a:t>) or (</a:t>
            </a:r>
            <a:r>
              <a:rPr lang="en-US" sz="1600" dirty="0" err="1" smtClean="0"/>
              <a:t>a,a</a:t>
            </a:r>
            <a:r>
              <a:rPr lang="en-US" sz="1600" dirty="0" smtClean="0"/>
              <a:t>),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/>
              <a:t>a</a:t>
            </a:r>
            <a:r>
              <a:rPr lang="en-US" sz="1600" dirty="0" smtClean="0"/>
              <a:t>nd </a:t>
            </a:r>
            <a:r>
              <a:rPr lang="en-US" sz="1600" dirty="0"/>
              <a:t>e</a:t>
            </a:r>
            <a:r>
              <a:rPr lang="en-US" sz="1600" dirty="0" smtClean="0"/>
              <a:t>nergetically forbidden or not observed in a sufficient number of studies involving other resonant particles,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/>
              <a:t>t</a:t>
            </a:r>
            <a:r>
              <a:rPr lang="en-US" sz="1600" dirty="0" smtClean="0"/>
              <a:t>hen, for example, %N = 100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5156" y="2737657"/>
            <a:ext cx="7531331" cy="156966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 rtlCol="0">
            <a:spAutoFit/>
          </a:bodyPr>
          <a:lstStyle/>
          <a:p>
            <a:pPr algn="l"/>
            <a:r>
              <a:rPr lang="en-US" sz="1600" dirty="0"/>
              <a:t>I</a:t>
            </a:r>
            <a:r>
              <a:rPr lang="en-US" sz="1600" dirty="0" smtClean="0"/>
              <a:t>f a resonance is observed to be populated via (</a:t>
            </a:r>
            <a:r>
              <a:rPr lang="en-US" sz="1600" dirty="0" err="1" smtClean="0"/>
              <a:t>X,g</a:t>
            </a:r>
            <a:r>
              <a:rPr lang="en-US" sz="1600" dirty="0" smtClean="0"/>
              <a:t>):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smtClean="0"/>
              <a:t>(</a:t>
            </a:r>
            <a:r>
              <a:rPr lang="en-US" sz="1600" dirty="0" err="1" smtClean="0"/>
              <a:t>X,g</a:t>
            </a:r>
            <a:r>
              <a:rPr lang="en-US" sz="1600" dirty="0" smtClean="0"/>
              <a:t>): X=p, n, a, etc. (i.e. only one (</a:t>
            </a:r>
            <a:r>
              <a:rPr lang="en-US" sz="1600" dirty="0" err="1" smtClean="0"/>
              <a:t>n,g</a:t>
            </a:r>
            <a:r>
              <a:rPr lang="en-US" sz="1600" dirty="0" smtClean="0"/>
              <a:t>),(</a:t>
            </a:r>
            <a:r>
              <a:rPr lang="en-US" sz="1600" dirty="0" err="1" smtClean="0"/>
              <a:t>p,g</a:t>
            </a:r>
            <a:r>
              <a:rPr lang="en-US" sz="1600" dirty="0" smtClean="0"/>
              <a:t>) or (</a:t>
            </a:r>
            <a:r>
              <a:rPr lang="en-US" sz="1600" dirty="0" err="1" smtClean="0"/>
              <a:t>a,g</a:t>
            </a:r>
            <a:r>
              <a:rPr lang="en-US" sz="1600" dirty="0" smtClean="0"/>
              <a:t>))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/>
              <a:t>a</a:t>
            </a:r>
            <a:r>
              <a:rPr lang="en-US" sz="1600" dirty="0" smtClean="0"/>
              <a:t>nd </a:t>
            </a:r>
            <a:r>
              <a:rPr lang="en-US" sz="1600" dirty="0"/>
              <a:t>e</a:t>
            </a:r>
            <a:r>
              <a:rPr lang="en-US" sz="1600" dirty="0" smtClean="0"/>
              <a:t>nergetically forbidden or not observed in a sufficient number of other studies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/>
              <a:t>t</a:t>
            </a:r>
            <a:r>
              <a:rPr lang="en-US" sz="1600" dirty="0" smtClean="0"/>
              <a:t>hen, for example, %N AP 100 $ %IT GT 0 (real values if known)</a:t>
            </a:r>
          </a:p>
          <a:p>
            <a:pPr lvl="3" algn="l"/>
            <a:endParaRPr lang="en-US" sz="16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387925" y="4394662"/>
            <a:ext cx="7531331" cy="132343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 rtlCol="0">
            <a:spAutoFit/>
          </a:bodyPr>
          <a:lstStyle/>
          <a:p>
            <a:pPr algn="l"/>
            <a:r>
              <a:rPr lang="en-US" sz="1600" dirty="0"/>
              <a:t>I</a:t>
            </a:r>
            <a:r>
              <a:rPr lang="en-US" sz="1600" dirty="0" smtClean="0"/>
              <a:t>f a resonance is observed to be populated via (X,Y):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smtClean="0"/>
              <a:t>(X, Y): X=n, </a:t>
            </a:r>
            <a:r>
              <a:rPr lang="en-US" sz="1600" dirty="0"/>
              <a:t>p</a:t>
            </a:r>
            <a:r>
              <a:rPr lang="en-US" sz="1600" dirty="0" smtClean="0"/>
              <a:t>, a, and Y=n, p, a,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/>
              <a:t>o</a:t>
            </a:r>
            <a:r>
              <a:rPr lang="en-US" sz="1600" dirty="0" smtClean="0"/>
              <a:t>r (</a:t>
            </a:r>
            <a:r>
              <a:rPr lang="en-US" sz="1600" dirty="0" err="1" smtClean="0"/>
              <a:t>X,g</a:t>
            </a:r>
            <a:r>
              <a:rPr lang="en-US" sz="1600" dirty="0" smtClean="0"/>
              <a:t>) and (</a:t>
            </a:r>
            <a:r>
              <a:rPr lang="en-US" sz="1600" dirty="0" err="1" smtClean="0"/>
              <a:t>Y,g</a:t>
            </a:r>
            <a:r>
              <a:rPr lang="en-US" sz="1600" dirty="0" smtClean="0"/>
              <a:t>)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smtClean="0"/>
              <a:t>then, for example, %N GT 0 $ %P GT 0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smtClean="0"/>
              <a:t>or  %</a:t>
            </a:r>
            <a:r>
              <a:rPr lang="en-US" sz="1600" dirty="0"/>
              <a:t>N GT 0 $ %P GT 0 $ %IT GT 0 (real values if known</a:t>
            </a:r>
            <a:r>
              <a:rPr lang="en-US" sz="1600" dirty="0" smtClean="0"/>
              <a:t>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284702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303294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wrap="square">
        <a:spAutoFit/>
      </a:bodyPr>
      <a:lstStyle>
        <a:defPPr algn="l">
          <a:defRPr sz="1600" dirty="0" smtClean="0"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19876</TotalTime>
  <Words>249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Century Gothic</vt:lpstr>
      <vt:lpstr>Helvetica</vt:lpstr>
      <vt:lpstr>Helvetica Neue</vt:lpstr>
      <vt:lpstr>Times New Roman</vt:lpstr>
      <vt:lpstr>Default</vt:lpstr>
      <vt:lpstr>PowerPoint Presentation</vt:lpstr>
      <vt:lpstr>How should one approach this issue for particle resonances?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Ned</dc:creator>
  <cp:lastModifiedBy>Ned Kelley</cp:lastModifiedBy>
  <cp:revision>389</cp:revision>
  <cp:lastPrinted>2023-07-10T18:37:59Z</cp:lastPrinted>
  <dcterms:modified xsi:type="dcterms:W3CDTF">2023-10-27T20:52:50Z</dcterms:modified>
</cp:coreProperties>
</file>