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48" r:id="rId2"/>
    <p:sldId id="345" r:id="rId3"/>
    <p:sldId id="347" r:id="rId4"/>
    <p:sldId id="346" r:id="rId5"/>
    <p:sldId id="350" r:id="rId6"/>
    <p:sldId id="351" r:id="rId7"/>
  </p:sldIdLst>
  <p:sldSz cx="12192000" cy="6858000"/>
  <p:notesSz cx="6881813" cy="9296400"/>
  <p:defaultTextStyle>
    <a:lvl1pPr defTabSz="457200">
      <a:defRPr>
        <a:latin typeface="+mn-lt"/>
        <a:ea typeface="+mn-ea"/>
        <a:cs typeface="+mn-cs"/>
        <a:sym typeface="Helvetica"/>
      </a:defRPr>
    </a:lvl1pPr>
    <a:lvl2pPr defTabSz="457200">
      <a:defRPr>
        <a:latin typeface="+mn-lt"/>
        <a:ea typeface="+mn-ea"/>
        <a:cs typeface="+mn-cs"/>
        <a:sym typeface="Helvetica"/>
      </a:defRPr>
    </a:lvl2pPr>
    <a:lvl3pPr defTabSz="457200">
      <a:defRPr>
        <a:latin typeface="+mn-lt"/>
        <a:ea typeface="+mn-ea"/>
        <a:cs typeface="+mn-cs"/>
        <a:sym typeface="Helvetica"/>
      </a:defRPr>
    </a:lvl3pPr>
    <a:lvl4pPr defTabSz="457200">
      <a:defRPr>
        <a:latin typeface="+mn-lt"/>
        <a:ea typeface="+mn-ea"/>
        <a:cs typeface="+mn-cs"/>
        <a:sym typeface="Helvetica"/>
      </a:defRPr>
    </a:lvl4pPr>
    <a:lvl5pPr defTabSz="457200">
      <a:defRPr>
        <a:latin typeface="+mn-lt"/>
        <a:ea typeface="+mn-ea"/>
        <a:cs typeface="+mn-cs"/>
        <a:sym typeface="Helvetica"/>
      </a:defRPr>
    </a:lvl5pPr>
    <a:lvl6pPr defTabSz="457200">
      <a:defRPr>
        <a:latin typeface="+mn-lt"/>
        <a:ea typeface="+mn-ea"/>
        <a:cs typeface="+mn-cs"/>
        <a:sym typeface="Helvetica"/>
      </a:defRPr>
    </a:lvl6pPr>
    <a:lvl7pPr defTabSz="457200">
      <a:defRPr>
        <a:latin typeface="+mn-lt"/>
        <a:ea typeface="+mn-ea"/>
        <a:cs typeface="+mn-cs"/>
        <a:sym typeface="Helvetica"/>
      </a:defRPr>
    </a:lvl7pPr>
    <a:lvl8pPr defTabSz="457200">
      <a:defRPr>
        <a:latin typeface="+mn-lt"/>
        <a:ea typeface="+mn-ea"/>
        <a:cs typeface="+mn-cs"/>
        <a:sym typeface="Helvetica"/>
      </a:defRPr>
    </a:lvl8pPr>
    <a:lvl9pPr defTabSz="457200">
      <a:defRPr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3245"/>
    <a:srgbClr val="992AC4"/>
    <a:srgbClr val="0073B8"/>
    <a:srgbClr val="007FB7"/>
    <a:srgbClr val="0441F9"/>
    <a:srgbClr val="6550A6"/>
    <a:srgbClr val="CE2028"/>
    <a:srgbClr val="31859D"/>
    <a:srgbClr val="04ABC4"/>
    <a:srgbClr val="64A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6"/>
    <p:restoredTop sz="94545"/>
  </p:normalViewPr>
  <p:slideViewPr>
    <p:cSldViewPr snapToGrid="0" snapToObjects="1">
      <p:cViewPr varScale="1">
        <p:scale>
          <a:sx n="100" d="100"/>
          <a:sy n="100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</p:spPr>
        <p:txBody>
          <a:bodyPr lIns="92446" tIns="46223" rIns="92446" bIns="46223"/>
          <a:lstStyle/>
          <a:p>
            <a:pPr lvl="0"/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sz="quarter" idx="1"/>
          </p:nvPr>
        </p:nvSpPr>
        <p:spPr>
          <a:xfrm>
            <a:off x="917575" y="4415790"/>
            <a:ext cx="5046663" cy="4183380"/>
          </a:xfrm>
          <a:prstGeom prst="rect">
            <a:avLst/>
          </a:prstGeom>
        </p:spPr>
        <p:txBody>
          <a:bodyPr lIns="92446" tIns="46223" rIns="92446" bIns="46223"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emf"/><Relationship Id="rId4" Type="http://schemas.openxmlformats.org/officeDocument/2006/relationships/image" Target="../media/image4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4"/>
          <p:cNvSpPr>
            <a:spLocks noGrp="1"/>
          </p:cNvSpPr>
          <p:nvPr>
            <p:ph type="title"/>
          </p:nvPr>
        </p:nvSpPr>
        <p:spPr>
          <a:xfrm>
            <a:off x="135467" y="-8837"/>
            <a:ext cx="10464800" cy="597415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8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58" y="6374676"/>
            <a:ext cx="1031968" cy="4488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5740" y="6358370"/>
            <a:ext cx="1019311" cy="502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756" y="6355080"/>
            <a:ext cx="1831230" cy="50292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348549"/>
            <a:ext cx="12192000" cy="0"/>
          </a:xfrm>
          <a:prstGeom prst="line">
            <a:avLst/>
          </a:prstGeom>
          <a:ln w="25400">
            <a:solidFill>
              <a:srgbClr val="007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3329" y="-9787"/>
            <a:ext cx="1092804" cy="70349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1387744" y="647739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285979B-2335-8943-9511-25760B04C115}" type="slidenum">
              <a:rPr kumimoji="0" lang="en-US" sz="12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pPr/>
              <a:t>‹#›</a:t>
            </a:fld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644" y="6504421"/>
            <a:ext cx="1362456" cy="235413"/>
          </a:xfrm>
          <a:prstGeom prst="rect">
            <a:avLst/>
          </a:prstGeom>
        </p:spPr>
      </p:pic>
      <p:sp>
        <p:nvSpPr>
          <p:cNvPr id="4" name="Pentagon 3">
            <a:extLst>
              <a:ext uri="{FF2B5EF4-FFF2-40B4-BE49-F238E27FC236}">
                <a16:creationId xmlns:a16="http://schemas.microsoft.com/office/drawing/2014/main" id="{EEB74E2D-6AFF-5A45-BE89-5829DE3924F3}"/>
              </a:ext>
            </a:extLst>
          </p:cNvPr>
          <p:cNvSpPr/>
          <p:nvPr userDrawn="1"/>
        </p:nvSpPr>
        <p:spPr>
          <a:xfrm>
            <a:off x="0" y="-9786"/>
            <a:ext cx="10436697" cy="536004"/>
          </a:xfrm>
          <a:custGeom>
            <a:avLst/>
            <a:gdLst>
              <a:gd name="connsiteX0" fmla="*/ 0 w 10167257"/>
              <a:gd name="connsiteY0" fmla="*/ 0 h 512707"/>
              <a:gd name="connsiteX1" fmla="*/ 9910904 w 10167257"/>
              <a:gd name="connsiteY1" fmla="*/ 0 h 512707"/>
              <a:gd name="connsiteX2" fmla="*/ 10167257 w 10167257"/>
              <a:gd name="connsiteY2" fmla="*/ 256354 h 512707"/>
              <a:gd name="connsiteX3" fmla="*/ 9910904 w 10167257"/>
              <a:gd name="connsiteY3" fmla="*/ 512707 h 512707"/>
              <a:gd name="connsiteX4" fmla="*/ 0 w 10167257"/>
              <a:gd name="connsiteY4" fmla="*/ 512707 h 512707"/>
              <a:gd name="connsiteX5" fmla="*/ 0 w 10167257"/>
              <a:gd name="connsiteY5" fmla="*/ 0 h 512707"/>
              <a:gd name="connsiteX0" fmla="*/ 0 w 10429258"/>
              <a:gd name="connsiteY0" fmla="*/ 0 h 541828"/>
              <a:gd name="connsiteX1" fmla="*/ 9910904 w 10429258"/>
              <a:gd name="connsiteY1" fmla="*/ 0 h 541828"/>
              <a:gd name="connsiteX2" fmla="*/ 10167257 w 10429258"/>
              <a:gd name="connsiteY2" fmla="*/ 256354 h 541828"/>
              <a:gd name="connsiteX3" fmla="*/ 10429258 w 10429258"/>
              <a:gd name="connsiteY3" fmla="*/ 541828 h 541828"/>
              <a:gd name="connsiteX4" fmla="*/ 0 w 10429258"/>
              <a:gd name="connsiteY4" fmla="*/ 512707 h 541828"/>
              <a:gd name="connsiteX5" fmla="*/ 0 w 10429258"/>
              <a:gd name="connsiteY5" fmla="*/ 0 h 541828"/>
              <a:gd name="connsiteX0" fmla="*/ 0 w 10429258"/>
              <a:gd name="connsiteY0" fmla="*/ 0 h 541828"/>
              <a:gd name="connsiteX1" fmla="*/ 9910904 w 10429258"/>
              <a:gd name="connsiteY1" fmla="*/ 0 h 541828"/>
              <a:gd name="connsiteX2" fmla="*/ 10109015 w 10429258"/>
              <a:gd name="connsiteY2" fmla="*/ 314596 h 541828"/>
              <a:gd name="connsiteX3" fmla="*/ 10429258 w 10429258"/>
              <a:gd name="connsiteY3" fmla="*/ 541828 h 541828"/>
              <a:gd name="connsiteX4" fmla="*/ 0 w 10429258"/>
              <a:gd name="connsiteY4" fmla="*/ 512707 h 541828"/>
              <a:gd name="connsiteX5" fmla="*/ 0 w 10429258"/>
              <a:gd name="connsiteY5" fmla="*/ 0 h 541828"/>
              <a:gd name="connsiteX0" fmla="*/ 0 w 10242884"/>
              <a:gd name="connsiteY0" fmla="*/ 0 h 541828"/>
              <a:gd name="connsiteX1" fmla="*/ 9910904 w 10242884"/>
              <a:gd name="connsiteY1" fmla="*/ 0 h 541828"/>
              <a:gd name="connsiteX2" fmla="*/ 10109015 w 10242884"/>
              <a:gd name="connsiteY2" fmla="*/ 314596 h 541828"/>
              <a:gd name="connsiteX3" fmla="*/ 10242884 w 10242884"/>
              <a:gd name="connsiteY3" fmla="*/ 541828 h 541828"/>
              <a:gd name="connsiteX4" fmla="*/ 0 w 10242884"/>
              <a:gd name="connsiteY4" fmla="*/ 512707 h 541828"/>
              <a:gd name="connsiteX5" fmla="*/ 0 w 10242884"/>
              <a:gd name="connsiteY5" fmla="*/ 0 h 541828"/>
              <a:gd name="connsiteX0" fmla="*/ 0 w 10242884"/>
              <a:gd name="connsiteY0" fmla="*/ 0 h 541828"/>
              <a:gd name="connsiteX1" fmla="*/ 9910904 w 10242884"/>
              <a:gd name="connsiteY1" fmla="*/ 0 h 541828"/>
              <a:gd name="connsiteX2" fmla="*/ 10237147 w 10242884"/>
              <a:gd name="connsiteY2" fmla="*/ 530091 h 541828"/>
              <a:gd name="connsiteX3" fmla="*/ 10242884 w 10242884"/>
              <a:gd name="connsiteY3" fmla="*/ 541828 h 541828"/>
              <a:gd name="connsiteX4" fmla="*/ 0 w 10242884"/>
              <a:gd name="connsiteY4" fmla="*/ 512707 h 541828"/>
              <a:gd name="connsiteX5" fmla="*/ 0 w 10242884"/>
              <a:gd name="connsiteY5" fmla="*/ 0 h 541828"/>
              <a:gd name="connsiteX0" fmla="*/ 0 w 10242884"/>
              <a:gd name="connsiteY0" fmla="*/ 0 h 536004"/>
              <a:gd name="connsiteX1" fmla="*/ 9910904 w 10242884"/>
              <a:gd name="connsiteY1" fmla="*/ 0 h 536004"/>
              <a:gd name="connsiteX2" fmla="*/ 10237147 w 10242884"/>
              <a:gd name="connsiteY2" fmla="*/ 530091 h 536004"/>
              <a:gd name="connsiteX3" fmla="*/ 10242884 w 10242884"/>
              <a:gd name="connsiteY3" fmla="*/ 536004 h 536004"/>
              <a:gd name="connsiteX4" fmla="*/ 0 w 10242884"/>
              <a:gd name="connsiteY4" fmla="*/ 512707 h 536004"/>
              <a:gd name="connsiteX5" fmla="*/ 0 w 10242884"/>
              <a:gd name="connsiteY5" fmla="*/ 0 h 53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2884" h="536004">
                <a:moveTo>
                  <a:pt x="0" y="0"/>
                </a:moveTo>
                <a:lnTo>
                  <a:pt x="9910904" y="0"/>
                </a:lnTo>
                <a:lnTo>
                  <a:pt x="10237147" y="530091"/>
                </a:lnTo>
                <a:lnTo>
                  <a:pt x="10242884" y="536004"/>
                </a:lnTo>
                <a:lnTo>
                  <a:pt x="0" y="512707"/>
                </a:lnTo>
                <a:lnTo>
                  <a:pt x="0" y="0"/>
                </a:lnTo>
                <a:close/>
              </a:path>
            </a:pathLst>
          </a:custGeom>
          <a:solidFill>
            <a:srgbClr val="0073B8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Shape 25">
            <a:extLst>
              <a:ext uri="{FF2B5EF4-FFF2-40B4-BE49-F238E27FC236}">
                <a16:creationId xmlns:a16="http://schemas.microsoft.com/office/drawing/2014/main" id="{99E5A2FA-1DDF-4174-97AE-882AB2C5F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2702" y="863600"/>
            <a:ext cx="11286597" cy="5994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4605" y="6522485"/>
            <a:ext cx="101245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USNDP 2023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F0C18-6E35-4989-8F2B-38C508F5C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45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644" y="6504421"/>
            <a:ext cx="1362456" cy="235413"/>
          </a:xfrm>
          <a:prstGeom prst="rect">
            <a:avLst/>
          </a:prstGeom>
        </p:spPr>
      </p:pic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452702" y="863600"/>
            <a:ext cx="11286597" cy="599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8900" tIns="88900" rIns="88900" bIns="88900"/>
          <a:lstStyle/>
          <a:p>
            <a:pPr lvl="0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Five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58" y="6374676"/>
            <a:ext cx="1031968" cy="4488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5740" y="6358370"/>
            <a:ext cx="1019311" cy="5029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756" y="6355080"/>
            <a:ext cx="1831230" cy="502920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0" y="6348549"/>
            <a:ext cx="12192000" cy="0"/>
          </a:xfrm>
          <a:prstGeom prst="line">
            <a:avLst/>
          </a:prstGeom>
          <a:ln w="25400">
            <a:solidFill>
              <a:srgbClr val="007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3351" y="177581"/>
            <a:ext cx="2121098" cy="1365457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7694605" y="6522485"/>
            <a:ext cx="101245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USNDP 2023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3B19D612-9B0A-8B4D-BB5E-C0B76421C1D2}"/>
              </a:ext>
            </a:extLst>
          </p:cNvPr>
          <p:cNvSpPr/>
          <p:nvPr userDrawn="1"/>
        </p:nvSpPr>
        <p:spPr>
          <a:xfrm>
            <a:off x="1" y="1"/>
            <a:ext cx="9699170" cy="1190330"/>
          </a:xfrm>
          <a:custGeom>
            <a:avLst/>
            <a:gdLst>
              <a:gd name="connsiteX0" fmla="*/ 0 w 9437914"/>
              <a:gd name="connsiteY0" fmla="*/ 0 h 1186543"/>
              <a:gd name="connsiteX1" fmla="*/ 8844643 w 9437914"/>
              <a:gd name="connsiteY1" fmla="*/ 0 h 1186543"/>
              <a:gd name="connsiteX2" fmla="*/ 9437914 w 9437914"/>
              <a:gd name="connsiteY2" fmla="*/ 593272 h 1186543"/>
              <a:gd name="connsiteX3" fmla="*/ 8844643 w 9437914"/>
              <a:gd name="connsiteY3" fmla="*/ 1186543 h 1186543"/>
              <a:gd name="connsiteX4" fmla="*/ 0 w 9437914"/>
              <a:gd name="connsiteY4" fmla="*/ 1186543 h 1186543"/>
              <a:gd name="connsiteX5" fmla="*/ 0 w 9437914"/>
              <a:gd name="connsiteY5" fmla="*/ 0 h 1186543"/>
              <a:gd name="connsiteX0" fmla="*/ 0 w 9947886"/>
              <a:gd name="connsiteY0" fmla="*/ 0 h 1186543"/>
              <a:gd name="connsiteX1" fmla="*/ 8844643 w 9947886"/>
              <a:gd name="connsiteY1" fmla="*/ 0 h 1186543"/>
              <a:gd name="connsiteX2" fmla="*/ 9437914 w 9947886"/>
              <a:gd name="connsiteY2" fmla="*/ 593272 h 1186543"/>
              <a:gd name="connsiteX3" fmla="*/ 9947886 w 9947886"/>
              <a:gd name="connsiteY3" fmla="*/ 1146787 h 1186543"/>
              <a:gd name="connsiteX4" fmla="*/ 0 w 9947886"/>
              <a:gd name="connsiteY4" fmla="*/ 1186543 h 1186543"/>
              <a:gd name="connsiteX5" fmla="*/ 0 w 9947886"/>
              <a:gd name="connsiteY5" fmla="*/ 0 h 1186543"/>
              <a:gd name="connsiteX0" fmla="*/ 0 w 9512458"/>
              <a:gd name="connsiteY0" fmla="*/ 0 h 1190330"/>
              <a:gd name="connsiteX1" fmla="*/ 8844643 w 9512458"/>
              <a:gd name="connsiteY1" fmla="*/ 0 h 1190330"/>
              <a:gd name="connsiteX2" fmla="*/ 9437914 w 9512458"/>
              <a:gd name="connsiteY2" fmla="*/ 593272 h 1190330"/>
              <a:gd name="connsiteX3" fmla="*/ 9512458 w 9512458"/>
              <a:gd name="connsiteY3" fmla="*/ 1190330 h 1190330"/>
              <a:gd name="connsiteX4" fmla="*/ 0 w 9512458"/>
              <a:gd name="connsiteY4" fmla="*/ 1186543 h 1190330"/>
              <a:gd name="connsiteX5" fmla="*/ 0 w 9512458"/>
              <a:gd name="connsiteY5" fmla="*/ 0 h 1190330"/>
              <a:gd name="connsiteX0" fmla="*/ 0 w 9512458"/>
              <a:gd name="connsiteY0" fmla="*/ 0 h 1190330"/>
              <a:gd name="connsiteX1" fmla="*/ 8844643 w 9512458"/>
              <a:gd name="connsiteY1" fmla="*/ 0 h 1190330"/>
              <a:gd name="connsiteX2" fmla="*/ 9231086 w 9512458"/>
              <a:gd name="connsiteY2" fmla="*/ 691243 h 1190330"/>
              <a:gd name="connsiteX3" fmla="*/ 9512458 w 9512458"/>
              <a:gd name="connsiteY3" fmla="*/ 1190330 h 1190330"/>
              <a:gd name="connsiteX4" fmla="*/ 0 w 9512458"/>
              <a:gd name="connsiteY4" fmla="*/ 1186543 h 1190330"/>
              <a:gd name="connsiteX5" fmla="*/ 0 w 9512458"/>
              <a:gd name="connsiteY5" fmla="*/ 0 h 119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12458" h="1190330">
                <a:moveTo>
                  <a:pt x="0" y="0"/>
                </a:moveTo>
                <a:lnTo>
                  <a:pt x="8844643" y="0"/>
                </a:lnTo>
                <a:lnTo>
                  <a:pt x="9231086" y="691243"/>
                </a:lnTo>
                <a:lnTo>
                  <a:pt x="9512458" y="1190330"/>
                </a:lnTo>
                <a:lnTo>
                  <a:pt x="0" y="1186543"/>
                </a:lnTo>
                <a:lnTo>
                  <a:pt x="0" y="0"/>
                </a:lnTo>
                <a:close/>
              </a:path>
            </a:pathLst>
          </a:custGeom>
          <a:solidFill>
            <a:srgbClr val="0073B8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ransition spd="med"/>
  <p:timing>
    <p:tnLst>
      <p:par>
        <p:cTn id="1" dur="indefinite" restart="never" nodeType="tmRoot"/>
      </p:par>
    </p:tnLst>
  </p:timing>
  <p:txStyles>
    <p:titleStyle>
      <a:lvl1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1pPr>
      <a:lvl2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2pPr>
      <a:lvl3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3pPr>
      <a:lvl4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4pPr>
      <a:lvl5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5pPr>
      <a:lvl6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6pPr>
      <a:lvl7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7pPr>
      <a:lvl8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8pPr>
      <a:lvl9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54000" indent="-2540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1pPr>
      <a:lvl2pPr marL="728133" indent="-270933">
        <a:spcBef>
          <a:spcPts val="2000"/>
        </a:spcBef>
        <a:buSzPct val="125000"/>
        <a:buChar char="-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2pPr>
      <a:lvl3pPr marL="9144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3pPr>
      <a:lvl4pPr marL="1371600">
        <a:spcBef>
          <a:spcPts val="2000"/>
        </a:spcBef>
        <a:buSzPct val="125000"/>
        <a:buChar char="-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4pPr>
      <a:lvl5pPr marL="18288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5pPr>
      <a:lvl6pPr marL="34308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6pPr>
      <a:lvl7pPr marL="37864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7pPr>
      <a:lvl8pPr marL="41420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8pPr>
      <a:lvl9pPr marL="4497613" indent="-979713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1pPr>
      <a:lvl2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2pPr>
      <a:lvl3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3pPr>
      <a:lvl4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4pPr>
      <a:lvl5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5pPr>
      <a:lvl6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6pPr>
      <a:lvl7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7pPr>
      <a:lvl8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8pPr>
      <a:lvl9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82905" y="322939"/>
            <a:ext cx="8361837" cy="574835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Century Gothic"/>
              </a:defRPr>
            </a:lvl1pPr>
            <a:lvl2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defTabSz="914400"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on Uncertainty for Weighted Averages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63532" y="4560570"/>
            <a:ext cx="2304469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452702" y="1345738"/>
            <a:ext cx="4879873" cy="2275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8900" tIns="88900" rIns="88900" bIns="88900"/>
          <a:lstStyle>
            <a:lvl1pPr marL="254000" indent="-254000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28133" indent="-270933">
              <a:spcBef>
                <a:spcPts val="2000"/>
              </a:spcBef>
              <a:buSzPct val="125000"/>
              <a:buChar char="-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>
              <a:spcBef>
                <a:spcPts val="2000"/>
              </a:spcBef>
              <a:buSzPct val="125000"/>
              <a:buChar char="-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3430813" indent="-979714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786413" indent="-979714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4142013" indent="-979714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497613" indent="-979713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defTabSz="9144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Differing views on weighted averages are impacting the evaluations and reviews.</a:t>
            </a:r>
          </a:p>
          <a:p>
            <a:pPr defTabSz="9144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policy needs to be clear.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038" y="2294140"/>
            <a:ext cx="5686425" cy="33337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9944" y="1208290"/>
            <a:ext cx="40671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0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452703" y="863600"/>
            <a:ext cx="5266454" cy="78232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is the policy unclear?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2905" y="-42819"/>
            <a:ext cx="8361837" cy="574835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Century Gothic"/>
              </a:defRPr>
            </a:lvl1pPr>
            <a:lvl2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defTabSz="914400"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on Uncertainty for Weighted Averages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934" y="1645920"/>
            <a:ext cx="7410257" cy="11471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8555" y="1010340"/>
            <a:ext cx="2943225" cy="495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660" y="1438102"/>
            <a:ext cx="3555288" cy="4601867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cxnSp>
        <p:nvCxnSpPr>
          <p:cNvPr id="8" name="Straight Connector 7"/>
          <p:cNvCxnSpPr/>
          <p:nvPr/>
        </p:nvCxnSpPr>
        <p:spPr>
          <a:xfrm>
            <a:off x="4580312" y="2709945"/>
            <a:ext cx="6591993" cy="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Straight Connector 14"/>
          <p:cNvCxnSpPr/>
          <p:nvPr/>
        </p:nvCxnSpPr>
        <p:spPr>
          <a:xfrm>
            <a:off x="6947522" y="2513210"/>
            <a:ext cx="4856551" cy="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1284702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for T</a:t>
            </a:r>
            <a:r>
              <a:rPr lang="en-US" baseline="-25000" dirty="0" smtClean="0"/>
              <a:t>1/2</a:t>
            </a:r>
            <a:r>
              <a:rPr lang="en-US" dirty="0" smtClean="0"/>
              <a:t> measurements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709" y="681955"/>
            <a:ext cx="5082193" cy="55264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8159" y="1030086"/>
            <a:ext cx="5457825" cy="2819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2726" y="3734752"/>
            <a:ext cx="5362575" cy="23145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991007" y="3751378"/>
            <a:ext cx="4531474" cy="646055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91006" y="4427481"/>
            <a:ext cx="4531475" cy="876039"/>
          </a:xfrm>
          <a:prstGeom prst="rect">
            <a:avLst/>
          </a:prstGeom>
          <a:noFill/>
          <a:ln w="25400" cap="flat">
            <a:solidFill>
              <a:srgbClr val="FFFF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91796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2703" y="863600"/>
            <a:ext cx="5923160" cy="5196378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2905" y="-42819"/>
            <a:ext cx="8361837" cy="574835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Century Gothic"/>
              </a:defRPr>
            </a:lvl1pPr>
            <a:lvl2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defTabSz="914400"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on Uncertainty for Weighted Averages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271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2703" y="863600"/>
            <a:ext cx="6596490" cy="100676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add digits when averaging?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2905" y="-42819"/>
            <a:ext cx="8361837" cy="574835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Century Gothic"/>
              </a:defRPr>
            </a:lvl1pPr>
            <a:lvl2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defTabSz="914400"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on Uncertainty for Weighted Averages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452702" y="1698566"/>
            <a:ext cx="8024547" cy="10067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8900" tIns="88900" rIns="88900" bIns="88900"/>
          <a:lstStyle>
            <a:lvl1pPr marL="254000" indent="-254000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28133" indent="-270933">
              <a:spcBef>
                <a:spcPts val="2000"/>
              </a:spcBef>
              <a:buSzPct val="125000"/>
              <a:buChar char="-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>
              <a:spcBef>
                <a:spcPts val="2000"/>
              </a:spcBef>
              <a:buSzPct val="125000"/>
              <a:buChar char="-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3430813" indent="-979714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786413" indent="-979714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4142013" indent="-979714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497613" indent="-979713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defTabSz="9144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average of 10.0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11.0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    10.5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452703" y="2523371"/>
            <a:ext cx="7595922" cy="10067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8900" tIns="88900" rIns="88900" bIns="88900"/>
          <a:lstStyle>
            <a:lvl1pPr marL="254000" indent="-254000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28133" indent="-270933">
              <a:spcBef>
                <a:spcPts val="2000"/>
              </a:spcBef>
              <a:buSzPct val="125000"/>
              <a:buChar char="-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>
              <a:spcBef>
                <a:spcPts val="2000"/>
              </a:spcBef>
              <a:buSzPct val="125000"/>
              <a:buChar char="-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3430813" indent="-979714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786413" indent="-979714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4142013" indent="-979714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497613" indent="-979713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defTabSz="9144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average of 10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11.0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        10.5 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14?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482904" y="3363878"/>
            <a:ext cx="7375221" cy="991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8900" tIns="88900" rIns="88900" bIns="88900"/>
          <a:lstStyle>
            <a:lvl1pPr marL="254000" indent="-254000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28133" indent="-270933">
              <a:spcBef>
                <a:spcPts val="2000"/>
              </a:spcBef>
              <a:buSzPct val="125000"/>
              <a:buChar char="-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>
              <a:spcBef>
                <a:spcPts val="2000"/>
              </a:spcBef>
              <a:buSzPct val="125000"/>
              <a:buChar char="-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3430813" indent="-979714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786413" indent="-979714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4142013" indent="-979714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497613" indent="-979713">
              <a:spcBef>
                <a:spcPts val="2000"/>
              </a:spcBef>
              <a:buSzPct val="125000"/>
              <a:buChar char="•"/>
              <a:defRPr sz="2400">
                <a:uFill>
                  <a:solidFill/>
                </a:u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defTabSz="9144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average of 10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11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             10.5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10450" y="3173096"/>
            <a:ext cx="638175" cy="769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rtlCol="0">
            <a:spAutoFit/>
          </a:bodyPr>
          <a:lstStyle/>
          <a:p>
            <a:pPr algn="l"/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636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2703" y="863600"/>
            <a:ext cx="5923160" cy="1015076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Caution with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VisualAveragingLibrary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only round one time!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2905" y="-42819"/>
            <a:ext cx="8361837" cy="574835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Century Gothic"/>
              </a:defRPr>
            </a:lvl1pPr>
            <a:lvl2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defTabSz="914400"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on Uncertainty for Weighted Averages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215" y="3416532"/>
            <a:ext cx="4206095" cy="897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906" y="2061556"/>
            <a:ext cx="4338942" cy="413126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1727" y="2041982"/>
            <a:ext cx="4000673" cy="42317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15025" y="863600"/>
            <a:ext cx="6138285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want to say the average is 5389…</a:t>
            </a:r>
          </a:p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…But you’d be wrong.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05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wrap="square">
        <a:spAutoFit/>
      </a:bodyPr>
      <a:lstStyle>
        <a:defPPr algn="l">
          <a:defRPr sz="1600" dirty="0" smtClean="0"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19636</TotalTime>
  <Words>133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Helvetica</vt:lpstr>
      <vt:lpstr>Helvetica Neue</vt:lpstr>
      <vt:lpstr>Times New Roman</vt:lpstr>
      <vt:lpstr>Default</vt:lpstr>
      <vt:lpstr>PowerPoint Presentation</vt:lpstr>
      <vt:lpstr>PowerPoint Presentation</vt:lpstr>
      <vt:lpstr>Exception for T1/2 measurements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Ned</dc:creator>
  <cp:lastModifiedBy>Ned Kelley</cp:lastModifiedBy>
  <cp:revision>362</cp:revision>
  <cp:lastPrinted>2023-07-10T18:37:59Z</cp:lastPrinted>
  <dcterms:modified xsi:type="dcterms:W3CDTF">2023-11-08T19:00:58Z</dcterms:modified>
</cp:coreProperties>
</file>