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10" r:id="rId5"/>
  </p:sldMasterIdLst>
  <p:notesMasterIdLst>
    <p:notesMasterId r:id="rId13"/>
  </p:notesMasterIdLst>
  <p:handoutMasterIdLst>
    <p:handoutMasterId r:id="rId14"/>
  </p:handoutMasterIdLst>
  <p:sldIdLst>
    <p:sldId id="270" r:id="rId6"/>
    <p:sldId id="519" r:id="rId7"/>
    <p:sldId id="521" r:id="rId8"/>
    <p:sldId id="523" r:id="rId9"/>
    <p:sldId id="524" r:id="rId10"/>
    <p:sldId id="522" r:id="rId11"/>
    <p:sldId id="525" r:id="rId12"/>
  </p:sldIdLst>
  <p:sldSz cx="12192000" cy="6858000"/>
  <p:notesSz cx="7010400" cy="9296400"/>
  <p:defaultTextStyle>
    <a:defPPr>
      <a:defRPr lang="en-US"/>
    </a:defPPr>
    <a:lvl1pPr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126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254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379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506" algn="l" defTabSz="45712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5633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2759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199886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012" algn="l" defTabSz="914254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75DA1"/>
    <a:srgbClr val="00CCFF"/>
    <a:srgbClr val="064308"/>
    <a:srgbClr val="A1E2F9"/>
    <a:srgbClr val="FFAE1A"/>
    <a:srgbClr val="E7E9DE"/>
    <a:srgbClr val="0F0C8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45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2" d="100"/>
          <a:sy n="72" d="100"/>
        </p:scale>
        <p:origin x="2214" y="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6412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r">
              <a:defRPr sz="1200"/>
            </a:lvl1pPr>
          </a:lstStyle>
          <a:p>
            <a:r>
              <a:rPr lang="en-US" sz="900" dirty="0"/>
              <a:t>13 September 2023</a:t>
            </a:r>
          </a:p>
        </p:txBody>
      </p:sp>
      <p:sp>
        <p:nvSpPr>
          <p:cNvPr id="14" name="Header Placeholder 13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628" cy="466412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l">
              <a:defRPr sz="1200"/>
            </a:lvl1pPr>
          </a:lstStyle>
          <a:p>
            <a:r>
              <a:rPr lang="en-US" sz="900" dirty="0"/>
              <a:t>FRIB Nuclear Data Center</a:t>
            </a:r>
          </a:p>
          <a:p>
            <a:r>
              <a:rPr lang="en-US" sz="900" dirty="0"/>
              <a:t>Jun Chen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795131" y="8505419"/>
            <a:ext cx="4770781" cy="70828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 sz="900" dirty="0"/>
              <a:t>Facility for Rare Isotope Beams</a:t>
            </a:r>
          </a:p>
          <a:p>
            <a:r>
              <a:rPr lang="en-US" sz="900" dirty="0"/>
              <a:t>U.S. Department of Energy Office of Science | Michigan State University</a:t>
            </a:r>
          </a:p>
          <a:p>
            <a:r>
              <a:rPr lang="en-US" sz="900" dirty="0"/>
              <a:t>640 South Shaw Lane • East Lansing, MI 48824, USA</a:t>
            </a:r>
          </a:p>
          <a:p>
            <a:r>
              <a:rPr lang="en-US" sz="900" dirty="0"/>
              <a:t>frib.msu.edu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8" y="8458200"/>
            <a:ext cx="648443" cy="75550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F6D33-7C2E-44BB-B6EF-2876F56DBD42}" type="slidenum">
              <a:rPr lang="en-US" sz="900" smtClean="0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74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74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11/11/23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99" tIns="46299" rIns="92599" bIns="4629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32"/>
            <a:ext cx="5608320" cy="4182661"/>
          </a:xfrm>
          <a:prstGeom prst="rect">
            <a:avLst/>
          </a:prstGeom>
        </p:spPr>
        <p:txBody>
          <a:bodyPr vert="horz" wrap="square" lIns="92599" tIns="46299" rIns="92599" bIns="4629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840" cy="464740"/>
          </a:xfrm>
          <a:prstGeom prst="rect">
            <a:avLst/>
          </a:prstGeom>
        </p:spPr>
        <p:txBody>
          <a:bodyPr vert="horz" wrap="square" lIns="92599" tIns="46299" rIns="92599" bIns="4629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063"/>
            <a:ext cx="3037840" cy="464740"/>
          </a:xfrm>
          <a:prstGeom prst="rect">
            <a:avLst/>
          </a:prstGeom>
        </p:spPr>
        <p:txBody>
          <a:bodyPr vert="horz" wrap="square" lIns="92599" tIns="46299" rIns="92599" bIns="462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831" indent="-285705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2817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599942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070" indent="-228563" algn="l" defTabSz="45712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5633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59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6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2" algn="l" defTabSz="457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50703" y="1238250"/>
            <a:ext cx="9986635" cy="447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32000" y="4071938"/>
            <a:ext cx="8128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77" indent="0" algn="ctr">
              <a:buNone/>
              <a:defRPr/>
            </a:lvl2pPr>
            <a:lvl3pPr marL="864551" indent="0" algn="ctr">
              <a:buNone/>
              <a:defRPr/>
            </a:lvl3pPr>
            <a:lvl4pPr marL="1296827" indent="0" algn="ctr">
              <a:buNone/>
              <a:defRPr/>
            </a:lvl4pPr>
            <a:lvl5pPr marL="1729104" indent="0" algn="ctr">
              <a:buNone/>
              <a:defRPr/>
            </a:lvl5pPr>
            <a:lvl6pPr marL="2161379" indent="0" algn="ctr">
              <a:buNone/>
              <a:defRPr/>
            </a:lvl6pPr>
            <a:lvl7pPr marL="2593655" indent="0" algn="ctr">
              <a:buNone/>
              <a:defRPr/>
            </a:lvl7pPr>
            <a:lvl8pPr marL="3025929" indent="0" algn="ctr">
              <a:buNone/>
              <a:defRPr/>
            </a:lvl8pPr>
            <a:lvl9pPr marL="3458205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255" y="3147284"/>
            <a:ext cx="12001499" cy="47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387154"/>
            <a:ext cx="12192000" cy="256608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110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Energy, Office of Science, Office of Nuclear Physics under Award Number DE-SC0016948.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015216" y="415245"/>
            <a:ext cx="36576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546592"/>
            <a:ext cx="1600200" cy="2043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642530"/>
            <a:ext cx="3200400" cy="7013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083" y="5642961"/>
            <a:ext cx="2651760" cy="62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4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493746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096000" y="6356450"/>
            <a:ext cx="5080007" cy="364628"/>
          </a:xfrm>
        </p:spPr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</a:rPr>
              <a:t>frib.msu.edu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9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-16079" y="6063452"/>
            <a:ext cx="12208080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10200"/>
            <a:ext cx="12192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07095"/>
            <a:ext cx="12192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10200"/>
            <a:ext cx="12089496" cy="584200"/>
          </a:xfrm>
        </p:spPr>
        <p:txBody>
          <a:bodyPr anchor="ctr"/>
          <a:lstStyle>
            <a:lvl1pPr marL="137112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9355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6" y="285757"/>
            <a:ext cx="11988797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1" y="1067100"/>
            <a:ext cx="589764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192767" y="1071570"/>
            <a:ext cx="5897636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5690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6079" y="6063452"/>
            <a:ext cx="12208080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2" y="1067105"/>
            <a:ext cx="1198880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101602" y="3581407"/>
            <a:ext cx="1198880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245674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6" y="285757"/>
            <a:ext cx="11988797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1" y="1067105"/>
            <a:ext cx="5892800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167379" y="1067105"/>
            <a:ext cx="5923033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101613" y="3581407"/>
            <a:ext cx="5892799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67379" y="3581407"/>
            <a:ext cx="5923033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117802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330951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8575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6079" y="6063452"/>
            <a:ext cx="12192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-16080" y="6063452"/>
            <a:ext cx="12208079" cy="822960"/>
          </a:xfrm>
          <a:prstGeom prst="rect">
            <a:avLst/>
          </a:prstGeom>
          <a:solidFill>
            <a:srgbClr val="E7E9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8" y="6063452"/>
            <a:ext cx="621425" cy="731520"/>
          </a:xfrm>
          <a:prstGeom prst="rect">
            <a:avLst/>
          </a:prstGeom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12192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93039" y="1320109"/>
            <a:ext cx="10486572" cy="3415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87207" y="3009312"/>
            <a:ext cx="12192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7040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67100"/>
            <a:ext cx="11987896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0" y="289337"/>
            <a:ext cx="11988800" cy="478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8200" y="6095341"/>
            <a:ext cx="54863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Facility for Rare Isotope Beams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U.S. Department of Energy Office of Science | Michigan State University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640 South Shaw Lane • East Lansing, MI 48824, USA</a:t>
            </a:r>
          </a:p>
          <a:p>
            <a:pPr>
              <a:lnSpc>
                <a:spcPts val="1300"/>
              </a:lnSpc>
            </a:pPr>
            <a:r>
              <a:rPr lang="en-US" sz="1200" kern="1200" dirty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/>
              </a:rPr>
              <a:t>frib.msu.edu</a:t>
            </a:r>
          </a:p>
        </p:txBody>
      </p:sp>
    </p:spTree>
    <p:extLst>
      <p:ext uri="{BB962C8B-B14F-4D97-AF65-F5344CB8AC3E}">
        <p14:creationId xmlns:p14="http://schemas.microsoft.com/office/powerpoint/2010/main" val="89377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798" y="79927"/>
            <a:ext cx="11990413" cy="478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8" y="1067100"/>
            <a:ext cx="11990413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520912" y="6356450"/>
            <a:ext cx="5655095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2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de-DE"/>
              <a:t>J. Chen, 13 November 2023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76000" y="6356450"/>
            <a:ext cx="1016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2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</p:sldLayoutIdLst>
  <p:hf hdr="0" dt="0"/>
  <p:txStyles>
    <p:titleStyle>
      <a:lvl1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37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80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162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241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323" algn="ctr" defTabSz="807828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95" indent="-180195" algn="l" defTabSz="803370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94" indent="-15166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641" indent="-160673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90" indent="-13364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3087" indent="-180195" algn="l" defTabSz="803370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507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590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672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752" indent="-150773" algn="l" defTabSz="80782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0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2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1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6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7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6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7" algn="l" defTabSz="9141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>
          <a:xfrm>
            <a:off x="2032000" y="4071938"/>
            <a:ext cx="8128000" cy="14906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Jun Chen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USNDP annual meeting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15 November 2023, BNL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95255" y="2930623"/>
            <a:ext cx="12001499" cy="911935"/>
          </a:xfrm>
        </p:spPr>
        <p:txBody>
          <a:bodyPr/>
          <a:lstStyle/>
          <a:p>
            <a:r>
              <a:rPr lang="en-US" dirty="0"/>
              <a:t>Inconsistent Treatments for Incomplete Decay Scheme in ENSDF evaluations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Incomplete Decay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978AC7-B0EA-2C70-FD23-D96C59B3B704}"/>
              </a:ext>
            </a:extLst>
          </p:cNvPr>
          <p:cNvSpPr txBox="1"/>
          <p:nvPr/>
        </p:nvSpPr>
        <p:spPr>
          <a:xfrm>
            <a:off x="3048000" y="1106269"/>
            <a:ext cx="884384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</a:rPr>
              <a:t>When </a:t>
            </a:r>
            <a:r>
              <a:rPr lang="en-US" sz="2200" dirty="0" err="1">
                <a:latin typeface="Calibri" panose="020F0502020204030204" pitchFamily="34" charset="0"/>
              </a:rPr>
              <a:t>Q</a:t>
            </a:r>
            <a:r>
              <a:rPr lang="en-US" sz="2200" baseline="-25000" dirty="0" err="1">
                <a:latin typeface="Calibri" panose="020F0502020204030204" pitchFamily="34" charset="0"/>
              </a:rPr>
              <a:t>gap</a:t>
            </a:r>
            <a:r>
              <a:rPr lang="en-US" sz="2200" baseline="-25000" dirty="0"/>
              <a:t> </a:t>
            </a:r>
            <a:r>
              <a:rPr lang="en-US" sz="2200" dirty="0">
                <a:latin typeface="Calibri" panose="020F0502020204030204" pitchFamily="34" charset="0"/>
              </a:rPr>
              <a:t>is large (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a few MeV</a:t>
            </a:r>
            <a:r>
              <a:rPr lang="en-US" sz="2200" dirty="0">
                <a:latin typeface="Calibri" panose="020F0502020204030204" pitchFamily="34" charset="0"/>
              </a:rPr>
              <a:t>), there could be non-negligible unobserved transitions from missing levels in the gap (Pandemonium effect), making the decay scheme incomplete. </a:t>
            </a:r>
            <a:endParaRPr lang="en-US" sz="2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30E6EC-8F19-2E93-6159-526B01BC93B6}"/>
              </a:ext>
            </a:extLst>
          </p:cNvPr>
          <p:cNvSpPr txBox="1"/>
          <p:nvPr/>
        </p:nvSpPr>
        <p:spPr>
          <a:xfrm>
            <a:off x="3048000" y="2362200"/>
            <a:ext cx="891540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Issues for decay feedings deduced based on IG normalization and intensity balance in an incomplete decay scheme</a:t>
            </a:r>
          </a:p>
          <a:p>
            <a:endParaRPr lang="en-US" sz="1000" dirty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12700" lvl="1"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</a:rPr>
              <a:t> IG normalization (NR) using sum of IGs to </a:t>
            </a:r>
            <a:r>
              <a:rPr lang="en-US" sz="2000" dirty="0" err="1">
                <a:latin typeface="Calibri" panose="020F0502020204030204" pitchFamily="34" charset="0"/>
              </a:rPr>
              <a:t>g.s.</a:t>
            </a:r>
            <a:r>
              <a:rPr lang="en-US" sz="2000" dirty="0">
                <a:latin typeface="Calibri" panose="020F0502020204030204" pitchFamily="34" charset="0"/>
              </a:rPr>
              <a:t> (and/or isomers)=fixed value</a:t>
            </a:r>
          </a:p>
          <a:p>
            <a:pPr marL="812728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missing unobserved </a:t>
            </a:r>
            <a:r>
              <a:rPr lang="en-US" sz="2000" dirty="0" err="1">
                <a:latin typeface="Calibri" panose="020F0502020204030204" pitchFamily="34" charset="0"/>
              </a:rPr>
              <a:t>g.s.</a:t>
            </a:r>
            <a:r>
              <a:rPr lang="en-US" sz="2000" dirty="0">
                <a:latin typeface="Calibri" panose="020F0502020204030204" pitchFamily="34" charset="0"/>
              </a:rPr>
              <a:t> transitions </a:t>
            </a:r>
          </a:p>
          <a:p>
            <a:pPr marL="12700" lvl="1"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</a:rPr>
              <a:t> gamma intensity balance at a low-lying level</a:t>
            </a:r>
          </a:p>
          <a:p>
            <a:pPr marL="812728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missing unobserved gamma feedings to this level</a:t>
            </a:r>
          </a:p>
          <a:p>
            <a:pPr marL="812728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using problematic NR from IG normalization in 1) </a:t>
            </a:r>
          </a:p>
          <a:p>
            <a:pPr marL="469828" lvl="2"/>
            <a:endParaRPr lang="en-US" sz="1000" dirty="0">
              <a:solidFill>
                <a:srgbClr val="064308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7C6566-A099-2FB4-0A6F-D09601DCB3E9}"/>
              </a:ext>
            </a:extLst>
          </p:cNvPr>
          <p:cNvSpPr txBox="1"/>
          <p:nvPr/>
        </p:nvSpPr>
        <p:spPr>
          <a:xfrm>
            <a:off x="381000" y="4866374"/>
            <a:ext cx="117094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The two issues make the deduced decay feedings and </a:t>
            </a:r>
            <a:r>
              <a:rPr lang="en-US" sz="2200" dirty="0" err="1">
                <a:solidFill>
                  <a:srgbClr val="064308"/>
                </a:solidFill>
                <a:latin typeface="Calibri" panose="020F0502020204030204" pitchFamily="34" charset="0"/>
              </a:rPr>
              <a:t>logft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 values/uncertainties unreliable. Values in such cases should be quoted as approximate or limit (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NO numerical uncertainty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), or should not be given at all if the issues are severe (e.g., very incomplete decay scheme).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08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Decay Schemes in ENSDF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7C6566-A099-2FB4-0A6F-D09601DCB3E9}"/>
              </a:ext>
            </a:extLst>
          </p:cNvPr>
          <p:cNvSpPr txBox="1"/>
          <p:nvPr/>
        </p:nvSpPr>
        <p:spPr>
          <a:xfrm>
            <a:off x="3168293" y="4342363"/>
            <a:ext cx="8610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000" dirty="0">
                <a:solidFill>
                  <a:srgbClr val="064308"/>
                </a:solidFill>
                <a:latin typeface="Calibri" panose="020F0502020204030204" pitchFamily="34" charset="0"/>
              </a:rPr>
              <a:t>In most of decay datasets with incomplete decay schemes in ENSDF,</a:t>
            </a:r>
          </a:p>
          <a:p>
            <a:pPr marL="12700" lvl="2"/>
            <a:r>
              <a:rPr lang="en-US" sz="2000" dirty="0">
                <a:solidFill>
                  <a:srgbClr val="064308"/>
                </a:solidFill>
                <a:latin typeface="Calibri" panose="020F0502020204030204" pitchFamily="34" charset="0"/>
              </a:rPr>
              <a:t>IB (or IE) and/or </a:t>
            </a:r>
            <a:r>
              <a:rPr lang="en-US" sz="2000" dirty="0" err="1">
                <a:solidFill>
                  <a:srgbClr val="064308"/>
                </a:solidFill>
                <a:latin typeface="Calibri" panose="020F0502020204030204" pitchFamily="34" charset="0"/>
              </a:rPr>
              <a:t>logft</a:t>
            </a:r>
            <a:r>
              <a:rPr lang="en-US" sz="2000" dirty="0">
                <a:solidFill>
                  <a:srgbClr val="064308"/>
                </a:solidFill>
                <a:latin typeface="Calibri" panose="020F0502020204030204" pitchFamily="34" charset="0"/>
              </a:rPr>
              <a:t> values are quoted with uncertainties, while they should be probably quoted as approximate or limit.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F7F17-4733-AC4B-E394-5485B91CB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06085"/>
              </p:ext>
            </p:extLst>
          </p:nvPr>
        </p:nvGraphicFramePr>
        <p:xfrm>
          <a:off x="3380752" y="2000820"/>
          <a:ext cx="80772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51817194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5413188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697066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92841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Q</a:t>
                      </a:r>
                      <a:r>
                        <a:rPr lang="en-US" sz="1600" b="0" baseline="-25000" dirty="0" err="1"/>
                        <a:t>gap</a:t>
                      </a:r>
                      <a:endParaRPr lang="en-US" sz="16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# with ΔIB or </a:t>
                      </a:r>
                      <a:r>
                        <a:rPr lang="en-US" sz="1600" b="0" dirty="0" err="1"/>
                        <a:t>Δlogft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1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# without ΔIB or </a:t>
                      </a:r>
                      <a:r>
                        <a:rPr lang="en-US" sz="1600" b="0" dirty="0" err="1"/>
                        <a:t>Δlogft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# without IB or </a:t>
                      </a:r>
                      <a:r>
                        <a:rPr lang="en-US" sz="1600" b="0" dirty="0" err="1"/>
                        <a:t>logft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6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&gt;6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436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4-6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2-4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60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1-2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22652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BDF6AD-3899-BB90-6B76-651BD6B228FA}"/>
              </a:ext>
            </a:extLst>
          </p:cNvPr>
          <p:cNvSpPr txBox="1"/>
          <p:nvPr/>
        </p:nvSpPr>
        <p:spPr>
          <a:xfrm>
            <a:off x="3048000" y="1209113"/>
            <a:ext cx="885118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Numbers of datasets </a:t>
            </a:r>
            <a:r>
              <a:rPr lang="en-US" sz="1800" b="1" dirty="0">
                <a:solidFill>
                  <a:srgbClr val="00CCFF"/>
                </a:solidFill>
                <a:latin typeface="Calibri" panose="020F0502020204030204" pitchFamily="34" charset="0"/>
              </a:rPr>
              <a:t>with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and </a:t>
            </a:r>
            <a:r>
              <a:rPr lang="en-US" sz="1800" b="1" dirty="0">
                <a:solidFill>
                  <a:srgbClr val="00CCFF"/>
                </a:solidFill>
                <a:latin typeface="Calibri" panose="020F0502020204030204" pitchFamily="34" charset="0"/>
              </a:rPr>
              <a:t>without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uncertainty in any IB or </a:t>
            </a:r>
            <a:r>
              <a:rPr lang="en-US" sz="1800" dirty="0" err="1">
                <a:solidFill>
                  <a:srgbClr val="064308"/>
                </a:solidFill>
                <a:latin typeface="Calibri" panose="020F0502020204030204" pitchFamily="34" charset="0"/>
              </a:rPr>
              <a:t>logft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value, </a:t>
            </a:r>
            <a:r>
              <a:rPr lang="en-US" sz="1800" dirty="0">
                <a:solidFill>
                  <a:srgbClr val="00CCFF"/>
                </a:solidFill>
                <a:latin typeface="Calibri" panose="020F0502020204030204" pitchFamily="34" charset="0"/>
              </a:rPr>
              <a:t>without IB or </a:t>
            </a:r>
            <a:r>
              <a:rPr lang="en-US" sz="1800" dirty="0" err="1">
                <a:solidFill>
                  <a:srgbClr val="00CCFF"/>
                </a:solidFill>
                <a:latin typeface="Calibri" panose="020F0502020204030204" pitchFamily="34" charset="0"/>
              </a:rPr>
              <a:t>logft</a:t>
            </a:r>
            <a:endParaRPr lang="en-US" sz="1800" dirty="0">
              <a:solidFill>
                <a:srgbClr val="00CCFF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(selected decay datasets with </a:t>
            </a:r>
            <a:r>
              <a:rPr lang="en-US" sz="1600" dirty="0" err="1">
                <a:latin typeface="Calibri" panose="020F0502020204030204" pitchFamily="34" charset="0"/>
              </a:rPr>
              <a:t>nLevels</a:t>
            </a:r>
            <a:r>
              <a:rPr lang="en-US" sz="1600" dirty="0">
                <a:latin typeface="Calibri" panose="020F0502020204030204" pitchFamily="34" charset="0"/>
              </a:rPr>
              <a:t>&gt;10, </a:t>
            </a:r>
            <a:r>
              <a:rPr lang="en-US" sz="1600" dirty="0" err="1">
                <a:latin typeface="Calibri" panose="020F0502020204030204" pitchFamily="34" charset="0"/>
              </a:rPr>
              <a:t>nGammas</a:t>
            </a:r>
            <a:r>
              <a:rPr lang="en-US" sz="1600" dirty="0">
                <a:latin typeface="Calibri" panose="020F0502020204030204" pitchFamily="34" charset="0"/>
              </a:rPr>
              <a:t>&gt;10, ΔQ, ΔT</a:t>
            </a:r>
            <a:r>
              <a:rPr lang="en-US" sz="1600" baseline="-25000" dirty="0">
                <a:latin typeface="Calibri" panose="020F0502020204030204" pitchFamily="34" charset="0"/>
              </a:rPr>
              <a:t>1/2</a:t>
            </a:r>
            <a:r>
              <a:rPr lang="en-US" sz="1600" dirty="0">
                <a:latin typeface="Calibri" panose="020F0502020204030204" pitchFamily="34" charset="0"/>
              </a:rPr>
              <a:t>, ΔBR or unity)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F6A82-6CD5-DA83-2A14-B82D076491AC}"/>
              </a:ext>
            </a:extLst>
          </p:cNvPr>
          <p:cNvSpPr txBox="1"/>
          <p:nvPr/>
        </p:nvSpPr>
        <p:spPr>
          <a:xfrm>
            <a:off x="3581400" y="3855020"/>
            <a:ext cx="3048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Total 441 selected decay datasets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722C18-4ABA-D502-6EF0-CCD55C0469FA}"/>
              </a:ext>
            </a:extLst>
          </p:cNvPr>
          <p:cNvSpPr txBox="1"/>
          <p:nvPr/>
        </p:nvSpPr>
        <p:spPr>
          <a:xfrm>
            <a:off x="3168293" y="5373490"/>
            <a:ext cx="87308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64308"/>
                </a:solidFill>
                <a:latin typeface="Calibri" panose="020F0502020204030204" pitchFamily="34" charset="0"/>
              </a:rPr>
              <a:t>A consistent treatment for IB (or IE) and </a:t>
            </a:r>
            <a:r>
              <a:rPr lang="en-US" sz="2000" dirty="0" err="1">
                <a:solidFill>
                  <a:srgbClr val="064308"/>
                </a:solidFill>
                <a:latin typeface="Calibri" panose="020F0502020204030204" pitchFamily="34" charset="0"/>
              </a:rPr>
              <a:t>logft</a:t>
            </a:r>
            <a:r>
              <a:rPr lang="en-US" sz="2000" dirty="0">
                <a:solidFill>
                  <a:srgbClr val="064308"/>
                </a:solidFill>
                <a:latin typeface="Calibri" panose="020F0502020204030204" pitchFamily="34" charset="0"/>
              </a:rPr>
              <a:t> values in incomplete decay schemes should be decided on and included in the policy document.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23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Decay Schemes in ENSDF: example1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EE738C-FF92-5978-89FD-C0B08EB1FE0D}"/>
              </a:ext>
            </a:extLst>
          </p:cNvPr>
          <p:cNvSpPr txBox="1"/>
          <p:nvPr/>
        </p:nvSpPr>
        <p:spPr>
          <a:xfrm>
            <a:off x="3429680" y="1161612"/>
            <a:ext cx="8610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Q</a:t>
            </a:r>
            <a:r>
              <a:rPr lang="en-US" sz="2200" baseline="-25000" dirty="0">
                <a:solidFill>
                  <a:srgbClr val="064308"/>
                </a:solidFill>
                <a:latin typeface="Calibri" panose="020F0502020204030204" pitchFamily="34" charset="0"/>
              </a:rPr>
              <a:t>gap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~7.6 MeV, from Q=10432, Ex(max)=2855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ΔIB is given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64308"/>
                </a:solidFill>
                <a:latin typeface="Calibri" panose="020F0502020204030204" pitchFamily="34" charset="0"/>
              </a:rPr>
              <a:t>Δlogft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 is given.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1E52B6-D424-B0AA-D44C-5846CFFE0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200" y="2529757"/>
            <a:ext cx="7124700" cy="1308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B4CD039-D0FD-021D-A593-F204840A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351" y="4014262"/>
            <a:ext cx="7124700" cy="1308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396A1CB-19CF-0C52-AE84-FEC00000B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351" y="5467788"/>
            <a:ext cx="7124700" cy="4572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DB077A5-6821-874C-5CE0-0E0991B5549E}"/>
              </a:ext>
            </a:extLst>
          </p:cNvPr>
          <p:cNvSpPr/>
          <p:nvPr/>
        </p:nvSpPr>
        <p:spPr>
          <a:xfrm>
            <a:off x="5562600" y="5703236"/>
            <a:ext cx="2743200" cy="16416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C387A4-2C9A-219C-C635-3BB3760B145D}"/>
              </a:ext>
            </a:extLst>
          </p:cNvPr>
          <p:cNvSpPr txBox="1"/>
          <p:nvPr/>
        </p:nvSpPr>
        <p:spPr>
          <a:xfrm>
            <a:off x="7315200" y="5426237"/>
            <a:ext cx="480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CCFF"/>
                </a:solidFill>
              </a:rPr>
              <a:t>logft</a:t>
            </a:r>
            <a:endParaRPr lang="en-US" sz="1200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D015082-0CDC-9A75-A422-56E831C6C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488" y="5095014"/>
            <a:ext cx="7124700" cy="44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Decay Schemes in ENSDF: example2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EE738C-FF92-5978-89FD-C0B08EB1FE0D}"/>
              </a:ext>
            </a:extLst>
          </p:cNvPr>
          <p:cNvSpPr txBox="1"/>
          <p:nvPr/>
        </p:nvSpPr>
        <p:spPr>
          <a:xfrm>
            <a:off x="3429680" y="1161612"/>
            <a:ext cx="8610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Q</a:t>
            </a:r>
            <a:r>
              <a:rPr lang="en-US" sz="2200" baseline="-25000" dirty="0">
                <a:solidFill>
                  <a:srgbClr val="064308"/>
                </a:solidFill>
                <a:latin typeface="Calibri" panose="020F0502020204030204" pitchFamily="34" charset="0"/>
              </a:rPr>
              <a:t>gap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~6.6 MeV, from Q=10697, Ex(max)=4051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ΔIB is given, with a comment noting IB is approximate.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64308"/>
                </a:solidFill>
                <a:latin typeface="Calibri" panose="020F0502020204030204" pitchFamily="34" charset="0"/>
              </a:rPr>
              <a:t>logft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 is given as limit.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B077A5-6821-874C-5CE0-0E0991B5549E}"/>
              </a:ext>
            </a:extLst>
          </p:cNvPr>
          <p:cNvSpPr/>
          <p:nvPr/>
        </p:nvSpPr>
        <p:spPr>
          <a:xfrm>
            <a:off x="5486400" y="5307957"/>
            <a:ext cx="2743200" cy="16416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C387A4-2C9A-219C-C635-3BB3760B145D}"/>
              </a:ext>
            </a:extLst>
          </p:cNvPr>
          <p:cNvSpPr txBox="1"/>
          <p:nvPr/>
        </p:nvSpPr>
        <p:spPr>
          <a:xfrm>
            <a:off x="7315200" y="5062668"/>
            <a:ext cx="480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CCFF"/>
                </a:solidFill>
              </a:rPr>
              <a:t>logft</a:t>
            </a:r>
            <a:endParaRPr lang="en-US" sz="1200" dirty="0">
              <a:solidFill>
                <a:srgbClr val="00CC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CD3970-82CC-2822-3CBE-B9CDD90AF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351" y="2535346"/>
            <a:ext cx="7124700" cy="1536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03E742-5135-76E1-8733-4623D0426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351" y="4245493"/>
            <a:ext cx="7124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0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Decay Schemes in ENSDF: example3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C40493D-8618-360B-BEE1-58B4F7811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200" y="2580130"/>
            <a:ext cx="7124700" cy="6477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6115BD5-140B-BDF0-25D4-42080EB3C735}"/>
              </a:ext>
            </a:extLst>
          </p:cNvPr>
          <p:cNvSpPr txBox="1"/>
          <p:nvPr/>
        </p:nvSpPr>
        <p:spPr>
          <a:xfrm>
            <a:off x="3429680" y="1161612"/>
            <a:ext cx="8610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Q</a:t>
            </a:r>
            <a:r>
              <a:rPr lang="en-US" sz="2200" baseline="-25000" dirty="0">
                <a:solidFill>
                  <a:srgbClr val="064308"/>
                </a:solidFill>
                <a:latin typeface="Calibri" panose="020F0502020204030204" pitchFamily="34" charset="0"/>
              </a:rPr>
              <a:t>gap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~8.5 MeV, from Q=10990, Ex(max)=2488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ΔIB is given, with a comment noting IB is upper limit.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64308"/>
                </a:solidFill>
                <a:latin typeface="Calibri" panose="020F0502020204030204" pitchFamily="34" charset="0"/>
              </a:rPr>
              <a:t>Δlogft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 is not given.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745A236-EF7C-347C-902F-D306479BC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200" y="4461294"/>
            <a:ext cx="7124700" cy="10795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0C4C2B4-B24B-3742-EE99-198EEDCC35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1200" y="3406057"/>
            <a:ext cx="7124700" cy="8636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E814007-27C2-D9E4-4092-E3F5AB0915BD}"/>
              </a:ext>
            </a:extLst>
          </p:cNvPr>
          <p:cNvSpPr/>
          <p:nvPr/>
        </p:nvSpPr>
        <p:spPr>
          <a:xfrm>
            <a:off x="5181600" y="4702403"/>
            <a:ext cx="5486400" cy="15240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96392A-B5F7-C6BF-A9A3-F830378CC4CA}"/>
              </a:ext>
            </a:extLst>
          </p:cNvPr>
          <p:cNvSpPr txBox="1"/>
          <p:nvPr/>
        </p:nvSpPr>
        <p:spPr>
          <a:xfrm>
            <a:off x="7162800" y="485480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CCFF"/>
                </a:solidFill>
              </a:rPr>
              <a:t>logft</a:t>
            </a:r>
            <a:endParaRPr lang="en-US" sz="1200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5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Decay Schemes in ENSDF: example4-5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J. Chen, 13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AF72F-D215-553E-190D-93AB09D105E7}"/>
              </a:ext>
            </a:extLst>
          </p:cNvPr>
          <p:cNvCxnSpPr>
            <a:cxnSpLocks/>
          </p:cNvCxnSpPr>
          <p:nvPr/>
        </p:nvCxnSpPr>
        <p:spPr>
          <a:xfrm>
            <a:off x="318752" y="1456006"/>
            <a:ext cx="2057400" cy="0"/>
          </a:xfrm>
          <a:prstGeom prst="line">
            <a:avLst/>
          </a:prstGeom>
          <a:ln w="412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A6FAA-51AB-45C6-02D8-52780CC38309}"/>
              </a:ext>
            </a:extLst>
          </p:cNvPr>
          <p:cNvCxnSpPr>
            <a:cxnSpLocks/>
          </p:cNvCxnSpPr>
          <p:nvPr/>
        </p:nvCxnSpPr>
        <p:spPr>
          <a:xfrm>
            <a:off x="318752" y="3437206"/>
            <a:ext cx="2057400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E84F81-EBA8-4AAD-F5AC-B2861CD841E6}"/>
              </a:ext>
            </a:extLst>
          </p:cNvPr>
          <p:cNvSpPr txBox="1"/>
          <p:nvPr/>
        </p:nvSpPr>
        <p:spPr>
          <a:xfrm>
            <a:off x="194255" y="3437206"/>
            <a:ext cx="242874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sz="1800" dirty="0">
                <a:latin typeface="Calibri" panose="020F0502020204030204" pitchFamily="34" charset="0"/>
              </a:rPr>
              <a:t>ighest observed level i</a:t>
            </a:r>
            <a:r>
              <a:rPr lang="en-US" dirty="0">
                <a:latin typeface="Calibri" panose="020F0502020204030204" pitchFamily="34" charset="0"/>
              </a:rPr>
              <a:t>n decay daughter </a:t>
            </a: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r>
              <a:rPr lang="en-US" sz="1400" dirty="0">
                <a:latin typeface="Calibri" panose="020F0502020204030204" pitchFamily="34" charset="0"/>
              </a:rPr>
              <a:t>[also far below S(n) or S(p) in the cases of delayed particle]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238B-DC46-3437-BA95-7C7E58BB0094}"/>
              </a:ext>
            </a:extLst>
          </p:cNvPr>
          <p:cNvSpPr txBox="1"/>
          <p:nvPr/>
        </p:nvSpPr>
        <p:spPr>
          <a:xfrm>
            <a:off x="2376152" y="1271340"/>
            <a:ext cx="67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</a:rPr>
              <a:t>𝛽/𝜀</a:t>
            </a:r>
            <a:endParaRPr lang="en-US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19BC71-7A37-7B09-7369-2949FA62BB2F}"/>
              </a:ext>
            </a:extLst>
          </p:cNvPr>
          <p:cNvCxnSpPr/>
          <p:nvPr/>
        </p:nvCxnSpPr>
        <p:spPr>
          <a:xfrm>
            <a:off x="1347452" y="1456006"/>
            <a:ext cx="0" cy="1981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22FDE4-6742-796C-EF21-3DBF4836446C}"/>
              </a:ext>
            </a:extLst>
          </p:cNvPr>
          <p:cNvSpPr txBox="1"/>
          <p:nvPr/>
        </p:nvSpPr>
        <p:spPr>
          <a:xfrm>
            <a:off x="1456922" y="2302640"/>
            <a:ext cx="843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</a:rPr>
              <a:t>Q</a:t>
            </a:r>
            <a:r>
              <a:rPr lang="en-US" sz="2400" baseline="-25000" dirty="0" err="1">
                <a:latin typeface="Calibri" panose="020F0502020204030204" pitchFamily="34" charset="0"/>
              </a:rPr>
              <a:t>gap</a:t>
            </a:r>
            <a:endParaRPr lang="en-US" sz="24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6B435-6FE3-9EFD-B67A-7C5A15827623}"/>
              </a:ext>
            </a:extLst>
          </p:cNvPr>
          <p:cNvSpPr txBox="1"/>
          <p:nvPr/>
        </p:nvSpPr>
        <p:spPr>
          <a:xfrm>
            <a:off x="2445376" y="3263549"/>
            <a:ext cx="533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E</a:t>
            </a:r>
            <a:r>
              <a:rPr lang="en-US" sz="1800" baseline="-25000" dirty="0">
                <a:latin typeface="Calibri" panose="020F0502020204030204" pitchFamily="34" charset="0"/>
              </a:rPr>
              <a:t>x</a:t>
            </a:r>
            <a:endParaRPr lang="en-US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115BD5-140B-BDF0-25D4-42080EB3C735}"/>
              </a:ext>
            </a:extLst>
          </p:cNvPr>
          <p:cNvSpPr txBox="1"/>
          <p:nvPr/>
        </p:nvSpPr>
        <p:spPr>
          <a:xfrm>
            <a:off x="3429680" y="1161612"/>
            <a:ext cx="8610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Q</a:t>
            </a:r>
            <a:r>
              <a:rPr lang="en-US" sz="2200" baseline="-25000" dirty="0">
                <a:solidFill>
                  <a:srgbClr val="064308"/>
                </a:solidFill>
                <a:latin typeface="Calibri" panose="020F0502020204030204" pitchFamily="34" charset="0"/>
              </a:rPr>
              <a:t>gap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~5.4 MeV, from Q=8836, Ex(max)=3418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No decay record is given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E6C068-7150-6B09-2126-DF74A5145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200" y="2081483"/>
            <a:ext cx="7124700" cy="444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E5F1DD-6784-B240-0389-639B0B3C1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200" y="2755900"/>
            <a:ext cx="7124700" cy="444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8562D3-DB93-D278-9E7D-F24927425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1200" y="4800600"/>
            <a:ext cx="7124700" cy="11303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D49131-2D6C-8280-77BF-53D9411125CC}"/>
              </a:ext>
            </a:extLst>
          </p:cNvPr>
          <p:cNvSpPr txBox="1"/>
          <p:nvPr/>
        </p:nvSpPr>
        <p:spPr>
          <a:xfrm>
            <a:off x="3429680" y="3898871"/>
            <a:ext cx="8610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2"/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Q</a:t>
            </a:r>
            <a:r>
              <a:rPr lang="en-US" sz="2200" baseline="-25000" dirty="0">
                <a:solidFill>
                  <a:srgbClr val="064308"/>
                </a:solidFill>
                <a:latin typeface="Calibri" panose="020F0502020204030204" pitchFamily="34" charset="0"/>
              </a:rPr>
              <a:t>gap</a:t>
            </a: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~6.4 MeV, from Q=8536, Ex(max)=2106</a:t>
            </a:r>
          </a:p>
          <a:p>
            <a:pPr marL="522288" lvl="2" indent="-236538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64308"/>
                </a:solidFill>
                <a:latin typeface="Calibri" panose="020F0502020204030204" pitchFamily="34" charset="0"/>
              </a:rPr>
              <a:t>No decay record is given</a:t>
            </a:r>
          </a:p>
        </p:txBody>
      </p:sp>
    </p:spTree>
    <p:extLst>
      <p:ext uri="{BB962C8B-B14F-4D97-AF65-F5344CB8AC3E}">
        <p14:creationId xmlns:p14="http://schemas.microsoft.com/office/powerpoint/2010/main" val="1131502351"/>
      </p:ext>
    </p:extLst>
  </p:cSld>
  <p:clrMapOvr>
    <a:masterClrMapping/>
  </p:clrMapOvr>
</p:sld>
</file>

<file path=ppt/theme/theme1.xml><?xml version="1.0" encoding="utf-8"?>
<a:theme xmlns:a="http://schemas.openxmlformats.org/drawingml/2006/main" name="1_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-PowerPoint-Template-16x9-v5" id="{386E0BD5-C86C-4D62-9771-31771216E89C}" vid="{4ACF4385-ADC6-4C4F-9B7B-D66EF0FAE7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27e6a43e-a4c4-4f52-b0e1-49827a209077">
      <Value>447</Value>
      <Value>283</Value>
      <Value>471</Value>
    </TaxCatchAll>
    <Document_x0020_Number xmlns="27e6a43e-a4c4-4f52-b0e1-49827a209077">44668</Document_x0020_Number>
    <AuthorizedDocs xmlns="51b9806a-5185-426e-8026-9f8401f8c974" xsi:nil="true"/>
    <Formatted_x0020_Sequence_x0020_Number xmlns="51b9806a-5185-426e-8026-9f8401f8c974">000454</Formatted_x0020_Sequence_x0020_Number>
    <Author1 xmlns="51b9806a-5185-426e-8026-9f8401f8c974">Parsons, Alex|61354939-8ef1-40bf-a344-a283b52ba8e0</Author1>
    <af7f2bdd3e3f4144927c8f46bf137639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S10000 Management and Administration</TermName>
          <TermId xmlns="http://schemas.microsoft.com/office/infopath/2007/PartnerControls">26ad7ea8-87d4-42ac-9781-b7fff1d89416</TermId>
        </TermInfo>
      </Terms>
    </af7f2bdd3e3f4144927c8f46bf137639>
    <WBS_x0020_Abbreviation xmlns="51b9806a-5185-426e-8026-9f8401f8c974">S10000</WBS_x0020_Abbreviation>
    <InternalSigners xmlns="51b9806a-5185-426e-8026-9f8401f8c974">
      <UserInfo>
        <DisplayName>King, Karen</DisplayName>
        <AccountId>18</AccountId>
        <AccountType/>
      </UserInfo>
    </InternalSigners>
    <k249c3db22e246c8be4b953e603e4d6b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Parsons, Alex</TermName>
          <TermId xmlns="http://schemas.microsoft.com/office/infopath/2007/PartnerControls">61354939-8ef1-40bf-a344-a283b52ba8e0</TermId>
        </TermInfo>
      </Terms>
    </k249c3db22e246c8be4b953e603e4d6b>
    <ExternalSigners xmlns="51b9806a-5185-426e-8026-9f8401f8c974" xsi:nil="true"/>
    <AuthorizingDoc xmlns="51b9806a-5185-426e-8026-9f8401f8c974" xsi:nil="true"/>
    <i71e836a5a224468bea9b04c4fae55f7 xmlns="6819902c-d263-4340-a3b4-c7375668d2ad">
      <Terms xmlns="http://schemas.microsoft.com/office/infopath/2007/PartnerControls"/>
    </i71e836a5a224468bea9b04c4fae55f7>
    <e9dd64bcc98445289e39b91f109bdcd5 xmlns="6819902c-d263-4340-a3b4-c7375668d2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FM</TermName>
          <TermId xmlns="http://schemas.microsoft.com/office/infopath/2007/PartnerControls">6b363047-e12c-44ec-9837-aeed4884c22d</TermId>
        </TermInfo>
      </Terms>
    </e9dd64bcc98445289e39b91f109bdcd5>
    <Filtered_x0020_Document_x0020_Number0 xmlns="6819902c-d263-4340-a3b4-c7375668d2ad">44668</Filtered_x0020_Document_x0020_Number0>
    <Identifier xmlns="51b9806a-5185-426e-8026-9f8401f8c974">FM</Identifier>
    <Formatted_x0020_Revision xmlns="51b9806a-5185-426e-8026-9f8401f8c974">002</Formatted_x0020_Revision>
    <Revision_x0020_History xmlns="51b9806a-5185-426e-8026-9f8401f8c974">Updated to 16:9 format, updated CA agreement number and added instructions</Revision_x0020_History>
    <adda98769e204859847d571c1cc4aba8 xmlns="6819902c-d263-4340-a3b4-c7375668d2ad" xsi:nil="true"/>
    <AuthorizingComm_x0026_Boards xmlns="51b9806a-5185-426e-8026-9f8401f8c97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ntrolled Document" ma:contentTypeID="0x010100A77CE2F963BD5C4AB895E5E1F954079C" ma:contentTypeVersion="16" ma:contentTypeDescription="Create a new document." ma:contentTypeScope="" ma:versionID="afdac9f8058ac176136f3d7adb595399">
  <xsd:schema xmlns:xsd="http://www.w3.org/2001/XMLSchema" xmlns:xs="http://www.w3.org/2001/XMLSchema" xmlns:p="http://schemas.microsoft.com/office/2006/metadata/properties" xmlns:ns1="http://schemas.microsoft.com/sharepoint/v3" xmlns:ns3="6819902c-d263-4340-a3b4-c7375668d2ad" xmlns:ns4="51b9806a-5185-426e-8026-9f8401f8c974" xmlns:ns5="27e6a43e-a4c4-4f52-b0e1-49827a209077" targetNamespace="http://schemas.microsoft.com/office/2006/metadata/properties" ma:root="true" ma:fieldsID="c30e777042fe99c0ff3ef036ff66f7c5" ns1:_="" ns3:_="" ns4:_="" ns5:_="">
    <xsd:import namespace="http://schemas.microsoft.com/sharepoint/v3"/>
    <xsd:import namespace="6819902c-d263-4340-a3b4-c7375668d2ad"/>
    <xsd:import namespace="51b9806a-5185-426e-8026-9f8401f8c974"/>
    <xsd:import namespace="27e6a43e-a4c4-4f52-b0e1-49827a209077"/>
    <xsd:element name="properties">
      <xsd:complexType>
        <xsd:sequence>
          <xsd:element name="documentManagement">
            <xsd:complexType>
              <xsd:all>
                <xsd:element ref="ns3:Filtered_x0020_Document_x0020_Number0" minOccurs="0"/>
                <xsd:element ref="ns4:WBS_x0020_Abbreviation" minOccurs="0"/>
                <xsd:element ref="ns4:Identifier" minOccurs="0"/>
                <xsd:element ref="ns4:Formatted_x0020_Sequence_x0020_Number" minOccurs="0"/>
                <xsd:element ref="ns4:Formatted_x0020_Revision" minOccurs="0"/>
                <xsd:element ref="ns4:InternalSigners" minOccurs="0"/>
                <xsd:element ref="ns4:ExternalSigners" minOccurs="0"/>
                <xsd:element ref="ns4:AuthorizingDoc" minOccurs="0"/>
                <xsd:element ref="ns4:AuthorizedDocs" minOccurs="0"/>
                <xsd:element ref="ns4:AuthorizingComm_x0026_Boards" minOccurs="0"/>
                <xsd:element ref="ns4:Author1" minOccurs="0"/>
                <xsd:element ref="ns4:Revision_x0020_History" minOccurs="0"/>
                <xsd:element ref="ns5:Document_x0020_Number" minOccurs="0"/>
                <xsd:element ref="ns3:k249c3db22e246c8be4b953e603e4d6b" minOccurs="0"/>
                <xsd:element ref="ns3:e9dd64bcc98445289e39b91f109bdcd5" minOccurs="0"/>
                <xsd:element ref="ns3:af7f2bdd3e3f4144927c8f46bf137639" minOccurs="0"/>
                <xsd:element ref="ns3:i71e836a5a224468bea9b04c4fae55f7" minOccurs="0"/>
                <xsd:element ref="ns5:TaxCatchAll" minOccurs="0"/>
                <xsd:element ref="ns1:_dlc_Exempt" minOccurs="0"/>
                <xsd:element ref="ns3:adda98769e204859847d571c1cc4aba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3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19902c-d263-4340-a3b4-c7375668d2ad" elementFormDefault="qualified">
    <xsd:import namespace="http://schemas.microsoft.com/office/2006/documentManagement/types"/>
    <xsd:import namespace="http://schemas.microsoft.com/office/infopath/2007/PartnerControls"/>
    <xsd:element name="Filtered_x0020_Document_x0020_Number0" ma:index="3" nillable="true" ma:displayName="Filtered Document Number" ma:list="9fecad60-3c5f-4b1e-97fe-bd29726213cb" ma:internalName="Filtered_x0020_Document_x0020_Number0" ma:showField="03f48824-29a8-4910-b16b-2538dd33bf46" ma:web="27e6a43e-a4c4-4f52-b0e1-49827a209077">
      <xsd:simpleType>
        <xsd:restriction base="dms:Unknown"/>
      </xsd:simpleType>
    </xsd:element>
    <xsd:element name="k249c3db22e246c8be4b953e603e4d6b" ma:index="24" nillable="true" ma:taxonomy="true" ma:internalName="k249c3db22e246c8be4b953e603e4d6b" ma:taxonomyFieldName="Author_" ma:displayName="Author_" ma:indexed="true" ma:default="" ma:fieldId="{4249c3db-22e2-46c8-be4b-953e603e4d6b}" ma:sspId="e79ac590-b2ba-4d84-8233-e7113f930f2a" ma:termSetId="9a961305-3498-445e-9205-fc8019e3f96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9dd64bcc98445289e39b91f109bdcd5" ma:index="26" nillable="true" ma:taxonomy="true" ma:internalName="e9dd64bcc98445289e39b91f109bdcd5" ma:taxonomyFieldName="Subcategory_" ma:displayName="Subcategory_" ma:indexed="true" ma:default="" ma:fieldId="{e9dd64bc-c984-4528-9e39-b91f109bdcd5}" ma:sspId="e79ac590-b2ba-4d84-8233-e7113f930f2a" ma:termSetId="df4988c2-6ea7-4775-a660-7ca64affa0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f7f2bdd3e3f4144927c8f46bf137639" ma:index="27" nillable="true" ma:taxonomy="true" ma:internalName="af7f2bdd3e3f4144927c8f46bf137639" ma:taxonomyFieldName="_x0057_BS0" ma:displayName="WBS" ma:indexed="true" ma:default="" ma:fieldId="{af7f2bdd-3e3f-4144-927c-8f46bf137639}" ma:sspId="e79ac590-b2ba-4d84-8233-e7113f930f2a" ma:termSetId="5af71c37-dbbc-4bcd-b94e-7a1ec876d1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1e836a5a224468bea9b04c4fae55f7" ma:index="28" nillable="true" ma:taxonomy="true" ma:internalName="i71e836a5a224468bea9b04c4fae55f7" ma:taxonomyFieldName="Tags10" ma:displayName="Tags" ma:default="" ma:fieldId="{271e836a-5a22-4468-bea9-b04c4fae55f7}" ma:taxonomyMulti="true" ma:sspId="e79ac590-b2ba-4d84-8233-e7113f930f2a" ma:termSetId="15758f5a-2859-4efe-a184-c420225ff4a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da98769e204859847d571c1cc4aba8" ma:index="32" nillable="true" ma:displayName="EC Keywords_0" ma:hidden="true" ma:internalName="adda98769e204859847d571c1cc4aba8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9806a-5185-426e-8026-9f8401f8c974" elementFormDefault="qualified">
    <xsd:import namespace="http://schemas.microsoft.com/office/2006/documentManagement/types"/>
    <xsd:import namespace="http://schemas.microsoft.com/office/infopath/2007/PartnerControls"/>
    <xsd:element name="WBS_x0020_Abbreviation" ma:index="4" nillable="true" ma:displayName="WBS Abbreviation" ma:indexed="true" ma:internalName="WBS_x0020_Abbreviation">
      <xsd:simpleType>
        <xsd:restriction base="dms:Text">
          <xsd:maxLength value="255"/>
        </xsd:restriction>
      </xsd:simpleType>
    </xsd:element>
    <xsd:element name="Identifier" ma:index="5" nillable="true" ma:displayName="Identifier" ma:internalName="Identifier">
      <xsd:simpleType>
        <xsd:restriction base="dms:Text">
          <xsd:maxLength value="255"/>
        </xsd:restriction>
      </xsd:simpleType>
    </xsd:element>
    <xsd:element name="Formatted_x0020_Sequence_x0020_Number" ma:index="6" nillable="true" ma:displayName="Formatted Sequence Number" ma:indexed="true" ma:internalName="Formatted_x0020_Sequence_x0020_Number">
      <xsd:simpleType>
        <xsd:restriction base="dms:Text">
          <xsd:maxLength value="255"/>
        </xsd:restriction>
      </xsd:simpleType>
    </xsd:element>
    <xsd:element name="Formatted_x0020_Revision" ma:index="7" nillable="true" ma:displayName="Formatted Revision" ma:internalName="Formatted_x0020_Revision">
      <xsd:simpleType>
        <xsd:restriction base="dms:Text">
          <xsd:maxLength value="255"/>
        </xsd:restriction>
      </xsd:simpleType>
    </xsd:element>
    <xsd:element name="InternalSigners" ma:index="8" nillable="true" ma:displayName="Internal Signers" ma:list="UserInfo" ma:SharePointGroup="0" ma:internalName="InternalSigners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Signers" ma:index="9" nillable="true" ma:displayName="External Signers" ma:internalName="ExternalSigners">
      <xsd:simpleType>
        <xsd:restriction base="dms:Note">
          <xsd:maxLength value="255"/>
        </xsd:restriction>
      </xsd:simpleType>
    </xsd:element>
    <xsd:element name="AuthorizingDoc" ma:index="10" nillable="true" ma:displayName="Authorizing Doc" ma:internalName="AuthorizingDoc">
      <xsd:simpleType>
        <xsd:restriction base="dms:Note">
          <xsd:maxLength value="255"/>
        </xsd:restriction>
      </xsd:simpleType>
    </xsd:element>
    <xsd:element name="AuthorizedDocs" ma:index="11" nillable="true" ma:displayName="Authorized Docs" ma:internalName="AuthorizedDocs">
      <xsd:simpleType>
        <xsd:restriction base="dms:Note">
          <xsd:maxLength value="255"/>
        </xsd:restriction>
      </xsd:simpleType>
    </xsd:element>
    <xsd:element name="AuthorizingComm_x0026_Boards" ma:index="12" nillable="true" ma:displayName="Authorizing Comm &amp; Board" ma:internalName="AuthorizingComm_x0026_Boards">
      <xsd:simpleType>
        <xsd:restriction base="dms:Note">
          <xsd:maxLength value="255"/>
        </xsd:restriction>
      </xsd:simpleType>
    </xsd:element>
    <xsd:element name="Author1" ma:index="16" nillable="true" ma:displayName="Author1" ma:internalName="Author1">
      <xsd:simpleType>
        <xsd:restriction base="dms:Text">
          <xsd:maxLength value="255"/>
        </xsd:restriction>
      </xsd:simpleType>
    </xsd:element>
    <xsd:element name="Revision_x0020_History" ma:index="18" nillable="true" ma:displayName="Revision History" ma:internalName="Revision_x0020_Histor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6a43e-a4c4-4f52-b0e1-49827a209077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19" nillable="true" ma:displayName="Document Number" ma:hidden="true" ma:list="{9fecad60-3c5f-4b1e-97fe-bd29726213cb}" ma:internalName="Document_x0020_Number" ma:readOnly="false" ma:showField="Document_x0020_Number" ma:web="27e6a43e-a4c4-4f52-b0e1-49827a209077">
      <xsd:simpleType>
        <xsd:restriction base="dms:Lookup"/>
      </xsd:simpleType>
    </xsd:element>
    <xsd:element name="TaxCatchAll" ma:index="29" nillable="true" ma:displayName="Taxonomy Catch All Column" ma:hidden="true" ma:list="{aa28423a-96a4-4fb2-8cce-b1b4f3e5b10f}" ma:internalName="TaxCatchAll" ma:showField="CatchAllData" ma:web="27e6a43e-a4c4-4f52-b0e1-49827a2090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Controlled Document</p:Name>
  <p:Description/>
  <p:Statement/>
  <p:PolicyItems>
    <p:PolicyItem featureId="Microsoft.Office.RecordsManagement.PolicyFeatures.PolicyAudit" staticId="0x0101005B1FD2F7289FF44494593DF6B04CC580|8138272" UniqueId="d2e935fd-7aec-4982-a92c-0eafd6a3e49f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51b9806a-5185-426e-8026-9f8401f8c974"/>
    <ds:schemaRef ds:uri="http://www.w3.org/XML/1998/namespace"/>
    <ds:schemaRef ds:uri="27e6a43e-a4c4-4f52-b0e1-49827a209077"/>
    <ds:schemaRef ds:uri="6819902c-d263-4340-a3b4-c7375668d2ad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FE06786-3749-4132-A4C3-3D8347DA0B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19902c-d263-4340-a3b4-c7375668d2ad"/>
    <ds:schemaRef ds:uri="51b9806a-5185-426e-8026-9f8401f8c974"/>
    <ds:schemaRef ds:uri="27e6a43e-a4c4-4f52-b0e1-49827a2090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822D58-6B40-4CF1-BE72-001701C94AA8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741</Words>
  <Application>Microsoft Macintosh PowerPoint</Application>
  <PresentationFormat>Widescreen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Wingdings</vt:lpstr>
      <vt:lpstr>1_FRIB3</vt:lpstr>
      <vt:lpstr>Inconsistent Treatments for Incomplete Decay Scheme in ENSDF evaluations</vt:lpstr>
      <vt:lpstr>Issues with Incomplete Decay Scheme</vt:lpstr>
      <vt:lpstr>Incomplete Decay Schemes in ENSDF</vt:lpstr>
      <vt:lpstr>Incomplete Decay Schemes in ENSDF: example1</vt:lpstr>
      <vt:lpstr>Incomplete Decay Schemes in ENSDF: example2</vt:lpstr>
      <vt:lpstr>Incomplete Decay Schemes in ENSDF: example3</vt:lpstr>
      <vt:lpstr>Incomplete Decay Schemes in ENSDF: example4-5</vt:lpstr>
    </vt:vector>
  </TitlesOfParts>
  <Company>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 Nuclear Data Center</dc:title>
  <dc:creator>Jun Chen</dc:creator>
  <cp:lastModifiedBy>Chen, Jun</cp:lastModifiedBy>
  <cp:revision>273</cp:revision>
  <cp:lastPrinted>2023-04-27T17:51:02Z</cp:lastPrinted>
  <dcterms:created xsi:type="dcterms:W3CDTF">2023-05-16T14:40:51Z</dcterms:created>
  <dcterms:modified xsi:type="dcterms:W3CDTF">2023-11-12T05:49:46Z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0x010100A77CE2F963BD5C4AB895E5E1F954079C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Order">
    <vt:r8>5600</vt:r8>
  </property>
  <property fmtid="{D5CDD505-2E9C-101B-9397-08002B2CF9AE}" pid="7" name="Author_">
    <vt:lpwstr>447;#Parsons, Alex|61354939-8ef1-40bf-a344-a283b52ba8e0</vt:lpwstr>
  </property>
  <property fmtid="{D5CDD505-2E9C-101B-9397-08002B2CF9AE}" pid="8" name="Subcategory_">
    <vt:lpwstr>283;#FM|6b363047-e12c-44ec-9837-aeed4884c22d</vt:lpwstr>
  </property>
  <property fmtid="{D5CDD505-2E9C-101B-9397-08002B2CF9AE}" pid="9" name="ECKeywords">
    <vt:lpwstr/>
  </property>
  <property fmtid="{D5CDD505-2E9C-101B-9397-08002B2CF9AE}" pid="10" name="WBS0">
    <vt:lpwstr>471;#S10000 Management and Administration|26ad7ea8-87d4-42ac-9781-b7fff1d89416</vt:lpwstr>
  </property>
  <property fmtid="{D5CDD505-2E9C-101B-9397-08002B2CF9AE}" pid="11" name="Tags10">
    <vt:lpwstr/>
  </property>
  <property fmtid="{D5CDD505-2E9C-101B-9397-08002B2CF9AE}" pid="12" name="WorkflowChangePath">
    <vt:lpwstr>141c4800-5459-4a0f-8f70-37b212b6aaa7,4;141c4800-5459-4a0f-8f70-37b212b6aaa7,4;141c4800-5459-4a0f-8f70-37b212b6aaa7,4;141c4800-5459-4a0f-8f70-37b212b6aaa7,6;141c4800-5459-4a0f-8f70-37b212b6aaa7,6;141c4800-5459-4a0f-8f70-37b212b6aaa7,6;141c4800-5459-4a0f-8f</vt:lpwstr>
  </property>
  <property fmtid="{D5CDD505-2E9C-101B-9397-08002B2CF9AE}" pid="13" name="DNS">
    <vt:lpwstr>44668;#S10000-FM-000454-R002</vt:lpwstr>
  </property>
  <property fmtid="{D5CDD505-2E9C-101B-9397-08002B2CF9AE}" pid="14" name="Archive Document Workflow">
    <vt:lpwstr>, </vt:lpwstr>
  </property>
  <property fmtid="{D5CDD505-2E9C-101B-9397-08002B2CF9AE}" pid="15" name="Submission Date">
    <vt:filetime>2023-08-09T16:57:02Z</vt:filetime>
  </property>
  <property fmtid="{D5CDD505-2E9C-101B-9397-08002B2CF9AE}" pid="16" name="Subcategory">
    <vt:lpwstr>20</vt:lpwstr>
  </property>
</Properties>
</file>