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348" r:id="rId2"/>
    <p:sldId id="360" r:id="rId3"/>
    <p:sldId id="345" r:id="rId4"/>
    <p:sldId id="357" r:id="rId5"/>
    <p:sldId id="352" r:id="rId6"/>
    <p:sldId id="358" r:id="rId7"/>
    <p:sldId id="355" r:id="rId8"/>
    <p:sldId id="356" r:id="rId9"/>
    <p:sldId id="354" r:id="rId10"/>
    <p:sldId id="359" r:id="rId11"/>
  </p:sldIdLst>
  <p:sldSz cx="12192000" cy="6858000"/>
  <p:notesSz cx="6881813" cy="9296400"/>
  <p:defaultTextStyle>
    <a:lvl1pPr defTabSz="457200">
      <a:defRPr>
        <a:latin typeface="+mn-lt"/>
        <a:ea typeface="+mn-ea"/>
        <a:cs typeface="+mn-cs"/>
        <a:sym typeface="Helvetica"/>
      </a:defRPr>
    </a:lvl1pPr>
    <a:lvl2pPr defTabSz="457200">
      <a:defRPr>
        <a:latin typeface="+mn-lt"/>
        <a:ea typeface="+mn-ea"/>
        <a:cs typeface="+mn-cs"/>
        <a:sym typeface="Helvetica"/>
      </a:defRPr>
    </a:lvl2pPr>
    <a:lvl3pPr defTabSz="457200">
      <a:defRPr>
        <a:latin typeface="+mn-lt"/>
        <a:ea typeface="+mn-ea"/>
        <a:cs typeface="+mn-cs"/>
        <a:sym typeface="Helvetica"/>
      </a:defRPr>
    </a:lvl3pPr>
    <a:lvl4pPr defTabSz="457200">
      <a:defRPr>
        <a:latin typeface="+mn-lt"/>
        <a:ea typeface="+mn-ea"/>
        <a:cs typeface="+mn-cs"/>
        <a:sym typeface="Helvetica"/>
      </a:defRPr>
    </a:lvl4pPr>
    <a:lvl5pPr defTabSz="457200">
      <a:defRPr>
        <a:latin typeface="+mn-lt"/>
        <a:ea typeface="+mn-ea"/>
        <a:cs typeface="+mn-cs"/>
        <a:sym typeface="Helvetica"/>
      </a:defRPr>
    </a:lvl5pPr>
    <a:lvl6pPr defTabSz="457200">
      <a:defRPr>
        <a:latin typeface="+mn-lt"/>
        <a:ea typeface="+mn-ea"/>
        <a:cs typeface="+mn-cs"/>
        <a:sym typeface="Helvetica"/>
      </a:defRPr>
    </a:lvl6pPr>
    <a:lvl7pPr defTabSz="457200">
      <a:defRPr>
        <a:latin typeface="+mn-lt"/>
        <a:ea typeface="+mn-ea"/>
        <a:cs typeface="+mn-cs"/>
        <a:sym typeface="Helvetica"/>
      </a:defRPr>
    </a:lvl7pPr>
    <a:lvl8pPr defTabSz="457200">
      <a:defRPr>
        <a:latin typeface="+mn-lt"/>
        <a:ea typeface="+mn-ea"/>
        <a:cs typeface="+mn-cs"/>
        <a:sym typeface="Helvetica"/>
      </a:defRPr>
    </a:lvl8pPr>
    <a:lvl9pPr defTabSz="457200">
      <a:defRPr>
        <a:latin typeface="+mn-lt"/>
        <a:ea typeface="+mn-ea"/>
        <a:cs typeface="+mn-cs"/>
        <a:sym typeface="Helvetica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5D000"/>
    <a:srgbClr val="CC04BE"/>
    <a:srgbClr val="E33245"/>
    <a:srgbClr val="992AC4"/>
    <a:srgbClr val="0073B8"/>
    <a:srgbClr val="007FB7"/>
    <a:srgbClr val="0441F9"/>
    <a:srgbClr val="6550A6"/>
    <a:srgbClr val="CE2028"/>
    <a:srgbClr val="3185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firstCol>
    <a:la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lastRow>
    <a:fir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firstRow>
  </a:tblStyle>
  <a:tblStyle styleId="{C7B018BB-80A7-4F77-B60F-C8B233D01FF8}" styleName="">
    <a:tblBg/>
    <a:wholeTbl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BBB59"/>
          </a:solidFill>
        </a:fill>
      </a:tcStyle>
    </a:firstCol>
    <a:la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BBB59"/>
          </a:solidFill>
        </a:fill>
      </a:tcStyle>
    </a:lastRow>
    <a:fir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BBB59"/>
          </a:solidFill>
        </a:fill>
      </a:tcStyle>
    </a:firstRow>
  </a:tblStyle>
  <a:tblStyle styleId="{EEE7283C-3CF3-47DC-8721-378D4A62B228}" styleName="">
    <a:tblBg/>
    <a:wholeTbl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79646"/>
          </a:solidFill>
        </a:fill>
      </a:tcStyle>
    </a:firstCol>
    <a:la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79646"/>
          </a:solidFill>
        </a:fill>
      </a:tcStyle>
    </a:lastRow>
    <a:fir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79646"/>
          </a:solidFill>
        </a:fill>
      </a:tcStyle>
    </a:firstRow>
  </a:tblStyle>
  <a:tblStyle styleId="{CF821DB8-F4EB-4A41-A1BA-3FCAFE7338EE}" styleName="">
    <a:tblBg/>
    <a:wholeTbl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F81BD"/>
          </a:solidFill>
        </a:fill>
      </a:tcStyle>
    </a:firstCol>
    <a:lastRow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F81BD"/>
          </a:solidFill>
        </a:fill>
      </a:tcStyle>
    </a:firstRow>
  </a:tblStyle>
  <a:tblStyle styleId="{33BA23B1-9221-436E-865A-0063620EA4FD}" styleName="">
    <a:tblBg/>
    <a:wholeTbl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Col>
    <a:la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lastRow>
    <a:fir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Row>
  </a:tblStyle>
  <a:tblStyle styleId="{2708684C-4D16-4618-839F-0558EEFCDFE6}" styleName="">
    <a:tblBg/>
    <a:wholeTbl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966"/>
    <p:restoredTop sz="94545"/>
  </p:normalViewPr>
  <p:slideViewPr>
    <p:cSldViewPr snapToGrid="0" snapToObjects="1">
      <p:cViewPr varScale="1">
        <p:scale>
          <a:sx n="98" d="100"/>
          <a:sy n="98" d="100"/>
        </p:scale>
        <p:origin x="1005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>
            <a:spLocks noGrp="1" noRot="1" noChangeAspect="1"/>
          </p:cNvSpPr>
          <p:nvPr>
            <p:ph type="sldImg"/>
          </p:nvPr>
        </p:nvSpPr>
        <p:spPr>
          <a:xfrm>
            <a:off x="342900" y="696913"/>
            <a:ext cx="6196013" cy="3486150"/>
          </a:xfrm>
          <a:prstGeom prst="rect">
            <a:avLst/>
          </a:prstGeom>
        </p:spPr>
        <p:txBody>
          <a:bodyPr lIns="92446" tIns="46223" rIns="92446" bIns="46223"/>
          <a:lstStyle/>
          <a:p>
            <a:pPr lvl="0"/>
            <a:endParaRPr/>
          </a:p>
        </p:txBody>
      </p:sp>
      <p:sp>
        <p:nvSpPr>
          <p:cNvPr id="41" name="Shape 41"/>
          <p:cNvSpPr>
            <a:spLocks noGrp="1"/>
          </p:cNvSpPr>
          <p:nvPr>
            <p:ph type="body" sz="quarter" idx="1"/>
          </p:nvPr>
        </p:nvSpPr>
        <p:spPr>
          <a:xfrm>
            <a:off x="917575" y="4415790"/>
            <a:ext cx="5046663" cy="4183380"/>
          </a:xfrm>
          <a:prstGeom prst="rect">
            <a:avLst/>
          </a:prstGeom>
        </p:spPr>
        <p:txBody>
          <a:bodyPr lIns="92446" tIns="46223" rIns="92446" bIns="46223"/>
          <a:lstStyle/>
          <a:p>
            <a:pPr lvl="0"/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5.emf"/><Relationship Id="rId4" Type="http://schemas.openxmlformats.org/officeDocument/2006/relationships/image" Target="../media/image4.tif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od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24"/>
          <p:cNvSpPr>
            <a:spLocks noGrp="1"/>
          </p:cNvSpPr>
          <p:nvPr>
            <p:ph type="title"/>
          </p:nvPr>
        </p:nvSpPr>
        <p:spPr>
          <a:xfrm>
            <a:off x="135467" y="-8837"/>
            <a:ext cx="10464800" cy="597415"/>
          </a:xfrm>
          <a:prstGeom prst="rect">
            <a:avLst/>
          </a:prstGeom>
        </p:spPr>
        <p:txBody>
          <a:bodyPr/>
          <a:lstStyle>
            <a:lvl1pPr>
              <a:defRPr sz="2400" b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  <a:uFillTx/>
              </a:defRPr>
            </a:pPr>
            <a:r>
              <a:rPr sz="2800" b="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Title Text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358" y="6374676"/>
            <a:ext cx="1031968" cy="44888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5740" y="6358370"/>
            <a:ext cx="1019311" cy="50292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53756" y="6355080"/>
            <a:ext cx="1831230" cy="502920"/>
          </a:xfrm>
          <a:prstGeom prst="rect">
            <a:avLst/>
          </a:prstGeom>
        </p:spPr>
      </p:pic>
      <p:cxnSp>
        <p:nvCxnSpPr>
          <p:cNvPr id="10" name="Straight Connector 9"/>
          <p:cNvCxnSpPr/>
          <p:nvPr userDrawn="1"/>
        </p:nvCxnSpPr>
        <p:spPr>
          <a:xfrm>
            <a:off x="0" y="6348549"/>
            <a:ext cx="12192000" cy="0"/>
          </a:xfrm>
          <a:prstGeom prst="line">
            <a:avLst/>
          </a:prstGeom>
          <a:ln w="25400">
            <a:solidFill>
              <a:srgbClr val="0073B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03329" y="-9787"/>
            <a:ext cx="1092804" cy="703493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>
          <a:xfrm>
            <a:off x="11387744" y="6477395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0285979B-2335-8943-9511-25760B04C115}" type="slidenum">
              <a:rPr kumimoji="0" lang="en-US" sz="1200" b="0" i="0" u="none" strike="noStrike" cap="none" spc="0" normalizeH="0" baseline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pPr/>
              <a:t>‹#›</a:t>
            </a:fld>
            <a:endParaRPr lang="en-US" sz="1200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0644" y="6504421"/>
            <a:ext cx="1362456" cy="235413"/>
          </a:xfrm>
          <a:prstGeom prst="rect">
            <a:avLst/>
          </a:prstGeom>
        </p:spPr>
      </p:pic>
      <p:sp>
        <p:nvSpPr>
          <p:cNvPr id="4" name="Pentagon 3">
            <a:extLst>
              <a:ext uri="{FF2B5EF4-FFF2-40B4-BE49-F238E27FC236}">
                <a16:creationId xmlns:a16="http://schemas.microsoft.com/office/drawing/2014/main" id="{EEB74E2D-6AFF-5A45-BE89-5829DE3924F3}"/>
              </a:ext>
            </a:extLst>
          </p:cNvPr>
          <p:cNvSpPr/>
          <p:nvPr userDrawn="1"/>
        </p:nvSpPr>
        <p:spPr>
          <a:xfrm>
            <a:off x="0" y="-9786"/>
            <a:ext cx="10436697" cy="536004"/>
          </a:xfrm>
          <a:custGeom>
            <a:avLst/>
            <a:gdLst>
              <a:gd name="connsiteX0" fmla="*/ 0 w 10167257"/>
              <a:gd name="connsiteY0" fmla="*/ 0 h 512707"/>
              <a:gd name="connsiteX1" fmla="*/ 9910904 w 10167257"/>
              <a:gd name="connsiteY1" fmla="*/ 0 h 512707"/>
              <a:gd name="connsiteX2" fmla="*/ 10167257 w 10167257"/>
              <a:gd name="connsiteY2" fmla="*/ 256354 h 512707"/>
              <a:gd name="connsiteX3" fmla="*/ 9910904 w 10167257"/>
              <a:gd name="connsiteY3" fmla="*/ 512707 h 512707"/>
              <a:gd name="connsiteX4" fmla="*/ 0 w 10167257"/>
              <a:gd name="connsiteY4" fmla="*/ 512707 h 512707"/>
              <a:gd name="connsiteX5" fmla="*/ 0 w 10167257"/>
              <a:gd name="connsiteY5" fmla="*/ 0 h 512707"/>
              <a:gd name="connsiteX0" fmla="*/ 0 w 10429258"/>
              <a:gd name="connsiteY0" fmla="*/ 0 h 541828"/>
              <a:gd name="connsiteX1" fmla="*/ 9910904 w 10429258"/>
              <a:gd name="connsiteY1" fmla="*/ 0 h 541828"/>
              <a:gd name="connsiteX2" fmla="*/ 10167257 w 10429258"/>
              <a:gd name="connsiteY2" fmla="*/ 256354 h 541828"/>
              <a:gd name="connsiteX3" fmla="*/ 10429258 w 10429258"/>
              <a:gd name="connsiteY3" fmla="*/ 541828 h 541828"/>
              <a:gd name="connsiteX4" fmla="*/ 0 w 10429258"/>
              <a:gd name="connsiteY4" fmla="*/ 512707 h 541828"/>
              <a:gd name="connsiteX5" fmla="*/ 0 w 10429258"/>
              <a:gd name="connsiteY5" fmla="*/ 0 h 541828"/>
              <a:gd name="connsiteX0" fmla="*/ 0 w 10429258"/>
              <a:gd name="connsiteY0" fmla="*/ 0 h 541828"/>
              <a:gd name="connsiteX1" fmla="*/ 9910904 w 10429258"/>
              <a:gd name="connsiteY1" fmla="*/ 0 h 541828"/>
              <a:gd name="connsiteX2" fmla="*/ 10109015 w 10429258"/>
              <a:gd name="connsiteY2" fmla="*/ 314596 h 541828"/>
              <a:gd name="connsiteX3" fmla="*/ 10429258 w 10429258"/>
              <a:gd name="connsiteY3" fmla="*/ 541828 h 541828"/>
              <a:gd name="connsiteX4" fmla="*/ 0 w 10429258"/>
              <a:gd name="connsiteY4" fmla="*/ 512707 h 541828"/>
              <a:gd name="connsiteX5" fmla="*/ 0 w 10429258"/>
              <a:gd name="connsiteY5" fmla="*/ 0 h 541828"/>
              <a:gd name="connsiteX0" fmla="*/ 0 w 10242884"/>
              <a:gd name="connsiteY0" fmla="*/ 0 h 541828"/>
              <a:gd name="connsiteX1" fmla="*/ 9910904 w 10242884"/>
              <a:gd name="connsiteY1" fmla="*/ 0 h 541828"/>
              <a:gd name="connsiteX2" fmla="*/ 10109015 w 10242884"/>
              <a:gd name="connsiteY2" fmla="*/ 314596 h 541828"/>
              <a:gd name="connsiteX3" fmla="*/ 10242884 w 10242884"/>
              <a:gd name="connsiteY3" fmla="*/ 541828 h 541828"/>
              <a:gd name="connsiteX4" fmla="*/ 0 w 10242884"/>
              <a:gd name="connsiteY4" fmla="*/ 512707 h 541828"/>
              <a:gd name="connsiteX5" fmla="*/ 0 w 10242884"/>
              <a:gd name="connsiteY5" fmla="*/ 0 h 541828"/>
              <a:gd name="connsiteX0" fmla="*/ 0 w 10242884"/>
              <a:gd name="connsiteY0" fmla="*/ 0 h 541828"/>
              <a:gd name="connsiteX1" fmla="*/ 9910904 w 10242884"/>
              <a:gd name="connsiteY1" fmla="*/ 0 h 541828"/>
              <a:gd name="connsiteX2" fmla="*/ 10237147 w 10242884"/>
              <a:gd name="connsiteY2" fmla="*/ 530091 h 541828"/>
              <a:gd name="connsiteX3" fmla="*/ 10242884 w 10242884"/>
              <a:gd name="connsiteY3" fmla="*/ 541828 h 541828"/>
              <a:gd name="connsiteX4" fmla="*/ 0 w 10242884"/>
              <a:gd name="connsiteY4" fmla="*/ 512707 h 541828"/>
              <a:gd name="connsiteX5" fmla="*/ 0 w 10242884"/>
              <a:gd name="connsiteY5" fmla="*/ 0 h 541828"/>
              <a:gd name="connsiteX0" fmla="*/ 0 w 10242884"/>
              <a:gd name="connsiteY0" fmla="*/ 0 h 536004"/>
              <a:gd name="connsiteX1" fmla="*/ 9910904 w 10242884"/>
              <a:gd name="connsiteY1" fmla="*/ 0 h 536004"/>
              <a:gd name="connsiteX2" fmla="*/ 10237147 w 10242884"/>
              <a:gd name="connsiteY2" fmla="*/ 530091 h 536004"/>
              <a:gd name="connsiteX3" fmla="*/ 10242884 w 10242884"/>
              <a:gd name="connsiteY3" fmla="*/ 536004 h 536004"/>
              <a:gd name="connsiteX4" fmla="*/ 0 w 10242884"/>
              <a:gd name="connsiteY4" fmla="*/ 512707 h 536004"/>
              <a:gd name="connsiteX5" fmla="*/ 0 w 10242884"/>
              <a:gd name="connsiteY5" fmla="*/ 0 h 536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242884" h="536004">
                <a:moveTo>
                  <a:pt x="0" y="0"/>
                </a:moveTo>
                <a:lnTo>
                  <a:pt x="9910904" y="0"/>
                </a:lnTo>
                <a:lnTo>
                  <a:pt x="10237147" y="530091"/>
                </a:lnTo>
                <a:lnTo>
                  <a:pt x="10242884" y="536004"/>
                </a:lnTo>
                <a:lnTo>
                  <a:pt x="0" y="512707"/>
                </a:lnTo>
                <a:lnTo>
                  <a:pt x="0" y="0"/>
                </a:lnTo>
                <a:close/>
              </a:path>
            </a:pathLst>
          </a:custGeom>
          <a:solidFill>
            <a:srgbClr val="0073B8"/>
          </a:solidFill>
          <a:ln w="25400" cap="flat">
            <a:noFill/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13" name="Shape 25">
            <a:extLst>
              <a:ext uri="{FF2B5EF4-FFF2-40B4-BE49-F238E27FC236}">
                <a16:creationId xmlns:a16="http://schemas.microsoft.com/office/drawing/2014/main" id="{99E5A2FA-1DDF-4174-97AE-882AB2C5F7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2702" y="863600"/>
            <a:ext cx="11286597" cy="59944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2400" dirty="0">
                <a:uFill>
                  <a:solidFill/>
                </a:uFill>
              </a:rPr>
              <a:t>Body Level One</a:t>
            </a:r>
          </a:p>
          <a:p>
            <a:pPr lvl="1">
              <a:defRPr sz="1800">
                <a:uFillTx/>
              </a:defRPr>
            </a:pPr>
            <a:r>
              <a:rPr sz="2400" dirty="0">
                <a:uFill>
                  <a:solidFill/>
                </a:uFill>
              </a:rPr>
              <a:t>Body Level Two</a:t>
            </a:r>
          </a:p>
          <a:p>
            <a:pPr lvl="2">
              <a:defRPr sz="1800">
                <a:uFillTx/>
              </a:defRPr>
            </a:pPr>
            <a:r>
              <a:rPr sz="2400" dirty="0">
                <a:uFill>
                  <a:solidFill/>
                </a:uFill>
              </a:rPr>
              <a:t>Body Level Three</a:t>
            </a:r>
          </a:p>
          <a:p>
            <a:pPr lvl="3">
              <a:defRPr sz="1800">
                <a:uFillTx/>
              </a:defRPr>
            </a:pPr>
            <a:r>
              <a:rPr sz="2400" dirty="0">
                <a:uFill>
                  <a:solidFill/>
                </a:uFill>
              </a:rPr>
              <a:t>Body Level Four</a:t>
            </a:r>
          </a:p>
          <a:p>
            <a:pPr lvl="4">
              <a:defRPr sz="1800">
                <a:uFillTx/>
              </a:defRPr>
            </a:pPr>
            <a:r>
              <a:rPr sz="2400" dirty="0">
                <a:uFill>
                  <a:solidFill/>
                </a:uFill>
              </a:rPr>
              <a:t>Body Level Five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7694605" y="6522485"/>
            <a:ext cx="1012453" cy="27699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USNDP 2023</a:t>
            </a:r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2F0C18-6E35-4989-8F2B-38C508F5C6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6458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theme" Target="../theme/theme1.xml"/><Relationship Id="rId7" Type="http://schemas.openxmlformats.org/officeDocument/2006/relationships/image" Target="../media/image4.tif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2.emf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0644" y="6504421"/>
            <a:ext cx="1362456" cy="235413"/>
          </a:xfrm>
          <a:prstGeom prst="rect">
            <a:avLst/>
          </a:prstGeom>
        </p:spPr>
      </p:pic>
      <p:sp>
        <p:nvSpPr>
          <p:cNvPr id="10" name="Shape 10"/>
          <p:cNvSpPr>
            <a:spLocks noGrp="1"/>
          </p:cNvSpPr>
          <p:nvPr>
            <p:ph type="body" idx="1"/>
          </p:nvPr>
        </p:nvSpPr>
        <p:spPr>
          <a:xfrm>
            <a:off x="452702" y="863600"/>
            <a:ext cx="11286597" cy="5994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88900" tIns="88900" rIns="88900" bIns="88900"/>
          <a:lstStyle/>
          <a:p>
            <a:pPr lvl="0">
              <a:defRPr sz="1800">
                <a:uFillTx/>
              </a:defRPr>
            </a:pPr>
            <a:r>
              <a:rPr sz="2400" dirty="0">
                <a:uFill>
                  <a:solidFill/>
                </a:uFill>
              </a:rPr>
              <a:t>Body Level One</a:t>
            </a:r>
          </a:p>
          <a:p>
            <a:pPr lvl="1">
              <a:defRPr sz="1800">
                <a:uFillTx/>
              </a:defRPr>
            </a:pPr>
            <a:r>
              <a:rPr sz="2400" dirty="0">
                <a:uFill>
                  <a:solidFill/>
                </a:uFill>
              </a:rPr>
              <a:t>Body Level Two</a:t>
            </a:r>
          </a:p>
          <a:p>
            <a:pPr lvl="2">
              <a:defRPr sz="1800">
                <a:uFillTx/>
              </a:defRPr>
            </a:pPr>
            <a:r>
              <a:rPr sz="2400" dirty="0">
                <a:uFill>
                  <a:solidFill/>
                </a:uFill>
              </a:rPr>
              <a:t>Body Level Three</a:t>
            </a:r>
          </a:p>
          <a:p>
            <a:pPr lvl="3">
              <a:defRPr sz="1800">
                <a:uFillTx/>
              </a:defRPr>
            </a:pPr>
            <a:r>
              <a:rPr sz="2400" dirty="0">
                <a:uFill>
                  <a:solidFill/>
                </a:uFill>
              </a:rPr>
              <a:t>Body Level Four</a:t>
            </a:r>
          </a:p>
          <a:p>
            <a:pPr lvl="4">
              <a:defRPr sz="1800">
                <a:uFillTx/>
              </a:defRPr>
            </a:pPr>
            <a:r>
              <a:rPr sz="2400" dirty="0">
                <a:uFill>
                  <a:solidFill/>
                </a:uFill>
              </a:rPr>
              <a:t>Body Level Five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358" y="6374676"/>
            <a:ext cx="1031968" cy="44888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5740" y="6358370"/>
            <a:ext cx="1019311" cy="50292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53756" y="6355080"/>
            <a:ext cx="1831230" cy="502920"/>
          </a:xfrm>
          <a:prstGeom prst="rect">
            <a:avLst/>
          </a:prstGeom>
        </p:spPr>
      </p:pic>
      <p:cxnSp>
        <p:nvCxnSpPr>
          <p:cNvPr id="19" name="Straight Connector 18"/>
          <p:cNvCxnSpPr/>
          <p:nvPr userDrawn="1"/>
        </p:nvCxnSpPr>
        <p:spPr>
          <a:xfrm>
            <a:off x="0" y="6348549"/>
            <a:ext cx="12192000" cy="0"/>
          </a:xfrm>
          <a:prstGeom prst="line">
            <a:avLst/>
          </a:prstGeom>
          <a:ln w="25400">
            <a:solidFill>
              <a:srgbClr val="0073B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3351" y="177581"/>
            <a:ext cx="2121098" cy="1365457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7694605" y="6522485"/>
            <a:ext cx="1055734" cy="27699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USNDP  2023</a:t>
            </a:r>
          </a:p>
        </p:txBody>
      </p:sp>
      <p:sp>
        <p:nvSpPr>
          <p:cNvPr id="9" name="Pentagon 8">
            <a:extLst>
              <a:ext uri="{FF2B5EF4-FFF2-40B4-BE49-F238E27FC236}">
                <a16:creationId xmlns:a16="http://schemas.microsoft.com/office/drawing/2014/main" id="{3B19D612-9B0A-8B4D-BB5E-C0B76421C1D2}"/>
              </a:ext>
            </a:extLst>
          </p:cNvPr>
          <p:cNvSpPr/>
          <p:nvPr userDrawn="1"/>
        </p:nvSpPr>
        <p:spPr>
          <a:xfrm>
            <a:off x="1" y="1"/>
            <a:ext cx="9699170" cy="1190330"/>
          </a:xfrm>
          <a:custGeom>
            <a:avLst/>
            <a:gdLst>
              <a:gd name="connsiteX0" fmla="*/ 0 w 9437914"/>
              <a:gd name="connsiteY0" fmla="*/ 0 h 1186543"/>
              <a:gd name="connsiteX1" fmla="*/ 8844643 w 9437914"/>
              <a:gd name="connsiteY1" fmla="*/ 0 h 1186543"/>
              <a:gd name="connsiteX2" fmla="*/ 9437914 w 9437914"/>
              <a:gd name="connsiteY2" fmla="*/ 593272 h 1186543"/>
              <a:gd name="connsiteX3" fmla="*/ 8844643 w 9437914"/>
              <a:gd name="connsiteY3" fmla="*/ 1186543 h 1186543"/>
              <a:gd name="connsiteX4" fmla="*/ 0 w 9437914"/>
              <a:gd name="connsiteY4" fmla="*/ 1186543 h 1186543"/>
              <a:gd name="connsiteX5" fmla="*/ 0 w 9437914"/>
              <a:gd name="connsiteY5" fmla="*/ 0 h 1186543"/>
              <a:gd name="connsiteX0" fmla="*/ 0 w 9947886"/>
              <a:gd name="connsiteY0" fmla="*/ 0 h 1186543"/>
              <a:gd name="connsiteX1" fmla="*/ 8844643 w 9947886"/>
              <a:gd name="connsiteY1" fmla="*/ 0 h 1186543"/>
              <a:gd name="connsiteX2" fmla="*/ 9437914 w 9947886"/>
              <a:gd name="connsiteY2" fmla="*/ 593272 h 1186543"/>
              <a:gd name="connsiteX3" fmla="*/ 9947886 w 9947886"/>
              <a:gd name="connsiteY3" fmla="*/ 1146787 h 1186543"/>
              <a:gd name="connsiteX4" fmla="*/ 0 w 9947886"/>
              <a:gd name="connsiteY4" fmla="*/ 1186543 h 1186543"/>
              <a:gd name="connsiteX5" fmla="*/ 0 w 9947886"/>
              <a:gd name="connsiteY5" fmla="*/ 0 h 1186543"/>
              <a:gd name="connsiteX0" fmla="*/ 0 w 9512458"/>
              <a:gd name="connsiteY0" fmla="*/ 0 h 1190330"/>
              <a:gd name="connsiteX1" fmla="*/ 8844643 w 9512458"/>
              <a:gd name="connsiteY1" fmla="*/ 0 h 1190330"/>
              <a:gd name="connsiteX2" fmla="*/ 9437914 w 9512458"/>
              <a:gd name="connsiteY2" fmla="*/ 593272 h 1190330"/>
              <a:gd name="connsiteX3" fmla="*/ 9512458 w 9512458"/>
              <a:gd name="connsiteY3" fmla="*/ 1190330 h 1190330"/>
              <a:gd name="connsiteX4" fmla="*/ 0 w 9512458"/>
              <a:gd name="connsiteY4" fmla="*/ 1186543 h 1190330"/>
              <a:gd name="connsiteX5" fmla="*/ 0 w 9512458"/>
              <a:gd name="connsiteY5" fmla="*/ 0 h 1190330"/>
              <a:gd name="connsiteX0" fmla="*/ 0 w 9512458"/>
              <a:gd name="connsiteY0" fmla="*/ 0 h 1190330"/>
              <a:gd name="connsiteX1" fmla="*/ 8844643 w 9512458"/>
              <a:gd name="connsiteY1" fmla="*/ 0 h 1190330"/>
              <a:gd name="connsiteX2" fmla="*/ 9231086 w 9512458"/>
              <a:gd name="connsiteY2" fmla="*/ 691243 h 1190330"/>
              <a:gd name="connsiteX3" fmla="*/ 9512458 w 9512458"/>
              <a:gd name="connsiteY3" fmla="*/ 1190330 h 1190330"/>
              <a:gd name="connsiteX4" fmla="*/ 0 w 9512458"/>
              <a:gd name="connsiteY4" fmla="*/ 1186543 h 1190330"/>
              <a:gd name="connsiteX5" fmla="*/ 0 w 9512458"/>
              <a:gd name="connsiteY5" fmla="*/ 0 h 1190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512458" h="1190330">
                <a:moveTo>
                  <a:pt x="0" y="0"/>
                </a:moveTo>
                <a:lnTo>
                  <a:pt x="8844643" y="0"/>
                </a:lnTo>
                <a:lnTo>
                  <a:pt x="9231086" y="691243"/>
                </a:lnTo>
                <a:lnTo>
                  <a:pt x="9512458" y="1190330"/>
                </a:lnTo>
                <a:lnTo>
                  <a:pt x="0" y="1186543"/>
                </a:lnTo>
                <a:lnTo>
                  <a:pt x="0" y="0"/>
                </a:lnTo>
                <a:close/>
              </a:path>
            </a:pathLst>
          </a:custGeom>
          <a:solidFill>
            <a:srgbClr val="0073B8"/>
          </a:solidFill>
          <a:ln w="25400" cap="flat">
            <a:noFill/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</p:sldLayoutIdLst>
  <p:transition spd="med"/>
  <p:txStyles>
    <p:titleStyle>
      <a:lvl1pPr>
        <a:defRPr sz="2800" b="1">
          <a:solidFill>
            <a:srgbClr val="FFFFFF"/>
          </a:solidFill>
          <a:uFill>
            <a:solidFill>
              <a:srgbClr val="FFFFFF"/>
            </a:solidFill>
          </a:uFill>
          <a:latin typeface="Century Gothic"/>
          <a:ea typeface="Century Gothic"/>
          <a:cs typeface="Century Gothic"/>
          <a:sym typeface="Century Gothic"/>
        </a:defRPr>
      </a:lvl1pPr>
      <a:lvl2pPr>
        <a:defRPr sz="2800" b="1">
          <a:solidFill>
            <a:srgbClr val="FFFFFF"/>
          </a:solidFill>
          <a:uFill>
            <a:solidFill>
              <a:srgbClr val="FFFFFF"/>
            </a:solidFill>
          </a:uFill>
          <a:latin typeface="Century Gothic"/>
          <a:ea typeface="Century Gothic"/>
          <a:cs typeface="Century Gothic"/>
          <a:sym typeface="Century Gothic"/>
        </a:defRPr>
      </a:lvl2pPr>
      <a:lvl3pPr>
        <a:defRPr sz="2800" b="1">
          <a:solidFill>
            <a:srgbClr val="FFFFFF"/>
          </a:solidFill>
          <a:uFill>
            <a:solidFill>
              <a:srgbClr val="FFFFFF"/>
            </a:solidFill>
          </a:uFill>
          <a:latin typeface="Century Gothic"/>
          <a:ea typeface="Century Gothic"/>
          <a:cs typeface="Century Gothic"/>
          <a:sym typeface="Century Gothic"/>
        </a:defRPr>
      </a:lvl3pPr>
      <a:lvl4pPr>
        <a:defRPr sz="2800" b="1">
          <a:solidFill>
            <a:srgbClr val="FFFFFF"/>
          </a:solidFill>
          <a:uFill>
            <a:solidFill>
              <a:srgbClr val="FFFFFF"/>
            </a:solidFill>
          </a:uFill>
          <a:latin typeface="Century Gothic"/>
          <a:ea typeface="Century Gothic"/>
          <a:cs typeface="Century Gothic"/>
          <a:sym typeface="Century Gothic"/>
        </a:defRPr>
      </a:lvl4pPr>
      <a:lvl5pPr>
        <a:defRPr sz="2800" b="1">
          <a:solidFill>
            <a:srgbClr val="FFFFFF"/>
          </a:solidFill>
          <a:uFill>
            <a:solidFill>
              <a:srgbClr val="FFFFFF"/>
            </a:solidFill>
          </a:uFill>
          <a:latin typeface="Century Gothic"/>
          <a:ea typeface="Century Gothic"/>
          <a:cs typeface="Century Gothic"/>
          <a:sym typeface="Century Gothic"/>
        </a:defRPr>
      </a:lvl5pPr>
      <a:lvl6pPr>
        <a:defRPr sz="2800" b="1">
          <a:solidFill>
            <a:srgbClr val="FFFFFF"/>
          </a:solidFill>
          <a:uFill>
            <a:solidFill>
              <a:srgbClr val="FFFFFF"/>
            </a:solidFill>
          </a:uFill>
          <a:latin typeface="Century Gothic"/>
          <a:ea typeface="Century Gothic"/>
          <a:cs typeface="Century Gothic"/>
          <a:sym typeface="Century Gothic"/>
        </a:defRPr>
      </a:lvl6pPr>
      <a:lvl7pPr>
        <a:defRPr sz="2800" b="1">
          <a:solidFill>
            <a:srgbClr val="FFFFFF"/>
          </a:solidFill>
          <a:uFill>
            <a:solidFill>
              <a:srgbClr val="FFFFFF"/>
            </a:solidFill>
          </a:uFill>
          <a:latin typeface="Century Gothic"/>
          <a:ea typeface="Century Gothic"/>
          <a:cs typeface="Century Gothic"/>
          <a:sym typeface="Century Gothic"/>
        </a:defRPr>
      </a:lvl7pPr>
      <a:lvl8pPr>
        <a:defRPr sz="2800" b="1">
          <a:solidFill>
            <a:srgbClr val="FFFFFF"/>
          </a:solidFill>
          <a:uFill>
            <a:solidFill>
              <a:srgbClr val="FFFFFF"/>
            </a:solidFill>
          </a:uFill>
          <a:latin typeface="Century Gothic"/>
          <a:ea typeface="Century Gothic"/>
          <a:cs typeface="Century Gothic"/>
          <a:sym typeface="Century Gothic"/>
        </a:defRPr>
      </a:lvl8pPr>
      <a:lvl9pPr>
        <a:defRPr sz="2800" b="1">
          <a:solidFill>
            <a:srgbClr val="FFFFFF"/>
          </a:solidFill>
          <a:uFill>
            <a:solidFill>
              <a:srgbClr val="FFFFFF"/>
            </a:solidFill>
          </a:uFill>
          <a:latin typeface="Century Gothic"/>
          <a:ea typeface="Century Gothic"/>
          <a:cs typeface="Century Gothic"/>
          <a:sym typeface="Century Gothic"/>
        </a:defRPr>
      </a:lvl9pPr>
    </p:titleStyle>
    <p:bodyStyle>
      <a:lvl1pPr marL="254000" indent="-254000">
        <a:spcBef>
          <a:spcPts val="2000"/>
        </a:spcBef>
        <a:buSzPct val="125000"/>
        <a:buChar char="•"/>
        <a:defRPr sz="2400">
          <a:uFill>
            <a:solidFill/>
          </a:uFill>
          <a:latin typeface="Century Gothic"/>
          <a:ea typeface="Century Gothic"/>
          <a:cs typeface="Century Gothic"/>
          <a:sym typeface="Century Gothic"/>
        </a:defRPr>
      </a:lvl1pPr>
      <a:lvl2pPr marL="728133" indent="-270933">
        <a:spcBef>
          <a:spcPts val="2000"/>
        </a:spcBef>
        <a:buSzPct val="125000"/>
        <a:buChar char="-"/>
        <a:defRPr sz="2400">
          <a:uFill>
            <a:solidFill/>
          </a:uFill>
          <a:latin typeface="Century Gothic"/>
          <a:ea typeface="Century Gothic"/>
          <a:cs typeface="Century Gothic"/>
          <a:sym typeface="Century Gothic"/>
        </a:defRPr>
      </a:lvl2pPr>
      <a:lvl3pPr marL="914400">
        <a:spcBef>
          <a:spcPts val="2000"/>
        </a:spcBef>
        <a:buSzPct val="125000"/>
        <a:buChar char="•"/>
        <a:defRPr sz="2400">
          <a:uFill>
            <a:solidFill/>
          </a:uFill>
          <a:latin typeface="Century Gothic"/>
          <a:ea typeface="Century Gothic"/>
          <a:cs typeface="Century Gothic"/>
          <a:sym typeface="Century Gothic"/>
        </a:defRPr>
      </a:lvl3pPr>
      <a:lvl4pPr marL="1371600">
        <a:spcBef>
          <a:spcPts val="2000"/>
        </a:spcBef>
        <a:buSzPct val="125000"/>
        <a:buChar char="-"/>
        <a:defRPr sz="2400">
          <a:uFill>
            <a:solidFill/>
          </a:uFill>
          <a:latin typeface="Century Gothic"/>
          <a:ea typeface="Century Gothic"/>
          <a:cs typeface="Century Gothic"/>
          <a:sym typeface="Century Gothic"/>
        </a:defRPr>
      </a:lvl4pPr>
      <a:lvl5pPr marL="1828800">
        <a:spcBef>
          <a:spcPts val="2000"/>
        </a:spcBef>
        <a:buSzPct val="125000"/>
        <a:buChar char="•"/>
        <a:defRPr sz="2400">
          <a:uFill>
            <a:solidFill/>
          </a:uFill>
          <a:latin typeface="Century Gothic"/>
          <a:ea typeface="Century Gothic"/>
          <a:cs typeface="Century Gothic"/>
          <a:sym typeface="Century Gothic"/>
        </a:defRPr>
      </a:lvl5pPr>
      <a:lvl6pPr marL="3430813" indent="-979714">
        <a:spcBef>
          <a:spcPts val="2000"/>
        </a:spcBef>
        <a:buSzPct val="125000"/>
        <a:buChar char="•"/>
        <a:defRPr sz="2400">
          <a:uFill>
            <a:solidFill/>
          </a:uFill>
          <a:latin typeface="Century Gothic"/>
          <a:ea typeface="Century Gothic"/>
          <a:cs typeface="Century Gothic"/>
          <a:sym typeface="Century Gothic"/>
        </a:defRPr>
      </a:lvl6pPr>
      <a:lvl7pPr marL="3786413" indent="-979714">
        <a:spcBef>
          <a:spcPts val="2000"/>
        </a:spcBef>
        <a:buSzPct val="125000"/>
        <a:buChar char="•"/>
        <a:defRPr sz="2400">
          <a:uFill>
            <a:solidFill/>
          </a:uFill>
          <a:latin typeface="Century Gothic"/>
          <a:ea typeface="Century Gothic"/>
          <a:cs typeface="Century Gothic"/>
          <a:sym typeface="Century Gothic"/>
        </a:defRPr>
      </a:lvl7pPr>
      <a:lvl8pPr marL="4142013" indent="-979714">
        <a:spcBef>
          <a:spcPts val="2000"/>
        </a:spcBef>
        <a:buSzPct val="125000"/>
        <a:buChar char="•"/>
        <a:defRPr sz="2400">
          <a:uFill>
            <a:solidFill/>
          </a:uFill>
          <a:latin typeface="Century Gothic"/>
          <a:ea typeface="Century Gothic"/>
          <a:cs typeface="Century Gothic"/>
          <a:sym typeface="Century Gothic"/>
        </a:defRPr>
      </a:lvl8pPr>
      <a:lvl9pPr marL="4497613" indent="-979713">
        <a:spcBef>
          <a:spcPts val="2000"/>
        </a:spcBef>
        <a:buSzPct val="125000"/>
        <a:buChar char="•"/>
        <a:defRPr sz="2400">
          <a:uFill>
            <a:solidFill/>
          </a:uFill>
          <a:latin typeface="Century Gothic"/>
          <a:ea typeface="Century Gothic"/>
          <a:cs typeface="Century Gothic"/>
          <a:sym typeface="Century Gothic"/>
        </a:defRPr>
      </a:lvl9pPr>
    </p:bodyStyle>
    <p:otherStyle>
      <a:lvl1pPr algn="ctr">
        <a:defRPr sz="1200">
          <a:solidFill>
            <a:schemeClr val="tx1"/>
          </a:solidFill>
          <a:uFill>
            <a:solidFill>
              <a:srgbClr val="6C6C6C"/>
            </a:solidFill>
          </a:uFill>
          <a:latin typeface="+mn-lt"/>
          <a:ea typeface="+mn-ea"/>
          <a:cs typeface="+mn-cs"/>
          <a:sym typeface="Century Gothic"/>
        </a:defRPr>
      </a:lvl1pPr>
      <a:lvl2pPr algn="ctr">
        <a:defRPr sz="1200">
          <a:solidFill>
            <a:schemeClr val="tx1"/>
          </a:solidFill>
          <a:uFill>
            <a:solidFill>
              <a:srgbClr val="6C6C6C"/>
            </a:solidFill>
          </a:uFill>
          <a:latin typeface="+mn-lt"/>
          <a:ea typeface="+mn-ea"/>
          <a:cs typeface="+mn-cs"/>
          <a:sym typeface="Century Gothic"/>
        </a:defRPr>
      </a:lvl2pPr>
      <a:lvl3pPr algn="ctr">
        <a:defRPr sz="1200">
          <a:solidFill>
            <a:schemeClr val="tx1"/>
          </a:solidFill>
          <a:uFill>
            <a:solidFill>
              <a:srgbClr val="6C6C6C"/>
            </a:solidFill>
          </a:uFill>
          <a:latin typeface="+mn-lt"/>
          <a:ea typeface="+mn-ea"/>
          <a:cs typeface="+mn-cs"/>
          <a:sym typeface="Century Gothic"/>
        </a:defRPr>
      </a:lvl3pPr>
      <a:lvl4pPr algn="ctr">
        <a:defRPr sz="1200">
          <a:solidFill>
            <a:schemeClr val="tx1"/>
          </a:solidFill>
          <a:uFill>
            <a:solidFill>
              <a:srgbClr val="6C6C6C"/>
            </a:solidFill>
          </a:uFill>
          <a:latin typeface="+mn-lt"/>
          <a:ea typeface="+mn-ea"/>
          <a:cs typeface="+mn-cs"/>
          <a:sym typeface="Century Gothic"/>
        </a:defRPr>
      </a:lvl4pPr>
      <a:lvl5pPr algn="ctr">
        <a:defRPr sz="1200">
          <a:solidFill>
            <a:schemeClr val="tx1"/>
          </a:solidFill>
          <a:uFill>
            <a:solidFill>
              <a:srgbClr val="6C6C6C"/>
            </a:solidFill>
          </a:uFill>
          <a:latin typeface="+mn-lt"/>
          <a:ea typeface="+mn-ea"/>
          <a:cs typeface="+mn-cs"/>
          <a:sym typeface="Century Gothic"/>
        </a:defRPr>
      </a:lvl5pPr>
      <a:lvl6pPr algn="ctr">
        <a:defRPr sz="1200">
          <a:solidFill>
            <a:schemeClr val="tx1"/>
          </a:solidFill>
          <a:uFill>
            <a:solidFill>
              <a:srgbClr val="6C6C6C"/>
            </a:solidFill>
          </a:uFill>
          <a:latin typeface="+mn-lt"/>
          <a:ea typeface="+mn-ea"/>
          <a:cs typeface="+mn-cs"/>
          <a:sym typeface="Century Gothic"/>
        </a:defRPr>
      </a:lvl6pPr>
      <a:lvl7pPr algn="ctr">
        <a:defRPr sz="1200">
          <a:solidFill>
            <a:schemeClr val="tx1"/>
          </a:solidFill>
          <a:uFill>
            <a:solidFill>
              <a:srgbClr val="6C6C6C"/>
            </a:solidFill>
          </a:uFill>
          <a:latin typeface="+mn-lt"/>
          <a:ea typeface="+mn-ea"/>
          <a:cs typeface="+mn-cs"/>
          <a:sym typeface="Century Gothic"/>
        </a:defRPr>
      </a:lvl7pPr>
      <a:lvl8pPr algn="ctr">
        <a:defRPr sz="1200">
          <a:solidFill>
            <a:schemeClr val="tx1"/>
          </a:solidFill>
          <a:uFill>
            <a:solidFill>
              <a:srgbClr val="6C6C6C"/>
            </a:solidFill>
          </a:uFill>
          <a:latin typeface="+mn-lt"/>
          <a:ea typeface="+mn-ea"/>
          <a:cs typeface="+mn-cs"/>
          <a:sym typeface="Century Gothic"/>
        </a:defRPr>
      </a:lvl8pPr>
      <a:lvl9pPr algn="ctr">
        <a:defRPr sz="1200">
          <a:solidFill>
            <a:schemeClr val="tx1"/>
          </a:solidFill>
          <a:uFill>
            <a:solidFill>
              <a:srgbClr val="6C6C6C"/>
            </a:solidFill>
          </a:uFill>
          <a:latin typeface="+mn-lt"/>
          <a:ea typeface="+mn-ea"/>
          <a:cs typeface="+mn-cs"/>
          <a:sym typeface="Century Gothic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8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emf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6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2.png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027"/>
          <p:cNvSpPr txBox="1">
            <a:spLocks noChangeArrowheads="1"/>
          </p:cNvSpPr>
          <p:nvPr/>
        </p:nvSpPr>
        <p:spPr bwMode="auto">
          <a:xfrm>
            <a:off x="8044334" y="1410393"/>
            <a:ext cx="2213244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defTabSz="914400" eaLnBrk="1" hangingPunct="1">
              <a:lnSpc>
                <a:spcPct val="90000"/>
              </a:lnSpc>
              <a:buNone/>
              <a:defRPr/>
            </a:pPr>
            <a:endParaRPr lang="en-US" sz="2000" dirty="0">
              <a:solidFill>
                <a:srgbClr val="000000"/>
              </a:solidFill>
              <a:latin typeface="Times New Roman"/>
            </a:endParaRPr>
          </a:p>
          <a:p>
            <a:pPr marL="0" indent="0" defTabSz="914400" eaLnBrk="1" hangingPunct="1">
              <a:lnSpc>
                <a:spcPct val="90000"/>
              </a:lnSpc>
              <a:buNone/>
              <a:defRPr/>
            </a:pPr>
            <a:r>
              <a:rPr lang="en-US" sz="2000" dirty="0">
                <a:solidFill>
                  <a:srgbClr val="000000"/>
                </a:solidFill>
                <a:latin typeface="Times New Roman"/>
              </a:rPr>
              <a:t>Some observations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16404" y="148372"/>
            <a:ext cx="5581534" cy="899032"/>
          </a:xfrm>
          <a:prstGeom prst="rect">
            <a:avLst/>
          </a:prstGeom>
        </p:spPr>
        <p:txBody>
          <a:bodyPr/>
          <a:lstStyle>
            <a:lvl1pPr>
              <a:defRPr sz="2400" b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 charset="0"/>
                <a:ea typeface="Arial" charset="0"/>
                <a:cs typeface="Arial" charset="0"/>
                <a:sym typeface="Century Gothic"/>
              </a:defRPr>
            </a:lvl1pPr>
            <a:lvl2pPr>
              <a:defRPr sz="280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>
              <a:defRPr sz="280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>
              <a:defRPr sz="280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>
              <a:defRPr sz="280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>
              <a:defRPr sz="280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>
              <a:defRPr sz="280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>
              <a:defRPr sz="280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>
              <a:defRPr sz="280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defTabSz="914400">
              <a:defRPr/>
            </a:pP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Comments on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Pn</a:t>
            </a: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363532" y="4560570"/>
            <a:ext cx="2304469" cy="152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882" y="1595697"/>
            <a:ext cx="7259835" cy="4071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6073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14Be decay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>
          <a:xfrm>
            <a:off x="452702" y="863600"/>
            <a:ext cx="11286597" cy="1829724"/>
          </a:xfrm>
        </p:spPr>
        <p:txBody>
          <a:bodyPr/>
          <a:lstStyle/>
          <a:p>
            <a:r>
              <a:rPr lang="en-US" dirty="0"/>
              <a:t>What is left?</a:t>
            </a:r>
          </a:p>
          <a:p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6008" y="588578"/>
            <a:ext cx="4654259" cy="395997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702" y="1778462"/>
            <a:ext cx="4048125" cy="1695450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6141609"/>
              </p:ext>
            </p:extLst>
          </p:nvPr>
        </p:nvGraphicFramePr>
        <p:xfrm>
          <a:off x="135466" y="4845369"/>
          <a:ext cx="6955288" cy="1123950"/>
        </p:xfrm>
        <a:graphic>
          <a:graphicData uri="http://schemas.openxmlformats.org/drawingml/2006/table">
            <a:tbl>
              <a:tblPr/>
              <a:tblGrid>
                <a:gridCol w="605631">
                  <a:extLst>
                    <a:ext uri="{9D8B030D-6E8A-4147-A177-3AD203B41FA5}">
                      <a16:colId xmlns:a16="http://schemas.microsoft.com/office/drawing/2014/main" val="3764196272"/>
                    </a:ext>
                  </a:extLst>
                </a:gridCol>
                <a:gridCol w="605631">
                  <a:extLst>
                    <a:ext uri="{9D8B030D-6E8A-4147-A177-3AD203B41FA5}">
                      <a16:colId xmlns:a16="http://schemas.microsoft.com/office/drawing/2014/main" val="711678981"/>
                    </a:ext>
                  </a:extLst>
                </a:gridCol>
                <a:gridCol w="1400520">
                  <a:extLst>
                    <a:ext uri="{9D8B030D-6E8A-4147-A177-3AD203B41FA5}">
                      <a16:colId xmlns:a16="http://schemas.microsoft.com/office/drawing/2014/main" val="1148252991"/>
                    </a:ext>
                  </a:extLst>
                </a:gridCol>
                <a:gridCol w="605631">
                  <a:extLst>
                    <a:ext uri="{9D8B030D-6E8A-4147-A177-3AD203B41FA5}">
                      <a16:colId xmlns:a16="http://schemas.microsoft.com/office/drawing/2014/main" val="2399045477"/>
                    </a:ext>
                  </a:extLst>
                </a:gridCol>
                <a:gridCol w="605631">
                  <a:extLst>
                    <a:ext uri="{9D8B030D-6E8A-4147-A177-3AD203B41FA5}">
                      <a16:colId xmlns:a16="http://schemas.microsoft.com/office/drawing/2014/main" val="412595952"/>
                    </a:ext>
                  </a:extLst>
                </a:gridCol>
                <a:gridCol w="605631">
                  <a:extLst>
                    <a:ext uri="{9D8B030D-6E8A-4147-A177-3AD203B41FA5}">
                      <a16:colId xmlns:a16="http://schemas.microsoft.com/office/drawing/2014/main" val="1299325220"/>
                    </a:ext>
                  </a:extLst>
                </a:gridCol>
                <a:gridCol w="2526613">
                  <a:extLst>
                    <a:ext uri="{9D8B030D-6E8A-4147-A177-3AD203B41FA5}">
                      <a16:colId xmlns:a16="http://schemas.microsoft.com/office/drawing/2014/main" val="862487845"/>
                    </a:ext>
                  </a:extLst>
                </a:gridCol>
              </a:tblGrid>
              <a:tr h="116279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Pn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%0n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%1n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%2n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%3n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89839134"/>
                  </a:ext>
                </a:extLst>
              </a:tr>
              <a:tr h="11627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1988Du09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14(4)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81(4)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5(2)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This study has systematic errors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75936959"/>
                  </a:ext>
                </a:extLst>
              </a:tr>
              <a:tr h="11627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1995Be25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dominant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5(2)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effectLst/>
                          <a:latin typeface="Arial" panose="020B0604020202020204" pitchFamily="34" charset="0"/>
                        </a:rPr>
                        <a:t>no participation from the </a:t>
                      </a:r>
                      <a:r>
                        <a:rPr lang="en-US" sz="1000" b="0" i="0" u="none" strike="noStrike" baseline="30000" dirty="0">
                          <a:effectLst/>
                          <a:latin typeface="Arial" panose="020B0604020202020204" pitchFamily="34" charset="0"/>
                        </a:rPr>
                        <a:t>14</a:t>
                      </a:r>
                      <a:r>
                        <a:rPr lang="en-US" sz="1000" b="0" i="0" u="none" strike="noStrike" dirty="0">
                          <a:effectLst/>
                          <a:latin typeface="Arial" panose="020B0604020202020204" pitchFamily="34" charset="0"/>
                        </a:rPr>
                        <a:t>B first state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8691537"/>
                  </a:ext>
                </a:extLst>
              </a:tr>
              <a:tr h="116279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2n has assumptions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0710537"/>
                  </a:ext>
                </a:extLst>
              </a:tr>
              <a:tr h="11627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1999Be53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101(4)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effectLst/>
                          <a:latin typeface="Arial" panose="020B0604020202020204" pitchFamily="34" charset="0"/>
                        </a:rPr>
                        <a:t>&lt;4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&gt;96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effectLst/>
                          <a:latin typeface="Arial" panose="020B0604020202020204" pitchFamily="34" charset="0"/>
                        </a:rPr>
                        <a:t>&lt;1.6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04B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effectLst/>
                          <a:latin typeface="Arial" panose="020B0604020202020204" pitchFamily="34" charset="0"/>
                        </a:rPr>
                        <a:t>&lt;0.6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04B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000" b="0" i="0" u="none" strike="noStrike" dirty="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</a:rPr>
                        <a:t>measured, but correlated; P</a:t>
                      </a:r>
                      <a:r>
                        <a:rPr lang="en-US" sz="1000" b="0" i="0" u="none" strike="noStrike" baseline="-25000" dirty="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</a:rPr>
                        <a:t>2n</a:t>
                      </a:r>
                      <a:r>
                        <a:rPr lang="en-US" sz="1000" b="0" i="0" u="none" strike="noStrike" dirty="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</a:rPr>
                        <a:t>+3P</a:t>
                      </a:r>
                      <a:r>
                        <a:rPr lang="en-US" sz="1000" b="0" i="0" u="none" strike="noStrike" baseline="-25000" dirty="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</a:rPr>
                        <a:t>3n</a:t>
                      </a:r>
                      <a:r>
                        <a:rPr lang="en-US" sz="1000" b="0" i="0" u="none" strike="noStrike" dirty="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</a:rPr>
                        <a:t>&lt;1.6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4220430"/>
                  </a:ext>
                </a:extLst>
              </a:tr>
              <a:tr h="22571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2002Ao03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&lt;0.6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94(5)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6(5)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effectLst/>
                          <a:latin typeface="Arial" panose="020B0604020202020204" pitchFamily="34" charset="0"/>
                        </a:rPr>
                        <a:t>%2n=1-%1n: no </a:t>
                      </a:r>
                      <a:r>
                        <a:rPr lang="en-US" sz="1000" b="0" i="0" u="none" strike="noStrike" baseline="30000" dirty="0">
                          <a:effectLst/>
                          <a:latin typeface="Arial" panose="020B0604020202020204" pitchFamily="34" charset="0"/>
                        </a:rPr>
                        <a:t>12</a:t>
                      </a:r>
                      <a:r>
                        <a:rPr lang="en-US" sz="1000" b="0" i="0" u="none" strike="noStrike" dirty="0">
                          <a:effectLst/>
                          <a:latin typeface="Arial" panose="020B0604020202020204" pitchFamily="34" charset="0"/>
                        </a:rPr>
                        <a:t>B grand daughter decay observed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331253"/>
                  </a:ext>
                </a:extLst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48699" y="4507919"/>
            <a:ext cx="4802850" cy="176599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94618" y="3990357"/>
            <a:ext cx="3091468" cy="41762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0324407" y="4696691"/>
            <a:ext cx="532015" cy="148678"/>
          </a:xfrm>
          <a:prstGeom prst="rect">
            <a:avLst/>
          </a:prstGeom>
          <a:noFill/>
          <a:ln w="25400" cap="flat">
            <a:solidFill>
              <a:srgbClr val="4F81BD"/>
            </a:solidFill>
            <a:prstDash val="solid"/>
            <a:bevel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583641" y="4919166"/>
            <a:ext cx="532015" cy="148678"/>
          </a:xfrm>
          <a:prstGeom prst="rect">
            <a:avLst/>
          </a:prstGeom>
          <a:noFill/>
          <a:ln w="25400" cap="flat">
            <a:solidFill>
              <a:srgbClr val="4F81BD"/>
            </a:solidFill>
            <a:prstDash val="solid"/>
            <a:bevel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0390909" y="6001788"/>
            <a:ext cx="724747" cy="179218"/>
          </a:xfrm>
          <a:prstGeom prst="rect">
            <a:avLst/>
          </a:prstGeom>
          <a:noFill/>
          <a:ln w="25400" cap="flat">
            <a:solidFill>
              <a:srgbClr val="4F81BD"/>
            </a:solidFill>
            <a:prstDash val="solid"/>
            <a:bevel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357285" y="3631393"/>
            <a:ext cx="5986075" cy="866775"/>
            <a:chOff x="357285" y="1388052"/>
            <a:chExt cx="5986075" cy="866775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57285" y="1769052"/>
              <a:ext cx="5943600" cy="485775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99760" y="1388052"/>
              <a:ext cx="5943600" cy="381000"/>
            </a:xfrm>
            <a:prstGeom prst="rect">
              <a:avLst/>
            </a:prstGeom>
          </p:spPr>
        </p:pic>
      </p:grpSp>
      <p:sp>
        <p:nvSpPr>
          <p:cNvPr id="8" name="Rectangle 7"/>
          <p:cNvSpPr/>
          <p:nvPr/>
        </p:nvSpPr>
        <p:spPr>
          <a:xfrm>
            <a:off x="8024207" y="6143106"/>
            <a:ext cx="806334" cy="155748"/>
          </a:xfrm>
          <a:prstGeom prst="rect">
            <a:avLst/>
          </a:prstGeom>
          <a:solidFill>
            <a:srgbClr val="FFFFFF"/>
          </a:solidFill>
          <a:ln w="25400" cap="flat">
            <a:noFill/>
            <a:prstDash val="solid"/>
            <a:bevel/>
          </a:ln>
          <a:effectLst>
            <a:outerShdw blurRad="38100" dist="23000" dir="5400000" rotWithShape="0">
              <a:srgbClr val="000000">
                <a:alpha val="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34641598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13B b-n decay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710396" y="907531"/>
            <a:ext cx="5962650" cy="866775"/>
            <a:chOff x="452702" y="2994025"/>
            <a:chExt cx="5962650" cy="866775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52702" y="3375025"/>
              <a:ext cx="5962650" cy="485775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1752" y="2994025"/>
              <a:ext cx="5943600" cy="381000"/>
            </a:xfrm>
            <a:prstGeom prst="rect">
              <a:avLst/>
            </a:prstGeom>
          </p:spPr>
        </p:pic>
      </p:grpSp>
      <p:grpSp>
        <p:nvGrpSpPr>
          <p:cNvPr id="30" name="Group 29"/>
          <p:cNvGrpSpPr/>
          <p:nvPr/>
        </p:nvGrpSpPr>
        <p:grpSpPr>
          <a:xfrm>
            <a:off x="788409" y="3545724"/>
            <a:ext cx="4107088" cy="2447925"/>
            <a:chOff x="729446" y="2321762"/>
            <a:chExt cx="4107088" cy="2447925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29446" y="2321762"/>
              <a:ext cx="4019550" cy="352425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88409" y="2674187"/>
              <a:ext cx="4048125" cy="2095500"/>
            </a:xfrm>
            <a:prstGeom prst="rect">
              <a:avLst/>
            </a:prstGeom>
          </p:spPr>
        </p:pic>
      </p:grpSp>
      <p:graphicFrame>
        <p:nvGraphicFramePr>
          <p:cNvPr id="31" name="Table 30"/>
          <p:cNvGraphicFramePr>
            <a:graphicFrameLocks noGrp="1"/>
          </p:cNvGraphicFramePr>
          <p:nvPr>
            <p:extLst/>
          </p:nvPr>
        </p:nvGraphicFramePr>
        <p:xfrm>
          <a:off x="847372" y="2308052"/>
          <a:ext cx="3048000" cy="64770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318563576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4169093687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58819346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41357356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719176879"/>
                    </a:ext>
                  </a:extLst>
                </a:gridCol>
              </a:tblGrid>
              <a:tr h="161925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effectLst/>
                          <a:latin typeface="Arial" panose="020B0604020202020204" pitchFamily="34" charset="0"/>
                        </a:rPr>
                        <a:t>0.254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0.036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195.9877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771.6049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73599288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0.276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0.038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191.1357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692.5208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58444700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0.28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effectLst/>
                          <a:latin typeface="Arial" panose="020B0604020202020204" pitchFamily="34" charset="0"/>
                        </a:rPr>
                        <a:t>0.08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43.75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156.25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3008499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430.8734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1620.376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effectLst/>
                          <a:latin typeface="Arial" panose="020B0604020202020204" pitchFamily="34" charset="0"/>
                        </a:rPr>
                        <a:t>0.26591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8616403"/>
                  </a:ext>
                </a:extLst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07959" y="523473"/>
            <a:ext cx="2865257" cy="29622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81761" y="3621842"/>
            <a:ext cx="3384247" cy="264811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04283" y="523473"/>
            <a:ext cx="2939204" cy="28371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936184" y="604341"/>
            <a:ext cx="2901866" cy="2876014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V="1">
            <a:off x="2136618" y="2127564"/>
            <a:ext cx="3014804" cy="298765"/>
          </a:xfrm>
          <a:prstGeom prst="straightConnector1">
            <a:avLst/>
          </a:prstGeom>
          <a:noFill/>
          <a:ln w="25400" cap="flat">
            <a:solidFill>
              <a:srgbClr val="FF0000"/>
            </a:solidFill>
            <a:prstDash val="solid"/>
            <a:bevel/>
            <a:tailEnd type="triangle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0" name="Straight Arrow Connector 9"/>
          <p:cNvCxnSpPr/>
          <p:nvPr/>
        </p:nvCxnSpPr>
        <p:spPr>
          <a:xfrm>
            <a:off x="2064190" y="2743200"/>
            <a:ext cx="4879509" cy="2272420"/>
          </a:xfrm>
          <a:prstGeom prst="straightConnector1">
            <a:avLst/>
          </a:prstGeom>
          <a:noFill/>
          <a:ln w="25400" cap="flat">
            <a:solidFill>
              <a:srgbClr val="FF0000"/>
            </a:solidFill>
            <a:prstDash val="solid"/>
            <a:bevel/>
            <a:tailEnd type="triangle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10885968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13B b-n decay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710396" y="907531"/>
            <a:ext cx="5962650" cy="866775"/>
            <a:chOff x="452702" y="2994025"/>
            <a:chExt cx="5962650" cy="866775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52702" y="3375025"/>
              <a:ext cx="5962650" cy="485775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1752" y="2994025"/>
              <a:ext cx="5943600" cy="381000"/>
            </a:xfrm>
            <a:prstGeom prst="rect">
              <a:avLst/>
            </a:prstGeom>
          </p:spPr>
        </p:pic>
      </p:grpSp>
      <p:grpSp>
        <p:nvGrpSpPr>
          <p:cNvPr id="30" name="Group 29"/>
          <p:cNvGrpSpPr/>
          <p:nvPr/>
        </p:nvGrpSpPr>
        <p:grpSpPr>
          <a:xfrm>
            <a:off x="788409" y="3545724"/>
            <a:ext cx="4107088" cy="2447925"/>
            <a:chOff x="729446" y="2321762"/>
            <a:chExt cx="4107088" cy="2447925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29446" y="2321762"/>
              <a:ext cx="4019550" cy="352425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88409" y="2674187"/>
              <a:ext cx="4048125" cy="2095500"/>
            </a:xfrm>
            <a:prstGeom prst="rect">
              <a:avLst/>
            </a:prstGeom>
          </p:spPr>
        </p:pic>
      </p:grpSp>
      <p:sp>
        <p:nvSpPr>
          <p:cNvPr id="28" name="TextBox 27"/>
          <p:cNvSpPr txBox="1"/>
          <p:nvPr/>
        </p:nvSpPr>
        <p:spPr>
          <a:xfrm>
            <a:off x="5550198" y="2959331"/>
            <a:ext cx="4774209" cy="33855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 rtlCol="0">
            <a:spAutoFit/>
          </a:bodyPr>
          <a:lstStyle/>
          <a:p>
            <a:pPr algn="l"/>
            <a:r>
              <a:rPr lang="en-US" sz="1600" dirty="0">
                <a:solidFill>
                  <a:srgbClr val="FF0000"/>
                </a:solidFill>
              </a:rPr>
              <a:t>This interpretation is fundamentally flawed</a:t>
            </a:r>
          </a:p>
        </p:txBody>
      </p:sp>
      <p:graphicFrame>
        <p:nvGraphicFramePr>
          <p:cNvPr id="31" name="Table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4239334"/>
              </p:ext>
            </p:extLst>
          </p:nvPr>
        </p:nvGraphicFramePr>
        <p:xfrm>
          <a:off x="847372" y="2308052"/>
          <a:ext cx="3048000" cy="64770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318563576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4169093687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58819346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41357356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719176879"/>
                    </a:ext>
                  </a:extLst>
                </a:gridCol>
              </a:tblGrid>
              <a:tr h="161925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effectLst/>
                          <a:latin typeface="Arial" panose="020B0604020202020204" pitchFamily="34" charset="0"/>
                        </a:rPr>
                        <a:t>0.254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0.036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195.9877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771.6049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73599288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0.276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0.038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191.1357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692.5208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58444700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0.28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effectLst/>
                          <a:latin typeface="Arial" panose="020B0604020202020204" pitchFamily="34" charset="0"/>
                        </a:rPr>
                        <a:t>0.08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43.75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156.25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3008499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430.8734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1620.376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effectLst/>
                          <a:latin typeface="Arial" panose="020B0604020202020204" pitchFamily="34" charset="0"/>
                        </a:rPr>
                        <a:t>0.26591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86164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2847028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13B b-n decay: 1969Jo21, 1974Al12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665" y="789323"/>
            <a:ext cx="6033272" cy="249009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726" y="3241964"/>
            <a:ext cx="4629150" cy="18097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519" y="3539576"/>
            <a:ext cx="3562350" cy="17240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98876" y="1578796"/>
            <a:ext cx="6401060" cy="1826458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 flipH="1">
            <a:off x="4738255" y="4488873"/>
            <a:ext cx="3773978" cy="149629"/>
          </a:xfrm>
          <a:prstGeom prst="straightConnector1">
            <a:avLst/>
          </a:prstGeom>
          <a:noFill/>
          <a:ln w="25400" cap="flat">
            <a:solidFill>
              <a:srgbClr val="4F81BD"/>
            </a:solidFill>
            <a:prstDash val="solid"/>
            <a:bevel/>
            <a:tailEnd type="triangle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" name="Straight Arrow Connector 11"/>
          <p:cNvCxnSpPr/>
          <p:nvPr/>
        </p:nvCxnSpPr>
        <p:spPr>
          <a:xfrm flipH="1">
            <a:off x="4613564" y="4638502"/>
            <a:ext cx="3898669" cy="207818"/>
          </a:xfrm>
          <a:prstGeom prst="straightConnector1">
            <a:avLst/>
          </a:prstGeom>
          <a:noFill/>
          <a:ln w="25400" cap="flat">
            <a:solidFill>
              <a:srgbClr val="4F81BD"/>
            </a:solidFill>
            <a:prstDash val="solid"/>
            <a:bevel/>
            <a:tailEnd type="triangle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3" name="Rectangle 12"/>
          <p:cNvSpPr/>
          <p:nvPr/>
        </p:nvSpPr>
        <p:spPr>
          <a:xfrm>
            <a:off x="8512233" y="4797763"/>
            <a:ext cx="764771" cy="189873"/>
          </a:xfrm>
          <a:prstGeom prst="rect">
            <a:avLst/>
          </a:prstGeom>
          <a:noFill/>
          <a:ln w="25400" cap="flat">
            <a:solidFill>
              <a:srgbClr val="4F81BD"/>
            </a:solidFill>
            <a:prstDash val="solid"/>
            <a:bevel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615440" y="1587109"/>
            <a:ext cx="3629891" cy="368865"/>
          </a:xfrm>
          <a:prstGeom prst="rect">
            <a:avLst/>
          </a:prstGeom>
          <a:noFill/>
          <a:ln w="25400" cap="flat">
            <a:solidFill>
              <a:srgbClr val="4F81BD"/>
            </a:solidFill>
            <a:prstDash val="solid"/>
            <a:bevel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329055" y="2134919"/>
            <a:ext cx="2978727" cy="442026"/>
          </a:xfrm>
          <a:prstGeom prst="rect">
            <a:avLst/>
          </a:prstGeom>
          <a:noFill/>
          <a:ln w="25400" cap="flat">
            <a:solidFill>
              <a:srgbClr val="4F81BD"/>
            </a:solidFill>
            <a:prstDash val="solid"/>
            <a:bevel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07971" y="5536276"/>
            <a:ext cx="3699164" cy="33855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 rtlCol="0">
            <a:spAutoFit/>
          </a:bodyPr>
          <a:lstStyle/>
          <a:p>
            <a:pPr algn="l"/>
            <a:r>
              <a:rPr lang="en-US" sz="1600" dirty="0">
                <a:solidFill>
                  <a:srgbClr val="FF0000"/>
                </a:solidFill>
              </a:rPr>
              <a:t>These should never be averaged</a:t>
            </a:r>
          </a:p>
        </p:txBody>
      </p:sp>
    </p:spTree>
    <p:extLst>
      <p:ext uri="{BB962C8B-B14F-4D97-AF65-F5344CB8AC3E}">
        <p14:creationId xmlns:p14="http://schemas.microsoft.com/office/powerpoint/2010/main" val="363032947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14Be decay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357285" y="1388052"/>
            <a:ext cx="5986075" cy="866775"/>
            <a:chOff x="357285" y="1388052"/>
            <a:chExt cx="5986075" cy="866775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7285" y="1769052"/>
              <a:ext cx="5943600" cy="485775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9760" y="1388052"/>
              <a:ext cx="5943600" cy="381000"/>
            </a:xfrm>
            <a:prstGeom prst="rect">
              <a:avLst/>
            </a:prstGeom>
          </p:spPr>
        </p:pic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2702" y="3708688"/>
            <a:ext cx="4048125" cy="16954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0402" y="2635827"/>
            <a:ext cx="3610425" cy="593600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6980786" y="892145"/>
            <a:ext cx="3076575" cy="3876675"/>
            <a:chOff x="6972473" y="892145"/>
            <a:chExt cx="3076575" cy="3876675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972473" y="892145"/>
              <a:ext cx="3076575" cy="3876675"/>
            </a:xfrm>
            <a:prstGeom prst="rect">
              <a:avLst/>
            </a:prstGeom>
          </p:spPr>
        </p:pic>
        <p:cxnSp>
          <p:nvCxnSpPr>
            <p:cNvPr id="10" name="Straight Connector 9"/>
            <p:cNvCxnSpPr/>
            <p:nvPr/>
          </p:nvCxnSpPr>
          <p:spPr>
            <a:xfrm flipH="1">
              <a:off x="7606145" y="3990110"/>
              <a:ext cx="997528" cy="0"/>
            </a:xfrm>
            <a:prstGeom prst="line">
              <a:avLst/>
            </a:prstGeom>
            <a:noFill/>
            <a:ln w="25400" cap="flat">
              <a:solidFill>
                <a:srgbClr val="FF0000"/>
              </a:solidFill>
              <a:prstDash val="solid"/>
              <a:bevel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</p:spTree>
    <p:extLst>
      <p:ext uri="{BB962C8B-B14F-4D97-AF65-F5344CB8AC3E}">
        <p14:creationId xmlns:p14="http://schemas.microsoft.com/office/powerpoint/2010/main" val="236913459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351" y="4299670"/>
            <a:ext cx="4048125" cy="169545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547965" y="3617343"/>
            <a:ext cx="6690988" cy="2624098"/>
          </a:xfrm>
          <a:prstGeom prst="rect">
            <a:avLst/>
          </a:prstGeom>
          <a:solidFill>
            <a:srgbClr val="FFFFFF"/>
          </a:solidFill>
          <a:ln w="25400" cap="flat">
            <a:noFill/>
            <a:prstDash val="solid"/>
            <a:bevel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14Be decay: 1988Du09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7911" y="639464"/>
            <a:ext cx="5563430" cy="34098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026" y="4071216"/>
            <a:ext cx="7315200" cy="7524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95680" y="1751906"/>
            <a:ext cx="3076575" cy="38766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57043" y="5332528"/>
            <a:ext cx="4314825" cy="838200"/>
          </a:xfrm>
          <a:prstGeom prst="rect">
            <a:avLst/>
          </a:prstGeom>
          <a:ln w="41275">
            <a:solidFill>
              <a:srgbClr val="FF0000"/>
            </a:solidFill>
          </a:ln>
        </p:spPr>
      </p:pic>
      <p:cxnSp>
        <p:nvCxnSpPr>
          <p:cNvPr id="10" name="Elbow Connector 9"/>
          <p:cNvCxnSpPr/>
          <p:nvPr/>
        </p:nvCxnSpPr>
        <p:spPr>
          <a:xfrm rot="10800000">
            <a:off x="3089999" y="4833735"/>
            <a:ext cx="898206" cy="804890"/>
          </a:xfrm>
          <a:prstGeom prst="bentConnector3">
            <a:avLst>
              <a:gd name="adj1" fmla="val 100901"/>
            </a:avLst>
          </a:prstGeom>
          <a:noFill/>
          <a:ln w="25400" cap="flat">
            <a:solidFill>
              <a:srgbClr val="FF0000"/>
            </a:solidFill>
            <a:prstDash val="solid"/>
            <a:bevel/>
            <a:tailEnd type="triangle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6" name="TextBox 15"/>
          <p:cNvSpPr txBox="1"/>
          <p:nvPr/>
        </p:nvSpPr>
        <p:spPr>
          <a:xfrm>
            <a:off x="556953" y="5253644"/>
            <a:ext cx="2310375" cy="58477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 rtlCol="0">
            <a:spAutoFit/>
          </a:bodyPr>
          <a:lstStyle/>
          <a:p>
            <a:pPr algn="l"/>
            <a:r>
              <a:rPr lang="en-US" sz="1600" dirty="0">
                <a:solidFill>
                  <a:srgbClr val="FF0000"/>
                </a:solidFill>
              </a:rPr>
              <a:t>Inconsistent with forbidden decay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742341" y="4760115"/>
            <a:ext cx="339282" cy="33855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 rtlCol="0">
            <a:spAutoFit/>
          </a:bodyPr>
          <a:lstStyle/>
          <a:p>
            <a:pPr algn="l"/>
            <a:r>
              <a:rPr lang="en-US" sz="16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742341" y="5066903"/>
            <a:ext cx="339282" cy="33855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 rtlCol="0">
            <a:spAutoFit/>
          </a:bodyPr>
          <a:lstStyle/>
          <a:p>
            <a:pPr algn="l"/>
            <a:r>
              <a:rPr lang="en-US" sz="1600" dirty="0">
                <a:solidFill>
                  <a:srgbClr val="FF0000"/>
                </a:solidFill>
              </a:rPr>
              <a:t>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35748" y="775268"/>
            <a:ext cx="3562350" cy="504825"/>
          </a:xfrm>
          <a:prstGeom prst="rect">
            <a:avLst/>
          </a:prstGeom>
        </p:spPr>
      </p:pic>
      <p:cxnSp>
        <p:nvCxnSpPr>
          <p:cNvPr id="12" name="Elbow Connector 11"/>
          <p:cNvCxnSpPr/>
          <p:nvPr/>
        </p:nvCxnSpPr>
        <p:spPr>
          <a:xfrm rot="5400000">
            <a:off x="9383819" y="2596361"/>
            <a:ext cx="3453822" cy="1020926"/>
          </a:xfrm>
          <a:prstGeom prst="bentConnector3">
            <a:avLst>
              <a:gd name="adj1" fmla="val 99580"/>
            </a:avLst>
          </a:prstGeom>
          <a:noFill/>
          <a:ln w="25400" cap="flat">
            <a:solidFill>
              <a:srgbClr val="FFFF00"/>
            </a:solidFill>
            <a:prstDash val="solid"/>
            <a:bevel/>
            <a:tailEnd type="triangle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1" name="TextBox 20"/>
          <p:cNvSpPr txBox="1"/>
          <p:nvPr/>
        </p:nvSpPr>
        <p:spPr>
          <a:xfrm>
            <a:off x="10589720" y="4071216"/>
            <a:ext cx="1004596" cy="64633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 rtlCol="0">
            <a:spAutoFit/>
          </a:bodyPr>
          <a:lstStyle/>
          <a:p>
            <a:pPr algn="l"/>
            <a:r>
              <a:rPr lang="en-US" sz="1200" dirty="0"/>
              <a:t>Predicted 1+ state at 0.94 MeV</a:t>
            </a:r>
          </a:p>
        </p:txBody>
      </p:sp>
      <p:sp>
        <p:nvSpPr>
          <p:cNvPr id="9" name="Right Arrow 8"/>
          <p:cNvSpPr/>
          <p:nvPr/>
        </p:nvSpPr>
        <p:spPr>
          <a:xfrm>
            <a:off x="207122" y="4584734"/>
            <a:ext cx="754133" cy="265625"/>
          </a:xfrm>
          <a:prstGeom prst="rightArrow">
            <a:avLst/>
          </a:prstGeom>
          <a:solidFill>
            <a:srgbClr val="FF0000"/>
          </a:solidFill>
          <a:ln w="25400" cap="flat">
            <a:solidFill>
              <a:srgbClr val="4F81BD"/>
            </a:solidFill>
            <a:prstDash val="solid"/>
            <a:bevel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86899702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6" grpId="0"/>
      <p:bldP spid="17" grpId="0"/>
      <p:bldP spid="20" grpId="0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14Be decay: 1995Be25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9149" y="964276"/>
            <a:ext cx="3160547" cy="3632662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05004" y="4430684"/>
            <a:ext cx="7182195" cy="1853738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Data are known to be in error because of a </a:t>
            </a:r>
            <a:r>
              <a:rPr lang="en-US" sz="1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US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&gt;800 </a:t>
            </a:r>
            <a:r>
              <a:rPr lang="en-US" sz="1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keV</a:t>
            </a:r>
            <a:r>
              <a:rPr lang="en-US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threshold</a:t>
            </a:r>
          </a:p>
          <a:p>
            <a:pPr>
              <a:spcBef>
                <a:spcPts val="0"/>
              </a:spcBef>
            </a:pPr>
            <a:r>
              <a:rPr lang="en-US" sz="1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 </a:t>
            </a:r>
            <a:r>
              <a:rPr lang="en-US" sz="1800" dirty="0" err="1">
                <a:latin typeface="Symbol" panose="05050102010706020507" pitchFamily="18" charset="2"/>
                <a:cs typeface="Times New Roman" panose="02020603050405020304" pitchFamily="18" charset="0"/>
              </a:rPr>
              <a:t>g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at 3528 and 3680 are observed.</a:t>
            </a:r>
          </a:p>
          <a:p>
            <a:pPr>
              <a:spcBef>
                <a:spcPts val="0"/>
              </a:spcBef>
            </a:pPr>
            <a:r>
              <a:rPr lang="en-US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 evidence of </a:t>
            </a:r>
            <a:r>
              <a:rPr lang="en-US" sz="1800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r>
              <a:rPr lang="en-US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B(740 </a:t>
            </a:r>
            <a:r>
              <a:rPr lang="en-US" sz="1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keV</a:t>
            </a:r>
            <a:r>
              <a:rPr lang="en-US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spcBef>
                <a:spcPts val="0"/>
              </a:spcBef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Deduce most decay through a near threshold </a:t>
            </a:r>
            <a:r>
              <a:rPr lang="en-US" sz="1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level Ex~0.97-1.8 MeV</a:t>
            </a:r>
          </a:p>
          <a:p>
            <a:pPr>
              <a:spcBef>
                <a:spcPts val="0"/>
              </a:spcBef>
            </a:pPr>
            <a:r>
              <a:rPr lang="en-US" sz="1800" dirty="0">
                <a:solidFill>
                  <a:srgbClr val="FF0000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%b</a:t>
            </a:r>
            <a:r>
              <a:rPr lang="en-US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-2n is assumed from the spectrum shape</a:t>
            </a:r>
          </a:p>
          <a:p>
            <a:pPr>
              <a:spcBef>
                <a:spcPts val="0"/>
              </a:spcBef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Similar threshold error in 1997Be66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946" y="4201227"/>
            <a:ext cx="4048125" cy="16954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3729" y="1468755"/>
            <a:ext cx="5534025" cy="24574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52155" y="1222606"/>
            <a:ext cx="2790825" cy="2686050"/>
          </a:xfrm>
          <a:prstGeom prst="rect">
            <a:avLst/>
          </a:prstGeom>
        </p:spPr>
      </p:pic>
      <p:sp>
        <p:nvSpPr>
          <p:cNvPr id="8" name="Multiply 7"/>
          <p:cNvSpPr/>
          <p:nvPr/>
        </p:nvSpPr>
        <p:spPr>
          <a:xfrm>
            <a:off x="10510221" y="3774815"/>
            <a:ext cx="264614" cy="267681"/>
          </a:xfrm>
          <a:prstGeom prst="mathMultiply">
            <a:avLst/>
          </a:prstGeom>
          <a:solidFill>
            <a:srgbClr val="FF0000"/>
          </a:solidFill>
          <a:ln w="25400" cap="flat">
            <a:solidFill>
              <a:srgbClr val="FF0000"/>
            </a:solidFill>
            <a:prstDash val="solid"/>
            <a:bevel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144684" y="4696691"/>
            <a:ext cx="399011" cy="174567"/>
          </a:xfrm>
          <a:prstGeom prst="rect">
            <a:avLst/>
          </a:prstGeom>
          <a:noFill/>
          <a:ln w="25400" cap="flat">
            <a:solidFill>
              <a:srgbClr val="FF0000"/>
            </a:solidFill>
            <a:prstDash val="solid"/>
            <a:bevel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3117274" y="2477192"/>
            <a:ext cx="4879571" cy="2286000"/>
          </a:xfrm>
          <a:prstGeom prst="straightConnector1">
            <a:avLst/>
          </a:prstGeom>
          <a:noFill/>
          <a:ln w="25400" cap="flat">
            <a:solidFill>
              <a:srgbClr val="FF0000"/>
            </a:solidFill>
            <a:prstDash val="solid"/>
            <a:bevel/>
            <a:tailEnd type="triangle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3" name="Rectangle 12"/>
          <p:cNvSpPr/>
          <p:nvPr/>
        </p:nvSpPr>
        <p:spPr>
          <a:xfrm>
            <a:off x="2721031" y="4691145"/>
            <a:ext cx="399011" cy="174567"/>
          </a:xfrm>
          <a:prstGeom prst="rect">
            <a:avLst/>
          </a:prstGeom>
          <a:noFill/>
          <a:ln w="25400" cap="flat">
            <a:solidFill>
              <a:srgbClr val="FF0000"/>
            </a:solidFill>
            <a:prstDash val="solid"/>
            <a:bevel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14" name="Right Arrow 13"/>
          <p:cNvSpPr/>
          <p:nvPr/>
        </p:nvSpPr>
        <p:spPr>
          <a:xfrm>
            <a:off x="51116" y="4673569"/>
            <a:ext cx="754133" cy="265625"/>
          </a:xfrm>
          <a:prstGeom prst="rightArrow">
            <a:avLst/>
          </a:prstGeom>
          <a:solidFill>
            <a:srgbClr val="FF0000"/>
          </a:solidFill>
          <a:ln w="25400" cap="flat">
            <a:solidFill>
              <a:srgbClr val="4F81BD"/>
            </a:solidFill>
            <a:prstDash val="solid"/>
            <a:bevel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41553094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8" grpId="0" animBg="1"/>
      <p:bldP spid="10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14Be decay: 1998KoZP, 1999Be53, 2002Be53</a:t>
            </a:r>
            <a:endParaRPr lang="en-US" sz="2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21342" y="578756"/>
            <a:ext cx="4271794" cy="2411066"/>
          </a:xfrm>
        </p:spPr>
        <p:txBody>
          <a:bodyPr/>
          <a:lstStyle/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tabulated results are incomplete.</a:t>
            </a:r>
          </a:p>
          <a:p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16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=P</a:t>
            </a:r>
            <a:r>
              <a:rPr lang="en-US" sz="16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+2P</a:t>
            </a:r>
            <a:r>
              <a:rPr lang="en-US" sz="16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+3P</a:t>
            </a:r>
            <a:r>
              <a:rPr lang="en-US" sz="16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 combined with 1=P</a:t>
            </a:r>
            <a:r>
              <a:rPr lang="en-US" sz="16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+P</a:t>
            </a:r>
            <a:r>
              <a:rPr lang="en-US" sz="16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+P</a:t>
            </a:r>
            <a:r>
              <a:rPr lang="en-US" sz="16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+P</a:t>
            </a:r>
            <a:r>
              <a:rPr lang="en-US" sz="16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Using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16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=101% (4), P</a:t>
            </a:r>
            <a:r>
              <a:rPr lang="en-US" sz="16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&lt;3.5% and P</a:t>
            </a:r>
            <a:r>
              <a:rPr lang="en-US" sz="16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&lt;0.5%, they deduced</a:t>
            </a:r>
            <a:r>
              <a:rPr lang="en-US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</a:t>
            </a:r>
            <a:r>
              <a:rPr lang="en-US" sz="1600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1n</a:t>
            </a:r>
            <a:r>
              <a:rPr lang="en-US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&gt;96% (consistent with 100%), P</a:t>
            </a:r>
            <a:r>
              <a:rPr lang="en-US" sz="1600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2n</a:t>
            </a:r>
            <a:r>
              <a:rPr lang="en-US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+3P</a:t>
            </a:r>
            <a:r>
              <a:rPr lang="en-US" sz="1600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3n</a:t>
            </a:r>
            <a:r>
              <a:rPr lang="en-US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&lt;2.4% (95%confidence) and P</a:t>
            </a:r>
            <a:r>
              <a:rPr lang="en-US" sz="1600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0n</a:t>
            </a:r>
            <a:r>
              <a:rPr lang="en-US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&lt;4%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702" y="3342928"/>
            <a:ext cx="4048125" cy="16954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190" y="4572115"/>
            <a:ext cx="6827021" cy="171041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2702" y="463887"/>
            <a:ext cx="4972050" cy="310515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989215" y="4380807"/>
            <a:ext cx="3125585" cy="191308"/>
          </a:xfrm>
          <a:prstGeom prst="rect">
            <a:avLst/>
          </a:prstGeom>
          <a:noFill/>
          <a:ln w="25400" cap="flat">
            <a:solidFill>
              <a:srgbClr val="FF0000"/>
            </a:solidFill>
            <a:prstDash val="solid"/>
            <a:bevel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80155" y="3643907"/>
            <a:ext cx="1091103" cy="27699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 rtlCol="0">
            <a:spAutoFit/>
          </a:bodyPr>
          <a:lstStyle/>
          <a:p>
            <a:pPr algn="l"/>
            <a:r>
              <a:rPr lang="en-US" sz="1200" dirty="0"/>
              <a:t>P0n=14 (3)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19904" y="2635134"/>
            <a:ext cx="2786620" cy="359508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0357789" y="3111228"/>
            <a:ext cx="421910" cy="33855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none" rtlCol="0">
            <a:spAutoFit/>
          </a:bodyPr>
          <a:lstStyle/>
          <a:p>
            <a:pPr algn="l"/>
            <a:r>
              <a:rPr lang="en-US" sz="1600" dirty="0"/>
              <a:t>1</a:t>
            </a:r>
            <a:r>
              <a:rPr lang="en-US" sz="1600" dirty="0">
                <a:latin typeface="Symbol" panose="05050102010706020507" pitchFamily="18" charset="2"/>
              </a:rPr>
              <a:t>s</a:t>
            </a:r>
          </a:p>
        </p:txBody>
      </p:sp>
      <p:sp>
        <p:nvSpPr>
          <p:cNvPr id="11" name="Text Placeholder 2"/>
          <p:cNvSpPr txBox="1">
            <a:spLocks/>
          </p:cNvSpPr>
          <p:nvPr/>
        </p:nvSpPr>
        <p:spPr>
          <a:xfrm>
            <a:off x="5320276" y="3201668"/>
            <a:ext cx="4271794" cy="14083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88900" tIns="88900" rIns="88900" bIns="88900"/>
          <a:lstStyle>
            <a:lvl1pPr marL="254000" indent="-254000">
              <a:spcBef>
                <a:spcPts val="2000"/>
              </a:spcBef>
              <a:buSzPct val="125000"/>
              <a:buChar char="•"/>
              <a:defRPr sz="2400">
                <a:uFill>
                  <a:solidFill/>
                </a:u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728133" indent="-270933">
              <a:spcBef>
                <a:spcPts val="2000"/>
              </a:spcBef>
              <a:buSzPct val="125000"/>
              <a:buChar char="-"/>
              <a:defRPr sz="2400">
                <a:uFill>
                  <a:solidFill/>
                </a:u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>
              <a:spcBef>
                <a:spcPts val="2000"/>
              </a:spcBef>
              <a:buSzPct val="125000"/>
              <a:buChar char="•"/>
              <a:defRPr sz="2400">
                <a:uFill>
                  <a:solidFill/>
                </a:u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>
              <a:spcBef>
                <a:spcPts val="2000"/>
              </a:spcBef>
              <a:buSzPct val="125000"/>
              <a:buChar char="-"/>
              <a:defRPr sz="2400">
                <a:uFill>
                  <a:solidFill/>
                </a:u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>
              <a:spcBef>
                <a:spcPts val="2000"/>
              </a:spcBef>
              <a:buSzPct val="125000"/>
              <a:buChar char="•"/>
              <a:defRPr sz="2400">
                <a:uFill>
                  <a:solidFill/>
                </a:u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3430813" indent="-979714">
              <a:spcBef>
                <a:spcPts val="2000"/>
              </a:spcBef>
              <a:buSzPct val="125000"/>
              <a:buChar char="•"/>
              <a:defRPr sz="2400">
                <a:uFill>
                  <a:solidFill/>
                </a:u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786413" indent="-979714">
              <a:spcBef>
                <a:spcPts val="2000"/>
              </a:spcBef>
              <a:buSzPct val="125000"/>
              <a:buChar char="•"/>
              <a:defRPr sz="2400">
                <a:uFill>
                  <a:solidFill/>
                </a:u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4142013" indent="-979714">
              <a:spcBef>
                <a:spcPts val="2000"/>
              </a:spcBef>
              <a:buSzPct val="125000"/>
              <a:buChar char="•"/>
              <a:defRPr sz="2400">
                <a:uFill>
                  <a:solidFill/>
                </a:u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497613" indent="-979713">
              <a:spcBef>
                <a:spcPts val="2000"/>
              </a:spcBef>
              <a:buSzPct val="125000"/>
              <a:buChar char="•"/>
              <a:defRPr sz="2400">
                <a:uFill>
                  <a:solidFill/>
                </a:u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indent="0" defTabSz="914400">
              <a:buNone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significant discrepancy could most probably be explained by an overestimated detection efficiency for low-energy neutrons as deduced in Ref. [9] from a calibration using a californium source.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2834640" y="3643907"/>
            <a:ext cx="2590112" cy="138384"/>
          </a:xfrm>
          <a:prstGeom prst="straightConnector1">
            <a:avLst/>
          </a:prstGeom>
          <a:noFill/>
          <a:ln w="25400" cap="flat">
            <a:solidFill>
              <a:srgbClr val="FF0000"/>
            </a:solidFill>
            <a:prstDash val="solid"/>
            <a:bevel/>
            <a:tailEnd type="triangle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4" name="Right Arrow 13"/>
          <p:cNvSpPr/>
          <p:nvPr/>
        </p:nvSpPr>
        <p:spPr>
          <a:xfrm>
            <a:off x="135467" y="4358861"/>
            <a:ext cx="754133" cy="265625"/>
          </a:xfrm>
          <a:prstGeom prst="rightArrow">
            <a:avLst/>
          </a:prstGeom>
          <a:solidFill>
            <a:srgbClr val="FF0000"/>
          </a:solidFill>
          <a:ln w="25400" cap="flat">
            <a:solidFill>
              <a:srgbClr val="4F81BD"/>
            </a:solidFill>
            <a:prstDash val="solid"/>
            <a:bevel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03488286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7" grpId="0" animBg="1"/>
      <p:bldP spid="10" grpId="0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154" y="-8837"/>
            <a:ext cx="10464800" cy="597415"/>
          </a:xfrm>
        </p:spPr>
        <p:txBody>
          <a:bodyPr/>
          <a:lstStyle/>
          <a:p>
            <a:r>
              <a:rPr lang="en-US" sz="2000" dirty="0"/>
              <a:t>14Be decay: 1997Ao01, 1997Ao04, 2002Ao03: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884" y="4648026"/>
            <a:ext cx="4048125" cy="16954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884" y="505452"/>
            <a:ext cx="5372268" cy="394482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29591" y="2018369"/>
            <a:ext cx="3600450" cy="32956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20012" y="1681198"/>
            <a:ext cx="5181600" cy="46958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726569" y="723207"/>
            <a:ext cx="4971911" cy="58477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 rtlCol="0">
            <a:spAutoFit/>
          </a:bodyPr>
          <a:lstStyle/>
          <a:p>
            <a:pPr algn="l"/>
            <a:r>
              <a:rPr lang="en-US" sz="1600" dirty="0"/>
              <a:t>Followed daughter and granddaughter decays</a:t>
            </a:r>
          </a:p>
          <a:p>
            <a:pPr algn="l"/>
            <a:r>
              <a:rPr lang="en-US" sz="1600" dirty="0"/>
              <a:t>No evidence of any bound </a:t>
            </a:r>
            <a:r>
              <a:rPr lang="en-US" sz="1600" baseline="30000" dirty="0"/>
              <a:t>14</a:t>
            </a:r>
            <a:r>
              <a:rPr lang="en-US" sz="1600" dirty="0"/>
              <a:t>B decay P</a:t>
            </a:r>
            <a:r>
              <a:rPr lang="en-US" sz="1600" baseline="-25000" dirty="0"/>
              <a:t>0n</a:t>
            </a:r>
            <a:r>
              <a:rPr lang="en-US" sz="1600" dirty="0"/>
              <a:t>&lt;0.6%</a:t>
            </a:r>
          </a:p>
        </p:txBody>
      </p:sp>
      <p:sp>
        <p:nvSpPr>
          <p:cNvPr id="7" name="Rectangle 6"/>
          <p:cNvSpPr/>
          <p:nvPr/>
        </p:nvSpPr>
        <p:spPr>
          <a:xfrm>
            <a:off x="6118167" y="4829693"/>
            <a:ext cx="1022466" cy="484326"/>
          </a:xfrm>
          <a:prstGeom prst="rect">
            <a:avLst/>
          </a:prstGeom>
          <a:noFill/>
          <a:ln w="25400" cap="flat">
            <a:solidFill>
              <a:srgbClr val="92D050"/>
            </a:solidFill>
            <a:prstDash val="solid"/>
            <a:bevel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734204" y="3840480"/>
            <a:ext cx="1167408" cy="390698"/>
          </a:xfrm>
          <a:prstGeom prst="rect">
            <a:avLst/>
          </a:prstGeom>
          <a:noFill/>
          <a:ln w="25400" cap="flat">
            <a:solidFill>
              <a:srgbClr val="92D050"/>
            </a:solidFill>
            <a:prstDash val="solid"/>
            <a:bevel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934080" y="3545519"/>
            <a:ext cx="476602" cy="224726"/>
          </a:xfrm>
          <a:prstGeom prst="rect">
            <a:avLst/>
          </a:prstGeom>
          <a:noFill/>
          <a:ln w="25400" cap="flat">
            <a:solidFill>
              <a:srgbClr val="92D050"/>
            </a:solidFill>
            <a:prstDash val="solid"/>
            <a:bevel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9659389" y="1953491"/>
            <a:ext cx="1039091" cy="413564"/>
          </a:xfrm>
          <a:prstGeom prst="rect">
            <a:avLst/>
          </a:prstGeom>
          <a:noFill/>
          <a:ln w="25400" cap="flat">
            <a:solidFill>
              <a:srgbClr val="FFFF00"/>
            </a:solidFill>
            <a:prstDash val="solid"/>
            <a:bevel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630510" y="1442611"/>
            <a:ext cx="1969758" cy="58477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 rtlCol="0">
            <a:spAutoFit/>
          </a:bodyPr>
          <a:lstStyle/>
          <a:p>
            <a:pPr algn="l"/>
            <a:r>
              <a:rPr lang="en-US" sz="1600" dirty="0"/>
              <a:t>Deduced from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100=P</a:t>
            </a:r>
            <a:r>
              <a:rPr lang="en-US" sz="16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+P</a:t>
            </a:r>
            <a:r>
              <a:rPr lang="en-US" sz="16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+P</a:t>
            </a:r>
            <a:r>
              <a:rPr lang="en-US" sz="16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2n</a:t>
            </a:r>
            <a:endParaRPr lang="en-US" sz="1600" baseline="-25000" dirty="0"/>
          </a:p>
        </p:txBody>
      </p:sp>
      <p:sp>
        <p:nvSpPr>
          <p:cNvPr id="17" name="Right Arrow 16"/>
          <p:cNvSpPr/>
          <p:nvPr/>
        </p:nvSpPr>
        <p:spPr>
          <a:xfrm>
            <a:off x="127154" y="5831643"/>
            <a:ext cx="620991" cy="265625"/>
          </a:xfrm>
          <a:prstGeom prst="rightArrow">
            <a:avLst/>
          </a:prstGeom>
          <a:solidFill>
            <a:srgbClr val="FF0000"/>
          </a:solidFill>
          <a:ln w="25400" cap="flat">
            <a:solidFill>
              <a:srgbClr val="4F81BD"/>
            </a:solidFill>
            <a:prstDash val="solid"/>
            <a:bevel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659389" y="5070764"/>
            <a:ext cx="182880" cy="939338"/>
          </a:xfrm>
          <a:prstGeom prst="rect">
            <a:avLst/>
          </a:prstGeom>
          <a:noFill/>
          <a:ln w="25400" cap="flat">
            <a:solidFill>
              <a:srgbClr val="95D000"/>
            </a:solidFill>
            <a:prstDash val="solid"/>
            <a:bevel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12" name="Rectangle 11"/>
          <p:cNvSpPr/>
          <p:nvPr/>
        </p:nvSpPr>
        <p:spPr>
          <a:xfrm rot="517294">
            <a:off x="7924800" y="3926205"/>
            <a:ext cx="952500" cy="188595"/>
          </a:xfrm>
          <a:prstGeom prst="rect">
            <a:avLst/>
          </a:prstGeom>
          <a:noFill/>
          <a:ln w="25400" cap="flat">
            <a:solidFill>
              <a:srgbClr val="95D000"/>
            </a:solidFill>
            <a:prstDash val="solid"/>
            <a:bevel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16982766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9" grpId="0" animBg="1"/>
      <p:bldP spid="10" grpId="0" animBg="1"/>
      <p:bldP spid="15" grpId="0" animBg="1"/>
      <p:bldP spid="16" grpId="0"/>
      <p:bldP spid="11" grpId="0" animBg="1"/>
      <p:bldP spid="12" grpId="0" animBg="1"/>
    </p:bldLst>
  </p:timing>
</p:sld>
</file>

<file path=ppt/theme/theme1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4F81BD"/>
          </a:solidFill>
          <a:prstDash val="solid"/>
          <a:bevel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4F81BD"/>
          </a:solidFill>
          <a:prstDash val="solid"/>
          <a:bevel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wrap="square">
        <a:spAutoFit/>
      </a:bodyPr>
      <a:lstStyle>
        <a:defPPr algn="l">
          <a:defRPr sz="1600" dirty="0" smtClean="0"/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4F81BD"/>
          </a:solidFill>
          <a:prstDash val="solid"/>
          <a:bevel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4F81BD"/>
          </a:solidFill>
          <a:prstDash val="solid"/>
          <a:bevel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19851</TotalTime>
  <Words>374</Words>
  <Application>Microsoft Office PowerPoint</Application>
  <PresentationFormat>Widescreen</PresentationFormat>
  <Paragraphs>92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Century Gothic</vt:lpstr>
      <vt:lpstr>Helvetica</vt:lpstr>
      <vt:lpstr>Helvetica Neue</vt:lpstr>
      <vt:lpstr>Symbol</vt:lpstr>
      <vt:lpstr>Times New Roman</vt:lpstr>
      <vt:lpstr>Default</vt:lpstr>
      <vt:lpstr>PowerPoint Presentation</vt:lpstr>
      <vt:lpstr>13B b-n decay</vt:lpstr>
      <vt:lpstr>13B b-n decay</vt:lpstr>
      <vt:lpstr>13B b-n decay: 1969Jo21, 1974Al12</vt:lpstr>
      <vt:lpstr>14Be decay</vt:lpstr>
      <vt:lpstr>14Be decay: 1988Du09</vt:lpstr>
      <vt:lpstr>14Be decay: 1995Be25</vt:lpstr>
      <vt:lpstr>14Be decay: 1998KoZP, 1999Be53, 2002Be53</vt:lpstr>
      <vt:lpstr>14Be decay: 1997Ao01, 1997Ao04, 2002Ao03: </vt:lpstr>
      <vt:lpstr>14Be decay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Ned</dc:creator>
  <cp:lastModifiedBy>John Kelley, Ph.D.</cp:lastModifiedBy>
  <cp:revision>390</cp:revision>
  <cp:lastPrinted>2023-07-10T18:37:59Z</cp:lastPrinted>
  <dcterms:modified xsi:type="dcterms:W3CDTF">2023-11-14T03:20:43Z</dcterms:modified>
</cp:coreProperties>
</file>