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48" r:id="rId2"/>
    <p:sldId id="345" r:id="rId3"/>
    <p:sldId id="357" r:id="rId4"/>
    <p:sldId id="352" r:id="rId5"/>
    <p:sldId id="359" r:id="rId6"/>
    <p:sldId id="360" r:id="rId7"/>
    <p:sldId id="361" r:id="rId8"/>
  </p:sldIdLst>
  <p:sldSz cx="12192000" cy="6858000"/>
  <p:notesSz cx="6881813" cy="9296400"/>
  <p:defaultTextStyle>
    <a:lvl1pPr defTabSz="457200">
      <a:defRPr>
        <a:latin typeface="+mn-lt"/>
        <a:ea typeface="+mn-ea"/>
        <a:cs typeface="+mn-cs"/>
        <a:sym typeface="Helvetica"/>
      </a:defRPr>
    </a:lvl1pPr>
    <a:lvl2pPr defTabSz="457200">
      <a:defRPr>
        <a:latin typeface="+mn-lt"/>
        <a:ea typeface="+mn-ea"/>
        <a:cs typeface="+mn-cs"/>
        <a:sym typeface="Helvetica"/>
      </a:defRPr>
    </a:lvl2pPr>
    <a:lvl3pPr defTabSz="457200">
      <a:defRPr>
        <a:latin typeface="+mn-lt"/>
        <a:ea typeface="+mn-ea"/>
        <a:cs typeface="+mn-cs"/>
        <a:sym typeface="Helvetica"/>
      </a:defRPr>
    </a:lvl3pPr>
    <a:lvl4pPr defTabSz="457200">
      <a:defRPr>
        <a:latin typeface="+mn-lt"/>
        <a:ea typeface="+mn-ea"/>
        <a:cs typeface="+mn-cs"/>
        <a:sym typeface="Helvetica"/>
      </a:defRPr>
    </a:lvl4pPr>
    <a:lvl5pPr defTabSz="457200">
      <a:defRPr>
        <a:latin typeface="+mn-lt"/>
        <a:ea typeface="+mn-ea"/>
        <a:cs typeface="+mn-cs"/>
        <a:sym typeface="Helvetica"/>
      </a:defRPr>
    </a:lvl5pPr>
    <a:lvl6pPr defTabSz="457200">
      <a:defRPr>
        <a:latin typeface="+mn-lt"/>
        <a:ea typeface="+mn-ea"/>
        <a:cs typeface="+mn-cs"/>
        <a:sym typeface="Helvetica"/>
      </a:defRPr>
    </a:lvl6pPr>
    <a:lvl7pPr defTabSz="457200">
      <a:defRPr>
        <a:latin typeface="+mn-lt"/>
        <a:ea typeface="+mn-ea"/>
        <a:cs typeface="+mn-cs"/>
        <a:sym typeface="Helvetica"/>
      </a:defRPr>
    </a:lvl7pPr>
    <a:lvl8pPr defTabSz="457200">
      <a:defRPr>
        <a:latin typeface="+mn-lt"/>
        <a:ea typeface="+mn-ea"/>
        <a:cs typeface="+mn-cs"/>
        <a:sym typeface="Helvetica"/>
      </a:defRPr>
    </a:lvl8pPr>
    <a:lvl9pPr defTabSz="457200">
      <a:defRPr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4BE"/>
    <a:srgbClr val="95D000"/>
    <a:srgbClr val="E33245"/>
    <a:srgbClr val="992AC4"/>
    <a:srgbClr val="0073B8"/>
    <a:srgbClr val="007FB7"/>
    <a:srgbClr val="0441F9"/>
    <a:srgbClr val="6550A6"/>
    <a:srgbClr val="CE2028"/>
    <a:srgbClr val="3185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66"/>
    <p:restoredTop sz="94545"/>
  </p:normalViewPr>
  <p:slideViewPr>
    <p:cSldViewPr snapToGrid="0" snapToObjects="1">
      <p:cViewPr varScale="1">
        <p:scale>
          <a:sx n="115" d="100"/>
          <a:sy n="115" d="100"/>
        </p:scale>
        <p:origin x="9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prstGeom prst="rect">
            <a:avLst/>
          </a:prstGeom>
        </p:spPr>
        <p:txBody>
          <a:bodyPr lIns="92446" tIns="46223" rIns="92446" bIns="46223"/>
          <a:lstStyle/>
          <a:p>
            <a:pPr lvl="0"/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sz="quarter" idx="1"/>
          </p:nvPr>
        </p:nvSpPr>
        <p:spPr>
          <a:xfrm>
            <a:off x="917575" y="4415790"/>
            <a:ext cx="5046663" cy="4183380"/>
          </a:xfrm>
          <a:prstGeom prst="rect">
            <a:avLst/>
          </a:prstGeom>
        </p:spPr>
        <p:txBody>
          <a:bodyPr lIns="92446" tIns="46223" rIns="92446" bIns="46223"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png"/><Relationship Id="rId5" Type="http://schemas.openxmlformats.org/officeDocument/2006/relationships/image" Target="../media/image5.emf"/><Relationship Id="rId4" Type="http://schemas.openxmlformats.org/officeDocument/2006/relationships/image" Target="../media/image4.tif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24"/>
          <p:cNvSpPr>
            <a:spLocks noGrp="1"/>
          </p:cNvSpPr>
          <p:nvPr>
            <p:ph type="title"/>
          </p:nvPr>
        </p:nvSpPr>
        <p:spPr>
          <a:xfrm>
            <a:off x="135467" y="-8837"/>
            <a:ext cx="10464800" cy="597415"/>
          </a:xfrm>
          <a:prstGeom prst="rect">
            <a:avLst/>
          </a:prstGeom>
        </p:spPr>
        <p:txBody>
          <a:bodyPr/>
          <a:lstStyle>
            <a:lvl1pPr>
              <a:defRPr sz="2400" b="0"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  <a:uFillTx/>
              </a:defRPr>
            </a:pPr>
            <a:r>
              <a:rPr sz="2800" b="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</a:rPr>
              <a:t>Title Text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8" y="6374676"/>
            <a:ext cx="1031968" cy="4488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5740" y="6358370"/>
            <a:ext cx="1019311" cy="5029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756" y="6355080"/>
            <a:ext cx="1831230" cy="50292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0" y="6348549"/>
            <a:ext cx="12192000" cy="0"/>
          </a:xfrm>
          <a:prstGeom prst="line">
            <a:avLst/>
          </a:prstGeom>
          <a:ln w="25400">
            <a:solidFill>
              <a:srgbClr val="007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3329" y="-9787"/>
            <a:ext cx="1092804" cy="70349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1387744" y="6477395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0285979B-2335-8943-9511-25760B04C115}" type="slidenum">
              <a:rPr kumimoji="0" lang="en-US" sz="1200" b="0" i="0" u="none" strike="noStrike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pPr/>
              <a:t>‹#›</a:t>
            </a:fld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644" y="6504421"/>
            <a:ext cx="1362456" cy="235413"/>
          </a:xfrm>
          <a:prstGeom prst="rect">
            <a:avLst/>
          </a:prstGeom>
        </p:spPr>
      </p:pic>
      <p:sp>
        <p:nvSpPr>
          <p:cNvPr id="4" name="Pentagon 3">
            <a:extLst>
              <a:ext uri="{FF2B5EF4-FFF2-40B4-BE49-F238E27FC236}">
                <a16:creationId xmlns:a16="http://schemas.microsoft.com/office/drawing/2014/main" id="{EEB74E2D-6AFF-5A45-BE89-5829DE3924F3}"/>
              </a:ext>
            </a:extLst>
          </p:cNvPr>
          <p:cNvSpPr/>
          <p:nvPr userDrawn="1"/>
        </p:nvSpPr>
        <p:spPr>
          <a:xfrm>
            <a:off x="0" y="-9786"/>
            <a:ext cx="10436697" cy="536004"/>
          </a:xfrm>
          <a:custGeom>
            <a:avLst/>
            <a:gdLst>
              <a:gd name="connsiteX0" fmla="*/ 0 w 10167257"/>
              <a:gd name="connsiteY0" fmla="*/ 0 h 512707"/>
              <a:gd name="connsiteX1" fmla="*/ 9910904 w 10167257"/>
              <a:gd name="connsiteY1" fmla="*/ 0 h 512707"/>
              <a:gd name="connsiteX2" fmla="*/ 10167257 w 10167257"/>
              <a:gd name="connsiteY2" fmla="*/ 256354 h 512707"/>
              <a:gd name="connsiteX3" fmla="*/ 9910904 w 10167257"/>
              <a:gd name="connsiteY3" fmla="*/ 512707 h 512707"/>
              <a:gd name="connsiteX4" fmla="*/ 0 w 10167257"/>
              <a:gd name="connsiteY4" fmla="*/ 512707 h 512707"/>
              <a:gd name="connsiteX5" fmla="*/ 0 w 10167257"/>
              <a:gd name="connsiteY5" fmla="*/ 0 h 512707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67257 w 10429258"/>
              <a:gd name="connsiteY2" fmla="*/ 256354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429258"/>
              <a:gd name="connsiteY0" fmla="*/ 0 h 541828"/>
              <a:gd name="connsiteX1" fmla="*/ 9910904 w 10429258"/>
              <a:gd name="connsiteY1" fmla="*/ 0 h 541828"/>
              <a:gd name="connsiteX2" fmla="*/ 10109015 w 10429258"/>
              <a:gd name="connsiteY2" fmla="*/ 314596 h 541828"/>
              <a:gd name="connsiteX3" fmla="*/ 10429258 w 10429258"/>
              <a:gd name="connsiteY3" fmla="*/ 541828 h 541828"/>
              <a:gd name="connsiteX4" fmla="*/ 0 w 10429258"/>
              <a:gd name="connsiteY4" fmla="*/ 512707 h 541828"/>
              <a:gd name="connsiteX5" fmla="*/ 0 w 10429258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109015 w 10242884"/>
              <a:gd name="connsiteY2" fmla="*/ 314596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41828"/>
              <a:gd name="connsiteX1" fmla="*/ 9910904 w 10242884"/>
              <a:gd name="connsiteY1" fmla="*/ 0 h 541828"/>
              <a:gd name="connsiteX2" fmla="*/ 10237147 w 10242884"/>
              <a:gd name="connsiteY2" fmla="*/ 530091 h 541828"/>
              <a:gd name="connsiteX3" fmla="*/ 10242884 w 10242884"/>
              <a:gd name="connsiteY3" fmla="*/ 541828 h 541828"/>
              <a:gd name="connsiteX4" fmla="*/ 0 w 10242884"/>
              <a:gd name="connsiteY4" fmla="*/ 512707 h 541828"/>
              <a:gd name="connsiteX5" fmla="*/ 0 w 10242884"/>
              <a:gd name="connsiteY5" fmla="*/ 0 h 541828"/>
              <a:gd name="connsiteX0" fmla="*/ 0 w 10242884"/>
              <a:gd name="connsiteY0" fmla="*/ 0 h 536004"/>
              <a:gd name="connsiteX1" fmla="*/ 9910904 w 10242884"/>
              <a:gd name="connsiteY1" fmla="*/ 0 h 536004"/>
              <a:gd name="connsiteX2" fmla="*/ 10237147 w 10242884"/>
              <a:gd name="connsiteY2" fmla="*/ 530091 h 536004"/>
              <a:gd name="connsiteX3" fmla="*/ 10242884 w 10242884"/>
              <a:gd name="connsiteY3" fmla="*/ 536004 h 536004"/>
              <a:gd name="connsiteX4" fmla="*/ 0 w 10242884"/>
              <a:gd name="connsiteY4" fmla="*/ 512707 h 536004"/>
              <a:gd name="connsiteX5" fmla="*/ 0 w 10242884"/>
              <a:gd name="connsiteY5" fmla="*/ 0 h 536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42884" h="536004">
                <a:moveTo>
                  <a:pt x="0" y="0"/>
                </a:moveTo>
                <a:lnTo>
                  <a:pt x="9910904" y="0"/>
                </a:lnTo>
                <a:lnTo>
                  <a:pt x="10237147" y="530091"/>
                </a:lnTo>
                <a:lnTo>
                  <a:pt x="10242884" y="536004"/>
                </a:lnTo>
                <a:lnTo>
                  <a:pt x="0" y="512707"/>
                </a:lnTo>
                <a:lnTo>
                  <a:pt x="0" y="0"/>
                </a:lnTo>
                <a:close/>
              </a:path>
            </a:pathLst>
          </a:custGeom>
          <a:solidFill>
            <a:srgbClr val="0073B8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" name="Shape 25">
            <a:extLst>
              <a:ext uri="{FF2B5EF4-FFF2-40B4-BE49-F238E27FC236}">
                <a16:creationId xmlns:a16="http://schemas.microsoft.com/office/drawing/2014/main" id="{99E5A2FA-1DDF-4174-97AE-882AB2C5F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2702" y="863600"/>
            <a:ext cx="11286597" cy="5994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4605" y="6522485"/>
            <a:ext cx="101245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USNDP 2023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F0C18-6E35-4989-8F2B-38C508F5C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45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80644" y="6504421"/>
            <a:ext cx="1362456" cy="235413"/>
          </a:xfrm>
          <a:prstGeom prst="rect">
            <a:avLst/>
          </a:prstGeom>
        </p:spPr>
      </p:pic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452702" y="863600"/>
            <a:ext cx="11286597" cy="599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88900" tIns="88900" rIns="88900" bIns="88900"/>
          <a:lstStyle/>
          <a:p>
            <a:pPr lvl="0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400" dirty="0">
                <a:uFill>
                  <a:solidFill/>
                </a:uFill>
              </a:rPr>
              <a:t>Body Level Five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8" y="6374676"/>
            <a:ext cx="1031968" cy="4488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5740" y="6358370"/>
            <a:ext cx="1019311" cy="50292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3756" y="6355080"/>
            <a:ext cx="1831230" cy="502920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0" y="6348549"/>
            <a:ext cx="12192000" cy="0"/>
          </a:xfrm>
          <a:prstGeom prst="line">
            <a:avLst/>
          </a:prstGeom>
          <a:ln w="25400">
            <a:solidFill>
              <a:srgbClr val="0073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3351" y="177581"/>
            <a:ext cx="2121098" cy="1365457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7694605" y="6522485"/>
            <a:ext cx="1055734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USNDP </a:t>
            </a: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rPr>
              <a:t> 2023</a:t>
            </a: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3B19D612-9B0A-8B4D-BB5E-C0B76421C1D2}"/>
              </a:ext>
            </a:extLst>
          </p:cNvPr>
          <p:cNvSpPr/>
          <p:nvPr userDrawn="1"/>
        </p:nvSpPr>
        <p:spPr>
          <a:xfrm>
            <a:off x="1" y="1"/>
            <a:ext cx="9699170" cy="1190330"/>
          </a:xfrm>
          <a:custGeom>
            <a:avLst/>
            <a:gdLst>
              <a:gd name="connsiteX0" fmla="*/ 0 w 9437914"/>
              <a:gd name="connsiteY0" fmla="*/ 0 h 1186543"/>
              <a:gd name="connsiteX1" fmla="*/ 8844643 w 9437914"/>
              <a:gd name="connsiteY1" fmla="*/ 0 h 1186543"/>
              <a:gd name="connsiteX2" fmla="*/ 9437914 w 9437914"/>
              <a:gd name="connsiteY2" fmla="*/ 593272 h 1186543"/>
              <a:gd name="connsiteX3" fmla="*/ 8844643 w 9437914"/>
              <a:gd name="connsiteY3" fmla="*/ 1186543 h 1186543"/>
              <a:gd name="connsiteX4" fmla="*/ 0 w 9437914"/>
              <a:gd name="connsiteY4" fmla="*/ 1186543 h 1186543"/>
              <a:gd name="connsiteX5" fmla="*/ 0 w 9437914"/>
              <a:gd name="connsiteY5" fmla="*/ 0 h 1186543"/>
              <a:gd name="connsiteX0" fmla="*/ 0 w 9947886"/>
              <a:gd name="connsiteY0" fmla="*/ 0 h 1186543"/>
              <a:gd name="connsiteX1" fmla="*/ 8844643 w 9947886"/>
              <a:gd name="connsiteY1" fmla="*/ 0 h 1186543"/>
              <a:gd name="connsiteX2" fmla="*/ 9437914 w 9947886"/>
              <a:gd name="connsiteY2" fmla="*/ 593272 h 1186543"/>
              <a:gd name="connsiteX3" fmla="*/ 9947886 w 9947886"/>
              <a:gd name="connsiteY3" fmla="*/ 1146787 h 1186543"/>
              <a:gd name="connsiteX4" fmla="*/ 0 w 9947886"/>
              <a:gd name="connsiteY4" fmla="*/ 1186543 h 1186543"/>
              <a:gd name="connsiteX5" fmla="*/ 0 w 9947886"/>
              <a:gd name="connsiteY5" fmla="*/ 0 h 1186543"/>
              <a:gd name="connsiteX0" fmla="*/ 0 w 9512458"/>
              <a:gd name="connsiteY0" fmla="*/ 0 h 1190330"/>
              <a:gd name="connsiteX1" fmla="*/ 8844643 w 9512458"/>
              <a:gd name="connsiteY1" fmla="*/ 0 h 1190330"/>
              <a:gd name="connsiteX2" fmla="*/ 9437914 w 9512458"/>
              <a:gd name="connsiteY2" fmla="*/ 593272 h 1190330"/>
              <a:gd name="connsiteX3" fmla="*/ 9512458 w 9512458"/>
              <a:gd name="connsiteY3" fmla="*/ 1190330 h 1190330"/>
              <a:gd name="connsiteX4" fmla="*/ 0 w 9512458"/>
              <a:gd name="connsiteY4" fmla="*/ 1186543 h 1190330"/>
              <a:gd name="connsiteX5" fmla="*/ 0 w 9512458"/>
              <a:gd name="connsiteY5" fmla="*/ 0 h 1190330"/>
              <a:gd name="connsiteX0" fmla="*/ 0 w 9512458"/>
              <a:gd name="connsiteY0" fmla="*/ 0 h 1190330"/>
              <a:gd name="connsiteX1" fmla="*/ 8844643 w 9512458"/>
              <a:gd name="connsiteY1" fmla="*/ 0 h 1190330"/>
              <a:gd name="connsiteX2" fmla="*/ 9231086 w 9512458"/>
              <a:gd name="connsiteY2" fmla="*/ 691243 h 1190330"/>
              <a:gd name="connsiteX3" fmla="*/ 9512458 w 9512458"/>
              <a:gd name="connsiteY3" fmla="*/ 1190330 h 1190330"/>
              <a:gd name="connsiteX4" fmla="*/ 0 w 9512458"/>
              <a:gd name="connsiteY4" fmla="*/ 1186543 h 1190330"/>
              <a:gd name="connsiteX5" fmla="*/ 0 w 9512458"/>
              <a:gd name="connsiteY5" fmla="*/ 0 h 119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512458" h="1190330">
                <a:moveTo>
                  <a:pt x="0" y="0"/>
                </a:moveTo>
                <a:lnTo>
                  <a:pt x="8844643" y="0"/>
                </a:lnTo>
                <a:lnTo>
                  <a:pt x="9231086" y="691243"/>
                </a:lnTo>
                <a:lnTo>
                  <a:pt x="9512458" y="1190330"/>
                </a:lnTo>
                <a:lnTo>
                  <a:pt x="0" y="1186543"/>
                </a:lnTo>
                <a:lnTo>
                  <a:pt x="0" y="0"/>
                </a:lnTo>
                <a:close/>
              </a:path>
            </a:pathLst>
          </a:custGeom>
          <a:solidFill>
            <a:srgbClr val="0073B8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ransition spd="med"/>
  <p:timing>
    <p:tnLst>
      <p:par>
        <p:cTn id="1" dur="indefinite" restart="never" nodeType="tmRoot"/>
      </p:par>
    </p:tnLst>
  </p:timing>
  <p:txStyles>
    <p:titleStyle>
      <a:lvl1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1pPr>
      <a:lvl2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2pPr>
      <a:lvl3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3pPr>
      <a:lvl4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4pPr>
      <a:lvl5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5pPr>
      <a:lvl6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6pPr>
      <a:lvl7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7pPr>
      <a:lvl8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8pPr>
      <a:lvl9pPr>
        <a:defRPr sz="2800" b="1">
          <a:solidFill>
            <a:srgbClr val="FFFFFF"/>
          </a:solidFill>
          <a:uFill>
            <a:solidFill>
              <a:srgbClr val="FFFFFF"/>
            </a:solidFill>
          </a:u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54000" indent="-2540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1pPr>
      <a:lvl2pPr marL="728133" indent="-270933">
        <a:spcBef>
          <a:spcPts val="2000"/>
        </a:spcBef>
        <a:buSzPct val="125000"/>
        <a:buChar char="-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2pPr>
      <a:lvl3pPr marL="9144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3pPr>
      <a:lvl4pPr marL="1371600">
        <a:spcBef>
          <a:spcPts val="2000"/>
        </a:spcBef>
        <a:buSzPct val="125000"/>
        <a:buChar char="-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4pPr>
      <a:lvl5pPr marL="1828800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5pPr>
      <a:lvl6pPr marL="34308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6pPr>
      <a:lvl7pPr marL="37864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7pPr>
      <a:lvl8pPr marL="4142013" indent="-979714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8pPr>
      <a:lvl9pPr marL="4497613" indent="-979713">
        <a:spcBef>
          <a:spcPts val="2000"/>
        </a:spcBef>
        <a:buSzPct val="125000"/>
        <a:buChar char="•"/>
        <a:defRPr sz="2400">
          <a:uFill>
            <a:solidFill/>
          </a:u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1pPr>
      <a:lvl2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2pPr>
      <a:lvl3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3pPr>
      <a:lvl4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4pPr>
      <a:lvl5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5pPr>
      <a:lvl6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6pPr>
      <a:lvl7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7pPr>
      <a:lvl8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8pPr>
      <a:lvl9pPr algn="ctr">
        <a:defRPr sz="1200">
          <a:solidFill>
            <a:schemeClr val="tx1"/>
          </a:solidFill>
          <a:uFill>
            <a:solidFill>
              <a:srgbClr val="6C6C6C"/>
            </a:solidFill>
          </a:u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25457" y="148372"/>
            <a:ext cx="9026855" cy="899032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Arial" charset="0"/>
                <a:cs typeface="Arial" charset="0"/>
                <a:sym typeface="Century Gothic"/>
              </a:defRPr>
            </a:lvl1pPr>
            <a:lvl2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>
              <a:defRPr sz="2800" b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defTabSz="914400">
              <a:defRPr/>
            </a:pP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Policies and </a:t>
            </a:r>
            <a:r>
              <a:rPr lang="en-US" sz="40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Proceedures</a:t>
            </a:r>
            <a:r>
              <a:rPr lang="en-US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Open Discussion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63532" y="4560570"/>
            <a:ext cx="2304469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07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The 35 rule for uncertainties?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695565" y="1005840"/>
            <a:ext cx="4774209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FF0000"/>
                </a:solidFill>
              </a:rPr>
              <a:t>Why Do we have such a rule?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95565" y="1556020"/>
            <a:ext cx="1370888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Is it a policy?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735" y="2106201"/>
            <a:ext cx="6467475" cy="3238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18014" y="2543694"/>
            <a:ext cx="590204" cy="207818"/>
          </a:xfrm>
          <a:prstGeom prst="rect">
            <a:avLst/>
          </a:prstGeom>
          <a:solidFill>
            <a:srgbClr val="FFFF00">
              <a:alpha val="23000"/>
            </a:srgbClr>
          </a:solidFill>
          <a:ln w="25400" cap="flat">
            <a:solidFill>
              <a:srgbClr val="FFFF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284702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Does every reported level need to be included in the adopted levels?</a:t>
            </a:r>
            <a:endParaRPr lang="en-US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99" y="955530"/>
            <a:ext cx="8343767" cy="226980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425737" y="1924181"/>
            <a:ext cx="2452256" cy="207818"/>
          </a:xfrm>
          <a:prstGeom prst="rect">
            <a:avLst/>
          </a:prstGeom>
          <a:solidFill>
            <a:srgbClr val="FFFF00">
              <a:alpha val="23000"/>
            </a:srgbClr>
          </a:solidFill>
          <a:ln w="25400" cap="flat">
            <a:solidFill>
              <a:srgbClr val="FFFF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9105" y="2131999"/>
            <a:ext cx="1501833" cy="207818"/>
          </a:xfrm>
          <a:prstGeom prst="rect">
            <a:avLst/>
          </a:prstGeom>
          <a:solidFill>
            <a:srgbClr val="FFFF00">
              <a:alpha val="23000"/>
            </a:srgbClr>
          </a:solidFill>
          <a:ln w="25400" cap="flat">
            <a:solidFill>
              <a:srgbClr val="FFFF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30329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What Q-values are required to be with the Q-record?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1753985" y="1105593"/>
            <a:ext cx="1648208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Sn, </a:t>
            </a:r>
            <a:r>
              <a:rPr lang="en-US" sz="1600" dirty="0" err="1" smtClean="0"/>
              <a:t>Sp</a:t>
            </a:r>
            <a:r>
              <a:rPr lang="en-US" sz="1600" dirty="0" smtClean="0"/>
              <a:t>, </a:t>
            </a:r>
            <a:r>
              <a:rPr lang="en-US" sz="1600" dirty="0" err="1" smtClean="0"/>
              <a:t>Qa</a:t>
            </a:r>
            <a:r>
              <a:rPr lang="en-US" sz="1600" dirty="0" smtClean="0"/>
              <a:t>, </a:t>
            </a:r>
            <a:r>
              <a:rPr lang="en-US" sz="1600" dirty="0" err="1" smtClean="0"/>
              <a:t>Qb</a:t>
            </a:r>
            <a:r>
              <a:rPr lang="en-US" sz="1600" dirty="0" smtClean="0"/>
              <a:t>-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3985" y="1633692"/>
            <a:ext cx="2680542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Does policy require others?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359" y="2079168"/>
            <a:ext cx="7806543" cy="222682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660967" y="2643447"/>
            <a:ext cx="623455" cy="232756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29046" y="4840586"/>
            <a:ext cx="9254457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algn="l"/>
            <a:r>
              <a:rPr lang="en-US" sz="1600" dirty="0" smtClean="0">
                <a:solidFill>
                  <a:srgbClr val="FF0000"/>
                </a:solidFill>
              </a:rPr>
              <a:t>Is there a policy for inclusion of a uncertainty value when the Q-value is determined by systematics?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29045" y="4307880"/>
            <a:ext cx="6710491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This comment is from the Guidelines. Does that reflect accepted policy?</a:t>
            </a:r>
          </a:p>
        </p:txBody>
      </p:sp>
    </p:spTree>
    <p:extLst>
      <p:ext uri="{BB962C8B-B14F-4D97-AF65-F5344CB8AC3E}">
        <p14:creationId xmlns:p14="http://schemas.microsoft.com/office/powerpoint/2010/main" val="23691345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8" grpId="0" animBg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Decay mode branching in adopted levels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248853"/>
            <a:ext cx="8197099" cy="131046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97280" y="1097280"/>
            <a:ext cx="8151590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How much documentation is required when giving %Decay Mode in the adopted levels?</a:t>
            </a:r>
          </a:p>
        </p:txBody>
      </p:sp>
      <p:sp>
        <p:nvSpPr>
          <p:cNvPr id="5" name="Rectangle 4"/>
          <p:cNvSpPr/>
          <p:nvPr/>
        </p:nvSpPr>
        <p:spPr>
          <a:xfrm>
            <a:off x="8600476" y="2310938"/>
            <a:ext cx="623455" cy="232756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52570" y="3012983"/>
            <a:ext cx="7071361" cy="232756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02397" y="3245739"/>
            <a:ext cx="1602703" cy="232756"/>
          </a:xfrm>
          <a:prstGeom prst="rect">
            <a:avLst/>
          </a:prstGeom>
          <a:noFill/>
          <a:ln w="25400" cap="flat">
            <a:solidFill>
              <a:srgbClr val="FF0000"/>
            </a:solidFill>
            <a:prstDash val="solid"/>
            <a:bevel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76256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title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767514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title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926689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wrap="square">
        <a:spAutoFit/>
      </a:bodyPr>
      <a:lstStyle>
        <a:defPPr algn="l">
          <a:defRPr sz="1600" dirty="0" smtClean="0"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19848</TotalTime>
  <Words>115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Helvetica</vt:lpstr>
      <vt:lpstr>Helvetica Neue</vt:lpstr>
      <vt:lpstr>Times New Roman</vt:lpstr>
      <vt:lpstr>Default</vt:lpstr>
      <vt:lpstr>PowerPoint Presentation</vt:lpstr>
      <vt:lpstr>The 35 rule for uncertainties?</vt:lpstr>
      <vt:lpstr>Does every reported level need to be included in the adopted levels?</vt:lpstr>
      <vt:lpstr>What Q-values are required to be with the Q-record? </vt:lpstr>
      <vt:lpstr>Decay mode branching in adopted levels</vt:lpstr>
      <vt:lpstr>title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Ned</dc:creator>
  <cp:lastModifiedBy>Ned Kelley</cp:lastModifiedBy>
  <cp:revision>388</cp:revision>
  <cp:lastPrinted>2023-07-10T18:37:59Z</cp:lastPrinted>
  <dcterms:modified xsi:type="dcterms:W3CDTF">2023-11-08T16:12:26Z</dcterms:modified>
</cp:coreProperties>
</file>