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32" r:id="rId3"/>
    <p:sldId id="295" r:id="rId4"/>
    <p:sldId id="319" r:id="rId5"/>
    <p:sldId id="5463" r:id="rId6"/>
    <p:sldId id="322" r:id="rId7"/>
    <p:sldId id="330" r:id="rId8"/>
    <p:sldId id="331" r:id="rId9"/>
    <p:sldId id="326" r:id="rId10"/>
    <p:sldId id="327" r:id="rId11"/>
    <p:sldId id="328" r:id="rId12"/>
    <p:sldId id="329" r:id="rId13"/>
    <p:sldId id="333" r:id="rId14"/>
    <p:sldId id="259" r:id="rId15"/>
    <p:sldId id="257" r:id="rId16"/>
    <p:sldId id="258" r:id="rId17"/>
    <p:sldId id="334" r:id="rId18"/>
    <p:sldId id="335" r:id="rId19"/>
    <p:sldId id="336" r:id="rId20"/>
    <p:sldId id="337" r:id="rId21"/>
    <p:sldId id="338" r:id="rId22"/>
    <p:sldId id="321" r:id="rId23"/>
    <p:sldId id="340" r:id="rId24"/>
    <p:sldId id="5440" r:id="rId25"/>
    <p:sldId id="5447" r:id="rId26"/>
    <p:sldId id="5441" r:id="rId27"/>
    <p:sldId id="5443" r:id="rId28"/>
    <p:sldId id="5444" r:id="rId29"/>
    <p:sldId id="5446" r:id="rId30"/>
    <p:sldId id="5448" r:id="rId31"/>
    <p:sldId id="5450" r:id="rId32"/>
    <p:sldId id="5451" r:id="rId33"/>
    <p:sldId id="5459" r:id="rId34"/>
    <p:sldId id="5461" r:id="rId35"/>
    <p:sldId id="5449" r:id="rId36"/>
    <p:sldId id="5453" r:id="rId37"/>
    <p:sldId id="5454" r:id="rId38"/>
    <p:sldId id="5462" r:id="rId39"/>
    <p:sldId id="323" r:id="rId40"/>
    <p:sldId id="5456" r:id="rId41"/>
    <p:sldId id="5457" r:id="rId42"/>
    <p:sldId id="5458" r:id="rId43"/>
    <p:sldId id="5460" r:id="rId44"/>
    <p:sldId id="291" r:id="rId45"/>
    <p:sldId id="260" r:id="rId46"/>
  </p:sldIdLst>
  <p:sldSz cx="6858000" cy="51435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F24F7-3EDA-498C-AFD3-AAF21E2A4B6B}" v="94" dt="2023-11-13T11:36:31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160" autoAdjust="0"/>
  </p:normalViewPr>
  <p:slideViewPr>
    <p:cSldViewPr>
      <p:cViewPr varScale="1">
        <p:scale>
          <a:sx n="143" d="100"/>
          <a:sy n="143" d="100"/>
        </p:scale>
        <p:origin x="810" y="12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85CEAB-C7A9-4038-BBEB-29F90B61D62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500732-A49D-4B3F-8880-A991648553E0}">
      <dgm:prSet phldrT="[Text]"/>
      <dgm:spPr/>
      <dgm:t>
        <a:bodyPr/>
        <a:lstStyle/>
        <a:p>
          <a:r>
            <a:rPr lang="en-US" dirty="0"/>
            <a:t>Understand and Resolve anomalies </a:t>
          </a:r>
          <a:endParaRPr lang="en-GB" dirty="0"/>
        </a:p>
      </dgm:t>
    </dgm:pt>
    <dgm:pt modelId="{408CDE7B-BA96-441C-9B02-54F0DBBB9CE2}" type="parTrans" cxnId="{3EC7221F-77BE-495C-8809-1FB95D80CDF0}">
      <dgm:prSet/>
      <dgm:spPr/>
      <dgm:t>
        <a:bodyPr/>
        <a:lstStyle/>
        <a:p>
          <a:endParaRPr lang="en-GB"/>
        </a:p>
      </dgm:t>
    </dgm:pt>
    <dgm:pt modelId="{EFD3278B-371B-41AF-AE6C-FB598BB1D8EC}" type="sibTrans" cxnId="{3EC7221F-77BE-495C-8809-1FB95D80CDF0}">
      <dgm:prSet/>
      <dgm:spPr/>
      <dgm:t>
        <a:bodyPr/>
        <a:lstStyle/>
        <a:p>
          <a:endParaRPr lang="en-GB"/>
        </a:p>
      </dgm:t>
    </dgm:pt>
    <dgm:pt modelId="{B5B569FA-4010-418D-A323-CAEBFC21C39A}">
      <dgm:prSet phldrT="[Text]" custT="1"/>
      <dgm:spPr/>
      <dgm:t>
        <a:bodyPr/>
        <a:lstStyle/>
        <a:p>
          <a:r>
            <a:rPr lang="en-US" sz="1050" dirty="0"/>
            <a:t>Reactor antineutrino measurements</a:t>
          </a:r>
          <a:endParaRPr lang="en-GB" sz="1050" dirty="0"/>
        </a:p>
      </dgm:t>
    </dgm:pt>
    <dgm:pt modelId="{4816AEFB-217E-4107-84E6-AB0582CE1CC5}" type="parTrans" cxnId="{78CCF67F-D796-46B4-9075-38D7A7C67E88}">
      <dgm:prSet/>
      <dgm:spPr/>
      <dgm:t>
        <a:bodyPr/>
        <a:lstStyle/>
        <a:p>
          <a:endParaRPr lang="en-GB"/>
        </a:p>
      </dgm:t>
    </dgm:pt>
    <dgm:pt modelId="{420B6533-8C49-4997-97B3-48E26636B197}" type="sibTrans" cxnId="{78CCF67F-D796-46B4-9075-38D7A7C67E88}">
      <dgm:prSet/>
      <dgm:spPr/>
      <dgm:t>
        <a:bodyPr/>
        <a:lstStyle/>
        <a:p>
          <a:endParaRPr lang="en-GB"/>
        </a:p>
      </dgm:t>
    </dgm:pt>
    <dgm:pt modelId="{B87C978C-6762-4BE6-B4FF-26085A00DDE2}">
      <dgm:prSet phldrT="[Text]"/>
      <dgm:spPr/>
      <dgm:t>
        <a:bodyPr/>
        <a:lstStyle/>
        <a:p>
          <a:r>
            <a:rPr lang="en-US" dirty="0"/>
            <a:t>Modelling</a:t>
          </a:r>
        </a:p>
        <a:p>
          <a:r>
            <a:rPr lang="en-US" dirty="0"/>
            <a:t>Conversion Summation</a:t>
          </a:r>
          <a:endParaRPr lang="en-GB" dirty="0"/>
        </a:p>
      </dgm:t>
    </dgm:pt>
    <dgm:pt modelId="{AC61FE60-3A8F-444F-9AF5-2F9EF787FC27}" type="parTrans" cxnId="{42C0EBD9-27FA-47FE-BCEE-F5111C2EB574}">
      <dgm:prSet/>
      <dgm:spPr/>
      <dgm:t>
        <a:bodyPr/>
        <a:lstStyle/>
        <a:p>
          <a:endParaRPr lang="en-GB"/>
        </a:p>
      </dgm:t>
    </dgm:pt>
    <dgm:pt modelId="{2F92A6F0-F951-47FF-AFE3-BC9EA11083FA}" type="sibTrans" cxnId="{42C0EBD9-27FA-47FE-BCEE-F5111C2EB574}">
      <dgm:prSet/>
      <dgm:spPr/>
      <dgm:t>
        <a:bodyPr/>
        <a:lstStyle/>
        <a:p>
          <a:endParaRPr lang="en-GB"/>
        </a:p>
      </dgm:t>
    </dgm:pt>
    <dgm:pt modelId="{985D424A-EF64-4091-87D3-9C5D56A671D3}">
      <dgm:prSet phldrT="[Text]" custT="1"/>
      <dgm:spPr/>
      <dgm:t>
        <a:bodyPr/>
        <a:lstStyle/>
        <a:p>
          <a:r>
            <a:rPr lang="en-US" sz="1050" dirty="0"/>
            <a:t>Nuclear data</a:t>
          </a:r>
        </a:p>
        <a:p>
          <a:r>
            <a:rPr lang="en-GB" sz="1050" dirty="0" err="1"/>
            <a:t>Decay+Fission</a:t>
          </a:r>
          <a:endParaRPr lang="en-GB" sz="1050" dirty="0"/>
        </a:p>
        <a:p>
          <a:r>
            <a:rPr lang="en-GB" sz="1050" dirty="0"/>
            <a:t>Theory</a:t>
          </a:r>
        </a:p>
      </dgm:t>
    </dgm:pt>
    <dgm:pt modelId="{1E108E0B-B155-4173-90F9-364C99792F7D}" type="parTrans" cxnId="{D11D6742-8638-498F-AC0E-C78E88CD2D4C}">
      <dgm:prSet/>
      <dgm:spPr/>
      <dgm:t>
        <a:bodyPr/>
        <a:lstStyle/>
        <a:p>
          <a:endParaRPr lang="en-GB"/>
        </a:p>
      </dgm:t>
    </dgm:pt>
    <dgm:pt modelId="{A22D9E12-8C14-4397-AD28-7145A2B98860}" type="sibTrans" cxnId="{D11D6742-8638-498F-AC0E-C78E88CD2D4C}">
      <dgm:prSet/>
      <dgm:spPr/>
      <dgm:t>
        <a:bodyPr/>
        <a:lstStyle/>
        <a:p>
          <a:endParaRPr lang="en-GB"/>
        </a:p>
      </dgm:t>
    </dgm:pt>
    <dgm:pt modelId="{198FF4A9-664C-446E-AA06-E5E31BB3C60D}">
      <dgm:prSet phldrT="[Text]"/>
      <dgm:spPr/>
      <dgm:t>
        <a:bodyPr/>
        <a:lstStyle/>
        <a:p>
          <a:r>
            <a:rPr lang="en-US" dirty="0"/>
            <a:t>Reactor data</a:t>
          </a:r>
          <a:endParaRPr lang="en-GB" dirty="0"/>
        </a:p>
      </dgm:t>
    </dgm:pt>
    <dgm:pt modelId="{9380E770-D22D-4ABE-8309-C889129029DA}" type="parTrans" cxnId="{28643CCE-BB2C-4E1C-B4FC-274D78BDEA38}">
      <dgm:prSet/>
      <dgm:spPr/>
      <dgm:t>
        <a:bodyPr/>
        <a:lstStyle/>
        <a:p>
          <a:endParaRPr lang="en-GB"/>
        </a:p>
      </dgm:t>
    </dgm:pt>
    <dgm:pt modelId="{8D52118D-08D8-40CF-A1A9-8D9853FF5F01}" type="sibTrans" cxnId="{28643CCE-BB2C-4E1C-B4FC-274D78BDEA38}">
      <dgm:prSet/>
      <dgm:spPr/>
      <dgm:t>
        <a:bodyPr/>
        <a:lstStyle/>
        <a:p>
          <a:endParaRPr lang="en-GB"/>
        </a:p>
      </dgm:t>
    </dgm:pt>
    <dgm:pt modelId="{5EF4293A-9970-440E-A03A-2DEDCE48C717}" type="pres">
      <dgm:prSet presAssocID="{A285CEAB-C7A9-4038-BBEB-29F90B61D62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1955E4-0401-4E18-863E-EAFA12BB7853}" type="pres">
      <dgm:prSet presAssocID="{9E500732-A49D-4B3F-8880-A991648553E0}" presName="centerShape" presStyleLbl="node0" presStyleIdx="0" presStyleCnt="1"/>
      <dgm:spPr/>
    </dgm:pt>
    <dgm:pt modelId="{9482FD44-7B62-4B2A-B389-690E418B629F}" type="pres">
      <dgm:prSet presAssocID="{B5B569FA-4010-418D-A323-CAEBFC21C39A}" presName="node" presStyleLbl="node1" presStyleIdx="0" presStyleCnt="4" custScaleX="173701" custScaleY="102384" custRadScaleRad="98703" custRadScaleInc="-3441">
        <dgm:presLayoutVars>
          <dgm:bulletEnabled val="1"/>
        </dgm:presLayoutVars>
      </dgm:prSet>
      <dgm:spPr/>
    </dgm:pt>
    <dgm:pt modelId="{7F0E7E0B-61C8-4B6A-A0B0-66448D512B67}" type="pres">
      <dgm:prSet presAssocID="{B5B569FA-4010-418D-A323-CAEBFC21C39A}" presName="dummy" presStyleCnt="0"/>
      <dgm:spPr/>
    </dgm:pt>
    <dgm:pt modelId="{1E2AB8FF-4E45-47D7-B877-7CFCE1D0D241}" type="pres">
      <dgm:prSet presAssocID="{420B6533-8C49-4997-97B3-48E26636B197}" presName="sibTrans" presStyleLbl="sibTrans2D1" presStyleIdx="0" presStyleCnt="4"/>
      <dgm:spPr/>
    </dgm:pt>
    <dgm:pt modelId="{F5070EE0-736B-4DA0-B5BA-D5AECC36530F}" type="pres">
      <dgm:prSet presAssocID="{B87C978C-6762-4BE6-B4FF-26085A00DDE2}" presName="node" presStyleLbl="node1" presStyleIdx="1" presStyleCnt="4" custScaleX="125825" custRadScaleRad="97674" custRadScaleInc="-937">
        <dgm:presLayoutVars>
          <dgm:bulletEnabled val="1"/>
        </dgm:presLayoutVars>
      </dgm:prSet>
      <dgm:spPr/>
    </dgm:pt>
    <dgm:pt modelId="{BFBE7270-E034-4202-923C-5E786AC5CF7E}" type="pres">
      <dgm:prSet presAssocID="{B87C978C-6762-4BE6-B4FF-26085A00DDE2}" presName="dummy" presStyleCnt="0"/>
      <dgm:spPr/>
    </dgm:pt>
    <dgm:pt modelId="{B611CF18-9BC5-454D-B539-DFFEBF3BF26F}" type="pres">
      <dgm:prSet presAssocID="{2F92A6F0-F951-47FF-AFE3-BC9EA11083FA}" presName="sibTrans" presStyleLbl="sibTrans2D1" presStyleIdx="1" presStyleCnt="4"/>
      <dgm:spPr/>
    </dgm:pt>
    <dgm:pt modelId="{ABCBCA10-D18F-4F81-81C4-21C369610464}" type="pres">
      <dgm:prSet presAssocID="{985D424A-EF64-4091-87D3-9C5D56A671D3}" presName="node" presStyleLbl="node1" presStyleIdx="2" presStyleCnt="4" custScaleX="193842" custScaleY="104356">
        <dgm:presLayoutVars>
          <dgm:bulletEnabled val="1"/>
        </dgm:presLayoutVars>
      </dgm:prSet>
      <dgm:spPr/>
    </dgm:pt>
    <dgm:pt modelId="{51B7868A-EA84-4C39-A2DB-92845093E07B}" type="pres">
      <dgm:prSet presAssocID="{985D424A-EF64-4091-87D3-9C5D56A671D3}" presName="dummy" presStyleCnt="0"/>
      <dgm:spPr/>
    </dgm:pt>
    <dgm:pt modelId="{4CE15835-4C65-4141-B59B-4FBE745A0184}" type="pres">
      <dgm:prSet presAssocID="{A22D9E12-8C14-4397-AD28-7145A2B98860}" presName="sibTrans" presStyleLbl="sibTrans2D1" presStyleIdx="2" presStyleCnt="4"/>
      <dgm:spPr/>
    </dgm:pt>
    <dgm:pt modelId="{CECDD3CC-A99F-49A8-8CFB-02826CD52A59}" type="pres">
      <dgm:prSet presAssocID="{198FF4A9-664C-446E-AA06-E5E31BB3C60D}" presName="node" presStyleLbl="node1" presStyleIdx="3" presStyleCnt="4" custScaleX="127208">
        <dgm:presLayoutVars>
          <dgm:bulletEnabled val="1"/>
        </dgm:presLayoutVars>
      </dgm:prSet>
      <dgm:spPr/>
    </dgm:pt>
    <dgm:pt modelId="{554ABFCD-5DA3-4B67-9867-6ABA2F051BDB}" type="pres">
      <dgm:prSet presAssocID="{198FF4A9-664C-446E-AA06-E5E31BB3C60D}" presName="dummy" presStyleCnt="0"/>
      <dgm:spPr/>
    </dgm:pt>
    <dgm:pt modelId="{ACDF2D39-7409-42A5-9F1E-6D032FE146AF}" type="pres">
      <dgm:prSet presAssocID="{8D52118D-08D8-40CF-A1A9-8D9853FF5F01}" presName="sibTrans" presStyleLbl="sibTrans2D1" presStyleIdx="3" presStyleCnt="4"/>
      <dgm:spPr/>
    </dgm:pt>
  </dgm:ptLst>
  <dgm:cxnLst>
    <dgm:cxn modelId="{AB723E0F-BA3F-403E-BDD4-9583DF591DF6}" type="presOf" srcId="{B87C978C-6762-4BE6-B4FF-26085A00DDE2}" destId="{F5070EE0-736B-4DA0-B5BA-D5AECC36530F}" srcOrd="0" destOrd="0" presId="urn:microsoft.com/office/officeart/2005/8/layout/radial6"/>
    <dgm:cxn modelId="{3EC7221F-77BE-495C-8809-1FB95D80CDF0}" srcId="{A285CEAB-C7A9-4038-BBEB-29F90B61D625}" destId="{9E500732-A49D-4B3F-8880-A991648553E0}" srcOrd="0" destOrd="0" parTransId="{408CDE7B-BA96-441C-9B02-54F0DBBB9CE2}" sibTransId="{EFD3278B-371B-41AF-AE6C-FB598BB1D8EC}"/>
    <dgm:cxn modelId="{C06DC525-8D9A-40C0-9439-972AA0484777}" type="presOf" srcId="{A285CEAB-C7A9-4038-BBEB-29F90B61D625}" destId="{5EF4293A-9970-440E-A03A-2DEDCE48C717}" srcOrd="0" destOrd="0" presId="urn:microsoft.com/office/officeart/2005/8/layout/radial6"/>
    <dgm:cxn modelId="{3F3FAF35-2492-4B5C-A2E4-3B3C76CB872B}" type="presOf" srcId="{198FF4A9-664C-446E-AA06-E5E31BB3C60D}" destId="{CECDD3CC-A99F-49A8-8CFB-02826CD52A59}" srcOrd="0" destOrd="0" presId="urn:microsoft.com/office/officeart/2005/8/layout/radial6"/>
    <dgm:cxn modelId="{0377D75D-D5C8-4ADD-8E5A-9DE7976DB12B}" type="presOf" srcId="{420B6533-8C49-4997-97B3-48E26636B197}" destId="{1E2AB8FF-4E45-47D7-B877-7CFCE1D0D241}" srcOrd="0" destOrd="0" presId="urn:microsoft.com/office/officeart/2005/8/layout/radial6"/>
    <dgm:cxn modelId="{63DB1E62-386D-4FC9-8E4F-02F8A920BDA5}" type="presOf" srcId="{A22D9E12-8C14-4397-AD28-7145A2B98860}" destId="{4CE15835-4C65-4141-B59B-4FBE745A0184}" srcOrd="0" destOrd="0" presId="urn:microsoft.com/office/officeart/2005/8/layout/radial6"/>
    <dgm:cxn modelId="{D11D6742-8638-498F-AC0E-C78E88CD2D4C}" srcId="{9E500732-A49D-4B3F-8880-A991648553E0}" destId="{985D424A-EF64-4091-87D3-9C5D56A671D3}" srcOrd="2" destOrd="0" parTransId="{1E108E0B-B155-4173-90F9-364C99792F7D}" sibTransId="{A22D9E12-8C14-4397-AD28-7145A2B98860}"/>
    <dgm:cxn modelId="{78CCF67F-D796-46B4-9075-38D7A7C67E88}" srcId="{9E500732-A49D-4B3F-8880-A991648553E0}" destId="{B5B569FA-4010-418D-A323-CAEBFC21C39A}" srcOrd="0" destOrd="0" parTransId="{4816AEFB-217E-4107-84E6-AB0582CE1CC5}" sibTransId="{420B6533-8C49-4997-97B3-48E26636B197}"/>
    <dgm:cxn modelId="{A45FCF84-F1EE-4F12-B437-397FCADCD638}" type="presOf" srcId="{985D424A-EF64-4091-87D3-9C5D56A671D3}" destId="{ABCBCA10-D18F-4F81-81C4-21C369610464}" srcOrd="0" destOrd="0" presId="urn:microsoft.com/office/officeart/2005/8/layout/radial6"/>
    <dgm:cxn modelId="{2FE05386-CD55-4839-85BE-39DAF52A67AD}" type="presOf" srcId="{8D52118D-08D8-40CF-A1A9-8D9853FF5F01}" destId="{ACDF2D39-7409-42A5-9F1E-6D032FE146AF}" srcOrd="0" destOrd="0" presId="urn:microsoft.com/office/officeart/2005/8/layout/radial6"/>
    <dgm:cxn modelId="{BD19A0CC-0674-4BC2-8FC5-9CD9705F830B}" type="presOf" srcId="{2F92A6F0-F951-47FF-AFE3-BC9EA11083FA}" destId="{B611CF18-9BC5-454D-B539-DFFEBF3BF26F}" srcOrd="0" destOrd="0" presId="urn:microsoft.com/office/officeart/2005/8/layout/radial6"/>
    <dgm:cxn modelId="{28643CCE-BB2C-4E1C-B4FC-274D78BDEA38}" srcId="{9E500732-A49D-4B3F-8880-A991648553E0}" destId="{198FF4A9-664C-446E-AA06-E5E31BB3C60D}" srcOrd="3" destOrd="0" parTransId="{9380E770-D22D-4ABE-8309-C889129029DA}" sibTransId="{8D52118D-08D8-40CF-A1A9-8D9853FF5F01}"/>
    <dgm:cxn modelId="{42C0EBD9-27FA-47FE-BCEE-F5111C2EB574}" srcId="{9E500732-A49D-4B3F-8880-A991648553E0}" destId="{B87C978C-6762-4BE6-B4FF-26085A00DDE2}" srcOrd="1" destOrd="0" parTransId="{AC61FE60-3A8F-444F-9AF5-2F9EF787FC27}" sibTransId="{2F92A6F0-F951-47FF-AFE3-BC9EA11083FA}"/>
    <dgm:cxn modelId="{8A62A9EB-F1AE-43C1-9730-78694CFA476C}" type="presOf" srcId="{9E500732-A49D-4B3F-8880-A991648553E0}" destId="{321955E4-0401-4E18-863E-EAFA12BB7853}" srcOrd="0" destOrd="0" presId="urn:microsoft.com/office/officeart/2005/8/layout/radial6"/>
    <dgm:cxn modelId="{BEA31BF2-8D1E-4210-9F29-E6C14A29660E}" type="presOf" srcId="{B5B569FA-4010-418D-A323-CAEBFC21C39A}" destId="{9482FD44-7B62-4B2A-B389-690E418B629F}" srcOrd="0" destOrd="0" presId="urn:microsoft.com/office/officeart/2005/8/layout/radial6"/>
    <dgm:cxn modelId="{8A393BEC-00DB-49EF-90E5-F7C7B96966FD}" type="presParOf" srcId="{5EF4293A-9970-440E-A03A-2DEDCE48C717}" destId="{321955E4-0401-4E18-863E-EAFA12BB7853}" srcOrd="0" destOrd="0" presId="urn:microsoft.com/office/officeart/2005/8/layout/radial6"/>
    <dgm:cxn modelId="{56F675D8-02C5-431E-984A-D86F002E9779}" type="presParOf" srcId="{5EF4293A-9970-440E-A03A-2DEDCE48C717}" destId="{9482FD44-7B62-4B2A-B389-690E418B629F}" srcOrd="1" destOrd="0" presId="urn:microsoft.com/office/officeart/2005/8/layout/radial6"/>
    <dgm:cxn modelId="{46EAD29F-9D59-4BFE-8529-21B300E52817}" type="presParOf" srcId="{5EF4293A-9970-440E-A03A-2DEDCE48C717}" destId="{7F0E7E0B-61C8-4B6A-A0B0-66448D512B67}" srcOrd="2" destOrd="0" presId="urn:microsoft.com/office/officeart/2005/8/layout/radial6"/>
    <dgm:cxn modelId="{3FD6DE2F-BFBA-4610-8765-D4E58E2B6CAA}" type="presParOf" srcId="{5EF4293A-9970-440E-A03A-2DEDCE48C717}" destId="{1E2AB8FF-4E45-47D7-B877-7CFCE1D0D241}" srcOrd="3" destOrd="0" presId="urn:microsoft.com/office/officeart/2005/8/layout/radial6"/>
    <dgm:cxn modelId="{907B04E7-04A1-451F-852A-B4F2BADAE75F}" type="presParOf" srcId="{5EF4293A-9970-440E-A03A-2DEDCE48C717}" destId="{F5070EE0-736B-4DA0-B5BA-D5AECC36530F}" srcOrd="4" destOrd="0" presId="urn:microsoft.com/office/officeart/2005/8/layout/radial6"/>
    <dgm:cxn modelId="{AF8058AF-EBE8-4C16-B3A1-30503F5D4229}" type="presParOf" srcId="{5EF4293A-9970-440E-A03A-2DEDCE48C717}" destId="{BFBE7270-E034-4202-923C-5E786AC5CF7E}" srcOrd="5" destOrd="0" presId="urn:microsoft.com/office/officeart/2005/8/layout/radial6"/>
    <dgm:cxn modelId="{35E0FCF3-49B3-438A-9A5C-348F9FD94FDF}" type="presParOf" srcId="{5EF4293A-9970-440E-A03A-2DEDCE48C717}" destId="{B611CF18-9BC5-454D-B539-DFFEBF3BF26F}" srcOrd="6" destOrd="0" presId="urn:microsoft.com/office/officeart/2005/8/layout/radial6"/>
    <dgm:cxn modelId="{C00A84FA-ACCA-4BAC-B495-130691048012}" type="presParOf" srcId="{5EF4293A-9970-440E-A03A-2DEDCE48C717}" destId="{ABCBCA10-D18F-4F81-81C4-21C369610464}" srcOrd="7" destOrd="0" presId="urn:microsoft.com/office/officeart/2005/8/layout/radial6"/>
    <dgm:cxn modelId="{B67635CE-7493-4389-8A3B-D84DBEE6BFCB}" type="presParOf" srcId="{5EF4293A-9970-440E-A03A-2DEDCE48C717}" destId="{51B7868A-EA84-4C39-A2DB-92845093E07B}" srcOrd="8" destOrd="0" presId="urn:microsoft.com/office/officeart/2005/8/layout/radial6"/>
    <dgm:cxn modelId="{CEF54F9A-3232-45EB-9177-6AB9A0FB6359}" type="presParOf" srcId="{5EF4293A-9970-440E-A03A-2DEDCE48C717}" destId="{4CE15835-4C65-4141-B59B-4FBE745A0184}" srcOrd="9" destOrd="0" presId="urn:microsoft.com/office/officeart/2005/8/layout/radial6"/>
    <dgm:cxn modelId="{4BFB9D73-C82E-4AEF-A8CA-3D846401066E}" type="presParOf" srcId="{5EF4293A-9970-440E-A03A-2DEDCE48C717}" destId="{CECDD3CC-A99F-49A8-8CFB-02826CD52A59}" srcOrd="10" destOrd="0" presId="urn:microsoft.com/office/officeart/2005/8/layout/radial6"/>
    <dgm:cxn modelId="{2E666E92-598C-4864-AA51-14784C42A05F}" type="presParOf" srcId="{5EF4293A-9970-440E-A03A-2DEDCE48C717}" destId="{554ABFCD-5DA3-4B67-9867-6ABA2F051BDB}" srcOrd="11" destOrd="0" presId="urn:microsoft.com/office/officeart/2005/8/layout/radial6"/>
    <dgm:cxn modelId="{7EF893F2-7E0E-4E2B-A8DA-463B1DC834AC}" type="presParOf" srcId="{5EF4293A-9970-440E-A03A-2DEDCE48C717}" destId="{ACDF2D39-7409-42A5-9F1E-6D032FE146A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F2D39-7409-42A5-9F1E-6D032FE146AF}">
      <dsp:nvSpPr>
        <dsp:cNvPr id="0" name=""/>
        <dsp:cNvSpPr/>
      </dsp:nvSpPr>
      <dsp:spPr>
        <a:xfrm>
          <a:off x="1116480" y="363091"/>
          <a:ext cx="2344071" cy="2344071"/>
        </a:xfrm>
        <a:prstGeom prst="blockArc">
          <a:avLst>
            <a:gd name="adj1" fmla="val 10844601"/>
            <a:gd name="adj2" fmla="val 16139155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15835-4C65-4141-B59B-4FBE745A0184}">
      <dsp:nvSpPr>
        <dsp:cNvPr id="0" name=""/>
        <dsp:cNvSpPr/>
      </dsp:nvSpPr>
      <dsp:spPr>
        <a:xfrm>
          <a:off x="1116576" y="348239"/>
          <a:ext cx="2344071" cy="2344071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1CF18-9BC5-454D-B539-DFFEBF3BF26F}">
      <dsp:nvSpPr>
        <dsp:cNvPr id="0" name=""/>
        <dsp:cNvSpPr/>
      </dsp:nvSpPr>
      <dsp:spPr>
        <a:xfrm>
          <a:off x="1089948" y="348548"/>
          <a:ext cx="2344071" cy="2344071"/>
        </a:xfrm>
        <a:prstGeom prst="blockArc">
          <a:avLst>
            <a:gd name="adj1" fmla="val 21582596"/>
            <a:gd name="adj2" fmla="val 5320034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AB8FF-4E45-47D7-B877-7CFCE1D0D241}">
      <dsp:nvSpPr>
        <dsp:cNvPr id="0" name=""/>
        <dsp:cNvSpPr/>
      </dsp:nvSpPr>
      <dsp:spPr>
        <a:xfrm>
          <a:off x="1090117" y="363254"/>
          <a:ext cx="2344071" cy="2344071"/>
        </a:xfrm>
        <a:prstGeom prst="blockArc">
          <a:avLst>
            <a:gd name="adj1" fmla="val 16218320"/>
            <a:gd name="adj2" fmla="val 21538434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955E4-0401-4E18-863E-EAFA12BB7853}">
      <dsp:nvSpPr>
        <dsp:cNvPr id="0" name=""/>
        <dsp:cNvSpPr/>
      </dsp:nvSpPr>
      <dsp:spPr>
        <a:xfrm>
          <a:off x="1748924" y="980587"/>
          <a:ext cx="1079375" cy="10793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Understand and Resolve anomalies </a:t>
          </a:r>
          <a:endParaRPr lang="en-GB" sz="1100" kern="1200" dirty="0"/>
        </a:p>
      </dsp:txBody>
      <dsp:txXfrm>
        <a:off x="1906995" y="1138658"/>
        <a:ext cx="763233" cy="763233"/>
      </dsp:txXfrm>
    </dsp:sp>
    <dsp:sp modelId="{9482FD44-7B62-4B2A-B389-690E418B629F}">
      <dsp:nvSpPr>
        <dsp:cNvPr id="0" name=""/>
        <dsp:cNvSpPr/>
      </dsp:nvSpPr>
      <dsp:spPr>
        <a:xfrm>
          <a:off x="1612044" y="3683"/>
          <a:ext cx="1312420" cy="7735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Reactor antineutrino measurements</a:t>
          </a:r>
          <a:endParaRPr lang="en-GB" sz="1050" kern="1200" dirty="0"/>
        </a:p>
      </dsp:txBody>
      <dsp:txXfrm>
        <a:off x="1804243" y="116970"/>
        <a:ext cx="928022" cy="547001"/>
      </dsp:txXfrm>
    </dsp:sp>
    <dsp:sp modelId="{F5070EE0-736B-4DA0-B5BA-D5AECC36530F}">
      <dsp:nvSpPr>
        <dsp:cNvPr id="0" name=""/>
        <dsp:cNvSpPr/>
      </dsp:nvSpPr>
      <dsp:spPr>
        <a:xfrm>
          <a:off x="2931461" y="1137007"/>
          <a:ext cx="950687" cy="7555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Modelling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Conversion Summation</a:t>
          </a:r>
          <a:endParaRPr lang="en-GB" sz="1000" kern="1200" dirty="0"/>
        </a:p>
      </dsp:txBody>
      <dsp:txXfrm>
        <a:off x="3070686" y="1247657"/>
        <a:ext cx="672237" cy="534263"/>
      </dsp:txXfrm>
    </dsp:sp>
    <dsp:sp modelId="{ABCBCA10-D18F-4F81-81C4-21C369610464}">
      <dsp:nvSpPr>
        <dsp:cNvPr id="0" name=""/>
        <dsp:cNvSpPr/>
      </dsp:nvSpPr>
      <dsp:spPr>
        <a:xfrm>
          <a:off x="1556312" y="2270872"/>
          <a:ext cx="1464598" cy="78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Nuclear data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 err="1"/>
            <a:t>Decay+Fission</a:t>
          </a:r>
          <a:endParaRPr lang="en-GB" sz="1050" kern="1200" dirty="0"/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Theory</a:t>
          </a:r>
        </a:p>
      </dsp:txBody>
      <dsp:txXfrm>
        <a:off x="1770797" y="2386341"/>
        <a:ext cx="1035628" cy="557537"/>
      </dsp:txXfrm>
    </dsp:sp>
    <dsp:sp modelId="{CECDD3CC-A99F-49A8-8CFB-02826CD52A59}">
      <dsp:nvSpPr>
        <dsp:cNvPr id="0" name=""/>
        <dsp:cNvSpPr/>
      </dsp:nvSpPr>
      <dsp:spPr>
        <a:xfrm>
          <a:off x="663208" y="1142493"/>
          <a:ext cx="961136" cy="7555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Reactor data</a:t>
          </a:r>
          <a:endParaRPr lang="en-GB" sz="1000" kern="1200" dirty="0"/>
        </a:p>
      </dsp:txBody>
      <dsp:txXfrm>
        <a:off x="803963" y="1253143"/>
        <a:ext cx="679626" cy="534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222"/>
          </a:xfrm>
          <a:prstGeom prst="rect">
            <a:avLst/>
          </a:prstGeom>
        </p:spPr>
        <p:txBody>
          <a:bodyPr vert="horz" lIns="94736" tIns="47368" rIns="94736" bIns="4736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507" y="0"/>
            <a:ext cx="3077137" cy="512222"/>
          </a:xfrm>
          <a:prstGeom prst="rect">
            <a:avLst/>
          </a:prstGeom>
        </p:spPr>
        <p:txBody>
          <a:bodyPr vert="horz" lIns="94736" tIns="47368" rIns="94736" bIns="47368" rtlCol="0"/>
          <a:lstStyle>
            <a:lvl1pPr algn="r">
              <a:defRPr sz="1200"/>
            </a:lvl1pPr>
          </a:lstStyle>
          <a:p>
            <a:fld id="{5E945880-6D3B-45FB-851F-AFC0D1D23A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36" tIns="47368" rIns="94736" bIns="4736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02" y="4862017"/>
            <a:ext cx="5680103" cy="4605085"/>
          </a:xfrm>
          <a:prstGeom prst="rect">
            <a:avLst/>
          </a:prstGeom>
        </p:spPr>
        <p:txBody>
          <a:bodyPr vert="horz" lIns="94736" tIns="47368" rIns="94736" bIns="473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7137" cy="512222"/>
          </a:xfrm>
          <a:prstGeom prst="rect">
            <a:avLst/>
          </a:prstGeom>
        </p:spPr>
        <p:txBody>
          <a:bodyPr vert="horz" lIns="94736" tIns="47368" rIns="94736" bIns="4736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507" y="9720755"/>
            <a:ext cx="3077137" cy="512222"/>
          </a:xfrm>
          <a:prstGeom prst="rect">
            <a:avLst/>
          </a:prstGeom>
        </p:spPr>
        <p:txBody>
          <a:bodyPr vert="horz" lIns="94736" tIns="47368" rIns="94736" bIns="47368" rtlCol="0" anchor="b"/>
          <a:lstStyle>
            <a:lvl1pPr algn="r">
              <a:defRPr sz="1200"/>
            </a:lvl1pPr>
          </a:lstStyle>
          <a:p>
            <a:fld id="{5750A1E1-C8D9-4447-9192-37BA973CD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54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101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28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6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646" y="1329612"/>
            <a:ext cx="6426715" cy="81009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646" y="2679762"/>
            <a:ext cx="6426715" cy="1206438"/>
          </a:xfrm>
        </p:spPr>
        <p:txBody>
          <a:bodyPr>
            <a:normAutofit/>
          </a:bodyPr>
          <a:lstStyle>
            <a:lvl1pPr marL="0" indent="0" algn="l">
              <a:buNone/>
              <a:defRPr sz="2100" b="1">
                <a:solidFill>
                  <a:schemeClr val="accent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7" y="173155"/>
            <a:ext cx="1437911" cy="57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3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43559"/>
            <a:ext cx="4114800" cy="270212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>
                <a:solidFill>
                  <a:srgbClr val="00000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19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42646" y="1329612"/>
            <a:ext cx="6426715" cy="81009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42646" y="2679762"/>
            <a:ext cx="6426715" cy="1206438"/>
          </a:xfrm>
        </p:spPr>
        <p:txBody>
          <a:bodyPr>
            <a:normAutofit/>
          </a:bodyPr>
          <a:lstStyle>
            <a:lvl1pPr marL="0" indent="0" algn="l">
              <a:buNone/>
              <a:defRPr sz="2100" b="1">
                <a:solidFill>
                  <a:srgbClr val="00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8" y="173155"/>
            <a:ext cx="1437911" cy="57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0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9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5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1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8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0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flipH="1" flipV="1">
            <a:off x="0" y="3975906"/>
            <a:ext cx="4779150" cy="1167594"/>
          </a:xfrm>
          <a:prstGeom prst="rect">
            <a:avLst/>
          </a:prstGeom>
          <a:gradFill flip="none" rotWithShape="1">
            <a:gsLst>
              <a:gs pos="48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1" y="0"/>
            <a:ext cx="6857999" cy="1599642"/>
          </a:xfrm>
          <a:prstGeom prst="rect">
            <a:avLst/>
          </a:prstGeom>
          <a:gradFill flip="none" rotWithShape="1">
            <a:gsLst>
              <a:gs pos="56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5643246" y="4862044"/>
            <a:ext cx="701595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4401109" y="4862044"/>
            <a:ext cx="1212019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Spring NSDD meeting, 4 April 2022</a:t>
            </a:r>
            <a:endParaRPr lang="en-US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354367" y="4862044"/>
            <a:ext cx="382190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chemeClr val="tx2"/>
                </a:solidFill>
                <a:latin typeface="+mn-lt"/>
              </a:defRPr>
            </a:lvl1pPr>
          </a:lstStyle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640" y="87474"/>
            <a:ext cx="459051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640" y="951571"/>
            <a:ext cx="6534726" cy="364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26" name="Picture 2" descr="\\iaea.org\Secretariat\MTCD\PublishingCurrent\2017\IAEA\17-42841_LOGO_IAEA_update\Design\Presentation_IAEA\IAEA_Logo_SHORT_vertical_white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24" y="135042"/>
            <a:ext cx="334344" cy="5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5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700" b="1" kern="1200">
          <a:solidFill>
            <a:schemeClr val="tx2"/>
          </a:solidFill>
          <a:latin typeface="Arial 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 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rgbClr val="000000"/>
          </a:solidFill>
          <a:latin typeface="Arial 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 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000000"/>
          </a:solidFill>
          <a:latin typeface="Arial 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000000"/>
          </a:solidFill>
          <a:latin typeface="Arial 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-nds.iaea.org/index-meeting-crp/GC67-SideEvent/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-nds.iaea.org/beta-delayed-neutrons/databas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2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erences.iaea.org/event/366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erences.iaea.org/event/358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erences.iaea.org/event/347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IAEA Nuclear Data Activities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42646" y="2679762"/>
            <a:ext cx="6426715" cy="2340260"/>
          </a:xfrm>
        </p:spPr>
        <p:txBody>
          <a:bodyPr>
            <a:normAutofit/>
          </a:bodyPr>
          <a:lstStyle/>
          <a:p>
            <a:r>
              <a:rPr lang="en-GB" sz="2400" b="0" dirty="0"/>
              <a:t>Paraskevi (Vivian) Dimitriou</a:t>
            </a:r>
          </a:p>
          <a:p>
            <a:endParaRPr lang="en-GB" sz="2400" b="0" dirty="0"/>
          </a:p>
          <a:p>
            <a:pPr>
              <a:spcBef>
                <a:spcPts val="0"/>
              </a:spcBef>
            </a:pPr>
            <a:r>
              <a:rPr lang="en-GB" sz="2400" b="0" dirty="0"/>
              <a:t>Nuclear Data Section </a:t>
            </a:r>
          </a:p>
          <a:p>
            <a:pPr>
              <a:spcBef>
                <a:spcPts val="0"/>
              </a:spcBef>
            </a:pPr>
            <a:r>
              <a:rPr lang="en-GB" sz="2400" b="0" dirty="0"/>
              <a:t>Division of Physical and Chemical Sciences International Atomic Energy Agency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987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369D60-5BA4-AE06-395D-C0535498D6DD}"/>
              </a:ext>
            </a:extLst>
          </p:cNvPr>
          <p:cNvSpPr txBox="1">
            <a:spLocks/>
          </p:cNvSpPr>
          <p:nvPr/>
        </p:nvSpPr>
        <p:spPr>
          <a:xfrm>
            <a:off x="17240" y="51470"/>
            <a:ext cx="6840760" cy="115212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2"/>
                </a:solidFill>
                <a:latin typeface="Arial 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tx1"/>
                </a:solidFill>
              </a:rPr>
              <a:t>IAEA 67th General Conference </a:t>
            </a:r>
            <a:r>
              <a:rPr lang="en-US" sz="2300" dirty="0">
                <a:solidFill>
                  <a:schemeClr val="tx1"/>
                </a:solidFill>
              </a:rPr>
              <a:t>– </a:t>
            </a:r>
          </a:p>
          <a:p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Side Event on  </a:t>
            </a:r>
            <a:r>
              <a:rPr lang="en-GB" sz="2300" dirty="0">
                <a:solidFill>
                  <a:schemeClr val="tx1"/>
                </a:solidFill>
              </a:rPr>
              <a:t>Providing the best nuclear data for tomorrow's nuclear solutions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7831CA-D792-CB96-F50B-04E820778FEC}"/>
              </a:ext>
            </a:extLst>
          </p:cNvPr>
          <p:cNvSpPr txBox="1">
            <a:spLocks/>
          </p:cNvSpPr>
          <p:nvPr/>
        </p:nvSpPr>
        <p:spPr>
          <a:xfrm>
            <a:off x="17240" y="948277"/>
            <a:ext cx="66161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dirty="0"/>
              <a:t>26 September 2023, IAEA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Lead </a:t>
            </a:r>
            <a:r>
              <a:rPr lang="en-US" sz="1200" dirty="0" err="1"/>
              <a:t>organiser</a:t>
            </a:r>
            <a:r>
              <a:rPr lang="en-US" sz="1200" dirty="0"/>
              <a:t>: Joint Research Center – EC (Arjan </a:t>
            </a:r>
            <a:r>
              <a:rPr lang="en-US" sz="1200" dirty="0" err="1"/>
              <a:t>Plompen</a:t>
            </a:r>
            <a:r>
              <a:rPr lang="en-US" sz="12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Co-</a:t>
            </a:r>
            <a:r>
              <a:rPr lang="en-US" sz="1200" dirty="0" err="1"/>
              <a:t>organisers</a:t>
            </a:r>
            <a:r>
              <a:rPr lang="en-US" sz="1200" dirty="0"/>
              <a:t>: Keith Jankowski (DoE); Enrique Gonzales (CIEMAT); Sylvie </a:t>
            </a:r>
            <a:r>
              <a:rPr lang="en-US" sz="1200" dirty="0" err="1"/>
              <a:t>Leray</a:t>
            </a:r>
            <a:r>
              <a:rPr lang="en-US" sz="1200" dirty="0"/>
              <a:t> (CEA);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Facilitated and supported by IAEA/Nuclear Data Section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hlinkClick r:id="rId2"/>
              </a:rPr>
              <a:t>https://www-nds.iaea.org/index-meeting-crp/GC67-SideEvent/</a:t>
            </a:r>
            <a:r>
              <a:rPr lang="en-US" sz="12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Innovation, research and development for tomorrows’ nuclear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solutions</a:t>
            </a:r>
          </a:p>
          <a:p>
            <a:pPr lvl="1">
              <a:spcBef>
                <a:spcPts val="600"/>
              </a:spcBef>
            </a:pPr>
            <a:r>
              <a:rPr lang="en-US" sz="900" dirty="0"/>
              <a:t>Yolanda Benito (CIEMAT, Director General)</a:t>
            </a:r>
          </a:p>
          <a:p>
            <a:pPr lvl="1">
              <a:spcBef>
                <a:spcPts val="600"/>
              </a:spcBef>
            </a:pPr>
            <a:r>
              <a:rPr lang="en-US" sz="900" dirty="0"/>
              <a:t>Heloise Goutte (CEA, </a:t>
            </a:r>
            <a:r>
              <a:rPr lang="en-US" sz="900" dirty="0" err="1"/>
              <a:t>Scienitific</a:t>
            </a:r>
            <a:r>
              <a:rPr lang="en-US" sz="900" dirty="0"/>
              <a:t> Director for Energy)</a:t>
            </a:r>
          </a:p>
          <a:p>
            <a:pPr lvl="1">
              <a:spcBef>
                <a:spcPts val="600"/>
              </a:spcBef>
            </a:pPr>
            <a:r>
              <a:rPr lang="en-US" sz="900" dirty="0"/>
              <a:t>Michael Fleming (OECD-NEA, on behalf of the DG)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Opportunities, challenges and ways forward for nuclear data</a:t>
            </a:r>
          </a:p>
          <a:p>
            <a:pPr lvl="1">
              <a:spcBef>
                <a:spcPts val="600"/>
              </a:spcBef>
            </a:pPr>
            <a:r>
              <a:rPr lang="en-US" sz="900" dirty="0"/>
              <a:t>Arjan Koning (IAEA) – Introducing nuclear reaction and decay data</a:t>
            </a:r>
          </a:p>
          <a:p>
            <a:pPr lvl="1">
              <a:spcBef>
                <a:spcPts val="600"/>
              </a:spcBef>
            </a:pPr>
            <a:r>
              <a:rPr lang="en-US" sz="900" dirty="0"/>
              <a:t>Arjan </a:t>
            </a:r>
            <a:r>
              <a:rPr lang="en-US" sz="900" dirty="0" err="1"/>
              <a:t>Plompen</a:t>
            </a:r>
            <a:r>
              <a:rPr lang="en-US" sz="900" dirty="0"/>
              <a:t> (JRC-EC) – A European perspective</a:t>
            </a:r>
          </a:p>
          <a:p>
            <a:pPr lvl="1">
              <a:spcBef>
                <a:spcPts val="600"/>
              </a:spcBef>
            </a:pPr>
            <a:r>
              <a:rPr lang="en-US" sz="900" dirty="0"/>
              <a:t>Keith Jankowski (DoE) – A United States perspective</a:t>
            </a:r>
          </a:p>
          <a:p>
            <a:pPr lvl="1">
              <a:spcBef>
                <a:spcPts val="600"/>
              </a:spcBef>
            </a:pPr>
            <a:r>
              <a:rPr lang="en-US" sz="900" dirty="0" err="1"/>
              <a:t>Tokio</a:t>
            </a:r>
            <a:r>
              <a:rPr lang="en-US" sz="900" dirty="0"/>
              <a:t> </a:t>
            </a:r>
            <a:r>
              <a:rPr lang="en-US" sz="900" dirty="0" err="1"/>
              <a:t>Fukahori</a:t>
            </a:r>
            <a:r>
              <a:rPr lang="en-US" sz="900" dirty="0"/>
              <a:t> (JAEA) – A Japanese perspective</a:t>
            </a:r>
          </a:p>
          <a:p>
            <a:pPr lvl="1">
              <a:spcBef>
                <a:spcPts val="600"/>
              </a:spcBef>
            </a:pPr>
            <a:r>
              <a:rPr lang="en-US" sz="900" dirty="0"/>
              <a:t>Wenming Wang (CIAE) – A Chinese perspective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325F7-C7C8-EE0A-46B8-8D684354F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38" y="1923678"/>
            <a:ext cx="2222562" cy="30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FCD3-98CD-9B42-04F2-1999E07FF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takeaways:</a:t>
            </a:r>
            <a:endParaRPr lang="en-GB" dirty="0"/>
          </a:p>
        </p:txBody>
      </p:sp>
      <p:pic>
        <p:nvPicPr>
          <p:cNvPr id="5" name="Content Placeholder 4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386B0E2F-AEA7-4819-2D57-2BDC84850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4" y="3510953"/>
            <a:ext cx="2024559" cy="1518419"/>
          </a:xfr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53F2BA6-A3F9-1199-6E65-F817B400A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4" y="1883174"/>
            <a:ext cx="1984530" cy="1488398"/>
          </a:xfrm>
          <a:prstGeom prst="rect">
            <a:avLst/>
          </a:prstGeom>
        </p:spPr>
      </p:pic>
      <p:pic>
        <p:nvPicPr>
          <p:cNvPr id="11" name="Picture 10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FE7D22D-D363-ABC0-0B73-7C6829ED3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4" y="325085"/>
            <a:ext cx="1984530" cy="1488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3E103E-70D1-D1B1-A339-11D2F9280721}"/>
              </a:ext>
            </a:extLst>
          </p:cNvPr>
          <p:cNvSpPr txBox="1"/>
          <p:nvPr/>
        </p:nvSpPr>
        <p:spPr>
          <a:xfrm>
            <a:off x="260648" y="915566"/>
            <a:ext cx="42484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How to raise the awareness of funding agencies of t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benefits of nuclear data for nuclear applications with the objective of getting the required resources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invest in a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stable and long-term workforce and infrastructures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Coordination of different funding sources and agencies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stable conditions to attract the required data experts (evaluators), i.e. career paths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Actions: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Brochure promoting nuclear data: examples showing the economic value of nuclear data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Nuclear Physics News Newsletter piece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possible European Nuclear Data Advisory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721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35F00-9ACE-233C-AD4E-58542609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87474"/>
            <a:ext cx="5976664" cy="648072"/>
          </a:xfrm>
        </p:spPr>
        <p:txBody>
          <a:bodyPr>
            <a:normAutofit/>
          </a:bodyPr>
          <a:lstStyle/>
          <a:p>
            <a:r>
              <a:rPr lang="en-US" dirty="0"/>
              <a:t>European Funding for Nuclear Data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0728-A579-B5E9-E01C-1BEA58D70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951571"/>
            <a:ext cx="6534726" cy="3564395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Only source: fixed-term projected funded by EURATOM Nuclear Fission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SANDA project funded by EURATOM (2019 – 2024)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Funding for ENSDF evaluations for the first time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Total amount: 60kEuro split among 3 Data Centers: BUL, HUN, ROM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Evaluations: </a:t>
            </a:r>
            <a:r>
              <a:rPr lang="en-US" sz="1600" baseline="30000" dirty="0"/>
              <a:t>117</a:t>
            </a:r>
            <a:r>
              <a:rPr lang="en-US" sz="1600" dirty="0"/>
              <a:t>Sn, A = 1-107, A = 86,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APEND (2024 - ) 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New approach: concentrate funding on one Data Center to get maximum efficiency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BUL: ~60kEuro for 1 new evaluator 0.5 FTE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HUN, ROM: ~10kEuro each for travel funds</a:t>
            </a:r>
          </a:p>
          <a:p>
            <a:pPr lvl="1"/>
            <a:endParaRPr lang="en-US" sz="1600" dirty="0"/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8355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6FC2-1319-237A-EB17-450FCDBE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37" y="-58905"/>
            <a:ext cx="6048672" cy="648072"/>
          </a:xfrm>
        </p:spPr>
        <p:txBody>
          <a:bodyPr>
            <a:normAutofit/>
          </a:bodyPr>
          <a:lstStyle/>
          <a:p>
            <a:r>
              <a:rPr lang="en-US" sz="2000" dirty="0"/>
              <a:t>Beta-delayed neutron database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0964A-22AB-3973-D2AB-04243710E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0" y="589167"/>
            <a:ext cx="6534726" cy="3643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hlinkClick r:id="rId2"/>
              </a:rPr>
              <a:t>https://www-nds.iaea.org/beta-delayed-neutrons/database.html</a:t>
            </a:r>
            <a:endParaRPr lang="en-US" sz="1200" dirty="0"/>
          </a:p>
          <a:p>
            <a:pPr lvl="1"/>
            <a:r>
              <a:rPr lang="en-US" sz="1200" dirty="0"/>
              <a:t>Microscopic (T</a:t>
            </a:r>
            <a:r>
              <a:rPr lang="en-US" sz="1200" baseline="-25000" dirty="0"/>
              <a:t>1/2</a:t>
            </a:r>
            <a:r>
              <a:rPr lang="en-US" sz="1200" dirty="0"/>
              <a:t>, </a:t>
            </a:r>
            <a:r>
              <a:rPr lang="en-US" sz="1200" dirty="0" err="1"/>
              <a:t>P</a:t>
            </a:r>
            <a:r>
              <a:rPr lang="en-US" sz="1200" baseline="-25000" dirty="0" err="1"/>
              <a:t>n</a:t>
            </a:r>
            <a:r>
              <a:rPr lang="en-US" sz="1200" dirty="0"/>
              <a:t>) data. </a:t>
            </a:r>
            <a:r>
              <a:rPr lang="en-US" sz="1200" i="1" dirty="0"/>
              <a:t>All contributions from Balraj Singh (partially supported by IAEA)</a:t>
            </a:r>
            <a:r>
              <a:rPr lang="en-US" sz="1200" dirty="0"/>
              <a:t>:</a:t>
            </a:r>
          </a:p>
          <a:p>
            <a:pPr lvl="2"/>
            <a:r>
              <a:rPr lang="en-US" sz="1200" dirty="0"/>
              <a:t>2020 – 2022: update of Z&gt;28 nuclei</a:t>
            </a:r>
          </a:p>
          <a:p>
            <a:pPr lvl="2"/>
            <a:r>
              <a:rPr lang="en-US" sz="1200" dirty="0"/>
              <a:t>2023: Z = 2-28; Z&gt;57; Z&gt;28 by end of 2023</a:t>
            </a:r>
          </a:p>
          <a:p>
            <a:pPr lvl="1"/>
            <a:r>
              <a:rPr lang="en-GB" sz="1200" dirty="0"/>
              <a:t>Macroscopic DN groups. </a:t>
            </a:r>
            <a:r>
              <a:rPr lang="en-GB" sz="1200" i="1" dirty="0"/>
              <a:t>All contributions from Vladimir Piksaikin (IPPE) (partially supported by IAEA)</a:t>
            </a:r>
            <a:r>
              <a:rPr lang="en-GB" sz="1200" dirty="0"/>
              <a:t>:</a:t>
            </a:r>
          </a:p>
          <a:p>
            <a:pPr lvl="2"/>
            <a:r>
              <a:rPr lang="en-GB" sz="1200" dirty="0"/>
              <a:t>2022: DN group spectra (8-group)</a:t>
            </a:r>
          </a:p>
          <a:p>
            <a:pPr lvl="2"/>
            <a:r>
              <a:rPr lang="en-GB" sz="1200" dirty="0"/>
              <a:t>2023: group constants (</a:t>
            </a:r>
            <a:r>
              <a:rPr lang="en-GB" sz="1200" dirty="0" err="1"/>
              <a:t>T</a:t>
            </a:r>
            <a:r>
              <a:rPr lang="en-GB" sz="1200" baseline="-25000" dirty="0" err="1"/>
              <a:t>i</a:t>
            </a:r>
            <a:r>
              <a:rPr lang="en-GB" sz="1200" dirty="0" err="1"/>
              <a:t>,a</a:t>
            </a:r>
            <a:r>
              <a:rPr lang="en-GB" sz="1200" baseline="-25000" dirty="0" err="1"/>
              <a:t>i</a:t>
            </a:r>
            <a:r>
              <a:rPr lang="en-GB" sz="1200" dirty="0"/>
              <a:t>) for </a:t>
            </a:r>
            <a:r>
              <a:rPr lang="en-GB" sz="1200" baseline="30000" dirty="0"/>
              <a:t>235</a:t>
            </a:r>
            <a:r>
              <a:rPr lang="en-GB" sz="1200" dirty="0"/>
              <a:t>U (0.4-8 MeV); </a:t>
            </a:r>
            <a:r>
              <a:rPr lang="en-GB" sz="1200" baseline="30000" dirty="0"/>
              <a:t>232</a:t>
            </a:r>
            <a:r>
              <a:rPr lang="en-GB" sz="1200" dirty="0"/>
              <a:t>Th, </a:t>
            </a:r>
            <a:r>
              <a:rPr lang="en-GB" sz="1200" baseline="30000" dirty="0"/>
              <a:t>236</a:t>
            </a:r>
            <a:r>
              <a:rPr lang="en-GB" sz="1200" dirty="0"/>
              <a:t>U, </a:t>
            </a:r>
            <a:r>
              <a:rPr lang="en-GB" sz="1200" baseline="30000" dirty="0"/>
              <a:t>237</a:t>
            </a:r>
            <a:r>
              <a:rPr lang="en-GB" sz="1200" dirty="0"/>
              <a:t>Np, </a:t>
            </a:r>
            <a:r>
              <a:rPr lang="en-GB" sz="1200" baseline="30000" dirty="0"/>
              <a:t>241</a:t>
            </a:r>
            <a:r>
              <a:rPr lang="en-GB" sz="1200" dirty="0"/>
              <a:t>Am (fast)</a:t>
            </a:r>
          </a:p>
          <a:p>
            <a:pPr lvl="2"/>
            <a:endParaRPr lang="en-GB" sz="1200" dirty="0"/>
          </a:p>
          <a:p>
            <a:r>
              <a:rPr lang="en-US" sz="1200" dirty="0"/>
              <a:t>Verification of fission FPYs using delayed neutron temporary data </a:t>
            </a:r>
            <a:endParaRPr lang="en-GB" sz="12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F3121-62F8-EFCB-CF41-E94B8C973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65" y="2586725"/>
            <a:ext cx="2921148" cy="2070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7235FC-D2F1-CCBC-7FAC-AFA266982997}"/>
              </a:ext>
            </a:extLst>
          </p:cNvPr>
          <p:cNvSpPr txBox="1"/>
          <p:nvPr/>
        </p:nvSpPr>
        <p:spPr>
          <a:xfrm>
            <a:off x="161637" y="4680236"/>
            <a:ext cx="3430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rgbClr val="000000"/>
                </a:solidFill>
              </a:rPr>
              <a:t>The energy dependence of the average half-life of DN precursors from neutron-induced fission of 235U. </a:t>
            </a:r>
            <a:endParaRPr lang="en-GB" sz="10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E4D68-AF8A-621C-2A75-F01A0BD99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040" y="2861490"/>
            <a:ext cx="2618056" cy="15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9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B1618A-DE1E-E62D-6ABC-1CD8E69AD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84" y="124382"/>
            <a:ext cx="5915025" cy="745629"/>
          </a:xfrm>
        </p:spPr>
        <p:txBody>
          <a:bodyPr>
            <a:normAutofit/>
          </a:bodyPr>
          <a:lstStyle/>
          <a:p>
            <a:r>
              <a:rPr lang="en-US" sz="2400" dirty="0"/>
              <a:t>Delayed neutron decay constants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4417A08-8910-F617-0354-65C63FACBA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1921" y="915566"/>
                <a:ext cx="6317439" cy="4032448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6- or 8-group models: </a:t>
                </a:r>
              </a:p>
              <a:p>
                <a:pPr marL="0" indent="0">
                  <a:buNone/>
                </a:pPr>
                <a:r>
                  <a:rPr lang="en-US" dirty="0" err="1"/>
                  <a:t>T</a:t>
                </a:r>
                <a:r>
                  <a:rPr lang="en-US" baseline="-25000" dirty="0" err="1"/>
                  <a:t>i</a:t>
                </a:r>
                <a:r>
                  <a:rPr lang="en-US" dirty="0"/>
                  <a:t>: half-life (ln2/</a:t>
                </a:r>
                <a:r>
                  <a:rPr lang="el-GR" dirty="0">
                    <a:latin typeface="Verdana" panose="020B0604030504040204" pitchFamily="34" charset="0"/>
                    <a:ea typeface="Verdana" panose="020B0604030504040204" pitchFamily="34" charset="0"/>
                  </a:rPr>
                  <a:t>λ</a:t>
                </a:r>
                <a:r>
                  <a:rPr lang="en-US" baseline="-250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i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</a:rPr>
                  <a:t>)</a:t>
                </a: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 =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i="1" dirty="0"/>
                  <a:t>a</a:t>
                </a:r>
                <a:r>
                  <a:rPr lang="en-US" baseline="-25000" dirty="0"/>
                  <a:t>i</a:t>
                </a:r>
                <a:r>
                  <a:rPr lang="en-US" dirty="0"/>
                  <a:t>: abundance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Keepin’s</a:t>
                </a:r>
                <a:r>
                  <a:rPr lang="en-US" dirty="0"/>
                  <a:t> data (6-group, 1957)</a:t>
                </a:r>
              </a:p>
              <a:p>
                <a:r>
                  <a:rPr lang="en-US" dirty="0"/>
                  <a:t>Brady &amp; England (1989) evaluation based on summation method (ENDF/B-VII &amp; VIII)</a:t>
                </a:r>
              </a:p>
              <a:p>
                <a:r>
                  <a:rPr lang="en-US" dirty="0"/>
                  <a:t>Recommended group constants from WPEC/SG-6 (2002): 8-group model (Spriggs and Campbell, 2002)</a:t>
                </a:r>
              </a:p>
              <a:p>
                <a:r>
                  <a:rPr lang="en-US" dirty="0"/>
                  <a:t>Measurements: Piksaikin et al. over several decades – all data compiled in the IAEA Reference Database</a:t>
                </a:r>
              </a:p>
              <a:p>
                <a:r>
                  <a:rPr lang="en-US" u="sng" dirty="0"/>
                  <a:t>Latest recommendations from IAEA CRP (2021): </a:t>
                </a:r>
                <a:r>
                  <a:rPr lang="en-US" dirty="0"/>
                  <a:t>6- and 8-group models by Piksaikin et al.</a:t>
                </a:r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4417A08-8910-F617-0354-65C63FACBA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1921" y="915566"/>
                <a:ext cx="6317439" cy="4032448"/>
              </a:xfrm>
              <a:blipFill>
                <a:blip r:embed="rId2"/>
                <a:stretch>
                  <a:fillRect l="-676" t="-4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388564-24E0-7A9A-F28A-10AB33E63962}"/>
              </a:ext>
            </a:extLst>
          </p:cNvPr>
          <p:cNvSpPr/>
          <p:nvPr/>
        </p:nvSpPr>
        <p:spPr>
          <a:xfrm>
            <a:off x="351921" y="870653"/>
            <a:ext cx="6101415" cy="9090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</p:spTree>
    <p:extLst>
      <p:ext uri="{BB962C8B-B14F-4D97-AF65-F5344CB8AC3E}">
        <p14:creationId xmlns:p14="http://schemas.microsoft.com/office/powerpoint/2010/main" val="1592529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3F25386-E72C-9C3B-4E62-29AD1F38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7" y="1133917"/>
            <a:ext cx="6858000" cy="1342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92F47-AF62-4D3E-9792-0574117E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79" y="132922"/>
            <a:ext cx="5915025" cy="495758"/>
          </a:xfrm>
        </p:spPr>
        <p:txBody>
          <a:bodyPr>
            <a:normAutofit/>
          </a:bodyPr>
          <a:lstStyle/>
          <a:p>
            <a:r>
              <a:rPr lang="en-US" sz="2025" dirty="0">
                <a:solidFill>
                  <a:schemeClr val="tx1"/>
                </a:solidFill>
              </a:rPr>
              <a:t>Comparison with Evaluated Libraries</a:t>
            </a:r>
            <a:endParaRPr lang="en-GB" sz="2025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F989B-B486-C7BF-81F4-5331F5AF3B14}"/>
              </a:ext>
            </a:extLst>
          </p:cNvPr>
          <p:cNvSpPr txBox="1"/>
          <p:nvPr/>
        </p:nvSpPr>
        <p:spPr>
          <a:xfrm>
            <a:off x="3193955" y="971545"/>
            <a:ext cx="883117" cy="248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13" dirty="0"/>
              <a:t>JEFF-3.3</a:t>
            </a:r>
            <a:endParaRPr lang="en-GB" sz="1013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115FD1-A082-1B53-9962-DB79C4E50B36}"/>
              </a:ext>
            </a:extLst>
          </p:cNvPr>
          <p:cNvSpPr txBox="1"/>
          <p:nvPr/>
        </p:nvSpPr>
        <p:spPr>
          <a:xfrm>
            <a:off x="4077072" y="583193"/>
            <a:ext cx="2174708" cy="4040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14.7 MeV values are used at 20 MeV</a:t>
            </a:r>
            <a:endParaRPr lang="en-GB" sz="1013" dirty="0">
              <a:solidFill>
                <a:srgbClr val="FF0000"/>
              </a:solidFill>
            </a:endParaRPr>
          </a:p>
        </p:txBody>
      </p:sp>
      <p:sp>
        <p:nvSpPr>
          <p:cNvPr id="36" name="Arrow: Bent 35">
            <a:extLst>
              <a:ext uri="{FF2B5EF4-FFF2-40B4-BE49-F238E27FC236}">
                <a16:creationId xmlns:a16="http://schemas.microsoft.com/office/drawing/2014/main" id="{AD2AD27D-0977-AC34-C3F4-013AC3C0BD2A}"/>
              </a:ext>
            </a:extLst>
          </p:cNvPr>
          <p:cNvSpPr/>
          <p:nvPr/>
        </p:nvSpPr>
        <p:spPr>
          <a:xfrm rot="5400000">
            <a:off x="6257363" y="621556"/>
            <a:ext cx="324050" cy="31304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/>
              </a:solidFill>
            </a:endParaRPr>
          </a:p>
        </p:txBody>
      </p:sp>
      <p:sp>
        <p:nvSpPr>
          <p:cNvPr id="37" name="Arrow: Bent 36">
            <a:extLst>
              <a:ext uri="{FF2B5EF4-FFF2-40B4-BE49-F238E27FC236}">
                <a16:creationId xmlns:a16="http://schemas.microsoft.com/office/drawing/2014/main" id="{43C1ADFB-7FC1-6F53-93CF-110DB742CD5E}"/>
              </a:ext>
            </a:extLst>
          </p:cNvPr>
          <p:cNvSpPr/>
          <p:nvPr/>
        </p:nvSpPr>
        <p:spPr>
          <a:xfrm rot="5400000" flipV="1">
            <a:off x="3758526" y="598628"/>
            <a:ext cx="324050" cy="31304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3695F6-70DF-254B-3DB8-BE1F6E8BA903}"/>
              </a:ext>
            </a:extLst>
          </p:cNvPr>
          <p:cNvSpPr txBox="1"/>
          <p:nvPr/>
        </p:nvSpPr>
        <p:spPr>
          <a:xfrm>
            <a:off x="3933056" y="2788505"/>
            <a:ext cx="2860347" cy="13740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13" dirty="0"/>
              <a:t>CRP rec values based on integral DN N(t) measurements:</a:t>
            </a:r>
          </a:p>
          <a:p>
            <a:endParaRPr lang="en-US" sz="788" dirty="0"/>
          </a:p>
          <a:p>
            <a:r>
              <a:rPr lang="en-US" sz="788" dirty="0"/>
              <a:t>Thermal:		14.7 MeV:</a:t>
            </a:r>
          </a:p>
          <a:p>
            <a:r>
              <a:rPr lang="en-US" sz="788" dirty="0"/>
              <a:t>T</a:t>
            </a:r>
            <a:r>
              <a:rPr lang="en-US" sz="788" baseline="-25000" dirty="0"/>
              <a:t>1</a:t>
            </a:r>
            <a:r>
              <a:rPr lang="en-US" sz="788" dirty="0"/>
              <a:t> = 53.95 </a:t>
            </a:r>
            <a:r>
              <a:rPr lang="en-US" sz="788" dirty="0">
                <a:ea typeface="Verdana" panose="020B0604030504040204" pitchFamily="34" charset="0"/>
              </a:rPr>
              <a:t>± 0.28 s	</a:t>
            </a:r>
            <a:r>
              <a:rPr lang="en-US" sz="788" dirty="0"/>
              <a:t> 	T</a:t>
            </a:r>
            <a:r>
              <a:rPr lang="en-US" sz="788" baseline="-25000" dirty="0"/>
              <a:t>1</a:t>
            </a:r>
            <a:r>
              <a:rPr lang="en-US" sz="788" dirty="0"/>
              <a:t> = 54.6 </a:t>
            </a:r>
            <a:r>
              <a:rPr lang="en-US" sz="788" dirty="0">
                <a:ea typeface="Verdana" panose="020B0604030504040204" pitchFamily="34" charset="0"/>
              </a:rPr>
              <a:t>± 0.5 s</a:t>
            </a:r>
          </a:p>
          <a:p>
            <a:r>
              <a:rPr lang="en-US" sz="788" dirty="0">
                <a:highlight>
                  <a:srgbClr val="FFFF00"/>
                </a:highlight>
                <a:ea typeface="Verdana" panose="020B0604030504040204" pitchFamily="34" charset="0"/>
              </a:rPr>
              <a:t>&lt;T&gt; = 8.98 ± 0.11 s	</a:t>
            </a:r>
            <a:r>
              <a:rPr lang="en-US" sz="788" dirty="0">
                <a:ea typeface="Verdana" panose="020B0604030504040204" pitchFamily="34" charset="0"/>
              </a:rPr>
              <a:t>	</a:t>
            </a:r>
            <a:r>
              <a:rPr lang="en-US" sz="788" dirty="0">
                <a:highlight>
                  <a:srgbClr val="FFFF00"/>
                </a:highlight>
                <a:ea typeface="Verdana" panose="020B0604030504040204" pitchFamily="34" charset="0"/>
              </a:rPr>
              <a:t>&lt;T&gt;=8.97 ± 0.15 s</a:t>
            </a:r>
          </a:p>
          <a:p>
            <a:endParaRPr lang="en-US" sz="788" dirty="0">
              <a:ea typeface="Verdana" panose="020B0604030504040204" pitchFamily="34" charset="0"/>
            </a:endParaRPr>
          </a:p>
          <a:p>
            <a:r>
              <a:rPr lang="en-GB" sz="788" dirty="0">
                <a:ea typeface="Verdana" panose="020B0604030504040204" pitchFamily="34" charset="0"/>
              </a:rPr>
              <a:t>Fast (0.81 MeV)		20 MeV:</a:t>
            </a:r>
          </a:p>
          <a:p>
            <a:r>
              <a:rPr lang="en-US" sz="788" dirty="0"/>
              <a:t>T</a:t>
            </a:r>
            <a:r>
              <a:rPr lang="en-US" sz="788" baseline="-25000" dirty="0"/>
              <a:t>1</a:t>
            </a:r>
            <a:r>
              <a:rPr lang="en-US" sz="788" dirty="0"/>
              <a:t> = 54.90 </a:t>
            </a:r>
            <a:r>
              <a:rPr lang="en-US" sz="788" dirty="0">
                <a:ea typeface="Verdana" panose="020B0604030504040204" pitchFamily="34" charset="0"/>
              </a:rPr>
              <a:t>± 0.15 s	</a:t>
            </a:r>
            <a:r>
              <a:rPr lang="en-US" sz="788" dirty="0"/>
              <a:t> 	T</a:t>
            </a:r>
            <a:r>
              <a:rPr lang="en-US" sz="788" baseline="-25000" dirty="0"/>
              <a:t>1</a:t>
            </a:r>
            <a:r>
              <a:rPr lang="en-US" sz="788" dirty="0"/>
              <a:t> = 54.6 </a:t>
            </a:r>
            <a:r>
              <a:rPr lang="en-US" sz="788" dirty="0">
                <a:ea typeface="Verdana" panose="020B0604030504040204" pitchFamily="34" charset="0"/>
              </a:rPr>
              <a:t>± 0.5 s</a:t>
            </a:r>
          </a:p>
          <a:p>
            <a:r>
              <a:rPr lang="en-US" sz="788" dirty="0">
                <a:highlight>
                  <a:srgbClr val="FFFF00"/>
                </a:highlight>
                <a:ea typeface="Verdana" panose="020B0604030504040204" pitchFamily="34" charset="0"/>
              </a:rPr>
              <a:t>&lt;T&gt; = 8.96 ± 0.06 s	</a:t>
            </a:r>
            <a:r>
              <a:rPr lang="en-US" sz="788" dirty="0">
                <a:ea typeface="Verdana" panose="020B0604030504040204" pitchFamily="34" charset="0"/>
              </a:rPr>
              <a:t>	</a:t>
            </a:r>
            <a:r>
              <a:rPr lang="en-US" sz="788" dirty="0">
                <a:highlight>
                  <a:srgbClr val="FFFF00"/>
                </a:highlight>
                <a:ea typeface="Verdana" panose="020B0604030504040204" pitchFamily="34" charset="0"/>
              </a:rPr>
              <a:t>&lt;T&gt;=8.97 ± 0.15 s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2D5CF556-1B8D-266B-7E43-7474438805E9}"/>
              </a:ext>
            </a:extLst>
          </p:cNvPr>
          <p:cNvSpPr/>
          <p:nvPr/>
        </p:nvSpPr>
        <p:spPr>
          <a:xfrm>
            <a:off x="651285" y="2365236"/>
            <a:ext cx="230104" cy="330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FD2C38-2317-090F-B263-D8875E92CF06}"/>
              </a:ext>
            </a:extLst>
          </p:cNvPr>
          <p:cNvSpPr txBox="1"/>
          <p:nvPr/>
        </p:nvSpPr>
        <p:spPr>
          <a:xfrm>
            <a:off x="81957" y="2790440"/>
            <a:ext cx="2050899" cy="871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13" dirty="0"/>
              <a:t>Brady &amp; England(1989) </a:t>
            </a:r>
          </a:p>
          <a:p>
            <a:endParaRPr lang="en-US" sz="1013" dirty="0"/>
          </a:p>
          <a:p>
            <a:r>
              <a:rPr lang="en-US" sz="1013" dirty="0"/>
              <a:t>based on summation calculations of DN activity for </a:t>
            </a:r>
            <a:r>
              <a:rPr lang="en-US" sz="1013" dirty="0">
                <a:highlight>
                  <a:srgbClr val="FFFF00"/>
                </a:highlight>
              </a:rPr>
              <a:t>FAST</a:t>
            </a:r>
            <a:r>
              <a:rPr lang="en-US" sz="1013" dirty="0"/>
              <a:t> fission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A4216-EE42-1992-8E9C-9C923E858CA0}"/>
              </a:ext>
            </a:extLst>
          </p:cNvPr>
          <p:cNvSpPr txBox="1"/>
          <p:nvPr/>
        </p:nvSpPr>
        <p:spPr>
          <a:xfrm>
            <a:off x="5445224" y="2266206"/>
            <a:ext cx="1063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FF0000"/>
                </a:solidFill>
              </a:rPr>
              <a:t>Keepin’s</a:t>
            </a:r>
            <a:r>
              <a:rPr lang="en-US" sz="900" dirty="0">
                <a:solidFill>
                  <a:srgbClr val="FF0000"/>
                </a:solidFill>
              </a:rPr>
              <a:t> model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9A31E-3A29-24A2-9C1E-F6F90330C624}"/>
              </a:ext>
            </a:extLst>
          </p:cNvPr>
          <p:cNvSpPr txBox="1"/>
          <p:nvPr/>
        </p:nvSpPr>
        <p:spPr>
          <a:xfrm>
            <a:off x="6076556" y="991915"/>
            <a:ext cx="792088" cy="248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13" dirty="0"/>
              <a:t>JENDL-5</a:t>
            </a:r>
            <a:endParaRPr lang="en-GB" sz="101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92F10-08ED-DEA6-F357-E3E616B5C9B3}"/>
              </a:ext>
            </a:extLst>
          </p:cNvPr>
          <p:cNvSpPr txBox="1"/>
          <p:nvPr/>
        </p:nvSpPr>
        <p:spPr>
          <a:xfrm>
            <a:off x="2606696" y="2404706"/>
            <a:ext cx="883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WPEC/SG-6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6DEC8F-1FB2-BBC5-008C-DF642B53C9A6}"/>
              </a:ext>
            </a:extLst>
          </p:cNvPr>
          <p:cNvSpPr txBox="1"/>
          <p:nvPr/>
        </p:nvSpPr>
        <p:spPr>
          <a:xfrm>
            <a:off x="2204864" y="2866442"/>
            <a:ext cx="1640735" cy="12182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13" dirty="0" err="1"/>
              <a:t>Keepin’s</a:t>
            </a:r>
            <a:r>
              <a:rPr lang="en-US" sz="1013" dirty="0"/>
              <a:t> values:</a:t>
            </a:r>
          </a:p>
          <a:p>
            <a:endParaRPr lang="en-US" sz="788" dirty="0"/>
          </a:p>
          <a:p>
            <a:r>
              <a:rPr lang="en-US" sz="788" dirty="0"/>
              <a:t>Thermal:</a:t>
            </a:r>
          </a:p>
          <a:p>
            <a:r>
              <a:rPr lang="en-US" sz="788" dirty="0"/>
              <a:t>T</a:t>
            </a:r>
            <a:r>
              <a:rPr lang="en-US" sz="788" baseline="-25000" dirty="0"/>
              <a:t>1</a:t>
            </a:r>
            <a:r>
              <a:rPr lang="en-US" sz="788" dirty="0"/>
              <a:t> = 55.72 </a:t>
            </a:r>
            <a:r>
              <a:rPr lang="en-US" sz="788" dirty="0">
                <a:ea typeface="Verdana" panose="020B0604030504040204" pitchFamily="34" charset="0"/>
              </a:rPr>
              <a:t>± 1.28 s</a:t>
            </a:r>
          </a:p>
          <a:p>
            <a:r>
              <a:rPr lang="en-US" sz="788" dirty="0">
                <a:highlight>
                  <a:srgbClr val="FFFF00"/>
                </a:highlight>
                <a:ea typeface="Verdana" panose="020B0604030504040204" pitchFamily="34" charset="0"/>
              </a:rPr>
              <a:t>&lt;T&gt; = 9.02 ± 0.34 s</a:t>
            </a:r>
          </a:p>
          <a:p>
            <a:endParaRPr lang="en-US" sz="788" dirty="0">
              <a:ea typeface="Verdana" panose="020B0604030504040204" pitchFamily="34" charset="0"/>
            </a:endParaRPr>
          </a:p>
          <a:p>
            <a:r>
              <a:rPr lang="en-GB" sz="788" dirty="0">
                <a:ea typeface="Verdana" panose="020B0604030504040204" pitchFamily="34" charset="0"/>
              </a:rPr>
              <a:t>Fast:</a:t>
            </a:r>
          </a:p>
          <a:p>
            <a:r>
              <a:rPr lang="en-US" sz="788" dirty="0"/>
              <a:t>T</a:t>
            </a:r>
            <a:r>
              <a:rPr lang="en-US" sz="788" baseline="-25000" dirty="0"/>
              <a:t>1</a:t>
            </a:r>
            <a:r>
              <a:rPr lang="en-US" sz="788" dirty="0"/>
              <a:t> = 54.51 </a:t>
            </a:r>
            <a:r>
              <a:rPr lang="en-US" sz="788" dirty="0">
                <a:ea typeface="Verdana" panose="020B0604030504040204" pitchFamily="34" charset="0"/>
              </a:rPr>
              <a:t>± 0.94 s</a:t>
            </a:r>
          </a:p>
          <a:p>
            <a:r>
              <a:rPr lang="en-US" sz="788" dirty="0">
                <a:highlight>
                  <a:srgbClr val="FFFF00"/>
                </a:highlight>
                <a:ea typeface="Verdana" panose="020B0604030504040204" pitchFamily="34" charset="0"/>
              </a:rPr>
              <a:t>&lt;T&gt; = 8.82 ± 0.25 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72012-2718-39BC-FD10-CD40EE1FA79D}"/>
              </a:ext>
            </a:extLst>
          </p:cNvPr>
          <p:cNvSpPr txBox="1"/>
          <p:nvPr/>
        </p:nvSpPr>
        <p:spPr>
          <a:xfrm>
            <a:off x="366779" y="4016911"/>
            <a:ext cx="1448301" cy="5599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13" dirty="0" err="1">
                <a:latin typeface="Verdana" panose="020B0604030504040204" pitchFamily="34" charset="0"/>
                <a:ea typeface="Verdana" panose="020B0604030504040204" pitchFamily="34" charset="0"/>
              </a:rPr>
              <a:t>Keepin’s</a:t>
            </a:r>
            <a:r>
              <a:rPr lang="en-US" sz="1013" dirty="0">
                <a:latin typeface="Verdana" panose="020B0604030504040204" pitchFamily="34" charset="0"/>
                <a:ea typeface="Verdana" panose="020B0604030504040204" pitchFamily="34" charset="0"/>
              </a:rPr>
              <a:t> values</a:t>
            </a:r>
          </a:p>
          <a:p>
            <a:r>
              <a:rPr lang="en-US" sz="1013" dirty="0">
                <a:latin typeface="Verdana" panose="020B0604030504040204" pitchFamily="34" charset="0"/>
                <a:ea typeface="Verdana" panose="020B0604030504040204" pitchFamily="34" charset="0"/>
              </a:rPr>
              <a:t>IAEA CRP </a:t>
            </a:r>
          </a:p>
          <a:p>
            <a:r>
              <a:rPr lang="en-US" sz="1013" dirty="0">
                <a:latin typeface="Verdana" panose="020B0604030504040204" pitchFamily="34" charset="0"/>
                <a:ea typeface="Verdana" panose="020B0604030504040204" pitchFamily="34" charset="0"/>
              </a:rPr>
              <a:t>JEFF and JENDL</a:t>
            </a:r>
            <a:endParaRPr lang="en-GB" sz="101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2B162C-CC82-6A78-1FFE-8855DC5EC7A6}"/>
              </a:ext>
            </a:extLst>
          </p:cNvPr>
          <p:cNvSpPr txBox="1"/>
          <p:nvPr/>
        </p:nvSpPr>
        <p:spPr>
          <a:xfrm>
            <a:off x="838901" y="364170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9C902D-A420-E8B2-7028-DABF11D0FAD8}"/>
              </a:ext>
            </a:extLst>
          </p:cNvPr>
          <p:cNvSpPr/>
          <p:nvPr/>
        </p:nvSpPr>
        <p:spPr>
          <a:xfrm>
            <a:off x="34097" y="1614684"/>
            <a:ext cx="514583" cy="929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679951-39E7-1BD4-0096-4054F4100BE5}"/>
              </a:ext>
            </a:extLst>
          </p:cNvPr>
          <p:cNvSpPr/>
          <p:nvPr/>
        </p:nvSpPr>
        <p:spPr>
          <a:xfrm>
            <a:off x="509045" y="2145794"/>
            <a:ext cx="975739" cy="1204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1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3B90-E672-590D-E428-C4C96FE8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4" y="195486"/>
            <a:ext cx="6480720" cy="1008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DN emission N(t) following a fission pulse: ratio of DN emission </a:t>
            </a:r>
            <a:r>
              <a:rPr lang="en-US" dirty="0" err="1">
                <a:solidFill>
                  <a:schemeClr val="tx1"/>
                </a:solidFill>
              </a:rPr>
              <a:t>wrt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Keepin’s</a:t>
            </a:r>
            <a:r>
              <a:rPr lang="en-US" dirty="0">
                <a:solidFill>
                  <a:schemeClr val="tx1"/>
                </a:solidFill>
              </a:rPr>
              <a:t> 6-group model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6D93F-555E-3267-B5B3-61FD967C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4" y="1563638"/>
            <a:ext cx="5300431" cy="287461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97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C0D0-D1C6-57EC-FB79-DC3F3499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4" y="123478"/>
            <a:ext cx="6336704" cy="648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Other horizontal compilations/evaluations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4C05E-DDF2-2485-F1D0-BD2530998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Nuclear Moments (</a:t>
            </a:r>
            <a:r>
              <a:rPr lang="en-US" sz="1800" dirty="0" err="1"/>
              <a:t>magntic</a:t>
            </a:r>
            <a:r>
              <a:rPr lang="en-US" sz="1800" dirty="0"/>
              <a:t> dipole, electric quadrupole)</a:t>
            </a:r>
          </a:p>
          <a:p>
            <a:pPr lvl="1"/>
            <a:r>
              <a:rPr lang="en-US" sz="1800" dirty="0"/>
              <a:t>Compilation tables are being updated (Nick Stone)  - to be completed and published in 2024 (partially supported by IAEA)</a:t>
            </a:r>
          </a:p>
          <a:p>
            <a:pPr marL="342900" lvl="1" indent="0">
              <a:buNone/>
            </a:pPr>
            <a:endParaRPr lang="en-US" sz="1800" dirty="0"/>
          </a:p>
          <a:p>
            <a:r>
              <a:rPr lang="en-US" sz="1800" dirty="0"/>
              <a:t>Nuclear charge radii</a:t>
            </a:r>
          </a:p>
          <a:p>
            <a:pPr lvl="1"/>
            <a:r>
              <a:rPr lang="en-US" sz="1800" dirty="0"/>
              <a:t>Update of 2013 recommendations by </a:t>
            </a:r>
            <a:r>
              <a:rPr lang="en-US" sz="1800" dirty="0" err="1"/>
              <a:t>Angeli</a:t>
            </a:r>
            <a:r>
              <a:rPr lang="en-US" sz="1800" dirty="0"/>
              <a:t> &amp; Markova</a:t>
            </a:r>
          </a:p>
          <a:p>
            <a:pPr lvl="1"/>
            <a:r>
              <a:rPr lang="en-US" sz="1800" dirty="0"/>
              <a:t>Evaluation responsibility will be taken over by Endre Takacs, Clemson Univ.</a:t>
            </a:r>
          </a:p>
          <a:p>
            <a:pPr lvl="1"/>
            <a:r>
              <a:rPr lang="en-US" sz="1800" dirty="0"/>
              <a:t>IAEA meeting, 2024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6905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F233-5451-487C-1731-EEB15FC72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3" y="0"/>
            <a:ext cx="4590510" cy="648072"/>
          </a:xfrm>
        </p:spPr>
        <p:txBody>
          <a:bodyPr/>
          <a:lstStyle/>
          <a:p>
            <a:r>
              <a:rPr lang="en-US" dirty="0"/>
              <a:t>Decay Data Portal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7E6EE-8092-BF1A-3D0F-7C38B7966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9"/>
          <a:stretch/>
        </p:blipFill>
        <p:spPr>
          <a:xfrm>
            <a:off x="35779" y="984429"/>
            <a:ext cx="6858000" cy="3174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A72C4-D6BF-22F4-CF1B-18DAD2D7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940" y="3220152"/>
            <a:ext cx="4221088" cy="1923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40DE6-6F68-BC42-CE28-DD6B90AA4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8" y="575002"/>
            <a:ext cx="6858000" cy="5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62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4BC08-C088-6012-97DD-264707FB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Data Portal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14433-2A36-F38E-F025-8F29D7F5A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3F24E-717E-FB46-E405-02AA05270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104"/>
            <a:ext cx="6858000" cy="35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17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F263-36A5-9EEC-0F5F-6358B1346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Balraj Singh 1941 - 2023</a:t>
            </a:r>
            <a:endParaRPr lang="en-GB" dirty="0"/>
          </a:p>
        </p:txBody>
      </p:sp>
      <p:pic>
        <p:nvPicPr>
          <p:cNvPr id="5" name="Content Placeholder 4" descr="A person sitting in a chair&#10;&#10;Description automatically generated">
            <a:extLst>
              <a:ext uri="{FF2B5EF4-FFF2-40B4-BE49-F238E27FC236}">
                <a16:creationId xmlns:a16="http://schemas.microsoft.com/office/drawing/2014/main" id="{94EC2328-7CB7-910A-6A15-431541B93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843558"/>
            <a:ext cx="1656184" cy="16478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D4061-9B75-458A-5CEC-C1F107F6147B}"/>
              </a:ext>
            </a:extLst>
          </p:cNvPr>
          <p:cNvSpPr txBox="1"/>
          <p:nvPr/>
        </p:nvSpPr>
        <p:spPr>
          <a:xfrm>
            <a:off x="1907838" y="843558"/>
            <a:ext cx="49055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en-US" sz="1200" dirty="0"/>
              <a:t>1970: PhD at Toronto Univ.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en-US" sz="1200" dirty="0"/>
              <a:t>1971: Post-doctoral fellow at McMaster Univ. with John Martin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en-US" sz="1200" dirty="0"/>
              <a:t>1975 – 1983: visited LBNL, ORNL for the nuclear data project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en-US" sz="1200" dirty="0"/>
              <a:t>1980: Canadian NSERC grant to start data evaluation project at McMaster Univ.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en-US" sz="1200" dirty="0"/>
              <a:t>2013: retired from McMaster Univ. but continued with USNDP contracts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2E268-8F40-B72A-C99E-0FF9100CF0DD}"/>
              </a:ext>
            </a:extLst>
          </p:cNvPr>
          <p:cNvSpPr txBox="1"/>
          <p:nvPr/>
        </p:nvSpPr>
        <p:spPr>
          <a:xfrm>
            <a:off x="227779" y="2592020"/>
            <a:ext cx="6173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en-GB" sz="1200" dirty="0"/>
              <a:t>A total of 80 published mass chains out of 300 in ENSDF ~ 27% of all the mass chains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GB" sz="1200" dirty="0"/>
              <a:t>Published in total over 100 mass chain evaluations (more than any other ENSDF evaluator) 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GB" sz="1200" dirty="0"/>
              <a:t>Contributed 6538 out of a total of 10584 datasets to the XUNDL database ~ 62% of the database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GB" sz="1200" dirty="0"/>
              <a:t>Lead all the horizontal compilation/evaluation efforts: </a:t>
            </a:r>
            <a:r>
              <a:rPr lang="en-GB" sz="1200" dirty="0" err="1"/>
              <a:t>log</a:t>
            </a:r>
            <a:r>
              <a:rPr lang="en-GB" sz="1200" i="1" dirty="0" err="1"/>
              <a:t>f</a:t>
            </a:r>
            <a:r>
              <a:rPr lang="en-GB" sz="1200" dirty="0" err="1"/>
              <a:t>t</a:t>
            </a:r>
            <a:r>
              <a:rPr lang="en-GB" sz="1200" dirty="0"/>
              <a:t> systematics, BE2, Atlas of isomers, beta-delayed neutrons, alpha-decay r0 parameters, etc.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A3FC8-75B4-C38D-52B7-F4C2D02141FE}"/>
              </a:ext>
            </a:extLst>
          </p:cNvPr>
          <p:cNvSpPr txBox="1"/>
          <p:nvPr/>
        </p:nvSpPr>
        <p:spPr>
          <a:xfrm>
            <a:off x="260648" y="4227934"/>
            <a:ext cx="614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 ENSDF productivity was unmatchable – his dedication to teaching and mentoring new evaluators invaluable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535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5E9F-F49E-9A09-E086-5849B1C0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87474"/>
            <a:ext cx="5976664" cy="6480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MyEnsdf</a:t>
            </a:r>
            <a:r>
              <a:rPr lang="en-US" dirty="0"/>
              <a:t> Webtools, X4-NSR PDF database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73045-9C3A-6F1A-EC92-B9D90A114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Maintenance plan (following V. </a:t>
            </a:r>
            <a:r>
              <a:rPr lang="en-US" sz="1800" dirty="0" err="1"/>
              <a:t>Zerkin’s</a:t>
            </a:r>
            <a:r>
              <a:rPr lang="en-US" sz="1800" dirty="0"/>
              <a:t> retirement)</a:t>
            </a:r>
          </a:p>
          <a:p>
            <a:pPr lvl="1"/>
            <a:r>
              <a:rPr lang="en-US" sz="1800" dirty="0" err="1"/>
              <a:t>MyEnsdf</a:t>
            </a:r>
            <a:r>
              <a:rPr lang="en-US" sz="1800" dirty="0"/>
              <a:t> Webtools: is now up to date but doubtful if it will be maintained in the future</a:t>
            </a:r>
          </a:p>
          <a:p>
            <a:pPr lvl="1"/>
            <a:r>
              <a:rPr lang="en-US" sz="1800" dirty="0"/>
              <a:t>X4-NSR PDF database: will be maintained by IAEA/NDS, status also depends on NSR database being updated</a:t>
            </a:r>
          </a:p>
          <a:p>
            <a:pPr lvl="1"/>
            <a:r>
              <a:rPr lang="en-US" sz="1800" dirty="0"/>
              <a:t>EXFOR will also be maintained by IAEA/NDS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76866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A5B0-86B4-6997-B385-BAFB162B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87474"/>
            <a:ext cx="5976664" cy="828092"/>
          </a:xfrm>
        </p:spPr>
        <p:txBody>
          <a:bodyPr>
            <a:normAutofit fontScale="90000"/>
          </a:bodyPr>
          <a:lstStyle/>
          <a:p>
            <a:r>
              <a:rPr lang="en-US" dirty="0"/>
              <a:t>Decay Data for Decay Heat Applications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3EC53-6287-148A-5E17-8D8D61A06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951570"/>
            <a:ext cx="6534726" cy="406845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Series of IAEA meetings (2009, 2014, 2018) concluded with a publication: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Includes tables with assessments (status of measurements and evaluations) for 120 fission products</a:t>
            </a:r>
          </a:p>
          <a:p>
            <a:r>
              <a:rPr lang="en-US" dirty="0"/>
              <a:t>Comparisons of all available pulse decay heat data with existing evaluated libraries to study impact of TAGS data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9A9C9-DF87-5D8C-3502-94321B77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77" y="1635646"/>
            <a:ext cx="5412427" cy="16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9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3D59-6257-4763-9737-AAFF005F0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87474"/>
            <a:ext cx="6624736" cy="684076"/>
          </a:xfrm>
        </p:spPr>
        <p:txBody>
          <a:bodyPr>
            <a:normAutofit/>
          </a:bodyPr>
          <a:lstStyle/>
          <a:p>
            <a:r>
              <a:rPr lang="en-US" sz="2400" dirty="0"/>
              <a:t>Decay Data for Monitoring Applications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7270-7CB4-469B-BE71-54D86959F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771550"/>
            <a:ext cx="6534726" cy="3643052"/>
          </a:xfrm>
        </p:spPr>
        <p:txBody>
          <a:bodyPr>
            <a:normAutofit/>
          </a:bodyPr>
          <a:lstStyle/>
          <a:p>
            <a:r>
              <a:rPr lang="en-US" sz="1800" dirty="0"/>
              <a:t>Project ends in 2024: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A library of adopted decay data for 30 top priority fission products (CTBTO priority)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Atomic radiation data from </a:t>
            </a:r>
            <a:r>
              <a:rPr lang="en-US" sz="1800" dirty="0" err="1"/>
              <a:t>NS_Radlist</a:t>
            </a:r>
            <a:r>
              <a:rPr lang="en-US" sz="1800" dirty="0"/>
              <a:t> (</a:t>
            </a:r>
            <a:r>
              <a:rPr lang="en-US" sz="1800" dirty="0" err="1"/>
              <a:t>BrIccEmis</a:t>
            </a:r>
            <a:r>
              <a:rPr lang="en-US" sz="1800" dirty="0"/>
              <a:t> spectra)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Technical report to be published in peer-reviewed journal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Participants: F. Kondev (technical coordinator), Jun Chen, P. </a:t>
            </a:r>
            <a:r>
              <a:rPr lang="en-US" sz="1800" dirty="0" err="1"/>
              <a:t>Dimitriou,</a:t>
            </a:r>
            <a:r>
              <a:rPr lang="en-US" sz="1800" dirty="0"/>
              <a:t> T. Kibedi, S. Lalkovski, A. Negret, A. Nichols, B. Singh, J. Tuli, M. </a:t>
            </a:r>
            <a:r>
              <a:rPr lang="en-US" sz="1800" dirty="0" err="1"/>
              <a:t>Verpelli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7590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ABF43-BE62-B28C-32CB-128AFD37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69" y="915566"/>
            <a:ext cx="4298551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/>
              <a:t>1</a:t>
            </a:r>
            <a:r>
              <a:rPr lang="en-US" sz="1500" baseline="30000" dirty="0"/>
              <a:t>st</a:t>
            </a:r>
            <a:r>
              <a:rPr lang="en-US" sz="1500" dirty="0"/>
              <a:t> IAEA Technical Meeting on Antineutrino spectra and their applications, 23-26 April 2019</a:t>
            </a:r>
          </a:p>
          <a:p>
            <a:endParaRPr lang="en-US" sz="1350" dirty="0"/>
          </a:p>
          <a:p>
            <a:r>
              <a:rPr lang="en-US" sz="1350" dirty="0"/>
              <a:t>37 participants from 11 countries</a:t>
            </a:r>
          </a:p>
          <a:p>
            <a:r>
              <a:rPr lang="en-US" sz="1350" dirty="0"/>
              <a:t>Topics</a:t>
            </a:r>
          </a:p>
          <a:p>
            <a:pPr lvl="1"/>
            <a:r>
              <a:rPr lang="en-US" sz="1200" dirty="0"/>
              <a:t>Reactor antineutrino measurements for basic </a:t>
            </a:r>
          </a:p>
          <a:p>
            <a:pPr marL="342891" lvl="1" indent="0">
              <a:buNone/>
            </a:pPr>
            <a:r>
              <a:rPr lang="en-US" sz="1200" dirty="0"/>
              <a:t>science and applications (nonproliferation)</a:t>
            </a:r>
          </a:p>
          <a:p>
            <a:pPr lvl="1"/>
            <a:r>
              <a:rPr lang="en-US" sz="1200" dirty="0"/>
              <a:t>Flux and spectrum modeling</a:t>
            </a:r>
          </a:p>
          <a:p>
            <a:pPr lvl="1"/>
            <a:r>
              <a:rPr lang="en-US" sz="1200" dirty="0"/>
              <a:t>Nuclear data and reactor data needs</a:t>
            </a:r>
          </a:p>
          <a:p>
            <a:r>
              <a:rPr lang="en-US" sz="1350" dirty="0"/>
              <a:t>Summary report: INDC(NDS)-0786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EB864-7179-A301-5BB9-B92892BD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614" y="915566"/>
            <a:ext cx="1949959" cy="261288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63C225-ABE3-5AB4-C95D-762045E0CE4B}"/>
              </a:ext>
            </a:extLst>
          </p:cNvPr>
          <p:cNvSpPr txBox="1">
            <a:spLocks/>
          </p:cNvSpPr>
          <p:nvPr/>
        </p:nvSpPr>
        <p:spPr>
          <a:xfrm>
            <a:off x="210570" y="123478"/>
            <a:ext cx="590465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r>
              <a:rPr lang="en-US" dirty="0"/>
              <a:t>Nuclear data for Reactor  Antineutrino Applications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321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8043-9448-1A68-F8F6-10774FCA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77" y="300573"/>
            <a:ext cx="6696744" cy="891099"/>
          </a:xfrm>
        </p:spPr>
        <p:txBody>
          <a:bodyPr anchor="ctr">
            <a:normAutofit fontScale="90000"/>
          </a:bodyPr>
          <a:lstStyle/>
          <a:p>
            <a:r>
              <a:rPr lang="en-US" sz="2025" dirty="0">
                <a:solidFill>
                  <a:schemeClr val="tx1"/>
                </a:solidFill>
              </a:rPr>
              <a:t>Follow-up:</a:t>
            </a:r>
            <a:br>
              <a:rPr lang="en-US" sz="2025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rgbClr val="000000"/>
                </a:solidFill>
              </a:rPr>
              <a:t>2nd IAEA Technical Meeting on Reactor Antineutrino spectra and applications, 16 – 20 January 2023</a:t>
            </a:r>
            <a:br>
              <a:rPr lang="en-GB" sz="1800" b="0" dirty="0">
                <a:solidFill>
                  <a:srgbClr val="000000"/>
                </a:solidFill>
              </a:rPr>
            </a:br>
            <a:endParaRPr lang="en-GB" sz="1800" b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6AB37-D95B-0A37-7FA7-8E3E8E728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646" y="1131590"/>
            <a:ext cx="3114346" cy="29592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400" dirty="0"/>
              <a:t>Purpose: 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follow up on progress 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revise status and data needs 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address data preservation and dissemination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needs for coordination</a:t>
            </a:r>
          </a:p>
          <a:p>
            <a:pPr>
              <a:lnSpc>
                <a:spcPct val="90000"/>
              </a:lnSpc>
            </a:pPr>
            <a:r>
              <a:rPr lang="en-GB" sz="1400" dirty="0"/>
              <a:t>Participants: 56 registered; 18 in person </a:t>
            </a:r>
          </a:p>
          <a:p>
            <a:pPr>
              <a:lnSpc>
                <a:spcPct val="90000"/>
              </a:lnSpc>
            </a:pPr>
            <a:r>
              <a:rPr lang="en-GB" sz="1400" dirty="0"/>
              <a:t>Countries: China, France, Germany, Korea, Poland, Spain, Russia, US </a:t>
            </a:r>
          </a:p>
          <a:p>
            <a:pPr>
              <a:lnSpc>
                <a:spcPct val="90000"/>
              </a:lnSpc>
            </a:pPr>
            <a:r>
              <a:rPr lang="en-GB" sz="1400" dirty="0"/>
              <a:t>Report: in preparation</a:t>
            </a:r>
          </a:p>
          <a:p>
            <a:pPr>
              <a:lnSpc>
                <a:spcPct val="90000"/>
              </a:lnSpc>
            </a:pPr>
            <a:endParaRPr lang="en-GB" sz="1125" dirty="0"/>
          </a:p>
        </p:txBody>
      </p:sp>
      <p:pic>
        <p:nvPicPr>
          <p:cNvPr id="6" name="Picture 5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2FC165EA-6030-3008-FD31-05EBB77E7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55" y="1203598"/>
            <a:ext cx="3507854" cy="2630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654E0D-2B48-C507-D305-6C45046F3BF8}"/>
              </a:ext>
            </a:extLst>
          </p:cNvPr>
          <p:cNvSpPr txBox="1"/>
          <p:nvPr/>
        </p:nvSpPr>
        <p:spPr>
          <a:xfrm>
            <a:off x="80628" y="4094188"/>
            <a:ext cx="3429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/>
              <a:t>https://conferences.iaea.org/event/337/</a:t>
            </a:r>
          </a:p>
        </p:txBody>
      </p:sp>
    </p:spTree>
    <p:extLst>
      <p:ext uri="{BB962C8B-B14F-4D97-AF65-F5344CB8AC3E}">
        <p14:creationId xmlns:p14="http://schemas.microsoft.com/office/powerpoint/2010/main" val="1389369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78AFDF-377C-B2D2-8E29-DCA8FD5F46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3503087"/>
              </p:ext>
            </p:extLst>
          </p:nvPr>
        </p:nvGraphicFramePr>
        <p:xfrm>
          <a:off x="2232729" y="1221600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AC54D978-F1A2-9C3F-5686-7B70E569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" y="43971"/>
            <a:ext cx="4590510" cy="4860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Inter-disciplinary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6A920-ED6B-4457-4C31-A953042E2A31}"/>
              </a:ext>
            </a:extLst>
          </p:cNvPr>
          <p:cNvSpPr txBox="1"/>
          <p:nvPr/>
        </p:nvSpPr>
        <p:spPr>
          <a:xfrm>
            <a:off x="285180" y="914100"/>
            <a:ext cx="22077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</a:rPr>
              <a:t>Presentations – Q&amp;A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</a:rPr>
              <a:t>Roundtable discussions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</a:rPr>
              <a:t>Recommendations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</a:rPr>
              <a:t>Common statements - Report</a:t>
            </a:r>
            <a:endParaRPr lang="en-GB" sz="1350" dirty="0">
              <a:solidFill>
                <a:srgbClr val="000000"/>
              </a:solidFill>
            </a:endParaRPr>
          </a:p>
        </p:txBody>
      </p:sp>
      <p:pic>
        <p:nvPicPr>
          <p:cNvPr id="8" name="Graphic 7" descr="Head with gears outline">
            <a:extLst>
              <a:ext uri="{FF2B5EF4-FFF2-40B4-BE49-F238E27FC236}">
                <a16:creationId xmlns:a16="http://schemas.microsoft.com/office/drawing/2014/main" id="{D67A9D16-AD0E-1C75-45AB-CB8ACB5B1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7222" y="1221600"/>
            <a:ext cx="685800" cy="685800"/>
          </a:xfrm>
          <a:prstGeom prst="rect">
            <a:avLst/>
          </a:prstGeom>
        </p:spPr>
      </p:pic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1EC5F2AF-7807-C3A3-0963-629C786DBA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9265" y="3311076"/>
            <a:ext cx="685800" cy="685800"/>
          </a:xfrm>
          <a:prstGeom prst="rect">
            <a:avLst/>
          </a:prstGeom>
        </p:spPr>
      </p:pic>
      <p:pic>
        <p:nvPicPr>
          <p:cNvPr id="12" name="Graphic 11" descr="Group brainstorm with solid fill">
            <a:extLst>
              <a:ext uri="{FF2B5EF4-FFF2-40B4-BE49-F238E27FC236}">
                <a16:creationId xmlns:a16="http://schemas.microsoft.com/office/drawing/2014/main" id="{03496C95-7FEB-14FF-40F4-F657EFD851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8940" y="1329612"/>
            <a:ext cx="685800" cy="685800"/>
          </a:xfrm>
          <a:prstGeom prst="rect">
            <a:avLst/>
          </a:prstGeom>
        </p:spPr>
      </p:pic>
      <p:pic>
        <p:nvPicPr>
          <p:cNvPr id="14" name="Graphic 13" descr="Lights On with solid fill">
            <a:extLst>
              <a:ext uri="{FF2B5EF4-FFF2-40B4-BE49-F238E27FC236}">
                <a16:creationId xmlns:a16="http://schemas.microsoft.com/office/drawing/2014/main" id="{AF32C29F-BDBD-FA74-2752-5BABE18526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3057" y="3328508"/>
            <a:ext cx="6858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0F00EA-6028-50F6-0655-9691B2E4CB59}"/>
              </a:ext>
            </a:extLst>
          </p:cNvPr>
          <p:cNvSpPr txBox="1"/>
          <p:nvPr/>
        </p:nvSpPr>
        <p:spPr>
          <a:xfrm>
            <a:off x="1024125" y="3361535"/>
            <a:ext cx="19982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New ideas</a:t>
            </a:r>
          </a:p>
          <a:p>
            <a:r>
              <a:rPr lang="en-US" sz="1350" dirty="0">
                <a:solidFill>
                  <a:srgbClr val="000000"/>
                </a:solidFill>
              </a:rPr>
              <a:t>New collaborations</a:t>
            </a:r>
          </a:p>
          <a:p>
            <a:r>
              <a:rPr lang="en-US" sz="1350" dirty="0">
                <a:solidFill>
                  <a:srgbClr val="000000"/>
                </a:solidFill>
              </a:rPr>
              <a:t>New meetings</a:t>
            </a:r>
            <a:endParaRPr lang="en-GB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12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842B94-D4CC-49AD-0A63-0E2EF0FE8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520" y="3325006"/>
            <a:ext cx="2216342" cy="139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0E1B7-6F76-664C-BA9F-2FFFE0A8F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91" y="-2268"/>
            <a:ext cx="4590510" cy="48605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Reactor antineutrino experiments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BA822-9692-8E34-2A0C-573DEFBFB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291" y="436398"/>
            <a:ext cx="3565430" cy="3330370"/>
          </a:xfrm>
        </p:spPr>
        <p:txBody>
          <a:bodyPr>
            <a:normAutofit/>
          </a:bodyPr>
          <a:lstStyle/>
          <a:p>
            <a:pPr marL="91440" indent="-91440"/>
            <a:r>
              <a:rPr lang="en-GB" sz="1000" b="1" dirty="0">
                <a:solidFill>
                  <a:srgbClr val="434343"/>
                </a:solidFill>
                <a:latin typeface="Arial" panose="020B0604020202020204" pitchFamily="34" charset="0"/>
              </a:rPr>
              <a:t>Highlights</a:t>
            </a:r>
          </a:p>
          <a:p>
            <a:pPr marL="274320" lvl="1" indent="-91440">
              <a:spcBef>
                <a:spcPts val="0"/>
              </a:spcBef>
            </a:pPr>
            <a:r>
              <a:rPr lang="en-GB" sz="900" dirty="0">
                <a:solidFill>
                  <a:srgbClr val="434343"/>
                </a:solidFill>
                <a:latin typeface="Arial" panose="020B0604020202020204" pitchFamily="34" charset="0"/>
              </a:rPr>
              <a:t> Sterile neutrino phase space have been narrowed down – not entirely ruled out</a:t>
            </a:r>
          </a:p>
          <a:p>
            <a:pPr marL="274320" lvl="1" indent="-91440">
              <a:spcBef>
                <a:spcPts val="0"/>
              </a:spcBef>
            </a:pPr>
            <a:r>
              <a:rPr lang="en-GB" sz="900" dirty="0">
                <a:solidFill>
                  <a:srgbClr val="434343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ILL beta spectra measurements could be root cause of RAA   supported by DB fuel evolution measurements</a:t>
            </a:r>
          </a:p>
          <a:p>
            <a:pPr marL="274320" lvl="1" indent="-91440">
              <a:spcBef>
                <a:spcPts val="0"/>
              </a:spcBef>
            </a:pPr>
            <a:r>
              <a:rPr lang="en-GB" sz="900" dirty="0">
                <a:solidFill>
                  <a:srgbClr val="434343"/>
                </a:solidFill>
                <a:latin typeface="Arial" panose="020B0604020202020204" pitchFamily="34" charset="0"/>
              </a:rPr>
              <a:t> Spectral distortion is not yet understood</a:t>
            </a:r>
          </a:p>
          <a:p>
            <a:pPr marL="274320" lvl="1" indent="-91440">
              <a:spcBef>
                <a:spcPts val="0"/>
              </a:spcBef>
            </a:pPr>
            <a:r>
              <a:rPr lang="en-GB" sz="900" dirty="0">
                <a:solidFill>
                  <a:srgbClr val="434343"/>
                </a:solidFill>
                <a:latin typeface="Arial" panose="020B0604020202020204" pitchFamily="34" charset="0"/>
              </a:rPr>
              <a:t> Number of experiments in the final stages of analysis and </a:t>
            </a:r>
            <a:r>
              <a:rPr lang="en-GB" sz="900" dirty="0">
                <a:solidFill>
                  <a:srgbClr val="434343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further joint analysis planned</a:t>
            </a:r>
          </a:p>
          <a:p>
            <a:pPr marL="274320" lvl="1" indent="-91440">
              <a:spcBef>
                <a:spcPts val="0"/>
              </a:spcBef>
            </a:pPr>
            <a:r>
              <a:rPr lang="en-GB" sz="900" dirty="0">
                <a:solidFill>
                  <a:srgbClr val="434343"/>
                </a:solidFill>
                <a:latin typeface="Arial" panose="020B0604020202020204" pitchFamily="34" charset="0"/>
              </a:rPr>
              <a:t> On-surface and mobile detectors are being developed</a:t>
            </a:r>
          </a:p>
          <a:p>
            <a:pPr marL="91440" indent="-91440"/>
            <a:r>
              <a:rPr lang="en-GB" sz="1000" b="1" dirty="0">
                <a:solidFill>
                  <a:srgbClr val="434343"/>
                </a:solidFill>
                <a:latin typeface="Arial" panose="020B0604020202020204" pitchFamily="34" charset="0"/>
              </a:rPr>
              <a:t>Antineutrino applications: reactor monitoring, spent fuel</a:t>
            </a:r>
            <a:endParaRPr lang="el-GR" sz="1000" b="1" dirty="0">
              <a:solidFill>
                <a:srgbClr val="434343"/>
              </a:solidFill>
              <a:latin typeface="Arial" panose="020B0604020202020204" pitchFamily="34" charset="0"/>
            </a:endParaRPr>
          </a:p>
          <a:p>
            <a:pPr marL="274320" lvl="1" indent="-91440" fontAlgn="base"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GB" sz="900" dirty="0">
                <a:solidFill>
                  <a:srgbClr val="21212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Clear observation of residual antineutrinos </a:t>
            </a:r>
            <a:r>
              <a:rPr lang="el-GR" sz="900" dirty="0">
                <a:solidFill>
                  <a:srgbClr val="21212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(</a:t>
            </a:r>
            <a:r>
              <a:rPr lang="en-US" sz="900" dirty="0">
                <a:solidFill>
                  <a:srgbClr val="21212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Double CHOOZ)</a:t>
            </a:r>
            <a:endParaRPr lang="en-GB" sz="900" dirty="0">
              <a:solidFill>
                <a:srgbClr val="21212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274320" lvl="1" indent="-91440" fontAlgn="base"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GB" sz="900" dirty="0">
                <a:solidFill>
                  <a:srgbClr val="21212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GB" sz="900" b="1" dirty="0">
                <a:solidFill>
                  <a:srgbClr val="21212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Nu Tools report</a:t>
            </a:r>
            <a:r>
              <a:rPr lang="en-GB" sz="900" dirty="0">
                <a:solidFill>
                  <a:srgbClr val="21212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: discussion of the utility of actual uses cases in the US – engagement with end-users</a:t>
            </a:r>
          </a:p>
          <a:p>
            <a:pPr marL="274320" lvl="1" indent="-91440" fontAlgn="base"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GB" sz="900" dirty="0">
                <a:solidFill>
                  <a:srgbClr val="212121"/>
                </a:solidFill>
                <a:latin typeface="Arial" panose="020B0604020202020204" pitchFamily="34" charset="0"/>
              </a:rPr>
              <a:t> Antineutrino detectors as on/off monitors demonstrated</a:t>
            </a:r>
          </a:p>
          <a:p>
            <a:pPr marL="274320" lvl="1" indent="-91440" fontAlgn="base"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GB" sz="900" dirty="0">
                <a:solidFill>
                  <a:srgbClr val="212121"/>
                </a:solidFill>
                <a:latin typeface="Arial" panose="020B0604020202020204" pitchFamily="34" charset="0"/>
              </a:rPr>
              <a:t> New detector materials - potentially at industrial level</a:t>
            </a:r>
          </a:p>
          <a:p>
            <a:pPr marL="342891" lvl="1" indent="0">
              <a:buNone/>
            </a:pPr>
            <a:endParaRPr lang="en-GB" sz="900" dirty="0">
              <a:solidFill>
                <a:srgbClr val="434343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7313A6A-453E-DD26-AAA9-054115143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39314" y="1154803"/>
            <a:ext cx="1588306" cy="151222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974D3C-7D24-AF61-6A47-097EA5C772E5}"/>
              </a:ext>
            </a:extLst>
          </p:cNvPr>
          <p:cNvSpPr txBox="1"/>
          <p:nvPr/>
        </p:nvSpPr>
        <p:spPr>
          <a:xfrm>
            <a:off x="5293407" y="844628"/>
            <a:ext cx="1080120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Double CHOOZ :  sin</a:t>
            </a:r>
            <a:r>
              <a:rPr lang="en-US" sz="600" baseline="30000" dirty="0"/>
              <a:t>2</a:t>
            </a:r>
            <a:r>
              <a:rPr lang="en-US" sz="600" dirty="0"/>
              <a:t> 2</a:t>
            </a:r>
            <a:r>
              <a:rPr lang="el-GR" sz="600" dirty="0"/>
              <a:t>θ</a:t>
            </a:r>
            <a:r>
              <a:rPr lang="en-US" sz="600" baseline="-25000" dirty="0"/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ECDE6F-2586-EA81-A2E2-1959F0B20341}"/>
              </a:ext>
            </a:extLst>
          </p:cNvPr>
          <p:cNvSpPr txBox="1"/>
          <p:nvPr/>
        </p:nvSpPr>
        <p:spPr>
          <a:xfrm>
            <a:off x="3717032" y="926599"/>
            <a:ext cx="129614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NEOS II :  sterile neutrino search</a:t>
            </a:r>
            <a:endParaRPr lang="en-US" sz="600" baseline="-25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E061BB-2EF5-A1F1-3C76-AB6F49923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032" y="1202361"/>
            <a:ext cx="1319285" cy="16574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EA3871-2650-CE8D-FDC1-5C799AF8A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580" y="3163643"/>
            <a:ext cx="1349580" cy="15553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9611C3-BC2F-4DB7-9606-A2243A98C695}"/>
              </a:ext>
            </a:extLst>
          </p:cNvPr>
          <p:cNvSpPr txBox="1"/>
          <p:nvPr/>
        </p:nvSpPr>
        <p:spPr>
          <a:xfrm>
            <a:off x="3641343" y="3030220"/>
            <a:ext cx="1080120" cy="261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25" baseline="-25000" dirty="0"/>
              <a:t>PROSPECT/STEREO Joint Spectrum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73F75-7784-CB1B-5049-6052E1D5A829}"/>
              </a:ext>
            </a:extLst>
          </p:cNvPr>
          <p:cNvSpPr txBox="1"/>
          <p:nvPr/>
        </p:nvSpPr>
        <p:spPr>
          <a:xfrm>
            <a:off x="5063516" y="3014831"/>
            <a:ext cx="1512168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Daya Bay: data point to </a:t>
            </a:r>
            <a:r>
              <a:rPr lang="en-US" sz="600" baseline="30000" dirty="0"/>
              <a:t>235</a:t>
            </a:r>
            <a:r>
              <a:rPr lang="en-US" sz="600" dirty="0"/>
              <a:t>U as main responsible for RAA</a:t>
            </a:r>
            <a:endParaRPr lang="en-US" sz="600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CDAE2-753B-4B29-285C-2F48F6904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" y="3010786"/>
            <a:ext cx="1349580" cy="170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B951F-CDB0-9EE3-6AA0-A68BAF0FE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777" y="3010786"/>
            <a:ext cx="2178257" cy="13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12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F69C-5674-1987-E110-1E43D407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" y="47079"/>
            <a:ext cx="5400600" cy="353451"/>
          </a:xfrm>
        </p:spPr>
        <p:txBody>
          <a:bodyPr>
            <a:normAutofit fontScale="90000"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Modeling flux and spectrum</a:t>
            </a:r>
            <a:endParaRPr lang="en-GB" sz="21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6693A-880C-6DBA-8FE2-698D4C83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81" y="609950"/>
            <a:ext cx="3471609" cy="3923600"/>
          </a:xfrm>
        </p:spPr>
        <p:txBody>
          <a:bodyPr>
            <a:normAutofit fontScale="77500" lnSpcReduction="20000"/>
          </a:bodyPr>
          <a:lstStyle/>
          <a:p>
            <a:pPr marL="91440" indent="-91440"/>
            <a:r>
              <a:rPr lang="en-GB" sz="1350" b="1" dirty="0" err="1">
                <a:solidFill>
                  <a:srgbClr val="434343"/>
                </a:solidFill>
                <a:latin typeface="Arial" panose="020B0604020202020204" pitchFamily="34" charset="0"/>
              </a:rPr>
              <a:t>Modeling</a:t>
            </a:r>
            <a:r>
              <a:rPr lang="en-GB" sz="1350" b="1" dirty="0">
                <a:solidFill>
                  <a:srgbClr val="434343"/>
                </a:solidFill>
                <a:latin typeface="Arial" panose="020B0604020202020204" pitchFamily="34" charset="0"/>
              </a:rPr>
              <a:t> flux and spectrum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/>
              <a:t>Significant progress in summation calculations</a:t>
            </a:r>
          </a:p>
          <a:p>
            <a:pPr marL="274320" lvl="1" indent="-91440">
              <a:lnSpc>
                <a:spcPct val="120000"/>
              </a:lnSpc>
              <a:buNone/>
            </a:pPr>
            <a:r>
              <a:rPr lang="en-GB" sz="1200" dirty="0"/>
              <a:t>      agree with flux evolution from Daya Bay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>
                <a:highlight>
                  <a:srgbClr val="FFFF00"/>
                </a:highlight>
              </a:rPr>
              <a:t>New U235/Pu239 measurement proves that </a:t>
            </a:r>
          </a:p>
          <a:p>
            <a:pPr marL="274320" lvl="1" indent="-91440">
              <a:lnSpc>
                <a:spcPct val="120000"/>
              </a:lnSpc>
              <a:buNone/>
            </a:pPr>
            <a:r>
              <a:rPr lang="en-GB" sz="1200" dirty="0">
                <a:highlight>
                  <a:srgbClr val="FFFF00"/>
                </a:highlight>
              </a:rPr>
              <a:t>      (Kurchatov)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/>
              <a:t>Steps towards quantifying uncertainties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>
                <a:highlight>
                  <a:srgbClr val="FFFF00"/>
                </a:highlight>
              </a:rPr>
              <a:t>New open computational tools developed -    </a:t>
            </a:r>
          </a:p>
          <a:p>
            <a:pPr marL="274320" lvl="1" indent="-91440">
              <a:lnSpc>
                <a:spcPct val="120000"/>
              </a:lnSpc>
              <a:buNone/>
            </a:pPr>
            <a:r>
              <a:rPr lang="en-GB" sz="1200" dirty="0">
                <a:highlight>
                  <a:srgbClr val="FFFF00"/>
                </a:highlight>
              </a:rPr>
              <a:t>      </a:t>
            </a:r>
            <a:r>
              <a:rPr lang="en-GB" sz="1200" dirty="0" err="1">
                <a:highlight>
                  <a:srgbClr val="FFFF00"/>
                </a:highlight>
              </a:rPr>
              <a:t>ConFlux</a:t>
            </a:r>
            <a:endParaRPr lang="en-GB" sz="1200" dirty="0">
              <a:highlight>
                <a:srgbClr val="FFFF00"/>
              </a:highlight>
            </a:endParaRPr>
          </a:p>
          <a:p>
            <a:pPr marL="91440" indent="-91440">
              <a:lnSpc>
                <a:spcPct val="120000"/>
              </a:lnSpc>
            </a:pPr>
            <a:r>
              <a:rPr lang="en-GB" sz="1350" b="1" dirty="0"/>
              <a:t>Challenges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/>
              <a:t>Uncertainty quantification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/>
              <a:t>Better input data: decay data, fission yields,    </a:t>
            </a:r>
          </a:p>
          <a:p>
            <a:pPr marL="274320" lvl="1" indent="-91440">
              <a:lnSpc>
                <a:spcPct val="120000"/>
              </a:lnSpc>
              <a:buNone/>
            </a:pPr>
            <a:r>
              <a:rPr lang="en-GB" sz="1200" dirty="0"/>
              <a:t>       covariances, long range correlations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>
                <a:highlight>
                  <a:srgbClr val="FFFF00"/>
                </a:highlight>
              </a:rPr>
              <a:t>Access to standardised experimental data </a:t>
            </a:r>
          </a:p>
          <a:p>
            <a:pPr marL="274320" lvl="1" indent="-91440">
              <a:lnSpc>
                <a:spcPct val="120000"/>
              </a:lnSpc>
              <a:buNone/>
            </a:pPr>
            <a:r>
              <a:rPr lang="en-GB" sz="1200" dirty="0">
                <a:highlight>
                  <a:srgbClr val="FFFF00"/>
                </a:highlight>
              </a:rPr>
              <a:t>      formats</a:t>
            </a:r>
          </a:p>
          <a:p>
            <a:pPr marL="91440" indent="-91440">
              <a:lnSpc>
                <a:spcPct val="120000"/>
              </a:lnSpc>
            </a:pPr>
            <a:r>
              <a:rPr lang="en-GB" sz="1350" b="1" dirty="0"/>
              <a:t>Future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/>
              <a:t>New and improved input data (fission yields with </a:t>
            </a:r>
          </a:p>
          <a:p>
            <a:pPr marL="274320" lvl="1" indent="-91440">
              <a:lnSpc>
                <a:spcPct val="120000"/>
              </a:lnSpc>
              <a:buNone/>
            </a:pPr>
            <a:r>
              <a:rPr lang="en-GB" sz="1200" dirty="0"/>
              <a:t>      covariances)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/>
              <a:t>Inter-comparison of summation models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/>
              <a:t>Theoretical predictions (nuclear)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/>
              <a:t>Calculated spectra for new/other reactor types</a:t>
            </a:r>
          </a:p>
          <a:p>
            <a:pPr marL="274320" lvl="1" indent="-91440">
              <a:lnSpc>
                <a:spcPct val="120000"/>
              </a:lnSpc>
            </a:pPr>
            <a:r>
              <a:rPr lang="en-GB" sz="1200" dirty="0">
                <a:highlight>
                  <a:srgbClr val="FFFF00"/>
                </a:highlight>
              </a:rPr>
              <a:t>Shared open computational tools – easy to  </a:t>
            </a:r>
          </a:p>
          <a:p>
            <a:pPr marL="274320" lvl="1" indent="-91440">
              <a:lnSpc>
                <a:spcPct val="120000"/>
              </a:lnSpc>
              <a:buNone/>
            </a:pPr>
            <a:r>
              <a:rPr lang="en-GB" sz="1200" dirty="0">
                <a:highlight>
                  <a:srgbClr val="FFFF00"/>
                </a:highlight>
              </a:rPr>
              <a:t>      validate input data and enhance exchanges  </a:t>
            </a:r>
          </a:p>
          <a:p>
            <a:pPr marL="274320" lvl="1" indent="-91440">
              <a:lnSpc>
                <a:spcPct val="120000"/>
              </a:lnSpc>
              <a:buNone/>
            </a:pPr>
            <a:r>
              <a:rPr lang="en-GB" sz="1200" dirty="0">
                <a:highlight>
                  <a:srgbClr val="FFFF00"/>
                </a:highlight>
              </a:rPr>
              <a:t>      btw groups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6CB610-2E8F-EB69-7BE8-3C07103D25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3023" y="1322339"/>
            <a:ext cx="2036465" cy="13904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D2489-11F7-832D-723C-52876F7CB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437" y="3119755"/>
            <a:ext cx="1872381" cy="1917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90424A-05BA-3341-6426-78C44698E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784" y="1346849"/>
            <a:ext cx="1848504" cy="14967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AF0858-4E22-CE87-8709-B21B90C51C82}"/>
              </a:ext>
            </a:extLst>
          </p:cNvPr>
          <p:cNvSpPr txBox="1"/>
          <p:nvPr/>
        </p:nvSpPr>
        <p:spPr>
          <a:xfrm>
            <a:off x="3284984" y="1084429"/>
            <a:ext cx="1215921" cy="3231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New beta spectra, </a:t>
            </a:r>
            <a:r>
              <a:rPr lang="en-US" sz="750" dirty="0" err="1"/>
              <a:t>Sonzogni</a:t>
            </a:r>
            <a:r>
              <a:rPr lang="en-US" sz="750" dirty="0"/>
              <a:t> et al. </a:t>
            </a:r>
            <a:endParaRPr lang="en-GB" sz="7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837CA-2807-22F1-5FC7-9220CE7A2F35}"/>
              </a:ext>
            </a:extLst>
          </p:cNvPr>
          <p:cNvSpPr txBox="1"/>
          <p:nvPr/>
        </p:nvSpPr>
        <p:spPr>
          <a:xfrm>
            <a:off x="4849147" y="979600"/>
            <a:ext cx="1944216" cy="3231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Latest summation results</a:t>
            </a:r>
          </a:p>
          <a:p>
            <a:pPr algn="ctr"/>
            <a:r>
              <a:rPr lang="en-US" sz="750" dirty="0"/>
              <a:t>Fallot et al.</a:t>
            </a:r>
            <a:endParaRPr lang="en-GB" sz="7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6425CC-E727-2BAE-D610-FD0824B2B1A7}"/>
              </a:ext>
            </a:extLst>
          </p:cNvPr>
          <p:cNvSpPr txBox="1"/>
          <p:nvPr/>
        </p:nvSpPr>
        <p:spPr>
          <a:xfrm>
            <a:off x="5162908" y="2796590"/>
            <a:ext cx="1695092" cy="3231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Summation with uncertainty budget, </a:t>
            </a:r>
            <a:r>
              <a:rPr lang="en-US" sz="750" dirty="0" err="1"/>
              <a:t>Perisso</a:t>
            </a:r>
            <a:r>
              <a:rPr lang="en-US" sz="750" dirty="0"/>
              <a:t> et al. </a:t>
            </a:r>
            <a:endParaRPr lang="en-GB" sz="7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35C742-862B-3C77-ECA5-8AFB9A203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600" y="3594209"/>
            <a:ext cx="1898483" cy="14427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C666DE-223E-EFF9-EB31-674B057AD12F}"/>
              </a:ext>
            </a:extLst>
          </p:cNvPr>
          <p:cNvSpPr txBox="1"/>
          <p:nvPr/>
        </p:nvSpPr>
        <p:spPr>
          <a:xfrm>
            <a:off x="3402870" y="3004434"/>
            <a:ext cx="1215921" cy="2308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900" dirty="0" err="1">
                <a:latin typeface="Calibri" panose="020F0502020204030204" pitchFamily="34" charset="0"/>
              </a:rPr>
              <a:t>Xianyi</a:t>
            </a:r>
            <a:r>
              <a:rPr lang="en-GB" sz="900" dirty="0">
                <a:latin typeface="Calibri" panose="020F0502020204030204" pitchFamily="34" charset="0"/>
              </a:rPr>
              <a:t> Zhang et al.</a:t>
            </a:r>
            <a:endParaRPr lang="en-GB" sz="9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A3D9F8-43DF-9784-521F-E95D99F35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215" y="3242358"/>
            <a:ext cx="1552931" cy="3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85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C661-3E85-9640-0416-177F830C4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51" y="-73934"/>
            <a:ext cx="4590510" cy="648072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Nuclear data</a:t>
            </a:r>
            <a:endParaRPr lang="en-GB" sz="21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C158D-8882-80A0-B319-D01654E10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830" y="691482"/>
            <a:ext cx="3294909" cy="3635239"/>
          </a:xfrm>
        </p:spPr>
        <p:txBody>
          <a:bodyPr>
            <a:normAutofit fontScale="70000" lnSpcReduction="20000"/>
          </a:bodyPr>
          <a:lstStyle/>
          <a:p>
            <a:pPr marL="91440" indent="-91440">
              <a:lnSpc>
                <a:spcPct val="110000"/>
              </a:lnSpc>
              <a:spcBef>
                <a:spcPts val="450"/>
              </a:spcBef>
              <a:spcAft>
                <a:spcPts val="300"/>
              </a:spcAft>
            </a:pPr>
            <a:r>
              <a:rPr lang="en-GB" sz="1400" b="1" dirty="0"/>
              <a:t>Highlights</a:t>
            </a:r>
          </a:p>
          <a:p>
            <a:pPr marL="391478" lvl="1" indent="-91440">
              <a:lnSpc>
                <a:spcPct val="70000"/>
              </a:lnSpc>
              <a:spcBef>
                <a:spcPts val="450"/>
              </a:spcBef>
              <a:spcAft>
                <a:spcPts val="300"/>
              </a:spcAft>
            </a:pPr>
            <a:r>
              <a:rPr lang="en-GB" sz="1300" dirty="0">
                <a:highlight>
                  <a:srgbClr val="FFFF00"/>
                </a:highlight>
              </a:rPr>
              <a:t>New TAGS measurements – improved decay data </a:t>
            </a:r>
          </a:p>
          <a:p>
            <a:pPr marL="391478" lvl="1" indent="-91440">
              <a:lnSpc>
                <a:spcPct val="70000"/>
              </a:lnSpc>
              <a:spcBef>
                <a:spcPts val="450"/>
              </a:spcBef>
              <a:spcAft>
                <a:spcPts val="300"/>
              </a:spcAft>
            </a:pPr>
            <a:r>
              <a:rPr lang="en-GB" sz="1300" dirty="0"/>
              <a:t>Improved treatment of non-unique forbidden transitions</a:t>
            </a:r>
          </a:p>
          <a:p>
            <a:pPr marL="391478" lvl="1" indent="-91440">
              <a:lnSpc>
                <a:spcPct val="70000"/>
              </a:lnSpc>
              <a:spcBef>
                <a:spcPts val="450"/>
              </a:spcBef>
              <a:spcAft>
                <a:spcPts val="300"/>
              </a:spcAft>
            </a:pPr>
            <a:r>
              <a:rPr lang="en-GB" sz="1300" dirty="0"/>
              <a:t>Recommended isomeric fission yield ratios</a:t>
            </a:r>
          </a:p>
          <a:p>
            <a:pPr marL="91440" indent="-9144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400" b="1" dirty="0"/>
              <a:t>Challenges</a:t>
            </a:r>
          </a:p>
          <a:p>
            <a:pPr marL="391478" lvl="1" indent="-9144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/>
              <a:t>TAGS data related to high energy part of spectrum are difficult to measure</a:t>
            </a:r>
          </a:p>
          <a:p>
            <a:pPr marL="391478" lvl="1" indent="-9144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>
                <a:highlight>
                  <a:srgbClr val="FFFF00"/>
                </a:highlight>
              </a:rPr>
              <a:t>Disentangle isomers and grounds state spins</a:t>
            </a:r>
          </a:p>
          <a:p>
            <a:pPr marL="391478" lvl="1" indent="-9144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>
                <a:highlight>
                  <a:srgbClr val="FFFF00"/>
                </a:highlight>
              </a:rPr>
              <a:t>Covariance matrices associated with the measurements </a:t>
            </a:r>
          </a:p>
          <a:p>
            <a:pPr marL="91440" indent="-9144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400" b="1" dirty="0"/>
              <a:t>Future</a:t>
            </a:r>
          </a:p>
          <a:p>
            <a:pPr marL="391478" lvl="1" indent="-9144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>
                <a:highlight>
                  <a:srgbClr val="FFFF00"/>
                </a:highlight>
              </a:rPr>
              <a:t>New integral beta measurements to compare with ILL</a:t>
            </a:r>
          </a:p>
          <a:p>
            <a:pPr marL="391478" lvl="1" indent="-9144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/>
              <a:t>Individual beta spectra measurements</a:t>
            </a:r>
          </a:p>
          <a:p>
            <a:pPr marL="391478" lvl="1" indent="-9144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/>
              <a:t>New evaluated fission yields with  uncertainties</a:t>
            </a:r>
          </a:p>
          <a:p>
            <a:pPr marL="391478" lvl="1" indent="-9144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/>
              <a:t>Improved beta shapes – microscopic nuclear  models</a:t>
            </a:r>
          </a:p>
          <a:p>
            <a:pPr marL="391478" lvl="1" indent="-9144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>
                <a:highlight>
                  <a:srgbClr val="FFFF00"/>
                </a:highlight>
              </a:rPr>
              <a:t>Complete TAGS measurements and perform High</a:t>
            </a:r>
          </a:p>
          <a:p>
            <a:pPr marL="300038" lvl="1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300" dirty="0">
                <a:highlight>
                  <a:srgbClr val="FFFF00"/>
                </a:highlight>
              </a:rPr>
              <a:t>   Resolution Spectroscopy measurements where  needed</a:t>
            </a:r>
          </a:p>
          <a:p>
            <a:pPr marL="391478" lvl="1" indent="-9144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300" dirty="0"/>
              <a:t>Mass measurements/Q values, for identification of  isomers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FCC6D6-48E4-D632-DB9C-C6A33323C6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54193" y="645627"/>
            <a:ext cx="3028950" cy="153466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0B5C92-C873-08A0-D91B-3547A6151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206" y="2509102"/>
            <a:ext cx="2003597" cy="1496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8FE01-176E-F37C-FDD3-F09B8DD15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091" y="3792685"/>
            <a:ext cx="1787490" cy="1368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EC194E-4BA9-AACA-570F-00D70FD2CAB4}"/>
              </a:ext>
            </a:extLst>
          </p:cNvPr>
          <p:cNvSpPr txBox="1"/>
          <p:nvPr/>
        </p:nvSpPr>
        <p:spPr>
          <a:xfrm>
            <a:off x="5519656" y="3561853"/>
            <a:ext cx="1215921" cy="2308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Calibri" panose="020F0502020204030204" pitchFamily="34" charset="0"/>
              </a:rPr>
              <a:t>Mattera et al.</a:t>
            </a:r>
            <a:endParaRPr lang="en-GB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E0175-83FA-AF54-F2A2-745163358762}"/>
              </a:ext>
            </a:extLst>
          </p:cNvPr>
          <p:cNvSpPr txBox="1"/>
          <p:nvPr/>
        </p:nvSpPr>
        <p:spPr>
          <a:xfrm>
            <a:off x="3618040" y="2227737"/>
            <a:ext cx="1215921" cy="2308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Calibri" panose="020F0502020204030204" pitchFamily="34" charset="0"/>
              </a:rPr>
              <a:t>Algora et al.</a:t>
            </a:r>
            <a:endParaRPr lang="en-GB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C7ACB-FAE9-5511-2B4D-927B2E624846}"/>
              </a:ext>
            </a:extLst>
          </p:cNvPr>
          <p:cNvSpPr txBox="1"/>
          <p:nvPr/>
        </p:nvSpPr>
        <p:spPr>
          <a:xfrm>
            <a:off x="4325649" y="361863"/>
            <a:ext cx="1215921" cy="2308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900" dirty="0" err="1">
                <a:latin typeface="Calibri" panose="020F0502020204030204" pitchFamily="34" charset="0"/>
              </a:rPr>
              <a:t>Rykaczweski</a:t>
            </a:r>
            <a:r>
              <a:rPr lang="en-GB" sz="900" dirty="0">
                <a:latin typeface="Calibri" panose="020F0502020204030204" pitchFamily="34" charset="0"/>
              </a:rPr>
              <a:t> et al.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258519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CA6E-DE2A-64CF-26DB-2BE6A4FA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Final recommendation</a:t>
            </a:r>
            <a:endParaRPr lang="en-GB" sz="2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2D822E-EDD2-8EC9-738B-7D6A7BD38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648" y="699543"/>
            <a:ext cx="6138682" cy="3978442"/>
          </a:xfrm>
        </p:spPr>
        <p:txBody>
          <a:bodyPr>
            <a:normAutofit lnSpcReduction="10000"/>
          </a:bodyPr>
          <a:lstStyle/>
          <a:p>
            <a:r>
              <a:rPr lang="en-US" sz="1425" dirty="0"/>
              <a:t>Basic science goals: high precision data - almost there</a:t>
            </a:r>
          </a:p>
          <a:p>
            <a:r>
              <a:rPr lang="en-US" sz="1425" dirty="0"/>
              <a:t>Applications: identify use cases  ‒  R&amp;D needed – resources</a:t>
            </a:r>
          </a:p>
          <a:p>
            <a:r>
              <a:rPr lang="en-US" sz="1425" dirty="0"/>
              <a:t>Modeling: improve nuclear theory – open computational tools</a:t>
            </a:r>
          </a:p>
          <a:p>
            <a:r>
              <a:rPr lang="en-US" sz="1425" dirty="0"/>
              <a:t>Nuclear data: improve nuclear data – uncertainties – beta spectra</a:t>
            </a:r>
            <a:endParaRPr lang="en-US" sz="1425" dirty="0">
              <a:sym typeface="Wingdings" panose="05000000000000000000" pitchFamily="2" charset="2"/>
            </a:endParaRPr>
          </a:p>
          <a:p>
            <a:r>
              <a:rPr lang="en-GB" sz="1425" dirty="0"/>
              <a:t>Data preservation and dissemination: standardisation – sharing of data following FAIR principles</a:t>
            </a:r>
            <a:endParaRPr lang="en-GB" sz="1425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425" dirty="0">
                <a:sym typeface="Wingdings" panose="05000000000000000000" pitchFamily="2" charset="2"/>
              </a:rPr>
              <a:t>	</a:t>
            </a:r>
          </a:p>
          <a:p>
            <a:pPr marL="0" indent="0" algn="ctr">
              <a:buNone/>
            </a:pPr>
            <a:r>
              <a:rPr lang="en-US" sz="1425" dirty="0"/>
              <a:t>Progress limited by available resources – coordination is needed</a:t>
            </a:r>
          </a:p>
          <a:p>
            <a:pPr marL="0" indent="0">
              <a:buNone/>
            </a:pPr>
            <a:endParaRPr lang="en-GB" sz="1425" dirty="0">
              <a:highlight>
                <a:srgbClr val="00FFFF"/>
              </a:highlight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425" dirty="0">
                <a:highlight>
                  <a:srgbClr val="00FFFF"/>
                </a:highlight>
                <a:sym typeface="Wingdings" panose="05000000000000000000" pitchFamily="2" charset="2"/>
              </a:rPr>
              <a:t>Recommendation</a:t>
            </a:r>
            <a:r>
              <a:rPr lang="en-GB" sz="1425" dirty="0">
                <a:sym typeface="Wingdings" panose="05000000000000000000" pitchFamily="2" charset="2"/>
              </a:rPr>
              <a:t>: form a Working Group under the auspices of the IAEA </a:t>
            </a:r>
          </a:p>
          <a:p>
            <a:pPr marL="0" indent="0">
              <a:buNone/>
            </a:pPr>
            <a:endParaRPr lang="en-GB" sz="1425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425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425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	</a:t>
            </a:r>
          </a:p>
          <a:p>
            <a:pPr marL="0" indent="0">
              <a:buNone/>
            </a:pPr>
            <a:r>
              <a:rPr lang="en-GB" sz="1425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	</a:t>
            </a:r>
            <a:endParaRPr lang="en-GB" sz="1425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425" dirty="0">
                <a:sym typeface="Wingdings" panose="05000000000000000000" pitchFamily="2" charset="2"/>
              </a:rPr>
              <a:t>		</a:t>
            </a:r>
          </a:p>
          <a:p>
            <a:pPr marL="0" indent="0">
              <a:buNone/>
            </a:pPr>
            <a:endParaRPr lang="en-GB" sz="105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050" dirty="0">
                <a:sym typeface="Wingdings" panose="05000000000000000000" pitchFamily="2" charset="2"/>
              </a:rPr>
              <a:t>		</a:t>
            </a:r>
            <a:endParaRPr lang="en-GB" sz="1050" dirty="0"/>
          </a:p>
        </p:txBody>
      </p:sp>
      <p:pic>
        <p:nvPicPr>
          <p:cNvPr id="4" name="Graphic 3" descr="Meeting outline">
            <a:extLst>
              <a:ext uri="{FF2B5EF4-FFF2-40B4-BE49-F238E27FC236}">
                <a16:creationId xmlns:a16="http://schemas.microsoft.com/office/drawing/2014/main" id="{34000192-DA35-C272-D566-6E2AE0150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3264" y="3264004"/>
            <a:ext cx="6858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F523C-3190-DEBE-A2CC-BDDC79959326}"/>
              </a:ext>
            </a:extLst>
          </p:cNvPr>
          <p:cNvSpPr txBox="1"/>
          <p:nvPr/>
        </p:nvSpPr>
        <p:spPr>
          <a:xfrm>
            <a:off x="1214754" y="3291830"/>
            <a:ext cx="442849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sym typeface="Wingdings" panose="05000000000000000000" pitchFamily="2" charset="2"/>
              </a:rPr>
              <a:t>Role: to coordinate and provide advice</a:t>
            </a:r>
          </a:p>
          <a:p>
            <a:pPr marL="0" indent="0">
              <a:buNone/>
            </a:pPr>
            <a:r>
              <a:rPr lang="en-GB" sz="1800" dirty="0">
                <a:sym typeface="Wingdings" panose="05000000000000000000" pitchFamily="2" charset="2"/>
              </a:rPr>
              <a:t>Membership: international</a:t>
            </a:r>
            <a:endParaRPr lang="en-GB" dirty="0"/>
          </a:p>
        </p:txBody>
      </p:sp>
      <p:pic>
        <p:nvPicPr>
          <p:cNvPr id="8" name="Graphic 7" descr="Good Idea outline">
            <a:extLst>
              <a:ext uri="{FF2B5EF4-FFF2-40B4-BE49-F238E27FC236}">
                <a16:creationId xmlns:a16="http://schemas.microsoft.com/office/drawing/2014/main" id="{2A6A8AA7-6DC0-AE20-090C-C58071ED1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6607" y="3291830"/>
            <a:ext cx="698413" cy="6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05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4" y="386"/>
            <a:ext cx="5040560" cy="432048"/>
          </a:xfrm>
        </p:spPr>
        <p:txBody>
          <a:bodyPr>
            <a:normAutofit fontScale="90000"/>
          </a:bodyPr>
          <a:lstStyle/>
          <a:p>
            <a:r>
              <a:rPr lang="en-US" dirty="0"/>
              <a:t>Status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88641" y="498833"/>
            <a:ext cx="6525344" cy="463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</a:rPr>
              <a:t>Nuclear Structure and decay data network – coordination activities</a:t>
            </a:r>
          </a:p>
          <a:p>
            <a:pPr marL="28575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</a:rPr>
              <a:t>Horizontal compilations – evaluations</a:t>
            </a:r>
          </a:p>
          <a:p>
            <a:pPr marL="742950" lvl="1" indent="-2857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Beta-delayed neutrons</a:t>
            </a:r>
          </a:p>
          <a:p>
            <a:pPr marL="742950" lvl="1" indent="-2857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Nuclear moments, nuclear charge radii</a:t>
            </a:r>
          </a:p>
          <a:p>
            <a:pPr marL="285750" indent="-2857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Nuclear structure and decay data portals and webtools</a:t>
            </a:r>
          </a:p>
          <a:p>
            <a:pPr marL="742950" lvl="1" indent="-2857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Decay data portal</a:t>
            </a:r>
          </a:p>
          <a:p>
            <a:pPr marL="742950" lvl="1" indent="-2857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 err="1">
                <a:solidFill>
                  <a:srgbClr val="000000"/>
                </a:solidFill>
              </a:rPr>
              <a:t>LiveChart</a:t>
            </a:r>
            <a:r>
              <a:rPr lang="en-GB" sz="1200" dirty="0">
                <a:solidFill>
                  <a:srgbClr val="000000"/>
                </a:solidFill>
              </a:rPr>
              <a:t>/</a:t>
            </a:r>
            <a:r>
              <a:rPr lang="en-GB" sz="1200" dirty="0" err="1">
                <a:solidFill>
                  <a:srgbClr val="000000"/>
                </a:solidFill>
              </a:rPr>
              <a:t>Nubase</a:t>
            </a:r>
            <a:r>
              <a:rPr lang="en-GB" sz="1200" dirty="0">
                <a:solidFill>
                  <a:srgbClr val="000000"/>
                </a:solidFill>
              </a:rPr>
              <a:t> interactive chart</a:t>
            </a:r>
          </a:p>
          <a:p>
            <a:pPr marL="742950" lvl="1" indent="-2857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 err="1"/>
              <a:t>MyEnsdf</a:t>
            </a:r>
            <a:r>
              <a:rPr lang="en-GB" sz="1200" dirty="0"/>
              <a:t> Webtools, X4-NSR pdf database</a:t>
            </a:r>
          </a:p>
          <a:p>
            <a:pPr marL="28575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</a:rPr>
              <a:t>Projects</a:t>
            </a:r>
          </a:p>
          <a:p>
            <a:pPr marL="628650" lvl="1" indent="-1714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TAGS data for decay heat applications</a:t>
            </a:r>
          </a:p>
          <a:p>
            <a:pPr marL="628650" lvl="1" indent="-1714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Decay Data for Monitoring Applications</a:t>
            </a:r>
          </a:p>
          <a:p>
            <a:pPr marL="628650" lvl="1" indent="-1714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Decay data for Reactor Antineutrino Applications</a:t>
            </a:r>
          </a:p>
          <a:p>
            <a:pPr marL="628650" lvl="1" indent="-1714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New: Nuclear Level Densities</a:t>
            </a:r>
          </a:p>
          <a:p>
            <a:pPr marL="28575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</a:rPr>
              <a:t>Other tools</a:t>
            </a:r>
          </a:p>
          <a:p>
            <a:pPr marL="742950" lvl="1" indent="-285750">
              <a:spcAft>
                <a:spcPts val="675"/>
              </a:spcAft>
              <a:buSzPct val="7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000000"/>
                </a:solidFill>
              </a:rPr>
              <a:t>Photon Strength Functions, Stopping Powers</a:t>
            </a:r>
          </a:p>
          <a:p>
            <a:pPr marL="28575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</a:rPr>
              <a:t>Meetings</a:t>
            </a:r>
            <a:endParaRPr lang="en-GB" sz="1350" dirty="0">
              <a:solidFill>
                <a:srgbClr val="000000"/>
              </a:solidFill>
            </a:endParaRPr>
          </a:p>
          <a:p>
            <a:pPr>
              <a:spcAft>
                <a:spcPts val="675"/>
              </a:spcAft>
            </a:pPr>
            <a:endParaRPr lang="en-GB" sz="1013" dirty="0"/>
          </a:p>
        </p:txBody>
      </p:sp>
    </p:spTree>
    <p:extLst>
      <p:ext uri="{BB962C8B-B14F-4D97-AF65-F5344CB8AC3E}">
        <p14:creationId xmlns:p14="http://schemas.microsoft.com/office/powerpoint/2010/main" val="651218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E56A-0408-3E6E-F044-0941C2DE8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7" y="29693"/>
            <a:ext cx="4590510" cy="468052"/>
          </a:xfrm>
        </p:spPr>
        <p:txBody>
          <a:bodyPr>
            <a:normAutofit fontScale="90000"/>
          </a:bodyPr>
          <a:lstStyle/>
          <a:p>
            <a:r>
              <a:rPr lang="en-US" dirty="0"/>
              <a:t>Stopping Power Database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A2D892-6B45-9BE4-0578-07A332675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7" y="453969"/>
            <a:ext cx="5290667" cy="2297801"/>
          </a:xfrm>
        </p:spPr>
      </p:pic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95C80212-4FD7-5FBF-7910-7E7FFC5AA94E}"/>
              </a:ext>
            </a:extLst>
          </p:cNvPr>
          <p:cNvSpPr/>
          <p:nvPr/>
        </p:nvSpPr>
        <p:spPr>
          <a:xfrm>
            <a:off x="5373216" y="2283718"/>
            <a:ext cx="792088" cy="16561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BE237-1BAD-7DF8-D647-950F65770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661" y="2349500"/>
            <a:ext cx="3760638" cy="3180804"/>
          </a:xfrm>
          <a:prstGeom prst="rect">
            <a:avLst/>
          </a:prstGeom>
          <a:solidFill>
            <a:srgbClr val="000000">
              <a:shade val="9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6980A2-D70B-006F-F510-CF4B9EB620F9}"/>
              </a:ext>
            </a:extLst>
          </p:cNvPr>
          <p:cNvSpPr/>
          <p:nvPr/>
        </p:nvSpPr>
        <p:spPr>
          <a:xfrm>
            <a:off x="2887577" y="3590703"/>
            <a:ext cx="79208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4D05DB-CFDC-7E81-CF21-DF652FA9ABFF}"/>
              </a:ext>
            </a:extLst>
          </p:cNvPr>
          <p:cNvSpPr/>
          <p:nvPr/>
        </p:nvSpPr>
        <p:spPr>
          <a:xfrm>
            <a:off x="2491533" y="4378176"/>
            <a:ext cx="79208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955DA0-B539-904F-781A-B7CDEE6C896A}"/>
              </a:ext>
            </a:extLst>
          </p:cNvPr>
          <p:cNvSpPr/>
          <p:nvPr/>
        </p:nvSpPr>
        <p:spPr>
          <a:xfrm>
            <a:off x="3214339" y="4382791"/>
            <a:ext cx="79208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0B4CE-1040-EF00-74E5-52D986CA8EE5}"/>
              </a:ext>
            </a:extLst>
          </p:cNvPr>
          <p:cNvSpPr txBox="1"/>
          <p:nvPr/>
        </p:nvSpPr>
        <p:spPr>
          <a:xfrm>
            <a:off x="5517232" y="1419622"/>
            <a:ext cx="7232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static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54F613-C1A0-7626-7C34-0729D8AC2C06}"/>
              </a:ext>
            </a:extLst>
          </p:cNvPr>
          <p:cNvSpPr txBox="1"/>
          <p:nvPr/>
        </p:nvSpPr>
        <p:spPr>
          <a:xfrm>
            <a:off x="5442029" y="3966935"/>
            <a:ext cx="12362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interactive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D582F-6282-0C5A-A8EA-7ED685A7E4B8}"/>
              </a:ext>
            </a:extLst>
          </p:cNvPr>
          <p:cNvSpPr txBox="1"/>
          <p:nvPr/>
        </p:nvSpPr>
        <p:spPr>
          <a:xfrm>
            <a:off x="4047158" y="4626431"/>
            <a:ext cx="74999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DOI links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966877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BCFB4-A5D0-6855-9412-91E314AE7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Stopping Power Database cont’d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95836-F047-A6A8-D9ED-D37897972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72" y="592248"/>
            <a:ext cx="4896544" cy="437130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50CE00-913B-C77D-09C1-D10B98385FDB}"/>
              </a:ext>
            </a:extLst>
          </p:cNvPr>
          <p:cNvCxnSpPr/>
          <p:nvPr/>
        </p:nvCxnSpPr>
        <p:spPr>
          <a:xfrm flipH="1" flipV="1">
            <a:off x="5373216" y="1779662"/>
            <a:ext cx="63007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710DED-DFB2-8F5E-205F-1DE68206A3B6}"/>
              </a:ext>
            </a:extLst>
          </p:cNvPr>
          <p:cNvCxnSpPr>
            <a:cxnSpLocks/>
          </p:cNvCxnSpPr>
          <p:nvPr/>
        </p:nvCxnSpPr>
        <p:spPr>
          <a:xfrm flipH="1">
            <a:off x="5877272" y="2211710"/>
            <a:ext cx="126014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9C314C1-7D2B-B3CC-0A4A-EE63058E9C70}"/>
              </a:ext>
            </a:extLst>
          </p:cNvPr>
          <p:cNvSpPr/>
          <p:nvPr/>
        </p:nvSpPr>
        <p:spPr>
          <a:xfrm>
            <a:off x="3212976" y="2535747"/>
            <a:ext cx="1224136" cy="6120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ACE8A-8532-9B50-594A-A24CCE1B7D4E}"/>
              </a:ext>
            </a:extLst>
          </p:cNvPr>
          <p:cNvSpPr txBox="1"/>
          <p:nvPr/>
        </p:nvSpPr>
        <p:spPr>
          <a:xfrm>
            <a:off x="6035623" y="2057821"/>
            <a:ext cx="80515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search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69674-35A1-9B6A-6741-FCEED22F4EE2}"/>
              </a:ext>
            </a:extLst>
          </p:cNvPr>
          <p:cNvSpPr txBox="1"/>
          <p:nvPr/>
        </p:nvSpPr>
        <p:spPr>
          <a:xfrm>
            <a:off x="1572510" y="2561067"/>
            <a:ext cx="160812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Download all data in one csv file</a:t>
            </a:r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53DBD-0C25-66A2-879C-4A80859151FE}"/>
              </a:ext>
            </a:extLst>
          </p:cNvPr>
          <p:cNvSpPr txBox="1"/>
          <p:nvPr/>
        </p:nvSpPr>
        <p:spPr>
          <a:xfrm>
            <a:off x="44624" y="1741555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easy to search </a:t>
            </a:r>
            <a:r>
              <a:rPr lang="en-GB" sz="1400" dirty="0"/>
              <a:t>data and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Identify trends</a:t>
            </a:r>
          </a:p>
        </p:txBody>
      </p:sp>
    </p:spTree>
    <p:extLst>
      <p:ext uri="{BB962C8B-B14F-4D97-AF65-F5344CB8AC3E}">
        <p14:creationId xmlns:p14="http://schemas.microsoft.com/office/powerpoint/2010/main" val="3192089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628F5-291F-51AD-DF5A-9B83D1B9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cont’d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42AC48-B91A-418E-4508-178806C43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360" y="950913"/>
            <a:ext cx="4283903" cy="403374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FD1708-F3DA-3713-1717-D6EA1CB8F5A5}"/>
              </a:ext>
            </a:extLst>
          </p:cNvPr>
          <p:cNvCxnSpPr>
            <a:cxnSpLocks/>
          </p:cNvCxnSpPr>
          <p:nvPr/>
        </p:nvCxnSpPr>
        <p:spPr>
          <a:xfrm>
            <a:off x="980728" y="1707654"/>
            <a:ext cx="72008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CB2CD5-CD05-04E5-0863-A1B15D994D7A}"/>
              </a:ext>
            </a:extLst>
          </p:cNvPr>
          <p:cNvSpPr txBox="1"/>
          <p:nvPr/>
        </p:nvSpPr>
        <p:spPr>
          <a:xfrm>
            <a:off x="260648" y="1428210"/>
            <a:ext cx="720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plotly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E6D33-5A9B-107E-606F-37D75E44E035}"/>
              </a:ext>
            </a:extLst>
          </p:cNvPr>
          <p:cNvSpPr txBox="1"/>
          <p:nvPr/>
        </p:nvSpPr>
        <p:spPr>
          <a:xfrm>
            <a:off x="617494" y="3345959"/>
            <a:ext cx="108012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change units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3AD95-0796-9885-0657-F3F3459B04B2}"/>
              </a:ext>
            </a:extLst>
          </p:cNvPr>
          <p:cNvSpPr txBox="1"/>
          <p:nvPr/>
        </p:nvSpPr>
        <p:spPr>
          <a:xfrm>
            <a:off x="332656" y="4114375"/>
            <a:ext cx="12241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DOI links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64B5D-3107-78D9-A9C8-7FBBB6722E24}"/>
              </a:ext>
            </a:extLst>
          </p:cNvPr>
          <p:cNvSpPr txBox="1"/>
          <p:nvPr/>
        </p:nvSpPr>
        <p:spPr>
          <a:xfrm>
            <a:off x="5516606" y="4101078"/>
            <a:ext cx="12241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Format options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069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628F5-291F-51AD-DF5A-9B83D1B9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cont’d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42AC48-B91A-418E-4508-178806C43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360" y="950913"/>
            <a:ext cx="4283903" cy="403374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FD1708-F3DA-3713-1717-D6EA1CB8F5A5}"/>
              </a:ext>
            </a:extLst>
          </p:cNvPr>
          <p:cNvCxnSpPr>
            <a:cxnSpLocks/>
          </p:cNvCxnSpPr>
          <p:nvPr/>
        </p:nvCxnSpPr>
        <p:spPr>
          <a:xfrm>
            <a:off x="980728" y="1707654"/>
            <a:ext cx="72008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CB2CD5-CD05-04E5-0863-A1B15D994D7A}"/>
              </a:ext>
            </a:extLst>
          </p:cNvPr>
          <p:cNvSpPr txBox="1"/>
          <p:nvPr/>
        </p:nvSpPr>
        <p:spPr>
          <a:xfrm>
            <a:off x="260648" y="1428210"/>
            <a:ext cx="720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plotly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E6D33-5A9B-107E-606F-37D75E44E035}"/>
              </a:ext>
            </a:extLst>
          </p:cNvPr>
          <p:cNvSpPr txBox="1"/>
          <p:nvPr/>
        </p:nvSpPr>
        <p:spPr>
          <a:xfrm>
            <a:off x="617494" y="3345959"/>
            <a:ext cx="108012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change units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3AD95-0796-9885-0657-F3F3459B04B2}"/>
              </a:ext>
            </a:extLst>
          </p:cNvPr>
          <p:cNvSpPr txBox="1"/>
          <p:nvPr/>
        </p:nvSpPr>
        <p:spPr>
          <a:xfrm>
            <a:off x="332656" y="4114375"/>
            <a:ext cx="12241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DOI links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64B5D-3107-78D9-A9C8-7FBBB6722E24}"/>
              </a:ext>
            </a:extLst>
          </p:cNvPr>
          <p:cNvSpPr txBox="1"/>
          <p:nvPr/>
        </p:nvSpPr>
        <p:spPr>
          <a:xfrm>
            <a:off x="5516606" y="4101078"/>
            <a:ext cx="12241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Format options</a:t>
            </a:r>
            <a:endParaRPr lang="en-GB" dirty="0"/>
          </a:p>
        </p:txBody>
      </p:sp>
      <p:pic>
        <p:nvPicPr>
          <p:cNvPr id="3" name="Content Placeholder 5" descr="A graph of datas per year&#10;&#10;Description automatically generated">
            <a:extLst>
              <a:ext uri="{FF2B5EF4-FFF2-40B4-BE49-F238E27FC236}">
                <a16:creationId xmlns:a16="http://schemas.microsoft.com/office/drawing/2014/main" id="{304CEAA9-326A-A023-3B59-936E35251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" y="123478"/>
            <a:ext cx="3453122" cy="244827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graph of a number of columns&#10;&#10;Description automatically generated">
            <a:extLst>
              <a:ext uri="{FF2B5EF4-FFF2-40B4-BE49-F238E27FC236}">
                <a16:creationId xmlns:a16="http://schemas.microsoft.com/office/drawing/2014/main" id="{673997FF-0837-3402-6558-E235E8578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77" y="2658956"/>
            <a:ext cx="3553137" cy="22384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346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628F5-291F-51AD-DF5A-9B83D1B9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cont’d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42AC48-B91A-418E-4508-178806C43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360" y="950913"/>
            <a:ext cx="4283903" cy="403374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FD1708-F3DA-3713-1717-D6EA1CB8F5A5}"/>
              </a:ext>
            </a:extLst>
          </p:cNvPr>
          <p:cNvCxnSpPr>
            <a:cxnSpLocks/>
          </p:cNvCxnSpPr>
          <p:nvPr/>
        </p:nvCxnSpPr>
        <p:spPr>
          <a:xfrm>
            <a:off x="980728" y="1707654"/>
            <a:ext cx="72008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CB2CD5-CD05-04E5-0863-A1B15D994D7A}"/>
              </a:ext>
            </a:extLst>
          </p:cNvPr>
          <p:cNvSpPr txBox="1"/>
          <p:nvPr/>
        </p:nvSpPr>
        <p:spPr>
          <a:xfrm>
            <a:off x="260648" y="1428210"/>
            <a:ext cx="720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plotly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E6D33-5A9B-107E-606F-37D75E44E035}"/>
              </a:ext>
            </a:extLst>
          </p:cNvPr>
          <p:cNvSpPr txBox="1"/>
          <p:nvPr/>
        </p:nvSpPr>
        <p:spPr>
          <a:xfrm>
            <a:off x="617494" y="3345959"/>
            <a:ext cx="108012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change units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3AD95-0796-9885-0657-F3F3459B04B2}"/>
              </a:ext>
            </a:extLst>
          </p:cNvPr>
          <p:cNvSpPr txBox="1"/>
          <p:nvPr/>
        </p:nvSpPr>
        <p:spPr>
          <a:xfrm>
            <a:off x="332656" y="4114375"/>
            <a:ext cx="12241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DOI links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64B5D-3107-78D9-A9C8-7FBBB6722E24}"/>
              </a:ext>
            </a:extLst>
          </p:cNvPr>
          <p:cNvSpPr txBox="1"/>
          <p:nvPr/>
        </p:nvSpPr>
        <p:spPr>
          <a:xfrm>
            <a:off x="5516606" y="4101078"/>
            <a:ext cx="12241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Format options</a:t>
            </a:r>
            <a:endParaRPr lang="en-GB" dirty="0"/>
          </a:p>
        </p:txBody>
      </p:sp>
      <p:pic>
        <p:nvPicPr>
          <p:cNvPr id="3" name="Content Placeholder 5" descr="A graph of datas per year&#10;&#10;Description automatically generated">
            <a:extLst>
              <a:ext uri="{FF2B5EF4-FFF2-40B4-BE49-F238E27FC236}">
                <a16:creationId xmlns:a16="http://schemas.microsoft.com/office/drawing/2014/main" id="{304CEAA9-326A-A023-3B59-936E35251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" y="123478"/>
            <a:ext cx="3453122" cy="244827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graph of a number of columns&#10;&#10;Description automatically generated">
            <a:extLst>
              <a:ext uri="{FF2B5EF4-FFF2-40B4-BE49-F238E27FC236}">
                <a16:creationId xmlns:a16="http://schemas.microsoft.com/office/drawing/2014/main" id="{673997FF-0837-3402-6558-E235E8578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77" y="2658956"/>
            <a:ext cx="3553137" cy="22384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AE45C3-6A7B-9D3C-5D6B-45B8925AE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95" y="546372"/>
            <a:ext cx="5883841" cy="396959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594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4BC9-9FD2-8960-8E95-C41B45FD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 Strength Function Database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B0A19-0565-B571-684B-E98D077FA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Compilation of all experimentally derived Photon Strength Functions (CRP 2016-2019)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C2594-725F-E286-CFC0-4CC620BD3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" y="1707654"/>
            <a:ext cx="6858000" cy="30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21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91FD-90F8-0A67-1EBE-83EBACA1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 Strength Function cont’d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880DD-7543-76F9-1FAA-EC5D0A075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60" y="984364"/>
            <a:ext cx="3427375" cy="37337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DA675-9AE5-BC5D-F289-269F3E9F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66" y="12413"/>
            <a:ext cx="2650087" cy="1943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69AFF-4355-449F-1990-5CE0B6BAF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798" y="1314977"/>
            <a:ext cx="2597174" cy="1872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B367B-61DE-1FAE-5D1C-B81AD3E57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112" y="2286929"/>
            <a:ext cx="2720107" cy="1773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180CDF-D6E7-DC6E-00F8-FE8C5EE32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944" y="3443715"/>
            <a:ext cx="2677834" cy="16732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485815-F58D-DD4D-8048-4688F68E94B1}"/>
              </a:ext>
            </a:extLst>
          </p:cNvPr>
          <p:cNvCxnSpPr/>
          <p:nvPr/>
        </p:nvCxnSpPr>
        <p:spPr>
          <a:xfrm flipV="1">
            <a:off x="2204864" y="2643758"/>
            <a:ext cx="114593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2645D1-047C-208C-402E-69B19ECD3892}"/>
              </a:ext>
            </a:extLst>
          </p:cNvPr>
          <p:cNvCxnSpPr>
            <a:cxnSpLocks/>
          </p:cNvCxnSpPr>
          <p:nvPr/>
        </p:nvCxnSpPr>
        <p:spPr>
          <a:xfrm flipV="1">
            <a:off x="2192603" y="3135430"/>
            <a:ext cx="1884469" cy="559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B9ECA7-82C6-8C03-C1E2-A62CB7CCCC5F}"/>
              </a:ext>
            </a:extLst>
          </p:cNvPr>
          <p:cNvCxnSpPr>
            <a:cxnSpLocks/>
          </p:cNvCxnSpPr>
          <p:nvPr/>
        </p:nvCxnSpPr>
        <p:spPr>
          <a:xfrm>
            <a:off x="2204864" y="3023208"/>
            <a:ext cx="1302340" cy="472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D0278C-4C1B-3D8F-8506-6C2D01CA83AB}"/>
              </a:ext>
            </a:extLst>
          </p:cNvPr>
          <p:cNvCxnSpPr>
            <a:cxnSpLocks/>
          </p:cNvCxnSpPr>
          <p:nvPr/>
        </p:nvCxnSpPr>
        <p:spPr>
          <a:xfrm>
            <a:off x="2204864" y="3241226"/>
            <a:ext cx="1302340" cy="254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BC0E422-2C42-445E-9E67-FB4B0BF7D321}"/>
              </a:ext>
            </a:extLst>
          </p:cNvPr>
          <p:cNvCxnSpPr>
            <a:cxnSpLocks/>
          </p:cNvCxnSpPr>
          <p:nvPr/>
        </p:nvCxnSpPr>
        <p:spPr>
          <a:xfrm>
            <a:off x="2204864" y="3479598"/>
            <a:ext cx="1302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913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1035-9E2D-644F-E115-53BFDB4B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 Strength Function cont’d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6A6526-D26E-3607-5298-5E35CFD3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" y="2987198"/>
            <a:ext cx="6858000" cy="2257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E4F07-3873-D80B-2917-89E29D8E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768" y="493218"/>
            <a:ext cx="467173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87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1035-9E2D-644F-E115-53BFDB4B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 Strength Function cont’d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6A6526-D26E-3607-5298-5E35CFD3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7621"/>
            <a:ext cx="6858000" cy="2257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E4F07-3873-D80B-2917-89E29D8E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93" y="622601"/>
            <a:ext cx="4671738" cy="2520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017A74-0889-1B39-1FC2-C7F092A04C13}"/>
              </a:ext>
            </a:extLst>
          </p:cNvPr>
          <p:cNvSpPr txBox="1"/>
          <p:nvPr/>
        </p:nvSpPr>
        <p:spPr>
          <a:xfrm>
            <a:off x="1123678" y="2602705"/>
            <a:ext cx="5112568" cy="23083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DOI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Theoretical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Also:</a:t>
            </a:r>
          </a:p>
          <a:p>
            <a:r>
              <a:rPr lang="en-US" dirty="0"/>
              <a:t>Ongoing effort to evaluate PSF data to provide recommended values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098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FC89D-C459-48C0-B37B-1F96AF3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in 2023-2024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3A6F-D6E1-4DD0-A302-49657483A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951570"/>
            <a:ext cx="6669360" cy="4104455"/>
          </a:xfrm>
        </p:spPr>
        <p:txBody>
          <a:bodyPr>
            <a:normAutofit/>
          </a:bodyPr>
          <a:lstStyle/>
          <a:p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TM on (</a:t>
            </a:r>
            <a:r>
              <a:rPr lang="en-US" sz="1800" dirty="0" err="1"/>
              <a:t>alpha,n</a:t>
            </a:r>
            <a:r>
              <a:rPr lang="en-US" sz="1800" dirty="0"/>
              <a:t>) reaction nuclear data evaluation and data needs, 27 Nov  -  1 Dec 2023, virtual</a:t>
            </a:r>
          </a:p>
          <a:p>
            <a:pPr lvl="1"/>
            <a:r>
              <a:rPr lang="en-GB" sz="1500" dirty="0"/>
              <a:t>Purpose: to review status of (</a:t>
            </a:r>
            <a:r>
              <a:rPr lang="en-GB" sz="1500" dirty="0" err="1"/>
              <a:t>alpha,n</a:t>
            </a:r>
            <a:r>
              <a:rPr lang="en-GB" sz="1500" dirty="0"/>
              <a:t>) reaction data at low energies up to 10 MeV relevant for applications in </a:t>
            </a:r>
          </a:p>
          <a:p>
            <a:pPr lvl="2"/>
            <a:r>
              <a:rPr lang="en-GB" sz="1500" dirty="0"/>
              <a:t>nuclear fuel cycle (with emphasis on </a:t>
            </a:r>
            <a:r>
              <a:rPr lang="en-GB" sz="1500" baseline="30000" dirty="0"/>
              <a:t>17</a:t>
            </a:r>
            <a:r>
              <a:rPr lang="en-GB" sz="1500" dirty="0"/>
              <a:t>O compound system), </a:t>
            </a:r>
          </a:p>
          <a:p>
            <a:pPr lvl="2"/>
            <a:r>
              <a:rPr lang="en-GB" sz="1500" dirty="0"/>
              <a:t>spent fuel management, </a:t>
            </a:r>
            <a:r>
              <a:rPr lang="en-GB" sz="1500" dirty="0" err="1"/>
              <a:t>nonproliferation</a:t>
            </a:r>
            <a:endParaRPr lang="en-GB" sz="1500" dirty="0"/>
          </a:p>
          <a:p>
            <a:pPr lvl="2"/>
            <a:r>
              <a:rPr lang="en-GB" sz="1500" dirty="0"/>
              <a:t>low background experiments</a:t>
            </a:r>
          </a:p>
          <a:p>
            <a:pPr lvl="2"/>
            <a:r>
              <a:rPr lang="en-GB" sz="1500" dirty="0"/>
              <a:t>nuclear astrophysics</a:t>
            </a:r>
          </a:p>
          <a:p>
            <a:pPr lvl="2"/>
            <a:r>
              <a:rPr lang="en-GB" sz="1500" dirty="0"/>
              <a:t>fusion applications. </a:t>
            </a:r>
          </a:p>
          <a:p>
            <a:pPr marL="385763" lvl="1" indent="0">
              <a:buNone/>
            </a:pPr>
            <a:endParaRPr lang="en-GB" sz="1500" dirty="0"/>
          </a:p>
          <a:p>
            <a:pPr marL="385763" lvl="1" indent="0">
              <a:buNone/>
            </a:pPr>
            <a:r>
              <a:rPr lang="en-GB" sz="1500" dirty="0"/>
              <a:t>We will also review the status of model and applications codes, as well as of evaluated libraries. </a:t>
            </a:r>
            <a:endParaRPr lang="en-US" sz="1500" dirty="0"/>
          </a:p>
          <a:p>
            <a:pPr lvl="1"/>
            <a:r>
              <a:rPr lang="en-US" sz="1500" dirty="0">
                <a:hlinkClick r:id="rId2"/>
              </a:rPr>
              <a:t>https://conferences.iaea.org/event/366/</a:t>
            </a:r>
            <a:endParaRPr lang="en-US" sz="1500" dirty="0"/>
          </a:p>
          <a:p>
            <a:pPr marL="342900" lvl="1" indent="0">
              <a:buNone/>
            </a:pPr>
            <a:endParaRPr lang="en-US" sz="1600" dirty="0">
              <a:highlight>
                <a:srgbClr val="FFFF00"/>
              </a:highlight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sz="16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00009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230F-8470-4566-B2D2-1D7B2AF7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4" y="-4176"/>
            <a:ext cx="6120680" cy="64807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Nuclear Structure and Decay Data network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99A01-24AB-4221-BEED-F70C6811D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26" y="861120"/>
            <a:ext cx="6534726" cy="4086894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1600" dirty="0"/>
              <a:t>24</a:t>
            </a:r>
            <a:r>
              <a:rPr lang="en-US" sz="1600" baseline="30000" dirty="0"/>
              <a:t>th</a:t>
            </a:r>
            <a:r>
              <a:rPr lang="en-US" sz="1600" dirty="0"/>
              <a:t> TM: Canberra, Australia, 2022 (Australian National University)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Total of 36 participants; 16 in person 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INDC(NDS)-0867</a:t>
            </a:r>
          </a:p>
          <a:p>
            <a:pPr marL="342900" lvl="1" indent="0">
              <a:spcBef>
                <a:spcPts val="1200"/>
              </a:spcBef>
              <a:buNone/>
            </a:pPr>
            <a:endParaRPr lang="en-US" sz="1600" dirty="0"/>
          </a:p>
          <a:p>
            <a:pPr marL="342900" lvl="1" indent="0">
              <a:spcBef>
                <a:spcPts val="1200"/>
              </a:spcBef>
              <a:buNone/>
            </a:pPr>
            <a:endParaRPr lang="en-US" sz="1600" dirty="0"/>
          </a:p>
          <a:p>
            <a:pPr marL="342900" lvl="1" indent="0">
              <a:spcBef>
                <a:spcPts val="1200"/>
              </a:spcBef>
              <a:buNone/>
            </a:pPr>
            <a:endParaRPr lang="en-US" sz="1600" dirty="0"/>
          </a:p>
          <a:p>
            <a:pPr>
              <a:spcBef>
                <a:spcPts val="1200"/>
              </a:spcBef>
            </a:pPr>
            <a:r>
              <a:rPr lang="en-US" sz="1600" dirty="0"/>
              <a:t>Joint IAEA-ICTP NSDD Workshop 2022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2 weeks: 3 – 14 October 2022; 13 students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7 XUNDL datasets in XUNDL database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A = 222 mass chain evaluation; to be published in Nuclear Data Sheets (2023)</a:t>
            </a:r>
          </a:p>
          <a:p>
            <a:pPr marL="342900" lvl="1" indent="0">
              <a:spcBef>
                <a:spcPts val="1200"/>
              </a:spcBef>
              <a:buNone/>
            </a:pPr>
            <a:endParaRPr lang="en-US" sz="1900" dirty="0"/>
          </a:p>
          <a:p>
            <a:pPr lvl="1"/>
            <a:endParaRPr lang="en-GB" sz="17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3DC569-66F0-7C3F-60F7-3D593B2F0F36}"/>
              </a:ext>
            </a:extLst>
          </p:cNvPr>
          <p:cNvSpPr/>
          <p:nvPr/>
        </p:nvSpPr>
        <p:spPr>
          <a:xfrm>
            <a:off x="158248" y="3798538"/>
            <a:ext cx="6511112" cy="11864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E5642C-ED08-0651-5716-D341711422AF}"/>
              </a:ext>
            </a:extLst>
          </p:cNvPr>
          <p:cNvSpPr txBox="1"/>
          <p:nvPr/>
        </p:nvSpPr>
        <p:spPr>
          <a:xfrm>
            <a:off x="5241332" y="2592198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Balraj Singh:</a:t>
            </a:r>
          </a:p>
          <a:p>
            <a:r>
              <a:rPr lang="en-US" sz="1400" dirty="0"/>
              <a:t>Coordinator, Supervisor; lead  compiler </a:t>
            </a:r>
          </a:p>
          <a:p>
            <a:r>
              <a:rPr lang="en-US" sz="1400" dirty="0"/>
              <a:t>and evaluator</a:t>
            </a:r>
            <a:endParaRPr lang="en-GB" sz="1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728652-E478-B840-7A72-1463DDEBE33A}"/>
              </a:ext>
            </a:extLst>
          </p:cNvPr>
          <p:cNvSpPr/>
          <p:nvPr/>
        </p:nvSpPr>
        <p:spPr>
          <a:xfrm>
            <a:off x="4869160" y="2499742"/>
            <a:ext cx="1896738" cy="12949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516C2-44A6-9ED5-3366-CA233503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99" y="1248730"/>
            <a:ext cx="1534273" cy="1033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76F8-3186-5EC3-A7CF-C5056AE4D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19" y="-304"/>
            <a:ext cx="792087" cy="784397"/>
          </a:xfrm>
          <a:prstGeom prst="rect">
            <a:avLst/>
          </a:prstGeom>
        </p:spPr>
      </p:pic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E61EDEA-DB56-A5D2-1104-3B55B8BD8D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7236" y="1751444"/>
            <a:ext cx="1780363" cy="11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7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BC08-8BA1-111A-04CE-207BFD5B4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25</a:t>
            </a:r>
            <a:r>
              <a:rPr lang="en-US" sz="1700" baseline="30000" dirty="0"/>
              <a:t>th</a:t>
            </a:r>
            <a:r>
              <a:rPr lang="en-US" sz="1700" dirty="0"/>
              <a:t> TM of the NSDD network</a:t>
            </a:r>
          </a:p>
          <a:p>
            <a:pPr lvl="1"/>
            <a:r>
              <a:rPr lang="en-US" sz="1700" dirty="0"/>
              <a:t>IAEA, 15-19 April 2023</a:t>
            </a:r>
          </a:p>
          <a:p>
            <a:pPr marL="342900" lvl="1" indent="0">
              <a:spcBef>
                <a:spcPts val="600"/>
              </a:spcBef>
              <a:buNone/>
            </a:pPr>
            <a:endParaRPr lang="en-US" sz="1700" dirty="0"/>
          </a:p>
          <a:p>
            <a:pPr marL="342900" lvl="1" indent="0">
              <a:spcBef>
                <a:spcPts val="600"/>
              </a:spcBef>
              <a:buNone/>
            </a:pPr>
            <a:endParaRPr lang="en-US" sz="1700" dirty="0"/>
          </a:p>
          <a:p>
            <a:pPr marL="42862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1D9BA1A4-45BE-64C6-4098-DFFB9CF08D3E}"/>
              </a:ext>
            </a:extLst>
          </p:cNvPr>
          <p:cNvSpPr/>
          <p:nvPr/>
        </p:nvSpPr>
        <p:spPr>
          <a:xfrm>
            <a:off x="59856" y="2651425"/>
            <a:ext cx="3312368" cy="432048"/>
          </a:xfrm>
          <a:prstGeom prst="horizontalScroll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43CC74AE-3A73-2D04-A330-4DC47A1E295A}"/>
              </a:ext>
            </a:extLst>
          </p:cNvPr>
          <p:cNvSpPr/>
          <p:nvPr/>
        </p:nvSpPr>
        <p:spPr>
          <a:xfrm>
            <a:off x="476672" y="116829"/>
            <a:ext cx="5760640" cy="864095"/>
          </a:xfrm>
          <a:prstGeom prst="doubleWav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stellar" panose="020A0402060406010301" pitchFamily="18" charset="0"/>
              </a:rPr>
              <a:t>2024: 60</a:t>
            </a:r>
            <a:r>
              <a:rPr lang="en-US" b="1" baseline="30000" dirty="0">
                <a:latin typeface="Castellar" panose="020A0402060406010301" pitchFamily="18" charset="0"/>
              </a:rPr>
              <a:t>th</a:t>
            </a:r>
            <a:r>
              <a:rPr lang="en-US" b="1" dirty="0">
                <a:latin typeface="Castellar" panose="020A0402060406010301" pitchFamily="18" charset="0"/>
              </a:rPr>
              <a:t> Anniversary of the </a:t>
            </a:r>
          </a:p>
          <a:p>
            <a:pPr algn="ctr"/>
            <a:r>
              <a:rPr lang="en-US" b="1" dirty="0">
                <a:latin typeface="Castellar" panose="020A0402060406010301" pitchFamily="18" charset="0"/>
              </a:rPr>
              <a:t>Nuclear Data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2019-915A-C1DD-DE37-382B130D1E89}"/>
              </a:ext>
            </a:extLst>
          </p:cNvPr>
          <p:cNvSpPr txBox="1"/>
          <p:nvPr/>
        </p:nvSpPr>
        <p:spPr>
          <a:xfrm>
            <a:off x="144016" y="2662693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</a:t>
            </a:r>
            <a:r>
              <a:rPr lang="en-US" sz="1400" baseline="30000" dirty="0"/>
              <a:t>th </a:t>
            </a:r>
            <a:r>
              <a:rPr lang="en-US" sz="1400" dirty="0"/>
              <a:t>Anniversary of the NSDD network</a:t>
            </a:r>
            <a:endParaRPr lang="en-GB" sz="1400" dirty="0"/>
          </a:p>
        </p:txBody>
      </p:sp>
      <p:pic>
        <p:nvPicPr>
          <p:cNvPr id="14" name="Picture 13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36D1A767-462C-850D-9926-38B748BCB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" y="991064"/>
            <a:ext cx="937864" cy="1563796"/>
          </a:xfrm>
          <a:prstGeom prst="rect">
            <a:avLst/>
          </a:prstGeom>
        </p:spPr>
      </p:pic>
      <p:pic>
        <p:nvPicPr>
          <p:cNvPr id="16" name="Picture 1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7DBEA34-3787-166B-2AAE-548CEFB04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" t="48251" r="46211" b="10799"/>
          <a:stretch/>
        </p:blipFill>
        <p:spPr>
          <a:xfrm>
            <a:off x="1395166" y="1141722"/>
            <a:ext cx="2080019" cy="1095134"/>
          </a:xfrm>
          <a:prstGeom prst="rect">
            <a:avLst/>
          </a:prstGeom>
        </p:spPr>
      </p:pic>
      <p:pic>
        <p:nvPicPr>
          <p:cNvPr id="18" name="Picture 17" descr="A yellow and black sign with a logo&#10;&#10;Description automatically generated">
            <a:extLst>
              <a:ext uri="{FF2B5EF4-FFF2-40B4-BE49-F238E27FC236}">
                <a16:creationId xmlns:a16="http://schemas.microsoft.com/office/drawing/2014/main" id="{ED1B8981-58DC-F165-64C9-3CB225077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36" y="1061323"/>
            <a:ext cx="862484" cy="1255932"/>
          </a:xfrm>
          <a:prstGeom prst="rect">
            <a:avLst/>
          </a:prstGeom>
        </p:spPr>
      </p:pic>
      <p:pic>
        <p:nvPicPr>
          <p:cNvPr id="20" name="Picture 1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4C3AA64-BBAB-D372-9EF9-5C77512993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0"/>
          <a:stretch/>
        </p:blipFill>
        <p:spPr>
          <a:xfrm>
            <a:off x="4740195" y="3127648"/>
            <a:ext cx="2058130" cy="2015852"/>
          </a:xfrm>
          <a:prstGeom prst="rect">
            <a:avLst/>
          </a:prstGeom>
        </p:spPr>
      </p:pic>
      <p:pic>
        <p:nvPicPr>
          <p:cNvPr id="22" name="Picture 21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E1F6F788-1326-3B71-170B-7E011FAA0D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" y="3768365"/>
            <a:ext cx="3287245" cy="12408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FCFC02-1B65-BCEF-3269-C99C3D08E07F}"/>
              </a:ext>
            </a:extLst>
          </p:cNvPr>
          <p:cNvSpPr txBox="1"/>
          <p:nvPr/>
        </p:nvSpPr>
        <p:spPr>
          <a:xfrm>
            <a:off x="1175980" y="375705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IAEA 2009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2F3021-DFD1-70E0-62E6-8AB069F79B8B}"/>
              </a:ext>
            </a:extLst>
          </p:cNvPr>
          <p:cNvSpPr txBox="1"/>
          <p:nvPr/>
        </p:nvSpPr>
        <p:spPr>
          <a:xfrm>
            <a:off x="5229200" y="301285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Kuwait 1990</a:t>
            </a:r>
            <a:endParaRPr lang="en-GB" sz="1200" dirty="0">
              <a:solidFill>
                <a:srgbClr val="000000"/>
              </a:solidFill>
            </a:endParaRPr>
          </a:p>
        </p:txBody>
      </p:sp>
      <p:pic>
        <p:nvPicPr>
          <p:cNvPr id="27" name="Picture 26" descr="A computer and printer on a table&#10;&#10;Description automatically generated">
            <a:extLst>
              <a:ext uri="{FF2B5EF4-FFF2-40B4-BE49-F238E27FC236}">
                <a16:creationId xmlns:a16="http://schemas.microsoft.com/office/drawing/2014/main" id="{0F80A267-C7AA-47D1-96E2-1C64F08143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57" y="1088430"/>
            <a:ext cx="1788166" cy="11944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F46964A-9048-0B32-82BD-67D7E7411367}"/>
              </a:ext>
            </a:extLst>
          </p:cNvPr>
          <p:cNvSpPr txBox="1"/>
          <p:nvPr/>
        </p:nvSpPr>
        <p:spPr>
          <a:xfrm>
            <a:off x="4842924" y="2236856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50</a:t>
            </a:r>
            <a:r>
              <a:rPr lang="en-US" sz="1000" baseline="30000" dirty="0"/>
              <a:t>th</a:t>
            </a:r>
            <a:r>
              <a:rPr lang="en-US" sz="1000" dirty="0"/>
              <a:t> NDS Anniversary</a:t>
            </a:r>
            <a:endParaRPr lang="en-GB" sz="1000" dirty="0"/>
          </a:p>
        </p:txBody>
      </p:sp>
      <p:pic>
        <p:nvPicPr>
          <p:cNvPr id="30" name="Picture 2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F8F5A2-DA57-F02F-239C-6071269FFB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63" y="3672221"/>
            <a:ext cx="1264920" cy="81991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39A1770-CD4E-7153-4FD3-14B66B7D6A66}"/>
              </a:ext>
            </a:extLst>
          </p:cNvPr>
          <p:cNvSpPr txBox="1"/>
          <p:nvPr/>
        </p:nvSpPr>
        <p:spPr>
          <a:xfrm>
            <a:off x="3547871" y="3454447"/>
            <a:ext cx="1192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McMaster 2004</a:t>
            </a:r>
            <a:endParaRPr lang="en-GB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12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3D9C-1DDF-77FD-4E04-E9C7982E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in 2024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52AD5-E13F-1B25-248E-64DA148FE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1800" b="1" dirty="0">
                <a:highlight>
                  <a:srgbClr val="FFFF00"/>
                </a:highlight>
              </a:rPr>
              <a:t>NEW CRP</a:t>
            </a:r>
            <a:r>
              <a:rPr lang="en-US" sz="1800" b="1" dirty="0"/>
              <a:t>: Improving Nuclear Level Densities for Applications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 </a:t>
            </a:r>
          </a:p>
          <a:p>
            <a:pPr lvl="1"/>
            <a:r>
              <a:rPr lang="en-US" sz="1700" dirty="0"/>
              <a:t>Consultant’s Meeting on Nuclear Level Densities, 26 – 28 June 2023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700" dirty="0"/>
              <a:t>To discuss </a:t>
            </a:r>
            <a:r>
              <a:rPr lang="en-GB" sz="1700" dirty="0"/>
              <a:t>the scope, methods, outputs, work program of a new CRP on Improving Nuclear Level Densities for Applications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700" dirty="0"/>
              <a:t>Participants: Goriely, Guttormsen, Herman, </a:t>
            </a:r>
            <a:r>
              <a:rPr lang="en-GB" sz="1700" dirty="0" err="1"/>
              <a:t>Krticka</a:t>
            </a:r>
            <a:r>
              <a:rPr lang="en-GB" sz="1700" dirty="0"/>
              <a:t>, Voinov, Wiedeking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700" dirty="0"/>
              <a:t>Report in preparation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700" dirty="0">
                <a:hlinkClick r:id="rId2"/>
              </a:rPr>
              <a:t>https://conferences.iaea.org/event/358/</a:t>
            </a:r>
            <a:r>
              <a:rPr lang="en-GB" sz="17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919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E1610-9F18-C648-35CF-7648629A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1" y="0"/>
            <a:ext cx="4590510" cy="648072"/>
          </a:xfrm>
        </p:spPr>
        <p:txBody>
          <a:bodyPr/>
          <a:lstStyle/>
          <a:p>
            <a:r>
              <a:rPr lang="en-US" dirty="0"/>
              <a:t>Also in 2024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5B20C-543C-679C-0CD3-27C27FA4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483518"/>
            <a:ext cx="6501117" cy="38804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Workshop on Compound-Nuclear Reactions and Related Topics (CNR*24)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29590-8CF1-4795-973F-EFF8A810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26" y="1504904"/>
            <a:ext cx="3799830" cy="3412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F69B4-4115-F6C2-B49E-0C1B849396B1}"/>
              </a:ext>
            </a:extLst>
          </p:cNvPr>
          <p:cNvSpPr txBox="1"/>
          <p:nvPr/>
        </p:nvSpPr>
        <p:spPr>
          <a:xfrm>
            <a:off x="168243" y="1585027"/>
            <a:ext cx="2233656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Keynote talks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Oral/poster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Proceedings</a:t>
            </a: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CBFB3-6B89-5F6E-283F-6B0F06473D8C}"/>
              </a:ext>
            </a:extLst>
          </p:cNvPr>
          <p:cNvSpPr txBox="1"/>
          <p:nvPr/>
        </p:nvSpPr>
        <p:spPr>
          <a:xfrm>
            <a:off x="168243" y="2643758"/>
            <a:ext cx="232465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 registration fees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Registration: 1 Dec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Abstracts: 1 Dec 2023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2D6B0-2904-A0AF-0EF7-120F9414B8F4}"/>
              </a:ext>
            </a:extLst>
          </p:cNvPr>
          <p:cNvSpPr txBox="1"/>
          <p:nvPr/>
        </p:nvSpPr>
        <p:spPr>
          <a:xfrm>
            <a:off x="168243" y="3416083"/>
            <a:ext cx="2232248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Organisers</a:t>
            </a:r>
            <a:r>
              <a:rPr lang="en-US" sz="1200" dirty="0"/>
              <a:t>:</a:t>
            </a:r>
          </a:p>
          <a:p>
            <a:r>
              <a:rPr lang="en-US" sz="1200" dirty="0"/>
              <a:t>Vivian Dimitriou</a:t>
            </a:r>
          </a:p>
          <a:p>
            <a:r>
              <a:rPr lang="en-US" sz="1200" dirty="0"/>
              <a:t>Roberto Capote</a:t>
            </a:r>
          </a:p>
          <a:p>
            <a:r>
              <a:rPr lang="en-US" sz="1200" dirty="0"/>
              <a:t>Georg Schnabel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7195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438F-F5E4-E33A-AB82-2DF1E8A7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2024 meetings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D9614-0A79-B041-02BF-58EA9E649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Research Coordination Meeting of the new CRP on nuclear level densities</a:t>
            </a:r>
          </a:p>
          <a:p>
            <a:r>
              <a:rPr lang="en-US" dirty="0"/>
              <a:t>INDEN meetings: Major Actinides, Structural material and light elements</a:t>
            </a:r>
          </a:p>
          <a:p>
            <a:r>
              <a:rPr lang="en-US" dirty="0"/>
              <a:t>Standards</a:t>
            </a:r>
          </a:p>
          <a:p>
            <a:r>
              <a:rPr lang="en-US" dirty="0"/>
              <a:t>Thermal capture and gamma emission</a:t>
            </a:r>
          </a:p>
          <a:p>
            <a:r>
              <a:rPr lang="en-US" dirty="0"/>
              <a:t>Stopping Powers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257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42646" y="3098308"/>
            <a:ext cx="6426715" cy="607568"/>
          </a:xfrm>
        </p:spPr>
        <p:txBody>
          <a:bodyPr>
            <a:normAutofit/>
          </a:bodyPr>
          <a:lstStyle/>
          <a:p>
            <a:r>
              <a:rPr lang="en-GB" sz="3300" b="0" i="1" dirty="0">
                <a:latin typeface="Times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51185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D5C0-D32E-4753-DB13-8D9224C8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8" y="189304"/>
            <a:ext cx="5915025" cy="4488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Comparison cont’d: ENDF-6 formats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A4681-DF39-E229-A46A-0B8F346A2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417865"/>
            <a:ext cx="2914650" cy="2447628"/>
          </a:xfrm>
        </p:spPr>
        <p:txBody>
          <a:bodyPr/>
          <a:lstStyle/>
          <a:p>
            <a:r>
              <a:rPr lang="en-US" sz="1013" dirty="0"/>
              <a:t>ENDF/B-8.0: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013" dirty="0"/>
              <a:t>Energy independent </a:t>
            </a:r>
            <a:r>
              <a:rPr lang="en-US" sz="1013" dirty="0" err="1"/>
              <a:t>T</a:t>
            </a:r>
            <a:r>
              <a:rPr lang="en-US" sz="1013" baseline="-25000" dirty="0" err="1"/>
              <a:t>i</a:t>
            </a:r>
            <a:r>
              <a:rPr lang="en-US" sz="1013" dirty="0"/>
              <a:t> (</a:t>
            </a:r>
            <a:r>
              <a:rPr lang="el-GR" sz="1013" i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λ</a:t>
            </a:r>
            <a:r>
              <a:rPr lang="en-US" sz="1013" i="1" baseline="-25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013" i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)</a:t>
            </a:r>
            <a:endParaRPr lang="en-US" sz="1013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013" dirty="0"/>
              <a:t>Energy independent </a:t>
            </a:r>
            <a:r>
              <a:rPr lang="en-US" sz="1013" i="1" dirty="0"/>
              <a:t>a</a:t>
            </a:r>
            <a:r>
              <a:rPr lang="en-US" sz="1013" i="1" baseline="-25000" dirty="0"/>
              <a:t>i</a:t>
            </a:r>
          </a:p>
          <a:p>
            <a:r>
              <a:rPr lang="en-US" sz="1013" dirty="0"/>
              <a:t>JEFF-3.3, JENDL: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013" dirty="0"/>
              <a:t>Energy independent </a:t>
            </a:r>
            <a:r>
              <a:rPr lang="en-US" sz="1013" dirty="0" err="1"/>
              <a:t>T</a:t>
            </a:r>
            <a:r>
              <a:rPr lang="en-US" sz="1013" baseline="-25000" dirty="0" err="1"/>
              <a:t>i</a:t>
            </a:r>
            <a:r>
              <a:rPr lang="en-US" sz="1013" dirty="0"/>
              <a:t> (</a:t>
            </a:r>
            <a:r>
              <a:rPr lang="el-GR" sz="1013" i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λ</a:t>
            </a:r>
            <a:r>
              <a:rPr lang="en-US" sz="1013" i="1" baseline="-25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013" i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)</a:t>
            </a:r>
            <a:endParaRPr lang="en-US" sz="1013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013" dirty="0"/>
              <a:t>Energy dependent </a:t>
            </a:r>
            <a:r>
              <a:rPr lang="en-US" sz="1013" i="1" dirty="0"/>
              <a:t>a</a:t>
            </a:r>
            <a:r>
              <a:rPr lang="en-US" sz="1013" i="1" baseline="-25000" dirty="0"/>
              <a:t>i</a:t>
            </a:r>
          </a:p>
          <a:p>
            <a:r>
              <a:rPr lang="en-US" sz="1013" dirty="0"/>
              <a:t>IAEA CRP: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013" dirty="0"/>
              <a:t>Energy dependent </a:t>
            </a:r>
            <a:r>
              <a:rPr lang="en-US" sz="1013" dirty="0" err="1"/>
              <a:t>T</a:t>
            </a:r>
            <a:r>
              <a:rPr lang="en-US" sz="1013" baseline="-25000" dirty="0" err="1"/>
              <a:t>i</a:t>
            </a:r>
            <a:r>
              <a:rPr lang="en-US" sz="1013" dirty="0"/>
              <a:t> (</a:t>
            </a:r>
            <a:r>
              <a:rPr lang="el-GR" sz="1013" i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λ</a:t>
            </a:r>
            <a:r>
              <a:rPr lang="en-US" sz="1013" i="1" baseline="-25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013" i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013" dirty="0">
                <a:ea typeface="Verdana" panose="020B0604030504040204" pitchFamily="34" charset="0"/>
                <a:sym typeface="Wingdings" panose="05000000000000000000" pitchFamily="2" charset="2"/>
              </a:rPr>
              <a:t>Energy dependent </a:t>
            </a:r>
            <a:r>
              <a:rPr lang="en-US" sz="1013" i="1" dirty="0"/>
              <a:t>a</a:t>
            </a:r>
            <a:r>
              <a:rPr lang="en-US" sz="1013" i="1" baseline="-25000" dirty="0"/>
              <a:t>i</a:t>
            </a:r>
            <a:endParaRPr lang="en-US" sz="1013" dirty="0"/>
          </a:p>
          <a:p>
            <a:pPr lvl="1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BA769-4229-843A-00F4-FE95EDD23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37987" y="1619200"/>
            <a:ext cx="2914650" cy="2447628"/>
          </a:xfrm>
        </p:spPr>
        <p:txBody>
          <a:bodyPr>
            <a:normAutofit/>
          </a:bodyPr>
          <a:lstStyle/>
          <a:p>
            <a:r>
              <a:rPr lang="en-US" sz="1125" dirty="0">
                <a:sym typeface="Wingdings" panose="05000000000000000000" pitchFamily="2" charset="2"/>
              </a:rPr>
              <a:t>LDG=0; </a:t>
            </a:r>
            <a:r>
              <a:rPr lang="el-GR" sz="1125" i="1" dirty="0">
                <a:ea typeface="Verdana" panose="020B0604030504040204" pitchFamily="34" charset="0"/>
                <a:sym typeface="Wingdings" panose="05000000000000000000" pitchFamily="2" charset="2"/>
              </a:rPr>
              <a:t>λ</a:t>
            </a:r>
            <a:r>
              <a:rPr lang="en-US" sz="1125" i="1" baseline="-25000" dirty="0" err="1"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125" dirty="0">
                <a:ea typeface="Verdana" panose="020B0604030504040204" pitchFamily="34" charset="0"/>
                <a:sym typeface="Wingdings" panose="05000000000000000000" pitchFamily="2" charset="2"/>
              </a:rPr>
              <a:t> in MF=1 only and </a:t>
            </a:r>
            <a:r>
              <a:rPr lang="en-US" sz="1125" i="1" dirty="0">
                <a:ea typeface="Verdana" panose="020B0604030504040204" pitchFamily="34" charset="0"/>
                <a:sym typeface="Wingdings" panose="05000000000000000000" pitchFamily="2" charset="2"/>
              </a:rPr>
              <a:t>a</a:t>
            </a:r>
            <a:r>
              <a:rPr lang="en-US" sz="1125" i="1" baseline="-25000" dirty="0"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125" dirty="0">
                <a:ea typeface="Verdana" panose="020B0604030504040204" pitchFamily="34" charset="0"/>
                <a:sym typeface="Wingdings" panose="05000000000000000000" pitchFamily="2" charset="2"/>
              </a:rPr>
              <a:t> in MF=5</a:t>
            </a:r>
          </a:p>
          <a:p>
            <a:pPr marL="0" indent="0">
              <a:buNone/>
            </a:pPr>
            <a:endParaRPr lang="en-US" sz="1125" dirty="0"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r>
              <a:rPr lang="en-US" sz="1125" dirty="0">
                <a:sym typeface="Wingdings" panose="05000000000000000000" pitchFamily="2" charset="2"/>
              </a:rPr>
              <a:t>LDG=0; </a:t>
            </a:r>
            <a:r>
              <a:rPr lang="el-GR" sz="1125" i="1" dirty="0">
                <a:ea typeface="Verdana" panose="020B0604030504040204" pitchFamily="34" charset="0"/>
                <a:sym typeface="Wingdings" panose="05000000000000000000" pitchFamily="2" charset="2"/>
              </a:rPr>
              <a:t>λ</a:t>
            </a:r>
            <a:r>
              <a:rPr lang="en-US" sz="1125" i="1" baseline="-25000" dirty="0" err="1"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125" dirty="0">
                <a:ea typeface="Verdana" panose="020B0604030504040204" pitchFamily="34" charset="0"/>
                <a:sym typeface="Wingdings" panose="05000000000000000000" pitchFamily="2" charset="2"/>
              </a:rPr>
              <a:t> in MF=1 only and </a:t>
            </a:r>
            <a:r>
              <a:rPr lang="en-US" sz="1125" i="1" dirty="0">
                <a:ea typeface="Verdana" panose="020B0604030504040204" pitchFamily="34" charset="0"/>
                <a:sym typeface="Wingdings" panose="05000000000000000000" pitchFamily="2" charset="2"/>
              </a:rPr>
              <a:t>a</a:t>
            </a:r>
            <a:r>
              <a:rPr lang="en-US" sz="1125" i="1" baseline="-25000" dirty="0"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125" dirty="0">
                <a:ea typeface="Verdana" panose="020B0604030504040204" pitchFamily="34" charset="0"/>
                <a:sym typeface="Wingdings" panose="05000000000000000000" pitchFamily="2" charset="2"/>
              </a:rPr>
              <a:t> in MF=5</a:t>
            </a:r>
          </a:p>
          <a:p>
            <a:pPr marL="0" indent="0">
              <a:buNone/>
            </a:pPr>
            <a:endParaRPr lang="en-GB" sz="1125" dirty="0"/>
          </a:p>
          <a:p>
            <a:pPr marL="0" indent="0">
              <a:buNone/>
            </a:pPr>
            <a:endParaRPr lang="en-GB" sz="1125" dirty="0"/>
          </a:p>
          <a:p>
            <a:r>
              <a:rPr lang="en-GB" sz="1125" dirty="0"/>
              <a:t>LDG=1; (</a:t>
            </a:r>
            <a:r>
              <a:rPr lang="el-GR" sz="1125" i="1" dirty="0">
                <a:ea typeface="Verdana" panose="020B0604030504040204" pitchFamily="34" charset="0"/>
                <a:sym typeface="Wingdings" panose="05000000000000000000" pitchFamily="2" charset="2"/>
              </a:rPr>
              <a:t>λ</a:t>
            </a:r>
            <a:r>
              <a:rPr lang="en-US" sz="1125" i="1" baseline="-25000" dirty="0" err="1"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125" i="1" dirty="0" err="1">
                <a:ea typeface="Verdana" panose="020B0604030504040204" pitchFamily="34" charset="0"/>
                <a:sym typeface="Wingdings" panose="05000000000000000000" pitchFamily="2" charset="2"/>
              </a:rPr>
              <a:t>,a</a:t>
            </a:r>
            <a:r>
              <a:rPr lang="en-US" sz="1125" i="1" baseline="-25000" dirty="0" err="1"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125" i="1" dirty="0">
                <a:ea typeface="Verdana" panose="020B0604030504040204" pitchFamily="34" charset="0"/>
                <a:sym typeface="Wingdings" panose="05000000000000000000" pitchFamily="2" charset="2"/>
              </a:rPr>
              <a:t>) </a:t>
            </a:r>
            <a:r>
              <a:rPr lang="en-US" sz="1125" dirty="0">
                <a:ea typeface="Verdana" panose="020B0604030504040204" pitchFamily="34" charset="0"/>
                <a:sym typeface="Wingdings" panose="05000000000000000000" pitchFamily="2" charset="2"/>
              </a:rPr>
              <a:t>in MF=1 and MF=5</a:t>
            </a:r>
            <a:endParaRPr lang="en-GB" sz="1125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D7A7A1B-D162-FB73-FC02-DC60A81A2E63}"/>
              </a:ext>
            </a:extLst>
          </p:cNvPr>
          <p:cNvSpPr/>
          <p:nvPr/>
        </p:nvSpPr>
        <p:spPr>
          <a:xfrm>
            <a:off x="2763504" y="1676568"/>
            <a:ext cx="374483" cy="1263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A427074-F100-5DEF-32A9-6CA44B3597A3}"/>
              </a:ext>
            </a:extLst>
          </p:cNvPr>
          <p:cNvSpPr/>
          <p:nvPr/>
        </p:nvSpPr>
        <p:spPr>
          <a:xfrm>
            <a:off x="2756933" y="2101877"/>
            <a:ext cx="374483" cy="1263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96E67DC-82C6-3360-7CF4-C5A0338A1DA5}"/>
              </a:ext>
            </a:extLst>
          </p:cNvPr>
          <p:cNvSpPr/>
          <p:nvPr/>
        </p:nvSpPr>
        <p:spPr>
          <a:xfrm>
            <a:off x="2780928" y="2681539"/>
            <a:ext cx="374483" cy="1263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A3C1F8-2BEE-D50C-64EB-7F30E571DF61}"/>
              </a:ext>
            </a:extLst>
          </p:cNvPr>
          <p:cNvSpPr/>
          <p:nvPr/>
        </p:nvSpPr>
        <p:spPr>
          <a:xfrm>
            <a:off x="1034082" y="3557414"/>
            <a:ext cx="4875564" cy="4496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13" dirty="0"/>
              <a:t>Note: Brady &amp; England (1989) also recommend energy-dependent </a:t>
            </a:r>
            <a:r>
              <a:rPr lang="en-GB" sz="1013" dirty="0"/>
              <a:t>(</a:t>
            </a:r>
            <a:r>
              <a:rPr lang="el-GR" sz="1013" i="1" dirty="0">
                <a:ea typeface="Verdana" panose="020B0604030504040204" pitchFamily="34" charset="0"/>
                <a:sym typeface="Wingdings" panose="05000000000000000000" pitchFamily="2" charset="2"/>
              </a:rPr>
              <a:t>λ</a:t>
            </a:r>
            <a:r>
              <a:rPr lang="en-US" sz="1013" i="1" baseline="-25000" dirty="0" err="1"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013" i="1" dirty="0" err="1">
                <a:ea typeface="Verdana" panose="020B0604030504040204" pitchFamily="34" charset="0"/>
                <a:sym typeface="Wingdings" panose="05000000000000000000" pitchFamily="2" charset="2"/>
              </a:rPr>
              <a:t>,a</a:t>
            </a:r>
            <a:r>
              <a:rPr lang="en-US" sz="1013" i="1" baseline="-25000" dirty="0" err="1">
                <a:ea typeface="Verdana" panose="020B0604030504040204" pitchFamily="34" charset="0"/>
                <a:sym typeface="Wingdings" panose="05000000000000000000" pitchFamily="2" charset="2"/>
              </a:rPr>
              <a:t>i</a:t>
            </a:r>
            <a:r>
              <a:rPr lang="en-US" sz="1013" i="1" dirty="0">
                <a:ea typeface="Verdana" panose="020B0604030504040204" pitchFamily="34" charset="0"/>
                <a:sym typeface="Wingdings" panose="05000000000000000000" pitchFamily="2" charset="2"/>
              </a:rPr>
              <a:t>)</a:t>
            </a:r>
            <a:r>
              <a:rPr lang="en-US" sz="1013" dirty="0"/>
              <a:t> </a:t>
            </a:r>
            <a:endParaRPr lang="en-GB" sz="101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A50B9-8F7B-5436-7639-4DC806C376D6}"/>
              </a:ext>
            </a:extLst>
          </p:cNvPr>
          <p:cNvSpPr txBox="1"/>
          <p:nvPr/>
        </p:nvSpPr>
        <p:spPr>
          <a:xfrm>
            <a:off x="2420888" y="871352"/>
            <a:ext cx="1606216" cy="2482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13" dirty="0"/>
              <a:t>ENDF-6 format: MT=455</a:t>
            </a:r>
            <a:endParaRPr lang="en-GB" sz="1013" dirty="0"/>
          </a:p>
        </p:txBody>
      </p:sp>
    </p:spTree>
    <p:extLst>
      <p:ext uri="{BB962C8B-B14F-4D97-AF65-F5344CB8AC3E}">
        <p14:creationId xmlns:p14="http://schemas.microsoft.com/office/powerpoint/2010/main" val="409936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B70F-F5E3-94DE-7ECF-395CAFE42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87474"/>
            <a:ext cx="5976664" cy="612068"/>
          </a:xfrm>
        </p:spPr>
        <p:txBody>
          <a:bodyPr>
            <a:noAutofit/>
          </a:bodyPr>
          <a:lstStyle/>
          <a:p>
            <a:r>
              <a:rPr lang="en-US" sz="2000" dirty="0"/>
              <a:t>Recommendation/Action from 24</a:t>
            </a:r>
            <a:r>
              <a:rPr lang="en-US" sz="2000" baseline="30000" dirty="0"/>
              <a:t>th</a:t>
            </a:r>
            <a:r>
              <a:rPr lang="en-US" sz="2000" dirty="0"/>
              <a:t> NSDD meeting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5F940-D41D-E381-D06F-8FD09F4D3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Extend </a:t>
            </a:r>
            <a:r>
              <a:rPr lang="en-US" sz="1600" dirty="0" err="1"/>
              <a:t>BetaShape</a:t>
            </a:r>
            <a:r>
              <a:rPr lang="en-US" sz="1600" dirty="0"/>
              <a:t> code to treat non-numerical uncertainties for ENSDF evaluations</a:t>
            </a:r>
          </a:p>
          <a:p>
            <a:r>
              <a:rPr lang="en-US" sz="1600" dirty="0"/>
              <a:t>X. Mougeot (LNHB – CEA) delivered the updated code</a:t>
            </a:r>
          </a:p>
          <a:p>
            <a:r>
              <a:rPr lang="en-US" sz="1600" dirty="0"/>
              <a:t>Evaluators (B. Singh, J. Chen, T. Kibedi, F. Kondev, and A.L. Nichols) performed extensive tests</a:t>
            </a:r>
          </a:p>
          <a:p>
            <a:r>
              <a:rPr lang="en-US" sz="1600" dirty="0" err="1"/>
              <a:t>BetaShape</a:t>
            </a:r>
            <a:r>
              <a:rPr lang="en-US" sz="1600" dirty="0"/>
              <a:t> v2.3 is available on NSDD GitHub, via the IAEA ENSDF Webpage and from the LHNB website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A3EA4-8C8D-4C8A-CC39-055F8051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42" y="3084417"/>
            <a:ext cx="4467058" cy="2023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E75699-1865-CB7D-9228-8A57C888E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285"/>
          <a:stretch/>
        </p:blipFill>
        <p:spPr>
          <a:xfrm>
            <a:off x="54007" y="2931790"/>
            <a:ext cx="220230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09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1129-4FB3-44C0-BD11-0AEE781B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87474"/>
            <a:ext cx="6192688" cy="648072"/>
          </a:xfrm>
        </p:spPr>
        <p:txBody>
          <a:bodyPr>
            <a:normAutofit fontScale="90000"/>
          </a:bodyPr>
          <a:lstStyle/>
          <a:p>
            <a:r>
              <a:rPr lang="en-US" dirty="0"/>
              <a:t>Enhancement of international NSDD effort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5E681-5BF4-4738-924B-E3582A0C9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36" y="987574"/>
            <a:ext cx="6696363" cy="40684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/>
              <a:t>Europe</a:t>
            </a:r>
          </a:p>
          <a:p>
            <a:pPr lvl="1">
              <a:spcBef>
                <a:spcPts val="0"/>
              </a:spcBef>
            </a:pPr>
            <a:r>
              <a:rPr lang="en-US" sz="1400" dirty="0" err="1"/>
              <a:t>NuPECC</a:t>
            </a:r>
            <a:r>
              <a:rPr lang="en-US" sz="1400" dirty="0"/>
              <a:t> Meeting, Vienna, Dec 2022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NUPECC Long Range Plan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IAEA Consultant’s Meeting on “Needs for a Comprehensive European Plan to acquire and curate nuclear data”, 25-27 April 2023; INDC(NDS)-0875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IAEA General Conference Side Event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New Euratom Funding Project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India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Grant awarded to Anagha Chakraborty for ENSDF evaluation (2023-2026)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Japan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Support Letter for H. </a:t>
            </a:r>
            <a:r>
              <a:rPr lang="en-US" sz="1400" dirty="0" err="1"/>
              <a:t>Iimura</a:t>
            </a:r>
            <a:r>
              <a:rPr lang="en-US" sz="1400" dirty="0"/>
              <a:t> in Division of Nuclear Safety, JAEA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Coordination with Nuclear Data Group, JAEA, to hire new ENSDF evaluator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Nuclear Data Outreach Workshop, Japan Physics Conference, 2024</a:t>
            </a:r>
          </a:p>
          <a:p>
            <a:pPr marL="342900" lvl="1" indent="0">
              <a:spcBef>
                <a:spcPts val="0"/>
              </a:spcBef>
              <a:buNone/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China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Coordination with CNDC/CIAEL: train new ENSDF evaluators starting in 2024</a:t>
            </a:r>
          </a:p>
        </p:txBody>
      </p:sp>
    </p:spTree>
    <p:extLst>
      <p:ext uri="{BB962C8B-B14F-4D97-AF65-F5344CB8AC3E}">
        <p14:creationId xmlns:p14="http://schemas.microsoft.com/office/powerpoint/2010/main" val="99493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3A86-6417-4B6C-9347-2F014E0B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NuPECC</a:t>
            </a:r>
            <a:r>
              <a:rPr lang="en-US" dirty="0"/>
              <a:t> Long Range Plan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FC1C4-B7E7-E541-D94B-7D82357D2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72" y="675108"/>
            <a:ext cx="5788360" cy="43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6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3A86-6417-4B6C-9347-2F014E0B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NuPECC</a:t>
            </a:r>
            <a:r>
              <a:rPr lang="en-US" dirty="0"/>
              <a:t> Long Range Plan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F782D-EA5F-9BAD-18F7-0CC6EEFF2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40" y="759140"/>
            <a:ext cx="6534726" cy="364305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To be published in 2024 (159 contributions by &gt;400 scientists, collaborations, infrastructures, and research institutions in Europe)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9 thematic areas (TWG):</a:t>
            </a:r>
          </a:p>
          <a:p>
            <a:pPr lvl="1">
              <a:spcBef>
                <a:spcPts val="600"/>
              </a:spcBef>
            </a:pPr>
            <a:r>
              <a:rPr lang="en-US" sz="1200" dirty="0"/>
              <a:t>Hadron physics; Strongly interacting matter at extreme conditions; Nuclear Structure and Reaction Dynamics; Nuclear Astrophysics; Symmetries and Fundamental Interactions; Infrastructures; Applications and Societal </a:t>
            </a:r>
            <a:r>
              <a:rPr lang="en-US" sz="1200" dirty="0" err="1"/>
              <a:t>Benefut</a:t>
            </a:r>
            <a:r>
              <a:rPr lang="en-US" sz="1200" dirty="0"/>
              <a:t>; Nuclear Physics Tools; </a:t>
            </a:r>
            <a:r>
              <a:rPr lang="en-US" sz="1200" b="1" u="sng" dirty="0"/>
              <a:t>Open Science and Data</a:t>
            </a:r>
            <a:r>
              <a:rPr lang="en-US" sz="1200" dirty="0"/>
              <a:t>; Nuclear Science – People and Society 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TWG 9: </a:t>
            </a:r>
            <a:r>
              <a:rPr lang="en-GB" sz="1600" b="1" dirty="0"/>
              <a:t>Open Science and Data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Coordinator: Antoine Lemasson (GANIL)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Section on </a:t>
            </a:r>
            <a:r>
              <a:rPr lang="en-GB" sz="1600" b="1" dirty="0"/>
              <a:t>Nuclear Data and Evaluation</a:t>
            </a:r>
            <a:r>
              <a:rPr lang="en-GB" sz="1600" dirty="0"/>
              <a:t>: P (Vivian) Dimitriou</a:t>
            </a:r>
          </a:p>
          <a:p>
            <a:pPr>
              <a:spcBef>
                <a:spcPts val="600"/>
              </a:spcBef>
            </a:pPr>
            <a:r>
              <a:rPr lang="en-GB" sz="1900" dirty="0"/>
              <a:t>Timeline:</a:t>
            </a:r>
          </a:p>
          <a:p>
            <a:pPr marL="0" indent="0">
              <a:spcBef>
                <a:spcPts val="600"/>
              </a:spcBef>
              <a:buNone/>
            </a:pPr>
            <a:endParaRPr lang="en-GB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23396-FC1A-33E4-DDB0-E8A073B02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824" y="3600422"/>
            <a:ext cx="4149080" cy="14667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E6B85B6-EE85-03F9-E8F3-582F1975F73C}"/>
              </a:ext>
            </a:extLst>
          </p:cNvPr>
          <p:cNvSpPr/>
          <p:nvPr/>
        </p:nvSpPr>
        <p:spPr>
          <a:xfrm>
            <a:off x="4509120" y="3577994"/>
            <a:ext cx="2088232" cy="1565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CB4F4-009C-9484-224E-A5B7FEC3738E}"/>
              </a:ext>
            </a:extLst>
          </p:cNvPr>
          <p:cNvSpPr txBox="1"/>
          <p:nvPr/>
        </p:nvSpPr>
        <p:spPr>
          <a:xfrm>
            <a:off x="1772816" y="4860129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M. Lewitowicz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7876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38D46-EF82-CC83-714C-2DBD666C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554"/>
            <a:ext cx="6840760" cy="1008112"/>
          </a:xfrm>
        </p:spPr>
        <p:txBody>
          <a:bodyPr>
            <a:normAutofit/>
          </a:bodyPr>
          <a:lstStyle/>
          <a:p>
            <a:r>
              <a:rPr lang="en-US" sz="2000" dirty="0"/>
              <a:t>Consultant’s Meeting on Needs for a Comprehensive European Plan to acquire and curate Nuclear Data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3BA74-BC82-2CDD-4ED4-745677B27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12" y="771550"/>
            <a:ext cx="6624736" cy="432048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200" dirty="0"/>
              <a:t>25-27 April 2023, IAEA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Participants: Roger </a:t>
            </a:r>
            <a:r>
              <a:rPr lang="en-US" sz="1200" dirty="0" err="1"/>
              <a:t>Garbil</a:t>
            </a:r>
            <a:r>
              <a:rPr lang="en-US" sz="1200" dirty="0"/>
              <a:t> (EURATOM), Marek Lewitowicz (</a:t>
            </a:r>
            <a:r>
              <a:rPr lang="en-US" sz="1200" dirty="0" err="1"/>
              <a:t>NuPECC</a:t>
            </a:r>
            <a:r>
              <a:rPr lang="en-US" sz="1200" dirty="0"/>
              <a:t> Chair), S. Koerner (</a:t>
            </a:r>
            <a:r>
              <a:rPr lang="en-US" sz="1200" dirty="0" err="1"/>
              <a:t>NuPECC</a:t>
            </a:r>
            <a:r>
              <a:rPr lang="en-US" sz="1200" dirty="0"/>
              <a:t> Secretary), E. Widmann (AAS), S. </a:t>
            </a:r>
            <a:r>
              <a:rPr lang="en-US" sz="1200" dirty="0" err="1"/>
              <a:t>Leray</a:t>
            </a:r>
            <a:r>
              <a:rPr lang="en-US" sz="1200" dirty="0"/>
              <a:t> (CEA), A. Boeltzig (HZDR), E. Gonzalez (CIEMAT), D. </a:t>
            </a:r>
            <a:r>
              <a:rPr lang="en-US" sz="1200" dirty="0" err="1"/>
              <a:t>Ridikas</a:t>
            </a:r>
            <a:r>
              <a:rPr lang="en-US" sz="1200" dirty="0"/>
              <a:t> (IAEA/Physics), A. Koning (IAEA/NDS)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Guest (remote) presentation: Keith Jankowski (DoE)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Report: INDC(NDS)-0875; </a:t>
            </a:r>
            <a:r>
              <a:rPr lang="en-US" sz="1200" dirty="0">
                <a:hlinkClick r:id="rId2"/>
              </a:rPr>
              <a:t>https://conferences.iaea.org/event/347/</a:t>
            </a:r>
            <a:r>
              <a:rPr lang="en-US" sz="12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200" dirty="0"/>
              <a:t>Some key recommendations:</a:t>
            </a:r>
          </a:p>
          <a:p>
            <a:pPr lvl="1">
              <a:spcBef>
                <a:spcPts val="600"/>
              </a:spcBef>
            </a:pPr>
            <a:r>
              <a:rPr lang="en-GB" sz="1200" dirty="0"/>
              <a:t>establish priorities for nuclear data measurements and evaluations for applications that will be addressed by </a:t>
            </a:r>
            <a:r>
              <a:rPr lang="en-GB" sz="1200" b="1" dirty="0"/>
              <a:t>a comprehensive European nuclear data programme </a:t>
            </a:r>
            <a:r>
              <a:rPr lang="en-GB" sz="1200" dirty="0"/>
              <a:t>- the priorities should be based on existing priority lists maintained by the different stakeholders</a:t>
            </a:r>
          </a:p>
          <a:p>
            <a:pPr lvl="1">
              <a:spcBef>
                <a:spcPts val="600"/>
              </a:spcBef>
            </a:pPr>
            <a:r>
              <a:rPr lang="en-GB" sz="1200" dirty="0"/>
              <a:t>establish a </a:t>
            </a:r>
            <a:r>
              <a:rPr lang="en-GB" sz="1200" b="1" dirty="0"/>
              <a:t>sustainable source of funding of measurements and data evaluation, including well-defined career paths in nuclear data </a:t>
            </a:r>
            <a:r>
              <a:rPr lang="en-GB" sz="1200" dirty="0"/>
              <a:t>that will involve national funding agencies and the European Commission (EC) (EURATOM and all other relevant EU work programmes)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One of 6 proposed actions:</a:t>
            </a:r>
          </a:p>
          <a:p>
            <a:pPr lvl="1">
              <a:spcBef>
                <a:spcPts val="600"/>
              </a:spcBef>
            </a:pPr>
            <a:r>
              <a:rPr lang="en-GB" sz="1200" dirty="0"/>
              <a:t>Consider </a:t>
            </a:r>
            <a:r>
              <a:rPr lang="en-GB" sz="1200" b="1" dirty="0"/>
              <a:t>organizing a side event at the IAEA General Conference 2023 </a:t>
            </a:r>
            <a:r>
              <a:rPr lang="en-GB" sz="1200" dirty="0"/>
              <a:t>to highlight the importance of nuclear data programmes for basic sciences, nuclear energy development and other applications worldwide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1761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3399"/>
      </a:dk1>
      <a:lt1>
        <a:sysClr val="window" lastClr="FFFFFF"/>
      </a:lt1>
      <a:dk2>
        <a:srgbClr val="3366CC"/>
      </a:dk2>
      <a:lt2>
        <a:srgbClr val="DBDBDD"/>
      </a:lt2>
      <a:accent1>
        <a:srgbClr val="6699CC"/>
      </a:accent1>
      <a:accent2>
        <a:srgbClr val="FF9900"/>
      </a:accent2>
      <a:accent3>
        <a:srgbClr val="99CC00"/>
      </a:accent3>
      <a:accent4>
        <a:srgbClr val="8681B8"/>
      </a:accent4>
      <a:accent5>
        <a:srgbClr val="32A14C"/>
      </a:accent5>
      <a:accent6>
        <a:srgbClr val="99CCFF"/>
      </a:accent6>
      <a:hlink>
        <a:srgbClr val="6699CC"/>
      </a:hlink>
      <a:folHlink>
        <a:srgbClr val="8681B8"/>
      </a:folHlink>
    </a:clrScheme>
    <a:fontScheme name="procure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EA_Presentation_wide_templ_2.pptx" id="{26840F5B-48F0-491A-B6A4-FE28040B37BB}" vid="{E7FD59DE-BDB7-4D29-AE44-6224962244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IAEA_Logo_&amp;_Slogan_wide</Template>
  <TotalTime>4684</TotalTime>
  <Words>3146</Words>
  <Application>Microsoft Office PowerPoint</Application>
  <PresentationFormat>Custom</PresentationFormat>
  <Paragraphs>445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Arial </vt:lpstr>
      <vt:lpstr>Calibri</vt:lpstr>
      <vt:lpstr>Cambria Math</vt:lpstr>
      <vt:lpstr>Castellar</vt:lpstr>
      <vt:lpstr>Times</vt:lpstr>
      <vt:lpstr>Verdana</vt:lpstr>
      <vt:lpstr>Wingdings</vt:lpstr>
      <vt:lpstr>Office Theme</vt:lpstr>
      <vt:lpstr>IAEA Nuclear Data Activities</vt:lpstr>
      <vt:lpstr>Balraj Singh 1941 - 2023</vt:lpstr>
      <vt:lpstr>Status</vt:lpstr>
      <vt:lpstr>Nuclear Structure and Decay Data network</vt:lpstr>
      <vt:lpstr>Recommendation/Action from 24th NSDD meeting</vt:lpstr>
      <vt:lpstr>Enhancement of international NSDD effort </vt:lpstr>
      <vt:lpstr>NuPECC Long Range Plan</vt:lpstr>
      <vt:lpstr>NuPECC Long Range Plan</vt:lpstr>
      <vt:lpstr>Consultant’s Meeting on Needs for a Comprehensive European Plan to acquire and curate Nuclear Data</vt:lpstr>
      <vt:lpstr>PowerPoint Presentation</vt:lpstr>
      <vt:lpstr>Key takeaways:</vt:lpstr>
      <vt:lpstr>European Funding for Nuclear Data</vt:lpstr>
      <vt:lpstr>Beta-delayed neutron database</vt:lpstr>
      <vt:lpstr>Delayed neutron decay constants</vt:lpstr>
      <vt:lpstr>Comparison with Evaluated Libraries</vt:lpstr>
      <vt:lpstr>DN emission N(t) following a fission pulse: ratio of DN emission wrt Keepin’s 6-group model</vt:lpstr>
      <vt:lpstr>Other horizontal compilations/evaluations</vt:lpstr>
      <vt:lpstr>Decay Data Portal</vt:lpstr>
      <vt:lpstr>Decay Data Portal</vt:lpstr>
      <vt:lpstr>MyEnsdf Webtools, X4-NSR PDF database</vt:lpstr>
      <vt:lpstr>Decay Data for Decay Heat Applications</vt:lpstr>
      <vt:lpstr>Decay Data for Monitoring Applications</vt:lpstr>
      <vt:lpstr>PowerPoint Presentation</vt:lpstr>
      <vt:lpstr>Follow-up: 2nd IAEA Technical Meeting on Reactor Antineutrino spectra and applications, 16 – 20 January 2023 </vt:lpstr>
      <vt:lpstr>Inter-disciplinary</vt:lpstr>
      <vt:lpstr>Reactor antineutrino experiments</vt:lpstr>
      <vt:lpstr>Modeling flux and spectrum</vt:lpstr>
      <vt:lpstr>Nuclear data</vt:lpstr>
      <vt:lpstr>Final recommendation</vt:lpstr>
      <vt:lpstr>Stopping Power Database</vt:lpstr>
      <vt:lpstr>Stopping Power Database cont’d</vt:lpstr>
      <vt:lpstr>Stopping cont’d</vt:lpstr>
      <vt:lpstr>Stopping cont’d</vt:lpstr>
      <vt:lpstr>Stopping cont’d</vt:lpstr>
      <vt:lpstr>Photon Strength Function Database</vt:lpstr>
      <vt:lpstr>Photon Strength Function cont’d</vt:lpstr>
      <vt:lpstr>Photon Strength Function cont’d</vt:lpstr>
      <vt:lpstr>Photon Strength Function cont’d</vt:lpstr>
      <vt:lpstr>Upcoming in 2023-2024</vt:lpstr>
      <vt:lpstr>PowerPoint Presentation</vt:lpstr>
      <vt:lpstr>Upcoming in 2024</vt:lpstr>
      <vt:lpstr>Also in 2024</vt:lpstr>
      <vt:lpstr>Other 2024 meetings</vt:lpstr>
      <vt:lpstr>Thank you!</vt:lpstr>
      <vt:lpstr>Comparison cont’d: ENDF-6 formats</vt:lpstr>
    </vt:vector>
  </TitlesOfParts>
  <Company>IAEA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DIMITRIOU, Paraskevi</dc:creator>
  <cp:lastModifiedBy>DIMITRIOU, Paraskevi</cp:lastModifiedBy>
  <cp:revision>45</cp:revision>
  <cp:lastPrinted>2015-12-18T15:27:41Z</cp:lastPrinted>
  <dcterms:created xsi:type="dcterms:W3CDTF">2018-06-16T22:19:55Z</dcterms:created>
  <dcterms:modified xsi:type="dcterms:W3CDTF">2023-11-14T11:29:42Z</dcterms:modified>
</cp:coreProperties>
</file>